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99" r:id="rId4"/>
    <p:sldId id="258" r:id="rId5"/>
    <p:sldId id="303" r:id="rId6"/>
    <p:sldId id="311" r:id="rId7"/>
    <p:sldId id="313" r:id="rId8"/>
    <p:sldId id="310" r:id="rId9"/>
    <p:sldId id="259" r:id="rId10"/>
    <p:sldId id="270" r:id="rId11"/>
    <p:sldId id="300" r:id="rId12"/>
    <p:sldId id="269" r:id="rId13"/>
    <p:sldId id="267" r:id="rId14"/>
    <p:sldId id="262" r:id="rId15"/>
    <p:sldId id="263" r:id="rId16"/>
    <p:sldId id="264" r:id="rId17"/>
    <p:sldId id="265" r:id="rId18"/>
    <p:sldId id="268" r:id="rId19"/>
    <p:sldId id="305" r:id="rId20"/>
    <p:sldId id="271" r:id="rId21"/>
    <p:sldId id="304" r:id="rId22"/>
    <p:sldId id="306" r:id="rId23"/>
    <p:sldId id="272" r:id="rId24"/>
    <p:sldId id="274" r:id="rId25"/>
    <p:sldId id="275" r:id="rId26"/>
    <p:sldId id="312" r:id="rId27"/>
    <p:sldId id="276" r:id="rId28"/>
    <p:sldId id="273" r:id="rId29"/>
    <p:sldId id="277" r:id="rId30"/>
    <p:sldId id="280" r:id="rId31"/>
    <p:sldId id="282" r:id="rId32"/>
    <p:sldId id="281" r:id="rId33"/>
    <p:sldId id="283" r:id="rId34"/>
    <p:sldId id="284" r:id="rId35"/>
    <p:sldId id="286" r:id="rId36"/>
    <p:sldId id="285" r:id="rId37"/>
    <p:sldId id="287" r:id="rId38"/>
    <p:sldId id="288" r:id="rId39"/>
    <p:sldId id="289" r:id="rId40"/>
    <p:sldId id="290" r:id="rId41"/>
    <p:sldId id="291" r:id="rId42"/>
    <p:sldId id="292" r:id="rId43"/>
    <p:sldId id="278" r:id="rId44"/>
    <p:sldId id="294" r:id="rId45"/>
    <p:sldId id="295" r:id="rId46"/>
    <p:sldId id="296" r:id="rId47"/>
    <p:sldId id="298" r:id="rId48"/>
    <p:sldId id="297"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F059C-4E4B-660A-7222-E49D50497D0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4591265-8E92-4EEE-AC04-7AFDEFF59C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FF83268-8E85-1309-C178-67C55E55DDA7}"/>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5" name="Θέση υποσέλιδου 4">
            <a:extLst>
              <a:ext uri="{FF2B5EF4-FFF2-40B4-BE49-F238E27FC236}">
                <a16:creationId xmlns:a16="http://schemas.microsoft.com/office/drawing/2014/main" id="{5DE333C1-7CA8-1596-7E3E-C71F3FBCB2A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F131FB-D137-8DBE-5DB3-28404CDDCF28}"/>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139222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CBFFA7-CDE1-0400-4CCE-EF45528CBB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AB27360-E409-22A3-D69E-64BF1E8AB51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E879361-B5FF-5660-ABA5-48B0CD76065C}"/>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5" name="Θέση υποσέλιδου 4">
            <a:extLst>
              <a:ext uri="{FF2B5EF4-FFF2-40B4-BE49-F238E27FC236}">
                <a16:creationId xmlns:a16="http://schemas.microsoft.com/office/drawing/2014/main" id="{08A51106-F455-2A22-BB79-C7E3EC7B67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B684916-3ABC-D81E-2811-1EE08F8692F9}"/>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188499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C118CD8-2409-503F-6AC1-BD900934018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8411F0F-C50D-83F7-26A1-A91DEE2DB44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2D17F6-9EF4-0B61-C907-1AB52D832177}"/>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5" name="Θέση υποσέλιδου 4">
            <a:extLst>
              <a:ext uri="{FF2B5EF4-FFF2-40B4-BE49-F238E27FC236}">
                <a16:creationId xmlns:a16="http://schemas.microsoft.com/office/drawing/2014/main" id="{13BABE52-69CC-7419-BABF-47F878A5F3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226FEE-B09A-2BB3-67C4-E8CC67659B48}"/>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56212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DC491B-D44E-5366-5C26-759BAF01348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EF35A64-FF0F-0996-8ACF-23088B82F93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EE1B8D-CC65-86E4-16BC-7729E9D694F9}"/>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5" name="Θέση υποσέλιδου 4">
            <a:extLst>
              <a:ext uri="{FF2B5EF4-FFF2-40B4-BE49-F238E27FC236}">
                <a16:creationId xmlns:a16="http://schemas.microsoft.com/office/drawing/2014/main" id="{2D85E85A-37DC-DAC9-FC1F-854965EFC8E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99730FA-CE0F-81AF-6DF9-1872487C6FE5}"/>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427171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0FCDF0-3CA0-9753-F4F7-EF76A14AD2C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B6E99E4-5C9A-A753-D9A7-9712B16DF9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C204CFB-6FBE-2269-7D35-12AEFE55AE8E}"/>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5" name="Θέση υποσέλιδου 4">
            <a:extLst>
              <a:ext uri="{FF2B5EF4-FFF2-40B4-BE49-F238E27FC236}">
                <a16:creationId xmlns:a16="http://schemas.microsoft.com/office/drawing/2014/main" id="{F3032FC0-AA95-E33F-DD38-64838AC5E18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6980820-B851-CCA8-A370-6E2104B9E596}"/>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382070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81DB79-3703-1B13-8CF5-B9B11B2DC5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BF31860-038E-857E-9A75-C8B9CBFA45D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F2D6124-9AEB-ABFC-25A9-7F4FA6CB61C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D715364-FFDB-328E-580E-E6781045EA6F}"/>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6" name="Θέση υποσέλιδου 5">
            <a:extLst>
              <a:ext uri="{FF2B5EF4-FFF2-40B4-BE49-F238E27FC236}">
                <a16:creationId xmlns:a16="http://schemas.microsoft.com/office/drawing/2014/main" id="{D8EA1117-4469-39F7-FAF8-B1323383A71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A2AE128-E6FA-D5AA-3CF0-F26E68522C15}"/>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364698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546C03-D6C4-894D-AA5C-7F0D51A8FAB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0D4CE91-DE87-4488-8438-3C6B2C2F8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B2621D3-8721-B6F2-B10E-AF9E8687681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82595A7-1DDF-9B57-0291-3FD43810F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22ADECD-9F21-7B24-2C36-FE030AFB98B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8E4E7E5-EFCD-8C69-7733-FDBCEF4790AE}"/>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8" name="Θέση υποσέλιδου 7">
            <a:extLst>
              <a:ext uri="{FF2B5EF4-FFF2-40B4-BE49-F238E27FC236}">
                <a16:creationId xmlns:a16="http://schemas.microsoft.com/office/drawing/2014/main" id="{5AE8AD6E-A540-B0F4-DAFF-008E746BC6E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D825714-3F59-2AC0-5F8D-8AEA84730C63}"/>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95051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14C68A-3082-91B4-3E4F-35F3530266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A3719F2-1BA4-DD44-5448-A686F09CC1A5}"/>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4" name="Θέση υποσέλιδου 3">
            <a:extLst>
              <a:ext uri="{FF2B5EF4-FFF2-40B4-BE49-F238E27FC236}">
                <a16:creationId xmlns:a16="http://schemas.microsoft.com/office/drawing/2014/main" id="{FF333C3C-5D3D-5AAE-CDBE-2C53790309D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5D02139-C7B9-41BB-3739-B13FAD13115E}"/>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9298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2EE6B53-5959-20AD-6964-6CC82A91A26E}"/>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3" name="Θέση υποσέλιδου 2">
            <a:extLst>
              <a:ext uri="{FF2B5EF4-FFF2-40B4-BE49-F238E27FC236}">
                <a16:creationId xmlns:a16="http://schemas.microsoft.com/office/drawing/2014/main" id="{72658306-5C94-D922-2670-5A30A262F33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1A592AD-FF09-7E51-5236-4EF7F16EAB63}"/>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119711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E770FD-7B09-3383-102B-84B998D98F3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2A3C1E-DD66-8C3C-4EBD-F049E3093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F124232-CC68-1885-69D0-5AD618917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25959EA-8542-08DB-E012-55AE921E9FC9}"/>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6" name="Θέση υποσέλιδου 5">
            <a:extLst>
              <a:ext uri="{FF2B5EF4-FFF2-40B4-BE49-F238E27FC236}">
                <a16:creationId xmlns:a16="http://schemas.microsoft.com/office/drawing/2014/main" id="{4C94D528-9F7B-A90F-322A-8C816E8682F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A48EE7-A82F-CB70-8B10-CFE158711514}"/>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116132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328FC2-304D-2487-D69D-7D9C2A1AA4B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6529C63-7561-AC5E-CE73-2B33E1059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DD1CA64-D733-5EE0-2DF1-476D0DC21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B992A8F-2F40-AB6C-6C89-2A5EA725E0D8}"/>
              </a:ext>
            </a:extLst>
          </p:cNvPr>
          <p:cNvSpPr>
            <a:spLocks noGrp="1"/>
          </p:cNvSpPr>
          <p:nvPr>
            <p:ph type="dt" sz="half" idx="10"/>
          </p:nvPr>
        </p:nvSpPr>
        <p:spPr/>
        <p:txBody>
          <a:bodyPr/>
          <a:lstStyle/>
          <a:p>
            <a:fld id="{0C07C158-3C4B-4ACA-A547-89277DCB8266}" type="datetimeFigureOut">
              <a:rPr lang="el-GR" smtClean="0"/>
              <a:t>17/10/2025</a:t>
            </a:fld>
            <a:endParaRPr lang="el-GR"/>
          </a:p>
        </p:txBody>
      </p:sp>
      <p:sp>
        <p:nvSpPr>
          <p:cNvPr id="6" name="Θέση υποσέλιδου 5">
            <a:extLst>
              <a:ext uri="{FF2B5EF4-FFF2-40B4-BE49-F238E27FC236}">
                <a16:creationId xmlns:a16="http://schemas.microsoft.com/office/drawing/2014/main" id="{422B0B13-0B3D-2AE8-26E9-C25EC7F0E87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D3972A3-9D97-B7A1-C25C-2317B522A2DB}"/>
              </a:ext>
            </a:extLst>
          </p:cNvPr>
          <p:cNvSpPr>
            <a:spLocks noGrp="1"/>
          </p:cNvSpPr>
          <p:nvPr>
            <p:ph type="sldNum" sz="quarter" idx="12"/>
          </p:nvPr>
        </p:nvSpPr>
        <p:spPr/>
        <p:txBody>
          <a:bodyPr/>
          <a:lstStyle/>
          <a:p>
            <a:fld id="{4E9122F4-647C-457A-A4AC-C7E204E93342}" type="slidenum">
              <a:rPr lang="el-GR" smtClean="0"/>
              <a:t>‹#›</a:t>
            </a:fld>
            <a:endParaRPr lang="el-GR"/>
          </a:p>
        </p:txBody>
      </p:sp>
    </p:spTree>
    <p:extLst>
      <p:ext uri="{BB962C8B-B14F-4D97-AF65-F5344CB8AC3E}">
        <p14:creationId xmlns:p14="http://schemas.microsoft.com/office/powerpoint/2010/main" val="303212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91DECF5-8369-445A-5E0D-75125665E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3842C14-BCAC-F5ED-A7D4-6C0B4B041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53EDA62-53C9-0ABB-84B4-5EF5A18DC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7C158-3C4B-4ACA-A547-89277DCB8266}" type="datetimeFigureOut">
              <a:rPr lang="el-GR" smtClean="0"/>
              <a:t>17/10/2025</a:t>
            </a:fld>
            <a:endParaRPr lang="el-GR"/>
          </a:p>
        </p:txBody>
      </p:sp>
      <p:sp>
        <p:nvSpPr>
          <p:cNvPr id="5" name="Θέση υποσέλιδου 4">
            <a:extLst>
              <a:ext uri="{FF2B5EF4-FFF2-40B4-BE49-F238E27FC236}">
                <a16:creationId xmlns:a16="http://schemas.microsoft.com/office/drawing/2014/main" id="{FEFB6CF4-A93C-2E9E-22E0-D1CC930FD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B3A83E9-2B24-2A6D-51E6-750803FCF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122F4-647C-457A-A4AC-C7E204E93342}" type="slidenum">
              <a:rPr lang="el-GR" smtClean="0"/>
              <a:t>‹#›</a:t>
            </a:fld>
            <a:endParaRPr lang="el-GR"/>
          </a:p>
        </p:txBody>
      </p:sp>
    </p:spTree>
    <p:extLst>
      <p:ext uri="{BB962C8B-B14F-4D97-AF65-F5344CB8AC3E}">
        <p14:creationId xmlns:p14="http://schemas.microsoft.com/office/powerpoint/2010/main" val="94228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F69D9D-7824-24F8-F025-681A74068C56}"/>
              </a:ext>
            </a:extLst>
          </p:cNvPr>
          <p:cNvSpPr>
            <a:spLocks noGrp="1"/>
          </p:cNvSpPr>
          <p:nvPr>
            <p:ph type="ctrTitle"/>
          </p:nvPr>
        </p:nvSpPr>
        <p:spPr>
          <a:xfrm>
            <a:off x="1524000" y="2235200"/>
            <a:ext cx="9144000" cy="2387600"/>
          </a:xfrm>
        </p:spPr>
        <p:txBody>
          <a:bodyPr>
            <a:normAutofit fontScale="90000"/>
          </a:bodyPr>
          <a:lstStyle/>
          <a:p>
            <a:r>
              <a:rPr lang="el-GR" sz="6700" dirty="0">
                <a:latin typeface="IFAO-Grec Unicode" panose="02020603050405020304" pitchFamily="18" charset="-95"/>
                <a:ea typeface="IFAO-Grec Unicode" panose="02020603050405020304" pitchFamily="18" charset="-95"/>
              </a:rPr>
              <a:t>Συμβόλαια και συμβάσεις στους παπύρους</a:t>
            </a:r>
            <a:br>
              <a:rPr lang="el-GR" dirty="0">
                <a:latin typeface="IFAO-Grec Unicode" panose="02020603050405020304" pitchFamily="18" charset="-95"/>
                <a:ea typeface="IFAO-Grec Unicode" panose="02020603050405020304" pitchFamily="18" charset="-95"/>
              </a:rPr>
            </a:br>
            <a:br>
              <a:rPr lang="el-GR" dirty="0">
                <a:latin typeface="IFAO-Grec Unicode" panose="02020603050405020304" pitchFamily="18" charset="-95"/>
                <a:ea typeface="IFAO-Grec Unicode" panose="02020603050405020304" pitchFamily="18" charset="-95"/>
              </a:rPr>
            </a:br>
            <a:r>
              <a:rPr lang="el-GR" sz="4000" dirty="0">
                <a:latin typeface="IFAO-Grec Unicode" panose="02020603050405020304" pitchFamily="18" charset="-95"/>
                <a:ea typeface="IFAO-Grec Unicode" panose="02020603050405020304" pitchFamily="18" charset="-95"/>
              </a:rPr>
              <a:t>Πώληση Καμήλας και Σύμβαση Μαθητείας</a:t>
            </a:r>
            <a:br>
              <a:rPr lang="el-GR" sz="2700" dirty="0">
                <a:latin typeface="IFAO-Grec Unicode" panose="02020603050405020304" pitchFamily="18" charset="-95"/>
                <a:ea typeface="IFAO-Grec Unicode" panose="02020603050405020304" pitchFamily="18" charset="-95"/>
              </a:rPr>
            </a:br>
            <a:endParaRPr lang="el-GR" dirty="0">
              <a:latin typeface="IFAO-Grec Unicode" panose="02020603050405020304" pitchFamily="18" charset="-95"/>
              <a:ea typeface="IFAO-Grec Unicode" panose="02020603050405020304" pitchFamily="18" charset="-95"/>
            </a:endParaRPr>
          </a:p>
        </p:txBody>
      </p:sp>
      <p:sp>
        <p:nvSpPr>
          <p:cNvPr id="3" name="Υπότιτλος 2">
            <a:extLst>
              <a:ext uri="{FF2B5EF4-FFF2-40B4-BE49-F238E27FC236}">
                <a16:creationId xmlns:a16="http://schemas.microsoft.com/office/drawing/2014/main" id="{1E9B7DB6-21E4-D641-B594-413A9C81449E}"/>
              </a:ext>
            </a:extLst>
          </p:cNvPr>
          <p:cNvSpPr>
            <a:spLocks noGrp="1"/>
          </p:cNvSpPr>
          <p:nvPr>
            <p:ph type="subTitle" idx="1"/>
          </p:nvPr>
        </p:nvSpPr>
        <p:spPr>
          <a:xfrm>
            <a:off x="1524000" y="4887913"/>
            <a:ext cx="9144000" cy="1655762"/>
          </a:xfrm>
        </p:spPr>
        <p:txBody>
          <a:bodyPr>
            <a:normAutofit/>
          </a:bodyPr>
          <a:lstStyle/>
          <a:p>
            <a:r>
              <a:rPr lang="el-GR" dirty="0">
                <a:latin typeface="IFAO-Grec Unicode" panose="02020603050405020304" pitchFamily="18" charset="-95"/>
                <a:ea typeface="IFAO-Grec Unicode" panose="02020603050405020304" pitchFamily="18" charset="-95"/>
              </a:rPr>
              <a:t>Νικόλαος </a:t>
            </a:r>
            <a:r>
              <a:rPr lang="el-GR" dirty="0" err="1">
                <a:latin typeface="IFAO-Grec Unicode" panose="02020603050405020304" pitchFamily="18" charset="-95"/>
                <a:ea typeface="IFAO-Grec Unicode" panose="02020603050405020304" pitchFamily="18" charset="-95"/>
              </a:rPr>
              <a:t>Κόλβερης</a:t>
            </a:r>
            <a:r>
              <a:rPr lang="el-GR" dirty="0">
                <a:latin typeface="IFAO-Grec Unicode" panose="02020603050405020304" pitchFamily="18" charset="-95"/>
                <a:ea typeface="IFAO-Grec Unicode" panose="02020603050405020304" pitchFamily="18" charset="-95"/>
              </a:rPr>
              <a:t> </a:t>
            </a:r>
          </a:p>
          <a:p>
            <a:r>
              <a:rPr lang="el-GR" dirty="0">
                <a:latin typeface="IFAO-Grec Unicode" panose="02020603050405020304" pitchFamily="18" charset="-95"/>
                <a:ea typeface="IFAO-Grec Unicode" panose="02020603050405020304" pitchFamily="18" charset="-95"/>
              </a:rPr>
              <a:t>Δρ. Κλασικής Φιλολογίας - Παπυρολογίας</a:t>
            </a:r>
          </a:p>
        </p:txBody>
      </p:sp>
    </p:spTree>
    <p:extLst>
      <p:ext uri="{BB962C8B-B14F-4D97-AF65-F5344CB8AC3E}">
        <p14:creationId xmlns:p14="http://schemas.microsoft.com/office/powerpoint/2010/main" val="32258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E08716F2-C35E-D7FA-2EA7-E94CCB771CF2}"/>
              </a:ext>
            </a:extLst>
          </p:cNvPr>
          <p:cNvSpPr>
            <a:spLocks noGrp="1"/>
          </p:cNvSpPr>
          <p:nvPr>
            <p:ph type="title"/>
          </p:nvPr>
        </p:nvSpPr>
        <p:spPr>
          <a:xfrm>
            <a:off x="0" y="2476675"/>
            <a:ext cx="12192000" cy="190464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4900" b="1" i="1" dirty="0">
                <a:effectLst/>
                <a:latin typeface="IFAO-Grec Unicode" panose="02020603050405020304" pitchFamily="18" charset="-95"/>
                <a:ea typeface="IFAO-Grec Unicode" panose="02020603050405020304" pitchFamily="18" charset="-95"/>
                <a:cs typeface="AGaramond-Regular"/>
              </a:rPr>
              <a:t>P</a:t>
            </a:r>
            <a:r>
              <a:rPr lang="el-GR" sz="4900" b="1" dirty="0">
                <a:effectLst/>
                <a:latin typeface="IFAO-Grec Unicode" panose="02020603050405020304" pitchFamily="18" charset="-95"/>
                <a:ea typeface="IFAO-Grec Unicode" panose="02020603050405020304" pitchFamily="18" charset="-95"/>
                <a:cs typeface="AGaramond-Regular"/>
              </a:rPr>
              <a:t>.</a:t>
            </a:r>
            <a:r>
              <a:rPr lang="en-US" sz="4900" b="1" i="1" dirty="0" err="1">
                <a:effectLst/>
                <a:latin typeface="IFAO-Grec Unicode" panose="02020603050405020304" pitchFamily="18" charset="-95"/>
                <a:ea typeface="IFAO-Grec Unicode" panose="02020603050405020304" pitchFamily="18" charset="-95"/>
                <a:cs typeface="AGaramond-Regular"/>
              </a:rPr>
              <a:t>Vind</a:t>
            </a:r>
            <a:r>
              <a:rPr lang="el-GR" sz="4900" b="1" dirty="0">
                <a:effectLst/>
                <a:latin typeface="IFAO-Grec Unicode" panose="02020603050405020304" pitchFamily="18" charset="-95"/>
                <a:ea typeface="IFAO-Grec Unicode" panose="02020603050405020304" pitchFamily="18" charset="-95"/>
                <a:cs typeface="AGaramond-Regular"/>
              </a:rPr>
              <a:t>.</a:t>
            </a:r>
            <a:r>
              <a:rPr lang="en-US" sz="4900" b="1" i="1" dirty="0" err="1">
                <a:effectLst/>
                <a:latin typeface="IFAO-Grec Unicode" panose="02020603050405020304" pitchFamily="18" charset="-95"/>
                <a:ea typeface="IFAO-Grec Unicode" panose="02020603050405020304" pitchFamily="18" charset="-95"/>
                <a:cs typeface="AGaramond-Regular"/>
              </a:rPr>
              <a:t>Worp</a:t>
            </a:r>
            <a:r>
              <a:rPr lang="el-GR" sz="4900" b="1" dirty="0">
                <a:effectLst/>
                <a:latin typeface="IFAO-Grec Unicode" panose="02020603050405020304" pitchFamily="18" charset="-95"/>
                <a:ea typeface="IFAO-Grec Unicode" panose="02020603050405020304" pitchFamily="18" charset="-95"/>
                <a:cs typeface="AGaramond-Regular"/>
              </a:rPr>
              <a:t> 9</a:t>
            </a:r>
            <a:r>
              <a:rPr lang="el-GR" sz="4900" dirty="0">
                <a:effectLst/>
                <a:latin typeface="IFAO-Grec Unicode" panose="02020603050405020304" pitchFamily="18" charset="-95"/>
                <a:ea typeface="IFAO-Grec Unicode" panose="02020603050405020304" pitchFamily="18" charset="-95"/>
                <a:cs typeface="AGaramond-Regular"/>
              </a:rPr>
              <a:t>,</a:t>
            </a:r>
            <a:r>
              <a:rPr lang="el-GR" sz="4900" b="1" dirty="0">
                <a:effectLst/>
                <a:latin typeface="IFAO-Grec Unicode" panose="02020603050405020304" pitchFamily="18" charset="-95"/>
                <a:ea typeface="IFAO-Grec Unicode" panose="02020603050405020304" pitchFamily="18" charset="-95"/>
                <a:cs typeface="AGaramond-Regular"/>
              </a:rPr>
              <a:t> </a:t>
            </a:r>
            <a:r>
              <a:rPr lang="el-GR" sz="49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269709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451642-35B9-B405-C0BC-7F41F2492B02}"/>
              </a:ext>
            </a:extLst>
          </p:cNvPr>
          <p:cNvSpPr>
            <a:spLocks noGrp="1"/>
          </p:cNvSpPr>
          <p:nvPr>
            <p:ph type="title"/>
          </p:nvPr>
        </p:nvSpPr>
        <p:spPr>
          <a:xfrm>
            <a:off x="838200" y="18255"/>
            <a:ext cx="10515600" cy="1325563"/>
          </a:xfrm>
        </p:spPr>
        <p:txBody>
          <a:bodyPr/>
          <a:lstStyle/>
          <a:p>
            <a:pPr algn="ctr"/>
            <a:r>
              <a:rPr lang="el-GR" dirty="0">
                <a:latin typeface="IFAO-Grec Unicode" panose="02020603050405020304" pitchFamily="18" charset="-95"/>
                <a:ea typeface="IFAO-Grec Unicode" panose="02020603050405020304" pitchFamily="18" charset="-95"/>
              </a:rPr>
              <a:t>Ο πάπυρος και το κείμενο</a:t>
            </a:r>
          </a:p>
        </p:txBody>
      </p:sp>
      <p:sp>
        <p:nvSpPr>
          <p:cNvPr id="3" name="Θέση περιεχομένου 2">
            <a:extLst>
              <a:ext uri="{FF2B5EF4-FFF2-40B4-BE49-F238E27FC236}">
                <a16:creationId xmlns:a16="http://schemas.microsoft.com/office/drawing/2014/main" id="{AD12F61E-A87C-5ACC-1662-4DCA4A4E98A3}"/>
              </a:ext>
            </a:extLst>
          </p:cNvPr>
          <p:cNvSpPr>
            <a:spLocks noGrp="1"/>
          </p:cNvSpPr>
          <p:nvPr>
            <p:ph idx="1"/>
          </p:nvPr>
        </p:nvSpPr>
        <p:spPr>
          <a:xfrm>
            <a:off x="838200" y="1253330"/>
            <a:ext cx="10515600" cy="5471319"/>
          </a:xfrm>
        </p:spPr>
        <p:txBody>
          <a:bodyPr/>
          <a:lstStyle/>
          <a:p>
            <a:pPr marL="0" indent="0">
              <a:buNone/>
            </a:pPr>
            <a:endParaRPr lang="el-GR" sz="1800" dirty="0">
              <a:latin typeface="Times New Roman" panose="02020603050405020304" pitchFamily="18" charset="0"/>
              <a:ea typeface="Calibri" panose="020F0502020204030204" pitchFamily="34" charset="0"/>
              <a:cs typeface="AGaramond-Regular"/>
            </a:endParaRPr>
          </a:p>
          <a:p>
            <a:pPr marL="0" indent="0">
              <a:buNone/>
            </a:pPr>
            <a:endParaRPr lang="el-GR" sz="1800" dirty="0">
              <a:latin typeface="Times New Roman" panose="02020603050405020304" pitchFamily="18" charset="0"/>
              <a:ea typeface="Calibri" panose="020F0502020204030204" pitchFamily="34" charset="0"/>
              <a:cs typeface="AGaramond-Regular"/>
            </a:endParaRPr>
          </a:p>
          <a:p>
            <a:r>
              <a:rPr lang="el-GR" sz="3200" dirty="0">
                <a:effectLst/>
                <a:latin typeface="Times New Roman" panose="02020603050405020304" pitchFamily="18" charset="0"/>
                <a:ea typeface="Calibri" panose="020F0502020204030204" pitchFamily="34" charset="0"/>
                <a:cs typeface="AGaramond-Regular"/>
              </a:rPr>
              <a:t>Προέλευση: </a:t>
            </a:r>
            <a:r>
              <a:rPr lang="el-GR" sz="3200" dirty="0" err="1">
                <a:effectLst/>
                <a:latin typeface="Times New Roman" panose="02020603050405020304" pitchFamily="18" charset="0"/>
                <a:ea typeface="Calibri" panose="020F0502020204030204" pitchFamily="34" charset="0"/>
                <a:cs typeface="AGaramond-Regular"/>
              </a:rPr>
              <a:t>Σοκνοπαίου</a:t>
            </a:r>
            <a:r>
              <a:rPr lang="el-GR" sz="3200" dirty="0">
                <a:effectLst/>
                <a:latin typeface="Times New Roman" panose="02020603050405020304" pitchFamily="18" charset="0"/>
                <a:ea typeface="Calibri" panose="020F0502020204030204" pitchFamily="34" charset="0"/>
                <a:cs typeface="AGaramond-Regular"/>
              </a:rPr>
              <a:t> Νήσος-</a:t>
            </a:r>
            <a:r>
              <a:rPr lang="el-GR" sz="3200" dirty="0" err="1">
                <a:effectLst/>
                <a:latin typeface="Times New Roman" panose="02020603050405020304" pitchFamily="18" charset="0"/>
                <a:ea typeface="Calibri" panose="020F0502020204030204" pitchFamily="34" charset="0"/>
                <a:cs typeface="AGaramond-Regular"/>
              </a:rPr>
              <a:t>Αρσινοΐτη</a:t>
            </a:r>
            <a:r>
              <a:rPr lang="el-GR" sz="3200" dirty="0" err="1">
                <a:latin typeface="Times New Roman" panose="02020603050405020304" pitchFamily="18" charset="0"/>
                <a:ea typeface="Calibri" panose="020F0502020204030204" pitchFamily="34" charset="0"/>
                <a:cs typeface="AGaramond-Regular"/>
              </a:rPr>
              <a:t>ς</a:t>
            </a:r>
            <a:r>
              <a:rPr lang="el-GR" sz="3200" dirty="0">
                <a:latin typeface="Times New Roman" panose="02020603050405020304" pitchFamily="18" charset="0"/>
                <a:ea typeface="Calibri" panose="020F0502020204030204" pitchFamily="34" charset="0"/>
                <a:cs typeface="AGaramond-Regular"/>
              </a:rPr>
              <a:t> Νομός</a:t>
            </a:r>
          </a:p>
          <a:p>
            <a:endParaRPr lang="el-GR" sz="3200" dirty="0">
              <a:latin typeface="Times New Roman" panose="02020603050405020304" pitchFamily="18" charset="0"/>
            </a:endParaRPr>
          </a:p>
          <a:p>
            <a:r>
              <a:rPr lang="el-GR" sz="3200" dirty="0">
                <a:latin typeface="Times New Roman" panose="02020603050405020304" pitchFamily="18" charset="0"/>
                <a:ea typeface="Calibri" panose="020F0502020204030204" pitchFamily="34" charset="0"/>
                <a:cs typeface="AGaramond-Regular"/>
              </a:rPr>
              <a:t>Διαστάσεις: </a:t>
            </a:r>
            <a:r>
              <a:rPr lang="en-US" sz="3200" dirty="0">
                <a:latin typeface="Times New Roman" panose="02020603050405020304" pitchFamily="18" charset="0"/>
                <a:ea typeface="Calibri" panose="020F0502020204030204" pitchFamily="34" charset="0"/>
                <a:cs typeface="AGaramond-Regular"/>
              </a:rPr>
              <a:t>23,7 x 7,5</a:t>
            </a:r>
            <a:endParaRPr lang="el-GR" sz="3200" dirty="0">
              <a:latin typeface="Times New Roman" panose="02020603050405020304" pitchFamily="18" charset="0"/>
              <a:ea typeface="Calibri" panose="020F0502020204030204" pitchFamily="34" charset="0"/>
              <a:cs typeface="AGaramond-Regular"/>
            </a:endParaRPr>
          </a:p>
          <a:p>
            <a:endParaRPr lang="el-GR" sz="3200" dirty="0">
              <a:latin typeface="Times New Roman" panose="02020603050405020304" pitchFamily="18" charset="0"/>
              <a:ea typeface="Calibri" panose="020F0502020204030204" pitchFamily="34" charset="0"/>
              <a:cs typeface="AGaramond-Regular"/>
            </a:endParaRPr>
          </a:p>
          <a:p>
            <a:r>
              <a:rPr lang="el-GR" sz="3200" dirty="0">
                <a:latin typeface="Times New Roman" panose="02020603050405020304" pitchFamily="18" charset="0"/>
                <a:ea typeface="Calibri" panose="020F0502020204030204" pitchFamily="34" charset="0"/>
                <a:cs typeface="AGaramond-Regular"/>
              </a:rPr>
              <a:t>Διπλώσεις: τρεις καθέτως/πέντε οριζοντίως</a:t>
            </a:r>
          </a:p>
          <a:p>
            <a:endParaRPr lang="el-GR" sz="3200" dirty="0">
              <a:latin typeface="Times New Roman" panose="02020603050405020304" pitchFamily="18" charset="0"/>
              <a:ea typeface="Calibri" panose="020F0502020204030204" pitchFamily="34" charset="0"/>
              <a:cs typeface="AGaramond-Regular"/>
            </a:endParaRPr>
          </a:p>
          <a:p>
            <a:r>
              <a:rPr lang="el-GR" sz="3200" dirty="0">
                <a:latin typeface="Times New Roman" panose="02020603050405020304" pitchFamily="18" charset="0"/>
                <a:ea typeface="Calibri" panose="020F0502020204030204" pitchFamily="34" charset="0"/>
                <a:cs typeface="AGaramond-Regular"/>
              </a:rPr>
              <a:t>Γραφή: </a:t>
            </a:r>
            <a:r>
              <a:rPr lang="el-GR" sz="3200" dirty="0" err="1">
                <a:latin typeface="Times New Roman" panose="02020603050405020304" pitchFamily="18" charset="0"/>
                <a:ea typeface="Calibri" panose="020F0502020204030204" pitchFamily="34" charset="0"/>
                <a:cs typeface="AGaramond-Regular"/>
              </a:rPr>
              <a:t>επισεσυρμένη</a:t>
            </a:r>
            <a:endParaRPr lang="el-GR" sz="3200" dirty="0">
              <a:latin typeface="Times New Roman" panose="02020603050405020304" pitchFamily="18" charset="0"/>
              <a:ea typeface="Calibri" panose="020F0502020204030204" pitchFamily="34" charset="0"/>
              <a:cs typeface="AGaramond-Regular"/>
            </a:endParaRPr>
          </a:p>
          <a:p>
            <a:endParaRPr lang="el-GR" sz="3200" dirty="0">
              <a:latin typeface="Times New Roman" panose="02020603050405020304" pitchFamily="18" charset="0"/>
              <a:ea typeface="Calibri" panose="020F0502020204030204" pitchFamily="34" charset="0"/>
              <a:cs typeface="AGaramond-Regular"/>
            </a:endParaRPr>
          </a:p>
          <a:p>
            <a:endParaRPr lang="en-US" sz="2400" dirty="0">
              <a:latin typeface="Times New Roman" panose="02020603050405020304" pitchFamily="18" charset="0"/>
              <a:ea typeface="Calibri" panose="020F0502020204030204" pitchFamily="34" charset="0"/>
              <a:cs typeface="AGaramond-Regular"/>
            </a:endParaRPr>
          </a:p>
          <a:p>
            <a:endParaRPr lang="el-GR" dirty="0"/>
          </a:p>
        </p:txBody>
      </p:sp>
      <p:pic>
        <p:nvPicPr>
          <p:cNvPr id="5" name="Εικόνα 4">
            <a:extLst>
              <a:ext uri="{FF2B5EF4-FFF2-40B4-BE49-F238E27FC236}">
                <a16:creationId xmlns:a16="http://schemas.microsoft.com/office/drawing/2014/main" id="{5BD1B053-4D45-3C8B-EB5D-91733B99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781" y="0"/>
            <a:ext cx="2263219" cy="6863862"/>
          </a:xfrm>
          <a:prstGeom prst="rect">
            <a:avLst/>
          </a:prstGeom>
          <a:ln w="12700">
            <a:solidFill>
              <a:schemeClr val="tx1"/>
            </a:solidFill>
          </a:ln>
        </p:spPr>
      </p:pic>
      <p:pic>
        <p:nvPicPr>
          <p:cNvPr id="6" name="Εικόνα 5">
            <a:extLst>
              <a:ext uri="{FF2B5EF4-FFF2-40B4-BE49-F238E27FC236}">
                <a16:creationId xmlns:a16="http://schemas.microsoft.com/office/drawing/2014/main" id="{2B4C37FF-4E68-21EA-D705-34423271CF2B}"/>
              </a:ext>
            </a:extLst>
          </p:cNvPr>
          <p:cNvPicPr>
            <a:picLocks noChangeAspect="1"/>
          </p:cNvPicPr>
          <p:nvPr/>
        </p:nvPicPr>
        <p:blipFill rotWithShape="1">
          <a:blip r:embed="rId2">
            <a:extLst>
              <a:ext uri="{28A0092B-C50C-407E-A947-70E740481C1C}">
                <a14:useLocalDpi xmlns:a14="http://schemas.microsoft.com/office/drawing/2010/main" val="0"/>
              </a:ext>
            </a:extLst>
          </a:blip>
          <a:srcRect l="11452" t="63973" r="51430" b="32084"/>
          <a:stretch/>
        </p:blipFill>
        <p:spPr>
          <a:xfrm>
            <a:off x="5191124" y="5173813"/>
            <a:ext cx="3352801" cy="1080295"/>
          </a:xfrm>
          <a:prstGeom prst="rect">
            <a:avLst/>
          </a:prstGeom>
          <a:ln w="12700">
            <a:solidFill>
              <a:schemeClr val="tx1"/>
            </a:solidFill>
          </a:ln>
        </p:spPr>
      </p:pic>
      <p:cxnSp>
        <p:nvCxnSpPr>
          <p:cNvPr id="8" name="Ευθεία γραμμή σύνδεσης 7">
            <a:extLst>
              <a:ext uri="{FF2B5EF4-FFF2-40B4-BE49-F238E27FC236}">
                <a16:creationId xmlns:a16="http://schemas.microsoft.com/office/drawing/2014/main" id="{C1011996-FF23-86E8-6AE0-D044B9D9478C}"/>
              </a:ext>
            </a:extLst>
          </p:cNvPr>
          <p:cNvCxnSpPr>
            <a:cxnSpLocks/>
          </p:cNvCxnSpPr>
          <p:nvPr/>
        </p:nvCxnSpPr>
        <p:spPr>
          <a:xfrm>
            <a:off x="10191750" y="4629150"/>
            <a:ext cx="868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8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A514-27D6-EF23-3F91-9ACC2A3CF5F1}"/>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70036CD-B100-351D-7BC3-D9C0472E1A48}"/>
              </a:ext>
            </a:extLst>
          </p:cNvPr>
          <p:cNvSpPr>
            <a:spLocks noGrp="1"/>
          </p:cNvSpPr>
          <p:nvPr>
            <p:ph idx="1"/>
          </p:nvPr>
        </p:nvSpPr>
        <p:spPr>
          <a:xfrm>
            <a:off x="838200" y="582159"/>
            <a:ext cx="5514974" cy="7953375"/>
          </a:xfrm>
        </p:spPr>
        <p:txBody>
          <a:bodyPr>
            <a:noAutofit/>
          </a:bodyPr>
          <a:lstStyle/>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Ατα</a:t>
            </a:r>
            <a:r>
              <a:rPr lang="el-GR" sz="1800" dirty="0">
                <a:latin typeface="IFAO-Grec Unicode" panose="02020603050405020304" pitchFamily="18" charset="-95"/>
                <a:ea typeface="IFAO-Grec Unicode" panose="02020603050405020304" pitchFamily="18" charset="-95"/>
              </a:rPr>
              <a:t>̣[ -</a:t>
            </a:r>
            <a:r>
              <a:rPr lang="en-US" sz="1800" dirty="0">
                <a:latin typeface="IFAO-Grec Unicode" panose="02020603050405020304" pitchFamily="18" charset="-95"/>
                <a:ea typeface="IFAO-Grec Unicode" panose="02020603050405020304" pitchFamily="18" charset="-95"/>
              </a:rPr>
              <a:t>ca- </a:t>
            </a:r>
            <a:r>
              <a:rPr lang="el-GR" sz="1800" dirty="0">
                <a:latin typeface="IFAO-Grec Unicode" panose="02020603050405020304" pitchFamily="18" charset="-95"/>
                <a:ea typeface="IFAO-Grec Unicode" panose="02020603050405020304" pitchFamily="18" charset="-95"/>
              </a:rPr>
              <a:t>Ἀ]</a:t>
            </a:r>
            <a:r>
              <a:rPr lang="el-GR" sz="1800" dirty="0" err="1">
                <a:latin typeface="IFAO-Grec Unicode" panose="02020603050405020304" pitchFamily="18" charset="-95"/>
                <a:ea typeface="IFAO-Grec Unicode" panose="02020603050405020304" pitchFamily="18" charset="-95"/>
              </a:rPr>
              <a:t>π̣οώ</a:t>
            </a:r>
            <a:r>
              <a:rPr lang="el-GR" sz="1800" dirty="0">
                <a:latin typeface="IFAO-Grec Unicode" panose="02020603050405020304" pitchFamily="18" charset="-95"/>
                <a:ea typeface="IFAO-Grec Unicode" panose="02020603050405020304" pitchFamily="18" charset="-95"/>
              </a:rPr>
              <a:t>[</a:t>
            </a:r>
            <a:r>
              <a:rPr lang="el-GR" sz="1800" dirty="0" err="1">
                <a:latin typeface="IFAO-Grec Unicode" panose="02020603050405020304" pitchFamily="18" charset="-95"/>
                <a:ea typeface="IFAO-Grec Unicode" panose="02020603050405020304" pitchFamily="18" charset="-95"/>
              </a:rPr>
              <a:t>σιος</a:t>
            </a:r>
            <a:r>
              <a:rPr lang="el-GR" sz="1800" dirty="0">
                <a:latin typeface="IFAO-Grec Unicode" panose="02020603050405020304" pitchFamily="18" charset="-95"/>
                <a:ea typeface="IFAO-Grec Unicode" panose="02020603050405020304" pitchFamily="18" charset="-95"/>
              </a:rPr>
              <a:t>] Σ̣[τ]</a:t>
            </a:r>
            <a:r>
              <a:rPr lang="el-GR" sz="1800" dirty="0" err="1">
                <a:latin typeface="IFAO-Grec Unicode" panose="02020603050405020304" pitchFamily="18" charset="-95"/>
                <a:ea typeface="IFAO-Grec Unicode" panose="02020603050405020304" pitchFamily="18" charset="-95"/>
              </a:rPr>
              <a:t>ο̣το</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ήτις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Ὥρου</a:t>
            </a:r>
            <a:r>
              <a:rPr lang="el-GR" sz="1800"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χαίρη̣ν</a:t>
            </a:r>
            <a:r>
              <a:rPr lang="el-GR" sz="1800" b="1"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b="1" dirty="0" err="1">
                <a:latin typeface="IFAO-Grec Unicode" panose="02020603050405020304" pitchFamily="18" charset="-95"/>
                <a:ea typeface="IFAO-Grec Unicode" panose="02020603050405020304" pitchFamily="18" charset="-95"/>
              </a:rPr>
              <a:t>ὁμολογῶ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π̣ε̣π̣ρακέν</a:t>
            </a:r>
            <a:r>
              <a:rPr lang="el-GR" sz="1800" dirty="0">
                <a:latin typeface="IFAO-Grec Unicode" panose="02020603050405020304" pitchFamily="18" charset="-95"/>
                <a:ea typeface="IFAO-Grec Unicode" panose="02020603050405020304" pitchFamily="18" charset="-95"/>
              </a:rPr>
              <a:t>̣[αι]</a:t>
            </a:r>
          </a:p>
          <a:p>
            <a:pPr marL="342900" indent="-342900">
              <a:buFont typeface="+mj-lt"/>
              <a:buAutoNum type="arabicPeriod"/>
            </a:pPr>
            <a:r>
              <a:rPr lang="el-GR" sz="1800" dirty="0">
                <a:latin typeface="IFAO-Grec Unicode" panose="02020603050405020304" pitchFamily="18" charset="-95"/>
                <a:ea typeface="IFAO-Grec Unicode" panose="02020603050405020304" pitchFamily="18" charset="-95"/>
              </a:rPr>
              <a:t>σοι </a:t>
            </a:r>
            <a:r>
              <a:rPr lang="el-GR" sz="1800" dirty="0" err="1">
                <a:latin typeface="IFAO-Grec Unicode" panose="02020603050405020304" pitchFamily="18" charset="-95"/>
                <a:ea typeface="IFAO-Grec Unicode" panose="02020603050405020304" pitchFamily="18" charset="-95"/>
              </a:rPr>
              <a:t>κάμηλον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θήλειαν</a:t>
            </a:r>
            <a:endParaRPr lang="el-GR" sz="1800"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κολοβὴν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φυρρὴν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κεχαρακ</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μέ̣ν̣η̣ν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ἐπὶ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τῷ</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δεξιῷ</a:t>
            </a:r>
            <a:endParaRPr lang="el-GR" sz="1800"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μ̣η̣ρ̣ῶ̣ι</a:t>
            </a:r>
            <a:r>
              <a:rPr lang="el-GR" sz="1800" dirty="0">
                <a:latin typeface="IFAO-Grec Unicode" panose="02020603050405020304" pitchFamily="18" charset="-95"/>
                <a:ea typeface="IFAO-Grec Unicode" panose="02020603050405020304" pitchFamily="18" charset="-95"/>
              </a:rPr>
              <a:t> ΘΕ </a:t>
            </a:r>
            <a:r>
              <a:rPr lang="el-GR" sz="1800" dirty="0" err="1">
                <a:latin typeface="IFAO-Grec Unicode" panose="02020603050405020304" pitchFamily="18" charset="-95"/>
                <a:ea typeface="IFAO-Grec Unicode" panose="02020603050405020304" pitchFamily="18" charset="-95"/>
              </a:rPr>
              <a:t>κ̣α̣ὶ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ἀπέχ̣ω</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τὴν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συνπεφωνη</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μένην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τιμὴν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ἀ̣ρ̣γ̣υ</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ρίου</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δρακχμ̣ὰ̣ς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φεν</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τακοσίας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ὀκδοή̣κον</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a:latin typeface="IFAO-Grec Unicode" panose="02020603050405020304" pitchFamily="18" charset="-95"/>
                <a:ea typeface="IFAO-Grec Unicode" panose="02020603050405020304" pitchFamily="18" charset="-95"/>
              </a:rPr>
              <a:t>τα </a:t>
            </a:r>
            <a:r>
              <a:rPr lang="el-GR" sz="1800" dirty="0" err="1">
                <a:latin typeface="IFAO-Grec Unicode" panose="02020603050405020304" pitchFamily="18" charset="-95"/>
                <a:ea typeface="IFAO-Grec Unicode" panose="02020603050405020304" pitchFamily="18" charset="-95"/>
              </a:rPr>
              <a:t>καὶ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βεβαιώ̣σ</a:t>
            </a:r>
            <a:r>
              <a:rPr lang="el-GR" sz="1800" dirty="0">
                <a:latin typeface="IFAO-Grec Unicode" panose="02020603050405020304" pitchFamily="18" charset="-95"/>
                <a:ea typeface="IFAO-Grec Unicode" panose="02020603050405020304" pitchFamily="18" charset="-95"/>
              </a:rPr>
              <a:t>̣[ω] σοι</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πάσι</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βεβαιώσ̣ω</a:t>
            </a:r>
            <a:r>
              <a:rPr lang="el-GR" sz="1800" dirty="0">
                <a:latin typeface="IFAO-Grec Unicode" panose="02020603050405020304" pitchFamily="18" charset="-95"/>
                <a:ea typeface="IFAO-Grec Unicode" panose="02020603050405020304" pitchFamily="18" charset="-95"/>
              </a:rPr>
              <a:t> κα-</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θὼς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πρόκιται</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ἔτους</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κα</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Ἀντωνείνου</a:t>
            </a:r>
            <a:endParaRPr lang="el-GR" sz="1800" b="1"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b="1" dirty="0">
                <a:latin typeface="IFAO-Grec Unicode" panose="02020603050405020304" pitchFamily="18" charset="-95"/>
                <a:ea typeface="IFAO-Grec Unicode" panose="02020603050405020304" pitchFamily="18" charset="-95"/>
              </a:rPr>
              <a:t>Καίσαρος [τ]</a:t>
            </a:r>
            <a:r>
              <a:rPr lang="el-GR" sz="1800" b="1" dirty="0" err="1">
                <a:latin typeface="IFAO-Grec Unicode" panose="02020603050405020304" pitchFamily="18" charset="-95"/>
                <a:ea typeface="IFAO-Grec Unicode" panose="02020603050405020304" pitchFamily="18" charset="-95"/>
              </a:rPr>
              <a:t>οῦ</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κ̣υρίου</a:t>
            </a:r>
            <a:endParaRPr lang="el-GR" sz="1800" b="1"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b="1" dirty="0" err="1">
                <a:latin typeface="IFAO-Grec Unicode" panose="02020603050405020304" pitchFamily="18" charset="-95"/>
                <a:ea typeface="IFAO-Grec Unicode" panose="02020603050405020304" pitchFamily="18" charset="-95"/>
              </a:rPr>
              <a:t>Μεσορὴ</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κη</a:t>
            </a:r>
            <a:r>
              <a:rPr lang="el-GR" sz="1800" b="1" dirty="0">
                <a:latin typeface="IFAO-Grec Unicode" panose="02020603050405020304" pitchFamily="18" charset="-95"/>
                <a:ea typeface="IFAO-Grec Unicode" panose="02020603050405020304" pitchFamily="18" charset="-95"/>
              </a:rPr>
              <a:t>.</a:t>
            </a:r>
          </a:p>
          <a:p>
            <a:endParaRPr lang="el-GR" sz="1600" dirty="0">
              <a:latin typeface="IFAO-Grec Unicode" panose="02020603050405020304" pitchFamily="18" charset="-95"/>
              <a:ea typeface="IFAO-Grec Unicode" panose="02020603050405020304" pitchFamily="18" charset="-95"/>
            </a:endParaRPr>
          </a:p>
        </p:txBody>
      </p:sp>
      <p:pic>
        <p:nvPicPr>
          <p:cNvPr id="7" name="Εικόνα 6">
            <a:extLst>
              <a:ext uri="{FF2B5EF4-FFF2-40B4-BE49-F238E27FC236}">
                <a16:creationId xmlns:a16="http://schemas.microsoft.com/office/drawing/2014/main" id="{DE0418E6-2903-4A0B-8C93-0B132B4CF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781" y="0"/>
            <a:ext cx="2263219" cy="6863862"/>
          </a:xfrm>
          <a:prstGeom prst="rect">
            <a:avLst/>
          </a:prstGeom>
          <a:ln w="12700">
            <a:solidFill>
              <a:schemeClr val="tx1"/>
            </a:solidFill>
          </a:ln>
        </p:spPr>
      </p:pic>
      <p:sp>
        <p:nvSpPr>
          <p:cNvPr id="6" name="Τίτλος 1">
            <a:extLst>
              <a:ext uri="{FF2B5EF4-FFF2-40B4-BE49-F238E27FC236}">
                <a16:creationId xmlns:a16="http://schemas.microsoft.com/office/drawing/2014/main" id="{62BBFEDA-CB2D-655F-FC99-B6A7F6B170D7}"/>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Θέση περιεχομένου 2">
            <a:extLst>
              <a:ext uri="{FF2B5EF4-FFF2-40B4-BE49-F238E27FC236}">
                <a16:creationId xmlns:a16="http://schemas.microsoft.com/office/drawing/2014/main" id="{1705D9D4-B27E-EE80-3D89-2FDF727A3E9E}"/>
              </a:ext>
            </a:extLst>
          </p:cNvPr>
          <p:cNvSpPr txBox="1">
            <a:spLocks/>
          </p:cNvSpPr>
          <p:nvPr/>
        </p:nvSpPr>
        <p:spPr>
          <a:xfrm>
            <a:off x="4280455" y="742950"/>
            <a:ext cx="5648326" cy="5181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800"/>
              </a:spcAft>
              <a:buNone/>
            </a:pPr>
            <a:r>
              <a:rPr lang="el-GR" sz="2000" b="1" kern="100" dirty="0" err="1">
                <a:latin typeface="IFAO-Grec Unicode" panose="02020603050405020304" pitchFamily="18" charset="-95"/>
                <a:ea typeface="IFAO-Grec Unicode" panose="02020603050405020304" pitchFamily="18" charset="-95"/>
                <a:cs typeface="Times New Roman" panose="02020603050405020304" pitchFamily="18" charset="0"/>
              </a:rPr>
              <a:t>Χειρόγραφον</a:t>
            </a:r>
            <a:br>
              <a:rPr lang="el-GR" sz="2000" b="1" kern="100" dirty="0">
                <a:latin typeface="IFAO-Grec Unicode" panose="02020603050405020304" pitchFamily="18" charset="-95"/>
                <a:ea typeface="IFAO-Grec Unicode" panose="02020603050405020304" pitchFamily="18" charset="-95"/>
                <a:cs typeface="Times New Roman" panose="02020603050405020304" pitchFamily="18" charset="0"/>
              </a:rPr>
            </a:b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α) επιστολική μορφή: ὁ τάδε </a:t>
            </a:r>
            <a:r>
              <a:rPr lang="el-GR" sz="2000" kern="100" dirty="0" err="1">
                <a:latin typeface="IFAO-Grec Unicode" panose="02020603050405020304" pitchFamily="18" charset="-95"/>
                <a:ea typeface="IFAO-Grec Unicode" panose="02020603050405020304" pitchFamily="18" charset="-95"/>
                <a:cs typeface="Times New Roman" panose="02020603050405020304" pitchFamily="18" charset="0"/>
              </a:rPr>
              <a:t>τῷ</a:t>
            </a: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sz="2000" kern="100" dirty="0" err="1">
                <a:latin typeface="IFAO-Grec Unicode" panose="02020603050405020304" pitchFamily="18" charset="-95"/>
                <a:ea typeface="IFAO-Grec Unicode" panose="02020603050405020304" pitchFamily="18" charset="-95"/>
                <a:cs typeface="Times New Roman" panose="02020603050405020304" pitchFamily="18" charset="0"/>
              </a:rPr>
              <a:t>δείνι</a:t>
            </a: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sz="2000" kern="100" dirty="0" err="1">
                <a:latin typeface="IFAO-Grec Unicode" panose="02020603050405020304" pitchFamily="18" charset="-95"/>
                <a:ea typeface="IFAO-Grec Unicode" panose="02020603050405020304" pitchFamily="18" charset="-95"/>
                <a:cs typeface="Times New Roman" panose="02020603050405020304" pitchFamily="18" charset="0"/>
              </a:rPr>
              <a:t>χαίρειν</a:t>
            </a:r>
            <a:endParaRPr lang="el-GR" sz="2000"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lnSpc>
                <a:spcPct val="110000"/>
              </a:lnSpc>
              <a:spcAft>
                <a:spcPts val="800"/>
              </a:spcAft>
              <a:buFont typeface="Arial" panose="020B0604020202020204" pitchFamily="34" charset="0"/>
              <a:buNone/>
            </a:pP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β) α΄ πρόσωπο</a:t>
            </a:r>
            <a:endParaRPr lang="en-US" sz="2000"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lnSpc>
                <a:spcPct val="110000"/>
              </a:lnSpc>
              <a:spcAft>
                <a:spcPts val="800"/>
              </a:spcAft>
              <a:buFont typeface="Arial" panose="020B0604020202020204" pitchFamily="34" charset="0"/>
              <a:buNone/>
            </a:pPr>
            <a:r>
              <a:rPr lang="en-US" sz="2000" kern="100" dirty="0" err="1">
                <a:latin typeface="IFAO-Grec Unicode" panose="02020603050405020304" pitchFamily="18" charset="-95"/>
                <a:ea typeface="IFAO-Grec Unicode" panose="02020603050405020304" pitchFamily="18" charset="-95"/>
                <a:cs typeface="Times New Roman" panose="02020603050405020304" pitchFamily="18" charset="0"/>
              </a:rPr>
              <a:t>i</a:t>
            </a:r>
            <a:r>
              <a:rPr lang="en-US" sz="2000" kern="100" dirty="0">
                <a:latin typeface="IFAO-Grec Unicode" panose="02020603050405020304" pitchFamily="18" charset="-95"/>
                <a:ea typeface="IFAO-Grec Unicode" panose="02020603050405020304" pitchFamily="18" charset="-95"/>
                <a:cs typeface="Times New Roman" panose="02020603050405020304" pitchFamily="18" charset="0"/>
              </a:rPr>
              <a:t>)</a:t>
            </a:r>
            <a:r>
              <a:rPr lang="en-US" sz="2000" b="1"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άμεση δήλωση πράξης: </a:t>
            </a:r>
            <a:r>
              <a:rPr lang="el-GR" sz="2000" kern="100" dirty="0" err="1">
                <a:latin typeface="IFAO-Grec Unicode" panose="02020603050405020304" pitchFamily="18" charset="-95"/>
                <a:ea typeface="IFAO-Grec Unicode" panose="02020603050405020304" pitchFamily="18" charset="-95"/>
                <a:cs typeface="Times New Roman" panose="02020603050405020304" pitchFamily="18" charset="0"/>
              </a:rPr>
              <a:t>πέπρακα</a:t>
            </a:r>
            <a:endParaRPr lang="en-US" sz="2000"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lnSpc>
                <a:spcPct val="110000"/>
              </a:lnSpc>
              <a:spcAft>
                <a:spcPts val="800"/>
              </a:spcAft>
              <a:buFont typeface="Arial" panose="020B0604020202020204" pitchFamily="34" charset="0"/>
              <a:buNone/>
            </a:pPr>
            <a:r>
              <a:rPr lang="en-US" sz="2000" kern="100" dirty="0">
                <a:latin typeface="IFAO-Grec Unicode" panose="02020603050405020304" pitchFamily="18" charset="-95"/>
                <a:ea typeface="IFAO-Grec Unicode" panose="02020603050405020304" pitchFamily="18" charset="-95"/>
                <a:cs typeface="Times New Roman" panose="02020603050405020304" pitchFamily="18" charset="0"/>
              </a:rPr>
              <a:t>ii) </a:t>
            </a: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έμμεση δήλωση πράξης: </a:t>
            </a:r>
            <a:r>
              <a:rPr lang="el-GR" sz="2000" kern="100" dirty="0" err="1">
                <a:latin typeface="IFAO-Grec Unicode" panose="02020603050405020304" pitchFamily="18" charset="-95"/>
                <a:ea typeface="IFAO-Grec Unicode" panose="02020603050405020304" pitchFamily="18" charset="-95"/>
                <a:cs typeface="Times New Roman" panose="02020603050405020304" pitchFamily="18" charset="0"/>
              </a:rPr>
              <a:t>ὁμολογῶ</a:t>
            </a: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sz="2000" kern="100" dirty="0" err="1">
                <a:latin typeface="IFAO-Grec Unicode" panose="02020603050405020304" pitchFamily="18" charset="-95"/>
                <a:ea typeface="IFAO-Grec Unicode" panose="02020603050405020304" pitchFamily="18" charset="-95"/>
                <a:cs typeface="Times New Roman" panose="02020603050405020304" pitchFamily="18" charset="0"/>
              </a:rPr>
              <a:t>πεπρακέναι</a:t>
            </a:r>
            <a:endParaRPr lang="el-GR" sz="2000"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lnSpc>
                <a:spcPct val="110000"/>
              </a:lnSpc>
              <a:spcAft>
                <a:spcPts val="800"/>
              </a:spcAft>
              <a:buFont typeface="Arial" panose="020B0604020202020204" pitchFamily="34" charset="0"/>
              <a:buNone/>
            </a:pPr>
            <a:r>
              <a:rPr lang="el-GR" sz="2000" kern="100" dirty="0">
                <a:latin typeface="IFAO-Grec Unicode" panose="02020603050405020304" pitchFamily="18" charset="-95"/>
                <a:ea typeface="IFAO-Grec Unicode" panose="02020603050405020304" pitchFamily="18" charset="-95"/>
                <a:cs typeface="Times New Roman" panose="02020603050405020304" pitchFamily="18" charset="0"/>
              </a:rPr>
              <a:t>γ) ημερομηνία στο τέλος του εγγράφου</a:t>
            </a:r>
          </a:p>
        </p:txBody>
      </p:sp>
    </p:spTree>
    <p:extLst>
      <p:ext uri="{BB962C8B-B14F-4D97-AF65-F5344CB8AC3E}">
        <p14:creationId xmlns:p14="http://schemas.microsoft.com/office/powerpoint/2010/main" val="269291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5E2E372-AE88-A2FA-149D-40D8419B6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781" y="0"/>
            <a:ext cx="3025219" cy="9174846"/>
          </a:xfrm>
          <a:prstGeom prst="rect">
            <a:avLst/>
          </a:prstGeom>
          <a:ln w="12700">
            <a:solidFill>
              <a:schemeClr val="tx1"/>
            </a:solidFill>
          </a:ln>
        </p:spPr>
      </p:pic>
      <p:sp>
        <p:nvSpPr>
          <p:cNvPr id="3" name="Θέση περιεχομένου 2">
            <a:extLst>
              <a:ext uri="{FF2B5EF4-FFF2-40B4-BE49-F238E27FC236}">
                <a16:creationId xmlns:a16="http://schemas.microsoft.com/office/drawing/2014/main" id="{41F6F69D-3F22-FE62-B5F7-1B34292F9118}"/>
              </a:ext>
            </a:extLst>
          </p:cNvPr>
          <p:cNvSpPr>
            <a:spLocks noGrp="1"/>
          </p:cNvSpPr>
          <p:nvPr>
            <p:ph idx="1"/>
          </p:nvPr>
        </p:nvSpPr>
        <p:spPr>
          <a:xfrm>
            <a:off x="838199" y="1721545"/>
            <a:ext cx="5400675" cy="1213531"/>
          </a:xfrm>
        </p:spPr>
        <p:txBody>
          <a:bodyPr>
            <a:normAutofit/>
          </a:bodyPr>
          <a:lstStyle/>
          <a:p>
            <a:pPr marL="514350" indent="-514350">
              <a:lnSpc>
                <a:spcPct val="100000"/>
              </a:lnSpc>
              <a:buFont typeface="+mj-lt"/>
              <a:buAutoNum type="arabicPeriod"/>
            </a:pPr>
            <a:r>
              <a:rPr lang="el-GR" sz="2000" b="1" dirty="0" err="1">
                <a:latin typeface="IFAO-Grec Unicode" panose="02020603050405020304" pitchFamily="18" charset="-95"/>
                <a:ea typeface="IFAO-Grec Unicode" panose="02020603050405020304" pitchFamily="18" charset="-95"/>
              </a:rPr>
              <a:t>Ατα</a:t>
            </a:r>
            <a:r>
              <a:rPr lang="el-GR" sz="2000" b="1" dirty="0">
                <a:latin typeface="IFAO-Grec Unicode" panose="02020603050405020304" pitchFamily="18" charset="-95"/>
                <a:ea typeface="IFAO-Grec Unicode" panose="02020603050405020304" pitchFamily="18" charset="-95"/>
              </a:rPr>
              <a:t>̣[ -</a:t>
            </a:r>
            <a:r>
              <a:rPr lang="en-US" sz="2000" b="1" dirty="0">
                <a:latin typeface="IFAO-Grec Unicode" panose="02020603050405020304" pitchFamily="18" charset="-95"/>
                <a:ea typeface="IFAO-Grec Unicode" panose="02020603050405020304" pitchFamily="18" charset="-95"/>
              </a:rPr>
              <a:t>ca- </a:t>
            </a:r>
            <a:r>
              <a:rPr lang="el-GR" sz="2000" b="1" dirty="0">
                <a:latin typeface="IFAO-Grec Unicode" panose="02020603050405020304" pitchFamily="18" charset="-95"/>
                <a:ea typeface="IFAO-Grec Unicode" panose="02020603050405020304" pitchFamily="18" charset="-95"/>
              </a:rPr>
              <a:t>Ἀ]</a:t>
            </a:r>
            <a:r>
              <a:rPr lang="el-GR" sz="2000" b="1" dirty="0" err="1">
                <a:latin typeface="IFAO-Grec Unicode" panose="02020603050405020304" pitchFamily="18" charset="-95"/>
                <a:ea typeface="IFAO-Grec Unicode" panose="02020603050405020304" pitchFamily="18" charset="-95"/>
              </a:rPr>
              <a:t>π̣οώ</a:t>
            </a:r>
            <a:r>
              <a:rPr lang="el-GR" sz="2000" b="1" dirty="0">
                <a:latin typeface="IFAO-Grec Unicode" panose="02020603050405020304" pitchFamily="18" charset="-95"/>
                <a:ea typeface="IFAO-Grec Unicode" panose="02020603050405020304" pitchFamily="18" charset="-95"/>
              </a:rPr>
              <a:t>[</a:t>
            </a:r>
            <a:r>
              <a:rPr lang="el-GR" sz="2000" b="1" dirty="0" err="1">
                <a:latin typeface="IFAO-Grec Unicode" panose="02020603050405020304" pitchFamily="18" charset="-95"/>
                <a:ea typeface="IFAO-Grec Unicode" panose="02020603050405020304" pitchFamily="18" charset="-95"/>
              </a:rPr>
              <a:t>σιος</a:t>
            </a:r>
            <a:r>
              <a:rPr lang="el-GR" sz="2000" b="1" dirty="0">
                <a:latin typeface="IFAO-Grec Unicode" panose="02020603050405020304" pitchFamily="18" charset="-95"/>
                <a:ea typeface="IFAO-Grec Unicode" panose="02020603050405020304" pitchFamily="18" charset="-95"/>
              </a:rPr>
              <a:t>] Σ̣[τ]</a:t>
            </a:r>
            <a:r>
              <a:rPr lang="el-GR" sz="2000" b="1" dirty="0" err="1">
                <a:latin typeface="IFAO-Grec Unicode" panose="02020603050405020304" pitchFamily="18" charset="-95"/>
                <a:ea typeface="IFAO-Grec Unicode" panose="02020603050405020304" pitchFamily="18" charset="-95"/>
              </a:rPr>
              <a:t>ο̣το</a:t>
            </a:r>
            <a:r>
              <a:rPr lang="el-GR" sz="2000" b="1" dirty="0">
                <a:latin typeface="IFAO-Grec Unicode" panose="02020603050405020304" pitchFamily="18" charset="-95"/>
                <a:ea typeface="IFAO-Grec Unicode" panose="02020603050405020304" pitchFamily="18" charset="-95"/>
              </a:rPr>
              <a:t>-</a:t>
            </a:r>
          </a:p>
          <a:p>
            <a:pPr marL="514350" indent="-514350">
              <a:lnSpc>
                <a:spcPct val="100000"/>
              </a:lnSpc>
              <a:buFont typeface="+mj-lt"/>
              <a:buAutoNum type="arabicPeriod"/>
            </a:pPr>
            <a:r>
              <a:rPr lang="el-GR" sz="2000" b="1" dirty="0" err="1">
                <a:latin typeface="IFAO-Grec Unicode" panose="02020603050405020304" pitchFamily="18" charset="-95"/>
                <a:ea typeface="IFAO-Grec Unicode" panose="02020603050405020304" pitchFamily="18" charset="-95"/>
              </a:rPr>
              <a:t>ήτις</a:t>
            </a:r>
            <a:r>
              <a:rPr lang="el-GR" sz="2000" b="1" dirty="0">
                <a:latin typeface="IFAO-Grec Unicode" panose="02020603050405020304" pitchFamily="18" charset="-95"/>
                <a:ea typeface="IFAO-Grec Unicode" panose="02020603050405020304" pitchFamily="18" charset="-95"/>
              </a:rPr>
              <a:t> </a:t>
            </a:r>
            <a:r>
              <a:rPr lang="el-GR" sz="2000" b="1" dirty="0" err="1">
                <a:latin typeface="IFAO-Grec Unicode" panose="02020603050405020304" pitchFamily="18" charset="-95"/>
                <a:ea typeface="IFAO-Grec Unicode" panose="02020603050405020304" pitchFamily="18" charset="-95"/>
              </a:rPr>
              <a:t>Ὥρου</a:t>
            </a:r>
            <a:r>
              <a:rPr lang="el-GR" sz="2000" b="1"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χαίρη̣ν</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endParaRPr lang="el-GR" dirty="0">
              <a:latin typeface="IFAO-Grec Unicode" panose="02020603050405020304" pitchFamily="18" charset="-95"/>
              <a:ea typeface="IFAO-Grec Unicode" panose="02020603050405020304" pitchFamily="18" charset="-95"/>
            </a:endParaRPr>
          </a:p>
        </p:txBody>
      </p:sp>
      <p:sp>
        <p:nvSpPr>
          <p:cNvPr id="7" name="TextBox 6">
            <a:extLst>
              <a:ext uri="{FF2B5EF4-FFF2-40B4-BE49-F238E27FC236}">
                <a16:creationId xmlns:a16="http://schemas.microsoft.com/office/drawing/2014/main" id="{EBD91E97-ECB0-BD50-4F26-87338B06E491}"/>
              </a:ext>
            </a:extLst>
          </p:cNvPr>
          <p:cNvSpPr txBox="1"/>
          <p:nvPr/>
        </p:nvSpPr>
        <p:spPr>
          <a:xfrm>
            <a:off x="838200" y="4328308"/>
            <a:ext cx="6391275" cy="1887568"/>
          </a:xfrm>
          <a:prstGeom prst="rect">
            <a:avLst/>
          </a:prstGeom>
          <a:noFill/>
        </p:spPr>
        <p:txBody>
          <a:bodyPr wrap="square" rtlCol="0">
            <a:spAutoFit/>
          </a:bodyPr>
          <a:lstStyle/>
          <a:p>
            <a:pPr algn="just">
              <a:lnSpc>
                <a:spcPct val="107000"/>
              </a:lnSpc>
              <a:spcAft>
                <a:spcPts val="800"/>
              </a:spcAft>
            </a:pPr>
            <a:r>
              <a:rPr lang="el-GR" b="1" dirty="0">
                <a:latin typeface="IFAO-Grec Unicode" panose="02020603050405020304" pitchFamily="18" charset="-95"/>
                <a:ea typeface="IFAO-Grec Unicode" panose="02020603050405020304" pitchFamily="18" charset="-95"/>
              </a:rPr>
              <a:t>Κριτικό Υπόμνημα</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1-2. l. </a:t>
            </a:r>
            <a:r>
              <a:rPr lang="el-GR" sz="1800" dirty="0" err="1">
                <a:effectLst/>
                <a:latin typeface="IFAO-Grec Unicode" panose="02020603050405020304" pitchFamily="18" charset="-95"/>
                <a:ea typeface="IFAO-Grec Unicode" panose="02020603050405020304" pitchFamily="18" charset="-95"/>
                <a:cs typeface="AGaramond-Regular"/>
              </a:rPr>
              <a:t>οτο|ῆτει</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2. l. </a:t>
            </a:r>
            <a:r>
              <a:rPr lang="el-GR" sz="1800" dirty="0" err="1">
                <a:effectLst/>
                <a:latin typeface="IFAO-Grec Unicode" panose="02020603050405020304" pitchFamily="18" charset="-95"/>
                <a:ea typeface="IFAO-Grec Unicode" panose="02020603050405020304" pitchFamily="18" charset="-95"/>
                <a:cs typeface="AGaramond-Regular"/>
              </a:rPr>
              <a:t>χαίρειν</a:t>
            </a:r>
            <a:endParaRPr lang="el-GR" b="1" dirty="0">
              <a:latin typeface="IFAO-Grec Unicode" panose="02020603050405020304" pitchFamily="18" charset="-95"/>
              <a:ea typeface="IFAO-Grec Unicode" panose="02020603050405020304" pitchFamily="18" charset="-95"/>
            </a:endParaRPr>
          </a:p>
          <a:p>
            <a:r>
              <a:rPr lang="el-GR" b="1" dirty="0">
                <a:latin typeface="IFAO-Grec Unicode" panose="02020603050405020304" pitchFamily="18" charset="-95"/>
                <a:ea typeface="IFAO-Grec Unicode" panose="02020603050405020304" pitchFamily="18" charset="-95"/>
              </a:rPr>
              <a:t>Μετάφραση</a:t>
            </a:r>
            <a:endParaRPr lang="el-GR" dirty="0">
              <a:latin typeface="IFAO-Grec Unicode" panose="02020603050405020304" pitchFamily="18" charset="-95"/>
              <a:ea typeface="IFAO-Grec Unicode" panose="02020603050405020304" pitchFamily="18" charset="-95"/>
            </a:endParaRPr>
          </a:p>
          <a:p>
            <a:r>
              <a:rPr lang="en-US" dirty="0">
                <a:latin typeface="IFAO-Grec Unicode" panose="02020603050405020304" pitchFamily="18" charset="-95"/>
                <a:ea typeface="IFAO-Grec Unicode" panose="02020603050405020304" pitchFamily="18" charset="-95"/>
              </a:rPr>
              <a:t>(</a:t>
            </a:r>
            <a:r>
              <a:rPr lang="el-GR" dirty="0">
                <a:latin typeface="IFAO-Grec Unicode" panose="02020603050405020304" pitchFamily="18" charset="-95"/>
                <a:ea typeface="IFAO-Grec Unicode" panose="02020603050405020304" pitchFamily="18" charset="-95"/>
              </a:rPr>
              <a:t>όνομα) του </a:t>
            </a:r>
            <a:r>
              <a:rPr lang="el-GR" dirty="0" err="1">
                <a:latin typeface="IFAO-Grec Unicode" panose="02020603050405020304" pitchFamily="18" charset="-95"/>
                <a:ea typeface="IFAO-Grec Unicode" panose="02020603050405020304" pitchFamily="18" charset="-95"/>
              </a:rPr>
              <a:t>Αποώση</a:t>
            </a:r>
            <a:r>
              <a:rPr lang="el-GR" dirty="0">
                <a:latin typeface="IFAO-Grec Unicode" panose="02020603050405020304" pitchFamily="18" charset="-95"/>
                <a:ea typeface="IFAO-Grec Unicode" panose="02020603050405020304" pitchFamily="18" charset="-95"/>
              </a:rPr>
              <a:t> χαιρετίζει τον </a:t>
            </a:r>
            <a:r>
              <a:rPr lang="el-GR" dirty="0" err="1">
                <a:latin typeface="IFAO-Grec Unicode" panose="02020603050405020304" pitchFamily="18" charset="-95"/>
                <a:ea typeface="IFAO-Grec Unicode" panose="02020603050405020304" pitchFamily="18" charset="-95"/>
              </a:rPr>
              <a:t>Στοτοήτη</a:t>
            </a:r>
            <a:r>
              <a:rPr lang="el-GR" dirty="0">
                <a:latin typeface="IFAO-Grec Unicode" panose="02020603050405020304" pitchFamily="18" charset="-95"/>
                <a:ea typeface="IFAO-Grec Unicode" panose="02020603050405020304" pitchFamily="18" charset="-95"/>
              </a:rPr>
              <a:t> του </a:t>
            </a:r>
            <a:r>
              <a:rPr lang="el-GR" dirty="0" err="1">
                <a:latin typeface="IFAO-Grec Unicode" panose="02020603050405020304" pitchFamily="18" charset="-95"/>
                <a:ea typeface="IFAO-Grec Unicode" panose="02020603050405020304" pitchFamily="18" charset="-95"/>
              </a:rPr>
              <a:t>Ώρου</a:t>
            </a:r>
            <a:r>
              <a:rPr lang="el-GR" dirty="0">
                <a:latin typeface="IFAO-Grec Unicode" panose="02020603050405020304" pitchFamily="18" charset="-95"/>
                <a:ea typeface="IFAO-Grec Unicode" panose="02020603050405020304" pitchFamily="18" charset="-95"/>
              </a:rPr>
              <a:t>.</a:t>
            </a:r>
          </a:p>
        </p:txBody>
      </p:sp>
      <p:sp>
        <p:nvSpPr>
          <p:cNvPr id="9" name="Τίτλος 1">
            <a:extLst>
              <a:ext uri="{FF2B5EF4-FFF2-40B4-BE49-F238E27FC236}">
                <a16:creationId xmlns:a16="http://schemas.microsoft.com/office/drawing/2014/main" id="{2C96BFF9-BAF3-E11A-3775-8E41DB137705}"/>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
        <p:nvSpPr>
          <p:cNvPr id="10" name="TextBox 9">
            <a:extLst>
              <a:ext uri="{FF2B5EF4-FFF2-40B4-BE49-F238E27FC236}">
                <a16:creationId xmlns:a16="http://schemas.microsoft.com/office/drawing/2014/main" id="{365FCE8B-5917-F83A-6B6D-9751CC00E0DF}"/>
              </a:ext>
            </a:extLst>
          </p:cNvPr>
          <p:cNvSpPr txBox="1"/>
          <p:nvPr/>
        </p:nvSpPr>
        <p:spPr>
          <a:xfrm>
            <a:off x="4705350" y="1002748"/>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a:t>
            </a:r>
            <a:r>
              <a:rPr lang="en-US" b="1" dirty="0">
                <a:latin typeface="IFAO-Grec Unicode" panose="02020603050405020304" pitchFamily="18" charset="-95"/>
                <a:ea typeface="IFAO-Grec Unicode" panose="02020603050405020304" pitchFamily="18" charset="-95"/>
              </a:rPr>
              <a:t> </a:t>
            </a:r>
            <a:r>
              <a:rPr lang="el-GR" b="1" dirty="0">
                <a:latin typeface="IFAO-Grec Unicode" panose="02020603050405020304" pitchFamily="18" charset="-95"/>
                <a:ea typeface="IFAO-Grec Unicode" panose="02020603050405020304" pitchFamily="18" charset="-95"/>
              </a:rPr>
              <a:t>ΣΥΜΒΑΛΛΟΜΕΝΩΝ </a:t>
            </a:r>
          </a:p>
        </p:txBody>
      </p:sp>
      <p:cxnSp>
        <p:nvCxnSpPr>
          <p:cNvPr id="2" name="Ευθεία γραμμή σύνδεσης 1">
            <a:extLst>
              <a:ext uri="{FF2B5EF4-FFF2-40B4-BE49-F238E27FC236}">
                <a16:creationId xmlns:a16="http://schemas.microsoft.com/office/drawing/2014/main" id="{7D2CD3FE-9374-DD3B-CC76-E59D67A494D2}"/>
              </a:ext>
            </a:extLst>
          </p:cNvPr>
          <p:cNvCxnSpPr>
            <a:cxnSpLocks/>
          </p:cNvCxnSpPr>
          <p:nvPr/>
        </p:nvCxnSpPr>
        <p:spPr>
          <a:xfrm>
            <a:off x="0" y="4328308"/>
            <a:ext cx="9166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Ορθογώνιο: Στρογγύλεμα γωνιών 13">
            <a:extLst>
              <a:ext uri="{FF2B5EF4-FFF2-40B4-BE49-F238E27FC236}">
                <a16:creationId xmlns:a16="http://schemas.microsoft.com/office/drawing/2014/main" id="{7ED8EDF3-EFF0-917A-9615-6FE14610A52F}"/>
              </a:ext>
            </a:extLst>
          </p:cNvPr>
          <p:cNvSpPr/>
          <p:nvPr/>
        </p:nvSpPr>
        <p:spPr>
          <a:xfrm>
            <a:off x="9166781" y="561980"/>
            <a:ext cx="3025219" cy="971546"/>
          </a:xfrm>
          <a:prstGeom prst="roundRect">
            <a:avLst/>
          </a:prstGeom>
          <a:noFill/>
          <a:ln w="190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7626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FF631B0-8FBD-6E81-8ADB-AA3F8F696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781" y="0"/>
            <a:ext cx="3025219" cy="9174846"/>
          </a:xfrm>
          <a:prstGeom prst="rect">
            <a:avLst/>
          </a:prstGeom>
          <a:ln w="12700">
            <a:solidFill>
              <a:schemeClr val="tx1"/>
            </a:solidFill>
          </a:ln>
        </p:spPr>
      </p:pic>
      <p:sp>
        <p:nvSpPr>
          <p:cNvPr id="3" name="Θέση περιεχομένου 2">
            <a:extLst>
              <a:ext uri="{FF2B5EF4-FFF2-40B4-BE49-F238E27FC236}">
                <a16:creationId xmlns:a16="http://schemas.microsoft.com/office/drawing/2014/main" id="{41F6F69D-3F22-FE62-B5F7-1B34292F9118}"/>
              </a:ext>
            </a:extLst>
          </p:cNvPr>
          <p:cNvSpPr>
            <a:spLocks noGrp="1"/>
          </p:cNvSpPr>
          <p:nvPr>
            <p:ph idx="1"/>
          </p:nvPr>
        </p:nvSpPr>
        <p:spPr>
          <a:xfrm>
            <a:off x="838199" y="1721545"/>
            <a:ext cx="5400675" cy="1213531"/>
          </a:xfrm>
        </p:spPr>
        <p:txBody>
          <a:bodyPr>
            <a:normAutofit/>
          </a:bodyPr>
          <a:lstStyle/>
          <a:p>
            <a:pPr marL="514350" indent="-514350">
              <a:lnSpc>
                <a:spcPct val="100000"/>
              </a:lnSpc>
              <a:buFont typeface="+mj-lt"/>
              <a:buAutoNum type="arabicPeriod"/>
            </a:pPr>
            <a:r>
              <a:rPr lang="el-GR" sz="2000" dirty="0" err="1">
                <a:latin typeface="IFAO-Grec Unicode" panose="02020603050405020304" pitchFamily="18" charset="-95"/>
                <a:ea typeface="IFAO-Grec Unicode" panose="02020603050405020304" pitchFamily="18" charset="-95"/>
              </a:rPr>
              <a:t>Ατα</a:t>
            </a:r>
            <a:r>
              <a:rPr lang="el-GR" sz="2000" dirty="0">
                <a:latin typeface="IFAO-Grec Unicode" panose="02020603050405020304" pitchFamily="18" charset="-95"/>
                <a:ea typeface="IFAO-Grec Unicode" panose="02020603050405020304" pitchFamily="18" charset="-95"/>
              </a:rPr>
              <a:t>̣[ -</a:t>
            </a:r>
            <a:r>
              <a:rPr lang="en-US" sz="2000" dirty="0">
                <a:latin typeface="IFAO-Grec Unicode" panose="02020603050405020304" pitchFamily="18" charset="-95"/>
                <a:ea typeface="IFAO-Grec Unicode" panose="02020603050405020304" pitchFamily="18" charset="-95"/>
              </a:rPr>
              <a:t>ca- </a:t>
            </a:r>
            <a:r>
              <a:rPr lang="el-GR" sz="2000" dirty="0">
                <a:latin typeface="IFAO-Grec Unicode" panose="02020603050405020304" pitchFamily="18" charset="-95"/>
                <a:ea typeface="IFAO-Grec Unicode" panose="02020603050405020304" pitchFamily="18" charset="-95"/>
              </a:rPr>
              <a:t>Ἀ]</a:t>
            </a:r>
            <a:r>
              <a:rPr lang="el-GR" sz="2000" dirty="0" err="1">
                <a:latin typeface="IFAO-Grec Unicode" panose="02020603050405020304" pitchFamily="18" charset="-95"/>
                <a:ea typeface="IFAO-Grec Unicode" panose="02020603050405020304" pitchFamily="18" charset="-95"/>
              </a:rPr>
              <a:t>π̣οώ</a:t>
            </a:r>
            <a:r>
              <a:rPr lang="el-GR" sz="2000" dirty="0">
                <a:latin typeface="IFAO-Grec Unicode" panose="02020603050405020304" pitchFamily="18" charset="-95"/>
                <a:ea typeface="IFAO-Grec Unicode" panose="02020603050405020304" pitchFamily="18" charset="-95"/>
              </a:rPr>
              <a:t>[</a:t>
            </a:r>
            <a:r>
              <a:rPr lang="el-GR" sz="2000" dirty="0" err="1">
                <a:latin typeface="IFAO-Grec Unicode" panose="02020603050405020304" pitchFamily="18" charset="-95"/>
                <a:ea typeface="IFAO-Grec Unicode" panose="02020603050405020304" pitchFamily="18" charset="-95"/>
              </a:rPr>
              <a:t>σιος</a:t>
            </a:r>
            <a:r>
              <a:rPr lang="el-GR" sz="2000" dirty="0">
                <a:latin typeface="IFAO-Grec Unicode" panose="02020603050405020304" pitchFamily="18" charset="-95"/>
                <a:ea typeface="IFAO-Grec Unicode" panose="02020603050405020304" pitchFamily="18" charset="-95"/>
              </a:rPr>
              <a:t>] Σ̣[τ]</a:t>
            </a:r>
            <a:r>
              <a:rPr lang="el-GR" sz="2000" dirty="0" err="1">
                <a:latin typeface="IFAO-Grec Unicode" panose="02020603050405020304" pitchFamily="18" charset="-95"/>
                <a:ea typeface="IFAO-Grec Unicode" panose="02020603050405020304" pitchFamily="18" charset="-95"/>
              </a:rPr>
              <a:t>ο̣το</a:t>
            </a:r>
            <a:r>
              <a:rPr lang="el-GR" sz="2000" dirty="0">
                <a:latin typeface="IFAO-Grec Unicode" panose="02020603050405020304" pitchFamily="18" charset="-95"/>
                <a:ea typeface="IFAO-Grec Unicode" panose="02020603050405020304" pitchFamily="18" charset="-95"/>
              </a:rPr>
              <a:t>-</a:t>
            </a:r>
          </a:p>
          <a:p>
            <a:pPr marL="514350" indent="-514350">
              <a:lnSpc>
                <a:spcPct val="100000"/>
              </a:lnSpc>
              <a:buFont typeface="+mj-lt"/>
              <a:buAutoNum type="arabicPeriod"/>
            </a:pPr>
            <a:r>
              <a:rPr lang="el-GR" sz="2000" dirty="0" err="1">
                <a:latin typeface="IFAO-Grec Unicode" panose="02020603050405020304" pitchFamily="18" charset="-95"/>
                <a:ea typeface="IFAO-Grec Unicode" panose="02020603050405020304" pitchFamily="18" charset="-95"/>
              </a:rPr>
              <a:t>ήτις</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Ὥρου</a:t>
            </a:r>
            <a:r>
              <a:rPr lang="el-GR" sz="2000" dirty="0">
                <a:latin typeface="IFAO-Grec Unicode" panose="02020603050405020304" pitchFamily="18" charset="-95"/>
                <a:ea typeface="IFAO-Grec Unicode" panose="02020603050405020304" pitchFamily="18" charset="-95"/>
              </a:rPr>
              <a:t> </a:t>
            </a:r>
            <a:r>
              <a:rPr lang="el-GR" sz="2000" b="1" dirty="0" err="1">
                <a:latin typeface="IFAO-Grec Unicode" panose="02020603050405020304" pitchFamily="18" charset="-95"/>
                <a:ea typeface="IFAO-Grec Unicode" panose="02020603050405020304" pitchFamily="18" charset="-95"/>
              </a:rPr>
              <a:t>χαίρη̣ν</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endParaRPr lang="el-GR" dirty="0">
              <a:latin typeface="IFAO-Grec Unicode" panose="02020603050405020304" pitchFamily="18" charset="-95"/>
              <a:ea typeface="IFAO-Grec Unicode" panose="02020603050405020304" pitchFamily="18" charset="-95"/>
            </a:endParaRPr>
          </a:p>
        </p:txBody>
      </p:sp>
      <p:sp>
        <p:nvSpPr>
          <p:cNvPr id="7" name="TextBox 6">
            <a:extLst>
              <a:ext uri="{FF2B5EF4-FFF2-40B4-BE49-F238E27FC236}">
                <a16:creationId xmlns:a16="http://schemas.microsoft.com/office/drawing/2014/main" id="{EBD91E97-ECB0-BD50-4F26-87338B06E491}"/>
              </a:ext>
            </a:extLst>
          </p:cNvPr>
          <p:cNvSpPr txBox="1"/>
          <p:nvPr/>
        </p:nvSpPr>
        <p:spPr>
          <a:xfrm>
            <a:off x="838200" y="4328308"/>
            <a:ext cx="5886450" cy="1887568"/>
          </a:xfrm>
          <a:prstGeom prst="rect">
            <a:avLst/>
          </a:prstGeom>
          <a:noFill/>
        </p:spPr>
        <p:txBody>
          <a:bodyPr wrap="square" rtlCol="0">
            <a:spAutoFit/>
          </a:bodyPr>
          <a:lstStyle/>
          <a:p>
            <a:pPr algn="just">
              <a:lnSpc>
                <a:spcPct val="107000"/>
              </a:lnSpc>
              <a:spcAft>
                <a:spcPts val="800"/>
              </a:spcAft>
            </a:pPr>
            <a:r>
              <a:rPr lang="el-GR" b="1" dirty="0">
                <a:latin typeface="IFAO-Grec Unicode" panose="02020603050405020304" pitchFamily="18" charset="-95"/>
                <a:ea typeface="IFAO-Grec Unicode" panose="02020603050405020304" pitchFamily="18" charset="-95"/>
              </a:rPr>
              <a:t>Κριτικό Υπόμνημα</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1-2. l. </a:t>
            </a:r>
            <a:r>
              <a:rPr lang="el-GR" sz="1800" dirty="0" err="1">
                <a:effectLst/>
                <a:latin typeface="IFAO-Grec Unicode" panose="02020603050405020304" pitchFamily="18" charset="-95"/>
                <a:ea typeface="IFAO-Grec Unicode" panose="02020603050405020304" pitchFamily="18" charset="-95"/>
                <a:cs typeface="AGaramond-Regular"/>
              </a:rPr>
              <a:t>οτο|ῆτει</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2. l. </a:t>
            </a:r>
            <a:r>
              <a:rPr lang="el-GR" sz="1800" dirty="0" err="1">
                <a:effectLst/>
                <a:latin typeface="IFAO-Grec Unicode" panose="02020603050405020304" pitchFamily="18" charset="-95"/>
                <a:ea typeface="IFAO-Grec Unicode" panose="02020603050405020304" pitchFamily="18" charset="-95"/>
                <a:cs typeface="AGaramond-Regular"/>
              </a:rPr>
              <a:t>χαίρειν</a:t>
            </a:r>
            <a:endParaRPr lang="el-GR" b="1" dirty="0">
              <a:latin typeface="IFAO-Grec Unicode" panose="02020603050405020304" pitchFamily="18" charset="-95"/>
              <a:ea typeface="IFAO-Grec Unicode" panose="02020603050405020304" pitchFamily="18" charset="-95"/>
            </a:endParaRPr>
          </a:p>
          <a:p>
            <a:r>
              <a:rPr lang="el-GR" b="1" dirty="0">
                <a:latin typeface="IFAO-Grec Unicode" panose="02020603050405020304" pitchFamily="18" charset="-95"/>
                <a:ea typeface="IFAO-Grec Unicode" panose="02020603050405020304" pitchFamily="18" charset="-95"/>
              </a:rPr>
              <a:t>Μετάφραση</a:t>
            </a:r>
            <a:endParaRPr lang="el-GR" dirty="0">
              <a:latin typeface="IFAO-Grec Unicode" panose="02020603050405020304" pitchFamily="18" charset="-95"/>
              <a:ea typeface="IFAO-Grec Unicode" panose="02020603050405020304" pitchFamily="18" charset="-95"/>
            </a:endParaRPr>
          </a:p>
          <a:p>
            <a:r>
              <a:rPr lang="en-US" dirty="0">
                <a:latin typeface="IFAO-Grec Unicode" panose="02020603050405020304" pitchFamily="18" charset="-95"/>
                <a:ea typeface="IFAO-Grec Unicode" panose="02020603050405020304" pitchFamily="18" charset="-95"/>
              </a:rPr>
              <a:t>(</a:t>
            </a:r>
            <a:r>
              <a:rPr lang="el-GR" dirty="0">
                <a:latin typeface="IFAO-Grec Unicode" panose="02020603050405020304" pitchFamily="18" charset="-95"/>
                <a:ea typeface="IFAO-Grec Unicode" panose="02020603050405020304" pitchFamily="18" charset="-95"/>
              </a:rPr>
              <a:t>όνομα) του </a:t>
            </a:r>
            <a:r>
              <a:rPr lang="el-GR" dirty="0" err="1">
                <a:latin typeface="IFAO-Grec Unicode" panose="02020603050405020304" pitchFamily="18" charset="-95"/>
                <a:ea typeface="IFAO-Grec Unicode" panose="02020603050405020304" pitchFamily="18" charset="-95"/>
              </a:rPr>
              <a:t>Αποώση</a:t>
            </a:r>
            <a:r>
              <a:rPr lang="el-GR" dirty="0">
                <a:latin typeface="IFAO-Grec Unicode" panose="02020603050405020304" pitchFamily="18" charset="-95"/>
                <a:ea typeface="IFAO-Grec Unicode" panose="02020603050405020304" pitchFamily="18" charset="-95"/>
              </a:rPr>
              <a:t> χαιρετίζει τον </a:t>
            </a:r>
            <a:r>
              <a:rPr lang="el-GR" dirty="0" err="1">
                <a:latin typeface="IFAO-Grec Unicode" panose="02020603050405020304" pitchFamily="18" charset="-95"/>
                <a:ea typeface="IFAO-Grec Unicode" panose="02020603050405020304" pitchFamily="18" charset="-95"/>
              </a:rPr>
              <a:t>Στοτοήτη</a:t>
            </a:r>
            <a:r>
              <a:rPr lang="el-GR" dirty="0">
                <a:latin typeface="IFAO-Grec Unicode" panose="02020603050405020304" pitchFamily="18" charset="-95"/>
                <a:ea typeface="IFAO-Grec Unicode" panose="02020603050405020304" pitchFamily="18" charset="-95"/>
              </a:rPr>
              <a:t> του </a:t>
            </a:r>
            <a:r>
              <a:rPr lang="el-GR" dirty="0" err="1">
                <a:latin typeface="IFAO-Grec Unicode" panose="02020603050405020304" pitchFamily="18" charset="-95"/>
                <a:ea typeface="IFAO-Grec Unicode" panose="02020603050405020304" pitchFamily="18" charset="-95"/>
              </a:rPr>
              <a:t>Ώρου</a:t>
            </a:r>
            <a:r>
              <a:rPr lang="el-GR" dirty="0">
                <a:latin typeface="IFAO-Grec Unicode" panose="02020603050405020304" pitchFamily="18" charset="-95"/>
                <a:ea typeface="IFAO-Grec Unicode" panose="02020603050405020304" pitchFamily="18" charset="-95"/>
              </a:rPr>
              <a:t>.</a:t>
            </a:r>
          </a:p>
        </p:txBody>
      </p:sp>
      <p:sp>
        <p:nvSpPr>
          <p:cNvPr id="10" name="TextBox 9">
            <a:extLst>
              <a:ext uri="{FF2B5EF4-FFF2-40B4-BE49-F238E27FC236}">
                <a16:creationId xmlns:a16="http://schemas.microsoft.com/office/drawing/2014/main" id="{365FCE8B-5917-F83A-6B6D-9751CC00E0DF}"/>
              </a:ext>
            </a:extLst>
          </p:cNvPr>
          <p:cNvSpPr txBox="1"/>
          <p:nvPr/>
        </p:nvSpPr>
        <p:spPr>
          <a:xfrm>
            <a:off x="4705350" y="1002748"/>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a:t>
            </a:r>
            <a:r>
              <a:rPr lang="en-US" b="1" dirty="0">
                <a:latin typeface="IFAO-Grec Unicode" panose="02020603050405020304" pitchFamily="18" charset="-95"/>
                <a:ea typeface="IFAO-Grec Unicode" panose="02020603050405020304" pitchFamily="18" charset="-95"/>
              </a:rPr>
              <a:t> </a:t>
            </a:r>
            <a:r>
              <a:rPr lang="el-GR" b="1" dirty="0">
                <a:latin typeface="IFAO-Grec Unicode" panose="02020603050405020304" pitchFamily="18" charset="-95"/>
                <a:ea typeface="IFAO-Grec Unicode" panose="02020603050405020304" pitchFamily="18" charset="-95"/>
              </a:rPr>
              <a:t>ΣΥΜΒΑΛΛΟΜΕΝΩΝ </a:t>
            </a:r>
          </a:p>
        </p:txBody>
      </p:sp>
      <p:cxnSp>
        <p:nvCxnSpPr>
          <p:cNvPr id="2" name="Ευθεία γραμμή σύνδεσης 1">
            <a:extLst>
              <a:ext uri="{FF2B5EF4-FFF2-40B4-BE49-F238E27FC236}">
                <a16:creationId xmlns:a16="http://schemas.microsoft.com/office/drawing/2014/main" id="{31CC13F4-8451-A7A6-62D8-3DAC80D0D724}"/>
              </a:ext>
            </a:extLst>
          </p:cNvPr>
          <p:cNvCxnSpPr>
            <a:cxnSpLocks/>
          </p:cNvCxnSpPr>
          <p:nvPr/>
        </p:nvCxnSpPr>
        <p:spPr>
          <a:xfrm>
            <a:off x="0" y="4328308"/>
            <a:ext cx="9166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751B5A9A-E5A2-1F23-380F-7561AAC093EC}"/>
              </a:ext>
            </a:extLst>
          </p:cNvPr>
          <p:cNvSpPr/>
          <p:nvPr/>
        </p:nvSpPr>
        <p:spPr>
          <a:xfrm>
            <a:off x="9166781" y="561980"/>
            <a:ext cx="3025219" cy="971546"/>
          </a:xfrm>
          <a:prstGeom prst="roundRect">
            <a:avLst/>
          </a:prstGeom>
          <a:noFill/>
          <a:ln w="190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Τίτλος 1">
            <a:extLst>
              <a:ext uri="{FF2B5EF4-FFF2-40B4-BE49-F238E27FC236}">
                <a16:creationId xmlns:a16="http://schemas.microsoft.com/office/drawing/2014/main" id="{FBCCAE89-3855-4F47-743D-FD84A7B3878F}"/>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191782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9F2FA42-AED0-A581-CB42-151894B72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781" y="0"/>
            <a:ext cx="3025219" cy="9174846"/>
          </a:xfrm>
          <a:prstGeom prst="rect">
            <a:avLst/>
          </a:prstGeom>
          <a:ln w="12700">
            <a:solidFill>
              <a:schemeClr val="tx1"/>
            </a:solidFill>
          </a:ln>
        </p:spPr>
      </p:pic>
      <p:sp>
        <p:nvSpPr>
          <p:cNvPr id="3" name="Θέση περιεχομένου 2">
            <a:extLst>
              <a:ext uri="{FF2B5EF4-FFF2-40B4-BE49-F238E27FC236}">
                <a16:creationId xmlns:a16="http://schemas.microsoft.com/office/drawing/2014/main" id="{41F6F69D-3F22-FE62-B5F7-1B34292F9118}"/>
              </a:ext>
            </a:extLst>
          </p:cNvPr>
          <p:cNvSpPr>
            <a:spLocks noGrp="1"/>
          </p:cNvSpPr>
          <p:nvPr>
            <p:ph idx="1"/>
          </p:nvPr>
        </p:nvSpPr>
        <p:spPr>
          <a:xfrm>
            <a:off x="838200" y="1744827"/>
            <a:ext cx="5400675" cy="2164567"/>
          </a:xfrm>
        </p:spPr>
        <p:txBody>
          <a:bodyPr>
            <a:noAutofit/>
          </a:bodyPr>
          <a:lstStyle/>
          <a:p>
            <a:pPr marL="0" indent="0">
              <a:lnSpc>
                <a:spcPct val="100000"/>
              </a:lnSpc>
              <a:buNone/>
            </a:pPr>
            <a:r>
              <a:rPr lang="el-GR" sz="2000" dirty="0">
                <a:latin typeface="IFAO-Grec Unicode" panose="02020603050405020304" pitchFamily="18" charset="-95"/>
                <a:ea typeface="IFAO-Grec Unicode" panose="02020603050405020304" pitchFamily="18" charset="-95"/>
              </a:rPr>
              <a:t>3.    </a:t>
            </a:r>
            <a:r>
              <a:rPr lang="el-GR" sz="2000" dirty="0" err="1">
                <a:latin typeface="IFAO-Grec Unicode" panose="02020603050405020304" pitchFamily="18" charset="-95"/>
                <a:ea typeface="IFAO-Grec Unicode" panose="02020603050405020304" pitchFamily="18" charset="-95"/>
              </a:rPr>
              <a:t>ὁμολογῶ</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π̣ε̣π̣ρακέν</a:t>
            </a:r>
            <a:r>
              <a:rPr lang="el-GR" sz="2000" dirty="0">
                <a:latin typeface="IFAO-Grec Unicode" panose="02020603050405020304" pitchFamily="18" charset="-95"/>
                <a:ea typeface="IFAO-Grec Unicode" panose="02020603050405020304" pitchFamily="18" charset="-95"/>
              </a:rPr>
              <a:t>̣[αι]</a:t>
            </a:r>
          </a:p>
          <a:p>
            <a:pPr marL="0" indent="0">
              <a:lnSpc>
                <a:spcPct val="100000"/>
              </a:lnSpc>
              <a:buNone/>
            </a:pPr>
            <a:r>
              <a:rPr lang="el-GR" sz="2000" dirty="0">
                <a:latin typeface="IFAO-Grec Unicode" panose="02020603050405020304" pitchFamily="18" charset="-95"/>
                <a:ea typeface="IFAO-Grec Unicode" panose="02020603050405020304" pitchFamily="18" charset="-95"/>
              </a:rPr>
              <a:t>4.    σοι </a:t>
            </a:r>
            <a:r>
              <a:rPr lang="el-GR" sz="2000" dirty="0" err="1">
                <a:latin typeface="IFAO-Grec Unicode" panose="02020603050405020304" pitchFamily="18" charset="-95"/>
                <a:ea typeface="IFAO-Grec Unicode" panose="02020603050405020304" pitchFamily="18" charset="-95"/>
              </a:rPr>
              <a:t>κάμηλον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θήλειαν</a:t>
            </a:r>
            <a:endParaRPr lang="el-GR" sz="2000" dirty="0">
              <a:latin typeface="IFAO-Grec Unicode" panose="02020603050405020304" pitchFamily="18" charset="-95"/>
              <a:ea typeface="IFAO-Grec Unicode" panose="02020603050405020304" pitchFamily="18" charset="-95"/>
            </a:endParaRPr>
          </a:p>
          <a:p>
            <a:pPr marL="0" indent="0">
              <a:lnSpc>
                <a:spcPct val="100000"/>
              </a:lnSpc>
              <a:buNone/>
            </a:pPr>
            <a:r>
              <a:rPr lang="el-GR" sz="2000" dirty="0">
                <a:latin typeface="IFAO-Grec Unicode" panose="02020603050405020304" pitchFamily="18" charset="-95"/>
                <a:ea typeface="IFAO-Grec Unicode" panose="02020603050405020304" pitchFamily="18" charset="-95"/>
              </a:rPr>
              <a:t>5.    </a:t>
            </a:r>
            <a:r>
              <a:rPr lang="el-GR" sz="2000" dirty="0" err="1">
                <a:latin typeface="IFAO-Grec Unicode" panose="02020603050405020304" pitchFamily="18" charset="-95"/>
                <a:ea typeface="IFAO-Grec Unicode" panose="02020603050405020304" pitchFamily="18" charset="-95"/>
              </a:rPr>
              <a:t>κολοβὴν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φυρρὴν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κεχαρακ</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r>
              <a:rPr lang="el-GR" sz="2000" dirty="0">
                <a:latin typeface="IFAO-Grec Unicode" panose="02020603050405020304" pitchFamily="18" charset="-95"/>
                <a:ea typeface="IFAO-Grec Unicode" panose="02020603050405020304" pitchFamily="18" charset="-95"/>
              </a:rPr>
              <a:t>6.    </a:t>
            </a:r>
            <a:r>
              <a:rPr lang="el-GR" sz="2000" dirty="0" err="1">
                <a:latin typeface="IFAO-Grec Unicode" panose="02020603050405020304" pitchFamily="18" charset="-95"/>
                <a:ea typeface="IFAO-Grec Unicode" panose="02020603050405020304" pitchFamily="18" charset="-95"/>
              </a:rPr>
              <a:t>μέ̣ν̣η̣ν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ἐπὶ</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τῷ</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δεξιῷ</a:t>
            </a:r>
            <a:endParaRPr lang="el-GR" sz="2000" dirty="0">
              <a:latin typeface="IFAO-Grec Unicode" panose="02020603050405020304" pitchFamily="18" charset="-95"/>
              <a:ea typeface="IFAO-Grec Unicode" panose="02020603050405020304" pitchFamily="18" charset="-95"/>
            </a:endParaRPr>
          </a:p>
          <a:p>
            <a:pPr marL="0" indent="0">
              <a:lnSpc>
                <a:spcPct val="100000"/>
              </a:lnSpc>
              <a:buNone/>
            </a:pPr>
            <a:r>
              <a:rPr lang="el-GR" sz="2000" dirty="0">
                <a:latin typeface="IFAO-Grec Unicode" panose="02020603050405020304" pitchFamily="18" charset="-95"/>
                <a:ea typeface="IFAO-Grec Unicode" panose="02020603050405020304" pitchFamily="18" charset="-95"/>
              </a:rPr>
              <a:t>7.    </a:t>
            </a:r>
            <a:r>
              <a:rPr lang="el-GR" sz="2000" dirty="0" err="1">
                <a:latin typeface="IFAO-Grec Unicode" panose="02020603050405020304" pitchFamily="18" charset="-95"/>
                <a:ea typeface="IFAO-Grec Unicode" panose="02020603050405020304" pitchFamily="18" charset="-95"/>
              </a:rPr>
              <a:t>μ̣η̣ρ̣ῶ̣ι</a:t>
            </a:r>
            <a:r>
              <a:rPr lang="el-GR" sz="2000" dirty="0">
                <a:latin typeface="IFAO-Grec Unicode" panose="02020603050405020304" pitchFamily="18" charset="-95"/>
                <a:ea typeface="IFAO-Grec Unicode" panose="02020603050405020304" pitchFamily="18" charset="-95"/>
              </a:rPr>
              <a:t> ΘΕ </a:t>
            </a:r>
            <a:r>
              <a:rPr lang="el-GR" sz="2000" dirty="0" err="1">
                <a:solidFill>
                  <a:schemeClr val="bg1">
                    <a:lumMod val="75000"/>
                  </a:schemeClr>
                </a:solidFill>
                <a:latin typeface="IFAO-Grec Unicode" panose="02020603050405020304" pitchFamily="18" charset="-95"/>
                <a:ea typeface="IFAO-Grec Unicode" panose="02020603050405020304" pitchFamily="18" charset="-95"/>
              </a:rPr>
              <a:t>κ̣α̣ὶ</a:t>
            </a:r>
            <a:r>
              <a:rPr lang="el-GR" sz="2000" dirty="0">
                <a:solidFill>
                  <a:schemeClr val="bg1">
                    <a:lumMod val="75000"/>
                  </a:schemeClr>
                </a:solidFill>
                <a:latin typeface="IFAO-Grec Unicode" panose="02020603050405020304" pitchFamily="18" charset="-95"/>
                <a:ea typeface="IFAO-Grec Unicode" panose="02020603050405020304" pitchFamily="18" charset="-95"/>
              </a:rPr>
              <a:t>̣ </a:t>
            </a:r>
            <a:r>
              <a:rPr lang="el-GR" sz="2000" dirty="0" err="1">
                <a:solidFill>
                  <a:schemeClr val="bg1">
                    <a:lumMod val="75000"/>
                  </a:schemeClr>
                </a:solidFill>
                <a:latin typeface="IFAO-Grec Unicode" panose="02020603050405020304" pitchFamily="18" charset="-95"/>
                <a:ea typeface="IFAO-Grec Unicode" panose="02020603050405020304" pitchFamily="18" charset="-95"/>
              </a:rPr>
              <a:t>ἀπέχ̣ω</a:t>
            </a:r>
            <a:r>
              <a:rPr lang="el-GR" sz="2000" dirty="0">
                <a:solidFill>
                  <a:schemeClr val="bg1">
                    <a:lumMod val="75000"/>
                  </a:schemeClr>
                </a:solidFill>
                <a:latin typeface="IFAO-Grec Unicode" panose="02020603050405020304" pitchFamily="18" charset="-95"/>
                <a:ea typeface="IFAO-Grec Unicode" panose="02020603050405020304" pitchFamily="18" charset="-95"/>
              </a:rPr>
              <a:t>̣ </a:t>
            </a:r>
          </a:p>
        </p:txBody>
      </p:sp>
      <p:sp>
        <p:nvSpPr>
          <p:cNvPr id="7" name="TextBox 6">
            <a:extLst>
              <a:ext uri="{FF2B5EF4-FFF2-40B4-BE49-F238E27FC236}">
                <a16:creationId xmlns:a16="http://schemas.microsoft.com/office/drawing/2014/main" id="{EBD91E97-ECB0-BD50-4F26-87338B06E491}"/>
              </a:ext>
            </a:extLst>
          </p:cNvPr>
          <p:cNvSpPr txBox="1"/>
          <p:nvPr/>
        </p:nvSpPr>
        <p:spPr>
          <a:xfrm>
            <a:off x="838200" y="4328308"/>
            <a:ext cx="6796088" cy="2164567"/>
          </a:xfrm>
          <a:prstGeom prst="rect">
            <a:avLst/>
          </a:prstGeom>
          <a:noFill/>
        </p:spPr>
        <p:txBody>
          <a:bodyPr wrap="square" rtlCol="0">
            <a:spAutoFit/>
          </a:bodyPr>
          <a:lstStyle/>
          <a:p>
            <a:pPr algn="just">
              <a:lnSpc>
                <a:spcPct val="107000"/>
              </a:lnSpc>
              <a:spcAft>
                <a:spcPts val="800"/>
              </a:spcAft>
            </a:pPr>
            <a:r>
              <a:rPr lang="el-GR" b="1" dirty="0">
                <a:latin typeface="IFAO-Grec Unicode" panose="02020603050405020304" pitchFamily="18" charset="-95"/>
                <a:ea typeface="IFAO-Grec Unicode" panose="02020603050405020304" pitchFamily="18" charset="-95"/>
              </a:rPr>
              <a:t>Κριτικό Υπόμνημα</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5. l. </a:t>
            </a:r>
            <a:r>
              <a:rPr lang="el-GR" sz="1800" dirty="0" err="1">
                <a:effectLst/>
                <a:latin typeface="IFAO-Grec Unicode" panose="02020603050405020304" pitchFamily="18" charset="-95"/>
                <a:ea typeface="IFAO-Grec Unicode" panose="02020603050405020304" pitchFamily="18" charset="-95"/>
                <a:cs typeface="AGaramond-Regular"/>
              </a:rPr>
              <a:t>πυρρὴν</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5-6. l. </a:t>
            </a:r>
            <a:r>
              <a:rPr lang="el-GR" sz="1800" dirty="0" err="1">
                <a:effectLst/>
                <a:latin typeface="IFAO-Grec Unicode" panose="02020603050405020304" pitchFamily="18" charset="-95"/>
                <a:ea typeface="IFAO-Grec Unicode" panose="02020603050405020304" pitchFamily="18" charset="-95"/>
                <a:cs typeface="AGaramond-Regular"/>
              </a:rPr>
              <a:t>κεχαραγ|μένην</a:t>
            </a:r>
            <a:endParaRPr lang="el-GR" sz="1800" dirty="0">
              <a:effectLst/>
              <a:latin typeface="IFAO-Grec Unicode" panose="02020603050405020304" pitchFamily="18" charset="-95"/>
              <a:ea typeface="IFAO-Grec Unicode" panose="02020603050405020304" pitchFamily="18" charset="-95"/>
              <a:cs typeface="AGaramond-Regular"/>
            </a:endParaRPr>
          </a:p>
          <a:p>
            <a:r>
              <a:rPr lang="el-GR" b="1" dirty="0">
                <a:latin typeface="IFAO-Grec Unicode" panose="02020603050405020304" pitchFamily="18" charset="-95"/>
                <a:ea typeface="IFAO-Grec Unicode" panose="02020603050405020304" pitchFamily="18" charset="-95"/>
              </a:rPr>
              <a:t>Μετάφραση</a:t>
            </a:r>
            <a:endParaRPr lang="el-GR" dirty="0">
              <a:latin typeface="IFAO-Grec Unicode" panose="02020603050405020304" pitchFamily="18" charset="-95"/>
              <a:ea typeface="IFAO-Grec Unicode" panose="02020603050405020304" pitchFamily="18" charset="-95"/>
            </a:endParaRPr>
          </a:p>
          <a:p>
            <a:r>
              <a:rPr lang="el-GR" sz="1800" dirty="0">
                <a:effectLst/>
                <a:latin typeface="Times New Roman" panose="02020603050405020304" pitchFamily="18" charset="0"/>
                <a:ea typeface="Calibri" panose="020F0502020204030204" pitchFamily="34" charset="0"/>
                <a:cs typeface="AGaramond-Regular"/>
              </a:rPr>
              <a:t>Αναγνωρίζω ότι σου έχω πουλήσει τη θηλυκιά, κολοβή, </a:t>
            </a:r>
            <a:r>
              <a:rPr lang="el-GR" sz="1800" dirty="0" err="1">
                <a:effectLst/>
                <a:latin typeface="Times New Roman" panose="02020603050405020304" pitchFamily="18" charset="0"/>
                <a:ea typeface="Calibri" panose="020F0502020204030204" pitchFamily="34" charset="0"/>
                <a:cs typeface="AGaramond-Regular"/>
              </a:rPr>
              <a:t>κοκκινοκαφετί</a:t>
            </a:r>
            <a:r>
              <a:rPr lang="el-GR" sz="1800" dirty="0">
                <a:effectLst/>
                <a:latin typeface="Times New Roman" panose="02020603050405020304" pitchFamily="18" charset="0"/>
                <a:ea typeface="Calibri" panose="020F0502020204030204" pitchFamily="34" charset="0"/>
                <a:cs typeface="AGaramond-Regular"/>
              </a:rPr>
              <a:t> καμήλα χαραγμένη με τα γράμματα ΘΕ πάνω στον δεξιό μηρό</a:t>
            </a:r>
            <a:endParaRPr lang="el-GR" dirty="0">
              <a:latin typeface="IFAO-Grec Unicode" panose="02020603050405020304" pitchFamily="18" charset="-95"/>
              <a:ea typeface="IFAO-Grec Unicode" panose="02020603050405020304" pitchFamily="18" charset="-95"/>
            </a:endParaRPr>
          </a:p>
        </p:txBody>
      </p:sp>
      <p:sp>
        <p:nvSpPr>
          <p:cNvPr id="10" name="TextBox 9">
            <a:extLst>
              <a:ext uri="{FF2B5EF4-FFF2-40B4-BE49-F238E27FC236}">
                <a16:creationId xmlns:a16="http://schemas.microsoft.com/office/drawing/2014/main" id="{365FCE8B-5917-F83A-6B6D-9751CC00E0DF}"/>
              </a:ext>
            </a:extLst>
          </p:cNvPr>
          <p:cNvSpPr txBox="1"/>
          <p:nvPr/>
        </p:nvSpPr>
        <p:spPr>
          <a:xfrm>
            <a:off x="4705350" y="1002748"/>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 ΠΡΑΞΗ ΤΗΣ ΠΩΛΗΣΗΣ</a:t>
            </a:r>
          </a:p>
        </p:txBody>
      </p:sp>
      <p:cxnSp>
        <p:nvCxnSpPr>
          <p:cNvPr id="2" name="Ευθεία γραμμή σύνδεσης 1">
            <a:extLst>
              <a:ext uri="{FF2B5EF4-FFF2-40B4-BE49-F238E27FC236}">
                <a16:creationId xmlns:a16="http://schemas.microsoft.com/office/drawing/2014/main" id="{1438B517-4F1F-95A0-4E54-B1EC4CE35470}"/>
              </a:ext>
            </a:extLst>
          </p:cNvPr>
          <p:cNvCxnSpPr>
            <a:cxnSpLocks/>
          </p:cNvCxnSpPr>
          <p:nvPr/>
        </p:nvCxnSpPr>
        <p:spPr>
          <a:xfrm>
            <a:off x="0" y="4328308"/>
            <a:ext cx="9166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824CA456-862F-C8C4-917E-B73F9FA0C2DC}"/>
              </a:ext>
            </a:extLst>
          </p:cNvPr>
          <p:cNvSpPr/>
          <p:nvPr/>
        </p:nvSpPr>
        <p:spPr>
          <a:xfrm>
            <a:off x="9269690" y="1352553"/>
            <a:ext cx="2922310" cy="1800221"/>
          </a:xfrm>
          <a:prstGeom prst="roundRect">
            <a:avLst/>
          </a:prstGeom>
          <a:noFill/>
          <a:ln w="190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a:extLst>
              <a:ext uri="{FF2B5EF4-FFF2-40B4-BE49-F238E27FC236}">
                <a16:creationId xmlns:a16="http://schemas.microsoft.com/office/drawing/2014/main" id="{A39EA00A-03DF-1950-4652-6E86FF3C7035}"/>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cxnSp>
        <p:nvCxnSpPr>
          <p:cNvPr id="8" name="Ευθύγραμμο βέλος σύνδεσης 7">
            <a:extLst>
              <a:ext uri="{FF2B5EF4-FFF2-40B4-BE49-F238E27FC236}">
                <a16:creationId xmlns:a16="http://schemas.microsoft.com/office/drawing/2014/main" id="{B34193F0-82E5-8184-CC97-85D8937EE38E}"/>
              </a:ext>
            </a:extLst>
          </p:cNvPr>
          <p:cNvCxnSpPr/>
          <p:nvPr/>
        </p:nvCxnSpPr>
        <p:spPr>
          <a:xfrm>
            <a:off x="9963150" y="2143125"/>
            <a:ext cx="5715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93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BC3E2FED-A9B0-7124-FE6D-82A1311D7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781" y="0"/>
            <a:ext cx="3025219" cy="9174846"/>
          </a:xfrm>
          <a:prstGeom prst="rect">
            <a:avLst/>
          </a:prstGeom>
          <a:ln w="12700">
            <a:solidFill>
              <a:schemeClr val="tx1"/>
            </a:solidFill>
          </a:ln>
        </p:spPr>
      </p:pic>
      <p:sp>
        <p:nvSpPr>
          <p:cNvPr id="3" name="Θέση περιεχομένου 2">
            <a:extLst>
              <a:ext uri="{FF2B5EF4-FFF2-40B4-BE49-F238E27FC236}">
                <a16:creationId xmlns:a16="http://schemas.microsoft.com/office/drawing/2014/main" id="{41F6F69D-3F22-FE62-B5F7-1B34292F9118}"/>
              </a:ext>
            </a:extLst>
          </p:cNvPr>
          <p:cNvSpPr>
            <a:spLocks noGrp="1"/>
          </p:cNvSpPr>
          <p:nvPr>
            <p:ph idx="1"/>
          </p:nvPr>
        </p:nvSpPr>
        <p:spPr>
          <a:xfrm>
            <a:off x="838199" y="1744827"/>
            <a:ext cx="5400675" cy="2583481"/>
          </a:xfrm>
        </p:spPr>
        <p:txBody>
          <a:bodyPr>
            <a:noAutofit/>
          </a:bodyPr>
          <a:lstStyle/>
          <a:p>
            <a:pPr marL="0" indent="0">
              <a:lnSpc>
                <a:spcPct val="100000"/>
              </a:lnSpc>
              <a:buNone/>
            </a:pPr>
            <a:r>
              <a:rPr lang="el-GR" sz="2000" dirty="0">
                <a:latin typeface="IFAO-Grec Unicode" panose="02020603050405020304" pitchFamily="18" charset="-95"/>
                <a:ea typeface="IFAO-Grec Unicode" panose="02020603050405020304" pitchFamily="18" charset="-95"/>
              </a:rPr>
              <a:t>7.    </a:t>
            </a:r>
            <a:r>
              <a:rPr lang="el-GR" sz="2000" dirty="0" err="1">
                <a:solidFill>
                  <a:schemeClr val="bg1">
                    <a:lumMod val="75000"/>
                  </a:schemeClr>
                </a:solidFill>
                <a:latin typeface="IFAO-Grec Unicode" panose="02020603050405020304" pitchFamily="18" charset="-95"/>
                <a:ea typeface="IFAO-Grec Unicode" panose="02020603050405020304" pitchFamily="18" charset="-95"/>
              </a:rPr>
              <a:t>μ̣η̣ρ̣ῶ̣ι</a:t>
            </a:r>
            <a:r>
              <a:rPr lang="el-GR" sz="2000" dirty="0">
                <a:solidFill>
                  <a:schemeClr val="bg1">
                    <a:lumMod val="75000"/>
                  </a:schemeClr>
                </a:solidFill>
                <a:latin typeface="IFAO-Grec Unicode" panose="02020603050405020304" pitchFamily="18" charset="-95"/>
                <a:ea typeface="IFAO-Grec Unicode" panose="02020603050405020304" pitchFamily="18" charset="-95"/>
              </a:rPr>
              <a:t> ΘΕ </a:t>
            </a:r>
            <a:r>
              <a:rPr lang="el-GR" sz="2000" dirty="0" err="1">
                <a:latin typeface="IFAO-Grec Unicode" panose="02020603050405020304" pitchFamily="18" charset="-95"/>
                <a:ea typeface="IFAO-Grec Unicode" panose="02020603050405020304" pitchFamily="18" charset="-95"/>
              </a:rPr>
              <a:t>κ̣α̣ὶ</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ἀπέχ̣ω</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r>
              <a:rPr lang="el-GR" sz="2000" dirty="0">
                <a:latin typeface="IFAO-Grec Unicode" panose="02020603050405020304" pitchFamily="18" charset="-95"/>
                <a:ea typeface="IFAO-Grec Unicode" panose="02020603050405020304" pitchFamily="18" charset="-95"/>
              </a:rPr>
              <a:t>8.    </a:t>
            </a:r>
            <a:r>
              <a:rPr lang="el-GR" sz="2000" dirty="0" err="1">
                <a:latin typeface="IFAO-Grec Unicode" panose="02020603050405020304" pitchFamily="18" charset="-95"/>
                <a:ea typeface="IFAO-Grec Unicode" panose="02020603050405020304" pitchFamily="18" charset="-95"/>
              </a:rPr>
              <a:t>τὴν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συνπεφωνη</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r>
              <a:rPr lang="el-GR" sz="2000" dirty="0">
                <a:latin typeface="IFAO-Grec Unicode" panose="02020603050405020304" pitchFamily="18" charset="-95"/>
                <a:ea typeface="IFAO-Grec Unicode" panose="02020603050405020304" pitchFamily="18" charset="-95"/>
              </a:rPr>
              <a:t>9.    </a:t>
            </a:r>
            <a:r>
              <a:rPr lang="el-GR" sz="2000" dirty="0" err="1">
                <a:latin typeface="IFAO-Grec Unicode" panose="02020603050405020304" pitchFamily="18" charset="-95"/>
                <a:ea typeface="IFAO-Grec Unicode" panose="02020603050405020304" pitchFamily="18" charset="-95"/>
              </a:rPr>
              <a:t>μένην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τιμὴν</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ἀ̣ρ̣γ̣υ</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r>
              <a:rPr lang="el-GR" sz="2000" dirty="0">
                <a:latin typeface="IFAO-Grec Unicode" panose="02020603050405020304" pitchFamily="18" charset="-95"/>
                <a:ea typeface="IFAO-Grec Unicode" panose="02020603050405020304" pitchFamily="18" charset="-95"/>
              </a:rPr>
              <a:t>10.  </a:t>
            </a:r>
            <a:r>
              <a:rPr lang="el-GR" sz="2000" dirty="0" err="1">
                <a:latin typeface="IFAO-Grec Unicode" panose="02020603050405020304" pitchFamily="18" charset="-95"/>
                <a:ea typeface="IFAO-Grec Unicode" panose="02020603050405020304" pitchFamily="18" charset="-95"/>
              </a:rPr>
              <a:t>ρίου</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δρακχμ̣ὰ̣ς</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φεν</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r>
              <a:rPr lang="el-GR" sz="2000" dirty="0">
                <a:latin typeface="IFAO-Grec Unicode" panose="02020603050405020304" pitchFamily="18" charset="-95"/>
                <a:ea typeface="IFAO-Grec Unicode" panose="02020603050405020304" pitchFamily="18" charset="-95"/>
              </a:rPr>
              <a:t>11.  </a:t>
            </a:r>
            <a:r>
              <a:rPr lang="el-GR" sz="2000" dirty="0" err="1">
                <a:latin typeface="IFAO-Grec Unicode" panose="02020603050405020304" pitchFamily="18" charset="-95"/>
                <a:ea typeface="IFAO-Grec Unicode" panose="02020603050405020304" pitchFamily="18" charset="-95"/>
              </a:rPr>
              <a:t>τακοσίας</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ὀκδοή̣κον</a:t>
            </a:r>
            <a:r>
              <a:rPr lang="el-GR" sz="2000" dirty="0">
                <a:latin typeface="IFAO-Grec Unicode" panose="02020603050405020304" pitchFamily="18" charset="-95"/>
                <a:ea typeface="IFAO-Grec Unicode" panose="02020603050405020304" pitchFamily="18" charset="-95"/>
              </a:rPr>
              <a:t>-</a:t>
            </a:r>
          </a:p>
          <a:p>
            <a:pPr marL="0" indent="0">
              <a:lnSpc>
                <a:spcPct val="100000"/>
              </a:lnSpc>
              <a:buNone/>
            </a:pPr>
            <a:r>
              <a:rPr lang="el-GR" sz="2000" dirty="0">
                <a:latin typeface="IFAO-Grec Unicode" panose="02020603050405020304" pitchFamily="18" charset="-95"/>
                <a:ea typeface="IFAO-Grec Unicode" panose="02020603050405020304" pitchFamily="18" charset="-95"/>
              </a:rPr>
              <a:t>12.  τα </a:t>
            </a:r>
            <a:r>
              <a:rPr lang="el-GR" sz="2000" dirty="0" err="1">
                <a:solidFill>
                  <a:schemeClr val="bg1">
                    <a:lumMod val="75000"/>
                  </a:schemeClr>
                </a:solidFill>
                <a:latin typeface="IFAO-Grec Unicode" panose="02020603050405020304" pitchFamily="18" charset="-95"/>
                <a:ea typeface="IFAO-Grec Unicode" panose="02020603050405020304" pitchFamily="18" charset="-95"/>
              </a:rPr>
              <a:t>καὶ</a:t>
            </a:r>
            <a:r>
              <a:rPr lang="el-GR" sz="2000" dirty="0">
                <a:solidFill>
                  <a:schemeClr val="bg1">
                    <a:lumMod val="75000"/>
                  </a:schemeClr>
                </a:solidFill>
                <a:latin typeface="IFAO-Grec Unicode" panose="02020603050405020304" pitchFamily="18" charset="-95"/>
                <a:ea typeface="IFAO-Grec Unicode" panose="02020603050405020304" pitchFamily="18" charset="-95"/>
              </a:rPr>
              <a:t> </a:t>
            </a:r>
            <a:r>
              <a:rPr lang="el-GR" sz="2000" dirty="0" err="1">
                <a:solidFill>
                  <a:schemeClr val="bg1">
                    <a:lumMod val="75000"/>
                  </a:schemeClr>
                </a:solidFill>
                <a:latin typeface="IFAO-Grec Unicode" panose="02020603050405020304" pitchFamily="18" charset="-95"/>
                <a:ea typeface="IFAO-Grec Unicode" panose="02020603050405020304" pitchFamily="18" charset="-95"/>
              </a:rPr>
              <a:t>βεβαιώ̣σ</a:t>
            </a:r>
            <a:r>
              <a:rPr lang="el-GR" sz="2000" dirty="0">
                <a:solidFill>
                  <a:schemeClr val="bg1">
                    <a:lumMod val="75000"/>
                  </a:schemeClr>
                </a:solidFill>
                <a:latin typeface="IFAO-Grec Unicode" panose="02020603050405020304" pitchFamily="18" charset="-95"/>
                <a:ea typeface="IFAO-Grec Unicode" panose="02020603050405020304" pitchFamily="18" charset="-95"/>
              </a:rPr>
              <a:t>̣[ω] σοι</a:t>
            </a:r>
          </a:p>
        </p:txBody>
      </p:sp>
      <p:sp>
        <p:nvSpPr>
          <p:cNvPr id="7" name="TextBox 6">
            <a:extLst>
              <a:ext uri="{FF2B5EF4-FFF2-40B4-BE49-F238E27FC236}">
                <a16:creationId xmlns:a16="http://schemas.microsoft.com/office/drawing/2014/main" id="{EBD91E97-ECB0-BD50-4F26-87338B06E491}"/>
              </a:ext>
            </a:extLst>
          </p:cNvPr>
          <p:cNvSpPr txBox="1"/>
          <p:nvPr/>
        </p:nvSpPr>
        <p:spPr>
          <a:xfrm>
            <a:off x="838199" y="4328308"/>
            <a:ext cx="9877426" cy="2308709"/>
          </a:xfrm>
          <a:prstGeom prst="rect">
            <a:avLst/>
          </a:prstGeom>
          <a:noFill/>
        </p:spPr>
        <p:txBody>
          <a:bodyPr wrap="square" rtlCol="0">
            <a:spAutoFit/>
          </a:bodyPr>
          <a:lstStyle/>
          <a:p>
            <a:pPr algn="just">
              <a:lnSpc>
                <a:spcPct val="107000"/>
              </a:lnSpc>
              <a:spcAft>
                <a:spcPts val="800"/>
              </a:spcAft>
            </a:pPr>
            <a:r>
              <a:rPr lang="el-GR" b="1" dirty="0">
                <a:latin typeface="IFAO-Grec Unicode" panose="02020603050405020304" pitchFamily="18" charset="-95"/>
                <a:ea typeface="IFAO-Grec Unicode" panose="02020603050405020304" pitchFamily="18" charset="-95"/>
              </a:rPr>
              <a:t>Κριτικό Υπόμνημα</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10. l. </a:t>
            </a:r>
            <a:r>
              <a:rPr lang="el-GR" sz="1800">
                <a:effectLst/>
                <a:latin typeface="IFAO-Grec Unicode" panose="02020603050405020304" pitchFamily="18" charset="-95"/>
                <a:ea typeface="IFAO-Grec Unicode" panose="02020603050405020304" pitchFamily="18" charset="-95"/>
                <a:cs typeface="AGaramond-Regular"/>
              </a:rPr>
              <a:t>δραχμὰς</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10-11. l. </a:t>
            </a:r>
            <a:r>
              <a:rPr lang="el-GR" sz="1800" dirty="0" err="1">
                <a:effectLst/>
                <a:latin typeface="IFAO-Grec Unicode" panose="02020603050405020304" pitchFamily="18" charset="-95"/>
                <a:ea typeface="IFAO-Grec Unicode" panose="02020603050405020304" pitchFamily="18" charset="-95"/>
                <a:cs typeface="AGaramond-Regular"/>
              </a:rPr>
              <a:t>πεν|τακοσίας</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11-12. l. </a:t>
            </a:r>
            <a:r>
              <a:rPr lang="el-GR" sz="1800" dirty="0" err="1">
                <a:effectLst/>
                <a:latin typeface="IFAO-Grec Unicode" panose="02020603050405020304" pitchFamily="18" charset="-95"/>
                <a:ea typeface="IFAO-Grec Unicode" panose="02020603050405020304" pitchFamily="18" charset="-95"/>
                <a:cs typeface="AGaramond-Regular"/>
              </a:rPr>
              <a:t>ὀγδοήκον|τα</a:t>
            </a:r>
            <a:endParaRPr lang="el-GR" sz="1800" dirty="0">
              <a:effectLst/>
              <a:latin typeface="IFAO-Grec Unicode" panose="02020603050405020304" pitchFamily="18" charset="-95"/>
              <a:ea typeface="IFAO-Grec Unicode" panose="02020603050405020304" pitchFamily="18" charset="-95"/>
              <a:cs typeface="AGaramond-Regular"/>
            </a:endParaRPr>
          </a:p>
          <a:p>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r>
              <a:rPr lang="el-GR" sz="1800" dirty="0">
                <a:effectLst/>
                <a:latin typeface="IFAO-Grec Unicode" panose="02020603050405020304" pitchFamily="18" charset="-95"/>
                <a:ea typeface="IFAO-Grec Unicode" panose="02020603050405020304" pitchFamily="18" charset="-95"/>
                <a:cs typeface="AGaramond-Regular"/>
              </a:rPr>
              <a:t>και έχω εισπράξει τη συμφωνηθείσα τιμή των πεντακοσίων ογδόντα ασημένιων δραχμών </a:t>
            </a:r>
            <a:endParaRPr lang="el-GR" dirty="0">
              <a:latin typeface="IFAO-Grec Unicode" panose="02020603050405020304" pitchFamily="18" charset="-95"/>
              <a:ea typeface="IFAO-Grec Unicode" panose="02020603050405020304" pitchFamily="18" charset="-95"/>
            </a:endParaRPr>
          </a:p>
        </p:txBody>
      </p:sp>
      <p:sp>
        <p:nvSpPr>
          <p:cNvPr id="10" name="TextBox 9">
            <a:extLst>
              <a:ext uri="{FF2B5EF4-FFF2-40B4-BE49-F238E27FC236}">
                <a16:creationId xmlns:a16="http://schemas.microsoft.com/office/drawing/2014/main" id="{365FCE8B-5917-F83A-6B6D-9751CC00E0DF}"/>
              </a:ext>
            </a:extLst>
          </p:cNvPr>
          <p:cNvSpPr txBox="1"/>
          <p:nvPr/>
        </p:nvSpPr>
        <p:spPr>
          <a:xfrm>
            <a:off x="4705350" y="1002748"/>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 ΠΡΑΞΗ ΤΗΣ ΠΩΛΗΣΗΣ</a:t>
            </a:r>
          </a:p>
        </p:txBody>
      </p:sp>
      <p:cxnSp>
        <p:nvCxnSpPr>
          <p:cNvPr id="6" name="Ευθεία γραμμή σύνδεσης 5">
            <a:extLst>
              <a:ext uri="{FF2B5EF4-FFF2-40B4-BE49-F238E27FC236}">
                <a16:creationId xmlns:a16="http://schemas.microsoft.com/office/drawing/2014/main" id="{208EEC7C-7057-F6F3-ECB5-EEFFB18C707E}"/>
              </a:ext>
            </a:extLst>
          </p:cNvPr>
          <p:cNvCxnSpPr>
            <a:cxnSpLocks/>
          </p:cNvCxnSpPr>
          <p:nvPr/>
        </p:nvCxnSpPr>
        <p:spPr>
          <a:xfrm>
            <a:off x="0" y="4328308"/>
            <a:ext cx="9166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A281DA02-838C-52D7-2EB9-C12C0BD0A39C}"/>
              </a:ext>
            </a:extLst>
          </p:cNvPr>
          <p:cNvSpPr/>
          <p:nvPr/>
        </p:nvSpPr>
        <p:spPr>
          <a:xfrm>
            <a:off x="9372600" y="2667001"/>
            <a:ext cx="2819400" cy="2076446"/>
          </a:xfrm>
          <a:prstGeom prst="roundRect">
            <a:avLst/>
          </a:prstGeom>
          <a:noFill/>
          <a:ln w="190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Τίτλος 1">
            <a:extLst>
              <a:ext uri="{FF2B5EF4-FFF2-40B4-BE49-F238E27FC236}">
                <a16:creationId xmlns:a16="http://schemas.microsoft.com/office/drawing/2014/main" id="{8B61BA75-5A4C-1BFE-ABB8-8A029ADE02CC}"/>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190027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6404A34B-EFF1-3743-2E8F-597EFA806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781" y="0"/>
            <a:ext cx="3025219" cy="9174846"/>
          </a:xfrm>
          <a:prstGeom prst="rect">
            <a:avLst/>
          </a:prstGeom>
          <a:ln w="12700">
            <a:solidFill>
              <a:schemeClr val="tx1"/>
            </a:solidFill>
          </a:ln>
        </p:spPr>
      </p:pic>
      <p:sp>
        <p:nvSpPr>
          <p:cNvPr id="3" name="Θέση περιεχομένου 2">
            <a:extLst>
              <a:ext uri="{FF2B5EF4-FFF2-40B4-BE49-F238E27FC236}">
                <a16:creationId xmlns:a16="http://schemas.microsoft.com/office/drawing/2014/main" id="{41F6F69D-3F22-FE62-B5F7-1B34292F9118}"/>
              </a:ext>
            </a:extLst>
          </p:cNvPr>
          <p:cNvSpPr>
            <a:spLocks noGrp="1"/>
          </p:cNvSpPr>
          <p:nvPr>
            <p:ph idx="1"/>
          </p:nvPr>
        </p:nvSpPr>
        <p:spPr>
          <a:xfrm>
            <a:off x="838199" y="1744827"/>
            <a:ext cx="5400675" cy="2583481"/>
          </a:xfrm>
        </p:spPr>
        <p:txBody>
          <a:bodyPr>
            <a:noAutofit/>
          </a:bodyPr>
          <a:lstStyle/>
          <a:p>
            <a:pPr marL="0" indent="0">
              <a:lnSpc>
                <a:spcPct val="100000"/>
              </a:lnSpc>
              <a:buNone/>
            </a:pPr>
            <a:r>
              <a:rPr lang="el-GR" sz="2000" dirty="0">
                <a:latin typeface="IFAO-Grec Unicode" panose="02020603050405020304" pitchFamily="18" charset="-95"/>
                <a:ea typeface="IFAO-Grec Unicode" panose="02020603050405020304" pitchFamily="18" charset="-95"/>
              </a:rPr>
              <a:t>13.   </a:t>
            </a:r>
            <a:r>
              <a:rPr lang="el-GR" sz="2000" dirty="0">
                <a:solidFill>
                  <a:schemeClr val="bg1">
                    <a:lumMod val="75000"/>
                  </a:schemeClr>
                </a:solidFill>
                <a:latin typeface="IFAO-Grec Unicode" panose="02020603050405020304" pitchFamily="18" charset="-95"/>
                <a:ea typeface="IFAO-Grec Unicode" panose="02020603050405020304" pitchFamily="18" charset="-95"/>
              </a:rPr>
              <a:t>τα </a:t>
            </a:r>
            <a:r>
              <a:rPr lang="el-GR" sz="2000" dirty="0" err="1">
                <a:latin typeface="IFAO-Grec Unicode" panose="02020603050405020304" pitchFamily="18" charset="-95"/>
                <a:ea typeface="IFAO-Grec Unicode" panose="02020603050405020304" pitchFamily="18" charset="-95"/>
              </a:rPr>
              <a:t>καὶ</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βεβαιώ̣σ</a:t>
            </a:r>
            <a:r>
              <a:rPr lang="el-GR" sz="2000" dirty="0">
                <a:latin typeface="IFAO-Grec Unicode" panose="02020603050405020304" pitchFamily="18" charset="-95"/>
                <a:ea typeface="IFAO-Grec Unicode" panose="02020603050405020304" pitchFamily="18" charset="-95"/>
              </a:rPr>
              <a:t>̣[ω] σοι</a:t>
            </a:r>
          </a:p>
          <a:p>
            <a:pPr marL="0" indent="0">
              <a:lnSpc>
                <a:spcPct val="100000"/>
              </a:lnSpc>
              <a:buNone/>
            </a:pPr>
            <a:r>
              <a:rPr lang="el-GR" sz="2000" dirty="0">
                <a:latin typeface="IFAO-Grec Unicode" panose="02020603050405020304" pitchFamily="18" charset="-95"/>
                <a:ea typeface="IFAO-Grec Unicode" panose="02020603050405020304" pitchFamily="18" charset="-95"/>
              </a:rPr>
              <a:t>14.   </a:t>
            </a:r>
            <a:r>
              <a:rPr lang="el-GR" sz="2000" dirty="0" err="1">
                <a:latin typeface="IFAO-Grec Unicode" panose="02020603050405020304" pitchFamily="18" charset="-95"/>
                <a:ea typeface="IFAO-Grec Unicode" panose="02020603050405020304" pitchFamily="18" charset="-95"/>
              </a:rPr>
              <a:t>πάσι</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βεβαιώσ̣ω</a:t>
            </a:r>
            <a:r>
              <a:rPr lang="el-GR" sz="2000" dirty="0">
                <a:latin typeface="IFAO-Grec Unicode" panose="02020603050405020304" pitchFamily="18" charset="-95"/>
                <a:ea typeface="IFAO-Grec Unicode" panose="02020603050405020304" pitchFamily="18" charset="-95"/>
              </a:rPr>
              <a:t> κα-</a:t>
            </a:r>
          </a:p>
          <a:p>
            <a:pPr marL="0" indent="0">
              <a:lnSpc>
                <a:spcPct val="100000"/>
              </a:lnSpc>
              <a:buNone/>
            </a:pPr>
            <a:r>
              <a:rPr lang="el-GR" sz="2000" dirty="0">
                <a:latin typeface="IFAO-Grec Unicode" panose="02020603050405020304" pitchFamily="18" charset="-95"/>
                <a:ea typeface="IFAO-Grec Unicode" panose="02020603050405020304" pitchFamily="18" charset="-95"/>
              </a:rPr>
              <a:t>15.   </a:t>
            </a:r>
            <a:r>
              <a:rPr lang="el-GR" sz="2000" dirty="0" err="1">
                <a:latin typeface="IFAO-Grec Unicode" panose="02020603050405020304" pitchFamily="18" charset="-95"/>
                <a:ea typeface="IFAO-Grec Unicode" panose="02020603050405020304" pitchFamily="18" charset="-95"/>
              </a:rPr>
              <a:t>θὼς</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πρόκιται</a:t>
            </a:r>
            <a:r>
              <a:rPr lang="el-GR" sz="2000" dirty="0">
                <a:latin typeface="IFAO-Grec Unicode" panose="02020603050405020304" pitchFamily="18" charset="-95"/>
                <a:ea typeface="IFAO-Grec Unicode" panose="02020603050405020304" pitchFamily="18" charset="-95"/>
              </a:rPr>
              <a:t>.</a:t>
            </a:r>
          </a:p>
        </p:txBody>
      </p:sp>
      <p:sp>
        <p:nvSpPr>
          <p:cNvPr id="7" name="TextBox 6">
            <a:extLst>
              <a:ext uri="{FF2B5EF4-FFF2-40B4-BE49-F238E27FC236}">
                <a16:creationId xmlns:a16="http://schemas.microsoft.com/office/drawing/2014/main" id="{EBD91E97-ECB0-BD50-4F26-87338B06E491}"/>
              </a:ext>
            </a:extLst>
          </p:cNvPr>
          <p:cNvSpPr txBox="1"/>
          <p:nvPr/>
        </p:nvSpPr>
        <p:spPr>
          <a:xfrm>
            <a:off x="838199" y="4328308"/>
            <a:ext cx="9877426" cy="1887568"/>
          </a:xfrm>
          <a:prstGeom prst="rect">
            <a:avLst/>
          </a:prstGeom>
          <a:noFill/>
        </p:spPr>
        <p:txBody>
          <a:bodyPr wrap="square" rtlCol="0">
            <a:spAutoFit/>
          </a:bodyPr>
          <a:lstStyle/>
          <a:p>
            <a:pPr algn="just">
              <a:lnSpc>
                <a:spcPct val="107000"/>
              </a:lnSpc>
              <a:spcAft>
                <a:spcPts val="800"/>
              </a:spcAft>
            </a:pPr>
            <a:r>
              <a:rPr lang="el-GR" b="1" dirty="0">
                <a:latin typeface="IFAO-Grec Unicode" panose="02020603050405020304" pitchFamily="18" charset="-95"/>
                <a:ea typeface="IFAO-Grec Unicode" panose="02020603050405020304" pitchFamily="18" charset="-95"/>
              </a:rPr>
              <a:t>Κριτικό Υπόμνημα</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a:t>
            </a:r>
            <a:r>
              <a:rPr lang="en-US" sz="1800" dirty="0">
                <a:effectLst/>
                <a:latin typeface="IFAO-Grec Unicode" panose="02020603050405020304" pitchFamily="18" charset="-95"/>
                <a:ea typeface="IFAO-Grec Unicode" panose="02020603050405020304" pitchFamily="18" charset="-95"/>
                <a:cs typeface="AGaramond-Regular"/>
              </a:rPr>
              <a:t>4</a:t>
            </a:r>
            <a:r>
              <a:rPr lang="el-GR" sz="1800" dirty="0">
                <a:effectLst/>
                <a:latin typeface="IFAO-Grec Unicode" panose="02020603050405020304" pitchFamily="18" charset="-95"/>
                <a:ea typeface="IFAO-Grec Unicode" panose="02020603050405020304" pitchFamily="18" charset="-95"/>
                <a:cs typeface="AGaramond-Regular"/>
              </a:rPr>
              <a:t>. l. </a:t>
            </a:r>
            <a:r>
              <a:rPr lang="el-GR" sz="1800" dirty="0" err="1">
                <a:effectLst/>
                <a:latin typeface="IFAO-Grec Unicode" panose="02020603050405020304" pitchFamily="18" charset="-95"/>
                <a:ea typeface="IFAO-Grec Unicode" panose="02020603050405020304" pitchFamily="18" charset="-95"/>
                <a:cs typeface="AGaramond-Regular"/>
              </a:rPr>
              <a:t>πάσῃ</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a:t>
            </a:r>
            <a:r>
              <a:rPr lang="en-US" sz="1800" dirty="0">
                <a:effectLst/>
                <a:latin typeface="IFAO-Grec Unicode" panose="02020603050405020304" pitchFamily="18" charset="-95"/>
                <a:ea typeface="IFAO-Grec Unicode" panose="02020603050405020304" pitchFamily="18" charset="-95"/>
                <a:cs typeface="AGaramond-Regular"/>
              </a:rPr>
              <a:t>4</a:t>
            </a:r>
            <a:r>
              <a:rPr lang="el-GR" sz="1800" dirty="0">
                <a:effectLst/>
                <a:latin typeface="IFAO-Grec Unicode" panose="02020603050405020304" pitchFamily="18" charset="-95"/>
                <a:ea typeface="IFAO-Grec Unicode" panose="02020603050405020304" pitchFamily="18" charset="-95"/>
                <a:cs typeface="AGaramond-Regular"/>
              </a:rPr>
              <a:t>. l. βεβαιώσει</a:t>
            </a:r>
          </a:p>
          <a:p>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r>
              <a:rPr lang="el-GR" sz="1800" dirty="0">
                <a:effectLst/>
                <a:latin typeface="IFAO-Grec Unicode" panose="02020603050405020304" pitchFamily="18" charset="-95"/>
                <a:ea typeface="IFAO-Grec Unicode" panose="02020603050405020304" pitchFamily="18" charset="-95"/>
                <a:cs typeface="AGaramond-Regular"/>
              </a:rPr>
              <a:t>και θα σου εγγυηθώ την ως άνω πώληση με κάθε μέσο</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sp>
        <p:nvSpPr>
          <p:cNvPr id="10" name="TextBox 9">
            <a:extLst>
              <a:ext uri="{FF2B5EF4-FFF2-40B4-BE49-F238E27FC236}">
                <a16:creationId xmlns:a16="http://schemas.microsoft.com/office/drawing/2014/main" id="{365FCE8B-5917-F83A-6B6D-9751CC00E0DF}"/>
              </a:ext>
            </a:extLst>
          </p:cNvPr>
          <p:cNvSpPr txBox="1"/>
          <p:nvPr/>
        </p:nvSpPr>
        <p:spPr>
          <a:xfrm>
            <a:off x="4219575" y="1040402"/>
            <a:ext cx="3752850"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 ΥΠΟΧΡΕΩΣΗ ΤΟΥ ΠΩΛΗΤΗ (ΡΗΤΡΑ ΒΕΒΑΙΩΣΕΩΣ)</a:t>
            </a:r>
          </a:p>
        </p:txBody>
      </p:sp>
      <p:cxnSp>
        <p:nvCxnSpPr>
          <p:cNvPr id="11" name="Ευθεία γραμμή σύνδεσης 10">
            <a:extLst>
              <a:ext uri="{FF2B5EF4-FFF2-40B4-BE49-F238E27FC236}">
                <a16:creationId xmlns:a16="http://schemas.microsoft.com/office/drawing/2014/main" id="{F01AE76B-0DCA-4791-B543-CC732B086964}"/>
              </a:ext>
            </a:extLst>
          </p:cNvPr>
          <p:cNvCxnSpPr>
            <a:cxnSpLocks/>
          </p:cNvCxnSpPr>
          <p:nvPr/>
        </p:nvCxnSpPr>
        <p:spPr>
          <a:xfrm>
            <a:off x="0" y="4328308"/>
            <a:ext cx="9166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73E35A89-BC73-D5A3-7B11-1336A7408201}"/>
              </a:ext>
            </a:extLst>
          </p:cNvPr>
          <p:cNvSpPr/>
          <p:nvPr/>
        </p:nvSpPr>
        <p:spPr>
          <a:xfrm>
            <a:off x="9237285" y="4328307"/>
            <a:ext cx="2884210" cy="1192213"/>
          </a:xfrm>
          <a:prstGeom prst="roundRect">
            <a:avLst/>
          </a:prstGeom>
          <a:noFill/>
          <a:ln w="190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Τίτλος 1">
            <a:extLst>
              <a:ext uri="{FF2B5EF4-FFF2-40B4-BE49-F238E27FC236}">
                <a16:creationId xmlns:a16="http://schemas.microsoft.com/office/drawing/2014/main" id="{2AEAB2D7-7C7F-00B8-503B-5421FCBCEA7E}"/>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34776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16FB49-F34A-0BA9-1B82-BB233B58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781" y="0"/>
            <a:ext cx="3025219" cy="9174846"/>
          </a:xfrm>
          <a:prstGeom prst="rect">
            <a:avLst/>
          </a:prstGeom>
          <a:ln w="12700">
            <a:solidFill>
              <a:schemeClr val="tx1"/>
            </a:solidFill>
          </a:ln>
        </p:spPr>
      </p:pic>
      <p:sp>
        <p:nvSpPr>
          <p:cNvPr id="3" name="Θέση περιεχομένου 2">
            <a:extLst>
              <a:ext uri="{FF2B5EF4-FFF2-40B4-BE49-F238E27FC236}">
                <a16:creationId xmlns:a16="http://schemas.microsoft.com/office/drawing/2014/main" id="{41F6F69D-3F22-FE62-B5F7-1B34292F9118}"/>
              </a:ext>
            </a:extLst>
          </p:cNvPr>
          <p:cNvSpPr>
            <a:spLocks noGrp="1"/>
          </p:cNvSpPr>
          <p:nvPr>
            <p:ph idx="1"/>
          </p:nvPr>
        </p:nvSpPr>
        <p:spPr>
          <a:xfrm>
            <a:off x="838199" y="1744827"/>
            <a:ext cx="5400675" cy="2583481"/>
          </a:xfrm>
        </p:spPr>
        <p:txBody>
          <a:bodyPr>
            <a:noAutofit/>
          </a:bodyPr>
          <a:lstStyle/>
          <a:p>
            <a:pPr marL="0" indent="0">
              <a:lnSpc>
                <a:spcPct val="100000"/>
              </a:lnSpc>
              <a:buNone/>
            </a:pPr>
            <a:r>
              <a:rPr lang="el-GR" sz="2000" dirty="0">
                <a:latin typeface="IFAO-Grec Unicode" panose="02020603050405020304" pitchFamily="18" charset="-95"/>
                <a:ea typeface="IFAO-Grec Unicode" panose="02020603050405020304" pitchFamily="18" charset="-95"/>
              </a:rPr>
              <a:t>16.  (</a:t>
            </a:r>
            <a:r>
              <a:rPr lang="el-GR" sz="2000" dirty="0" err="1">
                <a:latin typeface="IFAO-Grec Unicode" panose="02020603050405020304" pitchFamily="18" charset="-95"/>
                <a:ea typeface="IFAO-Grec Unicode" panose="02020603050405020304" pitchFamily="18" charset="-95"/>
              </a:rPr>
              <a:t>ἔτους</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κα</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Ἀντωνείνου</a:t>
            </a:r>
            <a:endParaRPr lang="el-GR" sz="2000" dirty="0">
              <a:latin typeface="IFAO-Grec Unicode" panose="02020603050405020304" pitchFamily="18" charset="-95"/>
              <a:ea typeface="IFAO-Grec Unicode" panose="02020603050405020304" pitchFamily="18" charset="-95"/>
            </a:endParaRPr>
          </a:p>
          <a:p>
            <a:pPr marL="0" indent="0">
              <a:lnSpc>
                <a:spcPct val="100000"/>
              </a:lnSpc>
              <a:buNone/>
            </a:pPr>
            <a:r>
              <a:rPr lang="el-GR" sz="2000" dirty="0">
                <a:latin typeface="IFAO-Grec Unicode" panose="02020603050405020304" pitchFamily="18" charset="-95"/>
                <a:ea typeface="IFAO-Grec Unicode" panose="02020603050405020304" pitchFamily="18" charset="-95"/>
              </a:rPr>
              <a:t>17.  Καίσαρος [τ]</a:t>
            </a:r>
            <a:r>
              <a:rPr lang="el-GR" sz="2000" dirty="0" err="1">
                <a:latin typeface="IFAO-Grec Unicode" panose="02020603050405020304" pitchFamily="18" charset="-95"/>
                <a:ea typeface="IFAO-Grec Unicode" panose="02020603050405020304" pitchFamily="18" charset="-95"/>
              </a:rPr>
              <a:t>οῦ</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κ̣υρίου</a:t>
            </a:r>
            <a:endParaRPr lang="el-GR" sz="2000" dirty="0">
              <a:latin typeface="IFAO-Grec Unicode" panose="02020603050405020304" pitchFamily="18" charset="-95"/>
              <a:ea typeface="IFAO-Grec Unicode" panose="02020603050405020304" pitchFamily="18" charset="-95"/>
            </a:endParaRPr>
          </a:p>
          <a:p>
            <a:pPr marL="0" indent="0">
              <a:lnSpc>
                <a:spcPct val="100000"/>
              </a:lnSpc>
              <a:buNone/>
            </a:pPr>
            <a:r>
              <a:rPr lang="el-GR" sz="2000" dirty="0">
                <a:latin typeface="IFAO-Grec Unicode" panose="02020603050405020304" pitchFamily="18" charset="-95"/>
                <a:ea typeface="IFAO-Grec Unicode" panose="02020603050405020304" pitchFamily="18" charset="-95"/>
              </a:rPr>
              <a:t>18.  </a:t>
            </a:r>
            <a:r>
              <a:rPr lang="el-GR" sz="2000" dirty="0" err="1">
                <a:latin typeface="IFAO-Grec Unicode" panose="02020603050405020304" pitchFamily="18" charset="-95"/>
                <a:ea typeface="IFAO-Grec Unicode" panose="02020603050405020304" pitchFamily="18" charset="-95"/>
              </a:rPr>
              <a:t>Μεσορὴ</a:t>
            </a:r>
            <a:r>
              <a:rPr lang="el-GR" sz="2000" dirty="0">
                <a:latin typeface="IFAO-Grec Unicode" panose="02020603050405020304" pitchFamily="18" charset="-95"/>
                <a:ea typeface="IFAO-Grec Unicode" panose="02020603050405020304" pitchFamily="18" charset="-95"/>
              </a:rPr>
              <a:t> </a:t>
            </a:r>
            <a:r>
              <a:rPr lang="el-GR" sz="2000" dirty="0" err="1">
                <a:latin typeface="IFAO-Grec Unicode" panose="02020603050405020304" pitchFamily="18" charset="-95"/>
                <a:ea typeface="IFAO-Grec Unicode" panose="02020603050405020304" pitchFamily="18" charset="-95"/>
              </a:rPr>
              <a:t>κη</a:t>
            </a:r>
            <a:r>
              <a:rPr lang="el-GR" sz="2000" dirty="0">
                <a:latin typeface="IFAO-Grec Unicode" panose="02020603050405020304" pitchFamily="18" charset="-95"/>
                <a:ea typeface="IFAO-Grec Unicode" panose="02020603050405020304" pitchFamily="18" charset="-95"/>
              </a:rPr>
              <a:t>.</a:t>
            </a:r>
          </a:p>
        </p:txBody>
      </p:sp>
      <p:sp>
        <p:nvSpPr>
          <p:cNvPr id="7" name="TextBox 6">
            <a:extLst>
              <a:ext uri="{FF2B5EF4-FFF2-40B4-BE49-F238E27FC236}">
                <a16:creationId xmlns:a16="http://schemas.microsoft.com/office/drawing/2014/main" id="{EBD91E97-ECB0-BD50-4F26-87338B06E491}"/>
              </a:ext>
            </a:extLst>
          </p:cNvPr>
          <p:cNvSpPr txBox="1"/>
          <p:nvPr/>
        </p:nvSpPr>
        <p:spPr>
          <a:xfrm>
            <a:off x="838199" y="4328308"/>
            <a:ext cx="9877426" cy="1610569"/>
          </a:xfrm>
          <a:prstGeom prst="rect">
            <a:avLst/>
          </a:prstGeom>
          <a:noFill/>
        </p:spPr>
        <p:txBody>
          <a:bodyPr wrap="square" rtlCol="0">
            <a:spAutoFit/>
          </a:bodyPr>
          <a:lstStyle/>
          <a:p>
            <a:pPr algn="just">
              <a:lnSpc>
                <a:spcPct val="107000"/>
              </a:lnSpc>
              <a:spcAft>
                <a:spcPts val="800"/>
              </a:spcAft>
            </a:pPr>
            <a:r>
              <a:rPr lang="el-GR" b="1" dirty="0">
                <a:latin typeface="IFAO-Grec Unicode" panose="02020603050405020304" pitchFamily="18" charset="-95"/>
                <a:ea typeface="IFAO-Grec Unicode" panose="02020603050405020304" pitchFamily="18" charset="-95"/>
              </a:rPr>
              <a:t>Κριτικό Υπόμνημα</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sz="1800" dirty="0">
                <a:effectLst/>
                <a:latin typeface="IFAO-Grec Unicode" panose="02020603050405020304" pitchFamily="18" charset="-95"/>
                <a:ea typeface="IFAO-Grec Unicode" panose="02020603050405020304" pitchFamily="18" charset="-95"/>
                <a:cs typeface="AGaramond-Regular"/>
              </a:rPr>
              <a:t>15. l. </a:t>
            </a:r>
            <a:r>
              <a:rPr lang="el-GR" sz="1800" dirty="0" err="1">
                <a:effectLst/>
                <a:latin typeface="IFAO-Grec Unicode" panose="02020603050405020304" pitchFamily="18" charset="-95"/>
                <a:ea typeface="IFAO-Grec Unicode" panose="02020603050405020304" pitchFamily="18" charset="-95"/>
                <a:cs typeface="AGaramond-Regular"/>
              </a:rPr>
              <a:t>Ἀντωνίνου</a:t>
            </a:r>
            <a:endParaRPr lang="el-GR" sz="1800" dirty="0">
              <a:effectLst/>
              <a:latin typeface="IFAO-Grec Unicode" panose="02020603050405020304" pitchFamily="18" charset="-95"/>
              <a:ea typeface="IFAO-Grec Unicode" panose="02020603050405020304" pitchFamily="18" charset="-95"/>
              <a:cs typeface="AGaramond-Regular"/>
            </a:endParaRPr>
          </a:p>
          <a:p>
            <a:pPr algn="just">
              <a:lnSpc>
                <a:spcPct val="115000"/>
              </a:lnSpc>
              <a:spcAft>
                <a:spcPts val="800"/>
              </a:spcAft>
            </a:pPr>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r>
              <a:rPr lang="el-GR" sz="1800" dirty="0">
                <a:effectLst/>
                <a:latin typeface="IFAO-Grec Unicode" panose="02020603050405020304" pitchFamily="18" charset="-95"/>
                <a:ea typeface="IFAO-Grec Unicode" panose="02020603050405020304" pitchFamily="18" charset="-95"/>
                <a:cs typeface="AGaramond-Regular"/>
              </a:rPr>
              <a:t>Κατά το 21</a:t>
            </a:r>
            <a:r>
              <a:rPr lang="el-GR" sz="1800" baseline="30000" dirty="0">
                <a:effectLst/>
                <a:latin typeface="IFAO-Grec Unicode" panose="02020603050405020304" pitchFamily="18" charset="-95"/>
                <a:ea typeface="IFAO-Grec Unicode" panose="02020603050405020304" pitchFamily="18" charset="-95"/>
                <a:cs typeface="AGaramond-Regular"/>
              </a:rPr>
              <a:t>ο</a:t>
            </a:r>
            <a:r>
              <a:rPr lang="el-GR" sz="1800" dirty="0">
                <a:effectLst/>
                <a:latin typeface="IFAO-Grec Unicode" panose="02020603050405020304" pitchFamily="18" charset="-95"/>
                <a:ea typeface="IFAO-Grec Unicode" panose="02020603050405020304" pitchFamily="18" charset="-95"/>
                <a:cs typeface="AGaramond-Regular"/>
              </a:rPr>
              <a:t> έτος του </a:t>
            </a:r>
            <a:r>
              <a:rPr lang="el-GR" sz="1800" dirty="0" err="1">
                <a:effectLst/>
                <a:latin typeface="IFAO-Grec Unicode" panose="02020603050405020304" pitchFamily="18" charset="-95"/>
                <a:ea typeface="IFAO-Grec Unicode" panose="02020603050405020304" pitchFamily="18" charset="-95"/>
                <a:cs typeface="AGaramond-Regular"/>
              </a:rPr>
              <a:t>Αντωνίνου</a:t>
            </a:r>
            <a:r>
              <a:rPr lang="el-GR" sz="1800" dirty="0">
                <a:effectLst/>
                <a:latin typeface="IFAO-Grec Unicode" panose="02020603050405020304" pitchFamily="18" charset="-95"/>
                <a:ea typeface="IFAO-Grec Unicode" panose="02020603050405020304" pitchFamily="18" charset="-95"/>
                <a:cs typeface="AGaramond-Regular"/>
              </a:rPr>
              <a:t> Καίσαρα του Κύριου την 28</a:t>
            </a:r>
            <a:r>
              <a:rPr lang="el-GR" sz="1800" baseline="30000" dirty="0">
                <a:effectLst/>
                <a:latin typeface="IFAO-Grec Unicode" panose="02020603050405020304" pitchFamily="18" charset="-95"/>
                <a:ea typeface="IFAO-Grec Unicode" panose="02020603050405020304" pitchFamily="18" charset="-95"/>
                <a:cs typeface="AGaramond-Regular"/>
              </a:rPr>
              <a:t>η</a:t>
            </a:r>
            <a:r>
              <a:rPr lang="el-GR" sz="1800" dirty="0">
                <a:effectLst/>
                <a:latin typeface="IFAO-Grec Unicode" panose="02020603050405020304" pitchFamily="18" charset="-95"/>
                <a:ea typeface="IFAO-Grec Unicode" panose="02020603050405020304" pitchFamily="18" charset="-95"/>
                <a:cs typeface="AGaramond-Regular"/>
              </a:rPr>
              <a:t> του (μήνα) </a:t>
            </a:r>
            <a:r>
              <a:rPr lang="el-GR" sz="1800" dirty="0" err="1">
                <a:effectLst/>
                <a:latin typeface="IFAO-Grec Unicode" panose="02020603050405020304" pitchFamily="18" charset="-95"/>
                <a:ea typeface="IFAO-Grec Unicode" panose="02020603050405020304" pitchFamily="18" charset="-95"/>
                <a:cs typeface="AGaramond-Regular"/>
              </a:rPr>
              <a:t>Μεσορή</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sp>
        <p:nvSpPr>
          <p:cNvPr id="10" name="TextBox 9">
            <a:extLst>
              <a:ext uri="{FF2B5EF4-FFF2-40B4-BE49-F238E27FC236}">
                <a16:creationId xmlns:a16="http://schemas.microsoft.com/office/drawing/2014/main" id="{365FCE8B-5917-F83A-6B6D-9751CC00E0DF}"/>
              </a:ext>
            </a:extLst>
          </p:cNvPr>
          <p:cNvSpPr txBox="1"/>
          <p:nvPr/>
        </p:nvSpPr>
        <p:spPr>
          <a:xfrm>
            <a:off x="4705350" y="1092339"/>
            <a:ext cx="2781299"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ΗΜΕΡΟΜΗΝΙΑ</a:t>
            </a:r>
          </a:p>
        </p:txBody>
      </p:sp>
      <p:cxnSp>
        <p:nvCxnSpPr>
          <p:cNvPr id="4" name="Ευθεία γραμμή σύνδεσης 3">
            <a:extLst>
              <a:ext uri="{FF2B5EF4-FFF2-40B4-BE49-F238E27FC236}">
                <a16:creationId xmlns:a16="http://schemas.microsoft.com/office/drawing/2014/main" id="{04142455-FE3F-7825-4D5F-FEE8C64AC37F}"/>
              </a:ext>
            </a:extLst>
          </p:cNvPr>
          <p:cNvCxnSpPr>
            <a:cxnSpLocks/>
          </p:cNvCxnSpPr>
          <p:nvPr/>
        </p:nvCxnSpPr>
        <p:spPr>
          <a:xfrm>
            <a:off x="0" y="4328308"/>
            <a:ext cx="9166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Ορθογώνιο: Στρογγύλεμα γωνιών 17">
            <a:extLst>
              <a:ext uri="{FF2B5EF4-FFF2-40B4-BE49-F238E27FC236}">
                <a16:creationId xmlns:a16="http://schemas.microsoft.com/office/drawing/2014/main" id="{94E2679C-25DF-DB83-FEC1-817DE128E1B8}"/>
              </a:ext>
            </a:extLst>
          </p:cNvPr>
          <p:cNvSpPr/>
          <p:nvPr/>
        </p:nvSpPr>
        <p:spPr>
          <a:xfrm>
            <a:off x="9307790" y="5467350"/>
            <a:ext cx="2743200" cy="1192213"/>
          </a:xfrm>
          <a:prstGeom prst="roundRect">
            <a:avLst/>
          </a:prstGeom>
          <a:noFill/>
          <a:ln w="190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Τίτλος 1">
            <a:extLst>
              <a:ext uri="{FF2B5EF4-FFF2-40B4-BE49-F238E27FC236}">
                <a16:creationId xmlns:a16="http://schemas.microsoft.com/office/drawing/2014/main" id="{8FD11B92-6FC5-15D0-D1CE-008457FDB64C}"/>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43808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7BDDA-D71A-2B55-A6FD-067A0A916177}"/>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841AFE-23F0-2792-703A-8232591B6AC1}"/>
              </a:ext>
            </a:extLst>
          </p:cNvPr>
          <p:cNvSpPr>
            <a:spLocks noGrp="1"/>
          </p:cNvSpPr>
          <p:nvPr>
            <p:ph idx="1"/>
          </p:nvPr>
        </p:nvSpPr>
        <p:spPr>
          <a:xfrm>
            <a:off x="838200" y="582159"/>
            <a:ext cx="5514974" cy="6275841"/>
          </a:xfrm>
        </p:spPr>
        <p:txBody>
          <a:bodyPr>
            <a:noAutofit/>
          </a:bodyPr>
          <a:lstStyle/>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Ατα</a:t>
            </a:r>
            <a:r>
              <a:rPr lang="el-GR" sz="1800" dirty="0">
                <a:latin typeface="IFAO-Grec Unicode" panose="02020603050405020304" pitchFamily="18" charset="-95"/>
                <a:ea typeface="IFAO-Grec Unicode" panose="02020603050405020304" pitchFamily="18" charset="-95"/>
              </a:rPr>
              <a:t>̣[ -</a:t>
            </a:r>
            <a:r>
              <a:rPr lang="en-US" sz="1800" dirty="0">
                <a:latin typeface="IFAO-Grec Unicode" panose="02020603050405020304" pitchFamily="18" charset="-95"/>
                <a:ea typeface="IFAO-Grec Unicode" panose="02020603050405020304" pitchFamily="18" charset="-95"/>
              </a:rPr>
              <a:t>ca- </a:t>
            </a:r>
            <a:r>
              <a:rPr lang="el-GR" sz="1800" dirty="0">
                <a:latin typeface="IFAO-Grec Unicode" panose="02020603050405020304" pitchFamily="18" charset="-95"/>
                <a:ea typeface="IFAO-Grec Unicode" panose="02020603050405020304" pitchFamily="18" charset="-95"/>
              </a:rPr>
              <a:t>Ἀ]</a:t>
            </a:r>
            <a:r>
              <a:rPr lang="el-GR" sz="1800" dirty="0" err="1">
                <a:latin typeface="IFAO-Grec Unicode" panose="02020603050405020304" pitchFamily="18" charset="-95"/>
                <a:ea typeface="IFAO-Grec Unicode" panose="02020603050405020304" pitchFamily="18" charset="-95"/>
              </a:rPr>
              <a:t>π̣οώ</a:t>
            </a:r>
            <a:r>
              <a:rPr lang="el-GR" sz="1800" dirty="0">
                <a:latin typeface="IFAO-Grec Unicode" panose="02020603050405020304" pitchFamily="18" charset="-95"/>
                <a:ea typeface="IFAO-Grec Unicode" panose="02020603050405020304" pitchFamily="18" charset="-95"/>
              </a:rPr>
              <a:t>[</a:t>
            </a:r>
            <a:r>
              <a:rPr lang="el-GR" sz="1800" dirty="0" err="1">
                <a:latin typeface="IFAO-Grec Unicode" panose="02020603050405020304" pitchFamily="18" charset="-95"/>
                <a:ea typeface="IFAO-Grec Unicode" panose="02020603050405020304" pitchFamily="18" charset="-95"/>
              </a:rPr>
              <a:t>σιος</a:t>
            </a:r>
            <a:r>
              <a:rPr lang="el-GR" sz="1800" dirty="0">
                <a:latin typeface="IFAO-Grec Unicode" panose="02020603050405020304" pitchFamily="18" charset="-95"/>
                <a:ea typeface="IFAO-Grec Unicode" panose="02020603050405020304" pitchFamily="18" charset="-95"/>
              </a:rPr>
              <a:t>] Σ̣[τ]</a:t>
            </a:r>
            <a:r>
              <a:rPr lang="el-GR" sz="1800" dirty="0" err="1">
                <a:latin typeface="IFAO-Grec Unicode" panose="02020603050405020304" pitchFamily="18" charset="-95"/>
                <a:ea typeface="IFAO-Grec Unicode" panose="02020603050405020304" pitchFamily="18" charset="-95"/>
              </a:rPr>
              <a:t>ο̣το</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ήτις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Ὥρου</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χαίρη̣ν</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ὁμολογῶ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π̣ε̣π̣ρακέν</a:t>
            </a:r>
            <a:r>
              <a:rPr lang="el-GR" sz="1800" dirty="0">
                <a:latin typeface="IFAO-Grec Unicode" panose="02020603050405020304" pitchFamily="18" charset="-95"/>
                <a:ea typeface="IFAO-Grec Unicode" panose="02020603050405020304" pitchFamily="18" charset="-95"/>
              </a:rPr>
              <a:t>̣[αι]</a:t>
            </a:r>
          </a:p>
          <a:p>
            <a:pPr marL="342900" indent="-342900">
              <a:buFont typeface="+mj-lt"/>
              <a:buAutoNum type="arabicPeriod"/>
            </a:pPr>
            <a:r>
              <a:rPr lang="el-GR" sz="1800" dirty="0">
                <a:latin typeface="IFAO-Grec Unicode" panose="02020603050405020304" pitchFamily="18" charset="-95"/>
                <a:ea typeface="IFAO-Grec Unicode" panose="02020603050405020304" pitchFamily="18" charset="-95"/>
              </a:rPr>
              <a:t>σοι </a:t>
            </a:r>
            <a:r>
              <a:rPr lang="el-GR" sz="1800" dirty="0" err="1">
                <a:latin typeface="IFAO-Grec Unicode" panose="02020603050405020304" pitchFamily="18" charset="-95"/>
                <a:ea typeface="IFAO-Grec Unicode" panose="02020603050405020304" pitchFamily="18" charset="-95"/>
              </a:rPr>
              <a:t>κάμηλον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θήλειαν</a:t>
            </a:r>
            <a:endParaRPr lang="el-GR" sz="1800"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κολοβὴν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φυρρὴν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κεχαρακ</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μέ̣ν̣η̣ν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ἐπὶ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τῷ</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δεξιῷ</a:t>
            </a:r>
            <a:endParaRPr lang="el-GR" sz="1800"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μ̣η̣ρ̣ῶ̣ι</a:t>
            </a:r>
            <a:r>
              <a:rPr lang="el-GR" sz="1800" dirty="0">
                <a:latin typeface="IFAO-Grec Unicode" panose="02020603050405020304" pitchFamily="18" charset="-95"/>
                <a:ea typeface="IFAO-Grec Unicode" panose="02020603050405020304" pitchFamily="18" charset="-95"/>
              </a:rPr>
              <a:t> ΘΕ </a:t>
            </a:r>
            <a:r>
              <a:rPr lang="el-GR" sz="1800" dirty="0" err="1">
                <a:latin typeface="IFAO-Grec Unicode" panose="02020603050405020304" pitchFamily="18" charset="-95"/>
                <a:ea typeface="IFAO-Grec Unicode" panose="02020603050405020304" pitchFamily="18" charset="-95"/>
              </a:rPr>
              <a:t>κ̣α̣ὶ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ἀπέχ̣ω</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τὴν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συνπεφωνη</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μένην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τιμὴν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ἀ̣ρ̣γ̣υ</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ρίου</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δρακχμ̣ὰ̣ς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φεν</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τακοσίας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ὀκδοή̣κον</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a:latin typeface="IFAO-Grec Unicode" panose="02020603050405020304" pitchFamily="18" charset="-95"/>
                <a:ea typeface="IFAO-Grec Unicode" panose="02020603050405020304" pitchFamily="18" charset="-95"/>
              </a:rPr>
              <a:t>τα </a:t>
            </a:r>
            <a:r>
              <a:rPr lang="el-GR" sz="1800" dirty="0" err="1">
                <a:latin typeface="IFAO-Grec Unicode" panose="02020603050405020304" pitchFamily="18" charset="-95"/>
                <a:ea typeface="IFAO-Grec Unicode" panose="02020603050405020304" pitchFamily="18" charset="-95"/>
              </a:rPr>
              <a:t>καὶ</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βεβαιώ̣σ</a:t>
            </a:r>
            <a:r>
              <a:rPr lang="el-GR" sz="1800" dirty="0">
                <a:latin typeface="IFAO-Grec Unicode" panose="02020603050405020304" pitchFamily="18" charset="-95"/>
                <a:ea typeface="IFAO-Grec Unicode" panose="02020603050405020304" pitchFamily="18" charset="-95"/>
              </a:rPr>
              <a:t>̣[ω] σοι</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πάσι</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βεβαιωσ̣ω</a:t>
            </a:r>
            <a:r>
              <a:rPr lang="el-GR" sz="1800" dirty="0">
                <a:latin typeface="IFAO-Grec Unicode" panose="02020603050405020304" pitchFamily="18" charset="-95"/>
                <a:ea typeface="IFAO-Grec Unicode" panose="02020603050405020304" pitchFamily="18" charset="-95"/>
              </a:rPr>
              <a:t> κα-</a:t>
            </a: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θὼς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πρόκιται</a:t>
            </a:r>
            <a:r>
              <a:rPr lang="el-GR" sz="1800" dirty="0">
                <a:latin typeface="IFAO-Grec Unicode" panose="02020603050405020304" pitchFamily="18" charset="-95"/>
                <a:ea typeface="IFAO-Grec Unicode" panose="02020603050405020304" pitchFamily="18" charset="-95"/>
              </a:rPr>
              <a:t>.</a:t>
            </a:r>
          </a:p>
          <a:p>
            <a:pPr marL="342900" indent="-342900">
              <a:buFont typeface="+mj-lt"/>
              <a:buAutoNum type="arabicPeriod"/>
            </a:pPr>
            <a:r>
              <a:rPr lang="el-GR" sz="1800" dirty="0">
                <a:latin typeface="IFAO-Grec Unicode" panose="02020603050405020304" pitchFamily="18" charset="-95"/>
                <a:ea typeface="IFAO-Grec Unicode" panose="02020603050405020304" pitchFamily="18" charset="-95"/>
              </a:rPr>
              <a:t>(</a:t>
            </a:r>
            <a:r>
              <a:rPr lang="el-GR" sz="1800" dirty="0" err="1">
                <a:latin typeface="IFAO-Grec Unicode" panose="02020603050405020304" pitchFamily="18" charset="-95"/>
                <a:ea typeface="IFAO-Grec Unicode" panose="02020603050405020304" pitchFamily="18" charset="-95"/>
              </a:rPr>
              <a:t>ἔτους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κα</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Ἀντωνείνου</a:t>
            </a:r>
            <a:endParaRPr lang="el-GR" sz="1800"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dirty="0">
                <a:latin typeface="IFAO-Grec Unicode" panose="02020603050405020304" pitchFamily="18" charset="-95"/>
                <a:ea typeface="IFAO-Grec Unicode" panose="02020603050405020304" pitchFamily="18" charset="-95"/>
              </a:rPr>
              <a:t>Καίσαρος [τ]</a:t>
            </a:r>
            <a:r>
              <a:rPr lang="el-GR" sz="1800" dirty="0" err="1">
                <a:latin typeface="IFAO-Grec Unicode" panose="02020603050405020304" pitchFamily="18" charset="-95"/>
                <a:ea typeface="IFAO-Grec Unicode" panose="02020603050405020304" pitchFamily="18" charset="-95"/>
              </a:rPr>
              <a:t>οῦ</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κ̣υρίου</a:t>
            </a:r>
            <a:endParaRPr lang="el-GR" sz="1800" dirty="0">
              <a:latin typeface="IFAO-Grec Unicode" panose="02020603050405020304" pitchFamily="18" charset="-95"/>
              <a:ea typeface="IFAO-Grec Unicode" panose="02020603050405020304" pitchFamily="18" charset="-95"/>
            </a:endParaRPr>
          </a:p>
          <a:p>
            <a:pPr marL="342900" indent="-342900">
              <a:buFont typeface="+mj-lt"/>
              <a:buAutoNum type="arabicPeriod"/>
            </a:pPr>
            <a:r>
              <a:rPr lang="el-GR" sz="1800" dirty="0" err="1">
                <a:latin typeface="IFAO-Grec Unicode" panose="02020603050405020304" pitchFamily="18" charset="-95"/>
                <a:ea typeface="IFAO-Grec Unicode" panose="02020603050405020304" pitchFamily="18" charset="-95"/>
              </a:rPr>
              <a:t>Μεσορὴ</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κη</a:t>
            </a:r>
            <a:r>
              <a:rPr lang="el-GR" sz="1800" dirty="0">
                <a:latin typeface="IFAO-Grec Unicode" panose="02020603050405020304" pitchFamily="18" charset="-95"/>
                <a:ea typeface="IFAO-Grec Unicode" panose="02020603050405020304" pitchFamily="18" charset="-95"/>
              </a:rPr>
              <a:t>.</a:t>
            </a:r>
          </a:p>
          <a:p>
            <a:endParaRPr lang="el-GR" sz="1600" dirty="0">
              <a:latin typeface="IFAO-Grec Unicode" panose="02020603050405020304" pitchFamily="18" charset="-95"/>
              <a:ea typeface="IFAO-Grec Unicode" panose="02020603050405020304" pitchFamily="18" charset="-95"/>
            </a:endParaRPr>
          </a:p>
        </p:txBody>
      </p:sp>
      <p:pic>
        <p:nvPicPr>
          <p:cNvPr id="7" name="Εικόνα 6">
            <a:extLst>
              <a:ext uri="{FF2B5EF4-FFF2-40B4-BE49-F238E27FC236}">
                <a16:creationId xmlns:a16="http://schemas.microsoft.com/office/drawing/2014/main" id="{69BDEF11-5E15-7FF2-6560-34371CDE5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781" y="0"/>
            <a:ext cx="2263219" cy="6863862"/>
          </a:xfrm>
          <a:prstGeom prst="rect">
            <a:avLst/>
          </a:prstGeom>
          <a:ln w="12700">
            <a:solidFill>
              <a:schemeClr val="tx1"/>
            </a:solidFill>
          </a:ln>
        </p:spPr>
      </p:pic>
      <p:sp>
        <p:nvSpPr>
          <p:cNvPr id="6" name="Τίτλος 1">
            <a:extLst>
              <a:ext uri="{FF2B5EF4-FFF2-40B4-BE49-F238E27FC236}">
                <a16:creationId xmlns:a16="http://schemas.microsoft.com/office/drawing/2014/main" id="{6F2A2F80-689A-5797-1297-7FDF4171C99E}"/>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100" b="1" i="1" dirty="0">
                <a:effectLst/>
                <a:latin typeface="IFAO-Grec Unicode" panose="02020603050405020304" pitchFamily="18" charset="-95"/>
                <a:ea typeface="IFAO-Grec Unicode" panose="02020603050405020304" pitchFamily="18" charset="-95"/>
                <a:cs typeface="AGaramond-Regular"/>
              </a:rPr>
              <a:t>P</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Vind</a:t>
            </a:r>
            <a:r>
              <a:rPr lang="el-GR" sz="3100" b="1" dirty="0">
                <a:effectLst/>
                <a:latin typeface="IFAO-Grec Unicode" panose="02020603050405020304" pitchFamily="18" charset="-95"/>
                <a:ea typeface="IFAO-Grec Unicode" panose="02020603050405020304" pitchFamily="18" charset="-95"/>
                <a:cs typeface="AGaramond-Regular"/>
              </a:rPr>
              <a:t>.</a:t>
            </a:r>
            <a:r>
              <a:rPr lang="en-US" sz="3100" b="1" i="1" dirty="0" err="1">
                <a:effectLst/>
                <a:latin typeface="IFAO-Grec Unicode" panose="02020603050405020304" pitchFamily="18" charset="-95"/>
                <a:ea typeface="IFAO-Grec Unicode" panose="02020603050405020304" pitchFamily="18" charset="-95"/>
                <a:cs typeface="AGaramond-Regular"/>
              </a:rPr>
              <a:t>Worp</a:t>
            </a:r>
            <a:r>
              <a:rPr lang="el-GR" sz="3100" b="1" dirty="0">
                <a:effectLst/>
                <a:latin typeface="IFAO-Grec Unicode" panose="02020603050405020304" pitchFamily="18" charset="-95"/>
                <a:ea typeface="IFAO-Grec Unicode" panose="02020603050405020304" pitchFamily="18" charset="-95"/>
                <a:cs typeface="AGaramond-Regular"/>
              </a:rPr>
              <a:t> 9</a:t>
            </a:r>
            <a:r>
              <a:rPr lang="el-GR" sz="3100" dirty="0">
                <a:effectLst/>
                <a:latin typeface="IFAO-Grec Unicode" panose="02020603050405020304" pitchFamily="18" charset="-95"/>
                <a:ea typeface="IFAO-Grec Unicode" panose="02020603050405020304" pitchFamily="18" charset="-95"/>
                <a:cs typeface="AGaramond-Regular"/>
              </a:rPr>
              <a:t>,</a:t>
            </a:r>
            <a:r>
              <a:rPr lang="el-GR" sz="3100" b="1" dirty="0">
                <a:effectLst/>
                <a:latin typeface="IFAO-Grec Unicode" panose="02020603050405020304" pitchFamily="18" charset="-95"/>
                <a:ea typeface="IFAO-Grec Unicode" panose="02020603050405020304" pitchFamily="18" charset="-95"/>
                <a:cs typeface="AGaramond-Regular"/>
              </a:rPr>
              <a:t> </a:t>
            </a:r>
            <a:r>
              <a:rPr lang="el-GR" sz="3100" dirty="0">
                <a:effectLst/>
                <a:latin typeface="IFAO-Grec Unicode" panose="02020603050405020304" pitchFamily="18" charset="-95"/>
                <a:ea typeface="IFAO-Grec Unicode" panose="02020603050405020304" pitchFamily="18" charset="-95"/>
                <a:cs typeface="AGaramond-Regular"/>
              </a:rPr>
              <a:t>ΠΩΛΗΣΗ ΚΑΜΗΛΑΣ,  21 Αυγούστου 158 μ.Χ.</a:t>
            </a:r>
            <a:br>
              <a:rPr lang="el-GR" sz="1800" dirty="0">
                <a:effectLst/>
                <a:latin typeface="IFAO-Grec Unicode" panose="02020603050405020304" pitchFamily="18" charset="-95"/>
                <a:ea typeface="IFAO-Grec Unicode" panose="02020603050405020304" pitchFamily="18" charset="-95"/>
                <a:cs typeface="AGaramond-Regular"/>
              </a:rPr>
            </a:br>
            <a:endParaRPr lang="el-GR" dirty="0">
              <a:latin typeface="IFAO-Grec Unicode" panose="02020603050405020304" pitchFamily="18" charset="-95"/>
              <a:ea typeface="IFAO-Grec Unicode" panose="02020603050405020304" pitchFamily="18" charset="-95"/>
            </a:endParaRPr>
          </a:p>
        </p:txBody>
      </p:sp>
      <p:sp>
        <p:nvSpPr>
          <p:cNvPr id="4" name="Δεξί άγκιστρο 3">
            <a:extLst>
              <a:ext uri="{FF2B5EF4-FFF2-40B4-BE49-F238E27FC236}">
                <a16:creationId xmlns:a16="http://schemas.microsoft.com/office/drawing/2014/main" id="{E211E9E3-B27A-6991-AE78-00110D80EE28}"/>
              </a:ext>
            </a:extLst>
          </p:cNvPr>
          <p:cNvSpPr/>
          <p:nvPr/>
        </p:nvSpPr>
        <p:spPr>
          <a:xfrm>
            <a:off x="4552950" y="742950"/>
            <a:ext cx="247650" cy="4191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Δεξί άγκιστρο 4">
            <a:extLst>
              <a:ext uri="{FF2B5EF4-FFF2-40B4-BE49-F238E27FC236}">
                <a16:creationId xmlns:a16="http://schemas.microsoft.com/office/drawing/2014/main" id="{8B81A883-33C2-C440-EB04-E5EF4C02EABC}"/>
              </a:ext>
            </a:extLst>
          </p:cNvPr>
          <p:cNvSpPr/>
          <p:nvPr/>
        </p:nvSpPr>
        <p:spPr>
          <a:xfrm>
            <a:off x="4552950" y="1322841"/>
            <a:ext cx="247650" cy="331583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Δεξί άγκιστρο 7">
            <a:extLst>
              <a:ext uri="{FF2B5EF4-FFF2-40B4-BE49-F238E27FC236}">
                <a16:creationId xmlns:a16="http://schemas.microsoft.com/office/drawing/2014/main" id="{3114ED0D-B549-8516-E2C3-4A0DFE218D02}"/>
              </a:ext>
            </a:extLst>
          </p:cNvPr>
          <p:cNvSpPr/>
          <p:nvPr/>
        </p:nvSpPr>
        <p:spPr>
          <a:xfrm>
            <a:off x="4552950" y="4769756"/>
            <a:ext cx="247650" cy="92619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Δεξί άγκιστρο 8">
            <a:extLst>
              <a:ext uri="{FF2B5EF4-FFF2-40B4-BE49-F238E27FC236}">
                <a16:creationId xmlns:a16="http://schemas.microsoft.com/office/drawing/2014/main" id="{9EC36DD6-629F-FAAE-38D1-FCDE5CD6E14E}"/>
              </a:ext>
            </a:extLst>
          </p:cNvPr>
          <p:cNvSpPr/>
          <p:nvPr/>
        </p:nvSpPr>
        <p:spPr>
          <a:xfrm>
            <a:off x="4552950" y="5827030"/>
            <a:ext cx="247650" cy="92619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TextBox 9">
            <a:extLst>
              <a:ext uri="{FF2B5EF4-FFF2-40B4-BE49-F238E27FC236}">
                <a16:creationId xmlns:a16="http://schemas.microsoft.com/office/drawing/2014/main" id="{A39F01DB-F5E2-0FDB-BF64-96B322D72D81}"/>
              </a:ext>
            </a:extLst>
          </p:cNvPr>
          <p:cNvSpPr txBox="1"/>
          <p:nvPr/>
        </p:nvSpPr>
        <p:spPr>
          <a:xfrm>
            <a:off x="4914899" y="767834"/>
            <a:ext cx="4175681"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a:t>
            </a:r>
          </a:p>
        </p:txBody>
      </p:sp>
      <p:sp>
        <p:nvSpPr>
          <p:cNvPr id="11" name="TextBox 10">
            <a:extLst>
              <a:ext uri="{FF2B5EF4-FFF2-40B4-BE49-F238E27FC236}">
                <a16:creationId xmlns:a16="http://schemas.microsoft.com/office/drawing/2014/main" id="{D057CE82-CB30-9408-D944-796D27F03286}"/>
              </a:ext>
            </a:extLst>
          </p:cNvPr>
          <p:cNvSpPr txBox="1"/>
          <p:nvPr/>
        </p:nvSpPr>
        <p:spPr>
          <a:xfrm>
            <a:off x="4914898" y="2657592"/>
            <a:ext cx="4175681"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ΔΗΛΩΣΗ ΠΡΑΞΗΣ ΚΑΙ ΠΕΡΙΓΡΑΦΗ ΠΩΛΗΘΕΝΤΟΣ ΑΓΑΘΟΥ</a:t>
            </a:r>
          </a:p>
        </p:txBody>
      </p:sp>
      <p:sp>
        <p:nvSpPr>
          <p:cNvPr id="12" name="TextBox 11">
            <a:extLst>
              <a:ext uri="{FF2B5EF4-FFF2-40B4-BE49-F238E27FC236}">
                <a16:creationId xmlns:a16="http://schemas.microsoft.com/office/drawing/2014/main" id="{E00542EF-5806-80D5-07D3-76A50F539D4C}"/>
              </a:ext>
            </a:extLst>
          </p:cNvPr>
          <p:cNvSpPr txBox="1"/>
          <p:nvPr/>
        </p:nvSpPr>
        <p:spPr>
          <a:xfrm>
            <a:off x="4914898" y="4909686"/>
            <a:ext cx="4175681"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ΡΗΤΡΑ ΒΕΒΑΙΩΣΕΩΣ</a:t>
            </a:r>
          </a:p>
        </p:txBody>
      </p:sp>
      <p:sp>
        <p:nvSpPr>
          <p:cNvPr id="13" name="TextBox 12">
            <a:extLst>
              <a:ext uri="{FF2B5EF4-FFF2-40B4-BE49-F238E27FC236}">
                <a16:creationId xmlns:a16="http://schemas.microsoft.com/office/drawing/2014/main" id="{DC698EED-F557-E88F-4092-51CCC3F16B58}"/>
              </a:ext>
            </a:extLst>
          </p:cNvPr>
          <p:cNvSpPr txBox="1"/>
          <p:nvPr/>
        </p:nvSpPr>
        <p:spPr>
          <a:xfrm>
            <a:off x="4914898" y="6090166"/>
            <a:ext cx="4175681"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ΗΜΕΡΟΜΗΝΙΑ</a:t>
            </a:r>
          </a:p>
        </p:txBody>
      </p:sp>
    </p:spTree>
    <p:extLst>
      <p:ext uri="{BB962C8B-B14F-4D97-AF65-F5344CB8AC3E}">
        <p14:creationId xmlns:p14="http://schemas.microsoft.com/office/powerpoint/2010/main" val="264140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DDD23-8672-3AEB-5F39-30C81082DE7F}"/>
              </a:ext>
            </a:extLst>
          </p:cNvPr>
          <p:cNvSpPr>
            <a:spLocks noGrp="1"/>
          </p:cNvSpPr>
          <p:nvPr>
            <p:ph type="title"/>
          </p:nvPr>
        </p:nvSpPr>
        <p:spPr/>
        <p:txBody>
          <a:bodyPr/>
          <a:lstStyle/>
          <a:p>
            <a:pPr algn="ctr"/>
            <a:r>
              <a:rPr lang="el-GR" dirty="0">
                <a:latin typeface="IFAO-Grec Unicode" panose="02020603050405020304" pitchFamily="18" charset="-95"/>
                <a:ea typeface="IFAO-Grec Unicode" panose="02020603050405020304" pitchFamily="18" charset="-95"/>
              </a:rPr>
              <a:t>Είδη Δικαιοπραξιών</a:t>
            </a:r>
          </a:p>
        </p:txBody>
      </p:sp>
      <p:sp>
        <p:nvSpPr>
          <p:cNvPr id="3" name="Θέση περιεχομένου 2">
            <a:extLst>
              <a:ext uri="{FF2B5EF4-FFF2-40B4-BE49-F238E27FC236}">
                <a16:creationId xmlns:a16="http://schemas.microsoft.com/office/drawing/2014/main" id="{69C88C45-5A50-6A6A-2E48-49AF4890E1E9}"/>
              </a:ext>
            </a:extLst>
          </p:cNvPr>
          <p:cNvSpPr>
            <a:spLocks noGrp="1"/>
          </p:cNvSpPr>
          <p:nvPr>
            <p:ph idx="1"/>
          </p:nvPr>
        </p:nvSpPr>
        <p:spPr>
          <a:xfrm>
            <a:off x="838200" y="1825624"/>
            <a:ext cx="10515600" cy="4565651"/>
          </a:xfrm>
        </p:spPr>
        <p:txBody>
          <a:bodyPr>
            <a:normAutofit fontScale="92500" lnSpcReduction="10000"/>
          </a:bodyPr>
          <a:lstStyle/>
          <a:p>
            <a:r>
              <a:rPr lang="el-GR" sz="2400" b="1" dirty="0">
                <a:latin typeface="IFAO-Grec Unicode" panose="02020603050405020304" pitchFamily="18" charset="-95"/>
                <a:ea typeface="IFAO-Grec Unicode" panose="02020603050405020304" pitchFamily="18" charset="-95"/>
              </a:rPr>
              <a:t>Πωλήσεις</a:t>
            </a:r>
            <a:endParaRPr lang="en-US" sz="2400" b="1"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Δανειακές Συμβάσεις</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Αποδείξεις</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Μισθώσεις</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Εγγυήσεις</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Γάμοι</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Διαζύγια</a:t>
            </a:r>
            <a:endParaRPr lang="en-US" sz="2400" dirty="0">
              <a:latin typeface="IFAO-Grec Unicode" panose="02020603050405020304" pitchFamily="18" charset="-95"/>
              <a:ea typeface="IFAO-Grec Unicode" panose="02020603050405020304" pitchFamily="18" charset="-95"/>
            </a:endParaRPr>
          </a:p>
          <a:p>
            <a:r>
              <a:rPr lang="el-GR" sz="2400" b="1" dirty="0">
                <a:latin typeface="IFAO-Grec Unicode" panose="02020603050405020304" pitchFamily="18" charset="-95"/>
                <a:ea typeface="IFAO-Grec Unicode" panose="02020603050405020304" pitchFamily="18" charset="-95"/>
              </a:rPr>
              <a:t>Συμβάσεις Μαθητείας</a:t>
            </a:r>
            <a:endParaRPr lang="en-US" sz="2400" b="1"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Συμβάσεις Εργασίας</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Διανομές Κληρονομιάς</a:t>
            </a:r>
            <a:endParaRPr lang="en-US"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Εξωδικαστική Επίλυση Διαφορών (</a:t>
            </a:r>
            <a:r>
              <a:rPr lang="el-GR" sz="2400" i="1" dirty="0" err="1">
                <a:latin typeface="IFAO-Grec Unicode" panose="02020603050405020304" pitchFamily="18" charset="-95"/>
                <a:ea typeface="IFAO-Grec Unicode" panose="02020603050405020304" pitchFamily="18" charset="-95"/>
              </a:rPr>
              <a:t>διάλυσις</a:t>
            </a:r>
            <a:r>
              <a:rPr lang="el-GR" sz="2400" i="1" dirty="0">
                <a:latin typeface="IFAO-Grec Unicode" panose="02020603050405020304" pitchFamily="18" charset="-95"/>
                <a:ea typeface="IFAO-Grec Unicode" panose="02020603050405020304" pitchFamily="18" charset="-95"/>
              </a:rPr>
              <a:t>-</a:t>
            </a:r>
            <a:r>
              <a:rPr lang="en-US" sz="2400" i="1" dirty="0" err="1">
                <a:latin typeface="IFAO-Grec Unicode" panose="02020603050405020304" pitchFamily="18" charset="-95"/>
                <a:ea typeface="IFAO-Grec Unicode" panose="02020603050405020304" pitchFamily="18" charset="-95"/>
              </a:rPr>
              <a:t>transactio</a:t>
            </a:r>
            <a:r>
              <a:rPr lang="en-US" sz="2400" dirty="0">
                <a:latin typeface="IFAO-Grec Unicode" panose="02020603050405020304" pitchFamily="18" charset="-95"/>
                <a:ea typeface="IFAO-Grec Unicode" panose="02020603050405020304" pitchFamily="18" charset="-95"/>
              </a:rPr>
              <a:t>)</a:t>
            </a:r>
            <a:endParaRPr lang="el-GR" sz="2400"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193557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22A77F-8E97-25B4-8C35-CD35B7A29BBC}"/>
              </a:ext>
            </a:extLst>
          </p:cNvPr>
          <p:cNvSpPr txBox="1"/>
          <p:nvPr/>
        </p:nvSpPr>
        <p:spPr>
          <a:xfrm>
            <a:off x="1" y="2682738"/>
            <a:ext cx="12191999" cy="1492524"/>
          </a:xfrm>
          <a:prstGeom prst="rect">
            <a:avLst/>
          </a:prstGeom>
          <a:noFill/>
        </p:spPr>
        <p:txBody>
          <a:bodyPr wrap="square">
            <a:spAutoFit/>
          </a:bodyPr>
          <a:lstStyle/>
          <a:p>
            <a:pPr algn="ctr">
              <a:lnSpc>
                <a:spcPct val="107000"/>
              </a:lnSpc>
              <a:spcAft>
                <a:spcPts val="800"/>
              </a:spcAft>
            </a:pPr>
            <a:r>
              <a:rPr lang="en-US" sz="4400" b="1" i="1" dirty="0">
                <a:effectLst/>
                <a:latin typeface="IFAO-Grec Unicode" panose="02020603050405020304" pitchFamily="18" charset="-95"/>
                <a:ea typeface="IFAO-Grec Unicode" panose="02020603050405020304" pitchFamily="18" charset="-95"/>
                <a:cs typeface="AGaramond-Regular"/>
              </a:rPr>
              <a:t>P</a:t>
            </a:r>
            <a:r>
              <a:rPr lang="el-GR" sz="4400" b="1" i="1" dirty="0">
                <a:effectLst/>
                <a:latin typeface="IFAO-Grec Unicode" panose="02020603050405020304" pitchFamily="18" charset="-95"/>
                <a:ea typeface="IFAO-Grec Unicode" panose="02020603050405020304" pitchFamily="18" charset="-95"/>
                <a:cs typeface="AGaramond-Regular"/>
              </a:rPr>
              <a:t>.</a:t>
            </a:r>
            <a:r>
              <a:rPr lang="en-US" sz="4400" b="1" i="1" dirty="0">
                <a:effectLst/>
                <a:latin typeface="IFAO-Grec Unicode" panose="02020603050405020304" pitchFamily="18" charset="-95"/>
                <a:ea typeface="IFAO-Grec Unicode" panose="02020603050405020304" pitchFamily="18" charset="-95"/>
                <a:cs typeface="AGaramond-Regular"/>
              </a:rPr>
              <a:t>Oxy</a:t>
            </a:r>
            <a:r>
              <a:rPr lang="el-GR" sz="4400" b="1" i="1" dirty="0">
                <a:effectLst/>
                <a:latin typeface="IFAO-Grec Unicode" panose="02020603050405020304" pitchFamily="18" charset="-95"/>
                <a:ea typeface="IFAO-Grec Unicode" panose="02020603050405020304" pitchFamily="18" charset="-95"/>
                <a:cs typeface="AGaramond-Regular"/>
              </a:rPr>
              <a:t>. </a:t>
            </a:r>
            <a:r>
              <a:rPr lang="en-US" sz="4400" b="1" dirty="0">
                <a:effectLst/>
                <a:latin typeface="IFAO-Grec Unicode" panose="02020603050405020304" pitchFamily="18" charset="-95"/>
                <a:ea typeface="IFAO-Grec Unicode" panose="02020603050405020304" pitchFamily="18" charset="-95"/>
                <a:cs typeface="AGaramond-Regular"/>
              </a:rPr>
              <a:t>II</a:t>
            </a:r>
            <a:r>
              <a:rPr lang="el-GR" sz="4400" b="1" dirty="0">
                <a:effectLst/>
                <a:latin typeface="IFAO-Grec Unicode" panose="02020603050405020304" pitchFamily="18" charset="-95"/>
                <a:ea typeface="IFAO-Grec Unicode" panose="02020603050405020304" pitchFamily="18" charset="-95"/>
                <a:cs typeface="AGaramond-Regular"/>
              </a:rPr>
              <a:t> 275</a:t>
            </a:r>
            <a:r>
              <a:rPr lang="el-GR" sz="4400" dirty="0">
                <a:latin typeface="IFAO-Grec Unicode" panose="02020603050405020304" pitchFamily="18" charset="-95"/>
                <a:ea typeface="IFAO-Grec Unicode" panose="02020603050405020304" pitchFamily="18" charset="-95"/>
                <a:cs typeface="AGaramond-Regular"/>
              </a:rPr>
              <a:t>,</a:t>
            </a:r>
            <a:r>
              <a:rPr lang="el-GR" sz="4400" dirty="0">
                <a:effectLst/>
                <a:latin typeface="IFAO-Grec Unicode" panose="02020603050405020304" pitchFamily="18" charset="-95"/>
                <a:ea typeface="IFAO-Grec Unicode" panose="02020603050405020304" pitchFamily="18" charset="-95"/>
                <a:cs typeface="AGaramond-Regular"/>
              </a:rPr>
              <a:t> ΣΥΜΒΑΣΗ ΜΑΘΗΤΕΙΑΣ, 18 Σεπτεμβρίου 66 μ.Χ.</a:t>
            </a:r>
          </a:p>
        </p:txBody>
      </p:sp>
    </p:spTree>
    <p:extLst>
      <p:ext uri="{BB962C8B-B14F-4D97-AF65-F5344CB8AC3E}">
        <p14:creationId xmlns:p14="http://schemas.microsoft.com/office/powerpoint/2010/main" val="20345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5A6-68DD-FFD7-892A-83C95A18A55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2383825-5AFF-7F7E-9DAC-1AAFF45C7A95}"/>
              </a:ext>
            </a:extLst>
          </p:cNvPr>
          <p:cNvSpPr>
            <a:spLocks noGrp="1"/>
          </p:cNvSpPr>
          <p:nvPr>
            <p:ph type="title"/>
          </p:nvPr>
        </p:nvSpPr>
        <p:spPr/>
        <p:txBody>
          <a:bodyPr>
            <a:normAutofit/>
          </a:bodyPr>
          <a:lstStyle/>
          <a:p>
            <a:pPr algn="ctr"/>
            <a:r>
              <a:rPr lang="el-GR" dirty="0">
                <a:latin typeface="IFAO-Grec Unicode" panose="02020603050405020304" pitchFamily="18" charset="-95"/>
                <a:ea typeface="IFAO-Grec Unicode" panose="02020603050405020304" pitchFamily="18" charset="-95"/>
              </a:rPr>
              <a:t>Ιδιωτικό πρωτόκολλο</a:t>
            </a:r>
            <a:endParaRPr lang="el-GR" sz="5400" dirty="0">
              <a:latin typeface="IFAO-Grec Unicode" panose="02020603050405020304" pitchFamily="18" charset="-95"/>
              <a:ea typeface="IFAO-Grec Unicode" panose="02020603050405020304" pitchFamily="18" charset="-95"/>
            </a:endParaRPr>
          </a:p>
        </p:txBody>
      </p:sp>
      <p:sp>
        <p:nvSpPr>
          <p:cNvPr id="4" name="Θέση περιεχομένου 2">
            <a:extLst>
              <a:ext uri="{FF2B5EF4-FFF2-40B4-BE49-F238E27FC236}">
                <a16:creationId xmlns:a16="http://schemas.microsoft.com/office/drawing/2014/main" id="{66908525-9731-3088-CAAB-1B31AF17EC0F}"/>
              </a:ext>
            </a:extLst>
          </p:cNvPr>
          <p:cNvSpPr txBox="1">
            <a:spLocks/>
          </p:cNvSpPr>
          <p:nvPr/>
        </p:nvSpPr>
        <p:spPr>
          <a:xfrm>
            <a:off x="1869281" y="1690688"/>
            <a:ext cx="8453438" cy="5167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el-GR" b="1" dirty="0">
                <a:latin typeface="IFAO-Grec Unicode" panose="02020603050405020304" pitchFamily="18" charset="-95"/>
                <a:ea typeface="IFAO-Grec Unicode" panose="02020603050405020304" pitchFamily="18" charset="-95"/>
              </a:rPr>
            </a:br>
            <a:b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b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α) τριτοπρόσωπη δήλωση της </a:t>
            </a:r>
            <a:r>
              <a:rPr lang="el-GR" kern="100">
                <a:latin typeface="IFAO-Grec Unicode" panose="02020603050405020304" pitchFamily="18" charset="-95"/>
                <a:ea typeface="IFAO-Grec Unicode" panose="02020603050405020304" pitchFamily="18" charset="-95"/>
                <a:cs typeface="Times New Roman" panose="02020603050405020304" pitchFamily="18" charset="0"/>
              </a:rPr>
              <a:t>πράξης στην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αρχή του κειμένου</a:t>
            </a:r>
            <a:endParaRPr lang="el-GR"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buNone/>
            </a:pP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β)</a:t>
            </a: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ημερομηνία στο τέλος του εγγράφου</a:t>
            </a:r>
          </a:p>
          <a:p>
            <a:pPr marL="0" indent="0" algn="ctr">
              <a:buNone/>
            </a:pP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gn="ctr">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γ)</a:t>
            </a: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μακρόστενη μορφή (20 με 40 γράμματα ανά αράδα)</a:t>
            </a:r>
          </a:p>
        </p:txBody>
      </p:sp>
    </p:spTree>
    <p:extLst>
      <p:ext uri="{BB962C8B-B14F-4D97-AF65-F5344CB8AC3E}">
        <p14:creationId xmlns:p14="http://schemas.microsoft.com/office/powerpoint/2010/main" val="168339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9D6D-1241-E9ED-6FD0-107E0504AA57}"/>
            </a:ext>
          </a:extLst>
        </p:cNvPr>
        <p:cNvGrpSpPr/>
        <p:nvPr/>
      </p:nvGrpSpPr>
      <p:grpSpPr>
        <a:xfrm>
          <a:off x="0" y="0"/>
          <a:ext cx="0" cy="0"/>
          <a:chOff x="0" y="0"/>
          <a:chExt cx="0" cy="0"/>
        </a:xfrm>
      </p:grpSpPr>
      <p:sp>
        <p:nvSpPr>
          <p:cNvPr id="21" name="Τίτλος 1">
            <a:extLst>
              <a:ext uri="{FF2B5EF4-FFF2-40B4-BE49-F238E27FC236}">
                <a16:creationId xmlns:a16="http://schemas.microsoft.com/office/drawing/2014/main" id="{9CDE6EB8-DAE5-E94B-0419-ED31B8504E16}"/>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Θέση περιεχομένου 2">
            <a:extLst>
              <a:ext uri="{FF2B5EF4-FFF2-40B4-BE49-F238E27FC236}">
                <a16:creationId xmlns:a16="http://schemas.microsoft.com/office/drawing/2014/main" id="{64AEED17-5E61-7845-5AD2-062DD003F422}"/>
              </a:ext>
            </a:extLst>
          </p:cNvPr>
          <p:cNvSpPr txBox="1">
            <a:spLocks/>
          </p:cNvSpPr>
          <p:nvPr/>
        </p:nvSpPr>
        <p:spPr>
          <a:xfrm>
            <a:off x="314323" y="457200"/>
            <a:ext cx="6686551" cy="6238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l-GR" sz="1800" dirty="0">
                <a:latin typeface="IFAO-Grec Unicode" panose="02020603050405020304" pitchFamily="18" charset="-95"/>
                <a:ea typeface="IFAO-Grec Unicode" panose="02020603050405020304" pitchFamily="18" charset="-95"/>
                <a:cs typeface="AGaramond-Regular"/>
              </a:rPr>
              <a:t>1.  </a:t>
            </a:r>
            <a:r>
              <a:rPr lang="el-GR" sz="1800" b="1" dirty="0">
                <a:latin typeface="IFAO-Grec Unicode" panose="02020603050405020304" pitchFamily="18" charset="-95"/>
                <a:ea typeface="IFAO-Grec Unicode" panose="02020603050405020304" pitchFamily="18" charset="-95"/>
                <a:cs typeface="AGaramond-Regular"/>
              </a:rPr>
              <a:t>ὁ[μ]ο[λ]</a:t>
            </a:r>
            <a:r>
              <a:rPr lang="el-GR" sz="1800" b="1" dirty="0" err="1">
                <a:latin typeface="IFAO-Grec Unicode" panose="02020603050405020304" pitchFamily="18" charset="-95"/>
                <a:ea typeface="IFAO-Grec Unicode" panose="02020603050405020304" pitchFamily="18" charset="-95"/>
                <a:cs typeface="AGaramond-Regular"/>
              </a:rPr>
              <a:t>ογοῦσιν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ἀλλή</a:t>
            </a:r>
            <a:r>
              <a:rPr lang="el-GR" sz="1800" b="1" dirty="0">
                <a:latin typeface="IFAO-Grec Unicode" panose="02020603050405020304" pitchFamily="18" charset="-95"/>
                <a:ea typeface="IFAO-Grec Unicode" panose="02020603050405020304" pitchFamily="18" charset="-95"/>
                <a:cs typeface="AGaramond-Regular"/>
              </a:rPr>
              <a:t>[λ]</a:t>
            </a:r>
            <a:r>
              <a:rPr lang="el-GR" sz="1800" b="1" dirty="0" err="1">
                <a:latin typeface="IFAO-Grec Unicode" panose="02020603050405020304" pitchFamily="18" charset="-95"/>
                <a:ea typeface="IFAO-Grec Unicode" panose="02020603050405020304" pitchFamily="18" charset="-95"/>
                <a:cs typeface="AGaramond-Regular"/>
              </a:rPr>
              <a:t>οις</a:t>
            </a:r>
            <a:r>
              <a:rPr lang="el-GR" sz="1800" b="1" dirty="0">
                <a:latin typeface="IFAO-Grec Unicode" panose="02020603050405020304" pitchFamily="18" charset="-95"/>
                <a:ea typeface="IFAO-Grec Unicode" panose="02020603050405020304" pitchFamily="18" charset="-95"/>
                <a:cs typeface="AGaramond-Regular"/>
              </a:rPr>
              <a:t> </a:t>
            </a:r>
            <a:r>
              <a:rPr lang="el-GR" sz="1800" dirty="0">
                <a:latin typeface="IFAO-Grec Unicode" panose="02020603050405020304" pitchFamily="18" charset="-95"/>
                <a:ea typeface="IFAO-Grec Unicode" panose="02020603050405020304" pitchFamily="18" charset="-95"/>
                <a:cs typeface="AGaramond-Regular"/>
              </a:rPr>
              <a:t>Τρύφων </a:t>
            </a:r>
            <a:r>
              <a:rPr lang="el-GR" sz="1800" dirty="0" err="1">
                <a:latin typeface="IFAO-Grec Unicode" panose="02020603050405020304" pitchFamily="18" charset="-95"/>
                <a:ea typeface="IFAO-Grec Unicode" panose="02020603050405020304" pitchFamily="18" charset="-95"/>
                <a:cs typeface="AGaramond-Regular"/>
              </a:rPr>
              <a:t>Διονυ</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σίου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Τρύφωνος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[Θ]</a:t>
            </a:r>
            <a:r>
              <a:rPr lang="el-GR" sz="1800" dirty="0" err="1">
                <a:latin typeface="IFAO-Grec Unicode" panose="02020603050405020304" pitchFamily="18" charset="-95"/>
                <a:ea typeface="IFAO-Grec Unicode" panose="02020603050405020304" pitchFamily="18" charset="-95"/>
                <a:cs typeface="AGaramond-Regular"/>
              </a:rPr>
              <a:t>αμούν</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ιο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τῆ</a:t>
            </a:r>
            <a:r>
              <a:rPr lang="el-GR" sz="1800" dirty="0">
                <a:latin typeface="IFAO-Grec Unicode" panose="02020603050405020304" pitchFamily="18" charset="-95"/>
                <a:ea typeface="IFAO-Grec Unicode" panose="02020603050405020304" pitchFamily="18" charset="-95"/>
                <a:cs typeface="AGaramond-Regular"/>
              </a:rPr>
              <a:t>[ς]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  </a:t>
            </a:r>
            <a:r>
              <a:rPr lang="el-GR" sz="1800" dirty="0" err="1">
                <a:latin typeface="IFAO-Grec Unicode" panose="02020603050405020304" pitchFamily="18" charset="-95"/>
                <a:ea typeface="IFAO-Grec Unicode" panose="02020603050405020304" pitchFamily="18" charset="-95"/>
                <a:cs typeface="AGaramond-Regular"/>
              </a:rPr>
              <a:t>Ὀννώφριος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Πτολεμαῖο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Παυσιρίωνος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Ὠφελοῦτος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5.  </a:t>
            </a:r>
            <a:r>
              <a:rPr lang="el-GR" sz="1800" dirty="0" err="1">
                <a:latin typeface="IFAO-Grec Unicode" panose="02020603050405020304" pitchFamily="18" charset="-95"/>
                <a:ea typeface="IFAO-Grec Unicode" panose="02020603050405020304" pitchFamily="18" charset="-95"/>
                <a:cs typeface="AGaramond-Regular"/>
              </a:rPr>
              <a:t>Θέωνος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γέρδιος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ἀμφότεροι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Ὀξυ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6.  </a:t>
            </a:r>
            <a:r>
              <a:rPr lang="el-GR" sz="1800" dirty="0" err="1">
                <a:latin typeface="IFAO-Grec Unicode" panose="02020603050405020304" pitchFamily="18" charset="-95"/>
                <a:ea typeface="IFAO-Grec Unicode" panose="02020603050405020304" pitchFamily="18" charset="-95"/>
                <a:cs typeface="AGaramond-Regular"/>
              </a:rPr>
              <a:t>ρύγχων</a:t>
            </a:r>
            <a:r>
              <a:rPr lang="el-GR" sz="1800" dirty="0">
                <a:latin typeface="IFAO-Grec Unicode" panose="02020603050405020304" pitchFamily="18" charset="-95"/>
                <a:ea typeface="IFAO-Grec Unicode" panose="02020603050405020304" pitchFamily="18" charset="-95"/>
                <a:cs typeface="AGaramond-Regular"/>
              </a:rPr>
              <a:t> πόλεως, ὁ </a:t>
            </a:r>
            <a:r>
              <a:rPr lang="el-GR" sz="1800" dirty="0" err="1">
                <a:latin typeface="IFAO-Grec Unicode" panose="02020603050405020304" pitchFamily="18" charset="-95"/>
                <a:ea typeface="IFAO-Grec Unicode" panose="02020603050405020304" pitchFamily="18" charset="-95"/>
                <a:cs typeface="AGaramond-Regular"/>
              </a:rPr>
              <a:t>μὲν</a:t>
            </a:r>
            <a:r>
              <a:rPr lang="el-GR" sz="1800" dirty="0">
                <a:latin typeface="IFAO-Grec Unicode" panose="02020603050405020304" pitchFamily="18" charset="-95"/>
                <a:ea typeface="IFAO-Grec Unicode" panose="02020603050405020304" pitchFamily="18" charset="-95"/>
                <a:cs typeface="AGaramond-Regular"/>
              </a:rPr>
              <a:t> Τρύφων </a:t>
            </a:r>
            <a:r>
              <a:rPr lang="el-GR" sz="1800" dirty="0" err="1">
                <a:latin typeface="IFAO-Grec Unicode" panose="02020603050405020304" pitchFamily="18" charset="-95"/>
                <a:ea typeface="IFAO-Grec Unicode" panose="02020603050405020304" pitchFamily="18" charset="-95"/>
                <a:cs typeface="AGaramond-Regular"/>
              </a:rPr>
              <a:t>ἐγδεδόσ</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7.  </a:t>
            </a:r>
            <a:r>
              <a:rPr lang="el-GR" sz="1800" dirty="0" err="1">
                <a:latin typeface="IFAO-Grec Unicode" panose="02020603050405020304" pitchFamily="18" charset="-95"/>
                <a:ea typeface="IFAO-Grec Unicode" panose="02020603050405020304" pitchFamily="18" charset="-95"/>
                <a:cs typeface="AGaramond-Regular"/>
              </a:rPr>
              <a:t>θαι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τῷ</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Πτολεμαίῳ</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ἑαυτοῦ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υἱὸν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Θοῶ</a:t>
            </a:r>
            <a:r>
              <a:rPr lang="el-GR" sz="1800"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8.   </a:t>
            </a:r>
            <a:r>
              <a:rPr lang="el-GR" sz="1800" dirty="0" err="1">
                <a:latin typeface="IFAO-Grec Unicode" panose="02020603050405020304" pitchFamily="18" charset="-95"/>
                <a:ea typeface="IFAO-Grec Unicode" panose="02020603050405020304" pitchFamily="18" charset="-95"/>
                <a:cs typeface="AGaramond-Regular"/>
              </a:rPr>
              <a:t>νιν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Σαραεῦτος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Ἀπίωνος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οὐδέ</a:t>
            </a:r>
            <a:r>
              <a:rPr lang="el-GR" sz="1800" dirty="0">
                <a:latin typeface="IFAO-Grec Unicode" panose="02020603050405020304" pitchFamily="18" charset="-95"/>
                <a:ea typeface="IFAO-Grec Unicode" panose="02020603050405020304" pitchFamily="18" charset="-95"/>
                <a:cs typeface="AGaramond-Regular"/>
              </a:rPr>
              <a:t>-</a:t>
            </a:r>
            <a:br>
              <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9.   πω </a:t>
            </a:r>
            <a:r>
              <a:rPr lang="el-GR" sz="1800" dirty="0" err="1">
                <a:latin typeface="IFAO-Grec Unicode" panose="02020603050405020304" pitchFamily="18" charset="-95"/>
                <a:ea typeface="IFAO-Grec Unicode" panose="02020603050405020304" pitchFamily="18" charset="-95"/>
                <a:cs typeface="AGaramond-Regular"/>
              </a:rPr>
              <a:t>ὄντα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χρόνον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ἐνιαυτὸν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10. </a:t>
            </a:r>
            <a:r>
              <a:rPr lang="el-GR" sz="1800" dirty="0" err="1">
                <a:latin typeface="IFAO-Grec Unicode" panose="02020603050405020304" pitchFamily="18" charset="-95"/>
                <a:ea typeface="IFAO-Grec Unicode" panose="02020603050405020304" pitchFamily="18" charset="-95"/>
                <a:cs typeface="AGaramond-Regular"/>
              </a:rPr>
              <a:t>ἕνα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ἐνεστώσης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ἡμέρας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διακονοῦ</a:t>
            </a:r>
            <a:r>
              <a:rPr lang="el-GR" sz="1800" dirty="0">
                <a:latin typeface="IFAO-Grec Unicode" panose="02020603050405020304" pitchFamily="18" charset="-95"/>
                <a:ea typeface="IFAO-Grec Unicode" panose="02020603050405020304" pitchFamily="18" charset="-95"/>
                <a:cs typeface="AGaramond-Regular"/>
              </a:rPr>
              <a:t>(ν)-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11. τα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ποιο[ῦ]ντα πάντα </a:t>
            </a:r>
            <a:r>
              <a:rPr lang="el-GR" sz="1800" dirty="0" err="1">
                <a:latin typeface="IFAO-Grec Unicode" panose="02020603050405020304" pitchFamily="18" charset="-95"/>
                <a:ea typeface="IFAO-Grec Unicode" panose="02020603050405020304" pitchFamily="18" charset="-95"/>
                <a:cs typeface="AGaramond-Regular"/>
              </a:rPr>
              <a:t>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ἐπιτασσόμε</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12. να </a:t>
            </a:r>
            <a:r>
              <a:rPr lang="el-GR" sz="1800" dirty="0" err="1">
                <a:latin typeface="IFAO-Grec Unicode" panose="02020603050405020304" pitchFamily="18" charset="-95"/>
                <a:ea typeface="IFAO-Grec Unicode" panose="02020603050405020304" pitchFamily="18" charset="-95"/>
                <a:cs typeface="AGaramond-Regular"/>
              </a:rPr>
              <a:t>αὐτῷ</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ὑπὸ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κατὰ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τὴν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13. </a:t>
            </a:r>
            <a:r>
              <a:rPr lang="el-GR" sz="1800" dirty="0" err="1">
                <a:latin typeface="IFAO-Grec Unicode" panose="02020603050405020304" pitchFamily="18" charset="-95"/>
                <a:ea typeface="IFAO-Grec Unicode" panose="02020603050405020304" pitchFamily="18" charset="-95"/>
                <a:cs typeface="AGaramond-Regular"/>
              </a:rPr>
              <a:t>γερδιακὴν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τέχνην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πᾶσαν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ὡς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αὐτὸς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14. </a:t>
            </a:r>
            <a:r>
              <a:rPr lang="el-GR" sz="1800" dirty="0" err="1">
                <a:latin typeface="IFAO-Grec Unicode" panose="02020603050405020304" pitchFamily="18" charset="-95"/>
                <a:ea typeface="IFAO-Grec Unicode" panose="02020603050405020304" pitchFamily="18" charset="-95"/>
                <a:cs typeface="AGaramond-Regular"/>
              </a:rPr>
              <a:t>ἐπισται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παιδὸς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τρεφομένου</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ἱμα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15.  </a:t>
            </a:r>
            <a:r>
              <a:rPr lang="el-GR" sz="1800" dirty="0" err="1">
                <a:effectLst/>
                <a:latin typeface="IFAO-Grec Unicode" panose="02020603050405020304" pitchFamily="18" charset="-95"/>
                <a:ea typeface="IFAO-Grec Unicode" panose="02020603050405020304" pitchFamily="18" charset="-95"/>
                <a:cs typeface="AGaramond-Regular"/>
              </a:rPr>
              <a:t>τισζομένου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ὑπὸ</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16.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πατρὸς</a:t>
            </a:r>
            <a:r>
              <a:rPr lang="el-GR" sz="1800" dirty="0">
                <a:effectLst/>
                <a:latin typeface="IFAO-Grec Unicode" panose="02020603050405020304" pitchFamily="18" charset="-95"/>
                <a:ea typeface="IFAO-Grec Unicode" panose="02020603050405020304" pitchFamily="18" charset="-95"/>
                <a:cs typeface="AGaramond-Regular"/>
              </a:rPr>
              <a:t> Τρύφωνος </a:t>
            </a:r>
            <a:r>
              <a:rPr lang="el-GR" sz="1800" dirty="0" err="1">
                <a:effectLst/>
                <a:latin typeface="IFAO-Grec Unicode" panose="02020603050405020304" pitchFamily="18" charset="-95"/>
                <a:ea typeface="IFAO-Grec Unicode" panose="02020603050405020304" pitchFamily="18" charset="-95"/>
                <a:cs typeface="AGaramond-Regular"/>
              </a:rPr>
              <a:t>πρὸς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ὃν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εἶναι</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17.  </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δημόσια πάντα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παιδός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ἐφʼ</a:t>
            </a:r>
            <a:r>
              <a:rPr lang="el-GR" sz="1800" dirty="0">
                <a:effectLst/>
                <a:latin typeface="IFAO-Grec Unicode" panose="02020603050405020304" pitchFamily="18" charset="-95"/>
                <a:ea typeface="IFAO-Grec Unicode" panose="02020603050405020304" pitchFamily="18" charset="-95"/>
                <a:cs typeface="AGaramond-Regular"/>
              </a:rPr>
              <a:t> ᾧ</a:t>
            </a:r>
            <a:b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18.  δώσει </a:t>
            </a:r>
            <a:r>
              <a:rPr lang="el-GR" sz="1800" dirty="0" err="1">
                <a:effectLst/>
                <a:latin typeface="IFAO-Grec Unicode" panose="02020603050405020304" pitchFamily="18" charset="-95"/>
                <a:ea typeface="IFAO-Grec Unicode" panose="02020603050405020304" pitchFamily="18" charset="-95"/>
                <a:cs typeface="AGaramond-Regular"/>
              </a:rPr>
              <a:t>αὐτῷ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μῆνα</a:t>
            </a:r>
            <a:r>
              <a:rPr lang="el-GR" sz="1800" dirty="0">
                <a:effectLst/>
                <a:latin typeface="IFAO-Grec Unicode" panose="02020603050405020304" pitchFamily="18" charset="-95"/>
                <a:ea typeface="IFAO-Grec Unicode" panose="02020603050405020304" pitchFamily="18" charset="-95"/>
                <a:cs typeface="AGaramond-Regular"/>
              </a:rPr>
              <a:t> ὁ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19.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διατροφῆς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πέντε</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20.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συνκλεισμῷ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ὅλου</a:t>
            </a:r>
            <a:r>
              <a:rPr lang="el-GR" sz="1800" dirty="0">
                <a:effectLst/>
                <a:latin typeface="IFAO-Grec Unicode" panose="02020603050405020304" pitchFamily="18" charset="-95"/>
                <a:ea typeface="IFAO-Grec Unicode" panose="02020603050405020304" pitchFamily="18" charset="-95"/>
                <a:cs typeface="AGaramond-Regular"/>
              </a:rPr>
              <a:t> χρόνου</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21.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ἱματισμοῦ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δέκα δύο,</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22.  </a:t>
            </a:r>
            <a:r>
              <a:rPr lang="el-GR" sz="1800" dirty="0" err="1">
                <a:effectLst/>
                <a:latin typeface="IFAO-Grec Unicode" panose="02020603050405020304" pitchFamily="18" charset="-95"/>
                <a:ea typeface="IFAO-Grec Unicode" panose="02020603050405020304" pitchFamily="18" charset="-95"/>
                <a:cs typeface="AGaramond-Regular"/>
              </a:rPr>
              <a:t>οὐκ</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ἐξόντος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Τρύφωνι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ἀποσπᾶν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23.  </a:t>
            </a:r>
            <a:r>
              <a:rPr lang="el-GR" sz="1800" dirty="0" err="1">
                <a:effectLst/>
                <a:latin typeface="IFAO-Grec Unicode" panose="02020603050405020304" pitchFamily="18" charset="-95"/>
                <a:ea typeface="IFAO-Grec Unicode" panose="02020603050405020304" pitchFamily="18" charset="-95"/>
                <a:cs typeface="AGaramond-Regular"/>
              </a:rPr>
              <a:t>παῖδα</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ἀπὸ</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μέχρι </a:t>
            </a:r>
            <a:r>
              <a:rPr lang="el-GR" sz="1800" dirty="0" err="1">
                <a:effectLst/>
                <a:latin typeface="IFAO-Grec Unicode" panose="02020603050405020304" pitchFamily="18" charset="-95"/>
                <a:ea typeface="IFAO-Grec Unicode" panose="02020603050405020304" pitchFamily="18" charset="-95"/>
                <a:cs typeface="AGaramond-Regular"/>
              </a:rPr>
              <a:t>τοῦ</a:t>
            </a:r>
            <a:endParaRPr lang="el-GR" sz="18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8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
        <p:nvSpPr>
          <p:cNvPr id="9" name="Θέση περιεχομένου 2">
            <a:extLst>
              <a:ext uri="{FF2B5EF4-FFF2-40B4-BE49-F238E27FC236}">
                <a16:creationId xmlns:a16="http://schemas.microsoft.com/office/drawing/2014/main" id="{25463F77-6657-D64E-6EEC-F59E19CEAA03}"/>
              </a:ext>
            </a:extLst>
          </p:cNvPr>
          <p:cNvSpPr txBox="1">
            <a:spLocks/>
          </p:cNvSpPr>
          <p:nvPr/>
        </p:nvSpPr>
        <p:spPr>
          <a:xfrm>
            <a:off x="7000874" y="457201"/>
            <a:ext cx="5667376" cy="6238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l-GR" sz="1800" dirty="0">
                <a:latin typeface="IFAO-Grec Unicode" panose="02020603050405020304" pitchFamily="18" charset="-95"/>
                <a:ea typeface="IFAO-Grec Unicode" panose="02020603050405020304" pitchFamily="18" charset="-95"/>
                <a:cs typeface="AGaramond-Regular"/>
              </a:rPr>
              <a:t>24.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πληρωθῆναι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δʼ</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ἐὰν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25.  </a:t>
            </a:r>
            <a:r>
              <a:rPr lang="el-GR" sz="1800" dirty="0" err="1">
                <a:effectLst/>
                <a:latin typeface="IFAO-Grec Unicode" panose="02020603050405020304" pitchFamily="18" charset="-95"/>
                <a:ea typeface="IFAO-Grec Unicode" panose="02020603050405020304" pitchFamily="18" charset="-95"/>
                <a:cs typeface="AGaramond-Regular"/>
              </a:rPr>
              <a:t>τούτῳ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ἀτακτήσῃ</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ἡμέρας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τὰς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26.  </a:t>
            </a:r>
            <a:r>
              <a:rPr lang="el-GR" sz="1800" dirty="0" err="1">
                <a:effectLst/>
                <a:latin typeface="IFAO-Grec Unicode" panose="02020603050405020304" pitchFamily="18" charset="-95"/>
                <a:ea typeface="IFAO-Grec Unicode" panose="02020603050405020304" pitchFamily="18" charset="-95"/>
                <a:cs typeface="AGaramond-Regular"/>
              </a:rPr>
              <a:t>ἴσας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αὐτὸν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παρέξεται</a:t>
            </a:r>
            <a:r>
              <a:rPr lang="el-GR" sz="1800" dirty="0">
                <a:effectLst/>
                <a:latin typeface="IFAO-Grec Unicode" panose="02020603050405020304" pitchFamily="18" charset="-95"/>
                <a:ea typeface="IFAO-Grec Unicode" panose="02020603050405020304" pitchFamily="18" charset="-95"/>
                <a:cs typeface="AGaramond-Regular"/>
              </a:rPr>
              <a:t> [με]</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27.  </a:t>
            </a:r>
            <a:r>
              <a:rPr lang="el-GR" sz="1800" dirty="0" err="1">
                <a:effectLst/>
                <a:latin typeface="IFAO-Grec Unicode" panose="02020603050405020304" pitchFamily="18" charset="-95"/>
                <a:ea typeface="IFAO-Grec Unicode" panose="02020603050405020304" pitchFamily="18" charset="-95"/>
                <a:cs typeface="AGaramond-Regular"/>
              </a:rPr>
              <a:t>νον</a:t>
            </a:r>
            <a:r>
              <a:rPr lang="el-GR" sz="1800" dirty="0">
                <a:effectLst/>
                <a:latin typeface="IFAO-Grec Unicode" panose="02020603050405020304" pitchFamily="18" charset="-95"/>
                <a:ea typeface="IFAO-Grec Unicode" panose="02020603050405020304" pitchFamily="18" charset="-95"/>
                <a:cs typeface="AGaramond-Regular"/>
              </a:rPr>
              <a:t> ἢ ἀ̣[</a:t>
            </a:r>
            <a:r>
              <a:rPr lang="el-GR" sz="1800" dirty="0" err="1">
                <a:effectLst/>
                <a:latin typeface="IFAO-Grec Unicode" panose="02020603050405020304" pitchFamily="18" charset="-95"/>
                <a:ea typeface="IFAO-Grec Unicode" panose="02020603050405020304" pitchFamily="18" charset="-95"/>
                <a:cs typeface="AGaramond-Regular"/>
              </a:rPr>
              <a:t>πο</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τεισάτω</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ἑκάσ</a:t>
            </a:r>
            <a:r>
              <a:rPr lang="el-GR" sz="1800" dirty="0">
                <a:effectLst/>
                <a:latin typeface="IFAO-Grec Unicode" panose="02020603050405020304" pitchFamily="18" charset="-95"/>
                <a:ea typeface="IFAO-Grec Unicode" panose="02020603050405020304" pitchFamily="18" charset="-95"/>
                <a:cs typeface="AGaramond-Regular"/>
              </a:rPr>
              <a:t>[τ]ης </a:t>
            </a:r>
            <a:r>
              <a:rPr lang="el-GR" sz="1800" dirty="0" err="1">
                <a:effectLst/>
                <a:latin typeface="IFAO-Grec Unicode" panose="02020603050405020304" pitchFamily="18" charset="-95"/>
                <a:ea typeface="IFAO-Grec Unicode" panose="02020603050405020304" pitchFamily="18" charset="-95"/>
                <a:cs typeface="AGaramond-Regular"/>
              </a:rPr>
              <a:t>ἡμέρας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28.  </a:t>
            </a:r>
            <a:r>
              <a:rPr lang="el-GR" sz="1800" dirty="0" err="1">
                <a:effectLst/>
                <a:latin typeface="IFAO-Grec Unicode" panose="02020603050405020304" pitchFamily="18" charset="-95"/>
                <a:ea typeface="IFAO-Grec Unicode" panose="02020603050405020304" pitchFamily="18" charset="-95"/>
                <a:cs typeface="AGaramond-Regular"/>
              </a:rPr>
              <a:t>ἀργυρίου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αχμὴν</a:t>
            </a:r>
            <a:r>
              <a:rPr lang="el-GR" sz="1800" dirty="0">
                <a:effectLst/>
                <a:latin typeface="IFAO-Grec Unicode" panose="02020603050405020304" pitchFamily="18" charset="-95"/>
                <a:ea typeface="IFAO-Grec Unicode" panose="02020603050405020304" pitchFamily="18" charset="-95"/>
                <a:cs typeface="AGaramond-Regular"/>
              </a:rPr>
              <a:t> μίαν, </a:t>
            </a:r>
            <a:r>
              <a:rPr lang="el-GR" sz="1800" dirty="0">
                <a:latin typeface="IFAO-Grec Unicode" panose="02020603050405020304" pitchFamily="18" charset="-95"/>
                <a:ea typeface="IFAO-Grec Unicode" panose="02020603050405020304" pitchFamily="18" charset="-95"/>
                <a:cs typeface="AGaramond-Regular"/>
              </a:rPr>
              <a:t>[τ]</a:t>
            </a:r>
            <a:r>
              <a:rPr lang="el-GR" sz="1800" dirty="0" err="1">
                <a:latin typeface="IFAO-Grec Unicode" panose="02020603050405020304" pitchFamily="18" charset="-95"/>
                <a:ea typeface="IFAO-Grec Unicode" panose="02020603050405020304" pitchFamily="18" charset="-95"/>
                <a:cs typeface="AGaramond-Regular"/>
              </a:rPr>
              <a:t>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ἀποσπα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29.  </a:t>
            </a:r>
            <a:r>
              <a:rPr lang="el-GR" sz="1800" dirty="0" err="1">
                <a:latin typeface="IFAO-Grec Unicode" panose="02020603050405020304" pitchFamily="18" charset="-95"/>
                <a:ea typeface="IFAO-Grec Unicode" panose="02020603050405020304" pitchFamily="18" charset="-95"/>
                <a:cs typeface="AGaramond-Regular"/>
              </a:rPr>
              <a:t>θῆναι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ἐντὸς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a:t>
            </a:r>
            <a:r>
              <a:rPr lang="el-GR" sz="1800" dirty="0">
                <a:latin typeface="IFAO-Grec Unicode" panose="02020603050405020304" pitchFamily="18" charset="-95"/>
                <a:ea typeface="IFAO-Grec Unicode" panose="02020603050405020304" pitchFamily="18" charset="-95"/>
                <a:cs typeface="AGaramond-Regular"/>
              </a:rPr>
              <a:t>[ου] </a:t>
            </a:r>
            <a:r>
              <a:rPr lang="el-GR" sz="1800" dirty="0" err="1">
                <a:latin typeface="IFAO-Grec Unicode" panose="02020603050405020304" pitchFamily="18" charset="-95"/>
                <a:ea typeface="IFAO-Grec Unicode" panose="02020603050405020304" pitchFamily="18" charset="-95"/>
                <a:cs typeface="AGaramond-Regular"/>
              </a:rPr>
              <a:t>ἐπίτειμον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30.  </a:t>
            </a:r>
            <a:r>
              <a:rPr lang="el-GR" sz="1800" dirty="0" err="1">
                <a:latin typeface="IFAO-Grec Unicode" panose="02020603050405020304" pitchFamily="18" charset="-95"/>
                <a:ea typeface="IFAO-Grec Unicode" panose="02020603050405020304" pitchFamily="18" charset="-95"/>
                <a:cs typeface="AGaramond-Regular"/>
              </a:rPr>
              <a:t>δραχμὰς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ἑκατὸν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εἰς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a:t>
            </a:r>
            <a:r>
              <a:rPr lang="el-GR" sz="1800" dirty="0">
                <a:latin typeface="IFAO-Grec Unicode" panose="02020603050405020304" pitchFamily="18" charset="-95"/>
                <a:ea typeface="IFAO-Grec Unicode" panose="02020603050405020304" pitchFamily="18" charset="-95"/>
                <a:cs typeface="AGaramond-Regular"/>
              </a:rPr>
              <a:t> δημόσιον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31.  </a:t>
            </a:r>
            <a:r>
              <a:rPr lang="el-GR" sz="1800" dirty="0" err="1">
                <a:latin typeface="IFAO-Grec Unicode" panose="02020603050405020304" pitchFamily="18" charset="-95"/>
                <a:ea typeface="IFAO-Grec Unicode" panose="02020603050405020304" pitchFamily="18" charset="-95"/>
                <a:cs typeface="AGaramond-Regular"/>
              </a:rPr>
              <a:t>τὰς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ἐὰν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δὲ</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αὐτὸ</a:t>
            </a:r>
            <a:r>
              <a:rPr lang="el-GR" sz="1800" dirty="0">
                <a:latin typeface="IFAO-Grec Unicode" panose="02020603050405020304" pitchFamily="18" charset="-95"/>
                <a:ea typeface="IFAO-Grec Unicode" panose="02020603050405020304" pitchFamily="18" charset="-95"/>
                <a:cs typeface="AGaramond-Regular"/>
              </a:rPr>
              <a:t>[ς ὁ] </a:t>
            </a:r>
            <a:r>
              <a:rPr lang="el-GR" sz="1800" dirty="0" err="1">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32.  </a:t>
            </a:r>
            <a:r>
              <a:rPr lang="el-GR" sz="1800" dirty="0" err="1">
                <a:latin typeface="IFAO-Grec Unicode" panose="02020603050405020304" pitchFamily="18" charset="-95"/>
                <a:ea typeface="IFAO-Grec Unicode" panose="02020603050405020304" pitchFamily="18" charset="-95"/>
                <a:cs typeface="AGaramond-Regular"/>
              </a:rPr>
              <a:t>μὴ</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ἐγδιδάξῃ</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παῖ</a:t>
            </a:r>
            <a:r>
              <a:rPr lang="el-GR" sz="1800" dirty="0">
                <a:latin typeface="IFAO-Grec Unicode" panose="02020603050405020304" pitchFamily="18" charset="-95"/>
                <a:ea typeface="IFAO-Grec Unicode" panose="02020603050405020304" pitchFamily="18" charset="-95"/>
                <a:cs typeface="AGaramond-Regular"/>
              </a:rPr>
              <a:t>[δ]α </a:t>
            </a:r>
            <a:r>
              <a:rPr lang="el-GR" sz="1800" dirty="0" err="1">
                <a:latin typeface="IFAO-Grec Unicode" panose="02020603050405020304" pitchFamily="18" charset="-95"/>
                <a:ea typeface="IFAO-Grec Unicode" panose="02020603050405020304" pitchFamily="18" charset="-95"/>
                <a:cs typeface="AGaramond-Regular"/>
              </a:rPr>
              <a:t>ἔνοχος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33.  </a:t>
            </a:r>
            <a:r>
              <a:rPr lang="el-GR" sz="1800" dirty="0" err="1">
                <a:latin typeface="IFAO-Grec Unicode" panose="02020603050405020304" pitchFamily="18" charset="-95"/>
                <a:ea typeface="IFAO-Grec Unicode" panose="02020603050405020304" pitchFamily="18" charset="-95"/>
                <a:cs typeface="AGaramond-Regular"/>
              </a:rPr>
              <a:t>ἔστω</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τοῖς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ἴσοις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ἐπιτε</a:t>
            </a:r>
            <a:r>
              <a:rPr lang="el-GR" sz="1800" dirty="0">
                <a:latin typeface="IFAO-Grec Unicode" panose="02020603050405020304" pitchFamily="18" charset="-95"/>
                <a:ea typeface="IFAO-Grec Unicode" panose="02020603050405020304" pitchFamily="18" charset="-95"/>
                <a:cs typeface="AGaramond-Regular"/>
              </a:rPr>
              <a:t>[ί]</a:t>
            </a:r>
            <a:r>
              <a:rPr lang="el-GR" sz="1800" dirty="0" err="1">
                <a:latin typeface="IFAO-Grec Unicode" panose="02020603050405020304" pitchFamily="18" charset="-95"/>
                <a:ea typeface="IFAO-Grec Unicode" panose="02020603050405020304" pitchFamily="18" charset="-95"/>
                <a:cs typeface="AGaramond-Regular"/>
              </a:rPr>
              <a:t>μοις</a:t>
            </a:r>
            <a:r>
              <a:rPr lang="el-GR" sz="1800" dirty="0">
                <a:latin typeface="IFAO-Grec Unicode" panose="02020603050405020304" pitchFamily="18" charset="-95"/>
                <a:ea typeface="IFAO-Grec Unicode" panose="02020603050405020304" pitchFamily="18" charset="-95"/>
                <a:cs typeface="AGaramond-Regular"/>
              </a:rPr>
              <a:t>. Κυρία</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34.  ἡ διδασκαλική.</a:t>
            </a:r>
            <a: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1800" b="1" dirty="0">
                <a:effectLst/>
                <a:latin typeface="IFAO-Grec Unicode" panose="02020603050405020304" pitchFamily="18" charset="-95"/>
                <a:ea typeface="IFAO-Grec Unicode" panose="02020603050405020304" pitchFamily="18" charset="-95"/>
                <a:cs typeface="AGaramond-Regular"/>
              </a:rPr>
              <a:t>(</a:t>
            </a:r>
            <a:r>
              <a:rPr lang="el-GR" sz="1800" b="1" dirty="0" err="1">
                <a:effectLst/>
                <a:latin typeface="IFAO-Grec Unicode" panose="02020603050405020304" pitchFamily="18" charset="-95"/>
                <a:ea typeface="IFAO-Grec Unicode" panose="02020603050405020304" pitchFamily="18" charset="-95"/>
                <a:cs typeface="AGaramond-Regular"/>
              </a:rPr>
              <a:t>ἔτους</a:t>
            </a:r>
            <a:r>
              <a:rPr lang="el-GR" sz="1800" b="1" dirty="0">
                <a:effectLst/>
                <a:latin typeface="IFAO-Grec Unicode" panose="02020603050405020304" pitchFamily="18" charset="-95"/>
                <a:ea typeface="IFAO-Grec Unicode" panose="02020603050405020304" pitchFamily="18" charset="-95"/>
                <a:cs typeface="AGaramond-Regular"/>
              </a:rPr>
              <a:t>) </a:t>
            </a:r>
            <a:r>
              <a:rPr lang="el-GR" sz="1800" b="1" dirty="0" err="1">
                <a:effectLst/>
                <a:latin typeface="IFAO-Grec Unicode" panose="02020603050405020304" pitchFamily="18" charset="-95"/>
                <a:ea typeface="IFAO-Grec Unicode" panose="02020603050405020304" pitchFamily="18" charset="-95"/>
                <a:cs typeface="AGaramond-Regular"/>
              </a:rPr>
              <a:t>ιγ</a:t>
            </a:r>
            <a:r>
              <a:rPr lang="el-GR" sz="1800" b="1" dirty="0">
                <a:effectLst/>
                <a:latin typeface="IFAO-Grec Unicode" panose="02020603050405020304" pitchFamily="18" charset="-95"/>
                <a:ea typeface="IFAO-Grec Unicode" panose="02020603050405020304" pitchFamily="18" charset="-95"/>
                <a:cs typeface="AGaramond-Regular"/>
              </a:rPr>
              <a:t> </a:t>
            </a:r>
            <a:r>
              <a:rPr lang="el-GR" sz="1800" b="1" dirty="0" err="1">
                <a:effectLst/>
                <a:latin typeface="IFAO-Grec Unicode" panose="02020603050405020304" pitchFamily="18" charset="-95"/>
                <a:ea typeface="IFAO-Grec Unicode" panose="02020603050405020304" pitchFamily="18" charset="-95"/>
                <a:cs typeface="AGaramond-Regular"/>
              </a:rPr>
              <a:t>Νέ</a:t>
            </a:r>
            <a:r>
              <a:rPr lang="el-GR" sz="1800" b="1" dirty="0">
                <a:effectLst/>
                <a:latin typeface="IFAO-Grec Unicode" panose="02020603050405020304" pitchFamily="18" charset="-95"/>
                <a:ea typeface="IFAO-Grec Unicode" panose="02020603050405020304" pitchFamily="18" charset="-95"/>
                <a:cs typeface="AGaramond-Regular"/>
              </a:rPr>
              <a:t>[ρ]</a:t>
            </a:r>
            <a:r>
              <a:rPr lang="el-GR" sz="1800" b="1" dirty="0" err="1">
                <a:effectLst/>
                <a:latin typeface="IFAO-Grec Unicode" panose="02020603050405020304" pitchFamily="18" charset="-95"/>
                <a:ea typeface="IFAO-Grec Unicode" panose="02020603050405020304" pitchFamily="18" charset="-95"/>
                <a:cs typeface="AGaramond-Regular"/>
              </a:rPr>
              <a:t>ωνος</a:t>
            </a:r>
            <a:r>
              <a:rPr lang="el-GR" sz="1800" b="1" dirty="0">
                <a:effectLst/>
                <a:latin typeface="IFAO-Grec Unicode" panose="02020603050405020304" pitchFamily="18" charset="-95"/>
                <a:ea typeface="IFAO-Grec Unicode" panose="02020603050405020304" pitchFamily="18" charset="-95"/>
                <a:cs typeface="AGaramond-Regular"/>
              </a:rPr>
              <a:t> Κλαυδίου</a:t>
            </a:r>
            <a:br>
              <a:rPr lang="el-GR" sz="1800" b="1"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35.  </a:t>
            </a:r>
            <a:r>
              <a:rPr lang="el-GR" sz="1800" b="1" dirty="0">
                <a:effectLst/>
                <a:latin typeface="IFAO-Grec Unicode" panose="02020603050405020304" pitchFamily="18" charset="-95"/>
                <a:ea typeface="IFAO-Grec Unicode" panose="02020603050405020304" pitchFamily="18" charset="-95"/>
                <a:cs typeface="AGaramond-Regular"/>
              </a:rPr>
              <a:t>Καίσαρος </a:t>
            </a:r>
            <a:r>
              <a:rPr lang="el-GR" sz="1800" b="1" dirty="0" err="1">
                <a:effectLst/>
                <a:latin typeface="IFAO-Grec Unicode" panose="02020603050405020304" pitchFamily="18" charset="-95"/>
                <a:ea typeface="IFAO-Grec Unicode" panose="02020603050405020304" pitchFamily="18" charset="-95"/>
                <a:cs typeface="AGaramond-Regular"/>
              </a:rPr>
              <a:t>Σεβαστοῦ</a:t>
            </a:r>
            <a:r>
              <a:rPr lang="el-GR" sz="1800" b="1" dirty="0">
                <a:effectLst/>
                <a:latin typeface="IFAO-Grec Unicode" panose="02020603050405020304" pitchFamily="18" charset="-95"/>
                <a:ea typeface="IFAO-Grec Unicode" panose="02020603050405020304" pitchFamily="18" charset="-95"/>
                <a:cs typeface="AGaramond-Regular"/>
              </a:rPr>
              <a:t> </a:t>
            </a:r>
            <a:r>
              <a:rPr lang="el-GR" sz="1800" b="1" dirty="0" err="1">
                <a:effectLst/>
                <a:latin typeface="IFAO-Grec Unicode" panose="02020603050405020304" pitchFamily="18" charset="-95"/>
                <a:ea typeface="IFAO-Grec Unicode" panose="02020603050405020304" pitchFamily="18" charset="-95"/>
                <a:cs typeface="AGaramond-Regular"/>
              </a:rPr>
              <a:t>Γερμανικοῦ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36.  </a:t>
            </a:r>
            <a:r>
              <a:rPr lang="el-GR" sz="1800" b="1" dirty="0" err="1">
                <a:effectLst/>
                <a:latin typeface="IFAO-Grec Unicode" panose="02020603050405020304" pitchFamily="18" charset="-95"/>
                <a:ea typeface="IFAO-Grec Unicode" panose="02020603050405020304" pitchFamily="18" charset="-95"/>
                <a:cs typeface="AGaramond-Regular"/>
              </a:rPr>
              <a:t>Αὐτοκράτορος</a:t>
            </a:r>
            <a:r>
              <a:rPr lang="el-GR" sz="1800" b="1" dirty="0">
                <a:effectLst/>
                <a:latin typeface="IFAO-Grec Unicode" panose="02020603050405020304" pitchFamily="18" charset="-95"/>
                <a:ea typeface="IFAO-Grec Unicode" panose="02020603050405020304" pitchFamily="18" charset="-95"/>
                <a:cs typeface="AGaramond-Regular"/>
              </a:rPr>
              <a:t>, </a:t>
            </a:r>
            <a:r>
              <a:rPr lang="el-GR" sz="1800" b="1" dirty="0" err="1">
                <a:effectLst/>
                <a:latin typeface="IFAO-Grec Unicode" panose="02020603050405020304" pitchFamily="18" charset="-95"/>
                <a:ea typeface="IFAO-Grec Unicode" panose="02020603050405020304" pitchFamily="18" charset="-95"/>
                <a:cs typeface="AGaramond-Regular"/>
              </a:rPr>
              <a:t>μηνὸς</a:t>
            </a:r>
            <a:r>
              <a:rPr lang="el-GR" sz="1800" b="1" dirty="0">
                <a:effectLst/>
                <a:latin typeface="IFAO-Grec Unicode" panose="02020603050405020304" pitchFamily="18" charset="-95"/>
                <a:ea typeface="IFAO-Grec Unicode" panose="02020603050405020304" pitchFamily="18" charset="-95"/>
                <a:cs typeface="AGaramond-Regular"/>
              </a:rPr>
              <a:t> </a:t>
            </a:r>
            <a:r>
              <a:rPr lang="el-GR" sz="1800" b="1" dirty="0" err="1">
                <a:effectLst/>
                <a:latin typeface="IFAO-Grec Unicode" panose="02020603050405020304" pitchFamily="18" charset="-95"/>
                <a:ea typeface="IFAO-Grec Unicode" panose="02020603050405020304" pitchFamily="18" charset="-95"/>
                <a:cs typeface="AGaramond-Regular"/>
              </a:rPr>
              <a:t>Σεβαστοῦ</a:t>
            </a:r>
            <a:r>
              <a:rPr lang="el-GR" sz="1800" b="1" dirty="0">
                <a:effectLst/>
                <a:latin typeface="IFAO-Grec Unicode" panose="02020603050405020304" pitchFamily="18" charset="-95"/>
                <a:ea typeface="IFAO-Grec Unicode" panose="02020603050405020304" pitchFamily="18" charset="-95"/>
                <a:cs typeface="AGaramond-Regular"/>
              </a:rPr>
              <a:t> κα.</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37.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38.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a:t>
            </a:r>
            <a:r>
              <a:rPr lang="el-GR" sz="1800" dirty="0" err="1">
                <a:effectLst/>
                <a:latin typeface="IFAO-Grec Unicode" panose="02020603050405020304" pitchFamily="18" charset="-95"/>
                <a:ea typeface="IFAO-Grec Unicode" panose="02020603050405020304" pitchFamily="18" charset="-95"/>
                <a:cs typeface="AGaramond-Regular"/>
              </a:rPr>
              <a:t>μητρὸς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Ὠφε</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39.  </a:t>
            </a:r>
            <a:r>
              <a:rPr lang="el-GR" sz="1800" dirty="0" err="1">
                <a:effectLst/>
                <a:latin typeface="IFAO-Grec Unicode" panose="02020603050405020304" pitchFamily="18" charset="-95"/>
                <a:ea typeface="IFAO-Grec Unicode" panose="02020603050405020304" pitchFamily="18" charset="-95"/>
                <a:cs typeface="AGaramond-Regular"/>
              </a:rPr>
              <a:t>λοῦτος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Θέωνος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ἕκαστα</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40.  </a:t>
            </a:r>
            <a:r>
              <a:rPr lang="el-GR" sz="1800" dirty="0">
                <a:effectLst/>
                <a:latin typeface="IFAO-Grec Unicode" panose="02020603050405020304" pitchFamily="18" charset="-95"/>
                <a:ea typeface="IFAO-Grec Unicode" panose="02020603050405020304" pitchFamily="18" charset="-95"/>
                <a:cs typeface="AGaramond-Regular"/>
              </a:rPr>
              <a:t>ποιήσω </a:t>
            </a:r>
            <a:r>
              <a:rPr lang="el-GR" sz="1800" dirty="0" err="1">
                <a:effectLst/>
                <a:latin typeface="IFAO-Grec Unicode" panose="02020603050405020304" pitchFamily="18" charset="-95"/>
                <a:ea typeface="IFAO-Grec Unicode" panose="02020603050405020304" pitchFamily="18" charset="-95"/>
                <a:cs typeface="AGaramond-Regular"/>
              </a:rPr>
              <a:t>ἐν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ἐνιαυτῷ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ἑνί</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41.  Ζωίλος </a:t>
            </a:r>
            <a:r>
              <a:rPr lang="el-GR" sz="1800" dirty="0" err="1">
                <a:effectLst/>
                <a:latin typeface="IFAO-Grec Unicode" panose="02020603050405020304" pitchFamily="18" charset="-95"/>
                <a:ea typeface="IFAO-Grec Unicode" panose="02020603050405020304" pitchFamily="18" charset="-95"/>
                <a:cs typeface="AGaramond-Regular"/>
              </a:rPr>
              <a:t>Ὥρου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Ζωίλου </a:t>
            </a:r>
            <a:r>
              <a:rPr lang="el-GR" sz="1800" dirty="0" err="1">
                <a:effectLst/>
                <a:latin typeface="IFAO-Grec Unicode" panose="02020603050405020304" pitchFamily="18" charset="-95"/>
                <a:ea typeface="IFAO-Grec Unicode" panose="02020603050405020304" pitchFamily="18" charset="-95"/>
                <a:cs typeface="AGaramond-Regular"/>
              </a:rPr>
              <a:t>μητρὸς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42.  </a:t>
            </a:r>
            <a:r>
              <a:rPr lang="el-GR" sz="1800" dirty="0" err="1">
                <a:effectLst/>
                <a:latin typeface="IFAO-Grec Unicode" panose="02020603050405020304" pitchFamily="18" charset="-95"/>
                <a:ea typeface="IFAO-Grec Unicode" panose="02020603050405020304" pitchFamily="18" charset="-95"/>
                <a:cs typeface="AGaramond-Regular"/>
              </a:rPr>
              <a:t>Διεῦτος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Σω̣κέ̣ω̣ς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ἔγραψα</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43.  </a:t>
            </a:r>
            <a:r>
              <a:rPr lang="el-GR" sz="1800" dirty="0" err="1">
                <a:effectLst/>
                <a:latin typeface="IFAO-Grec Unicode" panose="02020603050405020304" pitchFamily="18" charset="-95"/>
                <a:ea typeface="IFAO-Grec Unicode" panose="02020603050405020304" pitchFamily="18" charset="-95"/>
                <a:cs typeface="AGaramond-Regular"/>
              </a:rPr>
              <a:t>ὑπὲρ</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αὐτοῦ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μὴ</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ἰδότος</a:t>
            </a:r>
            <a:r>
              <a:rPr lang="el-GR" sz="1800" dirty="0">
                <a:effectLst/>
                <a:latin typeface="IFAO-Grec Unicode" panose="02020603050405020304" pitchFamily="18" charset="-95"/>
                <a:ea typeface="IFAO-Grec Unicode" panose="02020603050405020304" pitchFamily="18" charset="-95"/>
                <a:cs typeface="AGaramond-Regular"/>
              </a:rPr>
              <a:t> γράμματα.</a:t>
            </a:r>
            <a:br>
              <a:rPr lang="el-GR" sz="1800" b="1"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44.  </a:t>
            </a:r>
            <a:r>
              <a:rPr lang="el-GR" sz="1800" dirty="0" err="1">
                <a:effectLst/>
                <a:latin typeface="IFAO-Grec Unicode" panose="02020603050405020304" pitchFamily="18" charset="-95"/>
                <a:ea typeface="IFAO-Grec Unicode" panose="02020603050405020304" pitchFamily="18" charset="-95"/>
                <a:cs typeface="AGaramond-Regular"/>
              </a:rPr>
              <a:t>ἔτους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τρισκαιδεκάτου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Νέρωνος</a:t>
            </a:r>
            <a:r>
              <a:rPr lang="el-GR" sz="1800" dirty="0">
                <a:effectLst/>
                <a:latin typeface="IFAO-Grec Unicode" panose="02020603050405020304" pitchFamily="18" charset="-95"/>
                <a:ea typeface="IFAO-Grec Unicode" panose="02020603050405020304" pitchFamily="18" charset="-95"/>
                <a:cs typeface="AGaramond-Regular"/>
              </a:rPr>
              <a:t> Κλαυδίου Καίσαρος</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45.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Γερμανικοῦ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46.  </a:t>
            </a:r>
            <a:r>
              <a:rPr lang="el-GR" sz="1800" dirty="0" err="1">
                <a:effectLst/>
                <a:latin typeface="IFAO-Grec Unicode" panose="02020603050405020304" pitchFamily="18" charset="-95"/>
                <a:ea typeface="IFAO-Grec Unicode" panose="02020603050405020304" pitchFamily="18" charset="-95"/>
                <a:cs typeface="AGaramond-Regular"/>
              </a:rPr>
              <a:t>Αὐτοκράτο</a:t>
            </a:r>
            <a:r>
              <a:rPr lang="el-GR" sz="1800" dirty="0">
                <a:effectLst/>
                <a:latin typeface="IFAO-Grec Unicode" panose="02020603050405020304" pitchFamily="18" charset="-95"/>
                <a:ea typeface="IFAO-Grec Unicode" panose="02020603050405020304" pitchFamily="18" charset="-95"/>
                <a:cs typeface="AGaramond-Regular"/>
              </a:rPr>
              <a:t>[ρο]ς, μη(</a:t>
            </a:r>
            <a:r>
              <a:rPr lang="el-GR" sz="1800" dirty="0" err="1">
                <a:effectLst/>
                <a:latin typeface="IFAO-Grec Unicode" panose="02020603050405020304" pitchFamily="18" charset="-95"/>
                <a:ea typeface="IFAO-Grec Unicode" panose="02020603050405020304" pitchFamily="18" charset="-95"/>
                <a:cs typeface="AGaramond-Regular"/>
              </a:rPr>
              <a:t>νὸς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a:t>
            </a:r>
            <a:r>
              <a:rPr lang="el-GR" sz="1800" dirty="0">
                <a:effectLst/>
                <a:latin typeface="IFAO-Grec Unicode" panose="02020603050405020304" pitchFamily="18" charset="-95"/>
                <a:ea typeface="IFAO-Grec Unicode" panose="02020603050405020304" pitchFamily="18" charset="-95"/>
                <a:cs typeface="AGaramond-Regular"/>
              </a:rPr>
              <a:t>.</a:t>
            </a:r>
          </a:p>
          <a:p>
            <a:pPr marL="0" indent="0">
              <a:lnSpc>
                <a:spcPct val="100000"/>
              </a:lnSpc>
              <a:spcAft>
                <a:spcPts val="800"/>
              </a:spcAft>
              <a:buNone/>
            </a:pPr>
            <a:endParaRPr lang="el-GR" sz="1800" b="1"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br>
              <a:rPr lang="el-GR" sz="1800" dirty="0">
                <a:effectLst/>
                <a:latin typeface="IFAO-Grec Unicode" panose="02020603050405020304" pitchFamily="18" charset="-95"/>
                <a:ea typeface="IFAO-Grec Unicode" panose="02020603050405020304" pitchFamily="18" charset="-95"/>
                <a:cs typeface="AGaramond-Regular"/>
              </a:rPr>
            </a:br>
            <a:endParaRPr lang="el-GR" sz="18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Tree>
    <p:extLst>
      <p:ext uri="{BB962C8B-B14F-4D97-AF65-F5344CB8AC3E}">
        <p14:creationId xmlns:p14="http://schemas.microsoft.com/office/powerpoint/2010/main" val="6834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835B1-470A-96A1-E898-DD95CB1CB49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CAD9BD-BF97-CDB7-3E58-40D7921CCABD}"/>
              </a:ext>
            </a:extLst>
          </p:cNvPr>
          <p:cNvSpPr>
            <a:spLocks noGrp="1"/>
          </p:cNvSpPr>
          <p:nvPr>
            <p:ph idx="1"/>
          </p:nvPr>
        </p:nvSpPr>
        <p:spPr>
          <a:xfrm>
            <a:off x="838199" y="1185221"/>
            <a:ext cx="5667376" cy="2488455"/>
          </a:xfrm>
        </p:spPr>
        <p:txBody>
          <a:bodyPr>
            <a:noAutofit/>
          </a:bodyPr>
          <a:lstStyle/>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a:t>
            </a:r>
            <a:r>
              <a:rPr lang="el-GR" sz="2000" baseline="30000" dirty="0">
                <a:effectLst/>
                <a:latin typeface="IFAO-Grec Unicode" panose="02020603050405020304" pitchFamily="18" charset="-95"/>
                <a:ea typeface="IFAO-Grec Unicode" panose="02020603050405020304" pitchFamily="18" charset="-95"/>
                <a:cs typeface="AGaramond-Regular"/>
              </a:rPr>
              <a:t>ο</a:t>
            </a:r>
            <a:r>
              <a:rPr lang="el-GR" sz="2000" dirty="0">
                <a:effectLst/>
                <a:latin typeface="IFAO-Grec Unicode" panose="02020603050405020304" pitchFamily="18" charset="-95"/>
                <a:ea typeface="IFAO-Grec Unicode" panose="02020603050405020304" pitchFamily="18" charset="-95"/>
                <a:cs typeface="AGaramond-Regular"/>
              </a:rPr>
              <a:t> χέρι)</a:t>
            </a:r>
            <a:endParaRPr lang="en-US" sz="20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  ὁ[μ]ο[λ]</a:t>
            </a:r>
            <a:r>
              <a:rPr lang="el-GR" sz="2000" dirty="0" err="1">
                <a:effectLst/>
                <a:latin typeface="IFAO-Grec Unicode" panose="02020603050405020304" pitchFamily="18" charset="-95"/>
                <a:ea typeface="IFAO-Grec Unicode" panose="02020603050405020304" pitchFamily="18" charset="-95"/>
                <a:cs typeface="AGaramond-Regular"/>
              </a:rPr>
              <a:t>ογοῦσιν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ἀλλή</a:t>
            </a:r>
            <a:r>
              <a:rPr lang="el-GR" sz="2000" dirty="0">
                <a:effectLst/>
                <a:latin typeface="IFAO-Grec Unicode" panose="02020603050405020304" pitchFamily="18" charset="-95"/>
                <a:ea typeface="IFAO-Grec Unicode" panose="02020603050405020304" pitchFamily="18" charset="-95"/>
                <a:cs typeface="AGaramond-Regular"/>
              </a:rPr>
              <a:t>[λ]</a:t>
            </a:r>
            <a:r>
              <a:rPr lang="el-GR" sz="2000" dirty="0" err="1">
                <a:effectLst/>
                <a:latin typeface="IFAO-Grec Unicode" panose="02020603050405020304" pitchFamily="18" charset="-95"/>
                <a:ea typeface="IFAO-Grec Unicode" panose="02020603050405020304" pitchFamily="18" charset="-95"/>
                <a:cs typeface="AGaramond-Regular"/>
              </a:rPr>
              <a:t>οις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a:effectLst/>
                <a:latin typeface="IFAO-Grec Unicode" panose="02020603050405020304" pitchFamily="18" charset="-95"/>
                <a:ea typeface="IFAO-Grec Unicode" panose="02020603050405020304" pitchFamily="18" charset="-95"/>
                <a:cs typeface="AGaramond-Regular"/>
              </a:rPr>
              <a:t>Τρύφων </a:t>
            </a:r>
            <a:r>
              <a:rPr lang="el-GR" sz="2000" b="1" dirty="0" err="1">
                <a:effectLst/>
                <a:latin typeface="IFAO-Grec Unicode" panose="02020603050405020304" pitchFamily="18" charset="-95"/>
                <a:ea typeface="IFAO-Grec Unicode" panose="02020603050405020304" pitchFamily="18" charset="-95"/>
                <a:cs typeface="AGaramond-Regular"/>
              </a:rPr>
              <a:t>Διονυ</a:t>
            </a:r>
            <a:r>
              <a:rPr lang="el-GR" sz="2000" b="1" dirty="0">
                <a:effectLst/>
                <a:latin typeface="IFAO-Grec Unicode" panose="02020603050405020304" pitchFamily="18" charset="-95"/>
                <a:ea typeface="IFAO-Grec Unicode" panose="02020603050405020304" pitchFamily="18" charset="-95"/>
                <a:cs typeface="AGaramond-Regular"/>
              </a:rPr>
              <a:t>[</a:t>
            </a:r>
            <a:r>
              <a:rPr lang="el-GR" sz="2000" b="1" dirty="0" err="1">
                <a:effectLst/>
                <a:latin typeface="IFAO-Grec Unicode" panose="02020603050405020304" pitchFamily="18" charset="-95"/>
                <a:ea typeface="IFAO-Grec Unicode" panose="02020603050405020304" pitchFamily="18" charset="-95"/>
                <a:cs typeface="AGaramond-Regular"/>
              </a:rPr>
              <a:t>σίου</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Τρύφωνος </a:t>
            </a:r>
            <a:r>
              <a:rPr lang="el-GR" sz="2000" b="1" dirty="0" err="1">
                <a:effectLst/>
                <a:latin typeface="IFAO-Grec Unicode" panose="02020603050405020304" pitchFamily="18" charset="-95"/>
                <a:ea typeface="IFAO-Grec Unicode" panose="02020603050405020304" pitchFamily="18" charset="-95"/>
                <a:cs typeface="AGaramond-Regular"/>
              </a:rPr>
              <a:t>μητρὸς</a:t>
            </a:r>
            <a:r>
              <a:rPr lang="el-GR" sz="2000" b="1" dirty="0">
                <a:effectLst/>
                <a:latin typeface="IFAO-Grec Unicode" panose="02020603050405020304" pitchFamily="18" charset="-95"/>
                <a:ea typeface="IFAO-Grec Unicode" panose="02020603050405020304" pitchFamily="18" charset="-95"/>
                <a:cs typeface="AGaramond-Regular"/>
              </a:rPr>
              <a:t> [Θ]</a:t>
            </a:r>
            <a:r>
              <a:rPr lang="el-GR" sz="2000" b="1" dirty="0" err="1">
                <a:effectLst/>
                <a:latin typeface="IFAO-Grec Unicode" panose="02020603050405020304" pitchFamily="18" charset="-95"/>
                <a:ea typeface="IFAO-Grec Unicode" panose="02020603050405020304" pitchFamily="18" charset="-95"/>
                <a:cs typeface="AGaramond-Regular"/>
              </a:rPr>
              <a:t>αμούν</a:t>
            </a:r>
            <a:r>
              <a:rPr lang="el-GR" sz="2000" b="1" dirty="0">
                <a:effectLst/>
                <a:latin typeface="IFAO-Grec Unicode" panose="02020603050405020304" pitchFamily="18" charset="-95"/>
                <a:ea typeface="IFAO-Grec Unicode" panose="02020603050405020304" pitchFamily="18" charset="-95"/>
                <a:cs typeface="AGaramond-Regular"/>
              </a:rPr>
              <a:t>[</a:t>
            </a:r>
            <a:r>
              <a:rPr lang="el-GR" sz="2000" b="1" dirty="0" err="1">
                <a:effectLst/>
                <a:latin typeface="IFAO-Grec Unicode" panose="02020603050405020304" pitchFamily="18" charset="-95"/>
                <a:ea typeface="IFAO-Grec Unicode" panose="02020603050405020304" pitchFamily="18" charset="-95"/>
                <a:cs typeface="AGaramond-Regular"/>
              </a:rPr>
              <a:t>ιο</a:t>
            </a:r>
            <a:r>
              <a:rPr lang="el-GR" sz="2000" b="1" dirty="0">
                <a:effectLst/>
                <a:latin typeface="IFAO-Grec Unicode" panose="02020603050405020304" pitchFamily="18" charset="-95"/>
                <a:ea typeface="IFAO-Grec Unicode" panose="02020603050405020304" pitchFamily="18" charset="-95"/>
                <a:cs typeface="AGaramond-Regular"/>
              </a:rPr>
              <a:t>]ς </a:t>
            </a:r>
            <a:r>
              <a:rPr lang="el-GR" sz="2000" b="1" dirty="0" err="1">
                <a:effectLst/>
                <a:latin typeface="IFAO-Grec Unicode" panose="02020603050405020304" pitchFamily="18" charset="-95"/>
                <a:ea typeface="IFAO-Grec Unicode" panose="02020603050405020304" pitchFamily="18" charset="-95"/>
                <a:cs typeface="AGaramond-Regular"/>
              </a:rPr>
              <a:t>τῆ</a:t>
            </a:r>
            <a:r>
              <a:rPr lang="el-GR" sz="2000" b="1" dirty="0">
                <a:effectLst/>
                <a:latin typeface="IFAO-Grec Unicode" panose="02020603050405020304" pitchFamily="18" charset="-95"/>
                <a:ea typeface="IFAO-Grec Unicode" panose="02020603050405020304" pitchFamily="18" charset="-95"/>
                <a:cs typeface="AGaramond-Regular"/>
              </a:rPr>
              <a:t>[ς]</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  </a:t>
            </a:r>
            <a:r>
              <a:rPr lang="el-GR" sz="2000" b="1" dirty="0" err="1">
                <a:effectLst/>
                <a:latin typeface="IFAO-Grec Unicode" panose="02020603050405020304" pitchFamily="18" charset="-95"/>
                <a:ea typeface="IFAO-Grec Unicode" panose="02020603050405020304" pitchFamily="18" charset="-95"/>
                <a:cs typeface="AGaramond-Regular"/>
              </a:rPr>
              <a:t>Ὀννώφριος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Πτολεμαῖο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Παυσιρίωνος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Πτολεμαίου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Ὠφελοῦτος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5.  </a:t>
            </a:r>
            <a:r>
              <a:rPr lang="el-GR" sz="2000" dirty="0" err="1">
                <a:effectLst/>
                <a:latin typeface="IFAO-Grec Unicode" panose="02020603050405020304" pitchFamily="18" charset="-95"/>
                <a:ea typeface="IFAO-Grec Unicode" panose="02020603050405020304" pitchFamily="18" charset="-95"/>
                <a:cs typeface="AGaramond-Regular"/>
              </a:rPr>
              <a:t>Θέωνος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γέρδιος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ἀμφότεροι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ἀπʼ</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Ὀξυ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6.  </a:t>
            </a:r>
            <a:r>
              <a:rPr lang="el-GR" sz="2000" dirty="0" err="1">
                <a:effectLst/>
                <a:latin typeface="IFAO-Grec Unicode" panose="02020603050405020304" pitchFamily="18" charset="-95"/>
                <a:ea typeface="IFAO-Grec Unicode" panose="02020603050405020304" pitchFamily="18" charset="-95"/>
                <a:cs typeface="AGaramond-Regular"/>
              </a:rPr>
              <a:t>ρύγχων</a:t>
            </a:r>
            <a:r>
              <a:rPr lang="el-GR" sz="2000" dirty="0">
                <a:effectLst/>
                <a:latin typeface="IFAO-Grec Unicode" panose="02020603050405020304" pitchFamily="18" charset="-95"/>
                <a:ea typeface="IFAO-Grec Unicode" panose="02020603050405020304" pitchFamily="18" charset="-95"/>
                <a:cs typeface="AGaramond-Regular"/>
              </a:rPr>
              <a:t> πόλεως, </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ὁ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μὲν</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 Τρύφων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ἐγδεδόσ</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5AA4D9C6-1031-E965-6626-4CFAD048D30E}"/>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 ΣΥΜΒΑΛΛΟΜΕΝΩΝ</a:t>
            </a:r>
          </a:p>
        </p:txBody>
      </p:sp>
      <p:cxnSp>
        <p:nvCxnSpPr>
          <p:cNvPr id="4" name="Ευθεία γραμμή σύνδεσης 3">
            <a:extLst>
              <a:ext uri="{FF2B5EF4-FFF2-40B4-BE49-F238E27FC236}">
                <a16:creationId xmlns:a16="http://schemas.microsoft.com/office/drawing/2014/main" id="{A514E908-C8E0-2216-9B71-6ECA3118C01F}"/>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Τίτλος 1">
            <a:extLst>
              <a:ext uri="{FF2B5EF4-FFF2-40B4-BE49-F238E27FC236}">
                <a16:creationId xmlns:a16="http://schemas.microsoft.com/office/drawing/2014/main" id="{FAEA7EE7-8CA0-FE61-DED1-6D366C654DBE}"/>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ECABFB80-F455-6D80-0945-DAB244DA9E3E}"/>
              </a:ext>
            </a:extLst>
          </p:cNvPr>
          <p:cNvSpPr txBox="1"/>
          <p:nvPr/>
        </p:nvSpPr>
        <p:spPr>
          <a:xfrm>
            <a:off x="838199" y="4328308"/>
            <a:ext cx="9877426" cy="1344471"/>
          </a:xfrm>
          <a:prstGeom prst="rect">
            <a:avLst/>
          </a:prstGeom>
          <a:noFill/>
        </p:spPr>
        <p:txBody>
          <a:bodyPr wrap="square" rtlCol="0">
            <a:spAutoFit/>
          </a:bodyPr>
          <a:lstStyle/>
          <a:p>
            <a:pPr algn="just">
              <a:lnSpc>
                <a:spcPct val="115000"/>
              </a:lnSpc>
              <a:spcAft>
                <a:spcPts val="800"/>
              </a:spcAft>
            </a:pPr>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pPr algn="just"/>
            <a:r>
              <a:rPr lang="el-GR" sz="1800" dirty="0">
                <a:effectLst/>
                <a:latin typeface="Times New Roman" panose="02020603050405020304" pitchFamily="18" charset="0"/>
                <a:ea typeface="Calibri" panose="020F0502020204030204" pitchFamily="34" charset="0"/>
                <a:cs typeface="AGaramond-Regular"/>
              </a:rPr>
              <a:t>Αναγνωρίζουν ο ένας στον άλλον ο Τρύφωνας του Διονυσίου, γιου του Τρύφωνα, και της </a:t>
            </a:r>
            <a:r>
              <a:rPr lang="el-GR" sz="1800" dirty="0" err="1">
                <a:effectLst/>
                <a:latin typeface="Times New Roman" panose="02020603050405020304" pitchFamily="18" charset="0"/>
                <a:ea typeface="Calibri" panose="020F0502020204030204" pitchFamily="34" charset="0"/>
                <a:cs typeface="AGaramond-Regular"/>
              </a:rPr>
              <a:t>Θαμούνιος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Οννώφρη</a:t>
            </a:r>
            <a:r>
              <a:rPr lang="el-GR" sz="1800" dirty="0">
                <a:effectLst/>
                <a:latin typeface="Times New Roman" panose="02020603050405020304" pitchFamily="18" charset="0"/>
                <a:ea typeface="Calibri" panose="020F0502020204030204" pitchFamily="34" charset="0"/>
                <a:cs typeface="AGaramond-Regular"/>
              </a:rPr>
              <a:t>, και ο υφαντής Πτολεμαίος του </a:t>
            </a:r>
            <a:r>
              <a:rPr lang="el-GR" sz="1800" dirty="0" err="1">
                <a:effectLst/>
                <a:latin typeface="Times New Roman" panose="02020603050405020304" pitchFamily="18" charset="0"/>
                <a:ea typeface="Calibri" panose="020F0502020204030204" pitchFamily="34" charset="0"/>
                <a:cs typeface="AGaramond-Regular"/>
              </a:rPr>
              <a:t>Παυσιρίωνα</a:t>
            </a:r>
            <a:r>
              <a:rPr lang="el-GR" sz="1800" dirty="0">
                <a:effectLst/>
                <a:latin typeface="Times New Roman" panose="02020603050405020304" pitchFamily="18" charset="0"/>
                <a:ea typeface="Calibri" panose="020F0502020204030204" pitchFamily="34" charset="0"/>
                <a:cs typeface="AGaramond-Regular"/>
              </a:rPr>
              <a:t>, γιου του Πτολεμαίου, και της </a:t>
            </a:r>
            <a:r>
              <a:rPr lang="el-GR" sz="1800" dirty="0" err="1">
                <a:effectLst/>
                <a:latin typeface="Times New Roman" panose="02020603050405020304" pitchFamily="18" charset="0"/>
                <a:ea typeface="Calibri" panose="020F0502020204030204" pitchFamily="34" charset="0"/>
                <a:cs typeface="AGaramond-Regular"/>
              </a:rPr>
              <a:t>Ωφελούτος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Θέωνα</a:t>
            </a:r>
            <a:r>
              <a:rPr lang="el-GR" sz="1800" dirty="0">
                <a:effectLst/>
                <a:latin typeface="Times New Roman" panose="02020603050405020304" pitchFamily="18" charset="0"/>
                <a:ea typeface="Calibri" panose="020F0502020204030204" pitchFamily="34" charset="0"/>
                <a:cs typeface="AGaramond-Regular"/>
              </a:rPr>
              <a:t>, αμφότεροι κάτοικοι της πόλης των </a:t>
            </a:r>
            <a:r>
              <a:rPr lang="el-GR" sz="1800" dirty="0" err="1">
                <a:effectLst/>
                <a:latin typeface="Times New Roman" panose="02020603050405020304" pitchFamily="18" charset="0"/>
                <a:ea typeface="Calibri" panose="020F0502020204030204" pitchFamily="34" charset="0"/>
                <a:cs typeface="AGaramond-Regular"/>
              </a:rPr>
              <a:t>Οξυρύγχων</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345001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3336-5FF1-D739-1ED3-70D30EF4E43F}"/>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A4EAFB8-85D8-46E3-34A8-85901FA0C8FB}"/>
              </a:ext>
            </a:extLst>
          </p:cNvPr>
          <p:cNvSpPr>
            <a:spLocks noGrp="1"/>
          </p:cNvSpPr>
          <p:nvPr>
            <p:ph idx="1"/>
          </p:nvPr>
        </p:nvSpPr>
        <p:spPr>
          <a:xfrm>
            <a:off x="838199" y="1185221"/>
            <a:ext cx="5667376" cy="2488455"/>
          </a:xfrm>
        </p:spPr>
        <p:txBody>
          <a:bodyPr>
            <a:noAutofit/>
          </a:bodyPr>
          <a:lstStyle/>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a:t>
            </a:r>
            <a:r>
              <a:rPr lang="el-GR" sz="2000" baseline="30000" dirty="0">
                <a:effectLst/>
                <a:latin typeface="IFAO-Grec Unicode" panose="02020603050405020304" pitchFamily="18" charset="-95"/>
                <a:ea typeface="IFAO-Grec Unicode" panose="02020603050405020304" pitchFamily="18" charset="-95"/>
                <a:cs typeface="AGaramond-Regular"/>
              </a:rPr>
              <a:t>ο</a:t>
            </a:r>
            <a:r>
              <a:rPr lang="el-GR" sz="2000" dirty="0">
                <a:effectLst/>
                <a:latin typeface="IFAO-Grec Unicode" panose="02020603050405020304" pitchFamily="18" charset="-95"/>
                <a:ea typeface="IFAO-Grec Unicode" panose="02020603050405020304" pitchFamily="18" charset="-95"/>
                <a:cs typeface="AGaramond-Regular"/>
              </a:rPr>
              <a:t> χέρι)</a:t>
            </a:r>
            <a:endParaRPr lang="en-US" sz="20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  ὁ[μ]ο[λ]</a:t>
            </a:r>
            <a:r>
              <a:rPr lang="el-GR" sz="2000" dirty="0" err="1">
                <a:effectLst/>
                <a:latin typeface="IFAO-Grec Unicode" panose="02020603050405020304" pitchFamily="18" charset="-95"/>
                <a:ea typeface="IFAO-Grec Unicode" panose="02020603050405020304" pitchFamily="18" charset="-95"/>
                <a:cs typeface="AGaramond-Regular"/>
              </a:rPr>
              <a:t>ογοῦσιν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ἀλλή</a:t>
            </a:r>
            <a:r>
              <a:rPr lang="el-GR" sz="2000" dirty="0">
                <a:effectLst/>
                <a:latin typeface="IFAO-Grec Unicode" panose="02020603050405020304" pitchFamily="18" charset="-95"/>
                <a:ea typeface="IFAO-Grec Unicode" panose="02020603050405020304" pitchFamily="18" charset="-95"/>
                <a:cs typeface="AGaramond-Regular"/>
              </a:rPr>
              <a:t>[λ]</a:t>
            </a:r>
            <a:r>
              <a:rPr lang="el-GR" sz="2000" dirty="0" err="1">
                <a:effectLst/>
                <a:latin typeface="IFAO-Grec Unicode" panose="02020603050405020304" pitchFamily="18" charset="-95"/>
                <a:ea typeface="IFAO-Grec Unicode" panose="02020603050405020304" pitchFamily="18" charset="-95"/>
                <a:cs typeface="AGaramond-Regular"/>
              </a:rPr>
              <a:t>οις</a:t>
            </a:r>
            <a:r>
              <a:rPr lang="el-GR" sz="2000" dirty="0">
                <a:effectLst/>
                <a:latin typeface="IFAO-Grec Unicode" panose="02020603050405020304" pitchFamily="18" charset="-95"/>
                <a:ea typeface="IFAO-Grec Unicode" panose="02020603050405020304" pitchFamily="18" charset="-95"/>
                <a:cs typeface="AGaramond-Regular"/>
              </a:rPr>
              <a:t> Τρύφων </a:t>
            </a:r>
            <a:r>
              <a:rPr lang="el-GR" sz="2000" dirty="0" err="1">
                <a:effectLst/>
                <a:latin typeface="IFAO-Grec Unicode" panose="02020603050405020304" pitchFamily="18" charset="-95"/>
                <a:ea typeface="IFAO-Grec Unicode" panose="02020603050405020304" pitchFamily="18" charset="-95"/>
                <a:cs typeface="AGaramond-Regular"/>
              </a:rPr>
              <a:t>Διονυ</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σίου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Τρύφωνος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[Θ]</a:t>
            </a:r>
            <a:r>
              <a:rPr lang="el-GR" sz="2000" dirty="0" err="1">
                <a:effectLst/>
                <a:latin typeface="IFAO-Grec Unicode" panose="02020603050405020304" pitchFamily="18" charset="-95"/>
                <a:ea typeface="IFAO-Grec Unicode" panose="02020603050405020304" pitchFamily="18" charset="-95"/>
                <a:cs typeface="AGaramond-Regular"/>
              </a:rPr>
              <a:t>αμούν</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ιο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τῆ</a:t>
            </a:r>
            <a:r>
              <a:rPr lang="el-GR" sz="2000" dirty="0">
                <a:effectLst/>
                <a:latin typeface="IFAO-Grec Unicode" panose="02020603050405020304" pitchFamily="18" charset="-95"/>
                <a:ea typeface="IFAO-Grec Unicode" panose="02020603050405020304" pitchFamily="18" charset="-95"/>
                <a:cs typeface="AGaramond-Regular"/>
              </a:rPr>
              <a:t>[ς]</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  </a:t>
            </a:r>
            <a:r>
              <a:rPr lang="el-GR" sz="2000" dirty="0" err="1">
                <a:effectLst/>
                <a:latin typeface="IFAO-Grec Unicode" panose="02020603050405020304" pitchFamily="18" charset="-95"/>
                <a:ea typeface="IFAO-Grec Unicode" panose="02020603050405020304" pitchFamily="18" charset="-95"/>
                <a:cs typeface="AGaramond-Regular"/>
              </a:rPr>
              <a:t>Ὀννώφριος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Πτολεμαῖο</a:t>
            </a:r>
            <a:r>
              <a:rPr lang="el-GR" sz="2000" b="1" dirty="0">
                <a:effectLst/>
                <a:latin typeface="IFAO-Grec Unicode" panose="02020603050405020304" pitchFamily="18" charset="-95"/>
                <a:ea typeface="IFAO-Grec Unicode" panose="02020603050405020304" pitchFamily="18" charset="-95"/>
                <a:cs typeface="AGaramond-Regular"/>
              </a:rPr>
              <a:t>[ς] </a:t>
            </a:r>
            <a:r>
              <a:rPr lang="el-GR" sz="2000" b="1" dirty="0" err="1">
                <a:effectLst/>
                <a:latin typeface="IFAO-Grec Unicode" panose="02020603050405020304" pitchFamily="18" charset="-95"/>
                <a:ea typeface="IFAO-Grec Unicode" panose="02020603050405020304" pitchFamily="18" charset="-95"/>
                <a:cs typeface="AGaramond-Regular"/>
              </a:rPr>
              <a:t>Παυσιρίωνος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Πτολεμαίου </a:t>
            </a:r>
            <a:r>
              <a:rPr lang="el-GR" sz="2000" b="1" dirty="0" err="1">
                <a:effectLst/>
                <a:latin typeface="IFAO-Grec Unicode" panose="02020603050405020304" pitchFamily="18" charset="-95"/>
                <a:ea typeface="IFAO-Grec Unicode" panose="02020603050405020304" pitchFamily="18" charset="-95"/>
                <a:cs typeface="AGaramond-Regular"/>
              </a:rPr>
              <a:t>μητρὸς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Ὠφελοῦτος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τῆς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5.</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Θέωνος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γέρδιος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ἀμφότεροι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ἀπʼ</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Ὀξυ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6.  </a:t>
            </a:r>
            <a:r>
              <a:rPr lang="el-GR" sz="2000" dirty="0" err="1">
                <a:effectLst/>
                <a:latin typeface="IFAO-Grec Unicode" panose="02020603050405020304" pitchFamily="18" charset="-95"/>
                <a:ea typeface="IFAO-Grec Unicode" panose="02020603050405020304" pitchFamily="18" charset="-95"/>
                <a:cs typeface="AGaramond-Regular"/>
              </a:rPr>
              <a:t>ρύγχων</a:t>
            </a:r>
            <a:r>
              <a:rPr lang="el-GR" sz="2000" dirty="0">
                <a:effectLst/>
                <a:latin typeface="IFAO-Grec Unicode" panose="02020603050405020304" pitchFamily="18" charset="-95"/>
                <a:ea typeface="IFAO-Grec Unicode" panose="02020603050405020304" pitchFamily="18" charset="-95"/>
                <a:cs typeface="AGaramond-Regular"/>
              </a:rPr>
              <a:t> πόλεως, </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ὁ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μὲν</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 Τρύφων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ἐγδεδόσ</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F025AD06-4F1E-AA64-34EE-2AD0FFC55D48}"/>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 ΣΥΜΒΑΛΛΟΜΕΝΩΝ</a:t>
            </a:r>
          </a:p>
        </p:txBody>
      </p:sp>
      <p:sp>
        <p:nvSpPr>
          <p:cNvPr id="21" name="Τίτλος 1">
            <a:extLst>
              <a:ext uri="{FF2B5EF4-FFF2-40B4-BE49-F238E27FC236}">
                <a16:creationId xmlns:a16="http://schemas.microsoft.com/office/drawing/2014/main" id="{A8C49885-E9EB-FB76-79B0-B86356A957D5}"/>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9D6D8172-D89B-9A3A-E429-7973A41AF4C8}"/>
              </a:ext>
            </a:extLst>
          </p:cNvPr>
          <p:cNvSpPr txBox="1"/>
          <p:nvPr/>
        </p:nvSpPr>
        <p:spPr>
          <a:xfrm>
            <a:off x="838199" y="4328308"/>
            <a:ext cx="9877426" cy="1344471"/>
          </a:xfrm>
          <a:prstGeom prst="rect">
            <a:avLst/>
          </a:prstGeom>
          <a:noFill/>
        </p:spPr>
        <p:txBody>
          <a:bodyPr wrap="square" rtlCol="0">
            <a:spAutoFit/>
          </a:bodyPr>
          <a:lstStyle/>
          <a:p>
            <a:pPr algn="just">
              <a:lnSpc>
                <a:spcPct val="115000"/>
              </a:lnSpc>
              <a:spcAft>
                <a:spcPts val="800"/>
              </a:spcAft>
            </a:pPr>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pPr algn="just"/>
            <a:r>
              <a:rPr lang="el-GR" sz="1800" dirty="0">
                <a:effectLst/>
                <a:latin typeface="Times New Roman" panose="02020603050405020304" pitchFamily="18" charset="0"/>
                <a:ea typeface="Calibri" panose="020F0502020204030204" pitchFamily="34" charset="0"/>
                <a:cs typeface="AGaramond-Regular"/>
              </a:rPr>
              <a:t>Αναγνωρίζουν ο ένας στον άλλον ο Τρύφωνας του Διονυσίου, γιου του Τρύφωνα, και της </a:t>
            </a:r>
            <a:r>
              <a:rPr lang="el-GR" sz="1800" dirty="0" err="1">
                <a:effectLst/>
                <a:latin typeface="Times New Roman" panose="02020603050405020304" pitchFamily="18" charset="0"/>
                <a:ea typeface="Calibri" panose="020F0502020204030204" pitchFamily="34" charset="0"/>
                <a:cs typeface="AGaramond-Regular"/>
              </a:rPr>
              <a:t>Θαμούνιος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Οννώφρη</a:t>
            </a:r>
            <a:r>
              <a:rPr lang="el-GR" sz="1800" dirty="0">
                <a:effectLst/>
                <a:latin typeface="Times New Roman" panose="02020603050405020304" pitchFamily="18" charset="0"/>
                <a:ea typeface="Calibri" panose="020F0502020204030204" pitchFamily="34" charset="0"/>
                <a:cs typeface="AGaramond-Regular"/>
              </a:rPr>
              <a:t>, και ο υφαντής Πτολεμαίος του </a:t>
            </a:r>
            <a:r>
              <a:rPr lang="el-GR" sz="1800" dirty="0" err="1">
                <a:effectLst/>
                <a:latin typeface="Times New Roman" panose="02020603050405020304" pitchFamily="18" charset="0"/>
                <a:ea typeface="Calibri" panose="020F0502020204030204" pitchFamily="34" charset="0"/>
                <a:cs typeface="AGaramond-Regular"/>
              </a:rPr>
              <a:t>Παυσιρίωνα</a:t>
            </a:r>
            <a:r>
              <a:rPr lang="el-GR" sz="1800" dirty="0">
                <a:effectLst/>
                <a:latin typeface="Times New Roman" panose="02020603050405020304" pitchFamily="18" charset="0"/>
                <a:ea typeface="Calibri" panose="020F0502020204030204" pitchFamily="34" charset="0"/>
                <a:cs typeface="AGaramond-Regular"/>
              </a:rPr>
              <a:t>, γιου του Πτολεμαίου, και της </a:t>
            </a:r>
            <a:r>
              <a:rPr lang="el-GR" sz="1800" dirty="0" err="1">
                <a:effectLst/>
                <a:latin typeface="Times New Roman" panose="02020603050405020304" pitchFamily="18" charset="0"/>
                <a:ea typeface="Calibri" panose="020F0502020204030204" pitchFamily="34" charset="0"/>
                <a:cs typeface="AGaramond-Regular"/>
              </a:rPr>
              <a:t>Ωφελούτος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Θέωνα</a:t>
            </a:r>
            <a:r>
              <a:rPr lang="el-GR" sz="1800" dirty="0">
                <a:effectLst/>
                <a:latin typeface="Times New Roman" panose="02020603050405020304" pitchFamily="18" charset="0"/>
                <a:ea typeface="Calibri" panose="020F0502020204030204" pitchFamily="34" charset="0"/>
                <a:cs typeface="AGaramond-Regular"/>
              </a:rPr>
              <a:t>, αμφότεροι κάτοικοι της πόλης των </a:t>
            </a:r>
            <a:r>
              <a:rPr lang="el-GR" sz="1800" dirty="0" err="1">
                <a:effectLst/>
                <a:latin typeface="Times New Roman" panose="02020603050405020304" pitchFamily="18" charset="0"/>
                <a:ea typeface="Calibri" panose="020F0502020204030204" pitchFamily="34" charset="0"/>
                <a:cs typeface="AGaramond-Regular"/>
              </a:rPr>
              <a:t>Οξυρύγχων</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20D75F95-1BC5-25C8-A9B8-DB5AA8E02290}"/>
              </a:ext>
            </a:extLst>
          </p:cNvPr>
          <p:cNvCxnSpPr>
            <a:cxnSpLocks/>
          </p:cNvCxnSpPr>
          <p:nvPr/>
        </p:nvCxnSpPr>
        <p:spPr>
          <a:xfrm>
            <a:off x="0" y="4337833"/>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1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7FD3-A9E2-9A50-827E-23D097D8E615}"/>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D6C7F6C-47AB-C8AA-A2A3-8E94FA5E8DE8}"/>
              </a:ext>
            </a:extLst>
          </p:cNvPr>
          <p:cNvSpPr>
            <a:spLocks noGrp="1"/>
          </p:cNvSpPr>
          <p:nvPr>
            <p:ph idx="1"/>
          </p:nvPr>
        </p:nvSpPr>
        <p:spPr>
          <a:xfrm>
            <a:off x="838199" y="1185221"/>
            <a:ext cx="5667376" cy="2488455"/>
          </a:xfrm>
        </p:spPr>
        <p:txBody>
          <a:bodyPr>
            <a:noAutofit/>
          </a:bodyPr>
          <a:lstStyle/>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a:t>
            </a:r>
            <a:r>
              <a:rPr lang="el-GR" sz="2000" baseline="30000" dirty="0">
                <a:effectLst/>
                <a:latin typeface="IFAO-Grec Unicode" panose="02020603050405020304" pitchFamily="18" charset="-95"/>
                <a:ea typeface="IFAO-Grec Unicode" panose="02020603050405020304" pitchFamily="18" charset="-95"/>
                <a:cs typeface="AGaramond-Regular"/>
              </a:rPr>
              <a:t>ο</a:t>
            </a:r>
            <a:r>
              <a:rPr lang="el-GR" sz="2000" dirty="0">
                <a:effectLst/>
                <a:latin typeface="IFAO-Grec Unicode" panose="02020603050405020304" pitchFamily="18" charset="-95"/>
                <a:ea typeface="IFAO-Grec Unicode" panose="02020603050405020304" pitchFamily="18" charset="-95"/>
                <a:cs typeface="AGaramond-Regular"/>
              </a:rPr>
              <a:t> χέρι)</a:t>
            </a:r>
            <a:endParaRPr lang="en-US" sz="20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  ὁ[μ]ο[λ]</a:t>
            </a:r>
            <a:r>
              <a:rPr lang="el-GR" sz="2000" dirty="0" err="1">
                <a:effectLst/>
                <a:latin typeface="IFAO-Grec Unicode" panose="02020603050405020304" pitchFamily="18" charset="-95"/>
                <a:ea typeface="IFAO-Grec Unicode" panose="02020603050405020304" pitchFamily="18" charset="-95"/>
                <a:cs typeface="AGaramond-Regular"/>
              </a:rPr>
              <a:t>ογοῦσιν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ἀλλή</a:t>
            </a:r>
            <a:r>
              <a:rPr lang="el-GR" sz="2000" dirty="0">
                <a:effectLst/>
                <a:latin typeface="IFAO-Grec Unicode" panose="02020603050405020304" pitchFamily="18" charset="-95"/>
                <a:ea typeface="IFAO-Grec Unicode" panose="02020603050405020304" pitchFamily="18" charset="-95"/>
                <a:cs typeface="AGaramond-Regular"/>
              </a:rPr>
              <a:t>[λ]</a:t>
            </a:r>
            <a:r>
              <a:rPr lang="el-GR" sz="2000" dirty="0" err="1">
                <a:effectLst/>
                <a:latin typeface="IFAO-Grec Unicode" panose="02020603050405020304" pitchFamily="18" charset="-95"/>
                <a:ea typeface="IFAO-Grec Unicode" panose="02020603050405020304" pitchFamily="18" charset="-95"/>
                <a:cs typeface="AGaramond-Regular"/>
              </a:rPr>
              <a:t>οις</a:t>
            </a:r>
            <a:r>
              <a:rPr lang="el-GR" sz="2000" dirty="0">
                <a:effectLst/>
                <a:latin typeface="IFAO-Grec Unicode" panose="02020603050405020304" pitchFamily="18" charset="-95"/>
                <a:ea typeface="IFAO-Grec Unicode" panose="02020603050405020304" pitchFamily="18" charset="-95"/>
                <a:cs typeface="AGaramond-Regular"/>
              </a:rPr>
              <a:t> Τρύφων </a:t>
            </a:r>
            <a:r>
              <a:rPr lang="el-GR" sz="2000" dirty="0" err="1">
                <a:effectLst/>
                <a:latin typeface="IFAO-Grec Unicode" panose="02020603050405020304" pitchFamily="18" charset="-95"/>
                <a:ea typeface="IFAO-Grec Unicode" panose="02020603050405020304" pitchFamily="18" charset="-95"/>
                <a:cs typeface="AGaramond-Regular"/>
              </a:rPr>
              <a:t>Διονυ</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σίου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Τρύφωνος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[Θ]</a:t>
            </a:r>
            <a:r>
              <a:rPr lang="el-GR" sz="2000" dirty="0" err="1">
                <a:effectLst/>
                <a:latin typeface="IFAO-Grec Unicode" panose="02020603050405020304" pitchFamily="18" charset="-95"/>
                <a:ea typeface="IFAO-Grec Unicode" panose="02020603050405020304" pitchFamily="18" charset="-95"/>
                <a:cs typeface="AGaramond-Regular"/>
              </a:rPr>
              <a:t>αμούν</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ιο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τῆ</a:t>
            </a:r>
            <a:r>
              <a:rPr lang="el-GR" sz="2000" dirty="0">
                <a:effectLst/>
                <a:latin typeface="IFAO-Grec Unicode" panose="02020603050405020304" pitchFamily="18" charset="-95"/>
                <a:ea typeface="IFAO-Grec Unicode" panose="02020603050405020304" pitchFamily="18" charset="-95"/>
                <a:cs typeface="AGaramond-Regular"/>
              </a:rPr>
              <a:t>[ς]</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  </a:t>
            </a:r>
            <a:r>
              <a:rPr lang="el-GR" sz="2000" dirty="0" err="1">
                <a:effectLst/>
                <a:latin typeface="IFAO-Grec Unicode" panose="02020603050405020304" pitchFamily="18" charset="-95"/>
                <a:ea typeface="IFAO-Grec Unicode" panose="02020603050405020304" pitchFamily="18" charset="-95"/>
                <a:cs typeface="AGaramond-Regular"/>
              </a:rPr>
              <a:t>Ὀννώφριος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Πτολεμαῖο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Παυσιρίωνος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Πτολεμαίου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Ὠφελοῦτος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5.  </a:t>
            </a:r>
            <a:r>
              <a:rPr lang="el-GR" sz="2000" dirty="0" err="1">
                <a:effectLst/>
                <a:latin typeface="IFAO-Grec Unicode" panose="02020603050405020304" pitchFamily="18" charset="-95"/>
                <a:ea typeface="IFAO-Grec Unicode" panose="02020603050405020304" pitchFamily="18" charset="-95"/>
                <a:cs typeface="AGaramond-Regular"/>
              </a:rPr>
              <a:t>Θέωνος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γέρδιος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ἀμφότεροι</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τῶν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ἀπʼ</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Ὀξυ</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6.  </a:t>
            </a:r>
            <a:r>
              <a:rPr lang="el-GR" sz="2000" b="1" dirty="0" err="1">
                <a:effectLst/>
                <a:latin typeface="IFAO-Grec Unicode" panose="02020603050405020304" pitchFamily="18" charset="-95"/>
                <a:ea typeface="IFAO-Grec Unicode" panose="02020603050405020304" pitchFamily="18" charset="-95"/>
                <a:cs typeface="AGaramond-Regular"/>
              </a:rPr>
              <a:t>ρύγχων</a:t>
            </a:r>
            <a:r>
              <a:rPr lang="el-GR" sz="2000" b="1" dirty="0">
                <a:effectLst/>
                <a:latin typeface="IFAO-Grec Unicode" panose="02020603050405020304" pitchFamily="18" charset="-95"/>
                <a:ea typeface="IFAO-Grec Unicode" panose="02020603050405020304" pitchFamily="18" charset="-95"/>
                <a:cs typeface="AGaramond-Regular"/>
              </a:rPr>
              <a:t> πόλεως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ὁ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μὲν</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 Τρύφων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ἐγδεδόσ</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F3B9D87C-08D2-7BA9-9844-FA4A3B426043}"/>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 ΣΥΜΒΑΛΛΟΜΕΝΩΝ</a:t>
            </a:r>
          </a:p>
        </p:txBody>
      </p:sp>
      <p:sp>
        <p:nvSpPr>
          <p:cNvPr id="21" name="Τίτλος 1">
            <a:extLst>
              <a:ext uri="{FF2B5EF4-FFF2-40B4-BE49-F238E27FC236}">
                <a16:creationId xmlns:a16="http://schemas.microsoft.com/office/drawing/2014/main" id="{6FF56F25-6CD2-89AC-1187-2F4264A8C936}"/>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3E813FB2-EFA4-BEDD-11FE-7222FEE8D7D2}"/>
              </a:ext>
            </a:extLst>
          </p:cNvPr>
          <p:cNvSpPr txBox="1"/>
          <p:nvPr/>
        </p:nvSpPr>
        <p:spPr>
          <a:xfrm>
            <a:off x="838199" y="4328308"/>
            <a:ext cx="9877426" cy="1344471"/>
          </a:xfrm>
          <a:prstGeom prst="rect">
            <a:avLst/>
          </a:prstGeom>
          <a:noFill/>
        </p:spPr>
        <p:txBody>
          <a:bodyPr wrap="square" rtlCol="0">
            <a:spAutoFit/>
          </a:bodyPr>
          <a:lstStyle/>
          <a:p>
            <a:pPr algn="just">
              <a:lnSpc>
                <a:spcPct val="115000"/>
              </a:lnSpc>
              <a:spcAft>
                <a:spcPts val="800"/>
              </a:spcAft>
            </a:pPr>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pPr algn="just"/>
            <a:r>
              <a:rPr lang="el-GR" sz="1800" dirty="0">
                <a:effectLst/>
                <a:latin typeface="Times New Roman" panose="02020603050405020304" pitchFamily="18" charset="0"/>
                <a:ea typeface="Calibri" panose="020F0502020204030204" pitchFamily="34" charset="0"/>
                <a:cs typeface="AGaramond-Regular"/>
              </a:rPr>
              <a:t>Αναγνωρίζουν ο ένας στον άλλον ο Τρύφωνας του Διονυσίου, γιου του Τρύφωνα, και της </a:t>
            </a:r>
            <a:r>
              <a:rPr lang="el-GR" sz="1800" dirty="0" err="1">
                <a:effectLst/>
                <a:latin typeface="Times New Roman" panose="02020603050405020304" pitchFamily="18" charset="0"/>
                <a:ea typeface="Calibri" panose="020F0502020204030204" pitchFamily="34" charset="0"/>
                <a:cs typeface="AGaramond-Regular"/>
              </a:rPr>
              <a:t>Θαμούνιος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Οννώφρη</a:t>
            </a:r>
            <a:r>
              <a:rPr lang="el-GR" sz="1800" dirty="0">
                <a:effectLst/>
                <a:latin typeface="Times New Roman" panose="02020603050405020304" pitchFamily="18" charset="0"/>
                <a:ea typeface="Calibri" panose="020F0502020204030204" pitchFamily="34" charset="0"/>
                <a:cs typeface="AGaramond-Regular"/>
              </a:rPr>
              <a:t>, και ο υφαντής Πτολεμαίος του </a:t>
            </a:r>
            <a:r>
              <a:rPr lang="el-GR" sz="1800" dirty="0" err="1">
                <a:effectLst/>
                <a:latin typeface="Times New Roman" panose="02020603050405020304" pitchFamily="18" charset="0"/>
                <a:ea typeface="Calibri" panose="020F0502020204030204" pitchFamily="34" charset="0"/>
                <a:cs typeface="AGaramond-Regular"/>
              </a:rPr>
              <a:t>Παυσιρίωνα</a:t>
            </a:r>
            <a:r>
              <a:rPr lang="el-GR" sz="1800" dirty="0">
                <a:effectLst/>
                <a:latin typeface="Times New Roman" panose="02020603050405020304" pitchFamily="18" charset="0"/>
                <a:ea typeface="Calibri" panose="020F0502020204030204" pitchFamily="34" charset="0"/>
                <a:cs typeface="AGaramond-Regular"/>
              </a:rPr>
              <a:t>, γιου του Πτολεμαίου, και της </a:t>
            </a:r>
            <a:r>
              <a:rPr lang="el-GR" sz="1800" dirty="0" err="1">
                <a:effectLst/>
                <a:latin typeface="Times New Roman" panose="02020603050405020304" pitchFamily="18" charset="0"/>
                <a:ea typeface="Calibri" panose="020F0502020204030204" pitchFamily="34" charset="0"/>
                <a:cs typeface="AGaramond-Regular"/>
              </a:rPr>
              <a:t>Ωφελούτος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Θέωνα</a:t>
            </a:r>
            <a:r>
              <a:rPr lang="el-GR" sz="1800" dirty="0">
                <a:effectLst/>
                <a:latin typeface="Times New Roman" panose="02020603050405020304" pitchFamily="18" charset="0"/>
                <a:ea typeface="Calibri" panose="020F0502020204030204" pitchFamily="34" charset="0"/>
                <a:cs typeface="AGaramond-Regular"/>
              </a:rPr>
              <a:t>, αμφότεροι κάτοικοι της πόλης των </a:t>
            </a:r>
            <a:r>
              <a:rPr lang="el-GR" sz="1800" dirty="0" err="1">
                <a:effectLst/>
                <a:latin typeface="Times New Roman" panose="02020603050405020304" pitchFamily="18" charset="0"/>
                <a:ea typeface="Calibri" panose="020F0502020204030204" pitchFamily="34" charset="0"/>
                <a:cs typeface="AGaramond-Regular"/>
              </a:rPr>
              <a:t>Οξυρύγχων</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F0465CE0-1143-69E5-0D68-E2AE647A28C4}"/>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58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7EA7F-B05F-5A15-BEE5-9F7D41BA460D}"/>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3DEF6B-7E2A-3E3B-A7A5-63854A725337}"/>
              </a:ext>
            </a:extLst>
          </p:cNvPr>
          <p:cNvSpPr>
            <a:spLocks noGrp="1"/>
          </p:cNvSpPr>
          <p:nvPr>
            <p:ph idx="1"/>
          </p:nvPr>
        </p:nvSpPr>
        <p:spPr>
          <a:xfrm>
            <a:off x="838199" y="1185221"/>
            <a:ext cx="5667376" cy="2488455"/>
          </a:xfrm>
        </p:spPr>
        <p:txBody>
          <a:bodyPr>
            <a:noAutofit/>
          </a:bodyPr>
          <a:lstStyle/>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a:t>
            </a:r>
            <a:r>
              <a:rPr lang="el-GR" sz="2000" baseline="30000" dirty="0">
                <a:effectLst/>
                <a:latin typeface="IFAO-Grec Unicode" panose="02020603050405020304" pitchFamily="18" charset="-95"/>
                <a:ea typeface="IFAO-Grec Unicode" panose="02020603050405020304" pitchFamily="18" charset="-95"/>
                <a:cs typeface="AGaramond-Regular"/>
              </a:rPr>
              <a:t>ο</a:t>
            </a:r>
            <a:r>
              <a:rPr lang="el-GR" sz="2000" dirty="0">
                <a:effectLst/>
                <a:latin typeface="IFAO-Grec Unicode" panose="02020603050405020304" pitchFamily="18" charset="-95"/>
                <a:ea typeface="IFAO-Grec Unicode" panose="02020603050405020304" pitchFamily="18" charset="-95"/>
                <a:cs typeface="AGaramond-Regular"/>
              </a:rPr>
              <a:t> χέρι)</a:t>
            </a:r>
            <a:endParaRPr lang="en-US" sz="20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  ὁ[μ]ο[λ]</a:t>
            </a:r>
            <a:r>
              <a:rPr lang="el-GR" sz="2000" dirty="0" err="1">
                <a:effectLst/>
                <a:latin typeface="IFAO-Grec Unicode" panose="02020603050405020304" pitchFamily="18" charset="-95"/>
                <a:ea typeface="IFAO-Grec Unicode" panose="02020603050405020304" pitchFamily="18" charset="-95"/>
                <a:cs typeface="AGaramond-Regular"/>
              </a:rPr>
              <a:t>ογοῦσιν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ἀλλή</a:t>
            </a:r>
            <a:r>
              <a:rPr lang="el-GR" sz="2000" dirty="0">
                <a:effectLst/>
                <a:latin typeface="IFAO-Grec Unicode" panose="02020603050405020304" pitchFamily="18" charset="-95"/>
                <a:ea typeface="IFAO-Grec Unicode" panose="02020603050405020304" pitchFamily="18" charset="-95"/>
                <a:cs typeface="AGaramond-Regular"/>
              </a:rPr>
              <a:t>[λ]</a:t>
            </a:r>
            <a:r>
              <a:rPr lang="el-GR" sz="2000" dirty="0" err="1">
                <a:effectLst/>
                <a:latin typeface="IFAO-Grec Unicode" panose="02020603050405020304" pitchFamily="18" charset="-95"/>
                <a:ea typeface="IFAO-Grec Unicode" panose="02020603050405020304" pitchFamily="18" charset="-95"/>
                <a:cs typeface="AGaramond-Regular"/>
              </a:rPr>
              <a:t>οις</a:t>
            </a:r>
            <a:r>
              <a:rPr lang="el-GR" sz="2000" dirty="0">
                <a:effectLst/>
                <a:latin typeface="IFAO-Grec Unicode" panose="02020603050405020304" pitchFamily="18" charset="-95"/>
                <a:ea typeface="IFAO-Grec Unicode" panose="02020603050405020304" pitchFamily="18" charset="-95"/>
                <a:cs typeface="AGaramond-Regular"/>
              </a:rPr>
              <a:t> Τρύφων </a:t>
            </a:r>
            <a:r>
              <a:rPr lang="el-GR" sz="2000" dirty="0" err="1">
                <a:effectLst/>
                <a:latin typeface="IFAO-Grec Unicode" panose="02020603050405020304" pitchFamily="18" charset="-95"/>
                <a:ea typeface="IFAO-Grec Unicode" panose="02020603050405020304" pitchFamily="18" charset="-95"/>
                <a:cs typeface="AGaramond-Regular"/>
              </a:rPr>
              <a:t>Διονυ</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σίου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Τρύφωνος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[Θ]</a:t>
            </a:r>
            <a:r>
              <a:rPr lang="el-GR" sz="2000" dirty="0" err="1">
                <a:effectLst/>
                <a:latin typeface="IFAO-Grec Unicode" panose="02020603050405020304" pitchFamily="18" charset="-95"/>
                <a:ea typeface="IFAO-Grec Unicode" panose="02020603050405020304" pitchFamily="18" charset="-95"/>
                <a:cs typeface="AGaramond-Regular"/>
              </a:rPr>
              <a:t>αμούν</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ιο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τῆ</a:t>
            </a:r>
            <a:r>
              <a:rPr lang="el-GR" sz="2000" dirty="0">
                <a:effectLst/>
                <a:latin typeface="IFAO-Grec Unicode" panose="02020603050405020304" pitchFamily="18" charset="-95"/>
                <a:ea typeface="IFAO-Grec Unicode" panose="02020603050405020304" pitchFamily="18" charset="-95"/>
                <a:cs typeface="AGaramond-Regular"/>
              </a:rPr>
              <a:t>[ς]</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  </a:t>
            </a:r>
            <a:r>
              <a:rPr lang="el-GR" sz="2000" dirty="0" err="1">
                <a:effectLst/>
                <a:latin typeface="IFAO-Grec Unicode" panose="02020603050405020304" pitchFamily="18" charset="-95"/>
                <a:ea typeface="IFAO-Grec Unicode" panose="02020603050405020304" pitchFamily="18" charset="-95"/>
                <a:cs typeface="AGaramond-Regular"/>
              </a:rPr>
              <a:t>Ὀννώφριος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Πτολεμαῖο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Παυσιρίωνος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Πτολεμαίου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Ὠφελοῦτος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5.  </a:t>
            </a:r>
            <a:r>
              <a:rPr lang="el-GR" sz="2000" dirty="0" err="1">
                <a:effectLst/>
                <a:latin typeface="IFAO-Grec Unicode" panose="02020603050405020304" pitchFamily="18" charset="-95"/>
                <a:ea typeface="IFAO-Grec Unicode" panose="02020603050405020304" pitchFamily="18" charset="-95"/>
                <a:cs typeface="AGaramond-Regular"/>
              </a:rPr>
              <a:t>Θέωνος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γέρδιος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ἀμφότεροι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ἀπʼ</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Ὀξυ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6.  </a:t>
            </a:r>
            <a:r>
              <a:rPr lang="el-GR" sz="2000" dirty="0" err="1">
                <a:effectLst/>
                <a:latin typeface="IFAO-Grec Unicode" panose="02020603050405020304" pitchFamily="18" charset="-95"/>
                <a:ea typeface="IFAO-Grec Unicode" panose="02020603050405020304" pitchFamily="18" charset="-95"/>
                <a:cs typeface="AGaramond-Regular"/>
              </a:rPr>
              <a:t>ρύγχων</a:t>
            </a:r>
            <a:r>
              <a:rPr lang="el-GR" sz="2000" dirty="0">
                <a:effectLst/>
                <a:latin typeface="IFAO-Grec Unicode" panose="02020603050405020304" pitchFamily="18" charset="-95"/>
                <a:ea typeface="IFAO-Grec Unicode" panose="02020603050405020304" pitchFamily="18" charset="-95"/>
                <a:cs typeface="AGaramond-Regular"/>
              </a:rPr>
              <a:t> πόλεως, </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ὁ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μὲν</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 Τρύφων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ἐγδεδόσ</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582C15EB-930C-490C-9EBB-6D4A146FC80B}"/>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 ΣΥΜΒΑΛΛΟΜΕΝΩΝ</a:t>
            </a:r>
          </a:p>
        </p:txBody>
      </p:sp>
      <p:sp>
        <p:nvSpPr>
          <p:cNvPr id="21" name="Τίτλος 1">
            <a:extLst>
              <a:ext uri="{FF2B5EF4-FFF2-40B4-BE49-F238E27FC236}">
                <a16:creationId xmlns:a16="http://schemas.microsoft.com/office/drawing/2014/main" id="{F24C04FE-E18E-62CE-01EB-D298BAFE7188}"/>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2375EF12-0943-4E3A-DEFE-5D4942550C46}"/>
              </a:ext>
            </a:extLst>
          </p:cNvPr>
          <p:cNvSpPr txBox="1"/>
          <p:nvPr/>
        </p:nvSpPr>
        <p:spPr>
          <a:xfrm>
            <a:off x="838199" y="4328308"/>
            <a:ext cx="9877426" cy="1344471"/>
          </a:xfrm>
          <a:prstGeom prst="rect">
            <a:avLst/>
          </a:prstGeom>
          <a:noFill/>
        </p:spPr>
        <p:txBody>
          <a:bodyPr wrap="square" rtlCol="0">
            <a:spAutoFit/>
          </a:bodyPr>
          <a:lstStyle/>
          <a:p>
            <a:pPr algn="just">
              <a:lnSpc>
                <a:spcPct val="115000"/>
              </a:lnSpc>
              <a:spcAft>
                <a:spcPts val="800"/>
              </a:spcAft>
            </a:pPr>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pPr algn="just"/>
            <a:r>
              <a:rPr lang="el-GR" sz="1800" dirty="0">
                <a:effectLst/>
                <a:latin typeface="Times New Roman" panose="02020603050405020304" pitchFamily="18" charset="0"/>
                <a:ea typeface="Calibri" panose="020F0502020204030204" pitchFamily="34" charset="0"/>
                <a:cs typeface="AGaramond-Regular"/>
              </a:rPr>
              <a:t>Αναγνωρίζουν ο ένας στον άλλον ο Τρύφωνας του Διονυσίου, γιου του Τρύφωνα, και της </a:t>
            </a:r>
            <a:r>
              <a:rPr lang="el-GR" sz="1800" dirty="0" err="1">
                <a:effectLst/>
                <a:latin typeface="Times New Roman" panose="02020603050405020304" pitchFamily="18" charset="0"/>
                <a:ea typeface="Calibri" panose="020F0502020204030204" pitchFamily="34" charset="0"/>
                <a:cs typeface="AGaramond-Regular"/>
              </a:rPr>
              <a:t>Θαμούνιος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Οννώφρη</a:t>
            </a:r>
            <a:r>
              <a:rPr lang="el-GR" sz="1800" dirty="0">
                <a:effectLst/>
                <a:latin typeface="Times New Roman" panose="02020603050405020304" pitchFamily="18" charset="0"/>
                <a:ea typeface="Calibri" panose="020F0502020204030204" pitchFamily="34" charset="0"/>
                <a:cs typeface="AGaramond-Regular"/>
              </a:rPr>
              <a:t>, και ο υφαντής Πτολεμαίος του </a:t>
            </a:r>
            <a:r>
              <a:rPr lang="el-GR" sz="1800" dirty="0" err="1">
                <a:effectLst/>
                <a:latin typeface="Times New Roman" panose="02020603050405020304" pitchFamily="18" charset="0"/>
                <a:ea typeface="Calibri" panose="020F0502020204030204" pitchFamily="34" charset="0"/>
                <a:cs typeface="AGaramond-Regular"/>
              </a:rPr>
              <a:t>Παυσιρίωνα</a:t>
            </a:r>
            <a:r>
              <a:rPr lang="el-GR" sz="1800" dirty="0">
                <a:effectLst/>
                <a:latin typeface="Times New Roman" panose="02020603050405020304" pitchFamily="18" charset="0"/>
                <a:ea typeface="Calibri" panose="020F0502020204030204" pitchFamily="34" charset="0"/>
                <a:cs typeface="AGaramond-Regular"/>
              </a:rPr>
              <a:t>, γιου του Πτολεμαίου, και της </a:t>
            </a:r>
            <a:r>
              <a:rPr lang="el-GR" sz="1800" dirty="0" err="1">
                <a:effectLst/>
                <a:latin typeface="Times New Roman" panose="02020603050405020304" pitchFamily="18" charset="0"/>
                <a:ea typeface="Calibri" panose="020F0502020204030204" pitchFamily="34" charset="0"/>
                <a:cs typeface="AGaramond-Regular"/>
              </a:rPr>
              <a:t>Ωφελούτος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Θέωνα</a:t>
            </a:r>
            <a:r>
              <a:rPr lang="el-GR" sz="1800" dirty="0">
                <a:effectLst/>
                <a:latin typeface="Times New Roman" panose="02020603050405020304" pitchFamily="18" charset="0"/>
                <a:ea typeface="Calibri" panose="020F0502020204030204" pitchFamily="34" charset="0"/>
                <a:cs typeface="AGaramond-Regular"/>
              </a:rPr>
              <a:t>, αμφότεροι κάτοικοι της πόλης των </a:t>
            </a:r>
            <a:r>
              <a:rPr lang="el-GR" sz="1800" dirty="0" err="1">
                <a:effectLst/>
                <a:latin typeface="Times New Roman" panose="02020603050405020304" pitchFamily="18" charset="0"/>
                <a:ea typeface="Calibri" panose="020F0502020204030204" pitchFamily="34" charset="0"/>
                <a:cs typeface="AGaramond-Regular"/>
              </a:rPr>
              <a:t>Οξυρύγχων</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25E0C0AE-B3D1-DB39-E3DB-3E1B279D1E94}"/>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C4BEB7-2231-2D16-D582-AB330B583941}"/>
              </a:ext>
            </a:extLst>
          </p:cNvPr>
          <p:cNvSpPr txBox="1"/>
          <p:nvPr/>
        </p:nvSpPr>
        <p:spPr>
          <a:xfrm>
            <a:off x="6956351" y="1652529"/>
            <a:ext cx="6108404" cy="2031325"/>
          </a:xfrm>
          <a:prstGeom prst="rect">
            <a:avLst/>
          </a:prstGeom>
          <a:noFill/>
        </p:spPr>
        <p:txBody>
          <a:bodyPr wrap="square">
            <a:spAutoFit/>
          </a:bodyPr>
          <a:lstStyle/>
          <a:p>
            <a:pPr marL="285750" indent="-285750">
              <a:buFont typeface="Arial" panose="020B0604020202020204" pitchFamily="34" charset="0"/>
              <a:buChar char="•"/>
            </a:pPr>
            <a:r>
              <a:rPr lang="en-US" b="1" i="1" dirty="0" err="1">
                <a:latin typeface="IFAO-Grec Unicode" panose="02020603050405020304" pitchFamily="18" charset="-95"/>
                <a:ea typeface="IFAO-Grec Unicode" panose="02020603050405020304" pitchFamily="18" charset="-95"/>
              </a:rPr>
              <a:t>P.Oxy</a:t>
            </a:r>
            <a:r>
              <a:rPr lang="en-US" b="1" i="1" dirty="0">
                <a:latin typeface="IFAO-Grec Unicode" panose="02020603050405020304" pitchFamily="18" charset="-95"/>
                <a:ea typeface="IFAO-Grec Unicode" panose="02020603050405020304" pitchFamily="18" charset="-95"/>
              </a:rPr>
              <a:t>.</a:t>
            </a:r>
            <a:r>
              <a:rPr lang="en-US" b="1" dirty="0">
                <a:latin typeface="IFAO-Grec Unicode" panose="02020603050405020304" pitchFamily="18" charset="-95"/>
                <a:ea typeface="IFAO-Grec Unicode" panose="02020603050405020304" pitchFamily="18" charset="-95"/>
              </a:rPr>
              <a:t> I 39</a:t>
            </a:r>
            <a:r>
              <a:rPr lang="en-US" dirty="0">
                <a:latin typeface="IFAO-Grec Unicode" panose="02020603050405020304" pitchFamily="18" charset="-95"/>
                <a:ea typeface="IFAO-Grec Unicode" panose="02020603050405020304" pitchFamily="18" charset="-95"/>
              </a:rPr>
              <a:t>, 5-10, 52</a:t>
            </a:r>
            <a:r>
              <a:rPr lang="el-GR" dirty="0">
                <a:latin typeface="IFAO-Grec Unicode" panose="02020603050405020304" pitchFamily="18" charset="-95"/>
                <a:ea typeface="IFAO-Grec Unicode" panose="02020603050405020304" pitchFamily="18" charset="-95"/>
              </a:rPr>
              <a:t>μ.Χ.</a:t>
            </a: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ἀπελυθηι</a:t>
            </a:r>
            <a:r>
              <a:rPr lang="el-GR" dirty="0">
                <a:latin typeface="IFAO-Grec Unicode" panose="02020603050405020304" pitchFamily="18" charset="-95"/>
                <a:ea typeface="IFAO-Grec Unicode" panose="02020603050405020304" pitchFamily="18" charset="-95"/>
              </a:rPr>
              <a:t> [ὑ]</a:t>
            </a:r>
            <a:r>
              <a:rPr lang="el-GR" dirty="0" err="1">
                <a:latin typeface="IFAO-Grec Unicode" panose="02020603050405020304" pitchFamily="18" charset="-95"/>
                <a:ea typeface="IFAO-Grec Unicode" panose="02020603050405020304" pitchFamily="18" charset="-95"/>
              </a:rPr>
              <a:t>πὸ</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Γναίου</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Οὐεργιλίου</a:t>
            </a:r>
            <a:endParaRPr lang="el-GR" dirty="0">
              <a:latin typeface="IFAO-Grec Unicode" panose="02020603050405020304" pitchFamily="18" charset="-95"/>
              <a:ea typeface="IFAO-Grec Unicode" panose="02020603050405020304" pitchFamily="18" charset="-95"/>
            </a:endParaRP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Καπίτων</a:t>
            </a:r>
            <a:r>
              <a:rPr lang="el-GR" dirty="0">
                <a:latin typeface="IFAO-Grec Unicode" panose="02020603050405020304" pitchFamily="18" charset="-95"/>
                <a:ea typeface="IFAO-Grec Unicode" panose="02020603050405020304" pitchFamily="18" charset="-95"/>
              </a:rPr>
              <a:t>[ο]ς </a:t>
            </a:r>
            <a:r>
              <a:rPr lang="el-GR" dirty="0" err="1">
                <a:latin typeface="IFAO-Grec Unicode" panose="02020603050405020304" pitchFamily="18" charset="-95"/>
                <a:ea typeface="IFAO-Grec Unicode" panose="02020603050405020304" pitchFamily="18" charset="-95"/>
              </a:rPr>
              <a:t>τοῦ</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ἡγεμόνος</a:t>
            </a:r>
            <a:endParaRPr lang="el-GR" dirty="0">
              <a:latin typeface="IFAO-Grec Unicode" panose="02020603050405020304" pitchFamily="18" charset="-95"/>
              <a:ea typeface="IFAO-Grec Unicode" panose="02020603050405020304" pitchFamily="18" charset="-95"/>
            </a:endParaRP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ἀμφοτέρων</a:t>
            </a:r>
            <a:endParaRPr lang="el-GR" dirty="0">
              <a:latin typeface="IFAO-Grec Unicode" panose="02020603050405020304" pitchFamily="18" charset="-95"/>
              <a:ea typeface="IFAO-Grec Unicode" panose="02020603050405020304" pitchFamily="18" charset="-95"/>
            </a:endParaRPr>
          </a:p>
          <a:p>
            <a:r>
              <a:rPr lang="el-GR" dirty="0">
                <a:latin typeface="IFAO-Grec Unicode" panose="02020603050405020304" pitchFamily="18" charset="-95"/>
                <a:ea typeface="IFAO-Grec Unicode" panose="02020603050405020304" pitchFamily="18" charset="-95"/>
              </a:rPr>
              <a:t>     </a:t>
            </a:r>
            <a:r>
              <a:rPr lang="el-GR" b="1" dirty="0">
                <a:latin typeface="IFAO-Grec Unicode" panose="02020603050405020304" pitchFamily="18" charset="-95"/>
                <a:ea typeface="IFAO-Grec Unicode" panose="02020603050405020304" pitchFamily="18" charset="-95"/>
              </a:rPr>
              <a:t>Τρύφων Διονυσίου </a:t>
            </a:r>
            <a:r>
              <a:rPr lang="el-GR" b="1" dirty="0" err="1">
                <a:latin typeface="IFAO-Grec Unicode" panose="02020603050405020304" pitchFamily="18" charset="-95"/>
                <a:ea typeface="IFAO-Grec Unicode" panose="02020603050405020304" pitchFamily="18" charset="-95"/>
              </a:rPr>
              <a:t>γέρδιος</a:t>
            </a:r>
            <a:r>
              <a:rPr lang="el-GR" b="1" dirty="0">
                <a:latin typeface="IFAO-Grec Unicode" panose="02020603050405020304" pitchFamily="18" charset="-95"/>
                <a:ea typeface="IFAO-Grec Unicode" panose="02020603050405020304" pitchFamily="18" charset="-95"/>
              </a:rPr>
              <a:t>,</a:t>
            </a:r>
          </a:p>
          <a:p>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ὑπο</a:t>
            </a:r>
            <a:r>
              <a:rPr lang="en-US" b="1" dirty="0">
                <a:latin typeface="IFAO-Grec Unicode" panose="02020603050405020304" pitchFamily="18" charset="-95"/>
                <a:ea typeface="IFAO-Grec Unicode" panose="02020603050405020304" pitchFamily="18" charset="-95"/>
              </a:rPr>
              <a:t>&lt;</a:t>
            </a:r>
            <a:r>
              <a:rPr lang="el-GR" b="1" dirty="0" err="1">
                <a:latin typeface="IFAO-Grec Unicode" panose="02020603050405020304" pitchFamily="18" charset="-95"/>
                <a:ea typeface="IFAO-Grec Unicode" panose="02020603050405020304" pitchFamily="18" charset="-95"/>
              </a:rPr>
              <a:t>κε</a:t>
            </a:r>
            <a:r>
              <a:rPr lang="el-GR" b="1" dirty="0">
                <a:latin typeface="IFAO-Grec Unicode" panose="02020603050405020304" pitchFamily="18" charset="-95"/>
                <a:ea typeface="IFAO-Grec Unicode" panose="02020603050405020304" pitchFamily="18" charset="-95"/>
              </a:rPr>
              <a:t>&gt;χυμένος </a:t>
            </a:r>
            <a:r>
              <a:rPr lang="el-GR" b="1" dirty="0" err="1">
                <a:latin typeface="IFAO-Grec Unicode" panose="02020603050405020304" pitchFamily="18" charset="-95"/>
                <a:ea typeface="IFAO-Grec Unicode" panose="02020603050405020304" pitchFamily="18" charset="-95"/>
              </a:rPr>
              <a:t>ὀλίγον</a:t>
            </a:r>
            <a:r>
              <a:rPr lang="el-GR" b="1" dirty="0">
                <a:latin typeface="IFAO-Grec Unicode" panose="02020603050405020304" pitchFamily="18" charset="-95"/>
                <a:ea typeface="IFAO-Grec Unicode" panose="02020603050405020304" pitchFamily="18" charset="-95"/>
              </a:rPr>
              <a:t> βλέπων,</a:t>
            </a: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τῶν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ἀπʼ</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Ὀξυρύγχων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τῆς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μητροπόλ</a:t>
            </a:r>
            <a:r>
              <a:rPr lang="el-GR" dirty="0">
                <a:latin typeface="IFAO-Grec Unicode" panose="02020603050405020304" pitchFamily="18" charset="-95"/>
                <a:ea typeface="IFAO-Grec Unicode" panose="02020603050405020304" pitchFamily="18" charset="-95"/>
              </a:rPr>
              <a:t>(</a:t>
            </a:r>
            <a:r>
              <a:rPr lang="el-GR" dirty="0" err="1">
                <a:latin typeface="IFAO-Grec Unicode" panose="02020603050405020304" pitchFamily="18" charset="-95"/>
                <a:ea typeface="IFAO-Grec Unicode" panose="02020603050405020304" pitchFamily="18" charset="-95"/>
              </a:rPr>
              <a:t>εως</a:t>
            </a:r>
            <a:r>
              <a:rPr lang="el-GR" dirty="0">
                <a:latin typeface="IFAO-Grec Unicode" panose="02020603050405020304" pitchFamily="18" charset="-95"/>
                <a:ea typeface="IFAO-Grec Unicode" panose="02020603050405020304" pitchFamily="18" charset="-95"/>
              </a:rPr>
              <a:t>).</a:t>
            </a:r>
          </a:p>
        </p:txBody>
      </p:sp>
    </p:spTree>
    <p:extLst>
      <p:ext uri="{BB962C8B-B14F-4D97-AF65-F5344CB8AC3E}">
        <p14:creationId xmlns:p14="http://schemas.microsoft.com/office/powerpoint/2010/main" val="1823841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4564B-6A7B-D417-A177-3B900EEF4EDC}"/>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90355E-7E6E-7A24-0576-A3F1B1293DCB}"/>
              </a:ext>
            </a:extLst>
          </p:cNvPr>
          <p:cNvSpPr>
            <a:spLocks noGrp="1"/>
          </p:cNvSpPr>
          <p:nvPr>
            <p:ph idx="1"/>
          </p:nvPr>
        </p:nvSpPr>
        <p:spPr>
          <a:xfrm>
            <a:off x="838199" y="1185221"/>
            <a:ext cx="5667376" cy="2488455"/>
          </a:xfrm>
        </p:spPr>
        <p:txBody>
          <a:bodyPr>
            <a:noAutofit/>
          </a:bodyPr>
          <a:lstStyle/>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a:t>
            </a:r>
            <a:r>
              <a:rPr lang="el-GR" sz="2000" baseline="30000" dirty="0">
                <a:effectLst/>
                <a:latin typeface="IFAO-Grec Unicode" panose="02020603050405020304" pitchFamily="18" charset="-95"/>
                <a:ea typeface="IFAO-Grec Unicode" panose="02020603050405020304" pitchFamily="18" charset="-95"/>
                <a:cs typeface="AGaramond-Regular"/>
              </a:rPr>
              <a:t>ο</a:t>
            </a:r>
            <a:r>
              <a:rPr lang="el-GR" sz="2000" dirty="0">
                <a:effectLst/>
                <a:latin typeface="IFAO-Grec Unicode" panose="02020603050405020304" pitchFamily="18" charset="-95"/>
                <a:ea typeface="IFAO-Grec Unicode" panose="02020603050405020304" pitchFamily="18" charset="-95"/>
                <a:cs typeface="AGaramond-Regular"/>
              </a:rPr>
              <a:t> χέρι)</a:t>
            </a:r>
            <a:endParaRPr lang="en-US" sz="20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  </a:t>
            </a:r>
            <a:r>
              <a:rPr lang="el-GR" sz="2000" b="1" dirty="0">
                <a:effectLst/>
                <a:latin typeface="IFAO-Grec Unicode" panose="02020603050405020304" pitchFamily="18" charset="-95"/>
                <a:ea typeface="IFAO-Grec Unicode" panose="02020603050405020304" pitchFamily="18" charset="-95"/>
                <a:cs typeface="AGaramond-Regular"/>
              </a:rPr>
              <a:t>ὁ[μ]ο[λ]</a:t>
            </a:r>
            <a:r>
              <a:rPr lang="el-GR" sz="2000" b="1" dirty="0" err="1">
                <a:effectLst/>
                <a:latin typeface="IFAO-Grec Unicode" panose="02020603050405020304" pitchFamily="18" charset="-95"/>
                <a:ea typeface="IFAO-Grec Unicode" panose="02020603050405020304" pitchFamily="18" charset="-95"/>
                <a:cs typeface="AGaramond-Regular"/>
              </a:rPr>
              <a:t>ογοῦσιν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ἀλλή</a:t>
            </a:r>
            <a:r>
              <a:rPr lang="el-GR" sz="2000" b="1" dirty="0">
                <a:effectLst/>
                <a:latin typeface="IFAO-Grec Unicode" panose="02020603050405020304" pitchFamily="18" charset="-95"/>
                <a:ea typeface="IFAO-Grec Unicode" panose="02020603050405020304" pitchFamily="18" charset="-95"/>
                <a:cs typeface="AGaramond-Regular"/>
              </a:rPr>
              <a:t>[λ]</a:t>
            </a:r>
            <a:r>
              <a:rPr lang="el-GR" sz="2000" b="1" dirty="0" err="1">
                <a:effectLst/>
                <a:latin typeface="IFAO-Grec Unicode" panose="02020603050405020304" pitchFamily="18" charset="-95"/>
                <a:ea typeface="IFAO-Grec Unicode" panose="02020603050405020304" pitchFamily="18" charset="-95"/>
                <a:cs typeface="AGaramond-Regular"/>
              </a:rPr>
              <a:t>οις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a:effectLst/>
                <a:latin typeface="IFAO-Grec Unicode" panose="02020603050405020304" pitchFamily="18" charset="-95"/>
                <a:ea typeface="IFAO-Grec Unicode" panose="02020603050405020304" pitchFamily="18" charset="-95"/>
                <a:cs typeface="AGaramond-Regular"/>
              </a:rPr>
              <a:t>Τρύφων </a:t>
            </a:r>
            <a:r>
              <a:rPr lang="el-GR" sz="2000" dirty="0" err="1">
                <a:effectLst/>
                <a:latin typeface="IFAO-Grec Unicode" panose="02020603050405020304" pitchFamily="18" charset="-95"/>
                <a:ea typeface="IFAO-Grec Unicode" panose="02020603050405020304" pitchFamily="18" charset="-95"/>
                <a:cs typeface="AGaramond-Regular"/>
              </a:rPr>
              <a:t>Διονυ</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σίου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Τρύφωνος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[Θ]</a:t>
            </a:r>
            <a:r>
              <a:rPr lang="el-GR" sz="2000" dirty="0" err="1">
                <a:effectLst/>
                <a:latin typeface="IFAO-Grec Unicode" panose="02020603050405020304" pitchFamily="18" charset="-95"/>
                <a:ea typeface="IFAO-Grec Unicode" panose="02020603050405020304" pitchFamily="18" charset="-95"/>
                <a:cs typeface="AGaramond-Regular"/>
              </a:rPr>
              <a:t>αμούν</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ιο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τῆ</a:t>
            </a:r>
            <a:r>
              <a:rPr lang="el-GR" sz="2000" dirty="0">
                <a:effectLst/>
                <a:latin typeface="IFAO-Grec Unicode" panose="02020603050405020304" pitchFamily="18" charset="-95"/>
                <a:ea typeface="IFAO-Grec Unicode" panose="02020603050405020304" pitchFamily="18" charset="-95"/>
                <a:cs typeface="AGaramond-Regular"/>
              </a:rPr>
              <a:t>[ς]</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  </a:t>
            </a:r>
            <a:r>
              <a:rPr lang="el-GR" sz="2000" dirty="0" err="1">
                <a:effectLst/>
                <a:latin typeface="IFAO-Grec Unicode" panose="02020603050405020304" pitchFamily="18" charset="-95"/>
                <a:ea typeface="IFAO-Grec Unicode" panose="02020603050405020304" pitchFamily="18" charset="-95"/>
                <a:cs typeface="AGaramond-Regular"/>
              </a:rPr>
              <a:t>Ὀννώφριος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Πτολεμαῖο</a:t>
            </a:r>
            <a:r>
              <a:rPr lang="el-GR" sz="2000" dirty="0">
                <a:effectLst/>
                <a:latin typeface="IFAO-Grec Unicode" panose="02020603050405020304" pitchFamily="18" charset="-95"/>
                <a:ea typeface="IFAO-Grec Unicode" panose="02020603050405020304" pitchFamily="18" charset="-95"/>
                <a:cs typeface="AGaramond-Regular"/>
              </a:rPr>
              <a:t>[ς] </a:t>
            </a:r>
            <a:r>
              <a:rPr lang="el-GR" sz="2000" dirty="0" err="1">
                <a:effectLst/>
                <a:latin typeface="IFAO-Grec Unicode" panose="02020603050405020304" pitchFamily="18" charset="-95"/>
                <a:ea typeface="IFAO-Grec Unicode" panose="02020603050405020304" pitchFamily="18" charset="-95"/>
                <a:cs typeface="AGaramond-Regular"/>
              </a:rPr>
              <a:t>Παυσιρίωνος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Πτολεμαίου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Ὠφελοῦτος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5.  </a:t>
            </a:r>
            <a:r>
              <a:rPr lang="el-GR" sz="2000" dirty="0" err="1">
                <a:effectLst/>
                <a:latin typeface="IFAO-Grec Unicode" panose="02020603050405020304" pitchFamily="18" charset="-95"/>
                <a:ea typeface="IFAO-Grec Unicode" panose="02020603050405020304" pitchFamily="18" charset="-95"/>
                <a:cs typeface="AGaramond-Regular"/>
              </a:rPr>
              <a:t>Θέωνος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γέρδιος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ἀμφότεροι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ἀπʼ</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Ὀξυ</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6.  </a:t>
            </a:r>
            <a:r>
              <a:rPr lang="el-GR" sz="2000" dirty="0" err="1">
                <a:effectLst/>
                <a:latin typeface="IFAO-Grec Unicode" panose="02020603050405020304" pitchFamily="18" charset="-95"/>
                <a:ea typeface="IFAO-Grec Unicode" panose="02020603050405020304" pitchFamily="18" charset="-95"/>
                <a:cs typeface="AGaramond-Regular"/>
              </a:rPr>
              <a:t>ρύγχων</a:t>
            </a:r>
            <a:r>
              <a:rPr lang="el-GR" sz="2000" dirty="0">
                <a:effectLst/>
                <a:latin typeface="IFAO-Grec Unicode" panose="02020603050405020304" pitchFamily="18" charset="-95"/>
                <a:ea typeface="IFAO-Grec Unicode" panose="02020603050405020304" pitchFamily="18" charset="-95"/>
                <a:cs typeface="AGaramond-Regular"/>
              </a:rPr>
              <a:t> πόλεως, </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ὁ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μὲν</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 Τρύφων </a:t>
            </a:r>
            <a:r>
              <a:rPr lang="el-GR" sz="2000" dirty="0" err="1">
                <a:solidFill>
                  <a:schemeClr val="bg1">
                    <a:lumMod val="75000"/>
                  </a:schemeClr>
                </a:solidFill>
                <a:effectLst/>
                <a:latin typeface="IFAO-Grec Unicode" panose="02020603050405020304" pitchFamily="18" charset="-95"/>
                <a:ea typeface="IFAO-Grec Unicode" panose="02020603050405020304" pitchFamily="18" charset="-95"/>
                <a:cs typeface="AGaramond-Regular"/>
              </a:rPr>
              <a:t>ἐγδεδόσ</a:t>
            </a:r>
            <a:r>
              <a:rPr lang="el-GR" sz="2000" dirty="0">
                <a:solidFill>
                  <a:schemeClr val="bg1">
                    <a:lumMod val="7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2037E889-889B-A4FA-A909-B3C6A7003B3E}"/>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ΠΡΟΣΩΠΙΚΑ ΣΤΟΙΧΕΙΑ ΣΥΜΒΑΛΛΟΜΕΝΩΝ</a:t>
            </a:r>
          </a:p>
        </p:txBody>
      </p:sp>
      <p:sp>
        <p:nvSpPr>
          <p:cNvPr id="21" name="Τίτλος 1">
            <a:extLst>
              <a:ext uri="{FF2B5EF4-FFF2-40B4-BE49-F238E27FC236}">
                <a16:creationId xmlns:a16="http://schemas.microsoft.com/office/drawing/2014/main" id="{3DE10AB5-AC1F-1624-66E7-236B17B6AD15}"/>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FD9A3A65-E860-B083-9412-9823F039F3BD}"/>
              </a:ext>
            </a:extLst>
          </p:cNvPr>
          <p:cNvSpPr txBox="1"/>
          <p:nvPr/>
        </p:nvSpPr>
        <p:spPr>
          <a:xfrm>
            <a:off x="838199" y="4328308"/>
            <a:ext cx="9877426" cy="1344471"/>
          </a:xfrm>
          <a:prstGeom prst="rect">
            <a:avLst/>
          </a:prstGeom>
          <a:noFill/>
        </p:spPr>
        <p:txBody>
          <a:bodyPr wrap="square" rtlCol="0">
            <a:spAutoFit/>
          </a:bodyPr>
          <a:lstStyle/>
          <a:p>
            <a:pPr algn="just">
              <a:lnSpc>
                <a:spcPct val="115000"/>
              </a:lnSpc>
              <a:spcAft>
                <a:spcPts val="800"/>
              </a:spcAft>
            </a:pPr>
            <a:r>
              <a:rPr lang="el-GR" b="1" dirty="0">
                <a:latin typeface="IFAO-Grec Unicode" panose="02020603050405020304" pitchFamily="18" charset="-95"/>
                <a:ea typeface="IFAO-Grec Unicode" panose="02020603050405020304" pitchFamily="18" charset="-95"/>
              </a:rPr>
              <a:t>Μετάφραση</a:t>
            </a:r>
            <a:r>
              <a:rPr lang="el-GR" sz="1800" dirty="0">
                <a:effectLst/>
                <a:latin typeface="IFAO-Grec Unicode" panose="02020603050405020304" pitchFamily="18" charset="-95"/>
                <a:ea typeface="IFAO-Grec Unicode" panose="02020603050405020304" pitchFamily="18" charset="-95"/>
                <a:cs typeface="AGaramond-Regular"/>
              </a:rPr>
              <a:t> </a:t>
            </a:r>
          </a:p>
          <a:p>
            <a:pPr algn="just"/>
            <a:r>
              <a:rPr lang="el-GR" sz="1800" dirty="0">
                <a:effectLst/>
                <a:latin typeface="Times New Roman" panose="02020603050405020304" pitchFamily="18" charset="0"/>
                <a:ea typeface="Calibri" panose="020F0502020204030204" pitchFamily="34" charset="0"/>
                <a:cs typeface="AGaramond-Regular"/>
              </a:rPr>
              <a:t>Αναγνωρίζουν ο ένας στον άλλον ο Τρύφωνας του Διονυσίου, γιου του Τρύφωνα, και της </a:t>
            </a:r>
            <a:r>
              <a:rPr lang="el-GR" sz="1800" dirty="0" err="1">
                <a:effectLst/>
                <a:latin typeface="Times New Roman" panose="02020603050405020304" pitchFamily="18" charset="0"/>
                <a:ea typeface="Calibri" panose="020F0502020204030204" pitchFamily="34" charset="0"/>
                <a:cs typeface="AGaramond-Regular"/>
              </a:rPr>
              <a:t>Θαμούνιος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Οννώφρη</a:t>
            </a:r>
            <a:r>
              <a:rPr lang="el-GR" sz="1800" dirty="0">
                <a:effectLst/>
                <a:latin typeface="Times New Roman" panose="02020603050405020304" pitchFamily="18" charset="0"/>
                <a:ea typeface="Calibri" panose="020F0502020204030204" pitchFamily="34" charset="0"/>
                <a:cs typeface="AGaramond-Regular"/>
              </a:rPr>
              <a:t>, και ο υφαντής Πτολεμαίος του </a:t>
            </a:r>
            <a:r>
              <a:rPr lang="el-GR" sz="1800" dirty="0" err="1">
                <a:effectLst/>
                <a:latin typeface="Times New Roman" panose="02020603050405020304" pitchFamily="18" charset="0"/>
                <a:ea typeface="Calibri" panose="020F0502020204030204" pitchFamily="34" charset="0"/>
                <a:cs typeface="AGaramond-Regular"/>
              </a:rPr>
              <a:t>Παυσιρίωνα</a:t>
            </a:r>
            <a:r>
              <a:rPr lang="el-GR" sz="1800" dirty="0">
                <a:effectLst/>
                <a:latin typeface="Times New Roman" panose="02020603050405020304" pitchFamily="18" charset="0"/>
                <a:ea typeface="Calibri" panose="020F0502020204030204" pitchFamily="34" charset="0"/>
                <a:cs typeface="AGaramond-Regular"/>
              </a:rPr>
              <a:t>, γιου του Πτολεμαίου, και της </a:t>
            </a:r>
            <a:r>
              <a:rPr lang="el-GR" sz="1800" dirty="0" err="1">
                <a:effectLst/>
                <a:latin typeface="Times New Roman" panose="02020603050405020304" pitchFamily="18" charset="0"/>
                <a:ea typeface="Calibri" panose="020F0502020204030204" pitchFamily="34" charset="0"/>
                <a:cs typeface="AGaramond-Regular"/>
              </a:rPr>
              <a:t>Ωφελούτος</a:t>
            </a:r>
            <a:r>
              <a:rPr lang="el-GR" sz="1800" dirty="0">
                <a:effectLst/>
                <a:latin typeface="Times New Roman" panose="02020603050405020304" pitchFamily="18" charset="0"/>
                <a:ea typeface="Calibri" panose="020F0502020204030204" pitchFamily="34" charset="0"/>
                <a:cs typeface="AGaramond-Regular"/>
              </a:rPr>
              <a:t>, κόρης του </a:t>
            </a:r>
            <a:r>
              <a:rPr lang="el-GR" sz="1800" dirty="0" err="1">
                <a:effectLst/>
                <a:latin typeface="Times New Roman" panose="02020603050405020304" pitchFamily="18" charset="0"/>
                <a:ea typeface="Calibri" panose="020F0502020204030204" pitchFamily="34" charset="0"/>
                <a:cs typeface="AGaramond-Regular"/>
              </a:rPr>
              <a:t>Θέωνα</a:t>
            </a:r>
            <a:r>
              <a:rPr lang="el-GR" sz="1800" dirty="0">
                <a:effectLst/>
                <a:latin typeface="Times New Roman" panose="02020603050405020304" pitchFamily="18" charset="0"/>
                <a:ea typeface="Calibri" panose="020F0502020204030204" pitchFamily="34" charset="0"/>
                <a:cs typeface="AGaramond-Regular"/>
              </a:rPr>
              <a:t>, αμφότεροι κάτοικοι της πόλης των </a:t>
            </a:r>
            <a:r>
              <a:rPr lang="el-GR" sz="1800" dirty="0" err="1">
                <a:effectLst/>
                <a:latin typeface="Times New Roman" panose="02020603050405020304" pitchFamily="18" charset="0"/>
                <a:ea typeface="Calibri" panose="020F0502020204030204" pitchFamily="34" charset="0"/>
                <a:cs typeface="AGaramond-Regular"/>
              </a:rPr>
              <a:t>Οξυρύγχων</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25912218-91B2-B672-B3BC-036F85171836}"/>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0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0F79-9AEF-2F95-8B60-493C003BF83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05A42B6-AF18-DEB8-2181-1E5F67A492AF}"/>
              </a:ext>
            </a:extLst>
          </p:cNvPr>
          <p:cNvSpPr txBox="1"/>
          <p:nvPr/>
        </p:nvSpPr>
        <p:spPr>
          <a:xfrm>
            <a:off x="4705350" y="742950"/>
            <a:ext cx="2781299"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 ΠΡΑΞΗ ΤΗΣ ΕΚΔΟΣΗΣ</a:t>
            </a:r>
          </a:p>
        </p:txBody>
      </p:sp>
      <p:sp>
        <p:nvSpPr>
          <p:cNvPr id="21" name="Τίτλος 1">
            <a:extLst>
              <a:ext uri="{FF2B5EF4-FFF2-40B4-BE49-F238E27FC236}">
                <a16:creationId xmlns:a16="http://schemas.microsoft.com/office/drawing/2014/main" id="{5A394EA4-E9E3-F328-7CF9-F28DC7D63D0E}"/>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7" name="Θέση περιεχομένου 2">
            <a:extLst>
              <a:ext uri="{FF2B5EF4-FFF2-40B4-BE49-F238E27FC236}">
                <a16:creationId xmlns:a16="http://schemas.microsoft.com/office/drawing/2014/main" id="{FFE70AFC-47DD-7564-D677-85ACAA0D5CEB}"/>
              </a:ext>
            </a:extLst>
          </p:cNvPr>
          <p:cNvSpPr txBox="1">
            <a:spLocks/>
          </p:cNvSpPr>
          <p:nvPr/>
        </p:nvSpPr>
        <p:spPr>
          <a:xfrm>
            <a:off x="838199" y="1385813"/>
            <a:ext cx="5962651" cy="3096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Font typeface="Arial" panose="020B0604020202020204" pitchFamily="34" charset="0"/>
              <a:buNone/>
            </a:pPr>
            <a:r>
              <a:rPr lang="el-GR" sz="2000" dirty="0">
                <a:latin typeface="IFAO-Grec Unicode" panose="02020603050405020304" pitchFamily="18" charset="-95"/>
                <a:ea typeface="IFAO-Grec Unicode" panose="02020603050405020304" pitchFamily="18" charset="-95"/>
                <a:cs typeface="AGaramond-Regular"/>
              </a:rPr>
              <a:t>6.   </a:t>
            </a:r>
            <a:r>
              <a:rPr lang="el-GR" sz="2000" dirty="0" err="1">
                <a:solidFill>
                  <a:schemeClr val="bg1">
                    <a:lumMod val="85000"/>
                  </a:schemeClr>
                </a:solidFill>
                <a:latin typeface="IFAO-Grec Unicode" panose="02020603050405020304" pitchFamily="18" charset="-95"/>
                <a:ea typeface="IFAO-Grec Unicode" panose="02020603050405020304" pitchFamily="18" charset="-95"/>
                <a:cs typeface="AGaramond-Regular"/>
              </a:rPr>
              <a:t>ρύγχων</a:t>
            </a:r>
            <a:r>
              <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rPr>
              <a:t> πόλεως, </a:t>
            </a:r>
            <a:r>
              <a:rPr lang="el-GR" sz="2000" b="1" dirty="0">
                <a:latin typeface="IFAO-Grec Unicode" panose="02020603050405020304" pitchFamily="18" charset="-95"/>
                <a:ea typeface="IFAO-Grec Unicode" panose="02020603050405020304" pitchFamily="18" charset="-95"/>
                <a:cs typeface="AGaramond-Regular"/>
              </a:rPr>
              <a:t>ὁ </a:t>
            </a:r>
            <a:r>
              <a:rPr lang="el-GR" sz="2000" b="1" dirty="0" err="1">
                <a:latin typeface="IFAO-Grec Unicode" panose="02020603050405020304" pitchFamily="18" charset="-95"/>
                <a:ea typeface="IFAO-Grec Unicode" panose="02020603050405020304" pitchFamily="18" charset="-95"/>
                <a:cs typeface="AGaramond-Regular"/>
              </a:rPr>
              <a:t>μὲν</a:t>
            </a:r>
            <a:r>
              <a:rPr lang="el-GR" sz="2000" b="1" dirty="0">
                <a:latin typeface="IFAO-Grec Unicode" panose="02020603050405020304" pitchFamily="18" charset="-95"/>
                <a:ea typeface="IFAO-Grec Unicode" panose="02020603050405020304" pitchFamily="18" charset="-95"/>
                <a:cs typeface="AGaramond-Regular"/>
              </a:rPr>
              <a:t> Τρύφων </a:t>
            </a:r>
            <a:r>
              <a:rPr lang="el-GR" sz="2000" b="1" dirty="0" err="1">
                <a:latin typeface="IFAO-Grec Unicode" panose="02020603050405020304" pitchFamily="18" charset="-95"/>
                <a:ea typeface="IFAO-Grec Unicode" panose="02020603050405020304" pitchFamily="18" charset="-95"/>
                <a:cs typeface="AGaramond-Regular"/>
              </a:rPr>
              <a:t>ἐγδεδόσ</a:t>
            </a:r>
            <a:r>
              <a:rPr lang="el-GR" sz="2000" b="1" dirty="0">
                <a:latin typeface="IFAO-Grec Unicode" panose="02020603050405020304" pitchFamily="18" charset="-95"/>
                <a:ea typeface="IFAO-Grec Unicode" panose="02020603050405020304" pitchFamily="18" charset="-95"/>
                <a:cs typeface="AGaramond-Regular"/>
              </a:rPr>
              <a:t>-</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7.   </a:t>
            </a:r>
            <a:r>
              <a:rPr lang="el-GR" sz="2000" b="1" dirty="0" err="1">
                <a:latin typeface="IFAO-Grec Unicode" panose="02020603050405020304" pitchFamily="18" charset="-95"/>
                <a:ea typeface="IFAO-Grec Unicode" panose="02020603050405020304" pitchFamily="18" charset="-95"/>
                <a:cs typeface="AGaramond-Regular"/>
              </a:rPr>
              <a:t>θαι</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τῷ</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Πτολεμαίῳ</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τὸν</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ἑαυτοῦ</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υἱὸν</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Θοῶ</a:t>
            </a:r>
            <a:r>
              <a:rPr lang="el-GR" sz="2000" b="1" dirty="0">
                <a:latin typeface="IFAO-Grec Unicode" panose="02020603050405020304" pitchFamily="18" charset="-95"/>
                <a:ea typeface="IFAO-Grec Unicode" panose="02020603050405020304" pitchFamily="18" charset="-95"/>
                <a:cs typeface="AGaramond-Regular"/>
              </a:rPr>
              <a:t>-</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8.   </a:t>
            </a:r>
            <a:r>
              <a:rPr lang="el-GR" sz="2000" b="1" dirty="0" err="1">
                <a:latin typeface="IFAO-Grec Unicode" panose="02020603050405020304" pitchFamily="18" charset="-95"/>
                <a:ea typeface="IFAO-Grec Unicode" panose="02020603050405020304" pitchFamily="18" charset="-95"/>
                <a:cs typeface="AGaramond-Regular"/>
              </a:rPr>
              <a:t>νιν</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μητρὸς</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Σαραεῦτος</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τῆς</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Ἀπίωνος</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οὐδέ</a:t>
            </a:r>
            <a:r>
              <a:rPr lang="el-GR" sz="2000" b="1" dirty="0">
                <a:latin typeface="IFAO-Grec Unicode" panose="02020603050405020304" pitchFamily="18" charset="-95"/>
                <a:ea typeface="IFAO-Grec Unicode" panose="02020603050405020304" pitchFamily="18" charset="-95"/>
                <a:cs typeface="AGaramond-Regular"/>
              </a:rPr>
              <a:t>-</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9.   </a:t>
            </a:r>
            <a:r>
              <a:rPr lang="el-GR" sz="2000" b="1" dirty="0">
                <a:latin typeface="IFAO-Grec Unicode" panose="02020603050405020304" pitchFamily="18" charset="-95"/>
                <a:ea typeface="IFAO-Grec Unicode" panose="02020603050405020304" pitchFamily="18" charset="-95"/>
                <a:cs typeface="AGaramond-Regular"/>
              </a:rPr>
              <a:t>πω </a:t>
            </a:r>
            <a:r>
              <a:rPr lang="el-GR" sz="2000" b="1" dirty="0" err="1">
                <a:latin typeface="IFAO-Grec Unicode" panose="02020603050405020304" pitchFamily="18" charset="-95"/>
                <a:ea typeface="IFAO-Grec Unicode" panose="02020603050405020304" pitchFamily="18" charset="-95"/>
                <a:cs typeface="AGaramond-Regular"/>
              </a:rPr>
              <a:t>ὄντα</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τῶν</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ἐτῶν</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ἐπὶ</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χρόνον</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ἐνιαυτὸν</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10. </a:t>
            </a:r>
            <a:r>
              <a:rPr lang="el-GR" sz="2000" b="1" dirty="0" err="1">
                <a:latin typeface="IFAO-Grec Unicode" panose="02020603050405020304" pitchFamily="18" charset="-95"/>
                <a:ea typeface="IFAO-Grec Unicode" panose="02020603050405020304" pitchFamily="18" charset="-95"/>
                <a:cs typeface="AGaramond-Regular"/>
              </a:rPr>
              <a:t>ἕνα</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ἀπὸ</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τῆς</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ἐνεστώσης</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ἡμέρας</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διακονοῦ</a:t>
            </a:r>
            <a:r>
              <a:rPr lang="el-GR" sz="2000" dirty="0">
                <a:latin typeface="IFAO-Grec Unicode" panose="02020603050405020304" pitchFamily="18" charset="-95"/>
                <a:ea typeface="IFAO-Grec Unicode" panose="02020603050405020304" pitchFamily="18" charset="-95"/>
                <a:cs typeface="AGaramond-Regular"/>
              </a:rPr>
              <a:t>(ν)-</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11. τα </a:t>
            </a:r>
            <a:r>
              <a:rPr lang="el-GR" sz="2000" dirty="0" err="1">
                <a:latin typeface="IFAO-Grec Unicode" panose="02020603050405020304" pitchFamily="18" charset="-95"/>
                <a:ea typeface="IFAO-Grec Unicode" panose="02020603050405020304" pitchFamily="18" charset="-95"/>
                <a:cs typeface="AGaramond-Regular"/>
              </a:rPr>
              <a:t>καὶ</a:t>
            </a:r>
            <a:r>
              <a:rPr lang="el-GR" sz="2000" dirty="0">
                <a:latin typeface="IFAO-Grec Unicode" panose="02020603050405020304" pitchFamily="18" charset="-95"/>
                <a:ea typeface="IFAO-Grec Unicode" panose="02020603050405020304" pitchFamily="18" charset="-95"/>
                <a:cs typeface="AGaramond-Regular"/>
              </a:rPr>
              <a:t> ποιο[ῦ]ντα πάντα </a:t>
            </a:r>
            <a:r>
              <a:rPr lang="el-GR" sz="2000" dirty="0" err="1">
                <a:latin typeface="IFAO-Grec Unicode" panose="02020603050405020304" pitchFamily="18" charset="-95"/>
                <a:ea typeface="IFAO-Grec Unicode" panose="02020603050405020304" pitchFamily="18" charset="-95"/>
                <a:cs typeface="AGaramond-Regular"/>
              </a:rPr>
              <a:t>τὰ</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ἐπιτασσόμε</a:t>
            </a:r>
            <a:r>
              <a:rPr lang="el-GR" sz="2000" dirty="0">
                <a:latin typeface="IFAO-Grec Unicode" panose="02020603050405020304" pitchFamily="18" charset="-95"/>
                <a:ea typeface="IFAO-Grec Unicode" panose="02020603050405020304" pitchFamily="18" charset="-95"/>
                <a:cs typeface="AGaramond-Regular"/>
              </a:rPr>
              <a:t>-</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12. να </a:t>
            </a:r>
            <a:r>
              <a:rPr lang="el-GR" sz="2000" dirty="0" err="1">
                <a:latin typeface="IFAO-Grec Unicode" panose="02020603050405020304" pitchFamily="18" charset="-95"/>
                <a:ea typeface="IFAO-Grec Unicode" panose="02020603050405020304" pitchFamily="18" charset="-95"/>
                <a:cs typeface="AGaramond-Regular"/>
              </a:rPr>
              <a:t>αὐτῷ</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ὑπὸ</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τοῦ</a:t>
            </a:r>
            <a:r>
              <a:rPr lang="el-GR" sz="2000" dirty="0">
                <a:latin typeface="IFAO-Grec Unicode" panose="02020603050405020304" pitchFamily="18" charset="-95"/>
                <a:ea typeface="IFAO-Grec Unicode" panose="02020603050405020304" pitchFamily="18" charset="-95"/>
                <a:cs typeface="AGaramond-Regular"/>
              </a:rPr>
              <a:t> Πτολεμαίου </a:t>
            </a:r>
            <a:r>
              <a:rPr lang="el-GR" sz="2000" dirty="0" err="1">
                <a:latin typeface="IFAO-Grec Unicode" panose="02020603050405020304" pitchFamily="18" charset="-95"/>
                <a:ea typeface="IFAO-Grec Unicode" panose="02020603050405020304" pitchFamily="18" charset="-95"/>
                <a:cs typeface="AGaramond-Regular"/>
              </a:rPr>
              <a:t>κατὰ</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τὴν</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13. </a:t>
            </a:r>
            <a:r>
              <a:rPr lang="el-GR" sz="2000" dirty="0" err="1">
                <a:latin typeface="IFAO-Grec Unicode" panose="02020603050405020304" pitchFamily="18" charset="-95"/>
                <a:ea typeface="IFAO-Grec Unicode" panose="02020603050405020304" pitchFamily="18" charset="-95"/>
                <a:cs typeface="AGaramond-Regular"/>
              </a:rPr>
              <a:t>γερδιακὴν</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τέχνην</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πᾶσαν</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ὡς</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καὶ</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latin typeface="IFAO-Grec Unicode" panose="02020603050405020304" pitchFamily="18" charset="-95"/>
                <a:ea typeface="IFAO-Grec Unicode" panose="02020603050405020304" pitchFamily="18" charset="-95"/>
                <a:cs typeface="AGaramond-Regular"/>
              </a:rPr>
              <a:t>αὐτὸς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14. </a:t>
            </a:r>
            <a:r>
              <a:rPr lang="el-GR" sz="2000" dirty="0" err="1">
                <a:latin typeface="IFAO-Grec Unicode" panose="02020603050405020304" pitchFamily="18" charset="-95"/>
                <a:ea typeface="IFAO-Grec Unicode" panose="02020603050405020304" pitchFamily="18" charset="-95"/>
                <a:cs typeface="AGaramond-Regular"/>
              </a:rPr>
              <a:t>ἐπισται</a:t>
            </a:r>
            <a:r>
              <a:rPr lang="el-GR" sz="2000" dirty="0">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latin typeface="IFAO-Grec Unicode" panose="02020603050405020304" pitchFamily="18" charset="-95"/>
                <a:ea typeface="IFAO-Grec Unicode" panose="02020603050405020304" pitchFamily="18" charset="-95"/>
                <a:cs typeface="AGaramond-Regular"/>
              </a:rPr>
              <a:t>τοῦ</a:t>
            </a:r>
            <a:r>
              <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latin typeface="IFAO-Grec Unicode" panose="02020603050405020304" pitchFamily="18" charset="-95"/>
                <a:ea typeface="IFAO-Grec Unicode" panose="02020603050405020304" pitchFamily="18" charset="-95"/>
                <a:cs typeface="AGaramond-Regular"/>
              </a:rPr>
              <a:t>παιδὸς</a:t>
            </a:r>
            <a:r>
              <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latin typeface="IFAO-Grec Unicode" panose="02020603050405020304" pitchFamily="18" charset="-95"/>
                <a:ea typeface="IFAO-Grec Unicode" panose="02020603050405020304" pitchFamily="18" charset="-95"/>
                <a:cs typeface="AGaramond-Regular"/>
              </a:rPr>
              <a:t>τρεφομένου</a:t>
            </a:r>
            <a:r>
              <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latin typeface="IFAO-Grec Unicode" panose="02020603050405020304" pitchFamily="18" charset="-95"/>
                <a:ea typeface="IFAO-Grec Unicode" panose="02020603050405020304" pitchFamily="18" charset="-95"/>
                <a:cs typeface="AGaramond-Regular"/>
              </a:rPr>
              <a:t>καὶ</a:t>
            </a:r>
            <a:r>
              <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latin typeface="IFAO-Grec Unicode" panose="02020603050405020304" pitchFamily="18" charset="-95"/>
                <a:ea typeface="IFAO-Grec Unicode" panose="02020603050405020304" pitchFamily="18" charset="-95"/>
                <a:cs typeface="AGaramond-Regular"/>
              </a:rPr>
              <a:t>ἱμα</a:t>
            </a:r>
            <a:r>
              <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rPr>
              <a:t>-</a:t>
            </a:r>
          </a:p>
        </p:txBody>
      </p:sp>
      <p:cxnSp>
        <p:nvCxnSpPr>
          <p:cNvPr id="3" name="Ευθεία γραμμή σύνδεσης 2">
            <a:extLst>
              <a:ext uri="{FF2B5EF4-FFF2-40B4-BE49-F238E27FC236}">
                <a16:creationId xmlns:a16="http://schemas.microsoft.com/office/drawing/2014/main" id="{A49165E3-71F3-3961-BF43-A5886A5041C2}"/>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3C9CA1-6341-7336-6BBF-2FC6384DEF46}"/>
              </a:ext>
            </a:extLst>
          </p:cNvPr>
          <p:cNvSpPr txBox="1"/>
          <p:nvPr/>
        </p:nvSpPr>
        <p:spPr>
          <a:xfrm>
            <a:off x="838200" y="4328308"/>
            <a:ext cx="9382126" cy="2410916"/>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n-US" dirty="0">
                <a:latin typeface="IFAO-Grec Unicode" panose="02020603050405020304" pitchFamily="18" charset="-95"/>
                <a:ea typeface="IFAO-Grec Unicode" panose="02020603050405020304" pitchFamily="18" charset="-95"/>
              </a:rPr>
              <a:t>13. add. van </a:t>
            </a:r>
            <a:r>
              <a:rPr lang="en-US" dirty="0" err="1">
                <a:latin typeface="IFAO-Grec Unicode" panose="02020603050405020304" pitchFamily="18" charset="-95"/>
                <a:ea typeface="IFAO-Grec Unicode" panose="02020603050405020304" pitchFamily="18" charset="-95"/>
              </a:rPr>
              <a:t>Minnen</a:t>
            </a:r>
            <a:r>
              <a:rPr lang="en-US" dirty="0">
                <a:latin typeface="IFAO-Grec Unicode" panose="02020603050405020304" pitchFamily="18" charset="-95"/>
                <a:ea typeface="IFAO-Grec Unicode" panose="02020603050405020304" pitchFamily="18" charset="-95"/>
              </a:rPr>
              <a:t> (BL </a:t>
            </a:r>
            <a:r>
              <a:rPr lang="el-GR" dirty="0">
                <a:latin typeface="IFAO-Grec Unicode" panose="02020603050405020304" pitchFamily="18" charset="-95"/>
                <a:ea typeface="IFAO-Grec Unicode" panose="02020603050405020304" pitchFamily="18" charset="-95"/>
              </a:rPr>
              <a:t>ΙΧ 179)</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 </a:t>
            </a:r>
            <a:r>
              <a:rPr lang="en-US" dirty="0">
                <a:latin typeface="IFAO-Grec Unicode" panose="02020603050405020304" pitchFamily="18" charset="-95"/>
                <a:ea typeface="IFAO-Grec Unicode" panose="02020603050405020304" pitchFamily="18" charset="-95"/>
              </a:rPr>
              <a:t>l. </a:t>
            </a:r>
            <a:r>
              <a:rPr lang="el-GR" dirty="0" err="1">
                <a:latin typeface="IFAO-Grec Unicode" panose="02020603050405020304" pitchFamily="18" charset="-95"/>
                <a:ea typeface="IFAO-Grec Unicode" panose="02020603050405020304" pitchFamily="18" charset="-95"/>
              </a:rPr>
              <a:t>ἐπίστα</a:t>
            </a:r>
            <a:r>
              <a:rPr lang="el-GR" dirty="0">
                <a:latin typeface="IFAO-Grec Unicode" panose="02020603050405020304" pitchFamily="18" charset="-95"/>
                <a:ea typeface="IFAO-Grec Unicode" panose="02020603050405020304" pitchFamily="18" charset="-95"/>
              </a:rPr>
              <a:t>&lt;τα&gt;ι</a:t>
            </a:r>
            <a:endParaRPr lang="el-GR" b="1"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ο μεν Τρύφωνας ότι έχει παραδώσει ως μαθητευόμενο στον Πτολεμαίο τον ανήλικο ακόμα γιο του </a:t>
            </a:r>
            <a:r>
              <a:rPr lang="el-GR" sz="1800" dirty="0" err="1">
                <a:effectLst/>
                <a:latin typeface="IFAO-Grec Unicode" panose="02020603050405020304" pitchFamily="18" charset="-95"/>
                <a:ea typeface="IFAO-Grec Unicode" panose="02020603050405020304" pitchFamily="18" charset="-95"/>
                <a:cs typeface="AGaramond-Regular"/>
              </a:rPr>
              <a:t>Θοώνη</a:t>
            </a:r>
            <a:r>
              <a:rPr lang="el-GR" sz="1800" dirty="0">
                <a:effectLst/>
                <a:latin typeface="IFAO-Grec Unicode" panose="02020603050405020304" pitchFamily="18" charset="-95"/>
                <a:ea typeface="IFAO-Grec Unicode" panose="02020603050405020304" pitchFamily="18" charset="-95"/>
                <a:cs typeface="AGaramond-Regular"/>
              </a:rPr>
              <a:t> της </a:t>
            </a:r>
            <a:r>
              <a:rPr lang="el-GR" sz="1800" dirty="0" err="1">
                <a:effectLst/>
                <a:latin typeface="IFAO-Grec Unicode" panose="02020603050405020304" pitchFamily="18" charset="-95"/>
                <a:ea typeface="IFAO-Grec Unicode" panose="02020603050405020304" pitchFamily="18" charset="-95"/>
                <a:cs typeface="AGaramond-Regular"/>
              </a:rPr>
              <a:t>Σαραεύτος</a:t>
            </a:r>
            <a:r>
              <a:rPr lang="el-GR" sz="1800" dirty="0">
                <a:effectLst/>
                <a:latin typeface="IFAO-Grec Unicode" panose="02020603050405020304" pitchFamily="18" charset="-95"/>
                <a:ea typeface="IFAO-Grec Unicode" panose="02020603050405020304" pitchFamily="18" charset="-95"/>
                <a:cs typeface="AGaramond-Regular"/>
              </a:rPr>
              <a:t>, κόρης του </a:t>
            </a:r>
            <a:r>
              <a:rPr lang="el-GR" sz="1800" dirty="0" err="1">
                <a:effectLst/>
                <a:latin typeface="IFAO-Grec Unicode" panose="02020603050405020304" pitchFamily="18" charset="-95"/>
                <a:ea typeface="IFAO-Grec Unicode" panose="02020603050405020304" pitchFamily="18" charset="-95"/>
                <a:cs typeface="AGaramond-Regular"/>
              </a:rPr>
              <a:t>Απίωνα</a:t>
            </a:r>
            <a:r>
              <a:rPr lang="el-GR" sz="1800" dirty="0">
                <a:effectLst/>
                <a:latin typeface="IFAO-Grec Unicode" panose="02020603050405020304" pitchFamily="18" charset="-95"/>
                <a:ea typeface="IFAO-Grec Unicode" panose="02020603050405020304" pitchFamily="18" charset="-95"/>
                <a:cs typeface="AGaramond-Regular"/>
              </a:rPr>
              <a:t>, για χρονικό διάστημα ενός έτους από τη σημερινή ημέρα για να διακονεί και εκτελεί όλα όσα του υπαγορεύονται από τον Πτολεμαίο σχετικά με οποιαδήποτε δραστηριότητα της υφαντικής τέχνης, στον βαθμό που την κατέχει ο ίδιος…</a:t>
            </a: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54166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67B2-441A-4BC7-5BE1-1496ED45F585}"/>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288AA6-884C-F109-E806-FFAB21557F8D}"/>
              </a:ext>
            </a:extLst>
          </p:cNvPr>
          <p:cNvSpPr>
            <a:spLocks noGrp="1"/>
          </p:cNvSpPr>
          <p:nvPr>
            <p:ph idx="1"/>
          </p:nvPr>
        </p:nvSpPr>
        <p:spPr>
          <a:xfrm>
            <a:off x="838199" y="1389281"/>
            <a:ext cx="5962651" cy="3096994"/>
          </a:xfrm>
        </p:spPr>
        <p:txBody>
          <a:bodyPr>
            <a:noAutofit/>
          </a:bodyPr>
          <a:lstStyle/>
          <a:p>
            <a:pPr marL="0" indent="0">
              <a:lnSpc>
                <a:spcPct val="100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6.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ρύγχων</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πόλεως, </a:t>
            </a:r>
            <a:r>
              <a:rPr lang="el-GR" sz="2000" dirty="0">
                <a:effectLst/>
                <a:latin typeface="IFAO-Grec Unicode" panose="02020603050405020304" pitchFamily="18" charset="-95"/>
                <a:ea typeface="IFAO-Grec Unicode" panose="02020603050405020304" pitchFamily="18" charset="-95"/>
                <a:cs typeface="AGaramond-Regular"/>
              </a:rPr>
              <a:t>ὁ </a:t>
            </a:r>
            <a:r>
              <a:rPr lang="el-GR" sz="2000" dirty="0" err="1">
                <a:effectLst/>
                <a:latin typeface="IFAO-Grec Unicode" panose="02020603050405020304" pitchFamily="18" charset="-95"/>
                <a:ea typeface="IFAO-Grec Unicode" panose="02020603050405020304" pitchFamily="18" charset="-95"/>
                <a:cs typeface="AGaramond-Regular"/>
              </a:rPr>
              <a:t>μὲν</a:t>
            </a:r>
            <a:r>
              <a:rPr lang="el-GR" sz="2000" dirty="0">
                <a:effectLst/>
                <a:latin typeface="IFAO-Grec Unicode" panose="02020603050405020304" pitchFamily="18" charset="-95"/>
                <a:ea typeface="IFAO-Grec Unicode" panose="02020603050405020304" pitchFamily="18" charset="-95"/>
                <a:cs typeface="AGaramond-Regular"/>
              </a:rPr>
              <a:t> Τρύφων </a:t>
            </a:r>
            <a:r>
              <a:rPr lang="el-GR" sz="2000" dirty="0" err="1">
                <a:effectLst/>
                <a:latin typeface="IFAO-Grec Unicode" panose="02020603050405020304" pitchFamily="18" charset="-95"/>
                <a:ea typeface="IFAO-Grec Unicode" panose="02020603050405020304" pitchFamily="18" charset="-95"/>
                <a:cs typeface="AGaramond-Regular"/>
              </a:rPr>
              <a:t>ἐγδεδόσ</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7.   </a:t>
            </a:r>
            <a:r>
              <a:rPr lang="el-GR" sz="2000" dirty="0" err="1">
                <a:effectLst/>
                <a:latin typeface="IFAO-Grec Unicode" panose="02020603050405020304" pitchFamily="18" charset="-95"/>
                <a:ea typeface="IFAO-Grec Unicode" panose="02020603050405020304" pitchFamily="18" charset="-95"/>
                <a:cs typeface="AGaramond-Regular"/>
              </a:rPr>
              <a:t>θαι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Πτολεμαίῳ</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ἑαυτοῦ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υἱὸν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Θοῶ</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8.   </a:t>
            </a:r>
            <a:r>
              <a:rPr lang="el-GR" sz="2000" dirty="0" err="1">
                <a:effectLst/>
                <a:latin typeface="IFAO-Grec Unicode" panose="02020603050405020304" pitchFamily="18" charset="-95"/>
                <a:ea typeface="IFAO-Grec Unicode" panose="02020603050405020304" pitchFamily="18" charset="-95"/>
                <a:cs typeface="AGaramond-Regular"/>
              </a:rPr>
              <a:t>νιν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Σαραεῦτος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Ἀπίωνος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οὐδέ</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9.   πω </a:t>
            </a:r>
            <a:r>
              <a:rPr lang="el-GR" sz="2000" dirty="0" err="1">
                <a:effectLst/>
                <a:latin typeface="IFAO-Grec Unicode" panose="02020603050405020304" pitchFamily="18" charset="-95"/>
                <a:ea typeface="IFAO-Grec Unicode" panose="02020603050405020304" pitchFamily="18" charset="-95"/>
                <a:cs typeface="AGaramond-Regular"/>
              </a:rPr>
              <a:t>ὄντα</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ἐτῶν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ἐπὶ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χρόνον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ἐνιαυτὸν</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10. </a:t>
            </a:r>
            <a:r>
              <a:rPr lang="el-GR" sz="2000" dirty="0" err="1">
                <a:effectLst/>
                <a:latin typeface="IFAO-Grec Unicode" panose="02020603050405020304" pitchFamily="18" charset="-95"/>
                <a:ea typeface="IFAO-Grec Unicode" panose="02020603050405020304" pitchFamily="18" charset="-95"/>
                <a:cs typeface="AGaramond-Regular"/>
              </a:rPr>
              <a:t>ἕνα</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ἀπὸ</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ἐνεστώσης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ἡμέρας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διακονοῦ</a:t>
            </a:r>
            <a:r>
              <a:rPr lang="el-GR" sz="2000" b="1" dirty="0">
                <a:effectLst/>
                <a:latin typeface="IFAO-Grec Unicode" panose="02020603050405020304" pitchFamily="18" charset="-95"/>
                <a:ea typeface="IFAO-Grec Unicode" panose="02020603050405020304" pitchFamily="18" charset="-95"/>
                <a:cs typeface="AGaramond-Regular"/>
              </a:rPr>
              <a:t>(ν)-</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11. </a:t>
            </a:r>
            <a:r>
              <a:rPr lang="el-GR" sz="2000" b="1" dirty="0">
                <a:effectLst/>
                <a:latin typeface="IFAO-Grec Unicode" panose="02020603050405020304" pitchFamily="18" charset="-95"/>
                <a:ea typeface="IFAO-Grec Unicode" panose="02020603050405020304" pitchFamily="18" charset="-95"/>
                <a:cs typeface="AGaramond-Regular"/>
              </a:rPr>
              <a:t>τα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ποιο[ῦ]ντα πάντα </a:t>
            </a:r>
            <a:r>
              <a:rPr lang="el-GR" sz="2000" b="1" dirty="0" err="1">
                <a:effectLst/>
                <a:latin typeface="IFAO-Grec Unicode" panose="02020603050405020304" pitchFamily="18" charset="-95"/>
                <a:ea typeface="IFAO-Grec Unicode" panose="02020603050405020304" pitchFamily="18" charset="-95"/>
                <a:cs typeface="AGaramond-Regular"/>
              </a:rPr>
              <a:t>τὰ</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ἐπιτασσόμε</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12.</a:t>
            </a:r>
            <a:r>
              <a:rPr lang="el-GR" sz="2000" b="1" dirty="0">
                <a:effectLst/>
                <a:latin typeface="IFAO-Grec Unicode" panose="02020603050405020304" pitchFamily="18" charset="-95"/>
                <a:ea typeface="IFAO-Grec Unicode" panose="02020603050405020304" pitchFamily="18" charset="-95"/>
                <a:cs typeface="AGaramond-Regular"/>
              </a:rPr>
              <a:t> να </a:t>
            </a:r>
            <a:r>
              <a:rPr lang="el-GR" sz="2000" b="1" dirty="0" err="1">
                <a:effectLst/>
                <a:latin typeface="IFAO-Grec Unicode" panose="02020603050405020304" pitchFamily="18" charset="-95"/>
                <a:ea typeface="IFAO-Grec Unicode" panose="02020603050405020304" pitchFamily="18" charset="-95"/>
                <a:cs typeface="AGaramond-Regular"/>
              </a:rPr>
              <a:t>αὐτῷ</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ὑπὸ</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Πτολεμαίου </a:t>
            </a:r>
            <a:r>
              <a:rPr lang="el-GR" sz="2000" b="1" dirty="0" err="1">
                <a:effectLst/>
                <a:latin typeface="IFAO-Grec Unicode" panose="02020603050405020304" pitchFamily="18" charset="-95"/>
                <a:ea typeface="IFAO-Grec Unicode" panose="02020603050405020304" pitchFamily="18" charset="-95"/>
                <a:cs typeface="AGaramond-Regular"/>
              </a:rPr>
              <a:t>κατὰ</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τὴν</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13. </a:t>
            </a:r>
            <a:r>
              <a:rPr lang="el-GR" sz="2000" b="1" dirty="0" err="1">
                <a:effectLst/>
                <a:latin typeface="IFAO-Grec Unicode" panose="02020603050405020304" pitchFamily="18" charset="-95"/>
                <a:ea typeface="IFAO-Grec Unicode" panose="02020603050405020304" pitchFamily="18" charset="-95"/>
                <a:cs typeface="AGaramond-Regular"/>
              </a:rPr>
              <a:t>γερδιακὴν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τέχνην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πᾶσαν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latin typeface="IFAO-Grec Unicode" panose="02020603050405020304" pitchFamily="18" charset="-95"/>
                <a:ea typeface="IFAO-Grec Unicode" panose="02020603050405020304" pitchFamily="18" charset="-95"/>
                <a:cs typeface="AGaramond-Regular"/>
              </a:rPr>
              <a:t>ὡ</a:t>
            </a:r>
            <a:r>
              <a:rPr lang="el-GR" sz="2000" b="1" dirty="0" err="1">
                <a:effectLst/>
                <a:latin typeface="IFAO-Grec Unicode" panose="02020603050405020304" pitchFamily="18" charset="-95"/>
                <a:ea typeface="IFAO-Grec Unicode" panose="02020603050405020304" pitchFamily="18" charset="-95"/>
                <a:cs typeface="AGaramond-Regular"/>
              </a:rPr>
              <a:t>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αὐτὸς</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14. </a:t>
            </a:r>
            <a:r>
              <a:rPr lang="el-GR" sz="2000" b="1" dirty="0" err="1">
                <a:effectLst/>
                <a:latin typeface="IFAO-Grec Unicode" panose="02020603050405020304" pitchFamily="18" charset="-95"/>
                <a:ea typeface="IFAO-Grec Unicode" panose="02020603050405020304" pitchFamily="18" charset="-95"/>
                <a:cs typeface="AGaramond-Regular"/>
              </a:rPr>
              <a:t>ἐπισται</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τοῦ</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παιδὸς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τρεφομένου</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καὶ</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ἱμα</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150F88DB-907F-1C98-A4AE-412A21428336}"/>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ΥΠΟΧΡΕΩΣΗ ΜΑΘΗΤΕΥΟΜΕΝΟΥ</a:t>
            </a:r>
          </a:p>
        </p:txBody>
      </p:sp>
      <p:sp>
        <p:nvSpPr>
          <p:cNvPr id="21" name="Τίτλος 1">
            <a:extLst>
              <a:ext uri="{FF2B5EF4-FFF2-40B4-BE49-F238E27FC236}">
                <a16:creationId xmlns:a16="http://schemas.microsoft.com/office/drawing/2014/main" id="{785CD7E7-A06A-0AAF-169C-5B69EB787603}"/>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1741D4D6-026D-251B-B386-EE256B183D4D}"/>
              </a:ext>
            </a:extLst>
          </p:cNvPr>
          <p:cNvSpPr txBox="1"/>
          <p:nvPr/>
        </p:nvSpPr>
        <p:spPr>
          <a:xfrm>
            <a:off x="838200" y="4328308"/>
            <a:ext cx="9382126" cy="2410916"/>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n-US" dirty="0">
                <a:latin typeface="IFAO-Grec Unicode" panose="02020603050405020304" pitchFamily="18" charset="-95"/>
                <a:ea typeface="IFAO-Grec Unicode" panose="02020603050405020304" pitchFamily="18" charset="-95"/>
              </a:rPr>
              <a:t>13. add. van </a:t>
            </a:r>
            <a:r>
              <a:rPr lang="en-US" dirty="0" err="1">
                <a:latin typeface="IFAO-Grec Unicode" panose="02020603050405020304" pitchFamily="18" charset="-95"/>
                <a:ea typeface="IFAO-Grec Unicode" panose="02020603050405020304" pitchFamily="18" charset="-95"/>
              </a:rPr>
              <a:t>Minnen</a:t>
            </a:r>
            <a:r>
              <a:rPr lang="en-US" dirty="0">
                <a:latin typeface="IFAO-Grec Unicode" panose="02020603050405020304" pitchFamily="18" charset="-95"/>
                <a:ea typeface="IFAO-Grec Unicode" panose="02020603050405020304" pitchFamily="18" charset="-95"/>
              </a:rPr>
              <a:t> (BL </a:t>
            </a:r>
            <a:r>
              <a:rPr lang="el-GR" dirty="0">
                <a:latin typeface="IFAO-Grec Unicode" panose="02020603050405020304" pitchFamily="18" charset="-95"/>
                <a:ea typeface="IFAO-Grec Unicode" panose="02020603050405020304" pitchFamily="18" charset="-95"/>
              </a:rPr>
              <a:t>ΙΧ 179)</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 </a:t>
            </a:r>
            <a:r>
              <a:rPr lang="en-US" dirty="0">
                <a:latin typeface="IFAO-Grec Unicode" panose="02020603050405020304" pitchFamily="18" charset="-95"/>
                <a:ea typeface="IFAO-Grec Unicode" panose="02020603050405020304" pitchFamily="18" charset="-95"/>
              </a:rPr>
              <a:t>l. </a:t>
            </a:r>
            <a:r>
              <a:rPr lang="el-GR" dirty="0" err="1">
                <a:latin typeface="IFAO-Grec Unicode" panose="02020603050405020304" pitchFamily="18" charset="-95"/>
                <a:ea typeface="IFAO-Grec Unicode" panose="02020603050405020304" pitchFamily="18" charset="-95"/>
              </a:rPr>
              <a:t>ἐπίστα</a:t>
            </a:r>
            <a:r>
              <a:rPr lang="el-GR" dirty="0">
                <a:latin typeface="IFAO-Grec Unicode" panose="02020603050405020304" pitchFamily="18" charset="-95"/>
                <a:ea typeface="IFAO-Grec Unicode" panose="02020603050405020304" pitchFamily="18" charset="-95"/>
              </a:rPr>
              <a:t>&lt;τα&gt;ι</a:t>
            </a:r>
            <a:endParaRPr lang="el-GR" b="1"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ο μεν Τρύφωνας ότι έχει παραδώσει ως μαθητευόμενο στον Πτολεμαίο τον ανήλικο ακόμα γιο του </a:t>
            </a:r>
            <a:r>
              <a:rPr lang="el-GR" sz="1800" dirty="0" err="1">
                <a:effectLst/>
                <a:latin typeface="IFAO-Grec Unicode" panose="02020603050405020304" pitchFamily="18" charset="-95"/>
                <a:ea typeface="IFAO-Grec Unicode" panose="02020603050405020304" pitchFamily="18" charset="-95"/>
                <a:cs typeface="AGaramond-Regular"/>
              </a:rPr>
              <a:t>Θοώνη</a:t>
            </a:r>
            <a:r>
              <a:rPr lang="el-GR" sz="1800" dirty="0">
                <a:effectLst/>
                <a:latin typeface="IFAO-Grec Unicode" panose="02020603050405020304" pitchFamily="18" charset="-95"/>
                <a:ea typeface="IFAO-Grec Unicode" panose="02020603050405020304" pitchFamily="18" charset="-95"/>
                <a:cs typeface="AGaramond-Regular"/>
              </a:rPr>
              <a:t> της </a:t>
            </a:r>
            <a:r>
              <a:rPr lang="el-GR" sz="1800" dirty="0" err="1">
                <a:effectLst/>
                <a:latin typeface="IFAO-Grec Unicode" panose="02020603050405020304" pitchFamily="18" charset="-95"/>
                <a:ea typeface="IFAO-Grec Unicode" panose="02020603050405020304" pitchFamily="18" charset="-95"/>
                <a:cs typeface="AGaramond-Regular"/>
              </a:rPr>
              <a:t>Σαραεύτος</a:t>
            </a:r>
            <a:r>
              <a:rPr lang="el-GR" sz="1800" dirty="0">
                <a:effectLst/>
                <a:latin typeface="IFAO-Grec Unicode" panose="02020603050405020304" pitchFamily="18" charset="-95"/>
                <a:ea typeface="IFAO-Grec Unicode" panose="02020603050405020304" pitchFamily="18" charset="-95"/>
                <a:cs typeface="AGaramond-Regular"/>
              </a:rPr>
              <a:t>, κόρης του </a:t>
            </a:r>
            <a:r>
              <a:rPr lang="el-GR" sz="1800" dirty="0" err="1">
                <a:effectLst/>
                <a:latin typeface="IFAO-Grec Unicode" panose="02020603050405020304" pitchFamily="18" charset="-95"/>
                <a:ea typeface="IFAO-Grec Unicode" panose="02020603050405020304" pitchFamily="18" charset="-95"/>
                <a:cs typeface="AGaramond-Regular"/>
              </a:rPr>
              <a:t>Απίωνα</a:t>
            </a:r>
            <a:r>
              <a:rPr lang="el-GR" sz="1800" dirty="0">
                <a:effectLst/>
                <a:latin typeface="IFAO-Grec Unicode" panose="02020603050405020304" pitchFamily="18" charset="-95"/>
                <a:ea typeface="IFAO-Grec Unicode" panose="02020603050405020304" pitchFamily="18" charset="-95"/>
                <a:cs typeface="AGaramond-Regular"/>
              </a:rPr>
              <a:t>, για χρονικό διάστημα ενός έτους από τη σημερινή ημέρα για να διακονεί και εκτελεί όλα όσα του υπαγορεύονται από τον Πτολεμαίο σχετικά με οποιαδήποτε δραστηριότητα της υφαντικής τέχνης, στον βαθμό που την κατέχει ο ίδιος…</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702698A9-1E30-D478-94BF-702F495DA810}"/>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62DCB4-C6A5-5DED-D1AC-0E26D906FA3A}"/>
              </a:ext>
            </a:extLst>
          </p:cNvPr>
          <p:cNvSpPr txBox="1"/>
          <p:nvPr/>
        </p:nvSpPr>
        <p:spPr>
          <a:xfrm>
            <a:off x="7196634" y="3801010"/>
            <a:ext cx="5254092" cy="369332"/>
          </a:xfrm>
          <a:prstGeom prst="rect">
            <a:avLst/>
          </a:prstGeom>
          <a:noFill/>
        </p:spPr>
        <p:txBody>
          <a:bodyPr wrap="square">
            <a:spAutoFit/>
          </a:bodyPr>
          <a:lstStyle/>
          <a:p>
            <a:pPr marL="285750" indent="-285750">
              <a:buFont typeface="Arial" panose="020B0604020202020204" pitchFamily="34" charset="0"/>
              <a:buChar char="•"/>
            </a:pPr>
            <a:r>
              <a:rPr lang="el-GR" sz="1800" dirty="0" err="1">
                <a:effectLst/>
                <a:latin typeface="IFAO-Grec Unicode" panose="02020603050405020304" pitchFamily="18" charset="-95"/>
                <a:ea typeface="IFAO-Grec Unicode" panose="02020603050405020304" pitchFamily="18" charset="-95"/>
              </a:rPr>
              <a:t>ὥστε</a:t>
            </a:r>
            <a:r>
              <a:rPr lang="el-GR" sz="1800" dirty="0">
                <a:effectLst/>
                <a:latin typeface="IFAO-Grec Unicode" panose="02020603050405020304" pitchFamily="18" charset="-95"/>
                <a:ea typeface="IFAO-Grec Unicode" panose="02020603050405020304" pitchFamily="18" charset="-95"/>
              </a:rPr>
              <a:t> </a:t>
            </a:r>
            <a:r>
              <a:rPr lang="el-GR" sz="1800" dirty="0" err="1">
                <a:effectLst/>
                <a:latin typeface="IFAO-Grec Unicode" panose="02020603050405020304" pitchFamily="18" charset="-95"/>
                <a:ea typeface="IFAO-Grec Unicode" panose="02020603050405020304" pitchFamily="18" charset="-95"/>
              </a:rPr>
              <a:t>μαθεῖν</a:t>
            </a:r>
            <a:r>
              <a:rPr lang="el-GR" sz="1800" dirty="0">
                <a:effectLst/>
                <a:latin typeface="IFAO-Grec Unicode" panose="02020603050405020304" pitchFamily="18" charset="-95"/>
                <a:ea typeface="IFAO-Grec Unicode" panose="02020603050405020304" pitchFamily="18" charset="-95"/>
              </a:rPr>
              <a:t>, </a:t>
            </a:r>
            <a:r>
              <a:rPr lang="el-GR" dirty="0">
                <a:latin typeface="IFAO-Grec Unicode" panose="02020603050405020304" pitchFamily="18" charset="-95"/>
                <a:ea typeface="IFAO-Grec Unicode" panose="02020603050405020304" pitchFamily="18" charset="-95"/>
              </a:rPr>
              <a:t> </a:t>
            </a:r>
            <a:r>
              <a:rPr lang="el-GR" sz="1800" dirty="0" err="1">
                <a:effectLst/>
                <a:latin typeface="IFAO-Grec Unicode" panose="02020603050405020304" pitchFamily="18" charset="-95"/>
                <a:ea typeface="IFAO-Grec Unicode" panose="02020603050405020304" pitchFamily="18" charset="-95"/>
              </a:rPr>
              <a:t>ὥστε</a:t>
            </a:r>
            <a:r>
              <a:rPr lang="el-GR" sz="1800" dirty="0">
                <a:effectLst/>
                <a:latin typeface="IFAO-Grec Unicode" panose="02020603050405020304" pitchFamily="18" charset="-95"/>
                <a:ea typeface="IFAO-Grec Unicode" panose="02020603050405020304" pitchFamily="18" charset="-95"/>
              </a:rPr>
              <a:t> </a:t>
            </a:r>
            <a:r>
              <a:rPr lang="el-GR" sz="1800" dirty="0" err="1">
                <a:effectLst/>
                <a:latin typeface="IFAO-Grec Unicode" panose="02020603050405020304" pitchFamily="18" charset="-95"/>
                <a:ea typeface="IFAO-Grec Unicode" panose="02020603050405020304" pitchFamily="18" charset="-95"/>
              </a:rPr>
              <a:t>διδαχθῆναι</a:t>
            </a:r>
            <a:r>
              <a:rPr lang="el-GR" sz="1800" dirty="0">
                <a:effectLst/>
                <a:latin typeface="IFAO-Grec Unicode" panose="02020603050405020304" pitchFamily="18" charset="-95"/>
                <a:ea typeface="IFAO-Grec Unicode" panose="02020603050405020304" pitchFamily="18" charset="-95"/>
              </a:rPr>
              <a:t>, </a:t>
            </a:r>
            <a:r>
              <a:rPr lang="el-GR" sz="1800" dirty="0" err="1">
                <a:effectLst/>
                <a:latin typeface="IFAO-Grec Unicode" panose="02020603050405020304" pitchFamily="18" charset="-95"/>
                <a:ea typeface="IFAO-Grec Unicode" panose="02020603050405020304" pitchFamily="18" charset="-95"/>
              </a:rPr>
              <a:t>πρὸς</a:t>
            </a:r>
            <a:r>
              <a:rPr lang="el-GR" sz="1800" dirty="0">
                <a:effectLst/>
                <a:latin typeface="IFAO-Grec Unicode" panose="02020603050405020304" pitchFamily="18" charset="-95"/>
                <a:ea typeface="IFAO-Grec Unicode" panose="02020603050405020304" pitchFamily="18" charset="-95"/>
              </a:rPr>
              <a:t> </a:t>
            </a:r>
            <a:r>
              <a:rPr lang="el-GR" sz="1800" dirty="0" err="1">
                <a:effectLst/>
                <a:latin typeface="IFAO-Grec Unicode" panose="02020603050405020304" pitchFamily="18" charset="-95"/>
                <a:ea typeface="IFAO-Grec Unicode" panose="02020603050405020304" pitchFamily="18" charset="-95"/>
              </a:rPr>
              <a:t>μάθησιν</a:t>
            </a:r>
            <a:endParaRPr lang="el-GR" sz="1800" dirty="0">
              <a:effectLst/>
              <a:latin typeface="IFAO-Grec Unicode" panose="02020603050405020304" pitchFamily="18" charset="-95"/>
              <a:ea typeface="IFAO-Grec Unicode" panose="02020603050405020304" pitchFamily="18" charset="-95"/>
            </a:endParaRPr>
          </a:p>
        </p:txBody>
      </p:sp>
      <p:sp>
        <p:nvSpPr>
          <p:cNvPr id="11" name="TextBox 10">
            <a:extLst>
              <a:ext uri="{FF2B5EF4-FFF2-40B4-BE49-F238E27FC236}">
                <a16:creationId xmlns:a16="http://schemas.microsoft.com/office/drawing/2014/main" id="{4D990FDD-9DCB-D15F-7A42-FA14A14D6C99}"/>
              </a:ext>
            </a:extLst>
          </p:cNvPr>
          <p:cNvSpPr txBox="1"/>
          <p:nvPr/>
        </p:nvSpPr>
        <p:spPr>
          <a:xfrm>
            <a:off x="7196633" y="1451048"/>
            <a:ext cx="5962651" cy="2308324"/>
          </a:xfrm>
          <a:prstGeom prst="rect">
            <a:avLst/>
          </a:prstGeom>
          <a:noFill/>
        </p:spPr>
        <p:txBody>
          <a:bodyPr wrap="square">
            <a:spAutoFit/>
          </a:bodyPr>
          <a:lstStyle/>
          <a:p>
            <a:pPr marL="285750" indent="-285750">
              <a:buFont typeface="Arial" panose="020B0604020202020204" pitchFamily="34" charset="0"/>
              <a:buChar char="•"/>
            </a:pPr>
            <a:r>
              <a:rPr lang="en-US" b="1" i="1" dirty="0" err="1">
                <a:latin typeface="IFAO-Grec Unicode" panose="02020603050405020304" pitchFamily="18" charset="-95"/>
                <a:ea typeface="IFAO-Grec Unicode" panose="02020603050405020304" pitchFamily="18" charset="-95"/>
              </a:rPr>
              <a:t>P.Wisc</a:t>
            </a:r>
            <a:r>
              <a:rPr lang="en-US" b="1" i="1" dirty="0">
                <a:latin typeface="IFAO-Grec Unicode" panose="02020603050405020304" pitchFamily="18" charset="-95"/>
                <a:ea typeface="IFAO-Grec Unicode" panose="02020603050405020304" pitchFamily="18" charset="-95"/>
              </a:rPr>
              <a:t>. </a:t>
            </a:r>
            <a:r>
              <a:rPr lang="el-GR" b="1" dirty="0">
                <a:latin typeface="IFAO-Grec Unicode" panose="02020603050405020304" pitchFamily="18" charset="-95"/>
                <a:ea typeface="IFAO-Grec Unicode" panose="02020603050405020304" pitchFamily="18" charset="-95"/>
              </a:rPr>
              <a:t>Ι</a:t>
            </a:r>
            <a:r>
              <a:rPr lang="en-US" b="1" dirty="0">
                <a:latin typeface="IFAO-Grec Unicode" panose="02020603050405020304" pitchFamily="18" charset="-95"/>
                <a:ea typeface="IFAO-Grec Unicode" panose="02020603050405020304" pitchFamily="18" charset="-95"/>
              </a:rPr>
              <a:t> 4</a:t>
            </a:r>
            <a:r>
              <a:rPr lang="el-GR" dirty="0">
                <a:latin typeface="IFAO-Grec Unicode" panose="02020603050405020304" pitchFamily="18" charset="-95"/>
                <a:ea typeface="IFAO-Grec Unicode" panose="02020603050405020304" pitchFamily="18" charset="-95"/>
              </a:rPr>
              <a:t>, 3-10,</a:t>
            </a:r>
            <a:r>
              <a:rPr lang="en-US" dirty="0">
                <a:latin typeface="IFAO-Grec Unicode" panose="02020603050405020304" pitchFamily="18" charset="-95"/>
                <a:ea typeface="IFAO-Grec Unicode" panose="02020603050405020304" pitchFamily="18" charset="-95"/>
              </a:rPr>
              <a:t> </a:t>
            </a:r>
            <a:r>
              <a:rPr lang="el-GR" dirty="0">
                <a:latin typeface="IFAO-Grec Unicode" panose="02020603050405020304" pitchFamily="18" charset="-95"/>
                <a:ea typeface="IFAO-Grec Unicode" panose="02020603050405020304" pitchFamily="18" charset="-95"/>
              </a:rPr>
              <a:t>53μ.Χ. </a:t>
            </a:r>
          </a:p>
          <a:p>
            <a:r>
              <a:rPr lang="el-GR" dirty="0">
                <a:latin typeface="IFAO-Grec Unicode" panose="02020603050405020304" pitchFamily="18" charset="-95"/>
                <a:ea typeface="IFAO-Grec Unicode" panose="02020603050405020304" pitchFamily="18" charset="-95"/>
              </a:rPr>
              <a:t>     ὁ </a:t>
            </a:r>
            <a:r>
              <a:rPr lang="el-GR" dirty="0" err="1">
                <a:latin typeface="IFAO-Grec Unicode" panose="02020603050405020304" pitchFamily="18" charset="-95"/>
                <a:ea typeface="IFAO-Grec Unicode" panose="02020603050405020304" pitchFamily="18" charset="-95"/>
              </a:rPr>
              <a:t>μὲν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Παυσῖρις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ἐγδεδόσθ</a:t>
            </a:r>
            <a:r>
              <a:rPr lang="el-GR" dirty="0">
                <a:latin typeface="IFAO-Grec Unicode" panose="02020603050405020304" pitchFamily="18" charset="-95"/>
                <a:ea typeface="IFAO-Grec Unicode" panose="02020603050405020304" pitchFamily="18" charset="-95"/>
              </a:rPr>
              <a:t>[αι] </a:t>
            </a:r>
            <a:r>
              <a:rPr lang="el-GR" dirty="0" err="1">
                <a:latin typeface="IFAO-Grec Unicode" panose="02020603050405020304" pitchFamily="18" charset="-95"/>
                <a:ea typeface="IFAO-Grec Unicode" panose="02020603050405020304" pitchFamily="18" charset="-95"/>
              </a:rPr>
              <a:t>τ̣ῶι</a:t>
            </a:r>
            <a:r>
              <a:rPr lang="el-GR" dirty="0">
                <a:latin typeface="IFAO-Grec Unicode" panose="02020603050405020304" pitchFamily="18" charset="-95"/>
                <a:ea typeface="IFAO-Grec Unicode" panose="02020603050405020304" pitchFamily="18" charset="-95"/>
              </a:rPr>
              <a:t> {δ̣} Ἀ̣-</a:t>
            </a: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πολλωνίωι</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τὸν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ἑαυτοῦ</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υἱὸν</a:t>
            </a:r>
            <a:r>
              <a:rPr lang="el-GR" dirty="0">
                <a:latin typeface="IFAO-Grec Unicode" panose="02020603050405020304" pitchFamily="18" charset="-95"/>
                <a:ea typeface="IFAO-Grec Unicode" panose="02020603050405020304" pitchFamily="18" charset="-95"/>
              </a:rPr>
              <a:t> Δ̣[</a:t>
            </a:r>
            <a:r>
              <a:rPr lang="el-GR" dirty="0" err="1">
                <a:latin typeface="IFAO-Grec Unicode" panose="02020603050405020304" pitchFamily="18" charset="-95"/>
                <a:ea typeface="IFAO-Grec Unicode" panose="02020603050405020304" pitchFamily="18" charset="-95"/>
              </a:rPr>
              <a:t>ιο</a:t>
            </a:r>
            <a:r>
              <a:rPr lang="el-GR" dirty="0">
                <a:latin typeface="IFAO-Grec Unicode" panose="02020603050405020304" pitchFamily="18" charset="-95"/>
                <a:ea typeface="IFAO-Grec Unicode" panose="02020603050405020304" pitchFamily="18" charset="-95"/>
              </a:rPr>
              <a:t>]</a:t>
            </a:r>
            <a:r>
              <a:rPr lang="el-GR" dirty="0" err="1">
                <a:latin typeface="IFAO-Grec Unicode" panose="02020603050405020304" pitchFamily="18" charset="-95"/>
                <a:ea typeface="IFAO-Grec Unicode" panose="02020603050405020304" pitchFamily="18" charset="-95"/>
              </a:rPr>
              <a:t>σ̣κοῦν</a:t>
            </a:r>
            <a:endParaRPr lang="el-GR" dirty="0">
              <a:latin typeface="IFAO-Grec Unicode" panose="02020603050405020304" pitchFamily="18" charset="-95"/>
              <a:ea typeface="IFAO-Grec Unicode" panose="02020603050405020304" pitchFamily="18" charset="-95"/>
            </a:endParaRP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οὐδέπω</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ὄντα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τῶν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ἐτῶν</a:t>
            </a:r>
            <a:r>
              <a:rPr lang="el-GR"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ὥστ</a:t>
            </a:r>
            <a:r>
              <a:rPr lang="el-GR" b="1" dirty="0">
                <a:latin typeface="IFAO-Grec Unicode" panose="02020603050405020304" pitchFamily="18" charset="-95"/>
                <a:ea typeface="IFAO-Grec Unicode" panose="02020603050405020304" pitchFamily="18" charset="-95"/>
              </a:rPr>
              <a:t>̣[ε μ]</a:t>
            </a:r>
            <a:r>
              <a:rPr lang="el-GR" b="1" dirty="0" err="1">
                <a:latin typeface="IFAO-Grec Unicode" panose="02020603050405020304" pitchFamily="18" charset="-95"/>
                <a:ea typeface="IFAO-Grec Unicode" panose="02020603050405020304" pitchFamily="18" charset="-95"/>
              </a:rPr>
              <a:t>α̣θ̣εῖν</a:t>
            </a:r>
            <a:r>
              <a:rPr lang="el-GR" b="1" dirty="0">
                <a:latin typeface="IFAO-Grec Unicode" panose="02020603050405020304" pitchFamily="18" charset="-95"/>
                <a:ea typeface="IFAO-Grec Unicode" panose="02020603050405020304" pitchFamily="18" charset="-95"/>
              </a:rPr>
              <a:t>̣</a:t>
            </a:r>
          </a:p>
          <a:p>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τὴν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γερδιακὴν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τ̣έ̣χνην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πᾶσ</a:t>
            </a:r>
            <a:r>
              <a:rPr lang="el-GR" b="1" dirty="0">
                <a:latin typeface="IFAO-Grec Unicode" panose="02020603050405020304" pitchFamily="18" charset="-95"/>
                <a:ea typeface="IFAO-Grec Unicode" panose="02020603050405020304" pitchFamily="18" charset="-95"/>
              </a:rPr>
              <a:t>̣[αν </a:t>
            </a:r>
            <a:r>
              <a:rPr lang="el-GR" dirty="0" err="1">
                <a:latin typeface="IFAO-Grec Unicode" panose="02020603050405020304" pitchFamily="18" charset="-95"/>
                <a:ea typeface="IFAO-Grec Unicode" panose="02020603050405020304" pitchFamily="18" charset="-95"/>
              </a:rPr>
              <a:t>αὐτὸ</a:t>
            </a:r>
            <a:r>
              <a:rPr lang="el-GR" dirty="0">
                <a:latin typeface="IFAO-Grec Unicode" panose="02020603050405020304" pitchFamily="18" charset="-95"/>
                <a:ea typeface="IFAO-Grec Unicode" panose="02020603050405020304" pitchFamily="18" charset="-95"/>
              </a:rPr>
              <a:t>]ν̣ ὡ[ς]</a:t>
            </a: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καὶ</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αὐτὸς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ἐπίσταται</a:t>
            </a:r>
            <a:r>
              <a:rPr lang="el-GR" dirty="0">
                <a:latin typeface="IFAO-Grec Unicode" panose="02020603050405020304" pitchFamily="18" charset="-95"/>
                <a:ea typeface="IFAO-Grec Unicode" panose="02020603050405020304" pitchFamily="18" charset="-95"/>
              </a:rPr>
              <a:t> […]</a:t>
            </a: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διακονοῦντ̣α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καὶ</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π̣ο̣ι̣οῦντα</a:t>
            </a:r>
            <a:r>
              <a:rPr lang="el-GR" dirty="0">
                <a:latin typeface="IFAO-Grec Unicode" panose="02020603050405020304" pitchFamily="18" charset="-95"/>
                <a:ea typeface="IFAO-Grec Unicode" panose="02020603050405020304" pitchFamily="18" charset="-95"/>
              </a:rPr>
              <a:t> π̣[</a:t>
            </a:r>
            <a:r>
              <a:rPr lang="el-GR" dirty="0" err="1">
                <a:latin typeface="IFAO-Grec Unicode" panose="02020603050405020304" pitchFamily="18" charset="-95"/>
                <a:ea typeface="IFAO-Grec Unicode" panose="02020603050405020304" pitchFamily="18" charset="-95"/>
              </a:rPr>
              <a:t>άντα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τὰ</a:t>
            </a:r>
            <a:r>
              <a:rPr lang="el-GR" dirty="0">
                <a:latin typeface="IFAO-Grec Unicode" panose="02020603050405020304" pitchFamily="18" charset="-95"/>
                <a:ea typeface="IFAO-Grec Unicode" panose="02020603050405020304" pitchFamily="18" charset="-95"/>
              </a:rPr>
              <a:t>]</a:t>
            </a:r>
          </a:p>
          <a:p>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ἐπιτασσόμ̣ενα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αὐτῶι</a:t>
            </a:r>
            <a:r>
              <a:rPr lang="el-GR" dirty="0">
                <a:latin typeface="IFAO-Grec Unicode" panose="02020603050405020304" pitchFamily="18" charset="-95"/>
                <a:ea typeface="IFAO-Grec Unicode" panose="02020603050405020304" pitchFamily="18" charset="-95"/>
              </a:rPr>
              <a:t>.</a:t>
            </a:r>
          </a:p>
        </p:txBody>
      </p:sp>
    </p:spTree>
    <p:extLst>
      <p:ext uri="{BB962C8B-B14F-4D97-AF65-F5344CB8AC3E}">
        <p14:creationId xmlns:p14="http://schemas.microsoft.com/office/powerpoint/2010/main" val="105429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2570DF-1B6E-B659-9D93-89A107A9BB77}"/>
              </a:ext>
            </a:extLst>
          </p:cNvPr>
          <p:cNvSpPr>
            <a:spLocks noGrp="1"/>
          </p:cNvSpPr>
          <p:nvPr>
            <p:ph type="title"/>
          </p:nvPr>
        </p:nvSpPr>
        <p:spPr/>
        <p:txBody>
          <a:bodyPr/>
          <a:lstStyle/>
          <a:p>
            <a:pPr algn="ctr"/>
            <a:r>
              <a:rPr lang="el-GR" dirty="0">
                <a:latin typeface="IFAO-Grec Unicode" panose="02020603050405020304" pitchFamily="18" charset="-95"/>
                <a:ea typeface="IFAO-Grec Unicode" panose="02020603050405020304" pitchFamily="18" charset="-95"/>
              </a:rPr>
              <a:t>Η αρχαία ελληνική δικαιοπρακτική παράδοση στην </a:t>
            </a:r>
            <a:r>
              <a:rPr lang="el-GR" dirty="0" err="1">
                <a:latin typeface="IFAO-Grec Unicode" panose="02020603050405020304" pitchFamily="18" charset="-95"/>
                <a:ea typeface="IFAO-Grec Unicode" panose="02020603050405020304" pitchFamily="18" charset="-95"/>
              </a:rPr>
              <a:t>πτολεμαϊκή</a:t>
            </a:r>
            <a:r>
              <a:rPr lang="el-GR" dirty="0">
                <a:latin typeface="IFAO-Grec Unicode" panose="02020603050405020304" pitchFamily="18" charset="-95"/>
                <a:ea typeface="IFAO-Grec Unicode" panose="02020603050405020304" pitchFamily="18" charset="-95"/>
              </a:rPr>
              <a:t> Αίγυπτο</a:t>
            </a:r>
          </a:p>
        </p:txBody>
      </p:sp>
      <p:sp>
        <p:nvSpPr>
          <p:cNvPr id="3" name="Θέση περιεχομένου 2">
            <a:extLst>
              <a:ext uri="{FF2B5EF4-FFF2-40B4-BE49-F238E27FC236}">
                <a16:creationId xmlns:a16="http://schemas.microsoft.com/office/drawing/2014/main" id="{ADDCFF1A-5ACF-F0DA-FBE7-2FC43756109F}"/>
              </a:ext>
            </a:extLst>
          </p:cNvPr>
          <p:cNvSpPr>
            <a:spLocks noGrp="1"/>
          </p:cNvSpPr>
          <p:nvPr>
            <p:ph idx="1"/>
          </p:nvPr>
        </p:nvSpPr>
        <p:spPr>
          <a:xfrm>
            <a:off x="838200" y="1690687"/>
            <a:ext cx="10515600" cy="5100637"/>
          </a:xfrm>
        </p:spPr>
        <p:txBody>
          <a:bodyPr/>
          <a:lstStyle/>
          <a:p>
            <a:r>
              <a:rPr lang="el-GR" sz="2400" dirty="0">
                <a:latin typeface="IFAO-Grec Unicode" panose="02020603050405020304" pitchFamily="18" charset="-95"/>
                <a:ea typeface="IFAO-Grec Unicode" panose="02020603050405020304" pitchFamily="18" charset="-95"/>
              </a:rPr>
              <a:t>Προσάρτηση της Αιγύπτου στις κατακτήσεις του Μ. Αλεξάνδρου</a:t>
            </a:r>
          </a:p>
          <a:p>
            <a:endParaRPr lang="el-GR"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Δυναστεία </a:t>
            </a:r>
            <a:r>
              <a:rPr lang="el-GR" sz="2400" dirty="0" err="1">
                <a:latin typeface="IFAO-Grec Unicode" panose="02020603050405020304" pitchFamily="18" charset="-95"/>
                <a:ea typeface="IFAO-Grec Unicode" panose="02020603050405020304" pitchFamily="18" charset="-95"/>
              </a:rPr>
              <a:t>Πτολεμαίων</a:t>
            </a:r>
            <a:endParaRPr lang="el-GR" sz="2400" dirty="0">
              <a:latin typeface="IFAO-Grec Unicode" panose="02020603050405020304" pitchFamily="18" charset="-95"/>
              <a:ea typeface="IFAO-Grec Unicode" panose="02020603050405020304" pitchFamily="18" charset="-95"/>
            </a:endParaRPr>
          </a:p>
          <a:p>
            <a:endParaRPr lang="el-GR"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Έλληνες σε διοικητικές θέσεις</a:t>
            </a:r>
          </a:p>
          <a:p>
            <a:endParaRPr lang="el-GR"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Μετακίνηση ελληνικού πληθυσμού </a:t>
            </a:r>
          </a:p>
          <a:p>
            <a:endParaRPr lang="el-GR"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Διατήρηση ελληνικών δικαιοπρακτικών παραδόσεων</a:t>
            </a:r>
          </a:p>
          <a:p>
            <a:endParaRPr lang="el-GR" sz="2400" dirty="0">
              <a:latin typeface="IFAO-Grec Unicode" panose="02020603050405020304" pitchFamily="18" charset="-95"/>
              <a:ea typeface="IFAO-Grec Unicode" panose="02020603050405020304" pitchFamily="18" charset="-95"/>
            </a:endParaRPr>
          </a:p>
          <a:p>
            <a:r>
              <a:rPr lang="el-GR" sz="2400" dirty="0">
                <a:latin typeface="IFAO-Grec Unicode" panose="02020603050405020304" pitchFamily="18" charset="-95"/>
                <a:ea typeface="IFAO-Grec Unicode" panose="02020603050405020304" pitchFamily="18" charset="-95"/>
              </a:rPr>
              <a:t>Σταδιακή συστηματοποίηση μέσω των συμβολαιογράφων</a:t>
            </a:r>
          </a:p>
          <a:p>
            <a:pPr marL="0" indent="0" algn="ctr">
              <a:buNone/>
            </a:pPr>
            <a:endParaRPr lang="el-GR" dirty="0">
              <a:latin typeface="IFAO-Grec Unicode" panose="02020603050405020304" pitchFamily="18" charset="-95"/>
              <a:ea typeface="IFAO-Grec Unicode" panose="02020603050405020304" pitchFamily="18" charset="-95"/>
            </a:endParaRPr>
          </a:p>
          <a:p>
            <a:pPr marL="0" indent="0">
              <a:buNone/>
            </a:pP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95526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10C47-6E7A-A40B-7FCE-D4096D391A8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247A40-78A2-C564-5964-F3AC65619918}"/>
              </a:ext>
            </a:extLst>
          </p:cNvPr>
          <p:cNvSpPr>
            <a:spLocks noGrp="1"/>
          </p:cNvSpPr>
          <p:nvPr>
            <p:ph idx="1"/>
          </p:nvPr>
        </p:nvSpPr>
        <p:spPr>
          <a:xfrm>
            <a:off x="838199" y="1385812"/>
            <a:ext cx="5419725" cy="2814709"/>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14.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ἐπισται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παιδὸς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τρεφομένου</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ἱμα</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15.</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τισζομένου</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ἐπὶ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τὸν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ὅλον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χρόνον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ὑπὸ</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16.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πατρὸς</a:t>
            </a:r>
            <a:r>
              <a:rPr lang="el-GR" sz="2000" b="1" dirty="0">
                <a:effectLst/>
                <a:latin typeface="IFAO-Grec Unicode" panose="02020603050405020304" pitchFamily="18" charset="-95"/>
                <a:ea typeface="IFAO-Grec Unicode" panose="02020603050405020304" pitchFamily="18" charset="-95"/>
                <a:cs typeface="AGaramond-Regular"/>
              </a:rPr>
              <a:t> Τρύφωνος </a:t>
            </a:r>
            <a:r>
              <a:rPr lang="el-GR" sz="2000" dirty="0" err="1">
                <a:effectLst/>
                <a:latin typeface="IFAO-Grec Unicode" panose="02020603050405020304" pitchFamily="18" charset="-95"/>
                <a:ea typeface="IFAO-Grec Unicode" panose="02020603050405020304" pitchFamily="18" charset="-95"/>
                <a:cs typeface="AGaramond-Regular"/>
              </a:rPr>
              <a:t>πρὸς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ὃν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εἶναι</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17.  </a:t>
            </a:r>
            <a:r>
              <a:rPr lang="el-GR" sz="2000" dirty="0" err="1">
                <a:effectLst/>
                <a:latin typeface="IFAO-Grec Unicode" panose="02020603050405020304" pitchFamily="18" charset="-95"/>
                <a:ea typeface="IFAO-Grec Unicode" panose="02020603050405020304" pitchFamily="18" charset="-95"/>
                <a:cs typeface="AGaramond-Regular"/>
              </a:rPr>
              <a:t>τὰ</a:t>
            </a:r>
            <a:r>
              <a:rPr lang="el-GR" sz="2000" dirty="0">
                <a:effectLst/>
                <a:latin typeface="IFAO-Grec Unicode" panose="02020603050405020304" pitchFamily="18" charset="-95"/>
                <a:ea typeface="IFAO-Grec Unicode" panose="02020603050405020304" pitchFamily="18" charset="-95"/>
                <a:cs typeface="AGaramond-Regular"/>
              </a:rPr>
              <a:t> δημόσια πάντα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παιδός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ἐφʼ</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ᾧ</a:t>
            </a:r>
            <a:endParaRPr lang="el-GR" sz="2000" b="1"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7074BA3A-F1C5-8ADF-1A87-D364370D6615}"/>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ΥΠΟΧΡΕΩΣΕΙΣ ΤΡΥΦΩΝΟΣ</a:t>
            </a:r>
          </a:p>
        </p:txBody>
      </p:sp>
      <p:sp>
        <p:nvSpPr>
          <p:cNvPr id="21" name="Τίτλος 1">
            <a:extLst>
              <a:ext uri="{FF2B5EF4-FFF2-40B4-BE49-F238E27FC236}">
                <a16:creationId xmlns:a16="http://schemas.microsoft.com/office/drawing/2014/main" id="{05719EFA-6C7A-DF24-FFAB-B3688C648332}"/>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96783E89-B08A-EF8F-5BB0-23E4DE56176B}"/>
              </a:ext>
            </a:extLst>
          </p:cNvPr>
          <p:cNvSpPr txBox="1"/>
          <p:nvPr/>
        </p:nvSpPr>
        <p:spPr>
          <a:xfrm>
            <a:off x="838200" y="4328308"/>
            <a:ext cx="9382126" cy="1856919"/>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 l. </a:t>
            </a:r>
            <a:r>
              <a:rPr lang="el-GR" dirty="0" err="1">
                <a:latin typeface="IFAO-Grec Unicode" panose="02020603050405020304" pitchFamily="18" charset="-95"/>
                <a:ea typeface="IFAO-Grec Unicode" panose="02020603050405020304" pitchFamily="18" charset="-95"/>
              </a:rPr>
              <a:t>ἐπίστα</a:t>
            </a:r>
            <a:r>
              <a:rPr lang="el-GR" dirty="0">
                <a:latin typeface="IFAO-Grec Unicode" panose="02020603050405020304" pitchFamily="18" charset="-95"/>
                <a:ea typeface="IFAO-Grec Unicode" panose="02020603050405020304" pitchFamily="18" charset="-95"/>
              </a:rPr>
              <a:t>&lt;τα&gt;ι</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14‒15. l. </a:t>
            </a:r>
            <a:r>
              <a:rPr lang="el-GR" dirty="0" err="1">
                <a:latin typeface="IFAO-Grec Unicode" panose="02020603050405020304" pitchFamily="18" charset="-95"/>
                <a:ea typeface="IFAO-Grec Unicode" panose="02020603050405020304" pitchFamily="18" charset="-95"/>
              </a:rPr>
              <a:t>ἱμα|τιζομένου</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ενώ ο ανήλικος θα τρέφεται και θα ντύνεται κατά τη διάρκεια όλου του έτους από τον πατέρα του Τρύφωνα, στον οποίο και θα επιβληθούν όλοι οι φόροι του ανηλίκου</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B536B35C-BCB7-2584-D379-BA51845FB37B}"/>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27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7CA9-8B1B-6FF2-C1EF-6823F59C6066}"/>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99B86F-C89F-A0DE-B82F-9F89BD0CFE35}"/>
              </a:ext>
            </a:extLst>
          </p:cNvPr>
          <p:cNvSpPr>
            <a:spLocks noGrp="1"/>
          </p:cNvSpPr>
          <p:nvPr>
            <p:ph idx="1"/>
          </p:nvPr>
        </p:nvSpPr>
        <p:spPr>
          <a:xfrm>
            <a:off x="838199" y="1385812"/>
            <a:ext cx="5419725" cy="2814709"/>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14.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ἐπισται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παιδὸς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τρεφομένου</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ἱμα</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15.  </a:t>
            </a:r>
            <a:r>
              <a:rPr lang="el-GR" sz="2000" dirty="0" err="1">
                <a:effectLst/>
                <a:latin typeface="IFAO-Grec Unicode" panose="02020603050405020304" pitchFamily="18" charset="-95"/>
                <a:ea typeface="IFAO-Grec Unicode" panose="02020603050405020304" pitchFamily="18" charset="-95"/>
                <a:cs typeface="AGaramond-Regular"/>
              </a:rPr>
              <a:t>τισζομένου</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ἐπὶ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ὅλον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χρόνον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ὑπὸ</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16.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πατρὸς</a:t>
            </a:r>
            <a:r>
              <a:rPr lang="el-GR" sz="2000" dirty="0">
                <a:effectLst/>
                <a:latin typeface="IFAO-Grec Unicode" panose="02020603050405020304" pitchFamily="18" charset="-95"/>
                <a:ea typeface="IFAO-Grec Unicode" panose="02020603050405020304" pitchFamily="18" charset="-95"/>
                <a:cs typeface="AGaramond-Regular"/>
              </a:rPr>
              <a:t> Τρύφωνος </a:t>
            </a:r>
            <a:r>
              <a:rPr lang="el-GR" sz="2000" b="1" dirty="0" err="1">
                <a:effectLst/>
                <a:latin typeface="IFAO-Grec Unicode" panose="02020603050405020304" pitchFamily="18" charset="-95"/>
                <a:ea typeface="IFAO-Grec Unicode" panose="02020603050405020304" pitchFamily="18" charset="-95"/>
                <a:cs typeface="AGaramond-Regular"/>
              </a:rPr>
              <a:t>πρὸς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ὃν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εἶναι</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17.  </a:t>
            </a:r>
            <a:r>
              <a:rPr lang="el-GR" sz="2000" b="1" dirty="0" err="1">
                <a:effectLst/>
                <a:latin typeface="IFAO-Grec Unicode" panose="02020603050405020304" pitchFamily="18" charset="-95"/>
                <a:ea typeface="IFAO-Grec Unicode" panose="02020603050405020304" pitchFamily="18" charset="-95"/>
                <a:cs typeface="AGaramond-Regular"/>
              </a:rPr>
              <a:t>τὰ</a:t>
            </a:r>
            <a:r>
              <a:rPr lang="el-GR" sz="2000" b="1" dirty="0">
                <a:effectLst/>
                <a:latin typeface="IFAO-Grec Unicode" panose="02020603050405020304" pitchFamily="18" charset="-95"/>
                <a:ea typeface="IFAO-Grec Unicode" panose="02020603050405020304" pitchFamily="18" charset="-95"/>
                <a:cs typeface="AGaramond-Regular"/>
              </a:rPr>
              <a:t> δημόσια πάντα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παιδός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ἐφʼ</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ᾧ</a:t>
            </a:r>
            <a:endParaRPr lang="el-GR" sz="2000" b="1"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84A2DF36-5CEB-40E8-D26B-CE9CAD9949A3}"/>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ΥΠΟΧΡΕΩΣΕΙΣ ΤΡΥΦΩΝΟΣ</a:t>
            </a:r>
          </a:p>
        </p:txBody>
      </p:sp>
      <p:sp>
        <p:nvSpPr>
          <p:cNvPr id="21" name="Τίτλος 1">
            <a:extLst>
              <a:ext uri="{FF2B5EF4-FFF2-40B4-BE49-F238E27FC236}">
                <a16:creationId xmlns:a16="http://schemas.microsoft.com/office/drawing/2014/main" id="{54C546A6-1725-53FF-BAF1-E8F720B201F2}"/>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9181946F-03B2-CD71-D803-A7886CC89FFE}"/>
              </a:ext>
            </a:extLst>
          </p:cNvPr>
          <p:cNvSpPr txBox="1"/>
          <p:nvPr/>
        </p:nvSpPr>
        <p:spPr>
          <a:xfrm>
            <a:off x="838200" y="4328308"/>
            <a:ext cx="9382126" cy="1856919"/>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 l. </a:t>
            </a:r>
            <a:r>
              <a:rPr lang="el-GR" dirty="0" err="1">
                <a:latin typeface="IFAO-Grec Unicode" panose="02020603050405020304" pitchFamily="18" charset="-95"/>
                <a:ea typeface="IFAO-Grec Unicode" panose="02020603050405020304" pitchFamily="18" charset="-95"/>
              </a:rPr>
              <a:t>ἐπίστα</a:t>
            </a:r>
            <a:r>
              <a:rPr lang="el-GR" dirty="0">
                <a:latin typeface="IFAO-Grec Unicode" panose="02020603050405020304" pitchFamily="18" charset="-95"/>
                <a:ea typeface="IFAO-Grec Unicode" panose="02020603050405020304" pitchFamily="18" charset="-95"/>
              </a:rPr>
              <a:t>&lt;τα&gt;ι</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14‒15. l. </a:t>
            </a:r>
            <a:r>
              <a:rPr lang="el-GR" dirty="0" err="1">
                <a:latin typeface="IFAO-Grec Unicode" panose="02020603050405020304" pitchFamily="18" charset="-95"/>
                <a:ea typeface="IFAO-Grec Unicode" panose="02020603050405020304" pitchFamily="18" charset="-95"/>
              </a:rPr>
              <a:t>ἱμα|τιζομένου</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ενώ ο ανήλικος θα τρέφεται και θα ντύνεται κατά τη διάρκεια όλου του έτους από τον πατέρα του Τρύφωνα, στον οποίο και θα επιβληθούν όλοι οι φόροι του ανηλίκου</a:t>
            </a:r>
            <a:r>
              <a:rPr lang="el-GR" sz="1800" dirty="0">
                <a:effectLst/>
                <a:latin typeface="Times New Roman" panose="02020603050405020304" pitchFamily="18" charset="0"/>
                <a:ea typeface="Calibri" panose="020F0502020204030204" pitchFamily="34" charset="0"/>
                <a:cs typeface="AGaramond-Regular"/>
              </a:rPr>
              <a:t>…</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52E76A99-4FC9-3B14-2A38-80C389347A11}"/>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38A32C-E70C-320D-96E0-E30AA6F3B3B9}"/>
              </a:ext>
            </a:extLst>
          </p:cNvPr>
          <p:cNvSpPr txBox="1"/>
          <p:nvPr/>
        </p:nvSpPr>
        <p:spPr>
          <a:xfrm>
            <a:off x="6704491" y="2166297"/>
            <a:ext cx="5095876" cy="369332"/>
          </a:xfrm>
          <a:prstGeom prst="rect">
            <a:avLst/>
          </a:prstGeom>
          <a:noFill/>
        </p:spPr>
        <p:txBody>
          <a:bodyPr wrap="square">
            <a:spAutoFit/>
          </a:bodyPr>
          <a:lstStyle/>
          <a:p>
            <a:pPr marL="285750" indent="-285750">
              <a:buFont typeface="Arial" panose="020B0604020202020204" pitchFamily="34" charset="0"/>
              <a:buChar char="•"/>
            </a:pPr>
            <a:r>
              <a:rPr lang="el-GR" sz="1800" dirty="0">
                <a:effectLst/>
                <a:latin typeface="IFAO-Grec Unicode" panose="02020603050405020304" pitchFamily="18" charset="-95"/>
                <a:ea typeface="IFAO-Grec Unicode" panose="02020603050405020304" pitchFamily="18" charset="-95"/>
                <a:cs typeface="AGaramond-Regular"/>
              </a:rPr>
              <a:t>δημόσια πάντα: λαογραφ</a:t>
            </a:r>
            <a:r>
              <a:rPr lang="el-GR" dirty="0">
                <a:latin typeface="IFAO-Grec Unicode" panose="02020603050405020304" pitchFamily="18" charset="-95"/>
                <a:ea typeface="IFAO-Grec Unicode" panose="02020603050405020304" pitchFamily="18" charset="-95"/>
                <a:cs typeface="AGaramond-Regular"/>
              </a:rPr>
              <a:t>ία / </a:t>
            </a:r>
            <a:r>
              <a:rPr lang="el-GR" dirty="0" err="1">
                <a:latin typeface="IFAO-Grec Unicode" panose="02020603050405020304" pitchFamily="18" charset="-95"/>
                <a:ea typeface="IFAO-Grec Unicode" panose="02020603050405020304" pitchFamily="18" charset="-95"/>
                <a:cs typeface="AGaramond-Regular"/>
              </a:rPr>
              <a:t>χειρωνάξιον</a:t>
            </a: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2775501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9291-38C2-27A6-3DD2-1198E48FCBC6}"/>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E4BE1AC-8C20-8E7D-8F08-1B84E2586242}"/>
              </a:ext>
            </a:extLst>
          </p:cNvPr>
          <p:cNvSpPr>
            <a:spLocks noGrp="1"/>
          </p:cNvSpPr>
          <p:nvPr>
            <p:ph idx="1"/>
          </p:nvPr>
        </p:nvSpPr>
        <p:spPr>
          <a:xfrm>
            <a:off x="838199" y="1385812"/>
            <a:ext cx="5419725" cy="2814709"/>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17.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τὰ</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δημόσια πάντα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τοῦ</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παιδός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ἐφʼ</a:t>
            </a:r>
            <a:r>
              <a:rPr lang="el-GR" sz="2000" b="1" dirty="0">
                <a:effectLst/>
                <a:latin typeface="IFAO-Grec Unicode" panose="02020603050405020304" pitchFamily="18" charset="-95"/>
                <a:ea typeface="IFAO-Grec Unicode" panose="02020603050405020304" pitchFamily="18" charset="-95"/>
                <a:cs typeface="AGaramond-Regular"/>
              </a:rPr>
              <a:t> ᾧ</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18.  </a:t>
            </a:r>
            <a:r>
              <a:rPr lang="el-GR" sz="2000" b="1" dirty="0">
                <a:effectLst/>
                <a:latin typeface="IFAO-Grec Unicode" panose="02020603050405020304" pitchFamily="18" charset="-95"/>
                <a:ea typeface="IFAO-Grec Unicode" panose="02020603050405020304" pitchFamily="18" charset="-95"/>
                <a:cs typeface="AGaramond-Regular"/>
              </a:rPr>
              <a:t>δώσει </a:t>
            </a:r>
            <a:r>
              <a:rPr lang="el-GR" sz="2000" b="1" dirty="0" err="1">
                <a:effectLst/>
                <a:latin typeface="IFAO-Grec Unicode" panose="02020603050405020304" pitchFamily="18" charset="-95"/>
                <a:ea typeface="IFAO-Grec Unicode" panose="02020603050405020304" pitchFamily="18" charset="-95"/>
                <a:cs typeface="AGaramond-Regular"/>
              </a:rPr>
              <a:t>αὐτῷ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κατὰ</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μῆνα</a:t>
            </a:r>
            <a:r>
              <a:rPr lang="el-GR" sz="2000" dirty="0">
                <a:effectLst/>
                <a:latin typeface="IFAO-Grec Unicode" panose="02020603050405020304" pitchFamily="18" charset="-95"/>
                <a:ea typeface="IFAO-Grec Unicode" panose="02020603050405020304" pitchFamily="18" charset="-95"/>
                <a:cs typeface="AGaramond-Regular"/>
              </a:rPr>
              <a:t> ὁ </a:t>
            </a:r>
            <a:r>
              <a:rPr lang="el-GR" sz="2000" dirty="0" err="1">
                <a:effectLst/>
                <a:latin typeface="IFAO-Grec Unicode" panose="02020603050405020304" pitchFamily="18" charset="-95"/>
                <a:ea typeface="IFAO-Grec Unicode" panose="02020603050405020304" pitchFamily="18" charset="-95"/>
                <a:cs typeface="AGaramond-Regular"/>
              </a:rPr>
              <a:t>Πτολεμαῖος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19.  </a:t>
            </a:r>
            <a:r>
              <a:rPr lang="el-GR" sz="2000" b="1" dirty="0" err="1">
                <a:effectLst/>
                <a:latin typeface="IFAO-Grec Unicode" panose="02020603050405020304" pitchFamily="18" charset="-95"/>
                <a:ea typeface="IFAO-Grec Unicode" panose="02020603050405020304" pitchFamily="18" charset="-95"/>
                <a:cs typeface="AGaramond-Regular"/>
              </a:rPr>
              <a:t>εἰς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λόγον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διατροφῆς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δραχμὰς</a:t>
            </a:r>
            <a:r>
              <a:rPr lang="el-GR" sz="2000" dirty="0">
                <a:effectLst/>
                <a:latin typeface="IFAO-Grec Unicode" panose="02020603050405020304" pitchFamily="18" charset="-95"/>
                <a:ea typeface="IFAO-Grec Unicode" panose="02020603050405020304" pitchFamily="18" charset="-95"/>
                <a:cs typeface="AGaramond-Regular"/>
              </a:rPr>
              <a:t> πέντε</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20.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ἐπὶ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συνκλεισμῷ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ὅλου</a:t>
            </a:r>
            <a:r>
              <a:rPr lang="el-GR" sz="2000" dirty="0">
                <a:effectLst/>
                <a:latin typeface="IFAO-Grec Unicode" panose="02020603050405020304" pitchFamily="18" charset="-95"/>
                <a:ea typeface="IFAO-Grec Unicode" panose="02020603050405020304" pitchFamily="18" charset="-95"/>
                <a:cs typeface="AGaramond-Regular"/>
              </a:rPr>
              <a:t> χρόνου</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21.  </a:t>
            </a:r>
            <a:r>
              <a:rPr lang="el-GR" sz="2000" dirty="0" err="1">
                <a:effectLst/>
                <a:latin typeface="IFAO-Grec Unicode" panose="02020603050405020304" pitchFamily="18" charset="-95"/>
                <a:ea typeface="IFAO-Grec Unicode" panose="02020603050405020304" pitchFamily="18" charset="-95"/>
                <a:cs typeface="AGaramond-Regular"/>
              </a:rPr>
              <a:t>εἰς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λόγον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ἱματισμοῦ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δραχμὰς</a:t>
            </a:r>
            <a:r>
              <a:rPr lang="el-GR" sz="2000" dirty="0">
                <a:effectLst/>
                <a:latin typeface="IFAO-Grec Unicode" panose="02020603050405020304" pitchFamily="18" charset="-95"/>
                <a:ea typeface="IFAO-Grec Unicode" panose="02020603050405020304" pitchFamily="18" charset="-95"/>
                <a:cs typeface="AGaramond-Regular"/>
              </a:rPr>
              <a:t> δέκα δύο,</a:t>
            </a:r>
          </a:p>
        </p:txBody>
      </p:sp>
      <p:sp>
        <p:nvSpPr>
          <p:cNvPr id="10" name="TextBox 9">
            <a:extLst>
              <a:ext uri="{FF2B5EF4-FFF2-40B4-BE49-F238E27FC236}">
                <a16:creationId xmlns:a16="http://schemas.microsoft.com/office/drawing/2014/main" id="{12C023FA-6E31-285A-394C-9CE7FFCB39B9}"/>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ΥΠΟΧΡΕΩΣΕΙΣ ΠΤΟΛΕΜΑΙΟΥ</a:t>
            </a:r>
          </a:p>
        </p:txBody>
      </p:sp>
      <p:sp>
        <p:nvSpPr>
          <p:cNvPr id="21" name="Τίτλος 1">
            <a:extLst>
              <a:ext uri="{FF2B5EF4-FFF2-40B4-BE49-F238E27FC236}">
                <a16:creationId xmlns:a16="http://schemas.microsoft.com/office/drawing/2014/main" id="{3412DCEE-BEF1-1A14-78F2-443C2E65968B}"/>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D44D2DCA-6D14-BB44-A62D-B8936523E4ED}"/>
              </a:ext>
            </a:extLst>
          </p:cNvPr>
          <p:cNvSpPr txBox="1"/>
          <p:nvPr/>
        </p:nvSpPr>
        <p:spPr>
          <a:xfrm>
            <a:off x="838200" y="4328308"/>
            <a:ext cx="9382126" cy="1856919"/>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 l. </a:t>
            </a:r>
            <a:r>
              <a:rPr lang="el-GR" dirty="0" err="1">
                <a:latin typeface="IFAO-Grec Unicode" panose="02020603050405020304" pitchFamily="18" charset="-95"/>
                <a:ea typeface="IFAO-Grec Unicode" panose="02020603050405020304" pitchFamily="18" charset="-95"/>
              </a:rPr>
              <a:t>ἐπίστα</a:t>
            </a:r>
            <a:r>
              <a:rPr lang="el-GR" dirty="0">
                <a:latin typeface="IFAO-Grec Unicode" panose="02020603050405020304" pitchFamily="18" charset="-95"/>
                <a:ea typeface="IFAO-Grec Unicode" panose="02020603050405020304" pitchFamily="18" charset="-95"/>
              </a:rPr>
              <a:t>&lt;τα&gt;ι</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14‒15. l. </a:t>
            </a:r>
            <a:r>
              <a:rPr lang="el-GR" dirty="0" err="1">
                <a:latin typeface="IFAO-Grec Unicode" panose="02020603050405020304" pitchFamily="18" charset="-95"/>
                <a:ea typeface="IFAO-Grec Unicode" panose="02020603050405020304" pitchFamily="18" charset="-95"/>
              </a:rPr>
              <a:t>ἱμα|τιζομένου</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Times New Roman" panose="02020603050405020304" pitchFamily="18" charset="0"/>
                <a:ea typeface="Calibri" panose="020F0502020204030204" pitchFamily="34" charset="0"/>
                <a:cs typeface="AGaramond-Regular"/>
              </a:rPr>
              <a:t>υπό τον όρο ότι ο Πτολεμαίος θα του δίνει μηνιαίως για τα έξοδα της διατροφής πέντε δραχμές, και κατά την ολοκλήρωση όλου του έτους για τα έξοδα του ρουχισμού δώδεκα δραχμές…</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B7E189AA-9659-89BA-DD13-773E294EE80E}"/>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48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EDAE-AD56-E70E-421C-3F1835392A5F}"/>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21D876-E7EA-F29C-0761-0A901F25BAD9}"/>
              </a:ext>
            </a:extLst>
          </p:cNvPr>
          <p:cNvSpPr>
            <a:spLocks noGrp="1"/>
          </p:cNvSpPr>
          <p:nvPr>
            <p:ph idx="1"/>
          </p:nvPr>
        </p:nvSpPr>
        <p:spPr>
          <a:xfrm>
            <a:off x="838199" y="1385812"/>
            <a:ext cx="5419725" cy="2814709"/>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17.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τὰ</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δημόσια πάντα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τοῦ</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παιδός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ἐφʼ</a:t>
            </a:r>
            <a:r>
              <a:rPr lang="el-GR" sz="2000" b="1" dirty="0">
                <a:effectLst/>
                <a:latin typeface="IFAO-Grec Unicode" panose="02020603050405020304" pitchFamily="18" charset="-95"/>
                <a:ea typeface="IFAO-Grec Unicode" panose="02020603050405020304" pitchFamily="18" charset="-95"/>
                <a:cs typeface="AGaramond-Regular"/>
              </a:rPr>
              <a:t> ᾧ</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18.</a:t>
            </a:r>
            <a:r>
              <a:rPr lang="el-GR" sz="2000" b="1" dirty="0">
                <a:effectLst/>
                <a:latin typeface="IFAO-Grec Unicode" panose="02020603050405020304" pitchFamily="18" charset="-95"/>
                <a:ea typeface="IFAO-Grec Unicode" panose="02020603050405020304" pitchFamily="18" charset="-95"/>
                <a:cs typeface="AGaramond-Regular"/>
              </a:rPr>
              <a:t>  δώσει </a:t>
            </a:r>
            <a:r>
              <a:rPr lang="el-GR" sz="2000" b="1" dirty="0" err="1">
                <a:effectLst/>
                <a:latin typeface="IFAO-Grec Unicode" panose="02020603050405020304" pitchFamily="18" charset="-95"/>
                <a:ea typeface="IFAO-Grec Unicode" panose="02020603050405020304" pitchFamily="18" charset="-95"/>
                <a:cs typeface="AGaramond-Regular"/>
              </a:rPr>
              <a:t>αὐτῷ</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κατὰ</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μῆνα</a:t>
            </a:r>
            <a:r>
              <a:rPr lang="el-GR" sz="2000" dirty="0">
                <a:effectLst/>
                <a:latin typeface="IFAO-Grec Unicode" panose="02020603050405020304" pitchFamily="18" charset="-95"/>
                <a:ea typeface="IFAO-Grec Unicode" panose="02020603050405020304" pitchFamily="18" charset="-95"/>
                <a:cs typeface="AGaramond-Regular"/>
              </a:rPr>
              <a:t> ὁ </a:t>
            </a:r>
            <a:r>
              <a:rPr lang="el-GR" sz="2000" dirty="0" err="1">
                <a:effectLst/>
                <a:latin typeface="IFAO-Grec Unicode" panose="02020603050405020304" pitchFamily="18" charset="-95"/>
                <a:ea typeface="IFAO-Grec Unicode" panose="02020603050405020304" pitchFamily="18" charset="-95"/>
                <a:cs typeface="AGaramond-Regular"/>
              </a:rPr>
              <a:t>Πτολεμαῖος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19.  </a:t>
            </a:r>
            <a:r>
              <a:rPr lang="el-GR" sz="2000" dirty="0" err="1">
                <a:effectLst/>
                <a:latin typeface="IFAO-Grec Unicode" panose="02020603050405020304" pitchFamily="18" charset="-95"/>
                <a:ea typeface="IFAO-Grec Unicode" panose="02020603050405020304" pitchFamily="18" charset="-95"/>
                <a:cs typeface="AGaramond-Regular"/>
              </a:rPr>
              <a:t>εἰς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λόγον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διατροφῆς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δραχμὰς</a:t>
            </a:r>
            <a:r>
              <a:rPr lang="el-GR" sz="2000" dirty="0">
                <a:effectLst/>
                <a:latin typeface="IFAO-Grec Unicode" panose="02020603050405020304" pitchFamily="18" charset="-95"/>
                <a:ea typeface="IFAO-Grec Unicode" panose="02020603050405020304" pitchFamily="18" charset="-95"/>
                <a:cs typeface="AGaramond-Regular"/>
              </a:rPr>
              <a:t> πέντε</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20.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ἐπὶ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συνκλεισμῷ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ὅλου</a:t>
            </a:r>
            <a:r>
              <a:rPr lang="el-GR" sz="2000" dirty="0">
                <a:effectLst/>
                <a:latin typeface="IFAO-Grec Unicode" panose="02020603050405020304" pitchFamily="18" charset="-95"/>
                <a:ea typeface="IFAO-Grec Unicode" panose="02020603050405020304" pitchFamily="18" charset="-95"/>
                <a:cs typeface="AGaramond-Regular"/>
              </a:rPr>
              <a:t> χρόνου</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21.  </a:t>
            </a:r>
            <a:r>
              <a:rPr lang="el-GR" sz="2000" b="1" dirty="0" err="1">
                <a:effectLst/>
                <a:latin typeface="IFAO-Grec Unicode" panose="02020603050405020304" pitchFamily="18" charset="-95"/>
                <a:ea typeface="IFAO-Grec Unicode" panose="02020603050405020304" pitchFamily="18" charset="-95"/>
                <a:cs typeface="AGaramond-Regular"/>
              </a:rPr>
              <a:t>εἰς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λόγον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ἱματισμοῦ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δραχμὰς</a:t>
            </a:r>
            <a:r>
              <a:rPr lang="el-GR" sz="2000" dirty="0">
                <a:effectLst/>
                <a:latin typeface="IFAO-Grec Unicode" panose="02020603050405020304" pitchFamily="18" charset="-95"/>
                <a:ea typeface="IFAO-Grec Unicode" panose="02020603050405020304" pitchFamily="18" charset="-95"/>
                <a:cs typeface="AGaramond-Regular"/>
              </a:rPr>
              <a:t> δέκα δύο,</a:t>
            </a:r>
          </a:p>
        </p:txBody>
      </p:sp>
      <p:sp>
        <p:nvSpPr>
          <p:cNvPr id="10" name="TextBox 9">
            <a:extLst>
              <a:ext uri="{FF2B5EF4-FFF2-40B4-BE49-F238E27FC236}">
                <a16:creationId xmlns:a16="http://schemas.microsoft.com/office/drawing/2014/main" id="{880AE9D4-4765-B6BD-1287-1AE0846DCF42}"/>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ΥΠΟΧΡΕΩΣΕΙΣ ΠΤΟΛΕΜΑΙΟΥ</a:t>
            </a:r>
          </a:p>
        </p:txBody>
      </p:sp>
      <p:sp>
        <p:nvSpPr>
          <p:cNvPr id="21" name="Τίτλος 1">
            <a:extLst>
              <a:ext uri="{FF2B5EF4-FFF2-40B4-BE49-F238E27FC236}">
                <a16:creationId xmlns:a16="http://schemas.microsoft.com/office/drawing/2014/main" id="{F937471F-7567-EA56-B38E-4D7C4B5242CC}"/>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5F2CD4D5-EED5-D933-9498-C38F3605197B}"/>
              </a:ext>
            </a:extLst>
          </p:cNvPr>
          <p:cNvSpPr txBox="1"/>
          <p:nvPr/>
        </p:nvSpPr>
        <p:spPr>
          <a:xfrm>
            <a:off x="838200" y="4328308"/>
            <a:ext cx="9382126" cy="1856919"/>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 l. </a:t>
            </a:r>
            <a:r>
              <a:rPr lang="el-GR" dirty="0" err="1">
                <a:latin typeface="IFAO-Grec Unicode" panose="02020603050405020304" pitchFamily="18" charset="-95"/>
                <a:ea typeface="IFAO-Grec Unicode" panose="02020603050405020304" pitchFamily="18" charset="-95"/>
              </a:rPr>
              <a:t>ἐπίστα</a:t>
            </a:r>
            <a:r>
              <a:rPr lang="el-GR" dirty="0">
                <a:latin typeface="IFAO-Grec Unicode" panose="02020603050405020304" pitchFamily="18" charset="-95"/>
                <a:ea typeface="IFAO-Grec Unicode" panose="02020603050405020304" pitchFamily="18" charset="-95"/>
              </a:rPr>
              <a:t>&lt;τα&gt;ι</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14‒15. l. </a:t>
            </a:r>
            <a:r>
              <a:rPr lang="el-GR" dirty="0" err="1">
                <a:latin typeface="IFAO-Grec Unicode" panose="02020603050405020304" pitchFamily="18" charset="-95"/>
                <a:ea typeface="IFAO-Grec Unicode" panose="02020603050405020304" pitchFamily="18" charset="-95"/>
              </a:rPr>
              <a:t>ἱμα|τιζομένου</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Times New Roman" panose="02020603050405020304" pitchFamily="18" charset="0"/>
                <a:ea typeface="Calibri" panose="020F0502020204030204" pitchFamily="34" charset="0"/>
                <a:cs typeface="AGaramond-Regular"/>
              </a:rPr>
              <a:t>υπό τον όρο ότι ο Πτολεμαίος θα του δίνει μηνιαίως για τα έξοδα της διατροφής πέντε δραχμές, και κατά την ολοκλήρωση όλου του έτους για τα έξοδα του ρουχισμού δώδεκα δραχμές…</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2F85E447-957E-28BA-B527-F9E277A1D48D}"/>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692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56C8A-6CA1-53AA-720B-8D3C26ED31F9}"/>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05ED201-2A81-4587-6AF1-172CBC1100F5}"/>
              </a:ext>
            </a:extLst>
          </p:cNvPr>
          <p:cNvSpPr>
            <a:spLocks noGrp="1"/>
          </p:cNvSpPr>
          <p:nvPr>
            <p:ph idx="1"/>
          </p:nvPr>
        </p:nvSpPr>
        <p:spPr>
          <a:xfrm>
            <a:off x="838199" y="1389281"/>
            <a:ext cx="5419725" cy="2602969"/>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22.  </a:t>
            </a:r>
            <a:r>
              <a:rPr lang="el-GR" sz="2000" b="1" dirty="0" err="1">
                <a:effectLst/>
                <a:latin typeface="IFAO-Grec Unicode" panose="02020603050405020304" pitchFamily="18" charset="-95"/>
                <a:ea typeface="IFAO-Grec Unicode" panose="02020603050405020304" pitchFamily="18" charset="-95"/>
                <a:cs typeface="AGaramond-Regular"/>
              </a:rPr>
              <a:t>οὐκ</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ἐξόντος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τῷ</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Τρύφωνι</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ἀποσπᾶν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τὸν</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23.  </a:t>
            </a:r>
            <a:r>
              <a:rPr lang="el-GR" sz="2000" b="1" dirty="0" err="1">
                <a:effectLst/>
                <a:latin typeface="IFAO-Grec Unicode" panose="02020603050405020304" pitchFamily="18" charset="-95"/>
                <a:ea typeface="IFAO-Grec Unicode" panose="02020603050405020304" pitchFamily="18" charset="-95"/>
                <a:cs typeface="AGaramond-Regular"/>
              </a:rPr>
              <a:t>παῖδα</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ἀπὸ</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Πτολεμαίου μέχρι </a:t>
            </a:r>
            <a:r>
              <a:rPr lang="el-GR" sz="2000" b="1" dirty="0" err="1">
                <a:effectLst/>
                <a:latin typeface="IFAO-Grec Unicode" panose="02020603050405020304" pitchFamily="18" charset="-95"/>
                <a:ea typeface="IFAO-Grec Unicode" panose="02020603050405020304" pitchFamily="18" charset="-95"/>
                <a:cs typeface="AGaramond-Regular"/>
              </a:rPr>
              <a:t>τοῦ</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24.  </a:t>
            </a:r>
            <a:r>
              <a:rPr lang="el-GR" sz="2000" b="1" dirty="0" err="1">
                <a:effectLst/>
                <a:latin typeface="IFAO-Grec Unicode" panose="02020603050405020304" pitchFamily="18" charset="-95"/>
                <a:ea typeface="IFAO-Grec Unicode" panose="02020603050405020304" pitchFamily="18" charset="-95"/>
                <a:cs typeface="AGaramond-Regular"/>
              </a:rPr>
              <a:t>τὸν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χρόνον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πληρωθῆναι</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ὅσας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δʼ</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ἐὰν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ἐν</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25.  </a:t>
            </a:r>
            <a:r>
              <a:rPr lang="el-GR" sz="2000" dirty="0" err="1">
                <a:effectLst/>
                <a:latin typeface="IFAO-Grec Unicode" panose="02020603050405020304" pitchFamily="18" charset="-95"/>
                <a:ea typeface="IFAO-Grec Unicode" panose="02020603050405020304" pitchFamily="18" charset="-95"/>
                <a:cs typeface="AGaramond-Regular"/>
              </a:rPr>
              <a:t>τούτῳ</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ἀτακτήσῃ</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ἡμέρας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ἐπὶ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τὰς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26.  </a:t>
            </a:r>
            <a:r>
              <a:rPr lang="el-GR" sz="2000" dirty="0" err="1">
                <a:effectLst/>
                <a:latin typeface="IFAO-Grec Unicode" panose="02020603050405020304" pitchFamily="18" charset="-95"/>
                <a:ea typeface="IFAO-Grec Unicode" panose="02020603050405020304" pitchFamily="18" charset="-95"/>
                <a:cs typeface="AGaramond-Regular"/>
              </a:rPr>
              <a:t>ἴσας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αὐτὸν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παρέξεται</a:t>
            </a:r>
            <a:r>
              <a:rPr lang="el-GR" sz="2000" dirty="0">
                <a:effectLst/>
                <a:latin typeface="IFAO-Grec Unicode" panose="02020603050405020304" pitchFamily="18" charset="-95"/>
                <a:ea typeface="IFAO-Grec Unicode" panose="02020603050405020304" pitchFamily="18" charset="-95"/>
                <a:cs typeface="AGaramond-Regular"/>
              </a:rPr>
              <a:t> [με]</a:t>
            </a:r>
            <a:r>
              <a:rPr lang="el-GR" sz="2000" dirty="0" err="1">
                <a:effectLst/>
                <a:latin typeface="IFAO-Grec Unicode" panose="02020603050405020304" pitchFamily="18" charset="-95"/>
                <a:ea typeface="IFAO-Grec Unicode" panose="02020603050405020304" pitchFamily="18" charset="-95"/>
                <a:cs typeface="AGaramond-Regular"/>
              </a:rPr>
              <a:t>τὰ</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χρό</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27.  </a:t>
            </a:r>
            <a:r>
              <a:rPr lang="el-GR" sz="2000" dirty="0" err="1">
                <a:effectLst/>
                <a:latin typeface="IFAO-Grec Unicode" panose="02020603050405020304" pitchFamily="18" charset="-95"/>
                <a:ea typeface="IFAO-Grec Unicode" panose="02020603050405020304" pitchFamily="18" charset="-95"/>
                <a:cs typeface="AGaramond-Regular"/>
              </a:rPr>
              <a:t>νον</a:t>
            </a:r>
            <a:r>
              <a:rPr lang="el-GR" sz="2000" dirty="0">
                <a:effectLst/>
                <a:latin typeface="IFAO-Grec Unicode" panose="02020603050405020304" pitchFamily="18" charset="-95"/>
                <a:ea typeface="IFAO-Grec Unicode" panose="02020603050405020304" pitchFamily="18" charset="-95"/>
                <a:cs typeface="AGaramond-Regular"/>
              </a:rPr>
              <a:t> ἢ ἀ̣[</a:t>
            </a:r>
            <a:r>
              <a:rPr lang="el-GR" sz="2000" dirty="0" err="1">
                <a:effectLst/>
                <a:latin typeface="IFAO-Grec Unicode" panose="02020603050405020304" pitchFamily="18" charset="-95"/>
                <a:ea typeface="IFAO-Grec Unicode" panose="02020603050405020304" pitchFamily="18" charset="-95"/>
                <a:cs typeface="AGaramond-Regular"/>
              </a:rPr>
              <a:t>πο</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τεισάτω</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ἑκάσ</a:t>
            </a:r>
            <a:r>
              <a:rPr lang="el-GR" sz="2000" dirty="0">
                <a:effectLst/>
                <a:latin typeface="IFAO-Grec Unicode" panose="02020603050405020304" pitchFamily="18" charset="-95"/>
                <a:ea typeface="IFAO-Grec Unicode" panose="02020603050405020304" pitchFamily="18" charset="-95"/>
                <a:cs typeface="AGaramond-Regular"/>
              </a:rPr>
              <a:t>[τ]ης </a:t>
            </a:r>
            <a:r>
              <a:rPr lang="el-GR" sz="2000" dirty="0" err="1">
                <a:effectLst/>
                <a:latin typeface="IFAO-Grec Unicode" panose="02020603050405020304" pitchFamily="18" charset="-95"/>
                <a:ea typeface="IFAO-Grec Unicode" panose="02020603050405020304" pitchFamily="18" charset="-95"/>
                <a:cs typeface="AGaramond-Regular"/>
              </a:rPr>
              <a:t>ἡμέρας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28.  </a:t>
            </a:r>
            <a:r>
              <a:rPr lang="el-GR" sz="2000" dirty="0" err="1">
                <a:effectLst/>
                <a:latin typeface="IFAO-Grec Unicode" panose="02020603050405020304" pitchFamily="18" charset="-95"/>
                <a:ea typeface="IFAO-Grec Unicode" panose="02020603050405020304" pitchFamily="18" charset="-95"/>
                <a:cs typeface="AGaramond-Regular"/>
              </a:rPr>
              <a:t>ἀργυρίου</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δρ</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αχμὴν</a:t>
            </a:r>
            <a:r>
              <a:rPr lang="el-GR" sz="2000" dirty="0">
                <a:effectLst/>
                <a:latin typeface="IFAO-Grec Unicode" panose="02020603050405020304" pitchFamily="18" charset="-95"/>
                <a:ea typeface="IFAO-Grec Unicode" panose="02020603050405020304" pitchFamily="18" charset="-95"/>
                <a:cs typeface="AGaramond-Regular"/>
              </a:rPr>
              <a:t> μίαν,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οῦ</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δʼ</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ἀποσπα</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B3FD6122-29FA-7787-D26A-6C63A06F9E04}"/>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ΥΠΟΧΡΕΩΣΕΙΣ ΤΡΥΦΩΝΟΣ</a:t>
            </a:r>
          </a:p>
        </p:txBody>
      </p:sp>
      <p:sp>
        <p:nvSpPr>
          <p:cNvPr id="21" name="Τίτλος 1">
            <a:extLst>
              <a:ext uri="{FF2B5EF4-FFF2-40B4-BE49-F238E27FC236}">
                <a16:creationId xmlns:a16="http://schemas.microsoft.com/office/drawing/2014/main" id="{39FBBE8C-93BB-29BD-1BAB-896575593735}"/>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049952D6-D302-D8C2-FD1E-3F14EF2075AE}"/>
              </a:ext>
            </a:extLst>
          </p:cNvPr>
          <p:cNvSpPr txBox="1"/>
          <p:nvPr/>
        </p:nvSpPr>
        <p:spPr>
          <a:xfrm>
            <a:off x="838200" y="4328308"/>
            <a:ext cx="9382126" cy="2410916"/>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25. </a:t>
            </a:r>
            <a:r>
              <a:rPr lang="el-GR" dirty="0" err="1">
                <a:latin typeface="IFAO-Grec Unicode" panose="02020603050405020304" pitchFamily="18" charset="-95"/>
                <a:ea typeface="IFAO-Grec Unicode" panose="02020603050405020304" pitchFamily="18" charset="-95"/>
              </a:rPr>
              <a:t>corr</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ex</a:t>
            </a:r>
            <a:r>
              <a:rPr lang="el-GR" dirty="0">
                <a:latin typeface="IFAO-Grec Unicode" panose="02020603050405020304" pitchFamily="18" charset="-95"/>
                <a:ea typeface="IFAO-Grec Unicode" panose="02020603050405020304" pitchFamily="18" charset="-95"/>
              </a:rPr>
              <a:t> σας</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28‒29. l. </a:t>
            </a:r>
            <a:r>
              <a:rPr lang="el-GR" dirty="0" err="1">
                <a:latin typeface="IFAO-Grec Unicode" panose="02020603050405020304" pitchFamily="18" charset="-95"/>
                <a:ea typeface="IFAO-Grec Unicode" panose="02020603050405020304" pitchFamily="18" charset="-95"/>
              </a:rPr>
              <a:t>ἀποσπα</a:t>
            </a:r>
            <a:r>
              <a:rPr lang="el-GR" dirty="0">
                <a:latin typeface="IFAO-Grec Unicode" panose="02020603050405020304" pitchFamily="18" charset="-95"/>
                <a:ea typeface="IFAO-Grec Unicode" panose="02020603050405020304" pitchFamily="18" charset="-95"/>
              </a:rPr>
              <a:t>&lt;σ&gt;|</a:t>
            </a:r>
            <a:r>
              <a:rPr lang="el-GR" dirty="0" err="1">
                <a:latin typeface="IFAO-Grec Unicode" panose="02020603050405020304" pitchFamily="18" charset="-95"/>
                <a:ea typeface="IFAO-Grec Unicode" panose="02020603050405020304" pitchFamily="18" charset="-95"/>
              </a:rPr>
              <a:t>θῆναι</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Times New Roman" panose="02020603050405020304" pitchFamily="18" charset="0"/>
                <a:ea typeface="Calibri" panose="020F0502020204030204" pitchFamily="34" charset="0"/>
                <a:cs typeface="AGaramond-Regular"/>
              </a:rPr>
              <a:t>χωρίς να επιτρέπεται στον Τρύφωνα να αποσπάσει τον ανήλικο από τον Πτολεμαίο μέχρι να συμπληρωθεί το έτος, και όσες τυχόν μέρες δεν είναι συνεπής (ο μαθητευόμενος) κατά τη διάρκεια αυτού, τόσες θα τον διαθέσει (ο πατέρας του) μετά το πέρας του έτους, ει δε μη, υποχρεούται να καταβάλει αποζημίωση για κάθε μέρα μία ασημένια δραχμή…</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ADED2BB6-C2AD-5FF0-DF9C-8CE46FE41D1A}"/>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6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3C82-6BDC-26B9-9C7C-A8260B2FD3F5}"/>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709CAAA-6540-3E1D-E309-631ED81ED25A}"/>
              </a:ext>
            </a:extLst>
          </p:cNvPr>
          <p:cNvSpPr>
            <a:spLocks noGrp="1"/>
          </p:cNvSpPr>
          <p:nvPr>
            <p:ph idx="1"/>
          </p:nvPr>
        </p:nvSpPr>
        <p:spPr>
          <a:xfrm>
            <a:off x="838199" y="1389281"/>
            <a:ext cx="5419725" cy="2602969"/>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22.  </a:t>
            </a:r>
            <a:r>
              <a:rPr lang="el-GR" sz="2000" dirty="0" err="1">
                <a:effectLst/>
                <a:latin typeface="IFAO-Grec Unicode" panose="02020603050405020304" pitchFamily="18" charset="-95"/>
                <a:ea typeface="IFAO-Grec Unicode" panose="02020603050405020304" pitchFamily="18" charset="-95"/>
                <a:cs typeface="AGaramond-Regular"/>
              </a:rPr>
              <a:t>οὐκ</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ἐξόντος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Τρύφωνι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ἀποσπᾶν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τὸν</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23.  </a:t>
            </a:r>
            <a:r>
              <a:rPr lang="el-GR" sz="2000" dirty="0" err="1">
                <a:effectLst/>
                <a:latin typeface="IFAO-Grec Unicode" panose="02020603050405020304" pitchFamily="18" charset="-95"/>
                <a:ea typeface="IFAO-Grec Unicode" panose="02020603050405020304" pitchFamily="18" charset="-95"/>
                <a:cs typeface="AGaramond-Regular"/>
              </a:rPr>
              <a:t>παῖδα</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ἀπὸ</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Πτολεμαίου μέχρι </a:t>
            </a:r>
            <a:r>
              <a:rPr lang="el-GR" sz="2000" dirty="0" err="1">
                <a:effectLst/>
                <a:latin typeface="IFAO-Grec Unicode" panose="02020603050405020304" pitchFamily="18" charset="-95"/>
                <a:ea typeface="IFAO-Grec Unicode" panose="02020603050405020304" pitchFamily="18" charset="-95"/>
                <a:cs typeface="AGaramond-Regular"/>
              </a:rPr>
              <a:t>τοῦ</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24.  </a:t>
            </a:r>
            <a:r>
              <a:rPr lang="el-GR" sz="2000" dirty="0" err="1">
                <a:effectLst/>
                <a:latin typeface="IFAO-Grec Unicode" panose="02020603050405020304" pitchFamily="18" charset="-95"/>
                <a:ea typeface="IFAO-Grec Unicode" panose="02020603050405020304" pitchFamily="18" charset="-95"/>
                <a:cs typeface="AGaramond-Regular"/>
              </a:rPr>
              <a:t>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χρόνον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πληρωθῆναι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ὅσας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δʼ</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ἐὰν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ἐν</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25.  </a:t>
            </a:r>
            <a:r>
              <a:rPr lang="el-GR" sz="2000" b="1" dirty="0" err="1">
                <a:effectLst/>
                <a:latin typeface="IFAO-Grec Unicode" panose="02020603050405020304" pitchFamily="18" charset="-95"/>
                <a:ea typeface="IFAO-Grec Unicode" panose="02020603050405020304" pitchFamily="18" charset="-95"/>
                <a:cs typeface="AGaramond-Regular"/>
              </a:rPr>
              <a:t>τούτῳ</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ἀτακτήσῃ</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ἡμέρας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ἐπὶ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τὰς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26.  </a:t>
            </a:r>
            <a:r>
              <a:rPr lang="el-GR" sz="2000" b="1" dirty="0" err="1">
                <a:effectLst/>
                <a:latin typeface="IFAO-Grec Unicode" panose="02020603050405020304" pitchFamily="18" charset="-95"/>
                <a:ea typeface="IFAO-Grec Unicode" panose="02020603050405020304" pitchFamily="18" charset="-95"/>
                <a:cs typeface="AGaramond-Regular"/>
              </a:rPr>
              <a:t>ἴσας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αὐτὸν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παρέξεται</a:t>
            </a:r>
            <a:r>
              <a:rPr lang="el-GR" sz="2000" b="1" dirty="0">
                <a:effectLst/>
                <a:latin typeface="IFAO-Grec Unicode" panose="02020603050405020304" pitchFamily="18" charset="-95"/>
                <a:ea typeface="IFAO-Grec Unicode" panose="02020603050405020304" pitchFamily="18" charset="-95"/>
                <a:cs typeface="AGaramond-Regular"/>
              </a:rPr>
              <a:t> [με]</a:t>
            </a:r>
            <a:r>
              <a:rPr lang="el-GR" sz="2000" b="1" dirty="0" err="1">
                <a:effectLst/>
                <a:latin typeface="IFAO-Grec Unicode" panose="02020603050405020304" pitchFamily="18" charset="-95"/>
                <a:ea typeface="IFAO-Grec Unicode" panose="02020603050405020304" pitchFamily="18" charset="-95"/>
                <a:cs typeface="AGaramond-Regular"/>
              </a:rPr>
              <a:t>τὰ</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τὸν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χρό</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27.  </a:t>
            </a:r>
            <a:r>
              <a:rPr lang="el-GR" sz="2000" b="1" dirty="0" err="1">
                <a:effectLst/>
                <a:latin typeface="IFAO-Grec Unicode" panose="02020603050405020304" pitchFamily="18" charset="-95"/>
                <a:ea typeface="IFAO-Grec Unicode" panose="02020603050405020304" pitchFamily="18" charset="-95"/>
                <a:cs typeface="AGaramond-Regular"/>
              </a:rPr>
              <a:t>νον</a:t>
            </a:r>
            <a:r>
              <a:rPr lang="el-GR" sz="2000" b="1" dirty="0">
                <a:effectLst/>
                <a:latin typeface="IFAO-Grec Unicode" panose="02020603050405020304" pitchFamily="18" charset="-95"/>
                <a:ea typeface="IFAO-Grec Unicode" panose="02020603050405020304" pitchFamily="18" charset="-95"/>
                <a:cs typeface="AGaramond-Regular"/>
              </a:rPr>
              <a:t> ἢ ἀ̣[</a:t>
            </a:r>
            <a:r>
              <a:rPr lang="el-GR" sz="2000" b="1" dirty="0" err="1">
                <a:effectLst/>
                <a:latin typeface="IFAO-Grec Unicode" panose="02020603050405020304" pitchFamily="18" charset="-95"/>
                <a:ea typeface="IFAO-Grec Unicode" panose="02020603050405020304" pitchFamily="18" charset="-95"/>
                <a:cs typeface="AGaramond-Regular"/>
              </a:rPr>
              <a:t>πο</a:t>
            </a:r>
            <a:r>
              <a:rPr lang="el-GR" sz="2000" b="1" dirty="0">
                <a:effectLst/>
                <a:latin typeface="IFAO-Grec Unicode" panose="02020603050405020304" pitchFamily="18" charset="-95"/>
                <a:ea typeface="IFAO-Grec Unicode" panose="02020603050405020304" pitchFamily="18" charset="-95"/>
                <a:cs typeface="AGaramond-Regular"/>
              </a:rPr>
              <a:t>]</a:t>
            </a:r>
            <a:r>
              <a:rPr lang="el-GR" sz="2000" b="1" dirty="0" err="1">
                <a:effectLst/>
                <a:latin typeface="IFAO-Grec Unicode" panose="02020603050405020304" pitchFamily="18" charset="-95"/>
                <a:ea typeface="IFAO-Grec Unicode" panose="02020603050405020304" pitchFamily="18" charset="-95"/>
                <a:cs typeface="AGaramond-Regular"/>
              </a:rPr>
              <a:t>τεισάτω</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ἑκάσ</a:t>
            </a:r>
            <a:r>
              <a:rPr lang="el-GR" sz="2000" b="1" dirty="0">
                <a:effectLst/>
                <a:latin typeface="IFAO-Grec Unicode" panose="02020603050405020304" pitchFamily="18" charset="-95"/>
                <a:ea typeface="IFAO-Grec Unicode" panose="02020603050405020304" pitchFamily="18" charset="-95"/>
                <a:cs typeface="AGaramond-Regular"/>
              </a:rPr>
              <a:t>[τ]ης </a:t>
            </a:r>
            <a:r>
              <a:rPr lang="el-GR" sz="2000" b="1" dirty="0" err="1">
                <a:effectLst/>
                <a:latin typeface="IFAO-Grec Unicode" panose="02020603050405020304" pitchFamily="18" charset="-95"/>
                <a:ea typeface="IFAO-Grec Unicode" panose="02020603050405020304" pitchFamily="18" charset="-95"/>
                <a:cs typeface="AGaramond-Regular"/>
              </a:rPr>
              <a:t>ἡμέρας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28. </a:t>
            </a:r>
            <a:r>
              <a:rPr lang="el-GR" sz="2000" b="1" dirty="0">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ἀργυρίου</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δρ</a:t>
            </a:r>
            <a:r>
              <a:rPr lang="el-GR" sz="2000" b="1" dirty="0">
                <a:effectLst/>
                <a:latin typeface="IFAO-Grec Unicode" panose="02020603050405020304" pitchFamily="18" charset="-95"/>
                <a:ea typeface="IFAO-Grec Unicode" panose="02020603050405020304" pitchFamily="18" charset="-95"/>
                <a:cs typeface="AGaramond-Regular"/>
              </a:rPr>
              <a:t>]</a:t>
            </a:r>
            <a:r>
              <a:rPr lang="el-GR" sz="2000" b="1" dirty="0" err="1">
                <a:effectLst/>
                <a:latin typeface="IFAO-Grec Unicode" panose="02020603050405020304" pitchFamily="18" charset="-95"/>
                <a:ea typeface="IFAO-Grec Unicode" panose="02020603050405020304" pitchFamily="18" charset="-95"/>
                <a:cs typeface="AGaramond-Regular"/>
              </a:rPr>
              <a:t>αχμὴν</a:t>
            </a:r>
            <a:r>
              <a:rPr lang="el-GR" sz="2000" b="1" dirty="0">
                <a:effectLst/>
                <a:latin typeface="IFAO-Grec Unicode" panose="02020603050405020304" pitchFamily="18" charset="-95"/>
                <a:ea typeface="IFAO-Grec Unicode" panose="02020603050405020304" pitchFamily="18" charset="-95"/>
                <a:cs typeface="AGaramond-Regular"/>
              </a:rPr>
              <a:t> μίαν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οῦ</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δʼ</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ἀποσπα</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a:t>
            </a:r>
          </a:p>
        </p:txBody>
      </p:sp>
      <p:sp>
        <p:nvSpPr>
          <p:cNvPr id="10" name="TextBox 9">
            <a:extLst>
              <a:ext uri="{FF2B5EF4-FFF2-40B4-BE49-F238E27FC236}">
                <a16:creationId xmlns:a16="http://schemas.microsoft.com/office/drawing/2014/main" id="{FFBFF6BE-B10A-A3D8-0CBD-E31177D9CF49}"/>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ΥΠΟΧΡΕΩΣΕΙΣ ΤΡΥΦΩΝΟΣ</a:t>
            </a:r>
          </a:p>
        </p:txBody>
      </p:sp>
      <p:sp>
        <p:nvSpPr>
          <p:cNvPr id="21" name="Τίτλος 1">
            <a:extLst>
              <a:ext uri="{FF2B5EF4-FFF2-40B4-BE49-F238E27FC236}">
                <a16:creationId xmlns:a16="http://schemas.microsoft.com/office/drawing/2014/main" id="{066A4A96-B019-16BC-618F-9C5601D2ED4A}"/>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TextBox 4">
            <a:extLst>
              <a:ext uri="{FF2B5EF4-FFF2-40B4-BE49-F238E27FC236}">
                <a16:creationId xmlns:a16="http://schemas.microsoft.com/office/drawing/2014/main" id="{8C5A1843-B815-5D34-D95A-1E429BCD4B28}"/>
              </a:ext>
            </a:extLst>
          </p:cNvPr>
          <p:cNvSpPr txBox="1"/>
          <p:nvPr/>
        </p:nvSpPr>
        <p:spPr>
          <a:xfrm>
            <a:off x="838200" y="4328308"/>
            <a:ext cx="9382126" cy="2410916"/>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25. </a:t>
            </a:r>
            <a:r>
              <a:rPr lang="el-GR" dirty="0" err="1">
                <a:latin typeface="IFAO-Grec Unicode" panose="02020603050405020304" pitchFamily="18" charset="-95"/>
                <a:ea typeface="IFAO-Grec Unicode" panose="02020603050405020304" pitchFamily="18" charset="-95"/>
              </a:rPr>
              <a:t>corr</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ex</a:t>
            </a:r>
            <a:r>
              <a:rPr lang="el-GR" dirty="0">
                <a:latin typeface="IFAO-Grec Unicode" panose="02020603050405020304" pitchFamily="18" charset="-95"/>
                <a:ea typeface="IFAO-Grec Unicode" panose="02020603050405020304" pitchFamily="18" charset="-95"/>
              </a:rPr>
              <a:t> σας</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28‒29. l. </a:t>
            </a:r>
            <a:r>
              <a:rPr lang="el-GR" dirty="0" err="1">
                <a:latin typeface="IFAO-Grec Unicode" panose="02020603050405020304" pitchFamily="18" charset="-95"/>
                <a:ea typeface="IFAO-Grec Unicode" panose="02020603050405020304" pitchFamily="18" charset="-95"/>
              </a:rPr>
              <a:t>ἀποσπα</a:t>
            </a:r>
            <a:r>
              <a:rPr lang="el-GR" dirty="0">
                <a:latin typeface="IFAO-Grec Unicode" panose="02020603050405020304" pitchFamily="18" charset="-95"/>
                <a:ea typeface="IFAO-Grec Unicode" panose="02020603050405020304" pitchFamily="18" charset="-95"/>
              </a:rPr>
              <a:t>&lt;σ&gt;|</a:t>
            </a:r>
            <a:r>
              <a:rPr lang="el-GR" dirty="0" err="1">
                <a:latin typeface="IFAO-Grec Unicode" panose="02020603050405020304" pitchFamily="18" charset="-95"/>
                <a:ea typeface="IFAO-Grec Unicode" panose="02020603050405020304" pitchFamily="18" charset="-95"/>
              </a:rPr>
              <a:t>θῆναι</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Times New Roman" panose="02020603050405020304" pitchFamily="18" charset="0"/>
                <a:ea typeface="Calibri" panose="020F0502020204030204" pitchFamily="34" charset="0"/>
                <a:cs typeface="AGaramond-Regular"/>
              </a:rPr>
              <a:t>χωρίς να επιτρέπεται στον Τρύφωνα να αποσπάσει τον ανήλικο από τον Πτολεμαίο μέχρι να συμπληρωθεί το έτος, και όσες τυχόν μέρες δεν είναι συνεπής (ο μαθητευόμενος) κατά τη διάρκεια αυτού, τόσες θα τον διαθέσει (ο πατέρας του) μετά το πέρας του έτους, ει δε μη, υποχρεούται να καταβάλει αποζημίωση για κάθε μέρα μία ασημένια δραχμή…</a:t>
            </a:r>
            <a:endParaRPr lang="el-GR" dirty="0">
              <a:latin typeface="IFAO-Grec Unicode" panose="02020603050405020304" pitchFamily="18" charset="-95"/>
              <a:ea typeface="IFAO-Grec Unicode" panose="02020603050405020304" pitchFamily="18" charset="-95"/>
            </a:endParaRPr>
          </a:p>
        </p:txBody>
      </p:sp>
      <p:cxnSp>
        <p:nvCxnSpPr>
          <p:cNvPr id="2" name="Ευθεία γραμμή σύνδεσης 1">
            <a:extLst>
              <a:ext uri="{FF2B5EF4-FFF2-40B4-BE49-F238E27FC236}">
                <a16:creationId xmlns:a16="http://schemas.microsoft.com/office/drawing/2014/main" id="{D90021D7-268B-786E-333F-DA9AA8C82990}"/>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9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286B-A913-8C3A-552D-345A4AC219BC}"/>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96325DF-8E5A-F59E-8A4F-DB9CBB5F094A}"/>
              </a:ext>
            </a:extLst>
          </p:cNvPr>
          <p:cNvSpPr>
            <a:spLocks noGrp="1"/>
          </p:cNvSpPr>
          <p:nvPr>
            <p:ph idx="1"/>
          </p:nvPr>
        </p:nvSpPr>
        <p:spPr>
          <a:xfrm>
            <a:off x="838199" y="1389281"/>
            <a:ext cx="5419725" cy="2373043"/>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28.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ἀργυρίου</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δρ</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αχμὴν</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μίαν, </a:t>
            </a:r>
            <a:r>
              <a:rPr lang="el-GR" sz="2000" b="1" dirty="0">
                <a:effectLst/>
                <a:latin typeface="IFAO-Grec Unicode" panose="02020603050405020304" pitchFamily="18" charset="-95"/>
                <a:ea typeface="IFAO-Grec Unicode" panose="02020603050405020304" pitchFamily="18" charset="-95"/>
                <a:cs typeface="AGaramond-Regular"/>
              </a:rPr>
              <a:t>[τ]</a:t>
            </a:r>
            <a:r>
              <a:rPr lang="el-GR" sz="2000" b="1" dirty="0" err="1">
                <a:effectLst/>
                <a:latin typeface="IFAO-Grec Unicode" panose="02020603050405020304" pitchFamily="18" charset="-95"/>
                <a:ea typeface="IFAO-Grec Unicode" panose="02020603050405020304" pitchFamily="18" charset="-95"/>
                <a:cs typeface="AGaramond-Regular"/>
              </a:rPr>
              <a:t>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δʼ</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ἀποσπα</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29.  </a:t>
            </a:r>
            <a:r>
              <a:rPr lang="el-GR" sz="2000" b="1" dirty="0" err="1">
                <a:effectLst/>
                <a:latin typeface="IFAO-Grec Unicode" panose="02020603050405020304" pitchFamily="18" charset="-95"/>
                <a:ea typeface="IFAO-Grec Unicode" panose="02020603050405020304" pitchFamily="18" charset="-95"/>
                <a:cs typeface="AGaramond-Regular"/>
              </a:rPr>
              <a:t>θῆναι</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ἐντὸς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χρόν</a:t>
            </a:r>
            <a:r>
              <a:rPr lang="el-GR" sz="2000" b="1" dirty="0">
                <a:effectLst/>
                <a:latin typeface="IFAO-Grec Unicode" panose="02020603050405020304" pitchFamily="18" charset="-95"/>
                <a:ea typeface="IFAO-Grec Unicode" panose="02020603050405020304" pitchFamily="18" charset="-95"/>
                <a:cs typeface="AGaramond-Regular"/>
              </a:rPr>
              <a:t>[ου] </a:t>
            </a:r>
            <a:r>
              <a:rPr lang="el-GR" sz="2000" b="1" dirty="0" err="1">
                <a:effectLst/>
                <a:latin typeface="IFAO-Grec Unicode" panose="02020603050405020304" pitchFamily="18" charset="-95"/>
                <a:ea typeface="IFAO-Grec Unicode" panose="02020603050405020304" pitchFamily="18" charset="-95"/>
                <a:cs typeface="AGaramond-Regular"/>
              </a:rPr>
              <a:t>ἐπίτειμον</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30.  </a:t>
            </a:r>
            <a:r>
              <a:rPr lang="el-GR" sz="2000" b="1" dirty="0" err="1">
                <a:effectLst/>
                <a:latin typeface="IFAO-Grec Unicode" panose="02020603050405020304" pitchFamily="18" charset="-95"/>
                <a:ea typeface="IFAO-Grec Unicode" panose="02020603050405020304" pitchFamily="18" charset="-95"/>
                <a:cs typeface="AGaramond-Regular"/>
              </a:rPr>
              <a:t>δραχμὰς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ἑκατὸν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εἰς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τὸ</a:t>
            </a:r>
            <a:r>
              <a:rPr lang="el-GR" sz="2000" b="1" dirty="0">
                <a:effectLst/>
                <a:latin typeface="IFAO-Grec Unicode" panose="02020603050405020304" pitchFamily="18" charset="-95"/>
                <a:ea typeface="IFAO-Grec Unicode" panose="02020603050405020304" pitchFamily="18" charset="-95"/>
                <a:cs typeface="AGaramond-Regular"/>
              </a:rPr>
              <a:t> δημόσιον</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31.  </a:t>
            </a:r>
            <a:r>
              <a:rPr lang="el-GR" sz="2000" b="1" dirty="0" err="1">
                <a:effectLst/>
                <a:latin typeface="IFAO-Grec Unicode" panose="02020603050405020304" pitchFamily="18" charset="-95"/>
                <a:ea typeface="IFAO-Grec Unicode" panose="02020603050405020304" pitchFamily="18" charset="-95"/>
                <a:cs typeface="AGaramond-Regular"/>
              </a:rPr>
              <a:t>τὰς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ἴσας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ἐὰν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δὲ</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αὐτὸ</a:t>
            </a:r>
            <a:r>
              <a:rPr lang="el-GR" sz="2000" dirty="0">
                <a:effectLst/>
                <a:latin typeface="IFAO-Grec Unicode" panose="02020603050405020304" pitchFamily="18" charset="-95"/>
                <a:ea typeface="IFAO-Grec Unicode" panose="02020603050405020304" pitchFamily="18" charset="-95"/>
                <a:cs typeface="AGaramond-Regular"/>
              </a:rPr>
              <a:t>[ς ὁ] </a:t>
            </a:r>
            <a:r>
              <a:rPr lang="el-GR" sz="2000" dirty="0" err="1">
                <a:effectLst/>
                <a:latin typeface="IFAO-Grec Unicode" panose="02020603050405020304" pitchFamily="18" charset="-95"/>
                <a:ea typeface="IFAO-Grec Unicode" panose="02020603050405020304" pitchFamily="18" charset="-95"/>
                <a:cs typeface="AGaramond-Regular"/>
              </a:rPr>
              <a:t>Πτολεμαῖος</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32.  </a:t>
            </a:r>
            <a:r>
              <a:rPr lang="el-GR" sz="2000" dirty="0" err="1">
                <a:effectLst/>
                <a:latin typeface="IFAO-Grec Unicode" panose="02020603050405020304" pitchFamily="18" charset="-95"/>
                <a:ea typeface="IFAO-Grec Unicode" panose="02020603050405020304" pitchFamily="18" charset="-95"/>
                <a:cs typeface="AGaramond-Regular"/>
              </a:rPr>
              <a:t>μὴ</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ἐγδιδάξῃ</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παῖ</a:t>
            </a:r>
            <a:r>
              <a:rPr lang="el-GR" sz="2000" dirty="0">
                <a:effectLst/>
                <a:latin typeface="IFAO-Grec Unicode" panose="02020603050405020304" pitchFamily="18" charset="-95"/>
                <a:ea typeface="IFAO-Grec Unicode" panose="02020603050405020304" pitchFamily="18" charset="-95"/>
                <a:cs typeface="AGaramond-Regular"/>
              </a:rPr>
              <a:t>[δ]α </a:t>
            </a:r>
            <a:r>
              <a:rPr lang="el-GR" sz="2000" dirty="0" err="1">
                <a:effectLst/>
                <a:latin typeface="IFAO-Grec Unicode" panose="02020603050405020304" pitchFamily="18" charset="-95"/>
                <a:ea typeface="IFAO-Grec Unicode" panose="02020603050405020304" pitchFamily="18" charset="-95"/>
                <a:cs typeface="AGaramond-Regular"/>
              </a:rPr>
              <a:t>ἔνοχος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33.  </a:t>
            </a:r>
            <a:r>
              <a:rPr lang="el-GR" sz="2000" dirty="0" err="1">
                <a:effectLst/>
                <a:latin typeface="IFAO-Grec Unicode" panose="02020603050405020304" pitchFamily="18" charset="-95"/>
                <a:ea typeface="IFAO-Grec Unicode" panose="02020603050405020304" pitchFamily="18" charset="-95"/>
                <a:cs typeface="AGaramond-Regular"/>
              </a:rPr>
              <a:t>ἔστω</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τοῖς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ἴσοις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ἐπιτε</a:t>
            </a:r>
            <a:r>
              <a:rPr lang="el-GR" sz="2000" dirty="0">
                <a:effectLst/>
                <a:latin typeface="IFAO-Grec Unicode" panose="02020603050405020304" pitchFamily="18" charset="-95"/>
                <a:ea typeface="IFAO-Grec Unicode" panose="02020603050405020304" pitchFamily="18" charset="-95"/>
                <a:cs typeface="AGaramond-Regular"/>
              </a:rPr>
              <a:t>[ί]</a:t>
            </a:r>
            <a:r>
              <a:rPr lang="el-GR" sz="2000" dirty="0" err="1">
                <a:effectLst/>
                <a:latin typeface="IFAO-Grec Unicode" panose="02020603050405020304" pitchFamily="18" charset="-95"/>
                <a:ea typeface="IFAO-Grec Unicode" panose="02020603050405020304" pitchFamily="18" charset="-95"/>
                <a:cs typeface="AGaramond-Regular"/>
              </a:rPr>
              <a:t>μοις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κυρία</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2D864F70-F6C6-87DC-947A-D97263E64E32}"/>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ΚΥΡΩΣΕΙΣ ΜΗ ΣΥΜΜΟΡΦΩΣΗΣ</a:t>
            </a:r>
          </a:p>
        </p:txBody>
      </p:sp>
      <p:sp>
        <p:nvSpPr>
          <p:cNvPr id="21" name="Τίτλος 1">
            <a:extLst>
              <a:ext uri="{FF2B5EF4-FFF2-40B4-BE49-F238E27FC236}">
                <a16:creationId xmlns:a16="http://schemas.microsoft.com/office/drawing/2014/main" id="{FD03CCDA-9758-FAB5-1F32-65C24E5D0382}"/>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F4E313A6-CA2C-486E-EEC4-9430B3BF8574}"/>
              </a:ext>
            </a:extLst>
          </p:cNvPr>
          <p:cNvSpPr txBox="1"/>
          <p:nvPr/>
        </p:nvSpPr>
        <p:spPr>
          <a:xfrm>
            <a:off x="838200" y="4328308"/>
            <a:ext cx="9382126" cy="2410916"/>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28‒29. l. </a:t>
            </a:r>
            <a:r>
              <a:rPr lang="el-GR" dirty="0" err="1">
                <a:latin typeface="IFAO-Grec Unicode" panose="02020603050405020304" pitchFamily="18" charset="-95"/>
                <a:ea typeface="IFAO-Grec Unicode" panose="02020603050405020304" pitchFamily="18" charset="-95"/>
              </a:rPr>
              <a:t>ἀποσπα</a:t>
            </a:r>
            <a:r>
              <a:rPr lang="el-GR" dirty="0">
                <a:latin typeface="IFAO-Grec Unicode" panose="02020603050405020304" pitchFamily="18" charset="-95"/>
                <a:ea typeface="IFAO-Grec Unicode" panose="02020603050405020304" pitchFamily="18" charset="-95"/>
              </a:rPr>
              <a:t>&lt;σ&gt;|</a:t>
            </a:r>
            <a:r>
              <a:rPr lang="el-GR" dirty="0" err="1">
                <a:latin typeface="IFAO-Grec Unicode" panose="02020603050405020304" pitchFamily="18" charset="-95"/>
                <a:ea typeface="IFAO-Grec Unicode" panose="02020603050405020304" pitchFamily="18" charset="-95"/>
              </a:rPr>
              <a:t>θῆναι</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29. l. </a:t>
            </a:r>
            <a:r>
              <a:rPr lang="el-GR" dirty="0" err="1">
                <a:latin typeface="IFAO-Grec Unicode" panose="02020603050405020304" pitchFamily="18" charset="-95"/>
                <a:ea typeface="IFAO-Grec Unicode" panose="02020603050405020304" pitchFamily="18" charset="-95"/>
              </a:rPr>
              <a:t>ἐπίτιμον</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33. l. </a:t>
            </a:r>
            <a:r>
              <a:rPr lang="el-GR" dirty="0" err="1">
                <a:latin typeface="IFAO-Grec Unicode" panose="02020603050405020304" pitchFamily="18" charset="-95"/>
                <a:ea typeface="IFAO-Grec Unicode" panose="02020603050405020304" pitchFamily="18" charset="-95"/>
              </a:rPr>
              <a:t>ἐπιτίμοις</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και στην περίπτωση απόσπασης του ανηλίκου κατά τη διάρκεια του έτους να εκτίσει τη χρηματική ποινή των εκατό δραχμών και στο δημόσιο ταμείο το ίδιο ποσό. Εάν όμως και ο Πτολεμαίος δεν διδάξει τον ανήλικο, θα υπέχει ως ένοχος τις ίδιες ποινές…</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F9CCAF6C-31B9-8EC6-9DD9-B19147EB5BFE}"/>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832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47EB-12B7-5E71-A458-E9B578A45DA1}"/>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1C6C97-9FB3-787C-19C6-A2C48970B6BC}"/>
              </a:ext>
            </a:extLst>
          </p:cNvPr>
          <p:cNvSpPr>
            <a:spLocks noGrp="1"/>
          </p:cNvSpPr>
          <p:nvPr>
            <p:ph idx="1"/>
          </p:nvPr>
        </p:nvSpPr>
        <p:spPr>
          <a:xfrm>
            <a:off x="838199" y="1389281"/>
            <a:ext cx="5419725" cy="2373043"/>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28.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ἀργυρίου</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δρ</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αχμὴν</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μίαν, </a:t>
            </a:r>
            <a:r>
              <a:rPr lang="el-GR" sz="2000" dirty="0">
                <a:effectLst/>
                <a:latin typeface="IFAO-Grec Unicode" panose="02020603050405020304" pitchFamily="18" charset="-95"/>
                <a:ea typeface="IFAO-Grec Unicode" panose="02020603050405020304" pitchFamily="18" charset="-95"/>
                <a:cs typeface="AGaramond-Regular"/>
              </a:rPr>
              <a:t>[τ]</a:t>
            </a:r>
            <a:r>
              <a:rPr lang="el-GR" sz="2000" dirty="0" err="1">
                <a:effectLst/>
                <a:latin typeface="IFAO-Grec Unicode" panose="02020603050405020304" pitchFamily="18" charset="-95"/>
                <a:ea typeface="IFAO-Grec Unicode" panose="02020603050405020304" pitchFamily="18" charset="-95"/>
                <a:cs typeface="AGaramond-Regular"/>
              </a:rPr>
              <a:t>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δʼ</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ἀποσπα</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29.  </a:t>
            </a:r>
            <a:r>
              <a:rPr lang="el-GR" sz="2000" dirty="0" err="1">
                <a:effectLst/>
                <a:latin typeface="IFAO-Grec Unicode" panose="02020603050405020304" pitchFamily="18" charset="-95"/>
                <a:ea typeface="IFAO-Grec Unicode" panose="02020603050405020304" pitchFamily="18" charset="-95"/>
                <a:cs typeface="AGaramond-Regular"/>
              </a:rPr>
              <a:t>θῆναι</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ἐντὸς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χρόν</a:t>
            </a:r>
            <a:r>
              <a:rPr lang="el-GR" sz="2000" dirty="0">
                <a:effectLst/>
                <a:latin typeface="IFAO-Grec Unicode" panose="02020603050405020304" pitchFamily="18" charset="-95"/>
                <a:ea typeface="IFAO-Grec Unicode" panose="02020603050405020304" pitchFamily="18" charset="-95"/>
                <a:cs typeface="AGaramond-Regular"/>
              </a:rPr>
              <a:t>[ου] </a:t>
            </a:r>
            <a:r>
              <a:rPr lang="el-GR" sz="2000" dirty="0" err="1">
                <a:effectLst/>
                <a:latin typeface="IFAO-Grec Unicode" panose="02020603050405020304" pitchFamily="18" charset="-95"/>
                <a:ea typeface="IFAO-Grec Unicode" panose="02020603050405020304" pitchFamily="18" charset="-95"/>
                <a:cs typeface="AGaramond-Regular"/>
              </a:rPr>
              <a:t>ἐπίτειμον</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30.  </a:t>
            </a:r>
            <a:r>
              <a:rPr lang="el-GR" sz="2000" dirty="0" err="1">
                <a:effectLst/>
                <a:latin typeface="IFAO-Grec Unicode" panose="02020603050405020304" pitchFamily="18" charset="-95"/>
                <a:ea typeface="IFAO-Grec Unicode" panose="02020603050405020304" pitchFamily="18" charset="-95"/>
                <a:cs typeface="AGaramond-Regular"/>
              </a:rPr>
              <a:t>δραχμὰς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ἑκατὸν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καὶ</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εἰς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τὸ</a:t>
            </a:r>
            <a:r>
              <a:rPr lang="el-GR" sz="2000" dirty="0">
                <a:effectLst/>
                <a:latin typeface="IFAO-Grec Unicode" panose="02020603050405020304" pitchFamily="18" charset="-95"/>
                <a:ea typeface="IFAO-Grec Unicode" panose="02020603050405020304" pitchFamily="18" charset="-95"/>
                <a:cs typeface="AGaramond-Regular"/>
              </a:rPr>
              <a:t> δημόσιον</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31.  </a:t>
            </a:r>
            <a:r>
              <a:rPr lang="el-GR" sz="2000" dirty="0" err="1">
                <a:effectLst/>
                <a:latin typeface="IFAO-Grec Unicode" panose="02020603050405020304" pitchFamily="18" charset="-95"/>
                <a:ea typeface="IFAO-Grec Unicode" panose="02020603050405020304" pitchFamily="18" charset="-95"/>
                <a:cs typeface="AGaramond-Regular"/>
              </a:rPr>
              <a:t>τὰς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ἴσας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ἐὰν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δὲ</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καὶ</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αὐτὸ</a:t>
            </a:r>
            <a:r>
              <a:rPr lang="el-GR" sz="2000" b="1" dirty="0">
                <a:effectLst/>
                <a:latin typeface="IFAO-Grec Unicode" panose="02020603050405020304" pitchFamily="18" charset="-95"/>
                <a:ea typeface="IFAO-Grec Unicode" panose="02020603050405020304" pitchFamily="18" charset="-95"/>
                <a:cs typeface="AGaramond-Regular"/>
              </a:rPr>
              <a:t>[ς ὁ] </a:t>
            </a:r>
            <a:r>
              <a:rPr lang="el-GR" sz="2000" b="1" dirty="0" err="1">
                <a:effectLst/>
                <a:latin typeface="IFAO-Grec Unicode" panose="02020603050405020304" pitchFamily="18" charset="-95"/>
                <a:ea typeface="IFAO-Grec Unicode" panose="02020603050405020304" pitchFamily="18" charset="-95"/>
                <a:cs typeface="AGaramond-Regular"/>
              </a:rPr>
              <a:t>Πτολεμαῖος</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32.  </a:t>
            </a:r>
            <a:r>
              <a:rPr lang="el-GR" sz="2000" b="1" dirty="0" err="1">
                <a:effectLst/>
                <a:latin typeface="IFAO-Grec Unicode" panose="02020603050405020304" pitchFamily="18" charset="-95"/>
                <a:ea typeface="IFAO-Grec Unicode" panose="02020603050405020304" pitchFamily="18" charset="-95"/>
                <a:cs typeface="AGaramond-Regular"/>
              </a:rPr>
              <a:t>μὴ</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ἐγδιδάξῃ</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τὸν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παῖ</a:t>
            </a:r>
            <a:r>
              <a:rPr lang="el-GR" sz="2000" b="1" dirty="0">
                <a:effectLst/>
                <a:latin typeface="IFAO-Grec Unicode" panose="02020603050405020304" pitchFamily="18" charset="-95"/>
                <a:ea typeface="IFAO-Grec Unicode" panose="02020603050405020304" pitchFamily="18" charset="-95"/>
                <a:cs typeface="AGaramond-Regular"/>
              </a:rPr>
              <a:t>[δ]α </a:t>
            </a:r>
            <a:r>
              <a:rPr lang="el-GR" sz="2000" b="1" dirty="0" err="1">
                <a:effectLst/>
                <a:latin typeface="IFAO-Grec Unicode" panose="02020603050405020304" pitchFamily="18" charset="-95"/>
                <a:ea typeface="IFAO-Grec Unicode" panose="02020603050405020304" pitchFamily="18" charset="-95"/>
                <a:cs typeface="AGaramond-Regular"/>
              </a:rPr>
              <a:t>ἔνοχος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33.  </a:t>
            </a:r>
            <a:r>
              <a:rPr lang="el-GR" sz="2000" b="1" dirty="0" err="1">
                <a:effectLst/>
                <a:latin typeface="IFAO-Grec Unicode" panose="02020603050405020304" pitchFamily="18" charset="-95"/>
                <a:ea typeface="IFAO-Grec Unicode" panose="02020603050405020304" pitchFamily="18" charset="-95"/>
                <a:cs typeface="AGaramond-Regular"/>
              </a:rPr>
              <a:t>ἔστω</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τοῖς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ἴσοις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ἐπιτε</a:t>
            </a:r>
            <a:r>
              <a:rPr lang="el-GR" sz="2000" b="1" dirty="0">
                <a:effectLst/>
                <a:latin typeface="IFAO-Grec Unicode" panose="02020603050405020304" pitchFamily="18" charset="-95"/>
                <a:ea typeface="IFAO-Grec Unicode" panose="02020603050405020304" pitchFamily="18" charset="-95"/>
                <a:cs typeface="AGaramond-Regular"/>
              </a:rPr>
              <a:t>[ί]</a:t>
            </a:r>
            <a:r>
              <a:rPr lang="el-GR" sz="2000" b="1" dirty="0" err="1">
                <a:effectLst/>
                <a:latin typeface="IFAO-Grec Unicode" panose="02020603050405020304" pitchFamily="18" charset="-95"/>
                <a:ea typeface="IFAO-Grec Unicode" panose="02020603050405020304" pitchFamily="18" charset="-95"/>
                <a:cs typeface="AGaramond-Regular"/>
              </a:rPr>
              <a:t>μοις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κυρία</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760383F5-CBF3-6153-6CBD-6F951543A9C4}"/>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ΚΥΡΩΣΕΙΣ ΜΗ ΣΥΜΜΟΡΦΩΣΗΣ</a:t>
            </a:r>
          </a:p>
        </p:txBody>
      </p:sp>
      <p:sp>
        <p:nvSpPr>
          <p:cNvPr id="21" name="Τίτλος 1">
            <a:extLst>
              <a:ext uri="{FF2B5EF4-FFF2-40B4-BE49-F238E27FC236}">
                <a16:creationId xmlns:a16="http://schemas.microsoft.com/office/drawing/2014/main" id="{9D175DB6-5118-C03F-16A1-DE65F8CE6B5F}"/>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TextBox 4">
            <a:extLst>
              <a:ext uri="{FF2B5EF4-FFF2-40B4-BE49-F238E27FC236}">
                <a16:creationId xmlns:a16="http://schemas.microsoft.com/office/drawing/2014/main" id="{92141C6F-E1CD-909C-1B11-A99A251CD139}"/>
              </a:ext>
            </a:extLst>
          </p:cNvPr>
          <p:cNvSpPr txBox="1"/>
          <p:nvPr/>
        </p:nvSpPr>
        <p:spPr>
          <a:xfrm>
            <a:off x="838200" y="4328308"/>
            <a:ext cx="9382126" cy="2410916"/>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br>
              <a:rPr lang="el-GR" b="1"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28‒29. l. </a:t>
            </a:r>
            <a:r>
              <a:rPr lang="el-GR" dirty="0" err="1">
                <a:latin typeface="IFAO-Grec Unicode" panose="02020603050405020304" pitchFamily="18" charset="-95"/>
                <a:ea typeface="IFAO-Grec Unicode" panose="02020603050405020304" pitchFamily="18" charset="-95"/>
              </a:rPr>
              <a:t>ἀποσπα</a:t>
            </a:r>
            <a:r>
              <a:rPr lang="el-GR" dirty="0">
                <a:latin typeface="IFAO-Grec Unicode" panose="02020603050405020304" pitchFamily="18" charset="-95"/>
                <a:ea typeface="IFAO-Grec Unicode" panose="02020603050405020304" pitchFamily="18" charset="-95"/>
              </a:rPr>
              <a:t>&lt;σ&gt;|</a:t>
            </a:r>
            <a:r>
              <a:rPr lang="el-GR" dirty="0" err="1">
                <a:latin typeface="IFAO-Grec Unicode" panose="02020603050405020304" pitchFamily="18" charset="-95"/>
                <a:ea typeface="IFAO-Grec Unicode" panose="02020603050405020304" pitchFamily="18" charset="-95"/>
              </a:rPr>
              <a:t>θῆναι</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29. l. </a:t>
            </a:r>
            <a:r>
              <a:rPr lang="el-GR" dirty="0" err="1">
                <a:latin typeface="IFAO-Grec Unicode" panose="02020603050405020304" pitchFamily="18" charset="-95"/>
                <a:ea typeface="IFAO-Grec Unicode" panose="02020603050405020304" pitchFamily="18" charset="-95"/>
              </a:rPr>
              <a:t>ἐπίτιμον</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33. l. </a:t>
            </a:r>
            <a:r>
              <a:rPr lang="el-GR" dirty="0" err="1">
                <a:latin typeface="IFAO-Grec Unicode" panose="02020603050405020304" pitchFamily="18" charset="-95"/>
                <a:ea typeface="IFAO-Grec Unicode" panose="02020603050405020304" pitchFamily="18" charset="-95"/>
              </a:rPr>
              <a:t>ἐπιτίμοις</a:t>
            </a:r>
            <a:endParaRPr lang="el-GR"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και στην περίπτωση απόσπασης του ανηλίκου κατά τη διάρκεια του έτους να εκτίσει τη χρηματική ποινή των εκατό δραχμών και στο δημόσιο ταμείο το ίδιο ποσό. Εάν όμως και ο Πτολεμαίος δεν διδάξει τον ανήλικο, θα υπέχει ως ένοχος τις ίδιες ποινές…</a:t>
            </a:r>
            <a:endParaRPr lang="el-GR" dirty="0">
              <a:latin typeface="IFAO-Grec Unicode" panose="02020603050405020304" pitchFamily="18" charset="-95"/>
              <a:ea typeface="IFAO-Grec Unicode" panose="02020603050405020304" pitchFamily="18" charset="-95"/>
            </a:endParaRPr>
          </a:p>
        </p:txBody>
      </p:sp>
      <p:cxnSp>
        <p:nvCxnSpPr>
          <p:cNvPr id="2" name="Ευθεία γραμμή σύνδεσης 1">
            <a:extLst>
              <a:ext uri="{FF2B5EF4-FFF2-40B4-BE49-F238E27FC236}">
                <a16:creationId xmlns:a16="http://schemas.microsoft.com/office/drawing/2014/main" id="{A7388708-838F-86F5-2E7A-9B25DAC28B7B}"/>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91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33AA7-5839-834E-A2D8-24CE168AABA9}"/>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2B23A5C-FB58-2AB7-58B0-FF0BF6021F7A}"/>
              </a:ext>
            </a:extLst>
          </p:cNvPr>
          <p:cNvSpPr>
            <a:spLocks noGrp="1"/>
          </p:cNvSpPr>
          <p:nvPr>
            <p:ph idx="1"/>
          </p:nvPr>
        </p:nvSpPr>
        <p:spPr>
          <a:xfrm>
            <a:off x="838199" y="1389281"/>
            <a:ext cx="5848351" cy="2373043"/>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33.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ἔστω</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τοῖς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ἴσοις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ἐπιτε</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[ί]</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μοις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b="1" dirty="0">
                <a:effectLst/>
                <a:latin typeface="IFAO-Grec Unicode" panose="02020603050405020304" pitchFamily="18" charset="-95"/>
                <a:ea typeface="IFAO-Grec Unicode" panose="02020603050405020304" pitchFamily="18" charset="-95"/>
                <a:cs typeface="AGaramond-Regular"/>
              </a:rPr>
              <a:t>Κυρία</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34.  </a:t>
            </a:r>
            <a:r>
              <a:rPr lang="el-GR" sz="2000" b="1" dirty="0">
                <a:effectLst/>
                <a:latin typeface="IFAO-Grec Unicode" panose="02020603050405020304" pitchFamily="18" charset="-95"/>
                <a:ea typeface="IFAO-Grec Unicode" panose="02020603050405020304" pitchFamily="18" charset="-95"/>
                <a:cs typeface="AGaramond-Regular"/>
              </a:rPr>
              <a:t>ἡ διδασκαλική.</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ἔτους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ιγ</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Νέ</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[ρ]</a:t>
            </a:r>
            <a:r>
              <a:rPr lang="el-GR" sz="2000" dirty="0" err="1">
                <a:solidFill>
                  <a:schemeClr val="bg1">
                    <a:lumMod val="85000"/>
                  </a:schemeClr>
                </a:solidFill>
                <a:effectLst/>
                <a:latin typeface="IFAO-Grec Unicode" panose="02020603050405020304" pitchFamily="18" charset="-95"/>
                <a:ea typeface="IFAO-Grec Unicode" panose="02020603050405020304" pitchFamily="18" charset="-95"/>
                <a:cs typeface="AGaramond-Regular"/>
              </a:rPr>
              <a:t>ωνος</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Κλαυδίου</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998D08BB-BA72-2218-6590-A8780A2AB7C8}"/>
              </a:ext>
            </a:extLst>
          </p:cNvPr>
          <p:cNvSpPr txBox="1"/>
          <p:nvPr/>
        </p:nvSpPr>
        <p:spPr>
          <a:xfrm>
            <a:off x="4705350" y="742950"/>
            <a:ext cx="2781299"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 ΚΥΡΙΑ ΡΗΤΡΑ</a:t>
            </a:r>
          </a:p>
        </p:txBody>
      </p:sp>
      <p:sp>
        <p:nvSpPr>
          <p:cNvPr id="21" name="Τίτλος 1">
            <a:extLst>
              <a:ext uri="{FF2B5EF4-FFF2-40B4-BE49-F238E27FC236}">
                <a16:creationId xmlns:a16="http://schemas.microsoft.com/office/drawing/2014/main" id="{07E48B3E-D071-DBAC-F97A-6A157224FEB2}"/>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0A5D44F1-2A40-63FD-29E2-3787E4AF4827}"/>
              </a:ext>
            </a:extLst>
          </p:cNvPr>
          <p:cNvSpPr txBox="1"/>
          <p:nvPr/>
        </p:nvSpPr>
        <p:spPr>
          <a:xfrm>
            <a:off x="8117957" y="1389281"/>
            <a:ext cx="4169736" cy="74892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b="1" i="1" dirty="0" err="1">
                <a:effectLst/>
                <a:latin typeface="IFAO-Grec Unicode" panose="02020603050405020304" pitchFamily="18" charset="-95"/>
                <a:ea typeface="IFAO-Grec Unicode" panose="02020603050405020304" pitchFamily="18" charset="-95"/>
                <a:cs typeface="AGaramond-Regular"/>
              </a:rPr>
              <a:t>P.Cair.Preis</a:t>
            </a:r>
            <a:r>
              <a:rPr lang="el-GR" sz="1800" b="1" i="1" dirty="0">
                <a:effectLst/>
                <a:latin typeface="IFAO-Grec Unicode" panose="02020603050405020304" pitchFamily="18" charset="-95"/>
                <a:ea typeface="IFAO-Grec Unicode" panose="02020603050405020304" pitchFamily="18" charset="-95"/>
                <a:cs typeface="AGaramond-Regular"/>
              </a:rPr>
              <a:t>. </a:t>
            </a:r>
            <a:r>
              <a:rPr lang="el-GR" sz="1800" b="1" dirty="0">
                <a:effectLst/>
                <a:latin typeface="IFAO-Grec Unicode" panose="02020603050405020304" pitchFamily="18" charset="-95"/>
                <a:ea typeface="IFAO-Grec Unicode" panose="02020603050405020304" pitchFamily="18" charset="-95"/>
                <a:cs typeface="AGaramond-Regular"/>
              </a:rPr>
              <a:t>43</a:t>
            </a:r>
            <a:r>
              <a:rPr lang="el-GR" sz="1800" dirty="0">
                <a:effectLst/>
                <a:latin typeface="IFAO-Grec Unicode" panose="02020603050405020304" pitchFamily="18" charset="-95"/>
                <a:ea typeface="IFAO-Grec Unicode" panose="02020603050405020304" pitchFamily="18" charset="-95"/>
                <a:cs typeface="AGaramond-Regular"/>
              </a:rPr>
              <a:t>, 28: κυρία ἡ̣ συγγραφή</a:t>
            </a:r>
          </a:p>
          <a:p>
            <a:pPr marL="285750" indent="-285750">
              <a:spcAft>
                <a:spcPts val="800"/>
              </a:spcAft>
              <a:buFont typeface="Arial" panose="020B0604020202020204" pitchFamily="34" charset="0"/>
              <a:buChar char="•"/>
            </a:pPr>
            <a:r>
              <a:rPr lang="en-US" b="1" i="1" dirty="0">
                <a:latin typeface="IFAO-Grec Unicode" panose="02020603050405020304" pitchFamily="18" charset="-95"/>
                <a:ea typeface="IFAO-Grec Unicode" panose="02020603050405020304" pitchFamily="18" charset="-95"/>
              </a:rPr>
              <a:t>PSI</a:t>
            </a:r>
            <a:r>
              <a:rPr lang="en-US" b="1" dirty="0">
                <a:latin typeface="IFAO-Grec Unicode" panose="02020603050405020304" pitchFamily="18" charset="-95"/>
                <a:ea typeface="IFAO-Grec Unicode" panose="02020603050405020304" pitchFamily="18" charset="-95"/>
              </a:rPr>
              <a:t> V 468, 32-33</a:t>
            </a:r>
            <a:r>
              <a:rPr lang="el-GR" dirty="0">
                <a:latin typeface="IFAO-Grec Unicode" panose="02020603050405020304" pitchFamily="18" charset="-95"/>
                <a:ea typeface="IFAO-Grec Unicode" panose="02020603050405020304" pitchFamily="18" charset="-95"/>
              </a:rPr>
              <a:t>: κυρία ἡ </a:t>
            </a:r>
            <a:r>
              <a:rPr lang="el-GR" dirty="0" err="1">
                <a:latin typeface="IFAO-Grec Unicode" panose="02020603050405020304" pitchFamily="18" charset="-95"/>
                <a:ea typeface="IFAO-Grec Unicode" panose="02020603050405020304" pitchFamily="18" charset="-95"/>
              </a:rPr>
              <a:t>μίσθωσις</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291C9B9C-5985-9BF8-AF83-54EF4AC30BAE}"/>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733640-2A59-A93A-043F-BF874509FE9C}"/>
              </a:ext>
            </a:extLst>
          </p:cNvPr>
          <p:cNvSpPr txBox="1"/>
          <p:nvPr/>
        </p:nvSpPr>
        <p:spPr>
          <a:xfrm>
            <a:off x="990599" y="4723527"/>
            <a:ext cx="9382126" cy="646331"/>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Η παρούσα σύμβαση μαθητείας είναι έγκυρη/κρίσιμη.</a:t>
            </a: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3176882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D4B0E-7BC2-A45B-9CD0-B2CC11C777CF}"/>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46FF2B-0306-F4C0-1C1A-CC5D9EB28E0F}"/>
              </a:ext>
            </a:extLst>
          </p:cNvPr>
          <p:cNvSpPr>
            <a:spLocks noGrp="1"/>
          </p:cNvSpPr>
          <p:nvPr>
            <p:ph idx="1"/>
          </p:nvPr>
        </p:nvSpPr>
        <p:spPr>
          <a:xfrm>
            <a:off x="838199" y="1389281"/>
            <a:ext cx="5848351" cy="2373043"/>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34.  </a:t>
            </a:r>
            <a:r>
              <a:rPr lang="el-GR" sz="20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ἡ διδασκαλική. </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ἔτους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ιγ</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Νέ</a:t>
            </a:r>
            <a:r>
              <a:rPr lang="el-GR" sz="2000" dirty="0">
                <a:effectLst/>
                <a:latin typeface="IFAO-Grec Unicode" panose="02020603050405020304" pitchFamily="18" charset="-95"/>
                <a:ea typeface="IFAO-Grec Unicode" panose="02020603050405020304" pitchFamily="18" charset="-95"/>
                <a:cs typeface="AGaramond-Regular"/>
              </a:rPr>
              <a:t>[ρ]</a:t>
            </a:r>
            <a:r>
              <a:rPr lang="el-GR" sz="2000" dirty="0" err="1">
                <a:effectLst/>
                <a:latin typeface="IFAO-Grec Unicode" panose="02020603050405020304" pitchFamily="18" charset="-95"/>
                <a:ea typeface="IFAO-Grec Unicode" panose="02020603050405020304" pitchFamily="18" charset="-95"/>
                <a:cs typeface="AGaramond-Regular"/>
              </a:rPr>
              <a:t>ωνος</a:t>
            </a:r>
            <a:r>
              <a:rPr lang="el-GR" sz="2000" dirty="0">
                <a:effectLst/>
                <a:latin typeface="IFAO-Grec Unicode" panose="02020603050405020304" pitchFamily="18" charset="-95"/>
                <a:ea typeface="IFAO-Grec Unicode" panose="02020603050405020304" pitchFamily="18" charset="-95"/>
                <a:cs typeface="AGaramond-Regular"/>
              </a:rPr>
              <a:t> Κλαυδίου</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35.  Καίσαρος </a:t>
            </a:r>
            <a:r>
              <a:rPr lang="el-GR" sz="2000" dirty="0" err="1">
                <a:effectLst/>
                <a:latin typeface="IFAO-Grec Unicode" panose="02020603050405020304" pitchFamily="18" charset="-95"/>
                <a:ea typeface="IFAO-Grec Unicode" panose="02020603050405020304" pitchFamily="18" charset="-95"/>
                <a:cs typeface="AGaramond-Regular"/>
              </a:rPr>
              <a:t>Σεβαστοῦ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Γερμανικοῦ</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36.  </a:t>
            </a:r>
            <a:r>
              <a:rPr lang="el-GR" sz="2000" dirty="0" err="1">
                <a:effectLst/>
                <a:latin typeface="IFAO-Grec Unicode" panose="02020603050405020304" pitchFamily="18" charset="-95"/>
                <a:ea typeface="IFAO-Grec Unicode" panose="02020603050405020304" pitchFamily="18" charset="-95"/>
                <a:cs typeface="AGaramond-Regular"/>
              </a:rPr>
              <a:t>Αὐτοκράτορος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μηνὸς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Σεβαστοῦ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a:t>
            </a:r>
            <a:r>
              <a:rPr lang="el-GR" sz="2000" dirty="0">
                <a:effectLst/>
                <a:latin typeface="IFAO-Grec Unicode" panose="02020603050405020304" pitchFamily="18" charset="-95"/>
                <a:ea typeface="IFAO-Grec Unicode" panose="02020603050405020304" pitchFamily="18" charset="-95"/>
                <a:cs typeface="AGaramond-Regular"/>
              </a:rPr>
              <a:t>.</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B8BB4FC6-D59F-E084-B749-885158D2AB97}"/>
              </a:ext>
            </a:extLst>
          </p:cNvPr>
          <p:cNvSpPr txBox="1"/>
          <p:nvPr/>
        </p:nvSpPr>
        <p:spPr>
          <a:xfrm>
            <a:off x="4705350" y="742950"/>
            <a:ext cx="2781299"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ΗΜΕΡΟΜΗΝΙΑ</a:t>
            </a:r>
          </a:p>
        </p:txBody>
      </p:sp>
      <p:sp>
        <p:nvSpPr>
          <p:cNvPr id="21" name="Τίτλος 1">
            <a:extLst>
              <a:ext uri="{FF2B5EF4-FFF2-40B4-BE49-F238E27FC236}">
                <a16:creationId xmlns:a16="http://schemas.microsoft.com/office/drawing/2014/main" id="{0CAAEE54-C46E-9DAD-C4E5-315FADA35B5C}"/>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FDD5270F-C7D2-1653-F16B-D71E54EDF6DC}"/>
              </a:ext>
            </a:extLst>
          </p:cNvPr>
          <p:cNvSpPr txBox="1"/>
          <p:nvPr/>
        </p:nvSpPr>
        <p:spPr>
          <a:xfrm>
            <a:off x="838199" y="4571127"/>
            <a:ext cx="9382126" cy="923330"/>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Κατά το 13</a:t>
            </a:r>
            <a:r>
              <a:rPr lang="el-GR" sz="1800" baseline="30000" dirty="0">
                <a:effectLst/>
                <a:latin typeface="IFAO-Grec Unicode" panose="02020603050405020304" pitchFamily="18" charset="-95"/>
                <a:ea typeface="IFAO-Grec Unicode" panose="02020603050405020304" pitchFamily="18" charset="-95"/>
                <a:cs typeface="AGaramond-Regular"/>
              </a:rPr>
              <a:t>ο</a:t>
            </a:r>
            <a:r>
              <a:rPr lang="el-GR" sz="1800" dirty="0">
                <a:effectLst/>
                <a:latin typeface="IFAO-Grec Unicode" panose="02020603050405020304" pitchFamily="18" charset="-95"/>
                <a:ea typeface="IFAO-Grec Unicode" panose="02020603050405020304" pitchFamily="18" charset="-95"/>
                <a:cs typeface="AGaramond-Regular"/>
              </a:rPr>
              <a:t> έτος του Αυτοκράτορα Καίσαρα Κλαυδίου Νέρωνα Σεβαστού Γερμανικού την 21</a:t>
            </a:r>
            <a:r>
              <a:rPr lang="el-GR" sz="1800" baseline="30000" dirty="0">
                <a:effectLst/>
                <a:latin typeface="IFAO-Grec Unicode" panose="02020603050405020304" pitchFamily="18" charset="-95"/>
                <a:ea typeface="IFAO-Grec Unicode" panose="02020603050405020304" pitchFamily="18" charset="-95"/>
                <a:cs typeface="AGaramond-Regular"/>
              </a:rPr>
              <a:t>η</a:t>
            </a:r>
            <a:r>
              <a:rPr lang="el-GR" sz="1800" dirty="0">
                <a:effectLst/>
                <a:latin typeface="IFAO-Grec Unicode" panose="02020603050405020304" pitchFamily="18" charset="-95"/>
                <a:ea typeface="IFAO-Grec Unicode" panose="02020603050405020304" pitchFamily="18" charset="-95"/>
                <a:cs typeface="AGaramond-Regular"/>
              </a:rPr>
              <a:t> του μηνός Σεβαστού…</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CE6114B8-B90B-C968-4EB3-0158C023B5C5}"/>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0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8045DD-A3A4-D906-FE8E-42A700181F5A}"/>
              </a:ext>
            </a:extLst>
          </p:cNvPr>
          <p:cNvSpPr>
            <a:spLocks noGrp="1"/>
          </p:cNvSpPr>
          <p:nvPr>
            <p:ph type="title"/>
          </p:nvPr>
        </p:nvSpPr>
        <p:spPr/>
        <p:txBody>
          <a:bodyPr/>
          <a:lstStyle/>
          <a:p>
            <a:pPr algn="ctr"/>
            <a:r>
              <a:rPr lang="el-GR" dirty="0">
                <a:latin typeface="IFAO-Grec Unicode" panose="02020603050405020304" pitchFamily="18" charset="-95"/>
                <a:ea typeface="IFAO-Grec Unicode" panose="02020603050405020304" pitchFamily="18" charset="-95"/>
              </a:rPr>
              <a:t>Ο νόμος της </a:t>
            </a:r>
            <a:r>
              <a:rPr lang="el-GR" dirty="0" err="1">
                <a:latin typeface="IFAO-Grec Unicode" panose="02020603050405020304" pitchFamily="18" charset="-95"/>
                <a:ea typeface="IFAO-Grec Unicode" panose="02020603050405020304" pitchFamily="18" charset="-95"/>
              </a:rPr>
              <a:t>ὁμολογίας</a:t>
            </a:r>
            <a:endParaRPr lang="el-GR" dirty="0">
              <a:latin typeface="IFAO-Grec Unicode" panose="02020603050405020304" pitchFamily="18" charset="-95"/>
              <a:ea typeface="IFAO-Grec Unicode" panose="02020603050405020304" pitchFamily="18" charset="-95"/>
            </a:endParaRPr>
          </a:p>
        </p:txBody>
      </p:sp>
      <p:sp>
        <p:nvSpPr>
          <p:cNvPr id="3" name="Θέση περιεχομένου 2">
            <a:extLst>
              <a:ext uri="{FF2B5EF4-FFF2-40B4-BE49-F238E27FC236}">
                <a16:creationId xmlns:a16="http://schemas.microsoft.com/office/drawing/2014/main" id="{32B69F76-9030-767F-2113-7DAD176A6F7A}"/>
              </a:ext>
            </a:extLst>
          </p:cNvPr>
          <p:cNvSpPr>
            <a:spLocks noGrp="1"/>
          </p:cNvSpPr>
          <p:nvPr>
            <p:ph idx="1"/>
          </p:nvPr>
        </p:nvSpPr>
        <p:spPr>
          <a:xfrm>
            <a:off x="838200" y="1825625"/>
            <a:ext cx="11006470" cy="4351338"/>
          </a:xfrm>
        </p:spPr>
        <p:txBody>
          <a:bodyPr>
            <a:normAutofit fontScale="92500" lnSpcReduction="10000"/>
          </a:bodyPr>
          <a:lstStyle/>
          <a:p>
            <a:pPr algn="just"/>
            <a:r>
              <a:rPr lang="el-GR" dirty="0" err="1">
                <a:latin typeface="IFAO-Grec Unicode" panose="02020603050405020304" pitchFamily="18" charset="-95"/>
                <a:ea typeface="IFAO-Grec Unicode" panose="02020603050405020304" pitchFamily="18" charset="-95"/>
              </a:rPr>
              <a:t>Ὑπερείδ</a:t>
            </a:r>
            <a:r>
              <a:rPr lang="el-GR" dirty="0">
                <a:latin typeface="IFAO-Grec Unicode" panose="02020603050405020304" pitchFamily="18" charset="-95"/>
                <a:ea typeface="IFAO-Grec Unicode" panose="02020603050405020304" pitchFamily="18" charset="-95"/>
              </a:rPr>
              <a:t>. </a:t>
            </a:r>
            <a:r>
              <a:rPr lang="el-GR" i="1" dirty="0" err="1">
                <a:latin typeface="IFAO-Grec Unicode" panose="02020603050405020304" pitchFamily="18" charset="-95"/>
                <a:ea typeface="IFAO-Grec Unicode" panose="02020603050405020304" pitchFamily="18" charset="-95"/>
              </a:rPr>
              <a:t>Κατὰ</a:t>
            </a:r>
            <a:r>
              <a:rPr lang="el-GR" i="1" dirty="0">
                <a:latin typeface="IFAO-Grec Unicode" panose="02020603050405020304" pitchFamily="18" charset="-95"/>
                <a:ea typeface="IFAO-Grec Unicode" panose="02020603050405020304" pitchFamily="18" charset="-95"/>
              </a:rPr>
              <a:t> </a:t>
            </a:r>
            <a:r>
              <a:rPr lang="el-GR" i="1" dirty="0" err="1">
                <a:latin typeface="IFAO-Grec Unicode" panose="02020603050405020304" pitchFamily="18" charset="-95"/>
                <a:ea typeface="IFAO-Grec Unicode" panose="02020603050405020304" pitchFamily="18" charset="-95"/>
              </a:rPr>
              <a:t>Ἀθηνογένους</a:t>
            </a:r>
            <a:r>
              <a:rPr lang="el-GR" i="1" dirty="0">
                <a:latin typeface="IFAO-Grec Unicode" panose="02020603050405020304" pitchFamily="18" charset="-95"/>
                <a:ea typeface="IFAO-Grec Unicode" panose="02020603050405020304" pitchFamily="18" charset="-95"/>
              </a:rPr>
              <a:t> </a:t>
            </a:r>
            <a:r>
              <a:rPr lang="el-GR" dirty="0">
                <a:latin typeface="IFAO-Grec Unicode" panose="02020603050405020304" pitchFamily="18" charset="-95"/>
                <a:ea typeface="IFAO-Grec Unicode" panose="02020603050405020304" pitchFamily="18" charset="-95"/>
              </a:rPr>
              <a:t>13: </a:t>
            </a:r>
            <a:r>
              <a:rPr lang="el-GR" dirty="0" err="1">
                <a:latin typeface="IFAO-Grec Unicode" panose="02020603050405020304" pitchFamily="18" charset="-95"/>
                <a:ea typeface="IFAO-Grec Unicode" panose="02020603050405020304" pitchFamily="18" charset="-95"/>
              </a:rPr>
              <a:t>ἐρεῖ</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δὲ</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πρὸς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ὑμᾶς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αὐτίκα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μάλα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Ἀθηνογένης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ὡς</a:t>
            </a:r>
            <a:r>
              <a:rPr lang="el-GR" dirty="0">
                <a:latin typeface="IFAO-Grec Unicode" panose="02020603050405020304" pitchFamily="18" charset="-95"/>
                <a:ea typeface="IFAO-Grec Unicode" panose="02020603050405020304" pitchFamily="18" charset="-95"/>
              </a:rPr>
              <a:t> ὁ νόμος λέγει, </a:t>
            </a:r>
            <a:r>
              <a:rPr lang="el-GR" b="1" dirty="0" err="1">
                <a:latin typeface="IFAO-Grec Unicode" panose="02020603050405020304" pitchFamily="18" charset="-95"/>
                <a:ea typeface="IFAO-Grec Unicode" panose="02020603050405020304" pitchFamily="18" charset="-95"/>
              </a:rPr>
              <a:t>ὅσα</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ἂν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ἕτερος</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ἑτέρῳ</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ὁμολογήσῃ</a:t>
            </a:r>
            <a:r>
              <a:rPr lang="el-GR" b="1" dirty="0">
                <a:latin typeface="IFAO-Grec Unicode" panose="02020603050405020304" pitchFamily="18" charset="-95"/>
                <a:ea typeface="IFAO-Grec Unicode" panose="02020603050405020304" pitchFamily="18" charset="-95"/>
              </a:rPr>
              <a:t> κύρια </a:t>
            </a:r>
            <a:r>
              <a:rPr lang="el-GR" b="1" dirty="0" err="1">
                <a:latin typeface="IFAO-Grec Unicode" panose="02020603050405020304" pitchFamily="18" charset="-95"/>
                <a:ea typeface="IFAO-Grec Unicode" panose="02020603050405020304" pitchFamily="18" charset="-95"/>
              </a:rPr>
              <a:t>εἶναι</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τά</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γε</a:t>
            </a:r>
            <a:r>
              <a:rPr lang="el-GR" dirty="0">
                <a:latin typeface="IFAO-Grec Unicode" panose="02020603050405020304" pitchFamily="18" charset="-95"/>
                <a:ea typeface="IFAO-Grec Unicode" panose="02020603050405020304" pitchFamily="18" charset="-95"/>
              </a:rPr>
              <a:t> δίκαια, ὦ βέλτιστε.</a:t>
            </a:r>
          </a:p>
          <a:p>
            <a:pPr algn="just"/>
            <a:endParaRPr lang="el-GR" dirty="0">
              <a:latin typeface="IFAO-Grec Unicode" panose="02020603050405020304" pitchFamily="18" charset="-95"/>
              <a:ea typeface="IFAO-Grec Unicode" panose="02020603050405020304" pitchFamily="18" charset="-95"/>
            </a:endParaRPr>
          </a:p>
          <a:p>
            <a:pPr algn="just"/>
            <a:r>
              <a:rPr lang="el-GR" dirty="0" err="1">
                <a:latin typeface="IFAO-Grec Unicode" panose="02020603050405020304" pitchFamily="18" charset="-95"/>
                <a:ea typeface="IFAO-Grec Unicode" panose="02020603050405020304" pitchFamily="18" charset="-95"/>
              </a:rPr>
              <a:t>ὁμολογῶ</a:t>
            </a:r>
            <a:r>
              <a:rPr lang="el-GR" dirty="0">
                <a:latin typeface="IFAO-Grec Unicode" panose="02020603050405020304" pitchFamily="18" charset="-95"/>
                <a:ea typeface="IFAO-Grec Unicode" panose="02020603050405020304" pitchFamily="18" charset="-95"/>
              </a:rPr>
              <a:t>=λέω το ίδιο πράγμα/αναγνωρίζω</a:t>
            </a:r>
          </a:p>
          <a:p>
            <a:pPr algn="just"/>
            <a:endParaRPr lang="el-GR" dirty="0">
              <a:latin typeface="IFAO-Grec Unicode" panose="02020603050405020304" pitchFamily="18" charset="-95"/>
              <a:ea typeface="IFAO-Grec Unicode" panose="02020603050405020304" pitchFamily="18" charset="-95"/>
            </a:endParaRPr>
          </a:p>
          <a:p>
            <a:pPr algn="just"/>
            <a:r>
              <a:rPr lang="el-GR" dirty="0" err="1">
                <a:latin typeface="IFAO-Grec Unicode" panose="02020603050405020304" pitchFamily="18" charset="-95"/>
                <a:ea typeface="IFAO-Grec Unicode" panose="02020603050405020304" pitchFamily="18" charset="-95"/>
              </a:rPr>
              <a:t>ὡμολογημένα</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ἀντιλεχθέντα</a:t>
            </a:r>
            <a:endParaRPr lang="el-GR" dirty="0">
              <a:latin typeface="IFAO-Grec Unicode" panose="02020603050405020304" pitchFamily="18" charset="-95"/>
              <a:ea typeface="IFAO-Grec Unicode" panose="02020603050405020304" pitchFamily="18" charset="-95"/>
            </a:endParaRPr>
          </a:p>
          <a:p>
            <a:pPr algn="just"/>
            <a:endParaRPr lang="el-GR" dirty="0">
              <a:latin typeface="IFAO-Grec Unicode" panose="02020603050405020304" pitchFamily="18" charset="-95"/>
              <a:ea typeface="IFAO-Grec Unicode" panose="02020603050405020304" pitchFamily="18" charset="-95"/>
            </a:endParaRPr>
          </a:p>
          <a:p>
            <a:pPr algn="just"/>
            <a:r>
              <a:rPr lang="el-GR" dirty="0" err="1">
                <a:latin typeface="IFAO-Grec Unicode" panose="02020603050405020304" pitchFamily="18" charset="-95"/>
                <a:ea typeface="IFAO-Grec Unicode" panose="02020603050405020304" pitchFamily="18" charset="-95"/>
              </a:rPr>
              <a:t>ὁμολογῶ</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πεπρακέναι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ἀπεσχηκέναι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δεδανεῖσθαι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μεμισθωκέναι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ἐκδεδωκέναι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διαλελύσθαι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συνῆρσθαι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συντεθεῖσθαι</a:t>
            </a:r>
            <a:r>
              <a:rPr lang="el-GR" dirty="0">
                <a:latin typeface="IFAO-Grec Unicode" panose="02020603050405020304" pitchFamily="18" charset="-95"/>
                <a:ea typeface="IFAO-Grec Unicode" panose="02020603050405020304" pitchFamily="18" charset="-95"/>
              </a:rPr>
              <a:t> / </a:t>
            </a:r>
            <a:r>
              <a:rPr lang="el-GR" dirty="0" err="1">
                <a:latin typeface="IFAO-Grec Unicode" panose="02020603050405020304" pitchFamily="18" charset="-95"/>
                <a:ea typeface="IFAO-Grec Unicode" panose="02020603050405020304" pitchFamily="18" charset="-95"/>
              </a:rPr>
              <a:t>ἐγγεγυῆσθαι</a:t>
            </a:r>
            <a:endParaRPr lang="el-GR" dirty="0">
              <a:latin typeface="IFAO-Grec Unicode" panose="02020603050405020304" pitchFamily="18" charset="-95"/>
              <a:ea typeface="IFAO-Grec Unicode" panose="02020603050405020304" pitchFamily="18" charset="-95"/>
            </a:endParaRPr>
          </a:p>
          <a:p>
            <a:pPr algn="just"/>
            <a:endParaRPr lang="el-GR" dirty="0">
              <a:latin typeface="IFAO-Grec Unicode" panose="02020603050405020304" pitchFamily="18" charset="-95"/>
              <a:ea typeface="IFAO-Grec Unicode" panose="02020603050405020304" pitchFamily="18" charset="-95"/>
            </a:endParaRPr>
          </a:p>
          <a:p>
            <a:pPr marL="0" indent="0" algn="just">
              <a:buNone/>
            </a:pP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2798989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9D689-B0C2-FF27-489C-D20118B920C3}"/>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2BC8535-671B-490F-2D10-DFB1B6AD5405}"/>
              </a:ext>
            </a:extLst>
          </p:cNvPr>
          <p:cNvSpPr>
            <a:spLocks noGrp="1"/>
          </p:cNvSpPr>
          <p:nvPr>
            <p:ph idx="1"/>
          </p:nvPr>
        </p:nvSpPr>
        <p:spPr>
          <a:xfrm>
            <a:off x="838199" y="1055957"/>
            <a:ext cx="5848351" cy="3272348"/>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(2ο χέρι)</a:t>
            </a:r>
          </a:p>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37.  </a:t>
            </a:r>
            <a:r>
              <a:rPr lang="el-GR" sz="2000" b="1" dirty="0" err="1">
                <a:effectLst/>
                <a:latin typeface="IFAO-Grec Unicode" panose="02020603050405020304" pitchFamily="18" charset="-95"/>
                <a:ea typeface="IFAO-Grec Unicode" panose="02020603050405020304" pitchFamily="18" charset="-95"/>
                <a:cs typeface="AGaramond-Regular"/>
              </a:rPr>
              <a:t>Πτολεμαῖος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Πα</a:t>
            </a:r>
            <a:r>
              <a:rPr lang="el-GR" sz="2000" b="1" dirty="0">
                <a:effectLst/>
                <a:latin typeface="IFAO-Grec Unicode" panose="02020603050405020304" pitchFamily="18" charset="-95"/>
                <a:ea typeface="IFAO-Grec Unicode" panose="02020603050405020304" pitchFamily="18" charset="-95"/>
                <a:cs typeface="AGaramond-Regular"/>
              </a:rPr>
              <a:t>]</a:t>
            </a:r>
            <a:r>
              <a:rPr lang="el-GR" sz="2000" b="1" dirty="0" err="1">
                <a:effectLst/>
                <a:latin typeface="IFAO-Grec Unicode" panose="02020603050405020304" pitchFamily="18" charset="-95"/>
                <a:ea typeface="IFAO-Grec Unicode" panose="02020603050405020304" pitchFamily="18" charset="-95"/>
                <a:cs typeface="AGaramond-Regular"/>
              </a:rPr>
              <a:t>υσιρίωνος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38.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Πτολεμαίου </a:t>
            </a:r>
            <a:r>
              <a:rPr lang="el-GR" sz="2000" b="1" dirty="0" err="1">
                <a:effectLst/>
                <a:latin typeface="IFAO-Grec Unicode" panose="02020603050405020304" pitchFamily="18" charset="-95"/>
                <a:ea typeface="IFAO-Grec Unicode" panose="02020603050405020304" pitchFamily="18" charset="-95"/>
                <a:cs typeface="AGaramond-Regular"/>
              </a:rPr>
              <a:t>μητρὸς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Ὠφε</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39.  </a:t>
            </a:r>
            <a:r>
              <a:rPr lang="el-GR" sz="2000" b="1" dirty="0" err="1">
                <a:effectLst/>
                <a:latin typeface="IFAO-Grec Unicode" panose="02020603050405020304" pitchFamily="18" charset="-95"/>
                <a:ea typeface="IFAO-Grec Unicode" panose="02020603050405020304" pitchFamily="18" charset="-95"/>
                <a:cs typeface="AGaramond-Regular"/>
              </a:rPr>
              <a:t>λοῦτος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τῆς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Θέωνος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ἕκαστα</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40.  </a:t>
            </a:r>
            <a:r>
              <a:rPr lang="el-GR" sz="2000" b="1" dirty="0">
                <a:effectLst/>
                <a:latin typeface="IFAO-Grec Unicode" panose="02020603050405020304" pitchFamily="18" charset="-95"/>
                <a:ea typeface="IFAO-Grec Unicode" panose="02020603050405020304" pitchFamily="18" charset="-95"/>
                <a:cs typeface="AGaramond-Regular"/>
              </a:rPr>
              <a:t>ποιήσω </a:t>
            </a:r>
            <a:r>
              <a:rPr lang="el-GR" sz="2000" b="1" dirty="0" err="1">
                <a:effectLst/>
                <a:latin typeface="IFAO-Grec Unicode" panose="02020603050405020304" pitchFamily="18" charset="-95"/>
                <a:ea typeface="IFAO-Grec Unicode" panose="02020603050405020304" pitchFamily="18" charset="-95"/>
                <a:cs typeface="AGaramond-Regular"/>
              </a:rPr>
              <a:t>ἐν</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τῷ</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ἐνιαυτῷ</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ἑνί</a:t>
            </a:r>
            <a:r>
              <a:rPr lang="el-GR" sz="2000" b="1" dirty="0">
                <a:effectLst/>
                <a:latin typeface="IFAO-Grec Unicode" panose="02020603050405020304" pitchFamily="18" charset="-95"/>
                <a:ea typeface="IFAO-Grec Unicode" panose="02020603050405020304" pitchFamily="18" charset="-95"/>
                <a:cs typeface="AGaramond-Regular"/>
              </a:rPr>
              <a:t>.</a:t>
            </a:r>
            <a:br>
              <a:rPr lang="el-GR" sz="2000" b="1"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41.  Ζωίλος </a:t>
            </a:r>
            <a:r>
              <a:rPr lang="el-GR" sz="2000" dirty="0" err="1">
                <a:effectLst/>
                <a:latin typeface="IFAO-Grec Unicode" panose="02020603050405020304" pitchFamily="18" charset="-95"/>
                <a:ea typeface="IFAO-Grec Unicode" panose="02020603050405020304" pitchFamily="18" charset="-95"/>
                <a:cs typeface="AGaramond-Regular"/>
              </a:rPr>
              <a:t>Ὥρου</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Ζωίλου </a:t>
            </a:r>
            <a:r>
              <a:rPr lang="el-GR" sz="2000" dirty="0" err="1">
                <a:effectLst/>
                <a:latin typeface="IFAO-Grec Unicode" panose="02020603050405020304" pitchFamily="18" charset="-95"/>
                <a:ea typeface="IFAO-Grec Unicode" panose="02020603050405020304" pitchFamily="18" charset="-95"/>
                <a:cs typeface="AGaramond-Regular"/>
              </a:rPr>
              <a:t>μητρὸς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42.  </a:t>
            </a:r>
            <a:r>
              <a:rPr lang="el-GR" sz="2000" dirty="0" err="1">
                <a:effectLst/>
                <a:latin typeface="IFAO-Grec Unicode" panose="02020603050405020304" pitchFamily="18" charset="-95"/>
                <a:ea typeface="IFAO-Grec Unicode" panose="02020603050405020304" pitchFamily="18" charset="-95"/>
                <a:cs typeface="AGaramond-Regular"/>
              </a:rPr>
              <a:t>Διεῦτος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Σω̣κέ̣ω̣ς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ἔγραψα</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43.  </a:t>
            </a:r>
            <a:r>
              <a:rPr lang="el-GR" sz="2000" dirty="0" err="1">
                <a:effectLst/>
                <a:latin typeface="IFAO-Grec Unicode" panose="02020603050405020304" pitchFamily="18" charset="-95"/>
                <a:ea typeface="IFAO-Grec Unicode" panose="02020603050405020304" pitchFamily="18" charset="-95"/>
                <a:cs typeface="AGaramond-Regular"/>
              </a:rPr>
              <a:t>ὑπὲρ</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αὐτοῦ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μὴ</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ἰδότος</a:t>
            </a:r>
            <a:r>
              <a:rPr lang="el-GR" sz="2000" dirty="0">
                <a:effectLst/>
                <a:latin typeface="IFAO-Grec Unicode" panose="02020603050405020304" pitchFamily="18" charset="-95"/>
                <a:ea typeface="IFAO-Grec Unicode" panose="02020603050405020304" pitchFamily="18" charset="-95"/>
                <a:cs typeface="AGaramond-Regular"/>
              </a:rPr>
              <a:t> γράμματα.</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BED51D3E-8334-0A89-DA6F-107193D345CA}"/>
              </a:ext>
            </a:extLst>
          </p:cNvPr>
          <p:cNvSpPr txBox="1"/>
          <p:nvPr/>
        </p:nvSpPr>
        <p:spPr>
          <a:xfrm>
            <a:off x="4705350" y="742950"/>
            <a:ext cx="2781299"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ΥΠΟΓΡΑΦΕΣ</a:t>
            </a:r>
          </a:p>
        </p:txBody>
      </p:sp>
      <p:sp>
        <p:nvSpPr>
          <p:cNvPr id="21" name="Τίτλος 1">
            <a:extLst>
              <a:ext uri="{FF2B5EF4-FFF2-40B4-BE49-F238E27FC236}">
                <a16:creationId xmlns:a16="http://schemas.microsoft.com/office/drawing/2014/main" id="{2ACA1FB7-94E8-DD7C-DD73-CFC011756993}"/>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2" name="TextBox 1">
            <a:extLst>
              <a:ext uri="{FF2B5EF4-FFF2-40B4-BE49-F238E27FC236}">
                <a16:creationId xmlns:a16="http://schemas.microsoft.com/office/drawing/2014/main" id="{7F065D7B-B237-9BDB-D9A4-A259AAC99500}"/>
              </a:ext>
            </a:extLst>
          </p:cNvPr>
          <p:cNvSpPr txBox="1"/>
          <p:nvPr/>
        </p:nvSpPr>
        <p:spPr>
          <a:xfrm>
            <a:off x="838199" y="4328305"/>
            <a:ext cx="9382126" cy="2236510"/>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p>
          <a:p>
            <a:pPr>
              <a:spcAft>
                <a:spcPts val="800"/>
              </a:spcAft>
            </a:pPr>
            <a:r>
              <a:rPr lang="en-US" dirty="0">
                <a:latin typeface="IFAO-Grec Unicode" panose="02020603050405020304" pitchFamily="18" charset="-95"/>
                <a:ea typeface="IFAO-Grec Unicode" panose="02020603050405020304" pitchFamily="18" charset="-95"/>
              </a:rPr>
              <a:t>43. l. </a:t>
            </a:r>
            <a:r>
              <a:rPr lang="el-GR" dirty="0" err="1">
                <a:latin typeface="IFAO-Grec Unicode" panose="02020603050405020304" pitchFamily="18" charset="-95"/>
                <a:ea typeface="IFAO-Grec Unicode" panose="02020603050405020304" pitchFamily="18" charset="-95"/>
              </a:rPr>
              <a:t>εἰδότος</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43. </a:t>
            </a:r>
            <a:r>
              <a:rPr lang="en-US" dirty="0">
                <a:latin typeface="IFAO-Grec Unicode" panose="02020603050405020304" pitchFamily="18" charset="-95"/>
                <a:ea typeface="IFAO-Grec Unicode" panose="02020603050405020304" pitchFamily="18" charset="-95"/>
              </a:rPr>
              <a:t>corr. ex </a:t>
            </a:r>
            <a:r>
              <a:rPr lang="el-GR" dirty="0" err="1">
                <a:latin typeface="IFAO-Grec Unicode" panose="02020603050405020304" pitchFamily="18" charset="-95"/>
                <a:ea typeface="IFAO-Grec Unicode" panose="02020603050405020304" pitchFamily="18" charset="-95"/>
              </a:rPr>
              <a:t>γραμμα</a:t>
            </a:r>
            <a:r>
              <a:rPr lang="el-GR" dirty="0">
                <a:latin typeface="IFAO-Grec Unicode" panose="02020603050405020304" pitchFamily="18" charset="-95"/>
                <a:ea typeface="IFAO-Grec Unicode" panose="02020603050405020304" pitchFamily="18" charset="-95"/>
              </a:rPr>
              <a:t>  ̣  ̣</a:t>
            </a:r>
            <a:endParaRPr lang="el-GR" b="1"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Πτολεμαίος του </a:t>
            </a:r>
            <a:r>
              <a:rPr lang="el-GR" sz="1800" dirty="0" err="1">
                <a:effectLst/>
                <a:latin typeface="IFAO-Grec Unicode" panose="02020603050405020304" pitchFamily="18" charset="-95"/>
                <a:ea typeface="IFAO-Grec Unicode" panose="02020603050405020304" pitchFamily="18" charset="-95"/>
                <a:cs typeface="AGaramond-Regular"/>
              </a:rPr>
              <a:t>Παυσιρίωνα</a:t>
            </a:r>
            <a:r>
              <a:rPr lang="el-GR" sz="1800" dirty="0">
                <a:effectLst/>
                <a:latin typeface="IFAO-Grec Unicode" panose="02020603050405020304" pitchFamily="18" charset="-95"/>
                <a:ea typeface="IFAO-Grec Unicode" panose="02020603050405020304" pitchFamily="18" charset="-95"/>
                <a:cs typeface="AGaramond-Regular"/>
              </a:rPr>
              <a:t>, γιου του Πτολεμαίου, και της </a:t>
            </a:r>
            <a:r>
              <a:rPr lang="el-GR" sz="1800" dirty="0" err="1">
                <a:effectLst/>
                <a:latin typeface="IFAO-Grec Unicode" panose="02020603050405020304" pitchFamily="18" charset="-95"/>
                <a:ea typeface="IFAO-Grec Unicode" panose="02020603050405020304" pitchFamily="18" charset="-95"/>
                <a:cs typeface="AGaramond-Regular"/>
              </a:rPr>
              <a:t>Ωφελούτος</a:t>
            </a:r>
            <a:r>
              <a:rPr lang="el-GR" sz="1800" dirty="0">
                <a:effectLst/>
                <a:latin typeface="IFAO-Grec Unicode" panose="02020603050405020304" pitchFamily="18" charset="-95"/>
                <a:ea typeface="IFAO-Grec Unicode" panose="02020603050405020304" pitchFamily="18" charset="-95"/>
                <a:cs typeface="AGaramond-Regular"/>
              </a:rPr>
              <a:t>, κόρης του </a:t>
            </a:r>
            <a:r>
              <a:rPr lang="el-GR" sz="1800" dirty="0" err="1">
                <a:effectLst/>
                <a:latin typeface="IFAO-Grec Unicode" panose="02020603050405020304" pitchFamily="18" charset="-95"/>
                <a:ea typeface="IFAO-Grec Unicode" panose="02020603050405020304" pitchFamily="18" charset="-95"/>
                <a:cs typeface="AGaramond-Regular"/>
              </a:rPr>
              <a:t>Θέωνα</a:t>
            </a:r>
            <a:r>
              <a:rPr lang="el-GR" sz="1800" dirty="0">
                <a:effectLst/>
                <a:latin typeface="IFAO-Grec Unicode" panose="02020603050405020304" pitchFamily="18" charset="-95"/>
                <a:ea typeface="IFAO-Grec Unicode" panose="02020603050405020304" pitchFamily="18" charset="-95"/>
                <a:cs typeface="AGaramond-Regular"/>
              </a:rPr>
              <a:t>, θα πράξω κάθε ένα από αυτά κατά τη διάρκεια του ενός χρόνου. Ζωίλος του </a:t>
            </a:r>
            <a:r>
              <a:rPr lang="el-GR" sz="1800" dirty="0" err="1">
                <a:effectLst/>
                <a:latin typeface="IFAO-Grec Unicode" panose="02020603050405020304" pitchFamily="18" charset="-95"/>
                <a:ea typeface="IFAO-Grec Unicode" panose="02020603050405020304" pitchFamily="18" charset="-95"/>
                <a:cs typeface="AGaramond-Regular"/>
              </a:rPr>
              <a:t>Ώρου</a:t>
            </a:r>
            <a:r>
              <a:rPr lang="el-GR" sz="1800" dirty="0">
                <a:effectLst/>
                <a:latin typeface="IFAO-Grec Unicode" panose="02020603050405020304" pitchFamily="18" charset="-95"/>
                <a:ea typeface="IFAO-Grec Unicode" panose="02020603050405020304" pitchFamily="18" charset="-95"/>
                <a:cs typeface="AGaramond-Regular"/>
              </a:rPr>
              <a:t>, γιου του Ζωίλου, και της </a:t>
            </a:r>
            <a:r>
              <a:rPr lang="el-GR" sz="1800" dirty="0" err="1">
                <a:effectLst/>
                <a:latin typeface="IFAO-Grec Unicode" panose="02020603050405020304" pitchFamily="18" charset="-95"/>
                <a:ea typeface="IFAO-Grec Unicode" panose="02020603050405020304" pitchFamily="18" charset="-95"/>
                <a:cs typeface="AGaramond-Regular"/>
              </a:rPr>
              <a:t>Διεύτος</a:t>
            </a:r>
            <a:r>
              <a:rPr lang="el-GR" sz="1800" dirty="0">
                <a:effectLst/>
                <a:latin typeface="IFAO-Grec Unicode" panose="02020603050405020304" pitchFamily="18" charset="-95"/>
                <a:ea typeface="IFAO-Grec Unicode" panose="02020603050405020304" pitchFamily="18" charset="-95"/>
                <a:cs typeface="AGaramond-Regular"/>
              </a:rPr>
              <a:t>, κόρης του </a:t>
            </a:r>
            <a:r>
              <a:rPr lang="el-GR" sz="1800" dirty="0" err="1">
                <a:effectLst/>
                <a:latin typeface="IFAO-Grec Unicode" panose="02020603050405020304" pitchFamily="18" charset="-95"/>
                <a:ea typeface="IFAO-Grec Unicode" panose="02020603050405020304" pitchFamily="18" charset="-95"/>
                <a:cs typeface="AGaramond-Regular"/>
              </a:rPr>
              <a:t>Σωκέα</a:t>
            </a:r>
            <a:r>
              <a:rPr lang="el-GR" sz="1800" dirty="0">
                <a:effectLst/>
                <a:latin typeface="IFAO-Grec Unicode" panose="02020603050405020304" pitchFamily="18" charset="-95"/>
                <a:ea typeface="IFAO-Grec Unicode" panose="02020603050405020304" pitchFamily="18" charset="-95"/>
                <a:cs typeface="AGaramond-Regular"/>
              </a:rPr>
              <a:t>, έγραψα εκ μέρους του καθότι δεν γνωρίζει γράμματα…</a:t>
            </a:r>
            <a:endParaRPr lang="el-GR" dirty="0">
              <a:latin typeface="IFAO-Grec Unicode" panose="02020603050405020304" pitchFamily="18" charset="-95"/>
              <a:ea typeface="IFAO-Grec Unicode" panose="02020603050405020304" pitchFamily="18" charset="-95"/>
            </a:endParaRPr>
          </a:p>
        </p:txBody>
      </p:sp>
      <p:cxnSp>
        <p:nvCxnSpPr>
          <p:cNvPr id="5" name="Ευθεία γραμμή σύνδεσης 4">
            <a:extLst>
              <a:ext uri="{FF2B5EF4-FFF2-40B4-BE49-F238E27FC236}">
                <a16:creationId xmlns:a16="http://schemas.microsoft.com/office/drawing/2014/main" id="{13996525-F2BC-5E87-E5CB-D69CEC814EE7}"/>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30501C-379F-E36A-0793-E60FF16A017C}"/>
              </a:ext>
            </a:extLst>
          </p:cNvPr>
          <p:cNvSpPr txBox="1"/>
          <p:nvPr/>
        </p:nvSpPr>
        <p:spPr>
          <a:xfrm>
            <a:off x="6385073" y="1722635"/>
            <a:ext cx="6108404" cy="646331"/>
          </a:xfrm>
          <a:prstGeom prst="rect">
            <a:avLst/>
          </a:prstGeom>
          <a:noFill/>
        </p:spPr>
        <p:txBody>
          <a:bodyPr wrap="square">
            <a:spAutoFit/>
          </a:bodyPr>
          <a:lstStyle/>
          <a:p>
            <a:r>
              <a:rPr lang="el-GR" sz="1800" b="1" i="1" dirty="0">
                <a:effectLst/>
                <a:latin typeface="IFAO-Grec Unicode" panose="02020603050405020304" pitchFamily="18" charset="-95"/>
                <a:ea typeface="IFAO-Grec Unicode" panose="02020603050405020304" pitchFamily="18" charset="-95"/>
                <a:cs typeface="AGaramond-Regular"/>
              </a:rPr>
              <a:t>BGU</a:t>
            </a:r>
            <a:r>
              <a:rPr lang="el-GR" sz="1800" b="1" dirty="0">
                <a:effectLst/>
                <a:latin typeface="IFAO-Grec Unicode" panose="02020603050405020304" pitchFamily="18" charset="-95"/>
                <a:ea typeface="IFAO-Grec Unicode" panose="02020603050405020304" pitchFamily="18" charset="-95"/>
                <a:cs typeface="AGaramond-Regular"/>
              </a:rPr>
              <a:t> ΙΙ 468</a:t>
            </a:r>
            <a:r>
              <a:rPr lang="el-GR" sz="1800" dirty="0">
                <a:effectLst/>
                <a:latin typeface="IFAO-Grec Unicode" panose="02020603050405020304" pitchFamily="18" charset="-95"/>
                <a:ea typeface="IFAO-Grec Unicode" panose="02020603050405020304" pitchFamily="18" charset="-95"/>
                <a:cs typeface="AGaramond-Regular"/>
              </a:rPr>
              <a:t>, 22‒29: </a:t>
            </a:r>
            <a:r>
              <a:rPr lang="el-GR" sz="1800" dirty="0" err="1">
                <a:effectLst/>
                <a:latin typeface="IFAO-Grec Unicode" panose="02020603050405020304" pitchFamily="18" charset="-95"/>
                <a:ea typeface="IFAO-Grec Unicode" panose="02020603050405020304" pitchFamily="18" charset="-95"/>
                <a:cs typeface="AGaramond-Regular"/>
              </a:rPr>
              <a:t>Δι</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όδωρ</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Παπο</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ῦτος</a:t>
            </a:r>
            <a:r>
              <a:rPr lang="el-GR" sz="1800" dirty="0">
                <a:effectLst/>
                <a:latin typeface="IFAO-Grec Unicode" panose="02020603050405020304" pitchFamily="18" charset="-95"/>
                <a:ea typeface="IFAO-Grec Unicode" panose="02020603050405020304" pitchFamily="18" charset="-95"/>
                <a:cs typeface="AGaramond-Regular"/>
              </a:rPr>
              <a:t>] τ̣[ο]ῦ [</a:t>
            </a:r>
            <a:r>
              <a:rPr lang="el-GR" sz="1800" dirty="0" err="1">
                <a:effectLst/>
                <a:latin typeface="IFAO-Grec Unicode" panose="02020603050405020304" pitchFamily="18" charset="-95"/>
                <a:ea typeface="IFAO-Grec Unicode" panose="02020603050405020304" pitchFamily="18" charset="-95"/>
                <a:cs typeface="AGaramond-Regular"/>
              </a:rPr>
              <a:t>Ἡρα</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κ̣λ</a:t>
            </a:r>
            <a:r>
              <a:rPr lang="el-GR" sz="1800" dirty="0">
                <a:effectLst/>
                <a:latin typeface="IFAO-Grec Unicode" panose="02020603050405020304" pitchFamily="18" charset="-95"/>
                <a:ea typeface="IFAO-Grec Unicode" panose="02020603050405020304" pitchFamily="18" charset="-95"/>
                <a:cs typeface="AGaramond-Regular"/>
              </a:rPr>
              <a:t>̣[ᾶ </a:t>
            </a:r>
            <a:r>
              <a:rPr lang="el-GR" sz="1800" dirty="0" err="1">
                <a:effectLst/>
                <a:latin typeface="IFAO-Grec Unicode" panose="02020603050405020304" pitchFamily="18" charset="-95"/>
                <a:ea typeface="IFAO-Grec Unicode" panose="02020603050405020304" pitchFamily="18" charset="-95"/>
                <a:cs typeface="AGaramond-Regular"/>
              </a:rPr>
              <a:t>πέπρακα</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βεβαιώσω</a:t>
            </a:r>
            <a:endParaRPr lang="en-US" sz="1800" dirty="0">
              <a:effectLst/>
              <a:latin typeface="IFAO-Grec Unicode" panose="02020603050405020304" pitchFamily="18" charset="-95"/>
              <a:ea typeface="IFAO-Grec Unicode" panose="02020603050405020304" pitchFamily="18" charset="-95"/>
              <a:cs typeface="AGaramond-Regular"/>
            </a:endParaRPr>
          </a:p>
        </p:txBody>
      </p:sp>
    </p:spTree>
    <p:extLst>
      <p:ext uri="{BB962C8B-B14F-4D97-AF65-F5344CB8AC3E}">
        <p14:creationId xmlns:p14="http://schemas.microsoft.com/office/powerpoint/2010/main" val="3586102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ED63B-1152-E1CA-45E4-DB990AD7B10A}"/>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4EC125A-9EDB-6902-D024-114A367A4ACE}"/>
              </a:ext>
            </a:extLst>
          </p:cNvPr>
          <p:cNvSpPr>
            <a:spLocks noGrp="1"/>
          </p:cNvSpPr>
          <p:nvPr>
            <p:ph idx="1"/>
          </p:nvPr>
        </p:nvSpPr>
        <p:spPr>
          <a:xfrm>
            <a:off x="838199" y="1055957"/>
            <a:ext cx="5848351" cy="3272348"/>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(2ο χέρι)</a:t>
            </a:r>
          </a:p>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37.  </a:t>
            </a:r>
            <a:r>
              <a:rPr lang="el-GR" sz="2000" dirty="0" err="1">
                <a:effectLst/>
                <a:latin typeface="IFAO-Grec Unicode" panose="02020603050405020304" pitchFamily="18" charset="-95"/>
                <a:ea typeface="IFAO-Grec Unicode" panose="02020603050405020304" pitchFamily="18" charset="-95"/>
                <a:cs typeface="AGaramond-Regular"/>
              </a:rPr>
              <a:t>Πτολεμαῖος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Πα</a:t>
            </a:r>
            <a:r>
              <a:rPr lang="el-GR" sz="2000" dirty="0">
                <a:effectLst/>
                <a:latin typeface="IFAO-Grec Unicode" panose="02020603050405020304" pitchFamily="18" charset="-95"/>
                <a:ea typeface="IFAO-Grec Unicode" panose="02020603050405020304" pitchFamily="18" charset="-95"/>
                <a:cs typeface="AGaramond-Regular"/>
              </a:rPr>
              <a:t>]</a:t>
            </a:r>
            <a:r>
              <a:rPr lang="el-GR" sz="2000" dirty="0" err="1">
                <a:effectLst/>
                <a:latin typeface="IFAO-Grec Unicode" panose="02020603050405020304" pitchFamily="18" charset="-95"/>
                <a:ea typeface="IFAO-Grec Unicode" panose="02020603050405020304" pitchFamily="18" charset="-95"/>
                <a:cs typeface="AGaramond-Regular"/>
              </a:rPr>
              <a:t>υσιρίωνος</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38.  </a:t>
            </a:r>
            <a:r>
              <a:rPr lang="el-GR" sz="2000" dirty="0" err="1">
                <a:effectLst/>
                <a:latin typeface="IFAO-Grec Unicode" panose="02020603050405020304" pitchFamily="18" charset="-95"/>
                <a:ea typeface="IFAO-Grec Unicode" panose="02020603050405020304" pitchFamily="18" charset="-95"/>
                <a:cs typeface="AGaramond-Regular"/>
              </a:rPr>
              <a:t>τοῦ</a:t>
            </a:r>
            <a:r>
              <a:rPr lang="el-GR" sz="2000" dirty="0">
                <a:effectLst/>
                <a:latin typeface="IFAO-Grec Unicode" panose="02020603050405020304" pitchFamily="18" charset="-95"/>
                <a:ea typeface="IFAO-Grec Unicode" panose="02020603050405020304" pitchFamily="18" charset="-95"/>
                <a:cs typeface="AGaramond-Regular"/>
              </a:rPr>
              <a:t> Πτολεμαίου </a:t>
            </a:r>
            <a:r>
              <a:rPr lang="el-GR" sz="2000" dirty="0" err="1">
                <a:effectLst/>
                <a:latin typeface="IFAO-Grec Unicode" panose="02020603050405020304" pitchFamily="18" charset="-95"/>
                <a:ea typeface="IFAO-Grec Unicode" panose="02020603050405020304" pitchFamily="18" charset="-95"/>
                <a:cs typeface="AGaramond-Regular"/>
              </a:rPr>
              <a:t>μητρὸς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Ὠφε</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39.  </a:t>
            </a:r>
            <a:r>
              <a:rPr lang="el-GR" sz="2000" dirty="0" err="1">
                <a:effectLst/>
                <a:latin typeface="IFAO-Grec Unicode" panose="02020603050405020304" pitchFamily="18" charset="-95"/>
                <a:ea typeface="IFAO-Grec Unicode" panose="02020603050405020304" pitchFamily="18" charset="-95"/>
                <a:cs typeface="AGaramond-Regular"/>
              </a:rPr>
              <a:t>λοῦτος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τῆς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Θέωνος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ἕκαστα</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40.  </a:t>
            </a:r>
            <a:r>
              <a:rPr lang="el-GR" sz="2000" dirty="0">
                <a:effectLst/>
                <a:latin typeface="IFAO-Grec Unicode" panose="02020603050405020304" pitchFamily="18" charset="-95"/>
                <a:ea typeface="IFAO-Grec Unicode" panose="02020603050405020304" pitchFamily="18" charset="-95"/>
                <a:cs typeface="AGaramond-Regular"/>
              </a:rPr>
              <a:t>ποιήσω </a:t>
            </a:r>
            <a:r>
              <a:rPr lang="el-GR" sz="2000" dirty="0" err="1">
                <a:effectLst/>
                <a:latin typeface="IFAO-Grec Unicode" panose="02020603050405020304" pitchFamily="18" charset="-95"/>
                <a:ea typeface="IFAO-Grec Unicode" panose="02020603050405020304" pitchFamily="18" charset="-95"/>
                <a:cs typeface="AGaramond-Regular"/>
              </a:rPr>
              <a:t>ἐν</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ἐνιαυτῷ</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ἑνί</a:t>
            </a:r>
            <a:r>
              <a:rPr lang="el-GR" sz="2000" dirty="0">
                <a:effectLst/>
                <a:latin typeface="IFAO-Grec Unicode" panose="02020603050405020304" pitchFamily="18" charset="-95"/>
                <a:ea typeface="IFAO-Grec Unicode" panose="02020603050405020304" pitchFamily="18" charset="-95"/>
                <a:cs typeface="AGaramond-Regular"/>
              </a:rPr>
              <a:t>.</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41.  </a:t>
            </a:r>
            <a:r>
              <a:rPr lang="el-GR" sz="2000" b="1" dirty="0">
                <a:effectLst/>
                <a:latin typeface="IFAO-Grec Unicode" panose="02020603050405020304" pitchFamily="18" charset="-95"/>
                <a:ea typeface="IFAO-Grec Unicode" panose="02020603050405020304" pitchFamily="18" charset="-95"/>
                <a:cs typeface="AGaramond-Regular"/>
              </a:rPr>
              <a:t>Ζωίλος </a:t>
            </a:r>
            <a:r>
              <a:rPr lang="el-GR" sz="2000" b="1" dirty="0" err="1">
                <a:effectLst/>
                <a:latin typeface="IFAO-Grec Unicode" panose="02020603050405020304" pitchFamily="18" charset="-95"/>
                <a:ea typeface="IFAO-Grec Unicode" panose="02020603050405020304" pitchFamily="18" charset="-95"/>
                <a:cs typeface="AGaramond-Regular"/>
              </a:rPr>
              <a:t>Ὥρου</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τοῦ</a:t>
            </a:r>
            <a:r>
              <a:rPr lang="el-GR" sz="2000" b="1" dirty="0">
                <a:effectLst/>
                <a:latin typeface="IFAO-Grec Unicode" panose="02020603050405020304" pitchFamily="18" charset="-95"/>
                <a:ea typeface="IFAO-Grec Unicode" panose="02020603050405020304" pitchFamily="18" charset="-95"/>
                <a:cs typeface="AGaramond-Regular"/>
              </a:rPr>
              <a:t> Ζωίλου </a:t>
            </a:r>
            <a:r>
              <a:rPr lang="el-GR" sz="2000" b="1" dirty="0" err="1">
                <a:effectLst/>
                <a:latin typeface="IFAO-Grec Unicode" panose="02020603050405020304" pitchFamily="18" charset="-95"/>
                <a:ea typeface="IFAO-Grec Unicode" panose="02020603050405020304" pitchFamily="18" charset="-95"/>
                <a:cs typeface="AGaramond-Regular"/>
              </a:rPr>
              <a:t>μητρὸς</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42.  </a:t>
            </a:r>
            <a:r>
              <a:rPr lang="el-GR" sz="2000" b="1" dirty="0" err="1">
                <a:effectLst/>
                <a:latin typeface="IFAO-Grec Unicode" panose="02020603050405020304" pitchFamily="18" charset="-95"/>
                <a:ea typeface="IFAO-Grec Unicode" panose="02020603050405020304" pitchFamily="18" charset="-95"/>
                <a:cs typeface="AGaramond-Regular"/>
              </a:rPr>
              <a:t>Διεῦτος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τῆς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Σω̣κέ̣ω̣ς</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ἔγραψα</a:t>
            </a:r>
            <a:br>
              <a:rPr lang="el-GR" sz="2000" b="1"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43.  </a:t>
            </a:r>
            <a:r>
              <a:rPr lang="el-GR" sz="2000" b="1" dirty="0" err="1">
                <a:effectLst/>
                <a:latin typeface="IFAO-Grec Unicode" panose="02020603050405020304" pitchFamily="18" charset="-95"/>
                <a:ea typeface="IFAO-Grec Unicode" panose="02020603050405020304" pitchFamily="18" charset="-95"/>
                <a:cs typeface="AGaramond-Regular"/>
              </a:rPr>
              <a:t>ὑπὲρ</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αὐτοῦ</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μὴ</a:t>
            </a:r>
            <a:r>
              <a:rPr lang="el-GR" sz="2000" b="1" dirty="0">
                <a:effectLst/>
                <a:latin typeface="IFAO-Grec Unicode" panose="02020603050405020304" pitchFamily="18" charset="-95"/>
                <a:ea typeface="IFAO-Grec Unicode" panose="02020603050405020304" pitchFamily="18" charset="-95"/>
                <a:cs typeface="AGaramond-Regular"/>
              </a:rPr>
              <a:t> </a:t>
            </a:r>
            <a:r>
              <a:rPr lang="el-GR" sz="2000" b="1" dirty="0" err="1">
                <a:effectLst/>
                <a:latin typeface="IFAO-Grec Unicode" panose="02020603050405020304" pitchFamily="18" charset="-95"/>
                <a:ea typeface="IFAO-Grec Unicode" panose="02020603050405020304" pitchFamily="18" charset="-95"/>
                <a:cs typeface="AGaramond-Regular"/>
              </a:rPr>
              <a:t>ἰδότος</a:t>
            </a:r>
            <a:r>
              <a:rPr lang="el-GR" sz="2000" b="1" dirty="0">
                <a:effectLst/>
                <a:latin typeface="IFAO-Grec Unicode" panose="02020603050405020304" pitchFamily="18" charset="-95"/>
                <a:ea typeface="IFAO-Grec Unicode" panose="02020603050405020304" pitchFamily="18" charset="-95"/>
                <a:cs typeface="AGaramond-Regular"/>
              </a:rPr>
              <a:t> γράμματα.</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4CCE242D-7F30-A81B-5021-250FFB4DD423}"/>
              </a:ext>
            </a:extLst>
          </p:cNvPr>
          <p:cNvSpPr txBox="1"/>
          <p:nvPr/>
        </p:nvSpPr>
        <p:spPr>
          <a:xfrm>
            <a:off x="4705350" y="742950"/>
            <a:ext cx="2781299" cy="369332"/>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ΥΠΟΓΡΑΦΕΣ</a:t>
            </a:r>
          </a:p>
        </p:txBody>
      </p:sp>
      <p:sp>
        <p:nvSpPr>
          <p:cNvPr id="21" name="Τίτλος 1">
            <a:extLst>
              <a:ext uri="{FF2B5EF4-FFF2-40B4-BE49-F238E27FC236}">
                <a16:creationId xmlns:a16="http://schemas.microsoft.com/office/drawing/2014/main" id="{D21DDDAA-5297-E8B3-0468-FB8AACBAEF56}"/>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TextBox 4">
            <a:extLst>
              <a:ext uri="{FF2B5EF4-FFF2-40B4-BE49-F238E27FC236}">
                <a16:creationId xmlns:a16="http://schemas.microsoft.com/office/drawing/2014/main" id="{F2B40527-1E08-38DC-14AD-49B0275EF109}"/>
              </a:ext>
            </a:extLst>
          </p:cNvPr>
          <p:cNvSpPr txBox="1"/>
          <p:nvPr/>
        </p:nvSpPr>
        <p:spPr>
          <a:xfrm>
            <a:off x="838199" y="4328305"/>
            <a:ext cx="9382126" cy="2236510"/>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p>
          <a:p>
            <a:pPr>
              <a:spcAft>
                <a:spcPts val="800"/>
              </a:spcAft>
            </a:pPr>
            <a:r>
              <a:rPr lang="en-US" dirty="0">
                <a:latin typeface="IFAO-Grec Unicode" panose="02020603050405020304" pitchFamily="18" charset="-95"/>
                <a:ea typeface="IFAO-Grec Unicode" panose="02020603050405020304" pitchFamily="18" charset="-95"/>
              </a:rPr>
              <a:t>43. l. </a:t>
            </a:r>
            <a:r>
              <a:rPr lang="el-GR" dirty="0" err="1">
                <a:latin typeface="IFAO-Grec Unicode" panose="02020603050405020304" pitchFamily="18" charset="-95"/>
                <a:ea typeface="IFAO-Grec Unicode" panose="02020603050405020304" pitchFamily="18" charset="-95"/>
              </a:rPr>
              <a:t>εἰδότος</a:t>
            </a:r>
            <a:br>
              <a:rPr lang="el-GR" dirty="0">
                <a:latin typeface="IFAO-Grec Unicode" panose="02020603050405020304" pitchFamily="18" charset="-95"/>
                <a:ea typeface="IFAO-Grec Unicode" panose="02020603050405020304" pitchFamily="18" charset="-95"/>
              </a:rPr>
            </a:br>
            <a:r>
              <a:rPr lang="el-GR" dirty="0">
                <a:latin typeface="IFAO-Grec Unicode" panose="02020603050405020304" pitchFamily="18" charset="-95"/>
                <a:ea typeface="IFAO-Grec Unicode" panose="02020603050405020304" pitchFamily="18" charset="-95"/>
              </a:rPr>
              <a:t>43. </a:t>
            </a:r>
            <a:r>
              <a:rPr lang="en-US" dirty="0">
                <a:latin typeface="IFAO-Grec Unicode" panose="02020603050405020304" pitchFamily="18" charset="-95"/>
                <a:ea typeface="IFAO-Grec Unicode" panose="02020603050405020304" pitchFamily="18" charset="-95"/>
              </a:rPr>
              <a:t>corr. ex </a:t>
            </a:r>
            <a:r>
              <a:rPr lang="el-GR" dirty="0" err="1">
                <a:latin typeface="IFAO-Grec Unicode" panose="02020603050405020304" pitchFamily="18" charset="-95"/>
                <a:ea typeface="IFAO-Grec Unicode" panose="02020603050405020304" pitchFamily="18" charset="-95"/>
              </a:rPr>
              <a:t>γραμμα</a:t>
            </a:r>
            <a:r>
              <a:rPr lang="el-GR" dirty="0">
                <a:latin typeface="IFAO-Grec Unicode" panose="02020603050405020304" pitchFamily="18" charset="-95"/>
                <a:ea typeface="IFAO-Grec Unicode" panose="02020603050405020304" pitchFamily="18" charset="-95"/>
              </a:rPr>
              <a:t>  ̣  ̣</a:t>
            </a:r>
            <a:endParaRPr lang="el-GR" b="1" dirty="0">
              <a:latin typeface="IFAO-Grec Unicode" panose="02020603050405020304" pitchFamily="18" charset="-95"/>
              <a:ea typeface="IFAO-Grec Unicode" panose="02020603050405020304" pitchFamily="18" charset="-95"/>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Πτολεμαίος του </a:t>
            </a:r>
            <a:r>
              <a:rPr lang="el-GR" sz="1800" dirty="0" err="1">
                <a:effectLst/>
                <a:latin typeface="IFAO-Grec Unicode" panose="02020603050405020304" pitchFamily="18" charset="-95"/>
                <a:ea typeface="IFAO-Grec Unicode" panose="02020603050405020304" pitchFamily="18" charset="-95"/>
                <a:cs typeface="AGaramond-Regular"/>
              </a:rPr>
              <a:t>Παυσιρίωνα</a:t>
            </a:r>
            <a:r>
              <a:rPr lang="el-GR" sz="1800" dirty="0">
                <a:effectLst/>
                <a:latin typeface="IFAO-Grec Unicode" panose="02020603050405020304" pitchFamily="18" charset="-95"/>
                <a:ea typeface="IFAO-Grec Unicode" panose="02020603050405020304" pitchFamily="18" charset="-95"/>
                <a:cs typeface="AGaramond-Regular"/>
              </a:rPr>
              <a:t>, γιου του Πτολεμαίου, και της </a:t>
            </a:r>
            <a:r>
              <a:rPr lang="el-GR" sz="1800" dirty="0" err="1">
                <a:effectLst/>
                <a:latin typeface="IFAO-Grec Unicode" panose="02020603050405020304" pitchFamily="18" charset="-95"/>
                <a:ea typeface="IFAO-Grec Unicode" panose="02020603050405020304" pitchFamily="18" charset="-95"/>
                <a:cs typeface="AGaramond-Regular"/>
              </a:rPr>
              <a:t>Ωφελούτος</a:t>
            </a:r>
            <a:r>
              <a:rPr lang="el-GR" sz="1800" dirty="0">
                <a:effectLst/>
                <a:latin typeface="IFAO-Grec Unicode" panose="02020603050405020304" pitchFamily="18" charset="-95"/>
                <a:ea typeface="IFAO-Grec Unicode" panose="02020603050405020304" pitchFamily="18" charset="-95"/>
                <a:cs typeface="AGaramond-Regular"/>
              </a:rPr>
              <a:t>, κόρης του </a:t>
            </a:r>
            <a:r>
              <a:rPr lang="el-GR" sz="1800" dirty="0" err="1">
                <a:effectLst/>
                <a:latin typeface="IFAO-Grec Unicode" panose="02020603050405020304" pitchFamily="18" charset="-95"/>
                <a:ea typeface="IFAO-Grec Unicode" panose="02020603050405020304" pitchFamily="18" charset="-95"/>
                <a:cs typeface="AGaramond-Regular"/>
              </a:rPr>
              <a:t>Θέωνα</a:t>
            </a:r>
            <a:r>
              <a:rPr lang="el-GR" sz="1800" dirty="0">
                <a:effectLst/>
                <a:latin typeface="IFAO-Grec Unicode" panose="02020603050405020304" pitchFamily="18" charset="-95"/>
                <a:ea typeface="IFAO-Grec Unicode" panose="02020603050405020304" pitchFamily="18" charset="-95"/>
                <a:cs typeface="AGaramond-Regular"/>
              </a:rPr>
              <a:t>, θα πράξω κάθε ένα από αυτά κατά τη διάρκεια του ενός χρόνου. Ζωίλος του </a:t>
            </a:r>
            <a:r>
              <a:rPr lang="el-GR" sz="1800" dirty="0" err="1">
                <a:effectLst/>
                <a:latin typeface="IFAO-Grec Unicode" panose="02020603050405020304" pitchFamily="18" charset="-95"/>
                <a:ea typeface="IFAO-Grec Unicode" panose="02020603050405020304" pitchFamily="18" charset="-95"/>
                <a:cs typeface="AGaramond-Regular"/>
              </a:rPr>
              <a:t>Ώρου</a:t>
            </a:r>
            <a:r>
              <a:rPr lang="el-GR" sz="1800" dirty="0">
                <a:effectLst/>
                <a:latin typeface="IFAO-Grec Unicode" panose="02020603050405020304" pitchFamily="18" charset="-95"/>
                <a:ea typeface="IFAO-Grec Unicode" panose="02020603050405020304" pitchFamily="18" charset="-95"/>
                <a:cs typeface="AGaramond-Regular"/>
              </a:rPr>
              <a:t>, γιου του Ζωίλου, και της </a:t>
            </a:r>
            <a:r>
              <a:rPr lang="el-GR" sz="1800" dirty="0" err="1">
                <a:effectLst/>
                <a:latin typeface="IFAO-Grec Unicode" panose="02020603050405020304" pitchFamily="18" charset="-95"/>
                <a:ea typeface="IFAO-Grec Unicode" panose="02020603050405020304" pitchFamily="18" charset="-95"/>
                <a:cs typeface="AGaramond-Regular"/>
              </a:rPr>
              <a:t>Διεύτος</a:t>
            </a:r>
            <a:r>
              <a:rPr lang="el-GR" sz="1800" dirty="0">
                <a:effectLst/>
                <a:latin typeface="IFAO-Grec Unicode" panose="02020603050405020304" pitchFamily="18" charset="-95"/>
                <a:ea typeface="IFAO-Grec Unicode" panose="02020603050405020304" pitchFamily="18" charset="-95"/>
                <a:cs typeface="AGaramond-Regular"/>
              </a:rPr>
              <a:t>, κόρης του </a:t>
            </a:r>
            <a:r>
              <a:rPr lang="el-GR" sz="1800" dirty="0" err="1">
                <a:effectLst/>
                <a:latin typeface="IFAO-Grec Unicode" panose="02020603050405020304" pitchFamily="18" charset="-95"/>
                <a:ea typeface="IFAO-Grec Unicode" panose="02020603050405020304" pitchFamily="18" charset="-95"/>
                <a:cs typeface="AGaramond-Regular"/>
              </a:rPr>
              <a:t>Σωκέα</a:t>
            </a:r>
            <a:r>
              <a:rPr lang="el-GR" sz="1800" dirty="0">
                <a:effectLst/>
                <a:latin typeface="IFAO-Grec Unicode" panose="02020603050405020304" pitchFamily="18" charset="-95"/>
                <a:ea typeface="IFAO-Grec Unicode" panose="02020603050405020304" pitchFamily="18" charset="-95"/>
                <a:cs typeface="AGaramond-Regular"/>
              </a:rPr>
              <a:t>, έγραψα εκ μέρους του καθότι δεν γνωρίζει γράμματα…</a:t>
            </a:r>
            <a:endParaRPr lang="el-GR" dirty="0">
              <a:latin typeface="IFAO-Grec Unicode" panose="02020603050405020304" pitchFamily="18" charset="-95"/>
              <a:ea typeface="IFAO-Grec Unicode" panose="02020603050405020304" pitchFamily="18" charset="-95"/>
            </a:endParaRPr>
          </a:p>
        </p:txBody>
      </p:sp>
      <p:cxnSp>
        <p:nvCxnSpPr>
          <p:cNvPr id="2" name="Ευθεία γραμμή σύνδεσης 1">
            <a:extLst>
              <a:ext uri="{FF2B5EF4-FFF2-40B4-BE49-F238E27FC236}">
                <a16:creationId xmlns:a16="http://schemas.microsoft.com/office/drawing/2014/main" id="{9D550B1A-9227-1582-8C47-99B0D042A6BA}"/>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2A367CB-54E6-63A1-11FC-B26117740F9A}"/>
              </a:ext>
            </a:extLst>
          </p:cNvPr>
          <p:cNvSpPr txBox="1"/>
          <p:nvPr/>
        </p:nvSpPr>
        <p:spPr>
          <a:xfrm>
            <a:off x="7738398" y="1566130"/>
            <a:ext cx="6108404" cy="646331"/>
          </a:xfrm>
          <a:prstGeom prst="rect">
            <a:avLst/>
          </a:prstGeom>
          <a:noFill/>
        </p:spPr>
        <p:txBody>
          <a:bodyPr wrap="square">
            <a:spAutoFit/>
          </a:bodyPr>
          <a:lstStyle/>
          <a:p>
            <a:pPr marL="285750" indent="-285750">
              <a:buFont typeface="Arial" panose="020B0604020202020204" pitchFamily="34" charset="0"/>
              <a:buChar char="•"/>
            </a:pPr>
            <a:r>
              <a:rPr lang="el-GR" sz="1800" dirty="0" err="1">
                <a:effectLst/>
                <a:latin typeface="IFAO-Grec Unicode" panose="02020603050405020304" pitchFamily="18" charset="-95"/>
                <a:ea typeface="IFAO-Grec Unicode" panose="02020603050405020304" pitchFamily="18" charset="-95"/>
                <a:cs typeface="AGaramond-Regular"/>
              </a:rPr>
              <a:t>ἀγράμματοι</a:t>
            </a:r>
            <a:endParaRPr lang="en-US" dirty="0">
              <a:latin typeface="IFAO-Grec Unicode" panose="02020603050405020304" pitchFamily="18" charset="-95"/>
              <a:ea typeface="IFAO-Grec Unicode" panose="02020603050405020304" pitchFamily="18" charset="-95"/>
              <a:cs typeface="AGaramond-Regular"/>
            </a:endParaRPr>
          </a:p>
          <a:p>
            <a:pPr marL="285750" indent="-285750">
              <a:buFont typeface="Arial" panose="020B0604020202020204" pitchFamily="34" charset="0"/>
              <a:buChar char="•"/>
            </a:pPr>
            <a:r>
              <a:rPr lang="el-GR" sz="1800" dirty="0">
                <a:effectLst/>
                <a:latin typeface="IFAO-Grec Unicode" panose="02020603050405020304" pitchFamily="18" charset="-95"/>
                <a:ea typeface="IFAO-Grec Unicode" panose="02020603050405020304" pitchFamily="18" charset="-95"/>
                <a:cs typeface="AGaramond-Regular"/>
              </a:rPr>
              <a:t>βραδέως γράφοντες </a:t>
            </a: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357679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94D0-AE65-EB2F-18A2-147ABC7D0D89}"/>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7B39551-E16F-FE87-9E20-6ED7D55A230A}"/>
              </a:ext>
            </a:extLst>
          </p:cNvPr>
          <p:cNvSpPr>
            <a:spLocks noGrp="1"/>
          </p:cNvSpPr>
          <p:nvPr>
            <p:ph idx="1"/>
          </p:nvPr>
        </p:nvSpPr>
        <p:spPr>
          <a:xfrm>
            <a:off x="838199" y="1349812"/>
            <a:ext cx="6076951" cy="1473738"/>
          </a:xfrm>
        </p:spPr>
        <p:txBody>
          <a:bodyPr>
            <a:noAutofit/>
          </a:bodyPr>
          <a:lstStyle/>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(2ο χέρι)</a:t>
            </a:r>
          </a:p>
          <a:p>
            <a:pPr marL="0" indent="0">
              <a:lnSpc>
                <a:spcPct val="115000"/>
              </a:lnSpc>
              <a:spcAft>
                <a:spcPts val="800"/>
              </a:spcAft>
              <a:buNone/>
            </a:pPr>
            <a:r>
              <a:rPr lang="el-GR" sz="2000" dirty="0">
                <a:effectLst/>
                <a:latin typeface="IFAO-Grec Unicode" panose="02020603050405020304" pitchFamily="18" charset="-95"/>
                <a:ea typeface="IFAO-Grec Unicode" panose="02020603050405020304" pitchFamily="18" charset="-95"/>
                <a:cs typeface="AGaramond-Regular"/>
              </a:rPr>
              <a:t>44.  </a:t>
            </a:r>
            <a:r>
              <a:rPr lang="el-GR" sz="2000" dirty="0" err="1">
                <a:effectLst/>
                <a:latin typeface="IFAO-Grec Unicode" panose="02020603050405020304" pitchFamily="18" charset="-95"/>
                <a:ea typeface="IFAO-Grec Unicode" panose="02020603050405020304" pitchFamily="18" charset="-95"/>
                <a:cs typeface="AGaramond-Regular"/>
              </a:rPr>
              <a:t>ἔτους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τρισκαιδεκάτου</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Νέρωνος</a:t>
            </a:r>
            <a:r>
              <a:rPr lang="el-GR" sz="2000" dirty="0">
                <a:effectLst/>
                <a:latin typeface="IFAO-Grec Unicode" panose="02020603050405020304" pitchFamily="18" charset="-95"/>
                <a:ea typeface="IFAO-Grec Unicode" panose="02020603050405020304" pitchFamily="18" charset="-95"/>
                <a:cs typeface="AGaramond-Regular"/>
              </a:rPr>
              <a:t> Κλαυδίου Καίσαρος</a:t>
            </a:r>
            <a:br>
              <a:rPr lang="el-GR" sz="2000" dirty="0">
                <a:effectLst/>
                <a:latin typeface="IFAO-Grec Unicode" panose="02020603050405020304" pitchFamily="18" charset="-95"/>
                <a:ea typeface="IFAO-Grec Unicode" panose="02020603050405020304" pitchFamily="18" charset="-95"/>
                <a:cs typeface="AGaramond-Regular"/>
              </a:rPr>
            </a:br>
            <a:r>
              <a:rPr lang="el-GR" sz="2000" dirty="0">
                <a:effectLst/>
                <a:latin typeface="IFAO-Grec Unicode" panose="02020603050405020304" pitchFamily="18" charset="-95"/>
                <a:ea typeface="IFAO-Grec Unicode" panose="02020603050405020304" pitchFamily="18" charset="-95"/>
                <a:cs typeface="AGaramond-Regular"/>
              </a:rPr>
              <a:t>45.  </a:t>
            </a:r>
            <a:r>
              <a:rPr lang="el-GR" sz="2000" dirty="0" err="1">
                <a:effectLst/>
                <a:latin typeface="IFAO-Grec Unicode" panose="02020603050405020304" pitchFamily="18" charset="-95"/>
                <a:ea typeface="IFAO-Grec Unicode" panose="02020603050405020304" pitchFamily="18" charset="-95"/>
                <a:cs typeface="AGaramond-Regular"/>
              </a:rPr>
              <a:t>Σεβαστοῦ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Γερμανικοῦ</a:t>
            </a:r>
            <a:br>
              <a:rPr lang="el-GR" sz="2000" dirty="0">
                <a:latin typeface="IFAO-Grec Unicode" panose="02020603050405020304" pitchFamily="18" charset="-95"/>
                <a:ea typeface="IFAO-Grec Unicode" panose="02020603050405020304" pitchFamily="18" charset="-95"/>
                <a:cs typeface="AGaramond-Regular"/>
              </a:rPr>
            </a:br>
            <a:r>
              <a:rPr lang="el-GR" sz="2000" dirty="0">
                <a:latin typeface="IFAO-Grec Unicode" panose="02020603050405020304" pitchFamily="18" charset="-95"/>
                <a:ea typeface="IFAO-Grec Unicode" panose="02020603050405020304" pitchFamily="18" charset="-95"/>
                <a:cs typeface="AGaramond-Regular"/>
              </a:rPr>
              <a:t>46.  </a:t>
            </a:r>
            <a:r>
              <a:rPr lang="el-GR" sz="2000" dirty="0" err="1">
                <a:effectLst/>
                <a:latin typeface="IFAO-Grec Unicode" panose="02020603050405020304" pitchFamily="18" charset="-95"/>
                <a:ea typeface="IFAO-Grec Unicode" panose="02020603050405020304" pitchFamily="18" charset="-95"/>
                <a:cs typeface="AGaramond-Regular"/>
              </a:rPr>
              <a:t>Αὐτοκράτο</a:t>
            </a:r>
            <a:r>
              <a:rPr lang="el-GR" sz="2000" dirty="0">
                <a:effectLst/>
                <a:latin typeface="IFAO-Grec Unicode" panose="02020603050405020304" pitchFamily="18" charset="-95"/>
                <a:ea typeface="IFAO-Grec Unicode" panose="02020603050405020304" pitchFamily="18" charset="-95"/>
                <a:cs typeface="AGaramond-Regular"/>
              </a:rPr>
              <a:t>[ρο]ς, μη(</a:t>
            </a:r>
            <a:r>
              <a:rPr lang="el-GR" sz="2000" dirty="0" err="1">
                <a:effectLst/>
                <a:latin typeface="IFAO-Grec Unicode" panose="02020603050405020304" pitchFamily="18" charset="-95"/>
                <a:ea typeface="IFAO-Grec Unicode" panose="02020603050405020304" pitchFamily="18" charset="-95"/>
                <a:cs typeface="AGaramond-Regular"/>
              </a:rPr>
              <a:t>νὸς</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Σεβαστοῦ</a:t>
            </a:r>
            <a:r>
              <a:rPr lang="el-GR" sz="2000" dirty="0">
                <a:effectLst/>
                <a:latin typeface="IFAO-Grec Unicode" panose="02020603050405020304" pitchFamily="18" charset="-95"/>
                <a:ea typeface="IFAO-Grec Unicode" panose="02020603050405020304" pitchFamily="18" charset="-95"/>
                <a:cs typeface="AGaramond-Regular"/>
              </a:rPr>
              <a:t> </a:t>
            </a:r>
            <a:r>
              <a:rPr lang="el-GR" sz="2000" dirty="0" err="1">
                <a:effectLst/>
                <a:latin typeface="IFAO-Grec Unicode" panose="02020603050405020304" pitchFamily="18" charset="-95"/>
                <a:ea typeface="IFAO-Grec Unicode" panose="02020603050405020304" pitchFamily="18" charset="-95"/>
                <a:cs typeface="AGaramond-Regular"/>
              </a:rPr>
              <a:t>κα</a:t>
            </a:r>
            <a:r>
              <a:rPr lang="el-GR" sz="2000" dirty="0">
                <a:effectLst/>
                <a:latin typeface="IFAO-Grec Unicode" panose="02020603050405020304" pitchFamily="18" charset="-95"/>
                <a:ea typeface="IFAO-Grec Unicode" panose="02020603050405020304" pitchFamily="18" charset="-95"/>
                <a:cs typeface="AGaramond-Regular"/>
              </a:rPr>
              <a:t>.</a:t>
            </a:r>
          </a:p>
          <a:p>
            <a:pPr marL="0" indent="0">
              <a:lnSpc>
                <a:spcPct val="115000"/>
              </a:lnSpc>
              <a:spcAft>
                <a:spcPts val="800"/>
              </a:spcAft>
              <a:buNone/>
            </a:pPr>
            <a:endParaRPr lang="el-GR" sz="2000" dirty="0">
              <a:effectLst/>
              <a:latin typeface="IFAO-Grec Unicode" panose="02020603050405020304" pitchFamily="18" charset="-95"/>
              <a:ea typeface="IFAO-Grec Unicode" panose="02020603050405020304" pitchFamily="18" charset="-95"/>
              <a:cs typeface="AGaramond-Regular"/>
            </a:endParaRPr>
          </a:p>
        </p:txBody>
      </p:sp>
      <p:sp>
        <p:nvSpPr>
          <p:cNvPr id="10" name="TextBox 9">
            <a:extLst>
              <a:ext uri="{FF2B5EF4-FFF2-40B4-BE49-F238E27FC236}">
                <a16:creationId xmlns:a16="http://schemas.microsoft.com/office/drawing/2014/main" id="{21EDD8FE-94F6-C224-778E-E2021D138E56}"/>
              </a:ext>
            </a:extLst>
          </p:cNvPr>
          <p:cNvSpPr txBox="1"/>
          <p:nvPr/>
        </p:nvSpPr>
        <p:spPr>
          <a:xfrm>
            <a:off x="4705350" y="742950"/>
            <a:ext cx="2781299" cy="646331"/>
          </a:xfrm>
          <a:prstGeom prst="rect">
            <a:avLst/>
          </a:prstGeom>
          <a:noFill/>
        </p:spPr>
        <p:txBody>
          <a:bodyPr wrap="square" rtlCol="0">
            <a:spAutoFit/>
          </a:bodyPr>
          <a:lstStyle/>
          <a:p>
            <a:pPr algn="ctr"/>
            <a:r>
              <a:rPr lang="el-GR" b="1" dirty="0">
                <a:latin typeface="IFAO-Grec Unicode" panose="02020603050405020304" pitchFamily="18" charset="-95"/>
                <a:ea typeface="IFAO-Grec Unicode" panose="02020603050405020304" pitchFamily="18" charset="-95"/>
              </a:rPr>
              <a:t>ΗΜΕΡΟΜΗΝΙΑ ΥΠΟΓΡΑΦΗΣ</a:t>
            </a:r>
          </a:p>
        </p:txBody>
      </p:sp>
      <p:sp>
        <p:nvSpPr>
          <p:cNvPr id="21" name="Τίτλος 1">
            <a:extLst>
              <a:ext uri="{FF2B5EF4-FFF2-40B4-BE49-F238E27FC236}">
                <a16:creationId xmlns:a16="http://schemas.microsoft.com/office/drawing/2014/main" id="{60C21874-8065-EB53-6ED9-18FC94028DFC}"/>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TextBox 4">
            <a:extLst>
              <a:ext uri="{FF2B5EF4-FFF2-40B4-BE49-F238E27FC236}">
                <a16:creationId xmlns:a16="http://schemas.microsoft.com/office/drawing/2014/main" id="{FB3F5333-C333-1BE6-8BA8-FCD0FBBD1366}"/>
              </a:ext>
            </a:extLst>
          </p:cNvPr>
          <p:cNvSpPr txBox="1"/>
          <p:nvPr/>
        </p:nvSpPr>
        <p:spPr>
          <a:xfrm>
            <a:off x="838199" y="4328305"/>
            <a:ext cx="9382126" cy="1682512"/>
          </a:xfrm>
          <a:prstGeom prst="rect">
            <a:avLst/>
          </a:prstGeom>
          <a:noFill/>
        </p:spPr>
        <p:txBody>
          <a:bodyPr wrap="square" rtlCol="0">
            <a:spAutoFit/>
          </a:bodyPr>
          <a:lstStyle/>
          <a:p>
            <a:pPr>
              <a:spcAft>
                <a:spcPts val="800"/>
              </a:spcAft>
            </a:pPr>
            <a:r>
              <a:rPr lang="el-GR" b="1" dirty="0">
                <a:latin typeface="IFAO-Grec Unicode" panose="02020603050405020304" pitchFamily="18" charset="-95"/>
                <a:ea typeface="IFAO-Grec Unicode" panose="02020603050405020304" pitchFamily="18" charset="-95"/>
              </a:rPr>
              <a:t>Κριτικό Υπόμνημα</a:t>
            </a:r>
          </a:p>
          <a:p>
            <a:pPr>
              <a:spcAft>
                <a:spcPts val="800"/>
              </a:spcAft>
            </a:pPr>
            <a:r>
              <a:rPr lang="el-GR" sz="1800" dirty="0">
                <a:effectLst/>
                <a:latin typeface="Times New Roman" panose="02020603050405020304" pitchFamily="18" charset="0"/>
                <a:ea typeface="Calibri" panose="020F0502020204030204" pitchFamily="34" charset="0"/>
                <a:cs typeface="AGaramond-Regular"/>
              </a:rPr>
              <a:t>44. l. </a:t>
            </a:r>
            <a:r>
              <a:rPr lang="el-GR" sz="1800" dirty="0" err="1">
                <a:effectLst/>
                <a:latin typeface="Times New Roman" panose="02020603050405020304" pitchFamily="18" charset="0"/>
                <a:ea typeface="Calibri" panose="020F0502020204030204" pitchFamily="34" charset="0"/>
                <a:cs typeface="AGaramond-Regular"/>
              </a:rPr>
              <a:t>τρεισκαιδεκάτου</a:t>
            </a:r>
            <a:endParaRPr lang="el-GR" sz="1800" dirty="0">
              <a:effectLst/>
              <a:latin typeface="Times New Roman" panose="02020603050405020304" pitchFamily="18" charset="0"/>
              <a:ea typeface="Calibri" panose="020F0502020204030204" pitchFamily="34" charset="0"/>
              <a:cs typeface="AGaramond-Regular"/>
            </a:endParaRPr>
          </a:p>
          <a:p>
            <a:pPr>
              <a:spcAft>
                <a:spcPts val="800"/>
              </a:spcAft>
            </a:pPr>
            <a:r>
              <a:rPr lang="el-GR" b="1" dirty="0">
                <a:latin typeface="IFAO-Grec Unicode" panose="02020603050405020304" pitchFamily="18" charset="-95"/>
                <a:ea typeface="IFAO-Grec Unicode" panose="02020603050405020304" pitchFamily="18" charset="-95"/>
              </a:rPr>
              <a:t>Μετάφραση</a:t>
            </a:r>
            <a:br>
              <a:rPr lang="el-GR" b="1" dirty="0">
                <a:latin typeface="IFAO-Grec Unicode" panose="02020603050405020304" pitchFamily="18" charset="-95"/>
                <a:ea typeface="IFAO-Grec Unicode" panose="02020603050405020304" pitchFamily="18" charset="-95"/>
              </a:rPr>
            </a:br>
            <a:r>
              <a:rPr lang="el-GR" sz="1800" dirty="0">
                <a:effectLst/>
                <a:latin typeface="IFAO-Grec Unicode" panose="02020603050405020304" pitchFamily="18" charset="-95"/>
                <a:ea typeface="IFAO-Grec Unicode" panose="02020603050405020304" pitchFamily="18" charset="-95"/>
                <a:cs typeface="AGaramond-Regular"/>
              </a:rPr>
              <a:t>Κατά το 13ο έτος του Αυτοκράτορα Καίσαρα Κλαυδίου Νέρωνα Σεβαστού Γερμανικού την 21η του μηνός Σεβαστού.</a:t>
            </a:r>
            <a:endParaRPr lang="el-GR" dirty="0">
              <a:latin typeface="IFAO-Grec Unicode" panose="02020603050405020304" pitchFamily="18" charset="-95"/>
              <a:ea typeface="IFAO-Grec Unicode" panose="02020603050405020304" pitchFamily="18" charset="-95"/>
            </a:endParaRPr>
          </a:p>
        </p:txBody>
      </p:sp>
      <p:cxnSp>
        <p:nvCxnSpPr>
          <p:cNvPr id="2" name="Ευθεία γραμμή σύνδεσης 1">
            <a:extLst>
              <a:ext uri="{FF2B5EF4-FFF2-40B4-BE49-F238E27FC236}">
                <a16:creationId xmlns:a16="http://schemas.microsoft.com/office/drawing/2014/main" id="{8B33A206-14F1-83AD-971B-FE674F047D8C}"/>
              </a:ext>
            </a:extLst>
          </p:cNvPr>
          <p:cNvCxnSpPr>
            <a:cxnSpLocks/>
          </p:cNvCxnSpPr>
          <p:nvPr/>
        </p:nvCxnSpPr>
        <p:spPr>
          <a:xfrm>
            <a:off x="0" y="4328308"/>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373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41848-6A69-F391-C543-6EB741D0EC2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0D4BD65-6FA3-9D8E-6F5E-57931ADCCFD5}"/>
              </a:ext>
            </a:extLst>
          </p:cNvPr>
          <p:cNvSpPr txBox="1"/>
          <p:nvPr/>
        </p:nvSpPr>
        <p:spPr>
          <a:xfrm>
            <a:off x="4419600" y="576560"/>
            <a:ext cx="3352800" cy="923330"/>
          </a:xfrm>
          <a:prstGeom prst="rect">
            <a:avLst/>
          </a:prstGeom>
          <a:noFill/>
        </p:spPr>
        <p:txBody>
          <a:bodyPr wrap="square" rtlCol="0">
            <a:spAutoFit/>
          </a:bodyPr>
          <a:lstStyle/>
          <a:p>
            <a:pPr algn="ctr"/>
            <a:r>
              <a:rPr lang="el-GR" b="1" dirty="0" err="1">
                <a:latin typeface="IFAO-Grec Unicode" panose="02020603050405020304" pitchFamily="18" charset="-95"/>
                <a:ea typeface="IFAO-Grec Unicode" panose="02020603050405020304" pitchFamily="18" charset="-95"/>
              </a:rPr>
              <a:t>ὁμολογοῦσιν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ἀλλήλοις</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μὲν</a:t>
            </a:r>
            <a:r>
              <a:rPr lang="el-GR" b="1" dirty="0">
                <a:latin typeface="IFAO-Grec Unicode" panose="02020603050405020304" pitchFamily="18" charset="-95"/>
                <a:ea typeface="IFAO-Grec Unicode" panose="02020603050405020304" pitchFamily="18" charset="-95"/>
              </a:rPr>
              <a:t> Τρύφων </a:t>
            </a:r>
            <a:r>
              <a:rPr lang="el-GR" b="1" dirty="0" err="1">
                <a:latin typeface="IFAO-Grec Unicode" panose="02020603050405020304" pitchFamily="18" charset="-95"/>
                <a:ea typeface="IFAO-Grec Unicode" panose="02020603050405020304" pitchFamily="18" charset="-95"/>
              </a:rPr>
              <a:t>ἐγδεδόσθαι</a:t>
            </a:r>
            <a:r>
              <a:rPr lang="el-GR" b="1" dirty="0">
                <a:latin typeface="IFAO-Grec Unicode" panose="02020603050405020304" pitchFamily="18" charset="-95"/>
                <a:ea typeface="IFAO-Grec Unicode" panose="02020603050405020304" pitchFamily="18" charset="-95"/>
              </a:rPr>
              <a:t>…</a:t>
            </a:r>
          </a:p>
          <a:p>
            <a:pPr algn="ctr"/>
            <a:r>
              <a:rPr lang="el-GR" b="1" dirty="0">
                <a:latin typeface="IFAO-Grec Unicode" panose="02020603050405020304" pitchFamily="18" charset="-95"/>
                <a:ea typeface="IFAO-Grec Unicode" panose="02020603050405020304" pitchFamily="18" charset="-95"/>
              </a:rPr>
              <a:t>ὁ </a:t>
            </a:r>
            <a:r>
              <a:rPr lang="el-GR" b="1" dirty="0" err="1">
                <a:latin typeface="IFAO-Grec Unicode" panose="02020603050405020304" pitchFamily="18" charset="-95"/>
                <a:ea typeface="IFAO-Grec Unicode" panose="02020603050405020304" pitchFamily="18" charset="-95"/>
              </a:rPr>
              <a:t>δὲ</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Πτολεμαῖος</a:t>
            </a:r>
            <a:r>
              <a:rPr lang="el-GR" b="1" dirty="0">
                <a:latin typeface="IFAO-Grec Unicode" panose="02020603050405020304" pitchFamily="18" charset="-95"/>
                <a:ea typeface="IFAO-Grec Unicode" panose="02020603050405020304" pitchFamily="18" charset="-95"/>
              </a:rPr>
              <a:t>;</a:t>
            </a:r>
          </a:p>
        </p:txBody>
      </p:sp>
      <p:sp>
        <p:nvSpPr>
          <p:cNvPr id="21" name="Τίτλος 1">
            <a:extLst>
              <a:ext uri="{FF2B5EF4-FFF2-40B4-BE49-F238E27FC236}">
                <a16:creationId xmlns:a16="http://schemas.microsoft.com/office/drawing/2014/main" id="{BCDC6058-CAD7-DF28-2FC1-B7EF529C30DC}"/>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Θέση περιεχομένου 2">
            <a:extLst>
              <a:ext uri="{FF2B5EF4-FFF2-40B4-BE49-F238E27FC236}">
                <a16:creationId xmlns:a16="http://schemas.microsoft.com/office/drawing/2014/main" id="{8CA70D49-F3B4-8218-0544-4A8BF7A90E86}"/>
              </a:ext>
            </a:extLst>
          </p:cNvPr>
          <p:cNvSpPr txBox="1">
            <a:spLocks/>
          </p:cNvSpPr>
          <p:nvPr/>
        </p:nvSpPr>
        <p:spPr>
          <a:xfrm>
            <a:off x="314323" y="742950"/>
            <a:ext cx="6686551" cy="611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endParaRPr lang="el-GR" sz="20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1800" dirty="0">
                <a:latin typeface="IFAO-Grec Unicode" panose="02020603050405020304" pitchFamily="18" charset="-95"/>
                <a:ea typeface="IFAO-Grec Unicode" panose="02020603050405020304" pitchFamily="18" charset="-95"/>
                <a:cs typeface="AGaramond-Regular"/>
              </a:rPr>
              <a:t>1.  </a:t>
            </a:r>
            <a:r>
              <a:rPr lang="el-GR" sz="1800" b="1" dirty="0">
                <a:latin typeface="IFAO-Grec Unicode" panose="02020603050405020304" pitchFamily="18" charset="-95"/>
                <a:ea typeface="IFAO-Grec Unicode" panose="02020603050405020304" pitchFamily="18" charset="-95"/>
                <a:cs typeface="AGaramond-Regular"/>
              </a:rPr>
              <a:t>ὁ[μ]ο[λ]</a:t>
            </a:r>
            <a:r>
              <a:rPr lang="el-GR" sz="1800" b="1" dirty="0" err="1">
                <a:latin typeface="IFAO-Grec Unicode" panose="02020603050405020304" pitchFamily="18" charset="-95"/>
                <a:ea typeface="IFAO-Grec Unicode" panose="02020603050405020304" pitchFamily="18" charset="-95"/>
                <a:cs typeface="AGaramond-Regular"/>
              </a:rPr>
              <a:t>ογοῦσιν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ἀλλή</a:t>
            </a:r>
            <a:r>
              <a:rPr lang="el-GR" sz="1800" b="1" dirty="0">
                <a:latin typeface="IFAO-Grec Unicode" panose="02020603050405020304" pitchFamily="18" charset="-95"/>
                <a:ea typeface="IFAO-Grec Unicode" panose="02020603050405020304" pitchFamily="18" charset="-95"/>
                <a:cs typeface="AGaramond-Regular"/>
              </a:rPr>
              <a:t>[λ]</a:t>
            </a:r>
            <a:r>
              <a:rPr lang="el-GR" sz="1800" b="1" dirty="0" err="1">
                <a:latin typeface="IFAO-Grec Unicode" panose="02020603050405020304" pitchFamily="18" charset="-95"/>
                <a:ea typeface="IFAO-Grec Unicode" panose="02020603050405020304" pitchFamily="18" charset="-95"/>
                <a:cs typeface="AGaramond-Regular"/>
              </a:rPr>
              <a:t>οις</a:t>
            </a:r>
            <a:r>
              <a:rPr lang="el-GR" sz="1800" b="1" dirty="0">
                <a:latin typeface="IFAO-Grec Unicode" panose="02020603050405020304" pitchFamily="18" charset="-95"/>
                <a:ea typeface="IFAO-Grec Unicode" panose="02020603050405020304" pitchFamily="18" charset="-95"/>
                <a:cs typeface="AGaramond-Regular"/>
              </a:rPr>
              <a:t> </a:t>
            </a:r>
            <a:r>
              <a:rPr lang="el-GR" sz="1800" dirty="0">
                <a:latin typeface="IFAO-Grec Unicode" panose="02020603050405020304" pitchFamily="18" charset="-95"/>
                <a:ea typeface="IFAO-Grec Unicode" panose="02020603050405020304" pitchFamily="18" charset="-95"/>
                <a:cs typeface="AGaramond-Regular"/>
              </a:rPr>
              <a:t>Τρύφων </a:t>
            </a:r>
            <a:r>
              <a:rPr lang="el-GR" sz="1800" dirty="0" err="1">
                <a:latin typeface="IFAO-Grec Unicode" panose="02020603050405020304" pitchFamily="18" charset="-95"/>
                <a:ea typeface="IFAO-Grec Unicode" panose="02020603050405020304" pitchFamily="18" charset="-95"/>
                <a:cs typeface="AGaramond-Regular"/>
              </a:rPr>
              <a:t>Διονυ</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σίου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Τρύφωνος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[Θ]</a:t>
            </a:r>
            <a:r>
              <a:rPr lang="el-GR" sz="1800" dirty="0" err="1">
                <a:latin typeface="IFAO-Grec Unicode" panose="02020603050405020304" pitchFamily="18" charset="-95"/>
                <a:ea typeface="IFAO-Grec Unicode" panose="02020603050405020304" pitchFamily="18" charset="-95"/>
                <a:cs typeface="AGaramond-Regular"/>
              </a:rPr>
              <a:t>αμούν</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ιο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τῆ</a:t>
            </a:r>
            <a:r>
              <a:rPr lang="el-GR" sz="1800" dirty="0">
                <a:latin typeface="IFAO-Grec Unicode" panose="02020603050405020304" pitchFamily="18" charset="-95"/>
                <a:ea typeface="IFAO-Grec Unicode" panose="02020603050405020304" pitchFamily="18" charset="-95"/>
                <a:cs typeface="AGaramond-Regular"/>
              </a:rPr>
              <a:t>[ς]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  </a:t>
            </a:r>
            <a:r>
              <a:rPr lang="el-GR" sz="1800" dirty="0" err="1">
                <a:latin typeface="IFAO-Grec Unicode" panose="02020603050405020304" pitchFamily="18" charset="-95"/>
                <a:ea typeface="IFAO-Grec Unicode" panose="02020603050405020304" pitchFamily="18" charset="-95"/>
                <a:cs typeface="AGaramond-Regular"/>
              </a:rPr>
              <a:t>Ὀννώφριος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Πτολεμαῖο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Παυσιρίωνος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Ὠφελοῦτος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5.  </a:t>
            </a:r>
            <a:r>
              <a:rPr lang="el-GR" sz="1800" dirty="0" err="1">
                <a:latin typeface="IFAO-Grec Unicode" panose="02020603050405020304" pitchFamily="18" charset="-95"/>
                <a:ea typeface="IFAO-Grec Unicode" panose="02020603050405020304" pitchFamily="18" charset="-95"/>
                <a:cs typeface="AGaramond-Regular"/>
              </a:rPr>
              <a:t>Θέωνος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γέρδιος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ἀμφότεροι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Ὀξυ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6.  </a:t>
            </a:r>
            <a:r>
              <a:rPr lang="el-GR" sz="1800" dirty="0" err="1">
                <a:latin typeface="IFAO-Grec Unicode" panose="02020603050405020304" pitchFamily="18" charset="-95"/>
                <a:ea typeface="IFAO-Grec Unicode" panose="02020603050405020304" pitchFamily="18" charset="-95"/>
                <a:cs typeface="AGaramond-Regular"/>
              </a:rPr>
              <a:t>ρύγχων</a:t>
            </a:r>
            <a:r>
              <a:rPr lang="el-GR" sz="1800" dirty="0">
                <a:latin typeface="IFAO-Grec Unicode" panose="02020603050405020304" pitchFamily="18" charset="-95"/>
                <a:ea typeface="IFAO-Grec Unicode" panose="02020603050405020304" pitchFamily="18" charset="-95"/>
                <a:cs typeface="AGaramond-Regular"/>
              </a:rPr>
              <a:t> πόλεως, </a:t>
            </a:r>
            <a:r>
              <a:rPr lang="el-GR" sz="1800" b="1" u="sng" dirty="0">
                <a:latin typeface="IFAO-Grec Unicode" panose="02020603050405020304" pitchFamily="18" charset="-95"/>
                <a:ea typeface="IFAO-Grec Unicode" panose="02020603050405020304" pitchFamily="18" charset="-95"/>
                <a:cs typeface="AGaramond-Regular"/>
              </a:rPr>
              <a:t>ὁ </a:t>
            </a:r>
            <a:r>
              <a:rPr lang="el-GR" sz="1800" b="1" u="sng" dirty="0" err="1">
                <a:latin typeface="IFAO-Grec Unicode" panose="02020603050405020304" pitchFamily="18" charset="-95"/>
                <a:ea typeface="IFAO-Grec Unicode" panose="02020603050405020304" pitchFamily="18" charset="-95"/>
                <a:cs typeface="AGaramond-Regular"/>
              </a:rPr>
              <a:t>μὲν</a:t>
            </a:r>
            <a:r>
              <a:rPr lang="el-GR" sz="1800" b="1" u="sng" dirty="0">
                <a:latin typeface="IFAO-Grec Unicode" panose="02020603050405020304" pitchFamily="18" charset="-95"/>
                <a:ea typeface="IFAO-Grec Unicode" panose="02020603050405020304" pitchFamily="18" charset="-95"/>
                <a:cs typeface="AGaramond-Regular"/>
              </a:rPr>
              <a:t> </a:t>
            </a:r>
            <a:r>
              <a:rPr lang="el-GR" sz="1800" b="1" dirty="0">
                <a:latin typeface="IFAO-Grec Unicode" panose="02020603050405020304" pitchFamily="18" charset="-95"/>
                <a:ea typeface="IFAO-Grec Unicode" panose="02020603050405020304" pitchFamily="18" charset="-95"/>
                <a:cs typeface="AGaramond-Regular"/>
              </a:rPr>
              <a:t>Τρύφων </a:t>
            </a:r>
            <a:r>
              <a:rPr lang="el-GR" sz="1800" b="1" dirty="0" err="1">
                <a:latin typeface="IFAO-Grec Unicode" panose="02020603050405020304" pitchFamily="18" charset="-95"/>
                <a:ea typeface="IFAO-Grec Unicode" panose="02020603050405020304" pitchFamily="18" charset="-95"/>
                <a:cs typeface="AGaramond-Regular"/>
              </a:rPr>
              <a:t>ἐγδεδόσ</a:t>
            </a:r>
            <a:r>
              <a:rPr lang="el-GR" sz="1800" b="1"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7.  </a:t>
            </a:r>
            <a:r>
              <a:rPr lang="el-GR" sz="1800" b="1" dirty="0" err="1">
                <a:latin typeface="IFAO-Grec Unicode" panose="02020603050405020304" pitchFamily="18" charset="-95"/>
                <a:ea typeface="IFAO-Grec Unicode" panose="02020603050405020304" pitchFamily="18" charset="-95"/>
                <a:cs typeface="AGaramond-Regular"/>
              </a:rPr>
              <a:t>θαι</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τῷ</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Πτολεμαίῳ</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ἑαυτοῦ</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υἱὸν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Θοῶ</a:t>
            </a:r>
            <a:r>
              <a:rPr lang="el-GR" sz="1800" b="1"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8.   </a:t>
            </a:r>
            <a:r>
              <a:rPr lang="el-GR" sz="1800" b="1" dirty="0" err="1">
                <a:latin typeface="IFAO-Grec Unicode" panose="02020603050405020304" pitchFamily="18" charset="-95"/>
                <a:ea typeface="IFAO-Grec Unicode" panose="02020603050405020304" pitchFamily="18" charset="-95"/>
                <a:cs typeface="AGaramond-Regular"/>
              </a:rPr>
              <a:t>νιν</a:t>
            </a:r>
            <a:r>
              <a:rPr lang="el-GR" sz="1800" b="1"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Σαραεῦτος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Ἀπίωνος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οὐδέ</a:t>
            </a:r>
            <a:r>
              <a:rPr lang="el-GR" sz="1800" dirty="0">
                <a:latin typeface="IFAO-Grec Unicode" panose="02020603050405020304" pitchFamily="18" charset="-95"/>
                <a:ea typeface="IFAO-Grec Unicode" panose="02020603050405020304" pitchFamily="18" charset="-95"/>
                <a:cs typeface="AGaramond-Regular"/>
              </a:rPr>
              <a:t>-</a:t>
            </a:r>
            <a:br>
              <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9.   πω </a:t>
            </a:r>
            <a:r>
              <a:rPr lang="el-GR" sz="1800" dirty="0" err="1">
                <a:latin typeface="IFAO-Grec Unicode" panose="02020603050405020304" pitchFamily="18" charset="-95"/>
                <a:ea typeface="IFAO-Grec Unicode" panose="02020603050405020304" pitchFamily="18" charset="-95"/>
                <a:cs typeface="AGaramond-Regular"/>
              </a:rPr>
              <a:t>ὄντα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χρόνον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ἐνιαυτὸν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10. </a:t>
            </a:r>
            <a:r>
              <a:rPr lang="el-GR" sz="1800" dirty="0" err="1">
                <a:latin typeface="IFAO-Grec Unicode" panose="02020603050405020304" pitchFamily="18" charset="-95"/>
                <a:ea typeface="IFAO-Grec Unicode" panose="02020603050405020304" pitchFamily="18" charset="-95"/>
                <a:cs typeface="AGaramond-Regular"/>
              </a:rPr>
              <a:t>ἕνα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ἐνεστώσης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ἡμέρας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διακονοῦ</a:t>
            </a:r>
            <a:r>
              <a:rPr lang="el-GR" sz="1800" dirty="0">
                <a:latin typeface="IFAO-Grec Unicode" panose="02020603050405020304" pitchFamily="18" charset="-95"/>
                <a:ea typeface="IFAO-Grec Unicode" panose="02020603050405020304" pitchFamily="18" charset="-95"/>
                <a:cs typeface="AGaramond-Regular"/>
              </a:rPr>
              <a:t>(ν)-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11. τα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ποιο[ῦ]ντα πάντα </a:t>
            </a:r>
            <a:r>
              <a:rPr lang="el-GR" sz="1800" dirty="0" err="1">
                <a:latin typeface="IFAO-Grec Unicode" panose="02020603050405020304" pitchFamily="18" charset="-95"/>
                <a:ea typeface="IFAO-Grec Unicode" panose="02020603050405020304" pitchFamily="18" charset="-95"/>
                <a:cs typeface="AGaramond-Regular"/>
              </a:rPr>
              <a:t>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ἐπιτασσόμε</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12. να </a:t>
            </a:r>
            <a:r>
              <a:rPr lang="el-GR" sz="1800" dirty="0" err="1">
                <a:latin typeface="IFAO-Grec Unicode" panose="02020603050405020304" pitchFamily="18" charset="-95"/>
                <a:ea typeface="IFAO-Grec Unicode" panose="02020603050405020304" pitchFamily="18" charset="-95"/>
                <a:cs typeface="AGaramond-Regular"/>
              </a:rPr>
              <a:t>αὐτῷ</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ὑπὸ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κατὰ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τὴν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13. </a:t>
            </a:r>
            <a:r>
              <a:rPr lang="el-GR" sz="1800" dirty="0" err="1">
                <a:latin typeface="IFAO-Grec Unicode" panose="02020603050405020304" pitchFamily="18" charset="-95"/>
                <a:ea typeface="IFAO-Grec Unicode" panose="02020603050405020304" pitchFamily="18" charset="-95"/>
                <a:cs typeface="AGaramond-Regular"/>
              </a:rPr>
              <a:t>γερδιακὴν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τέχνην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πᾶσαν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ὡς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αὐτὸς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14. </a:t>
            </a:r>
            <a:r>
              <a:rPr lang="el-GR" sz="1800" dirty="0" err="1">
                <a:latin typeface="IFAO-Grec Unicode" panose="02020603050405020304" pitchFamily="18" charset="-95"/>
                <a:ea typeface="IFAO-Grec Unicode" panose="02020603050405020304" pitchFamily="18" charset="-95"/>
                <a:cs typeface="AGaramond-Regular"/>
              </a:rPr>
              <a:t>ἐπισται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παιδὸς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τρεφομένου</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ἱμα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15.  </a:t>
            </a:r>
            <a:r>
              <a:rPr lang="el-GR" sz="1800" dirty="0" err="1">
                <a:effectLst/>
                <a:latin typeface="IFAO-Grec Unicode" panose="02020603050405020304" pitchFamily="18" charset="-95"/>
                <a:ea typeface="IFAO-Grec Unicode" panose="02020603050405020304" pitchFamily="18" charset="-95"/>
                <a:cs typeface="AGaramond-Regular"/>
              </a:rPr>
              <a:t>τισζομένου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ὑπὸ</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16.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πατρὸς</a:t>
            </a:r>
            <a:r>
              <a:rPr lang="el-GR" sz="1800" dirty="0">
                <a:effectLst/>
                <a:latin typeface="IFAO-Grec Unicode" panose="02020603050405020304" pitchFamily="18" charset="-95"/>
                <a:ea typeface="IFAO-Grec Unicode" panose="02020603050405020304" pitchFamily="18" charset="-95"/>
                <a:cs typeface="AGaramond-Regular"/>
              </a:rPr>
              <a:t> Τρύφωνος </a:t>
            </a:r>
            <a:r>
              <a:rPr lang="el-GR" sz="1800" dirty="0" err="1">
                <a:effectLst/>
                <a:latin typeface="IFAO-Grec Unicode" panose="02020603050405020304" pitchFamily="18" charset="-95"/>
                <a:ea typeface="IFAO-Grec Unicode" panose="02020603050405020304" pitchFamily="18" charset="-95"/>
                <a:cs typeface="AGaramond-Regular"/>
              </a:rPr>
              <a:t>πρὸς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ὃν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εἶναι</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17.  </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δημόσια πάντα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παιδός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ἐφʼ</a:t>
            </a:r>
            <a:r>
              <a:rPr lang="el-GR" sz="1800" dirty="0">
                <a:effectLst/>
                <a:latin typeface="IFAO-Grec Unicode" panose="02020603050405020304" pitchFamily="18" charset="-95"/>
                <a:ea typeface="IFAO-Grec Unicode" panose="02020603050405020304" pitchFamily="18" charset="-95"/>
                <a:cs typeface="AGaramond-Regular"/>
              </a:rPr>
              <a:t> ᾧ</a:t>
            </a:r>
            <a:b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18.  δώσει </a:t>
            </a:r>
            <a:r>
              <a:rPr lang="el-GR" sz="1800" dirty="0" err="1">
                <a:effectLst/>
                <a:latin typeface="IFAO-Grec Unicode" panose="02020603050405020304" pitchFamily="18" charset="-95"/>
                <a:ea typeface="IFAO-Grec Unicode" panose="02020603050405020304" pitchFamily="18" charset="-95"/>
                <a:cs typeface="AGaramond-Regular"/>
              </a:rPr>
              <a:t>αὐτῷ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μῆνα</a:t>
            </a:r>
            <a:r>
              <a:rPr lang="el-GR" sz="1800" dirty="0">
                <a:effectLst/>
                <a:latin typeface="IFAO-Grec Unicode" panose="02020603050405020304" pitchFamily="18" charset="-95"/>
                <a:ea typeface="IFAO-Grec Unicode" panose="02020603050405020304" pitchFamily="18" charset="-95"/>
                <a:cs typeface="AGaramond-Regular"/>
              </a:rPr>
              <a:t> ὁ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19.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διατροφῆς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πέντε</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20.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συνκλεισμῷ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ὅλου</a:t>
            </a:r>
            <a:r>
              <a:rPr lang="el-GR" sz="1800" dirty="0">
                <a:effectLst/>
                <a:latin typeface="IFAO-Grec Unicode" panose="02020603050405020304" pitchFamily="18" charset="-95"/>
                <a:ea typeface="IFAO-Grec Unicode" panose="02020603050405020304" pitchFamily="18" charset="-95"/>
                <a:cs typeface="AGaramond-Regular"/>
              </a:rPr>
              <a:t> χρόνου</a:t>
            </a:r>
            <a:endParaRPr lang="el-GR" sz="18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
        <p:nvSpPr>
          <p:cNvPr id="9" name="Θέση περιεχομένου 2">
            <a:extLst>
              <a:ext uri="{FF2B5EF4-FFF2-40B4-BE49-F238E27FC236}">
                <a16:creationId xmlns:a16="http://schemas.microsoft.com/office/drawing/2014/main" id="{F72BD813-D497-EA67-8987-FB083213D7D7}"/>
              </a:ext>
            </a:extLst>
          </p:cNvPr>
          <p:cNvSpPr txBox="1">
            <a:spLocks/>
          </p:cNvSpPr>
          <p:nvPr/>
        </p:nvSpPr>
        <p:spPr>
          <a:xfrm>
            <a:off x="7000874" y="971550"/>
            <a:ext cx="5667376" cy="5886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21.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ἱματισμοῦ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δέκα δύο,</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22.  </a:t>
            </a:r>
            <a:r>
              <a:rPr lang="el-GR" sz="1800" dirty="0" err="1">
                <a:effectLst/>
                <a:latin typeface="IFAO-Grec Unicode" panose="02020603050405020304" pitchFamily="18" charset="-95"/>
                <a:ea typeface="IFAO-Grec Unicode" panose="02020603050405020304" pitchFamily="18" charset="-95"/>
                <a:cs typeface="AGaramond-Regular"/>
              </a:rPr>
              <a:t>οὐκ</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ἐξόντος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Τρύφωνι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ἀποσπᾶν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23.  </a:t>
            </a:r>
            <a:r>
              <a:rPr lang="el-GR" sz="1800" dirty="0" err="1">
                <a:effectLst/>
                <a:latin typeface="IFAO-Grec Unicode" panose="02020603050405020304" pitchFamily="18" charset="-95"/>
                <a:ea typeface="IFAO-Grec Unicode" panose="02020603050405020304" pitchFamily="18" charset="-95"/>
                <a:cs typeface="AGaramond-Regular"/>
              </a:rPr>
              <a:t>παῖδα</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ἀπὸ</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μέχρι </a:t>
            </a:r>
            <a:r>
              <a:rPr lang="el-GR" sz="1800" dirty="0" err="1">
                <a:effectLst/>
                <a:latin typeface="IFAO-Grec Unicode" panose="02020603050405020304" pitchFamily="18" charset="-95"/>
                <a:ea typeface="IFAO-Grec Unicode" panose="02020603050405020304" pitchFamily="18" charset="-95"/>
                <a:cs typeface="AGaramond-Regular"/>
              </a:rPr>
              <a:t>τοῦ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24.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πληρωθῆναι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δʼ</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ἐὰν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25.  </a:t>
            </a:r>
            <a:r>
              <a:rPr lang="el-GR" sz="1800" dirty="0" err="1">
                <a:effectLst/>
                <a:latin typeface="IFAO-Grec Unicode" panose="02020603050405020304" pitchFamily="18" charset="-95"/>
                <a:ea typeface="IFAO-Grec Unicode" panose="02020603050405020304" pitchFamily="18" charset="-95"/>
                <a:cs typeface="AGaramond-Regular"/>
              </a:rPr>
              <a:t>τούτῳ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ἀτακτήσῃ</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ἡμέρας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τὰς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26.  </a:t>
            </a:r>
            <a:r>
              <a:rPr lang="el-GR" sz="1800" dirty="0" err="1">
                <a:effectLst/>
                <a:latin typeface="IFAO-Grec Unicode" panose="02020603050405020304" pitchFamily="18" charset="-95"/>
                <a:ea typeface="IFAO-Grec Unicode" panose="02020603050405020304" pitchFamily="18" charset="-95"/>
                <a:cs typeface="AGaramond-Regular"/>
              </a:rPr>
              <a:t>ἴσας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αὐτὸν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παρέξεται</a:t>
            </a:r>
            <a:r>
              <a:rPr lang="el-GR" sz="1800" dirty="0">
                <a:effectLst/>
                <a:latin typeface="IFAO-Grec Unicode" panose="02020603050405020304" pitchFamily="18" charset="-95"/>
                <a:ea typeface="IFAO-Grec Unicode" panose="02020603050405020304" pitchFamily="18" charset="-95"/>
                <a:cs typeface="AGaramond-Regular"/>
              </a:rPr>
              <a:t> [με]</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27.  </a:t>
            </a:r>
            <a:r>
              <a:rPr lang="el-GR" sz="1800" dirty="0" err="1">
                <a:effectLst/>
                <a:latin typeface="IFAO-Grec Unicode" panose="02020603050405020304" pitchFamily="18" charset="-95"/>
                <a:ea typeface="IFAO-Grec Unicode" panose="02020603050405020304" pitchFamily="18" charset="-95"/>
                <a:cs typeface="AGaramond-Regular"/>
              </a:rPr>
              <a:t>νον</a:t>
            </a:r>
            <a:r>
              <a:rPr lang="el-GR" sz="1800" dirty="0">
                <a:effectLst/>
                <a:latin typeface="IFAO-Grec Unicode" panose="02020603050405020304" pitchFamily="18" charset="-95"/>
                <a:ea typeface="IFAO-Grec Unicode" panose="02020603050405020304" pitchFamily="18" charset="-95"/>
                <a:cs typeface="AGaramond-Regular"/>
              </a:rPr>
              <a:t> ἢ ἀ̣[</a:t>
            </a:r>
            <a:r>
              <a:rPr lang="el-GR" sz="1800" dirty="0" err="1">
                <a:effectLst/>
                <a:latin typeface="IFAO-Grec Unicode" panose="02020603050405020304" pitchFamily="18" charset="-95"/>
                <a:ea typeface="IFAO-Grec Unicode" panose="02020603050405020304" pitchFamily="18" charset="-95"/>
                <a:cs typeface="AGaramond-Regular"/>
              </a:rPr>
              <a:t>πο</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τεισάτω</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ἑκάσ</a:t>
            </a:r>
            <a:r>
              <a:rPr lang="el-GR" sz="1800" dirty="0">
                <a:effectLst/>
                <a:latin typeface="IFAO-Grec Unicode" panose="02020603050405020304" pitchFamily="18" charset="-95"/>
                <a:ea typeface="IFAO-Grec Unicode" panose="02020603050405020304" pitchFamily="18" charset="-95"/>
                <a:cs typeface="AGaramond-Regular"/>
              </a:rPr>
              <a:t>[τ]ης </a:t>
            </a:r>
            <a:r>
              <a:rPr lang="el-GR" sz="1800" dirty="0" err="1">
                <a:effectLst/>
                <a:latin typeface="IFAO-Grec Unicode" panose="02020603050405020304" pitchFamily="18" charset="-95"/>
                <a:ea typeface="IFAO-Grec Unicode" panose="02020603050405020304" pitchFamily="18" charset="-95"/>
                <a:cs typeface="AGaramond-Regular"/>
              </a:rPr>
              <a:t>ἡμέρας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28.  </a:t>
            </a:r>
            <a:r>
              <a:rPr lang="el-GR" sz="1800" dirty="0" err="1">
                <a:effectLst/>
                <a:latin typeface="IFAO-Grec Unicode" panose="02020603050405020304" pitchFamily="18" charset="-95"/>
                <a:ea typeface="IFAO-Grec Unicode" panose="02020603050405020304" pitchFamily="18" charset="-95"/>
                <a:cs typeface="AGaramond-Regular"/>
              </a:rPr>
              <a:t>ἀργυρίου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αχμὴν</a:t>
            </a:r>
            <a:r>
              <a:rPr lang="el-GR" sz="1800" dirty="0">
                <a:effectLst/>
                <a:latin typeface="IFAO-Grec Unicode" panose="02020603050405020304" pitchFamily="18" charset="-95"/>
                <a:ea typeface="IFAO-Grec Unicode" panose="02020603050405020304" pitchFamily="18" charset="-95"/>
                <a:cs typeface="AGaramond-Regular"/>
              </a:rPr>
              <a:t> μίαν, </a:t>
            </a:r>
            <a:r>
              <a:rPr lang="el-GR" sz="1800" dirty="0">
                <a:latin typeface="IFAO-Grec Unicode" panose="02020603050405020304" pitchFamily="18" charset="-95"/>
                <a:ea typeface="IFAO-Grec Unicode" panose="02020603050405020304" pitchFamily="18" charset="-95"/>
                <a:cs typeface="AGaramond-Regular"/>
              </a:rPr>
              <a:t>[τ]</a:t>
            </a:r>
            <a:r>
              <a:rPr lang="el-GR" sz="1800" dirty="0" err="1">
                <a:latin typeface="IFAO-Grec Unicode" panose="02020603050405020304" pitchFamily="18" charset="-95"/>
                <a:ea typeface="IFAO-Grec Unicode" panose="02020603050405020304" pitchFamily="18" charset="-95"/>
                <a:cs typeface="AGaramond-Regular"/>
              </a:rPr>
              <a:t>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ἀποσπα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29.  </a:t>
            </a:r>
            <a:r>
              <a:rPr lang="el-GR" sz="1800" dirty="0" err="1">
                <a:latin typeface="IFAO-Grec Unicode" panose="02020603050405020304" pitchFamily="18" charset="-95"/>
                <a:ea typeface="IFAO-Grec Unicode" panose="02020603050405020304" pitchFamily="18" charset="-95"/>
                <a:cs typeface="AGaramond-Regular"/>
              </a:rPr>
              <a:t>θῆναι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ἐντὸς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a:t>
            </a:r>
            <a:r>
              <a:rPr lang="el-GR" sz="1800" dirty="0">
                <a:latin typeface="IFAO-Grec Unicode" panose="02020603050405020304" pitchFamily="18" charset="-95"/>
                <a:ea typeface="IFAO-Grec Unicode" panose="02020603050405020304" pitchFamily="18" charset="-95"/>
                <a:cs typeface="AGaramond-Regular"/>
              </a:rPr>
              <a:t>[ου] </a:t>
            </a:r>
            <a:r>
              <a:rPr lang="el-GR" sz="1800" dirty="0" err="1">
                <a:latin typeface="IFAO-Grec Unicode" panose="02020603050405020304" pitchFamily="18" charset="-95"/>
                <a:ea typeface="IFAO-Grec Unicode" panose="02020603050405020304" pitchFamily="18" charset="-95"/>
                <a:cs typeface="AGaramond-Regular"/>
              </a:rPr>
              <a:t>ἐπίτειμον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30.  </a:t>
            </a:r>
            <a:r>
              <a:rPr lang="el-GR" sz="1800" dirty="0" err="1">
                <a:latin typeface="IFAO-Grec Unicode" panose="02020603050405020304" pitchFamily="18" charset="-95"/>
                <a:ea typeface="IFAO-Grec Unicode" panose="02020603050405020304" pitchFamily="18" charset="-95"/>
                <a:cs typeface="AGaramond-Regular"/>
              </a:rPr>
              <a:t>δραχμὰς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ἑκατὸν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εἰς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a:t>
            </a:r>
            <a:r>
              <a:rPr lang="el-GR" sz="1800" dirty="0">
                <a:latin typeface="IFAO-Grec Unicode" panose="02020603050405020304" pitchFamily="18" charset="-95"/>
                <a:ea typeface="IFAO-Grec Unicode" panose="02020603050405020304" pitchFamily="18" charset="-95"/>
                <a:cs typeface="AGaramond-Regular"/>
              </a:rPr>
              <a:t> δημόσιον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31.  </a:t>
            </a:r>
            <a:r>
              <a:rPr lang="el-GR" sz="1800" dirty="0" err="1">
                <a:latin typeface="IFAO-Grec Unicode" panose="02020603050405020304" pitchFamily="18" charset="-95"/>
                <a:ea typeface="IFAO-Grec Unicode" panose="02020603050405020304" pitchFamily="18" charset="-95"/>
                <a:cs typeface="AGaramond-Regular"/>
              </a:rPr>
              <a:t>τὰς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ἐὰν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δὲ</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αὐτὸ</a:t>
            </a:r>
            <a:r>
              <a:rPr lang="el-GR" sz="1800" dirty="0">
                <a:latin typeface="IFAO-Grec Unicode" panose="02020603050405020304" pitchFamily="18" charset="-95"/>
                <a:ea typeface="IFAO-Grec Unicode" panose="02020603050405020304" pitchFamily="18" charset="-95"/>
                <a:cs typeface="AGaramond-Regular"/>
              </a:rPr>
              <a:t>[ς ὁ] </a:t>
            </a:r>
            <a:r>
              <a:rPr lang="el-GR" sz="1800" dirty="0" err="1">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32.  </a:t>
            </a:r>
            <a:r>
              <a:rPr lang="el-GR" sz="1800" dirty="0" err="1">
                <a:latin typeface="IFAO-Grec Unicode" panose="02020603050405020304" pitchFamily="18" charset="-95"/>
                <a:ea typeface="IFAO-Grec Unicode" panose="02020603050405020304" pitchFamily="18" charset="-95"/>
                <a:cs typeface="AGaramond-Regular"/>
              </a:rPr>
              <a:t>μὴ</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ἐγδιδάξῃ</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παῖ</a:t>
            </a:r>
            <a:r>
              <a:rPr lang="el-GR" sz="1800" dirty="0">
                <a:latin typeface="IFAO-Grec Unicode" panose="02020603050405020304" pitchFamily="18" charset="-95"/>
                <a:ea typeface="IFAO-Grec Unicode" panose="02020603050405020304" pitchFamily="18" charset="-95"/>
                <a:cs typeface="AGaramond-Regular"/>
              </a:rPr>
              <a:t>[δ]α </a:t>
            </a:r>
            <a:r>
              <a:rPr lang="el-GR" sz="1800" dirty="0" err="1">
                <a:latin typeface="IFAO-Grec Unicode" panose="02020603050405020304" pitchFamily="18" charset="-95"/>
                <a:ea typeface="IFAO-Grec Unicode" panose="02020603050405020304" pitchFamily="18" charset="-95"/>
                <a:cs typeface="AGaramond-Regular"/>
              </a:rPr>
              <a:t>ἔνοχος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33.  </a:t>
            </a:r>
            <a:r>
              <a:rPr lang="el-GR" sz="1800" dirty="0" err="1">
                <a:latin typeface="IFAO-Grec Unicode" panose="02020603050405020304" pitchFamily="18" charset="-95"/>
                <a:ea typeface="IFAO-Grec Unicode" panose="02020603050405020304" pitchFamily="18" charset="-95"/>
                <a:cs typeface="AGaramond-Regular"/>
              </a:rPr>
              <a:t>ἔστω</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τοῖς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ἴσοις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ἐπιτε</a:t>
            </a:r>
            <a:r>
              <a:rPr lang="el-GR" sz="1800" dirty="0">
                <a:latin typeface="IFAO-Grec Unicode" panose="02020603050405020304" pitchFamily="18" charset="-95"/>
                <a:ea typeface="IFAO-Grec Unicode" panose="02020603050405020304" pitchFamily="18" charset="-95"/>
                <a:cs typeface="AGaramond-Regular"/>
              </a:rPr>
              <a:t>[ί]</a:t>
            </a:r>
            <a:r>
              <a:rPr lang="el-GR" sz="1800" dirty="0" err="1">
                <a:latin typeface="IFAO-Grec Unicode" panose="02020603050405020304" pitchFamily="18" charset="-95"/>
                <a:ea typeface="IFAO-Grec Unicode" panose="02020603050405020304" pitchFamily="18" charset="-95"/>
                <a:cs typeface="AGaramond-Regular"/>
              </a:rPr>
              <a:t>μοις</a:t>
            </a:r>
            <a:r>
              <a:rPr lang="el-GR" sz="1800" dirty="0">
                <a:latin typeface="IFAO-Grec Unicode" panose="02020603050405020304" pitchFamily="18" charset="-95"/>
                <a:ea typeface="IFAO-Grec Unicode" panose="02020603050405020304" pitchFamily="18" charset="-95"/>
                <a:cs typeface="AGaramond-Regular"/>
              </a:rPr>
              <a:t>. Κυρία</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34.  ἡ διδασκαλική.</a:t>
            </a:r>
            <a: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ἔτους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ιγ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Νέ</a:t>
            </a:r>
            <a:r>
              <a:rPr lang="el-GR" sz="1800" dirty="0">
                <a:effectLst/>
                <a:latin typeface="IFAO-Grec Unicode" panose="02020603050405020304" pitchFamily="18" charset="-95"/>
                <a:ea typeface="IFAO-Grec Unicode" panose="02020603050405020304" pitchFamily="18" charset="-95"/>
                <a:cs typeface="AGaramond-Regular"/>
              </a:rPr>
              <a:t>[ρ]</a:t>
            </a:r>
            <a:r>
              <a:rPr lang="el-GR" sz="1800" dirty="0" err="1">
                <a:effectLst/>
                <a:latin typeface="IFAO-Grec Unicode" panose="02020603050405020304" pitchFamily="18" charset="-95"/>
                <a:ea typeface="IFAO-Grec Unicode" panose="02020603050405020304" pitchFamily="18" charset="-95"/>
                <a:cs typeface="AGaramond-Regular"/>
              </a:rPr>
              <a:t>ωνος</a:t>
            </a:r>
            <a:r>
              <a:rPr lang="el-GR" sz="1800" dirty="0">
                <a:effectLst/>
                <a:latin typeface="IFAO-Grec Unicode" panose="02020603050405020304" pitchFamily="18" charset="-95"/>
                <a:ea typeface="IFAO-Grec Unicode" panose="02020603050405020304" pitchFamily="18" charset="-95"/>
                <a:cs typeface="AGaramond-Regular"/>
              </a:rPr>
              <a:t> Κλαυδίου</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35.  Καίσαρος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Γερμανικοῦ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36.  </a:t>
            </a:r>
            <a:r>
              <a:rPr lang="el-GR" sz="1800" dirty="0" err="1">
                <a:effectLst/>
                <a:latin typeface="IFAO-Grec Unicode" panose="02020603050405020304" pitchFamily="18" charset="-95"/>
                <a:ea typeface="IFAO-Grec Unicode" panose="02020603050405020304" pitchFamily="18" charset="-95"/>
                <a:cs typeface="AGaramond-Regular"/>
              </a:rPr>
              <a:t>Αὐτοκράτορος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μηνὸς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κα.</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37.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38.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a:t>
            </a:r>
            <a:r>
              <a:rPr lang="el-GR" sz="1800" dirty="0" err="1">
                <a:effectLst/>
                <a:latin typeface="IFAO-Grec Unicode" panose="02020603050405020304" pitchFamily="18" charset="-95"/>
                <a:ea typeface="IFAO-Grec Unicode" panose="02020603050405020304" pitchFamily="18" charset="-95"/>
                <a:cs typeface="AGaramond-Regular"/>
              </a:rPr>
              <a:t>μητρὸς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Ὠφε</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39.  </a:t>
            </a:r>
            <a:r>
              <a:rPr lang="el-GR" sz="1800" dirty="0" err="1">
                <a:effectLst/>
                <a:latin typeface="IFAO-Grec Unicode" panose="02020603050405020304" pitchFamily="18" charset="-95"/>
                <a:ea typeface="IFAO-Grec Unicode" panose="02020603050405020304" pitchFamily="18" charset="-95"/>
                <a:cs typeface="AGaramond-Regular"/>
              </a:rPr>
              <a:t>λοῦτος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Θέωνος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ἕκαστα</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40.  </a:t>
            </a:r>
            <a:r>
              <a:rPr lang="el-GR" sz="1800" dirty="0">
                <a:effectLst/>
                <a:latin typeface="IFAO-Grec Unicode" panose="02020603050405020304" pitchFamily="18" charset="-95"/>
                <a:ea typeface="IFAO-Grec Unicode" panose="02020603050405020304" pitchFamily="18" charset="-95"/>
                <a:cs typeface="AGaramond-Regular"/>
              </a:rPr>
              <a:t>ποιήσω </a:t>
            </a:r>
            <a:r>
              <a:rPr lang="el-GR" sz="1800" dirty="0" err="1">
                <a:effectLst/>
                <a:latin typeface="IFAO-Grec Unicode" panose="02020603050405020304" pitchFamily="18" charset="-95"/>
                <a:ea typeface="IFAO-Grec Unicode" panose="02020603050405020304" pitchFamily="18" charset="-95"/>
                <a:cs typeface="AGaramond-Regular"/>
              </a:rPr>
              <a:t>ἐν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ἐνιαυτῷ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ἑνί</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endParaRPr lang="el-GR" sz="18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Tree>
    <p:extLst>
      <p:ext uri="{BB962C8B-B14F-4D97-AF65-F5344CB8AC3E}">
        <p14:creationId xmlns:p14="http://schemas.microsoft.com/office/powerpoint/2010/main" val="4266904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F8E4-DA49-3223-42EC-545F93083A7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5C5B5A0-6F5D-4405-C48B-C73F7A01361A}"/>
              </a:ext>
            </a:extLst>
          </p:cNvPr>
          <p:cNvSpPr txBox="1"/>
          <p:nvPr/>
        </p:nvSpPr>
        <p:spPr>
          <a:xfrm>
            <a:off x="4419600" y="576560"/>
            <a:ext cx="3352800" cy="923330"/>
          </a:xfrm>
          <a:prstGeom prst="rect">
            <a:avLst/>
          </a:prstGeom>
          <a:noFill/>
        </p:spPr>
        <p:txBody>
          <a:bodyPr wrap="square" rtlCol="0">
            <a:spAutoFit/>
          </a:bodyPr>
          <a:lstStyle/>
          <a:p>
            <a:pPr algn="ctr"/>
            <a:r>
              <a:rPr lang="el-GR" b="1" dirty="0" err="1">
                <a:latin typeface="IFAO-Grec Unicode" panose="02020603050405020304" pitchFamily="18" charset="-95"/>
                <a:ea typeface="IFAO-Grec Unicode" panose="02020603050405020304" pitchFamily="18" charset="-95"/>
              </a:rPr>
              <a:t>ὁμολογοῦσιν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ἀλλήλοις</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μὲν</a:t>
            </a:r>
            <a:r>
              <a:rPr lang="el-GR" b="1" dirty="0">
                <a:latin typeface="IFAO-Grec Unicode" panose="02020603050405020304" pitchFamily="18" charset="-95"/>
                <a:ea typeface="IFAO-Grec Unicode" panose="02020603050405020304" pitchFamily="18" charset="-95"/>
              </a:rPr>
              <a:t> Τρύφων </a:t>
            </a:r>
            <a:r>
              <a:rPr lang="el-GR" b="1" dirty="0" err="1">
                <a:latin typeface="IFAO-Grec Unicode" panose="02020603050405020304" pitchFamily="18" charset="-95"/>
                <a:ea typeface="IFAO-Grec Unicode" panose="02020603050405020304" pitchFamily="18" charset="-95"/>
              </a:rPr>
              <a:t>ἐγδεδόσθαι</a:t>
            </a:r>
            <a:r>
              <a:rPr lang="el-GR" b="1" dirty="0">
                <a:latin typeface="IFAO-Grec Unicode" panose="02020603050405020304" pitchFamily="18" charset="-95"/>
                <a:ea typeface="IFAO-Grec Unicode" panose="02020603050405020304" pitchFamily="18" charset="-95"/>
              </a:rPr>
              <a:t>…</a:t>
            </a:r>
          </a:p>
          <a:p>
            <a:pPr algn="ctr"/>
            <a:r>
              <a:rPr lang="el-GR" b="1" dirty="0">
                <a:latin typeface="IFAO-Grec Unicode" panose="02020603050405020304" pitchFamily="18" charset="-95"/>
                <a:ea typeface="IFAO-Grec Unicode" panose="02020603050405020304" pitchFamily="18" charset="-95"/>
              </a:rPr>
              <a:t>ὁ </a:t>
            </a:r>
            <a:r>
              <a:rPr lang="el-GR" b="1" dirty="0" err="1">
                <a:latin typeface="IFAO-Grec Unicode" panose="02020603050405020304" pitchFamily="18" charset="-95"/>
                <a:ea typeface="IFAO-Grec Unicode" panose="02020603050405020304" pitchFamily="18" charset="-95"/>
              </a:rPr>
              <a:t>δὲ</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Πτολεμαῖος</a:t>
            </a:r>
            <a:r>
              <a:rPr lang="el-GR" b="1" dirty="0">
                <a:latin typeface="IFAO-Grec Unicode" panose="02020603050405020304" pitchFamily="18" charset="-95"/>
                <a:ea typeface="IFAO-Grec Unicode" panose="02020603050405020304" pitchFamily="18" charset="-95"/>
              </a:rPr>
              <a:t>;</a:t>
            </a:r>
          </a:p>
        </p:txBody>
      </p:sp>
      <p:sp>
        <p:nvSpPr>
          <p:cNvPr id="21" name="Τίτλος 1">
            <a:extLst>
              <a:ext uri="{FF2B5EF4-FFF2-40B4-BE49-F238E27FC236}">
                <a16:creationId xmlns:a16="http://schemas.microsoft.com/office/drawing/2014/main" id="{E8D09556-E32C-6796-52D9-DBF239E2159A}"/>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Θέση περιεχομένου 2">
            <a:extLst>
              <a:ext uri="{FF2B5EF4-FFF2-40B4-BE49-F238E27FC236}">
                <a16:creationId xmlns:a16="http://schemas.microsoft.com/office/drawing/2014/main" id="{3AE23636-8D39-43A1-37DA-B3BDEF3B62AC}"/>
              </a:ext>
            </a:extLst>
          </p:cNvPr>
          <p:cNvSpPr txBox="1">
            <a:spLocks/>
          </p:cNvSpPr>
          <p:nvPr/>
        </p:nvSpPr>
        <p:spPr>
          <a:xfrm>
            <a:off x="314323" y="742950"/>
            <a:ext cx="6686551" cy="611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endParaRPr lang="el-GR" sz="20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1800" dirty="0">
                <a:latin typeface="IFAO-Grec Unicode" panose="02020603050405020304" pitchFamily="18" charset="-95"/>
                <a:ea typeface="IFAO-Grec Unicode" panose="02020603050405020304" pitchFamily="18" charset="-95"/>
                <a:cs typeface="AGaramond-Regular"/>
              </a:rPr>
              <a:t>1.  </a:t>
            </a:r>
            <a:r>
              <a:rPr lang="el-GR" sz="1800" b="1" dirty="0">
                <a:latin typeface="IFAO-Grec Unicode" panose="02020603050405020304" pitchFamily="18" charset="-95"/>
                <a:ea typeface="IFAO-Grec Unicode" panose="02020603050405020304" pitchFamily="18" charset="-95"/>
                <a:cs typeface="AGaramond-Regular"/>
              </a:rPr>
              <a:t>ὁ[μ]ο[λ]</a:t>
            </a:r>
            <a:r>
              <a:rPr lang="el-GR" sz="1800" b="1" dirty="0" err="1">
                <a:latin typeface="IFAO-Grec Unicode" panose="02020603050405020304" pitchFamily="18" charset="-95"/>
                <a:ea typeface="IFAO-Grec Unicode" panose="02020603050405020304" pitchFamily="18" charset="-95"/>
                <a:cs typeface="AGaramond-Regular"/>
              </a:rPr>
              <a:t>ογοῦσιν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ἀλλή</a:t>
            </a:r>
            <a:r>
              <a:rPr lang="el-GR" sz="1800" b="1" dirty="0">
                <a:latin typeface="IFAO-Grec Unicode" panose="02020603050405020304" pitchFamily="18" charset="-95"/>
                <a:ea typeface="IFAO-Grec Unicode" panose="02020603050405020304" pitchFamily="18" charset="-95"/>
                <a:cs typeface="AGaramond-Regular"/>
              </a:rPr>
              <a:t>[λ]</a:t>
            </a:r>
            <a:r>
              <a:rPr lang="el-GR" sz="1800" b="1" dirty="0" err="1">
                <a:latin typeface="IFAO-Grec Unicode" panose="02020603050405020304" pitchFamily="18" charset="-95"/>
                <a:ea typeface="IFAO-Grec Unicode" panose="02020603050405020304" pitchFamily="18" charset="-95"/>
                <a:cs typeface="AGaramond-Regular"/>
              </a:rPr>
              <a:t>οις</a:t>
            </a:r>
            <a:r>
              <a:rPr lang="el-GR" sz="1800" b="1" dirty="0">
                <a:latin typeface="IFAO-Grec Unicode" panose="02020603050405020304" pitchFamily="18" charset="-95"/>
                <a:ea typeface="IFAO-Grec Unicode" panose="02020603050405020304" pitchFamily="18" charset="-95"/>
                <a:cs typeface="AGaramond-Regular"/>
              </a:rPr>
              <a:t> </a:t>
            </a:r>
            <a:r>
              <a:rPr lang="el-GR" sz="1800" dirty="0">
                <a:latin typeface="IFAO-Grec Unicode" panose="02020603050405020304" pitchFamily="18" charset="-95"/>
                <a:ea typeface="IFAO-Grec Unicode" panose="02020603050405020304" pitchFamily="18" charset="-95"/>
                <a:cs typeface="AGaramond-Regular"/>
              </a:rPr>
              <a:t>Τρύφων </a:t>
            </a:r>
            <a:r>
              <a:rPr lang="el-GR" sz="1800" dirty="0" err="1">
                <a:latin typeface="IFAO-Grec Unicode" panose="02020603050405020304" pitchFamily="18" charset="-95"/>
                <a:ea typeface="IFAO-Grec Unicode" panose="02020603050405020304" pitchFamily="18" charset="-95"/>
                <a:cs typeface="AGaramond-Regular"/>
              </a:rPr>
              <a:t>Διονυ</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σίου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Τρύφωνος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[Θ]</a:t>
            </a:r>
            <a:r>
              <a:rPr lang="el-GR" sz="1800" dirty="0" err="1">
                <a:latin typeface="IFAO-Grec Unicode" panose="02020603050405020304" pitchFamily="18" charset="-95"/>
                <a:ea typeface="IFAO-Grec Unicode" panose="02020603050405020304" pitchFamily="18" charset="-95"/>
                <a:cs typeface="AGaramond-Regular"/>
              </a:rPr>
              <a:t>αμούν</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ιο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τῆ</a:t>
            </a:r>
            <a:r>
              <a:rPr lang="el-GR" sz="1800" dirty="0">
                <a:latin typeface="IFAO-Grec Unicode" panose="02020603050405020304" pitchFamily="18" charset="-95"/>
                <a:ea typeface="IFAO-Grec Unicode" panose="02020603050405020304" pitchFamily="18" charset="-95"/>
                <a:cs typeface="AGaramond-Regular"/>
              </a:rPr>
              <a:t>[ς]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  </a:t>
            </a:r>
            <a:r>
              <a:rPr lang="el-GR" sz="1800" dirty="0" err="1">
                <a:latin typeface="IFAO-Grec Unicode" panose="02020603050405020304" pitchFamily="18" charset="-95"/>
                <a:ea typeface="IFAO-Grec Unicode" panose="02020603050405020304" pitchFamily="18" charset="-95"/>
                <a:cs typeface="AGaramond-Regular"/>
              </a:rPr>
              <a:t>Ὀννώφριος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Πτολεμαῖο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Παυσιρίωνος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Ὠφελοῦτος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5.  </a:t>
            </a:r>
            <a:r>
              <a:rPr lang="el-GR" sz="1800" dirty="0" err="1">
                <a:latin typeface="IFAO-Grec Unicode" panose="02020603050405020304" pitchFamily="18" charset="-95"/>
                <a:ea typeface="IFAO-Grec Unicode" panose="02020603050405020304" pitchFamily="18" charset="-95"/>
                <a:cs typeface="AGaramond-Regular"/>
              </a:rPr>
              <a:t>Θέωνος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γέρδιος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ἀμφότεροι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Ὀξυ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6.  </a:t>
            </a:r>
            <a:r>
              <a:rPr lang="el-GR" sz="1800" dirty="0" err="1">
                <a:latin typeface="IFAO-Grec Unicode" panose="02020603050405020304" pitchFamily="18" charset="-95"/>
                <a:ea typeface="IFAO-Grec Unicode" panose="02020603050405020304" pitchFamily="18" charset="-95"/>
                <a:cs typeface="AGaramond-Regular"/>
              </a:rPr>
              <a:t>ρύγχων</a:t>
            </a:r>
            <a:r>
              <a:rPr lang="el-GR" sz="1800" dirty="0">
                <a:latin typeface="IFAO-Grec Unicode" panose="02020603050405020304" pitchFamily="18" charset="-95"/>
                <a:ea typeface="IFAO-Grec Unicode" panose="02020603050405020304" pitchFamily="18" charset="-95"/>
                <a:cs typeface="AGaramond-Regular"/>
              </a:rPr>
              <a:t> πόλεως, </a:t>
            </a:r>
            <a:r>
              <a:rPr lang="el-GR" sz="1800" b="1" u="sng" dirty="0">
                <a:latin typeface="IFAO-Grec Unicode" panose="02020603050405020304" pitchFamily="18" charset="-95"/>
                <a:ea typeface="IFAO-Grec Unicode" panose="02020603050405020304" pitchFamily="18" charset="-95"/>
                <a:cs typeface="AGaramond-Regular"/>
              </a:rPr>
              <a:t>ὁ </a:t>
            </a:r>
            <a:r>
              <a:rPr lang="el-GR" sz="1800" b="1" u="sng" dirty="0" err="1">
                <a:latin typeface="IFAO-Grec Unicode" panose="02020603050405020304" pitchFamily="18" charset="-95"/>
                <a:ea typeface="IFAO-Grec Unicode" panose="02020603050405020304" pitchFamily="18" charset="-95"/>
                <a:cs typeface="AGaramond-Regular"/>
              </a:rPr>
              <a:t>μὲν</a:t>
            </a:r>
            <a:r>
              <a:rPr lang="el-GR" sz="1800" b="1" u="sng" dirty="0">
                <a:latin typeface="IFAO-Grec Unicode" panose="02020603050405020304" pitchFamily="18" charset="-95"/>
                <a:ea typeface="IFAO-Grec Unicode" panose="02020603050405020304" pitchFamily="18" charset="-95"/>
                <a:cs typeface="AGaramond-Regular"/>
              </a:rPr>
              <a:t> </a:t>
            </a:r>
            <a:r>
              <a:rPr lang="el-GR" sz="1800" b="1" dirty="0">
                <a:latin typeface="IFAO-Grec Unicode" panose="02020603050405020304" pitchFamily="18" charset="-95"/>
                <a:ea typeface="IFAO-Grec Unicode" panose="02020603050405020304" pitchFamily="18" charset="-95"/>
                <a:cs typeface="AGaramond-Regular"/>
              </a:rPr>
              <a:t>Τρύφων </a:t>
            </a:r>
            <a:r>
              <a:rPr lang="el-GR" sz="1800" b="1" dirty="0" err="1">
                <a:latin typeface="IFAO-Grec Unicode" panose="02020603050405020304" pitchFamily="18" charset="-95"/>
                <a:ea typeface="IFAO-Grec Unicode" panose="02020603050405020304" pitchFamily="18" charset="-95"/>
                <a:cs typeface="AGaramond-Regular"/>
              </a:rPr>
              <a:t>ἐγδεδόσ</a:t>
            </a:r>
            <a:r>
              <a:rPr lang="el-GR" sz="1800" b="1"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7.  </a:t>
            </a:r>
            <a:r>
              <a:rPr lang="el-GR" sz="1800" b="1" dirty="0" err="1">
                <a:latin typeface="IFAO-Grec Unicode" panose="02020603050405020304" pitchFamily="18" charset="-95"/>
                <a:ea typeface="IFAO-Grec Unicode" panose="02020603050405020304" pitchFamily="18" charset="-95"/>
                <a:cs typeface="AGaramond-Regular"/>
              </a:rPr>
              <a:t>θαι</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τῷ</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Πτολεμαίῳ</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ἑαυτοῦ</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υἱὸν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Θοῶ</a:t>
            </a:r>
            <a:r>
              <a:rPr lang="el-GR" sz="1800" b="1"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8.   </a:t>
            </a:r>
            <a:r>
              <a:rPr lang="el-GR" sz="1800" b="1" dirty="0" err="1">
                <a:latin typeface="IFAO-Grec Unicode" panose="02020603050405020304" pitchFamily="18" charset="-95"/>
                <a:ea typeface="IFAO-Grec Unicode" panose="02020603050405020304" pitchFamily="18" charset="-95"/>
                <a:cs typeface="AGaramond-Regular"/>
              </a:rPr>
              <a:t>νιν</a:t>
            </a:r>
            <a:r>
              <a:rPr lang="el-GR" sz="1800" b="1"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Σαραεῦτος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Ἀπίωνος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οὐδέ</a:t>
            </a:r>
            <a:r>
              <a:rPr lang="el-GR" sz="1800" dirty="0">
                <a:latin typeface="IFAO-Grec Unicode" panose="02020603050405020304" pitchFamily="18" charset="-95"/>
                <a:ea typeface="IFAO-Grec Unicode" panose="02020603050405020304" pitchFamily="18" charset="-95"/>
                <a:cs typeface="AGaramond-Regular"/>
              </a:rPr>
              <a:t>-</a:t>
            </a:r>
            <a:br>
              <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9.   πω </a:t>
            </a:r>
            <a:r>
              <a:rPr lang="el-GR" sz="1800" dirty="0" err="1">
                <a:latin typeface="IFAO-Grec Unicode" panose="02020603050405020304" pitchFamily="18" charset="-95"/>
                <a:ea typeface="IFAO-Grec Unicode" panose="02020603050405020304" pitchFamily="18" charset="-95"/>
                <a:cs typeface="AGaramond-Regular"/>
              </a:rPr>
              <a:t>ὄντα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χρόνον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ἐνιαυτὸν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10. </a:t>
            </a:r>
            <a:r>
              <a:rPr lang="el-GR" sz="1800" dirty="0" err="1">
                <a:latin typeface="IFAO-Grec Unicode" panose="02020603050405020304" pitchFamily="18" charset="-95"/>
                <a:ea typeface="IFAO-Grec Unicode" panose="02020603050405020304" pitchFamily="18" charset="-95"/>
                <a:cs typeface="AGaramond-Regular"/>
              </a:rPr>
              <a:t>ἕνα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ἐνεστώσης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ἡμέρας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διακονοῦ</a:t>
            </a:r>
            <a:r>
              <a:rPr lang="el-GR" sz="1800" dirty="0">
                <a:latin typeface="IFAO-Grec Unicode" panose="02020603050405020304" pitchFamily="18" charset="-95"/>
                <a:ea typeface="IFAO-Grec Unicode" panose="02020603050405020304" pitchFamily="18" charset="-95"/>
                <a:cs typeface="AGaramond-Regular"/>
              </a:rPr>
              <a:t>(ν)-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11. τα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ποιο[ῦ]ντα πάντα </a:t>
            </a:r>
            <a:r>
              <a:rPr lang="el-GR" sz="1800" dirty="0" err="1">
                <a:latin typeface="IFAO-Grec Unicode" panose="02020603050405020304" pitchFamily="18" charset="-95"/>
                <a:ea typeface="IFAO-Grec Unicode" panose="02020603050405020304" pitchFamily="18" charset="-95"/>
                <a:cs typeface="AGaramond-Regular"/>
              </a:rPr>
              <a:t>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ἐπιτασσόμε</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12. να </a:t>
            </a:r>
            <a:r>
              <a:rPr lang="el-GR" sz="1800" dirty="0" err="1">
                <a:latin typeface="IFAO-Grec Unicode" panose="02020603050405020304" pitchFamily="18" charset="-95"/>
                <a:ea typeface="IFAO-Grec Unicode" panose="02020603050405020304" pitchFamily="18" charset="-95"/>
                <a:cs typeface="AGaramond-Regular"/>
              </a:rPr>
              <a:t>αὐτῷ</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ὑπὸ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κατὰ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τὴν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13. </a:t>
            </a:r>
            <a:r>
              <a:rPr lang="el-GR" sz="1800" dirty="0" err="1">
                <a:latin typeface="IFAO-Grec Unicode" panose="02020603050405020304" pitchFamily="18" charset="-95"/>
                <a:ea typeface="IFAO-Grec Unicode" panose="02020603050405020304" pitchFamily="18" charset="-95"/>
                <a:cs typeface="AGaramond-Regular"/>
              </a:rPr>
              <a:t>γερδιακὴν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τέχνην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πᾶσαν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ὡς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αὐτὸς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14. </a:t>
            </a:r>
            <a:r>
              <a:rPr lang="el-GR" sz="1800" dirty="0" err="1">
                <a:latin typeface="IFAO-Grec Unicode" panose="02020603050405020304" pitchFamily="18" charset="-95"/>
                <a:ea typeface="IFAO-Grec Unicode" panose="02020603050405020304" pitchFamily="18" charset="-95"/>
                <a:cs typeface="AGaramond-Regular"/>
              </a:rPr>
              <a:t>ἐπισται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παιδὸς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τρεφομένου</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ἱμα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15.  </a:t>
            </a:r>
            <a:r>
              <a:rPr lang="el-GR" sz="1800" dirty="0" err="1">
                <a:effectLst/>
                <a:latin typeface="IFAO-Grec Unicode" panose="02020603050405020304" pitchFamily="18" charset="-95"/>
                <a:ea typeface="IFAO-Grec Unicode" panose="02020603050405020304" pitchFamily="18" charset="-95"/>
                <a:cs typeface="AGaramond-Regular"/>
              </a:rPr>
              <a:t>τισζομένου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ὑπὸ</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16.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πατρὸς</a:t>
            </a:r>
            <a:r>
              <a:rPr lang="el-GR" sz="1800" dirty="0">
                <a:effectLst/>
                <a:latin typeface="IFAO-Grec Unicode" panose="02020603050405020304" pitchFamily="18" charset="-95"/>
                <a:ea typeface="IFAO-Grec Unicode" panose="02020603050405020304" pitchFamily="18" charset="-95"/>
                <a:cs typeface="AGaramond-Regular"/>
              </a:rPr>
              <a:t> Τρύφωνος </a:t>
            </a:r>
            <a:r>
              <a:rPr lang="el-GR" sz="1800" dirty="0" err="1">
                <a:effectLst/>
                <a:latin typeface="IFAO-Grec Unicode" panose="02020603050405020304" pitchFamily="18" charset="-95"/>
                <a:ea typeface="IFAO-Grec Unicode" panose="02020603050405020304" pitchFamily="18" charset="-95"/>
                <a:cs typeface="AGaramond-Regular"/>
              </a:rPr>
              <a:t>πρὸς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ὃν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εἶναι</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17.  </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δημόσια πάντα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παιδός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ἐφʼ</a:t>
            </a:r>
            <a:r>
              <a:rPr lang="el-GR" sz="1800" dirty="0">
                <a:effectLst/>
                <a:latin typeface="IFAO-Grec Unicode" panose="02020603050405020304" pitchFamily="18" charset="-95"/>
                <a:ea typeface="IFAO-Grec Unicode" panose="02020603050405020304" pitchFamily="18" charset="-95"/>
                <a:cs typeface="AGaramond-Regular"/>
              </a:rPr>
              <a:t> ᾧ</a:t>
            </a:r>
            <a:b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18.  δώσει </a:t>
            </a:r>
            <a:r>
              <a:rPr lang="el-GR" sz="1800" dirty="0" err="1">
                <a:effectLst/>
                <a:latin typeface="IFAO-Grec Unicode" panose="02020603050405020304" pitchFamily="18" charset="-95"/>
                <a:ea typeface="IFAO-Grec Unicode" panose="02020603050405020304" pitchFamily="18" charset="-95"/>
                <a:cs typeface="AGaramond-Regular"/>
              </a:rPr>
              <a:t>αὐτῷ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μῆνα</a:t>
            </a:r>
            <a:r>
              <a:rPr lang="el-GR" sz="1800" dirty="0">
                <a:effectLst/>
                <a:latin typeface="IFAO-Grec Unicode" panose="02020603050405020304" pitchFamily="18" charset="-95"/>
                <a:ea typeface="IFAO-Grec Unicode" panose="02020603050405020304" pitchFamily="18" charset="-95"/>
                <a:cs typeface="AGaramond-Regular"/>
              </a:rPr>
              <a:t> ὁ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19.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διατροφῆς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πέντε</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20.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συνκλεισμῷ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ὅλου</a:t>
            </a:r>
            <a:r>
              <a:rPr lang="el-GR" sz="1800" dirty="0">
                <a:effectLst/>
                <a:latin typeface="IFAO-Grec Unicode" panose="02020603050405020304" pitchFamily="18" charset="-95"/>
                <a:ea typeface="IFAO-Grec Unicode" panose="02020603050405020304" pitchFamily="18" charset="-95"/>
                <a:cs typeface="AGaramond-Regular"/>
              </a:rPr>
              <a:t> χρόνου</a:t>
            </a:r>
            <a:endParaRPr lang="el-GR" sz="18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
        <p:nvSpPr>
          <p:cNvPr id="9" name="Θέση περιεχομένου 2">
            <a:extLst>
              <a:ext uri="{FF2B5EF4-FFF2-40B4-BE49-F238E27FC236}">
                <a16:creationId xmlns:a16="http://schemas.microsoft.com/office/drawing/2014/main" id="{7B2608E7-1C35-C7A1-03DF-1150091AADED}"/>
              </a:ext>
            </a:extLst>
          </p:cNvPr>
          <p:cNvSpPr txBox="1">
            <a:spLocks/>
          </p:cNvSpPr>
          <p:nvPr/>
        </p:nvSpPr>
        <p:spPr>
          <a:xfrm>
            <a:off x="7000874" y="971550"/>
            <a:ext cx="5667376" cy="5886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21.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ἱματισμοῦ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δέκα δύο,</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22.  </a:t>
            </a:r>
            <a:r>
              <a:rPr lang="el-GR" sz="1800" dirty="0" err="1">
                <a:effectLst/>
                <a:latin typeface="IFAO-Grec Unicode" panose="02020603050405020304" pitchFamily="18" charset="-95"/>
                <a:ea typeface="IFAO-Grec Unicode" panose="02020603050405020304" pitchFamily="18" charset="-95"/>
                <a:cs typeface="AGaramond-Regular"/>
              </a:rPr>
              <a:t>οὐκ</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ἐξόντος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Τρύφωνι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ἀποσπᾶν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23.  </a:t>
            </a:r>
            <a:r>
              <a:rPr lang="el-GR" sz="1800" dirty="0" err="1">
                <a:effectLst/>
                <a:latin typeface="IFAO-Grec Unicode" panose="02020603050405020304" pitchFamily="18" charset="-95"/>
                <a:ea typeface="IFAO-Grec Unicode" panose="02020603050405020304" pitchFamily="18" charset="-95"/>
                <a:cs typeface="AGaramond-Regular"/>
              </a:rPr>
              <a:t>παῖδα</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ἀπὸ</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μέχρι </a:t>
            </a:r>
            <a:r>
              <a:rPr lang="el-GR" sz="1800" dirty="0" err="1">
                <a:effectLst/>
                <a:latin typeface="IFAO-Grec Unicode" panose="02020603050405020304" pitchFamily="18" charset="-95"/>
                <a:ea typeface="IFAO-Grec Unicode" panose="02020603050405020304" pitchFamily="18" charset="-95"/>
                <a:cs typeface="AGaramond-Regular"/>
              </a:rPr>
              <a:t>τοῦ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24.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πληρωθῆναι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δʼ</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ἐὰν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25.  </a:t>
            </a:r>
            <a:r>
              <a:rPr lang="el-GR" sz="1800" dirty="0" err="1">
                <a:effectLst/>
                <a:latin typeface="IFAO-Grec Unicode" panose="02020603050405020304" pitchFamily="18" charset="-95"/>
                <a:ea typeface="IFAO-Grec Unicode" panose="02020603050405020304" pitchFamily="18" charset="-95"/>
                <a:cs typeface="AGaramond-Regular"/>
              </a:rPr>
              <a:t>τούτῳ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ἀτακτήσῃ</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ἡμέρας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τὰς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26.  </a:t>
            </a:r>
            <a:r>
              <a:rPr lang="el-GR" sz="1800" dirty="0" err="1">
                <a:effectLst/>
                <a:latin typeface="IFAO-Grec Unicode" panose="02020603050405020304" pitchFamily="18" charset="-95"/>
                <a:ea typeface="IFAO-Grec Unicode" panose="02020603050405020304" pitchFamily="18" charset="-95"/>
                <a:cs typeface="AGaramond-Regular"/>
              </a:rPr>
              <a:t>ἴσας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αὐτὸν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παρέξεται</a:t>
            </a:r>
            <a:r>
              <a:rPr lang="el-GR" sz="1800" dirty="0">
                <a:effectLst/>
                <a:latin typeface="IFAO-Grec Unicode" panose="02020603050405020304" pitchFamily="18" charset="-95"/>
                <a:ea typeface="IFAO-Grec Unicode" panose="02020603050405020304" pitchFamily="18" charset="-95"/>
                <a:cs typeface="AGaramond-Regular"/>
              </a:rPr>
              <a:t> [με]</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27.  </a:t>
            </a:r>
            <a:r>
              <a:rPr lang="el-GR" sz="1800" dirty="0" err="1">
                <a:effectLst/>
                <a:latin typeface="IFAO-Grec Unicode" panose="02020603050405020304" pitchFamily="18" charset="-95"/>
                <a:ea typeface="IFAO-Grec Unicode" panose="02020603050405020304" pitchFamily="18" charset="-95"/>
                <a:cs typeface="AGaramond-Regular"/>
              </a:rPr>
              <a:t>νον</a:t>
            </a:r>
            <a:r>
              <a:rPr lang="el-GR" sz="1800" dirty="0">
                <a:effectLst/>
                <a:latin typeface="IFAO-Grec Unicode" panose="02020603050405020304" pitchFamily="18" charset="-95"/>
                <a:ea typeface="IFAO-Grec Unicode" panose="02020603050405020304" pitchFamily="18" charset="-95"/>
                <a:cs typeface="AGaramond-Regular"/>
              </a:rPr>
              <a:t> ἢ ἀ̣[</a:t>
            </a:r>
            <a:r>
              <a:rPr lang="el-GR" sz="1800" dirty="0" err="1">
                <a:effectLst/>
                <a:latin typeface="IFAO-Grec Unicode" panose="02020603050405020304" pitchFamily="18" charset="-95"/>
                <a:ea typeface="IFAO-Grec Unicode" panose="02020603050405020304" pitchFamily="18" charset="-95"/>
                <a:cs typeface="AGaramond-Regular"/>
              </a:rPr>
              <a:t>πο</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τεισάτω</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ἑκάσ</a:t>
            </a:r>
            <a:r>
              <a:rPr lang="el-GR" sz="1800" dirty="0">
                <a:effectLst/>
                <a:latin typeface="IFAO-Grec Unicode" panose="02020603050405020304" pitchFamily="18" charset="-95"/>
                <a:ea typeface="IFAO-Grec Unicode" panose="02020603050405020304" pitchFamily="18" charset="-95"/>
                <a:cs typeface="AGaramond-Regular"/>
              </a:rPr>
              <a:t>[τ]ης </a:t>
            </a:r>
            <a:r>
              <a:rPr lang="el-GR" sz="1800" dirty="0" err="1">
                <a:effectLst/>
                <a:latin typeface="IFAO-Grec Unicode" panose="02020603050405020304" pitchFamily="18" charset="-95"/>
                <a:ea typeface="IFAO-Grec Unicode" panose="02020603050405020304" pitchFamily="18" charset="-95"/>
                <a:cs typeface="AGaramond-Regular"/>
              </a:rPr>
              <a:t>ἡμέρας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28.  </a:t>
            </a:r>
            <a:r>
              <a:rPr lang="el-GR" sz="1800" dirty="0" err="1">
                <a:effectLst/>
                <a:latin typeface="IFAO-Grec Unicode" panose="02020603050405020304" pitchFamily="18" charset="-95"/>
                <a:ea typeface="IFAO-Grec Unicode" panose="02020603050405020304" pitchFamily="18" charset="-95"/>
                <a:cs typeface="AGaramond-Regular"/>
              </a:rPr>
              <a:t>ἀργυρίου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αχμὴν</a:t>
            </a:r>
            <a:r>
              <a:rPr lang="el-GR" sz="1800" dirty="0">
                <a:effectLst/>
                <a:latin typeface="IFAO-Grec Unicode" panose="02020603050405020304" pitchFamily="18" charset="-95"/>
                <a:ea typeface="IFAO-Grec Unicode" panose="02020603050405020304" pitchFamily="18" charset="-95"/>
                <a:cs typeface="AGaramond-Regular"/>
              </a:rPr>
              <a:t> μίαν, </a:t>
            </a:r>
            <a:r>
              <a:rPr lang="el-GR" sz="1800" dirty="0">
                <a:latin typeface="IFAO-Grec Unicode" panose="02020603050405020304" pitchFamily="18" charset="-95"/>
                <a:ea typeface="IFAO-Grec Unicode" panose="02020603050405020304" pitchFamily="18" charset="-95"/>
                <a:cs typeface="AGaramond-Regular"/>
              </a:rPr>
              <a:t>[τ]</a:t>
            </a:r>
            <a:r>
              <a:rPr lang="el-GR" sz="1800" dirty="0" err="1">
                <a:latin typeface="IFAO-Grec Unicode" panose="02020603050405020304" pitchFamily="18" charset="-95"/>
                <a:ea typeface="IFAO-Grec Unicode" panose="02020603050405020304" pitchFamily="18" charset="-95"/>
                <a:cs typeface="AGaramond-Regular"/>
              </a:rPr>
              <a:t>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ἀποσπα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29.  </a:t>
            </a:r>
            <a:r>
              <a:rPr lang="el-GR" sz="1800" dirty="0" err="1">
                <a:latin typeface="IFAO-Grec Unicode" panose="02020603050405020304" pitchFamily="18" charset="-95"/>
                <a:ea typeface="IFAO-Grec Unicode" panose="02020603050405020304" pitchFamily="18" charset="-95"/>
                <a:cs typeface="AGaramond-Regular"/>
              </a:rPr>
              <a:t>θῆναι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ἐντὸς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a:t>
            </a:r>
            <a:r>
              <a:rPr lang="el-GR" sz="1800" dirty="0">
                <a:latin typeface="IFAO-Grec Unicode" panose="02020603050405020304" pitchFamily="18" charset="-95"/>
                <a:ea typeface="IFAO-Grec Unicode" panose="02020603050405020304" pitchFamily="18" charset="-95"/>
                <a:cs typeface="AGaramond-Regular"/>
              </a:rPr>
              <a:t>[ου] </a:t>
            </a:r>
            <a:r>
              <a:rPr lang="el-GR" sz="1800" dirty="0" err="1">
                <a:latin typeface="IFAO-Grec Unicode" panose="02020603050405020304" pitchFamily="18" charset="-95"/>
                <a:ea typeface="IFAO-Grec Unicode" panose="02020603050405020304" pitchFamily="18" charset="-95"/>
                <a:cs typeface="AGaramond-Regular"/>
              </a:rPr>
              <a:t>ἐπίτειμον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30.  </a:t>
            </a:r>
            <a:r>
              <a:rPr lang="el-GR" sz="1800" dirty="0" err="1">
                <a:latin typeface="IFAO-Grec Unicode" panose="02020603050405020304" pitchFamily="18" charset="-95"/>
                <a:ea typeface="IFAO-Grec Unicode" panose="02020603050405020304" pitchFamily="18" charset="-95"/>
                <a:cs typeface="AGaramond-Regular"/>
              </a:rPr>
              <a:t>δραχμὰς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ἑκατὸν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εἰς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a:t>
            </a:r>
            <a:r>
              <a:rPr lang="el-GR" sz="1800" dirty="0">
                <a:latin typeface="IFAO-Grec Unicode" panose="02020603050405020304" pitchFamily="18" charset="-95"/>
                <a:ea typeface="IFAO-Grec Unicode" panose="02020603050405020304" pitchFamily="18" charset="-95"/>
                <a:cs typeface="AGaramond-Regular"/>
              </a:rPr>
              <a:t> δημόσιον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31.  </a:t>
            </a:r>
            <a:r>
              <a:rPr lang="el-GR" sz="1800" dirty="0" err="1">
                <a:latin typeface="IFAO-Grec Unicode" panose="02020603050405020304" pitchFamily="18" charset="-95"/>
                <a:ea typeface="IFAO-Grec Unicode" panose="02020603050405020304" pitchFamily="18" charset="-95"/>
                <a:cs typeface="AGaramond-Regular"/>
              </a:rPr>
              <a:t>τὰς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ἴσας</a:t>
            </a:r>
            <a:r>
              <a:rPr lang="el-GR" sz="1800"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ἐὰν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δὲ</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καὶ</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αὐτὸ</a:t>
            </a:r>
            <a:r>
              <a:rPr lang="el-GR" sz="1800" b="1" dirty="0">
                <a:latin typeface="IFAO-Grec Unicode" panose="02020603050405020304" pitchFamily="18" charset="-95"/>
                <a:ea typeface="IFAO-Grec Unicode" panose="02020603050405020304" pitchFamily="18" charset="-95"/>
                <a:cs typeface="AGaramond-Regular"/>
              </a:rPr>
              <a:t>[ς ὁ] </a:t>
            </a:r>
            <a:r>
              <a:rPr lang="el-GR" sz="1800" b="1" dirty="0" err="1">
                <a:latin typeface="IFAO-Grec Unicode" panose="02020603050405020304" pitchFamily="18" charset="-95"/>
                <a:ea typeface="IFAO-Grec Unicode" panose="02020603050405020304" pitchFamily="18" charset="-95"/>
                <a:cs typeface="AGaramond-Regular"/>
              </a:rPr>
              <a:t>Πτολεμαῖος</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32.  </a:t>
            </a:r>
            <a:r>
              <a:rPr lang="el-GR" sz="1800" b="1" dirty="0" err="1">
                <a:latin typeface="IFAO-Grec Unicode" panose="02020603050405020304" pitchFamily="18" charset="-95"/>
                <a:ea typeface="IFAO-Grec Unicode" panose="02020603050405020304" pitchFamily="18" charset="-95"/>
                <a:cs typeface="AGaramond-Regular"/>
              </a:rPr>
              <a:t>μὴ</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ἐγδιδάξῃ</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παῖ</a:t>
            </a:r>
            <a:r>
              <a:rPr lang="el-GR" sz="1800" b="1" dirty="0">
                <a:latin typeface="IFAO-Grec Unicode" panose="02020603050405020304" pitchFamily="18" charset="-95"/>
                <a:ea typeface="IFAO-Grec Unicode" panose="02020603050405020304" pitchFamily="18" charset="-95"/>
                <a:cs typeface="AGaramond-Regular"/>
              </a:rPr>
              <a:t>[δ]α </a:t>
            </a:r>
            <a:r>
              <a:rPr lang="el-GR" sz="1800" b="1" dirty="0" err="1">
                <a:latin typeface="IFAO-Grec Unicode" panose="02020603050405020304" pitchFamily="18" charset="-95"/>
                <a:ea typeface="IFAO-Grec Unicode" panose="02020603050405020304" pitchFamily="18" charset="-95"/>
                <a:cs typeface="AGaramond-Regular"/>
              </a:rPr>
              <a:t>ἔνοχος</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33.  </a:t>
            </a:r>
            <a:r>
              <a:rPr lang="el-GR" sz="1800" b="1" dirty="0" err="1">
                <a:latin typeface="IFAO-Grec Unicode" panose="02020603050405020304" pitchFamily="18" charset="-95"/>
                <a:ea typeface="IFAO-Grec Unicode" panose="02020603050405020304" pitchFamily="18" charset="-95"/>
                <a:cs typeface="AGaramond-Regular"/>
              </a:rPr>
              <a:t>ἔστω</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τοῖς</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ἴσοις</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ἐπιτε</a:t>
            </a:r>
            <a:r>
              <a:rPr lang="el-GR" sz="1800" b="1" dirty="0">
                <a:latin typeface="IFAO-Grec Unicode" panose="02020603050405020304" pitchFamily="18" charset="-95"/>
                <a:ea typeface="IFAO-Grec Unicode" panose="02020603050405020304" pitchFamily="18" charset="-95"/>
                <a:cs typeface="AGaramond-Regular"/>
              </a:rPr>
              <a:t>[ί]</a:t>
            </a:r>
            <a:r>
              <a:rPr lang="el-GR" sz="1800" b="1" dirty="0" err="1">
                <a:latin typeface="IFAO-Grec Unicode" panose="02020603050405020304" pitchFamily="18" charset="-95"/>
                <a:ea typeface="IFAO-Grec Unicode" panose="02020603050405020304" pitchFamily="18" charset="-95"/>
                <a:cs typeface="AGaramond-Regular"/>
              </a:rPr>
              <a:t>μοις</a:t>
            </a:r>
            <a:r>
              <a:rPr lang="el-GR" sz="1800" b="1" dirty="0">
                <a:latin typeface="IFAO-Grec Unicode" panose="02020603050405020304" pitchFamily="18" charset="-95"/>
                <a:ea typeface="IFAO-Grec Unicode" panose="02020603050405020304" pitchFamily="18" charset="-95"/>
                <a:cs typeface="AGaramond-Regular"/>
              </a:rPr>
              <a:t>. </a:t>
            </a:r>
            <a:r>
              <a:rPr lang="el-GR" sz="1800" dirty="0">
                <a:latin typeface="IFAO-Grec Unicode" panose="02020603050405020304" pitchFamily="18" charset="-95"/>
                <a:ea typeface="IFAO-Grec Unicode" panose="02020603050405020304" pitchFamily="18" charset="-95"/>
                <a:cs typeface="AGaramond-Regular"/>
              </a:rPr>
              <a:t>Κυρία</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34.  ἡ διδασκαλική.</a:t>
            </a:r>
            <a: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ἔτους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ιγ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Νέ</a:t>
            </a:r>
            <a:r>
              <a:rPr lang="el-GR" sz="1800" dirty="0">
                <a:effectLst/>
                <a:latin typeface="IFAO-Grec Unicode" panose="02020603050405020304" pitchFamily="18" charset="-95"/>
                <a:ea typeface="IFAO-Grec Unicode" panose="02020603050405020304" pitchFamily="18" charset="-95"/>
                <a:cs typeface="AGaramond-Regular"/>
              </a:rPr>
              <a:t>[ρ]</a:t>
            </a:r>
            <a:r>
              <a:rPr lang="el-GR" sz="1800" dirty="0" err="1">
                <a:effectLst/>
                <a:latin typeface="IFAO-Grec Unicode" panose="02020603050405020304" pitchFamily="18" charset="-95"/>
                <a:ea typeface="IFAO-Grec Unicode" panose="02020603050405020304" pitchFamily="18" charset="-95"/>
                <a:cs typeface="AGaramond-Regular"/>
              </a:rPr>
              <a:t>ωνος</a:t>
            </a:r>
            <a:r>
              <a:rPr lang="el-GR" sz="1800" dirty="0">
                <a:effectLst/>
                <a:latin typeface="IFAO-Grec Unicode" panose="02020603050405020304" pitchFamily="18" charset="-95"/>
                <a:ea typeface="IFAO-Grec Unicode" panose="02020603050405020304" pitchFamily="18" charset="-95"/>
                <a:cs typeface="AGaramond-Regular"/>
              </a:rPr>
              <a:t> Κλαυδίου</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35.  Καίσαρος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Γερμανικοῦ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36.  </a:t>
            </a:r>
            <a:r>
              <a:rPr lang="el-GR" sz="1800" dirty="0" err="1">
                <a:effectLst/>
                <a:latin typeface="IFAO-Grec Unicode" panose="02020603050405020304" pitchFamily="18" charset="-95"/>
                <a:ea typeface="IFAO-Grec Unicode" panose="02020603050405020304" pitchFamily="18" charset="-95"/>
                <a:cs typeface="AGaramond-Regular"/>
              </a:rPr>
              <a:t>Αὐτοκράτορος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μηνὸς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κα.</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37.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38.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a:t>
            </a:r>
            <a:r>
              <a:rPr lang="el-GR" sz="1800" dirty="0" err="1">
                <a:effectLst/>
                <a:latin typeface="IFAO-Grec Unicode" panose="02020603050405020304" pitchFamily="18" charset="-95"/>
                <a:ea typeface="IFAO-Grec Unicode" panose="02020603050405020304" pitchFamily="18" charset="-95"/>
                <a:cs typeface="AGaramond-Regular"/>
              </a:rPr>
              <a:t>μητρὸς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Ὠφε</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39.  </a:t>
            </a:r>
            <a:r>
              <a:rPr lang="el-GR" sz="1800" dirty="0" err="1">
                <a:effectLst/>
                <a:latin typeface="IFAO-Grec Unicode" panose="02020603050405020304" pitchFamily="18" charset="-95"/>
                <a:ea typeface="IFAO-Grec Unicode" panose="02020603050405020304" pitchFamily="18" charset="-95"/>
                <a:cs typeface="AGaramond-Regular"/>
              </a:rPr>
              <a:t>λοῦτος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Θέωνος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ἕκαστα</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40.  </a:t>
            </a:r>
            <a:r>
              <a:rPr lang="el-GR" sz="1800" dirty="0">
                <a:effectLst/>
                <a:latin typeface="IFAO-Grec Unicode" panose="02020603050405020304" pitchFamily="18" charset="-95"/>
                <a:ea typeface="IFAO-Grec Unicode" panose="02020603050405020304" pitchFamily="18" charset="-95"/>
                <a:cs typeface="AGaramond-Regular"/>
              </a:rPr>
              <a:t>ποιήσω </a:t>
            </a:r>
            <a:r>
              <a:rPr lang="el-GR" sz="1800" dirty="0" err="1">
                <a:effectLst/>
                <a:latin typeface="IFAO-Grec Unicode" panose="02020603050405020304" pitchFamily="18" charset="-95"/>
                <a:ea typeface="IFAO-Grec Unicode" panose="02020603050405020304" pitchFamily="18" charset="-95"/>
                <a:cs typeface="AGaramond-Regular"/>
              </a:rPr>
              <a:t>ἐν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ἐνιαυτῷ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ἑνί</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endParaRPr lang="el-GR" sz="18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Tree>
    <p:extLst>
      <p:ext uri="{BB962C8B-B14F-4D97-AF65-F5344CB8AC3E}">
        <p14:creationId xmlns:p14="http://schemas.microsoft.com/office/powerpoint/2010/main" val="3239704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0A3A-17C9-9506-F814-6D83C650043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A2387E5-CC49-CA44-14C9-8337A8AB27FB}"/>
              </a:ext>
            </a:extLst>
          </p:cNvPr>
          <p:cNvSpPr txBox="1"/>
          <p:nvPr/>
        </p:nvSpPr>
        <p:spPr>
          <a:xfrm>
            <a:off x="4419600" y="576560"/>
            <a:ext cx="3352800" cy="923330"/>
          </a:xfrm>
          <a:prstGeom prst="rect">
            <a:avLst/>
          </a:prstGeom>
          <a:noFill/>
        </p:spPr>
        <p:txBody>
          <a:bodyPr wrap="square" rtlCol="0">
            <a:spAutoFit/>
          </a:bodyPr>
          <a:lstStyle/>
          <a:p>
            <a:pPr algn="ctr"/>
            <a:r>
              <a:rPr lang="el-GR" b="1" dirty="0" err="1">
                <a:latin typeface="IFAO-Grec Unicode" panose="02020603050405020304" pitchFamily="18" charset="-95"/>
                <a:ea typeface="IFAO-Grec Unicode" panose="02020603050405020304" pitchFamily="18" charset="-95"/>
              </a:rPr>
              <a:t>ὁμολογοῦσιν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ἀλλήλοις</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μὲν</a:t>
            </a:r>
            <a:r>
              <a:rPr lang="el-GR" b="1" dirty="0">
                <a:latin typeface="IFAO-Grec Unicode" panose="02020603050405020304" pitchFamily="18" charset="-95"/>
                <a:ea typeface="IFAO-Grec Unicode" panose="02020603050405020304" pitchFamily="18" charset="-95"/>
              </a:rPr>
              <a:t> Τρύφων </a:t>
            </a:r>
            <a:r>
              <a:rPr lang="el-GR" b="1" dirty="0" err="1">
                <a:latin typeface="IFAO-Grec Unicode" panose="02020603050405020304" pitchFamily="18" charset="-95"/>
                <a:ea typeface="IFAO-Grec Unicode" panose="02020603050405020304" pitchFamily="18" charset="-95"/>
              </a:rPr>
              <a:t>ἐγδεδόσθαι</a:t>
            </a:r>
            <a:r>
              <a:rPr lang="el-GR" b="1" dirty="0">
                <a:latin typeface="IFAO-Grec Unicode" panose="02020603050405020304" pitchFamily="18" charset="-95"/>
                <a:ea typeface="IFAO-Grec Unicode" panose="02020603050405020304" pitchFamily="18" charset="-95"/>
              </a:rPr>
              <a:t>…</a:t>
            </a:r>
          </a:p>
          <a:p>
            <a:pPr algn="ctr"/>
            <a:r>
              <a:rPr lang="el-GR" b="1" dirty="0">
                <a:latin typeface="IFAO-Grec Unicode" panose="02020603050405020304" pitchFamily="18" charset="-95"/>
                <a:ea typeface="IFAO-Grec Unicode" panose="02020603050405020304" pitchFamily="18" charset="-95"/>
              </a:rPr>
              <a:t>ὁ </a:t>
            </a:r>
            <a:r>
              <a:rPr lang="el-GR" b="1" dirty="0" err="1">
                <a:latin typeface="IFAO-Grec Unicode" panose="02020603050405020304" pitchFamily="18" charset="-95"/>
                <a:ea typeface="IFAO-Grec Unicode" panose="02020603050405020304" pitchFamily="18" charset="-95"/>
              </a:rPr>
              <a:t>δὲ</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Πτολεμαῖος</a:t>
            </a:r>
            <a:r>
              <a:rPr lang="el-GR" b="1" dirty="0">
                <a:latin typeface="IFAO-Grec Unicode" panose="02020603050405020304" pitchFamily="18" charset="-95"/>
                <a:ea typeface="IFAO-Grec Unicode" panose="02020603050405020304" pitchFamily="18" charset="-95"/>
              </a:rPr>
              <a:t>;</a:t>
            </a:r>
          </a:p>
        </p:txBody>
      </p:sp>
      <p:sp>
        <p:nvSpPr>
          <p:cNvPr id="21" name="Τίτλος 1">
            <a:extLst>
              <a:ext uri="{FF2B5EF4-FFF2-40B4-BE49-F238E27FC236}">
                <a16:creationId xmlns:a16="http://schemas.microsoft.com/office/drawing/2014/main" id="{642523FA-DEDA-0E40-6237-5CCA48DBAEC2}"/>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3" name="TextBox 2">
            <a:extLst>
              <a:ext uri="{FF2B5EF4-FFF2-40B4-BE49-F238E27FC236}">
                <a16:creationId xmlns:a16="http://schemas.microsoft.com/office/drawing/2014/main" id="{104779A5-E965-2166-5E54-2F96BB18F36D}"/>
              </a:ext>
            </a:extLst>
          </p:cNvPr>
          <p:cNvSpPr txBox="1"/>
          <p:nvPr/>
        </p:nvSpPr>
        <p:spPr>
          <a:xfrm>
            <a:off x="323850" y="1905506"/>
            <a:ext cx="11544300" cy="3416320"/>
          </a:xfrm>
          <a:prstGeom prst="rect">
            <a:avLst/>
          </a:prstGeom>
          <a:noFill/>
        </p:spPr>
        <p:txBody>
          <a:bodyPr wrap="square">
            <a:spAutoFit/>
          </a:bodyPr>
          <a:lstStyle/>
          <a:p>
            <a:pPr marL="342900" indent="-342900" algn="just">
              <a:buFont typeface="Arial" panose="020B0604020202020204" pitchFamily="34" charset="0"/>
              <a:buChar char="•"/>
            </a:pPr>
            <a:r>
              <a:rPr lang="el-GR" sz="2400" b="1" i="1" dirty="0" err="1">
                <a:effectLst/>
                <a:latin typeface="IFAO-Grec Unicode" panose="02020603050405020304" pitchFamily="18" charset="-95"/>
                <a:ea typeface="IFAO-Grec Unicode" panose="02020603050405020304" pitchFamily="18" charset="-95"/>
                <a:cs typeface="AGaramond-Regular"/>
              </a:rPr>
              <a:t>P.Oxy</a:t>
            </a:r>
            <a:r>
              <a:rPr lang="el-GR" sz="2400" b="1" i="1" dirty="0">
                <a:effectLst/>
                <a:latin typeface="IFAO-Grec Unicode" panose="02020603050405020304" pitchFamily="18" charset="-95"/>
                <a:ea typeface="IFAO-Grec Unicode" panose="02020603050405020304" pitchFamily="18" charset="-95"/>
                <a:cs typeface="AGaramond-Regular"/>
              </a:rPr>
              <a:t>.</a:t>
            </a:r>
            <a:r>
              <a:rPr lang="el-GR" sz="2400" b="1" dirty="0">
                <a:effectLst/>
                <a:latin typeface="IFAO-Grec Unicode" panose="02020603050405020304" pitchFamily="18" charset="-95"/>
                <a:ea typeface="IFAO-Grec Unicode" panose="02020603050405020304" pitchFamily="18" charset="-95"/>
                <a:cs typeface="AGaramond-Regular"/>
              </a:rPr>
              <a:t> </a:t>
            </a:r>
            <a:r>
              <a:rPr lang="en-US" sz="2400" b="1" dirty="0">
                <a:effectLst/>
                <a:latin typeface="IFAO-Grec Unicode" panose="02020603050405020304" pitchFamily="18" charset="-95"/>
                <a:ea typeface="IFAO-Grec Unicode" panose="02020603050405020304" pitchFamily="18" charset="-95"/>
                <a:cs typeface="AGaramond-Regular"/>
              </a:rPr>
              <a:t>XLI</a:t>
            </a:r>
            <a:r>
              <a:rPr lang="el-GR" sz="2400" b="1" dirty="0">
                <a:effectLst/>
                <a:latin typeface="IFAO-Grec Unicode" panose="02020603050405020304" pitchFamily="18" charset="-95"/>
                <a:ea typeface="IFAO-Grec Unicode" panose="02020603050405020304" pitchFamily="18" charset="-95"/>
                <a:cs typeface="AGaramond-Regular"/>
              </a:rPr>
              <a:t> 2971</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στ</a:t>
            </a:r>
            <a:r>
              <a:rPr lang="el-GR" sz="2400" dirty="0">
                <a:effectLst/>
                <a:latin typeface="IFAO-Grec Unicode" panose="02020603050405020304" pitchFamily="18" charset="-95"/>
                <a:ea typeface="IFAO-Grec Unicode" panose="02020603050405020304" pitchFamily="18" charset="-95"/>
                <a:cs typeface="AGaramond-Regular"/>
              </a:rPr>
              <a:t>. 4‒13: </a:t>
            </a:r>
            <a:r>
              <a:rPr lang="el-GR" sz="2400" b="1" dirty="0">
                <a:effectLst/>
                <a:latin typeface="IFAO-Grec Unicode" panose="02020603050405020304" pitchFamily="18" charset="-95"/>
                <a:ea typeface="IFAO-Grec Unicode" panose="02020603050405020304" pitchFamily="18" charset="-95"/>
                <a:cs typeface="AGaramond-Regular"/>
              </a:rPr>
              <a:t>ἡ </a:t>
            </a:r>
            <a:r>
              <a:rPr lang="el-GR" sz="2400" b="1" dirty="0" err="1">
                <a:effectLst/>
                <a:latin typeface="IFAO-Grec Unicode" panose="02020603050405020304" pitchFamily="18" charset="-95"/>
                <a:ea typeface="IFAO-Grec Unicode" panose="02020603050405020304" pitchFamily="18" charset="-95"/>
                <a:cs typeface="AGaramond-Regular"/>
              </a:rPr>
              <a:t>μὲν</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Τασεῦς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ἐγδεδόσθαι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τῶ</a:t>
            </a:r>
            <a:r>
              <a:rPr lang="el-GR" sz="2400" dirty="0">
                <a:effectLst/>
                <a:latin typeface="IFAO-Grec Unicode" panose="02020603050405020304" pitchFamily="18" charset="-95"/>
                <a:ea typeface="IFAO-Grec Unicode" panose="02020603050405020304" pitchFamily="18" charset="-95"/>
                <a:cs typeface="AGaramond-Regular"/>
              </a:rPr>
              <a:t>̣[ι Σε]</a:t>
            </a:r>
            <a:r>
              <a:rPr lang="el-GR" sz="2400" dirty="0" err="1">
                <a:effectLst/>
                <a:latin typeface="IFAO-Grec Unicode" panose="02020603050405020304" pitchFamily="18" charset="-95"/>
                <a:ea typeface="IFAO-Grec Unicode" panose="02020603050405020304" pitchFamily="18" charset="-95"/>
                <a:cs typeface="AGaramond-Regular"/>
              </a:rPr>
              <a:t>ύθῃ</a:t>
            </a:r>
            <a:r>
              <a:rPr lang="el-GR" sz="2400" dirty="0">
                <a:effectLst/>
                <a:latin typeface="IFAO-Grec Unicode" panose="02020603050405020304" pitchFamily="18" charset="-95"/>
                <a:ea typeface="IFAO-Grec Unicode" panose="02020603050405020304" pitchFamily="18" charset="-95"/>
                <a:cs typeface="AGaramond-Regular"/>
              </a:rPr>
              <a:t> […] </a:t>
            </a:r>
            <a:r>
              <a:rPr lang="el-GR" sz="2400" b="1" dirty="0">
                <a:effectLst/>
                <a:latin typeface="IFAO-Grec Unicode" panose="02020603050405020304" pitchFamily="18" charset="-95"/>
                <a:ea typeface="IFAO-Grec Unicode" panose="02020603050405020304" pitchFamily="18" charset="-95"/>
                <a:cs typeface="AGaramond-Regular"/>
              </a:rPr>
              <a:t>ὁ </a:t>
            </a:r>
            <a:r>
              <a:rPr lang="el-GR" sz="2400" b="1" dirty="0" err="1">
                <a:effectLst/>
                <a:latin typeface="IFAO-Grec Unicode" panose="02020603050405020304" pitchFamily="18" charset="-95"/>
                <a:ea typeface="IFAO-Grec Unicode" panose="02020603050405020304" pitchFamily="18" charset="-95"/>
                <a:cs typeface="AGaramond-Regular"/>
              </a:rPr>
              <a:t>δὲ</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Σεύθης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καὶ</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αὐτὸς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ἐκδιδάξει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τοῦτον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καθὼς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ἐπίσταται</a:t>
            </a:r>
            <a:r>
              <a:rPr lang="el-GR" sz="2400" dirty="0">
                <a:effectLst/>
                <a:latin typeface="IFAO-Grec Unicode" panose="02020603050405020304" pitchFamily="18" charset="-95"/>
                <a:ea typeface="IFAO-Grec Unicode" panose="02020603050405020304" pitchFamily="18" charset="-95"/>
                <a:cs typeface="AGaramond-Regular"/>
              </a:rPr>
              <a:t>.</a:t>
            </a:r>
          </a:p>
          <a:p>
            <a:pPr marL="342900" indent="-342900" algn="just">
              <a:buFont typeface="Arial" panose="020B0604020202020204" pitchFamily="34" charset="0"/>
              <a:buChar char="•"/>
            </a:pPr>
            <a:endParaRPr lang="el-GR" sz="2400" dirty="0">
              <a:effectLst/>
              <a:latin typeface="IFAO-Grec Unicode" panose="02020603050405020304" pitchFamily="18" charset="-95"/>
              <a:ea typeface="IFAO-Grec Unicode" panose="02020603050405020304" pitchFamily="18" charset="-95"/>
              <a:cs typeface="AGaramond-Regular"/>
            </a:endParaRPr>
          </a:p>
          <a:p>
            <a:pPr marL="342900" indent="-342900" algn="just">
              <a:buFont typeface="Arial" panose="020B0604020202020204" pitchFamily="34" charset="0"/>
              <a:buChar char="•"/>
            </a:pPr>
            <a:r>
              <a:rPr lang="el-GR" sz="2400" b="1" i="1" dirty="0" err="1">
                <a:effectLst/>
                <a:latin typeface="IFAO-Grec Unicode" panose="02020603050405020304" pitchFamily="18" charset="-95"/>
                <a:ea typeface="IFAO-Grec Unicode" panose="02020603050405020304" pitchFamily="18" charset="-95"/>
                <a:cs typeface="AGaramond-Regular"/>
              </a:rPr>
              <a:t>P.Oxy</a:t>
            </a:r>
            <a:r>
              <a:rPr lang="el-GR" sz="2400" b="1" i="1" dirty="0">
                <a:effectLst/>
                <a:latin typeface="IFAO-Grec Unicode" panose="02020603050405020304" pitchFamily="18" charset="-95"/>
                <a:ea typeface="IFAO-Grec Unicode" panose="02020603050405020304" pitchFamily="18" charset="-95"/>
                <a:cs typeface="AGaramond-Regular"/>
              </a:rPr>
              <a:t>. </a:t>
            </a:r>
            <a:r>
              <a:rPr lang="el-GR" sz="2400" b="1" dirty="0">
                <a:effectLst/>
                <a:latin typeface="IFAO-Grec Unicode" panose="02020603050405020304" pitchFamily="18" charset="-95"/>
                <a:ea typeface="IFAO-Grec Unicode" panose="02020603050405020304" pitchFamily="18" charset="-95"/>
                <a:cs typeface="AGaramond-Regular"/>
              </a:rPr>
              <a:t>Ι</a:t>
            </a:r>
            <a:r>
              <a:rPr lang="en-US" sz="2400" b="1" dirty="0">
                <a:effectLst/>
                <a:latin typeface="IFAO-Grec Unicode" panose="02020603050405020304" pitchFamily="18" charset="-95"/>
                <a:ea typeface="IFAO-Grec Unicode" panose="02020603050405020304" pitchFamily="18" charset="-95"/>
                <a:cs typeface="AGaramond-Regular"/>
              </a:rPr>
              <a:t>V</a:t>
            </a:r>
            <a:r>
              <a:rPr lang="el-GR" sz="2400" b="1" dirty="0">
                <a:effectLst/>
                <a:latin typeface="IFAO-Grec Unicode" panose="02020603050405020304" pitchFamily="18" charset="-95"/>
                <a:ea typeface="IFAO-Grec Unicode" panose="02020603050405020304" pitchFamily="18" charset="-95"/>
                <a:cs typeface="AGaramond-Regular"/>
              </a:rPr>
              <a:t> 725</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στ</a:t>
            </a:r>
            <a:r>
              <a:rPr lang="el-GR" sz="2400" dirty="0">
                <a:effectLst/>
                <a:latin typeface="IFAO-Grec Unicode" panose="02020603050405020304" pitchFamily="18" charset="-95"/>
                <a:ea typeface="IFAO-Grec Unicode" panose="02020603050405020304" pitchFamily="18" charset="-95"/>
                <a:cs typeface="AGaramond-Regular"/>
              </a:rPr>
              <a:t>. 5‒49: </a:t>
            </a:r>
            <a:r>
              <a:rPr lang="el-GR" sz="2400" b="1" dirty="0">
                <a:effectLst/>
                <a:latin typeface="IFAO-Grec Unicode" panose="02020603050405020304" pitchFamily="18" charset="-95"/>
                <a:ea typeface="IFAO-Grec Unicode" panose="02020603050405020304" pitchFamily="18" charset="-95"/>
                <a:cs typeface="AGaramond-Regular"/>
              </a:rPr>
              <a:t>ὁ </a:t>
            </a:r>
            <a:r>
              <a:rPr lang="el-GR" sz="2400" b="1" dirty="0" err="1">
                <a:effectLst/>
                <a:latin typeface="IFAO-Grec Unicode" panose="02020603050405020304" pitchFamily="18" charset="-95"/>
                <a:ea typeface="IFAO-Grec Unicode" panose="02020603050405020304" pitchFamily="18" charset="-95"/>
                <a:cs typeface="AGaramond-Regular"/>
              </a:rPr>
              <a:t>μὲν</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Ἰσχυρίων</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ἐγ</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δεδόσθαι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τῷ</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Ἡρα</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κλᾷ</a:t>
            </a:r>
            <a:r>
              <a:rPr lang="el-GR" sz="2400" dirty="0">
                <a:effectLst/>
                <a:latin typeface="IFAO-Grec Unicode" panose="02020603050405020304" pitchFamily="18" charset="-95"/>
                <a:ea typeface="IFAO-Grec Unicode" panose="02020603050405020304" pitchFamily="18" charset="-95"/>
                <a:cs typeface="AGaramond-Regular"/>
              </a:rPr>
              <a:t>] […] </a:t>
            </a:r>
            <a:r>
              <a:rPr lang="el-GR" sz="2400" b="1" dirty="0">
                <a:effectLst/>
                <a:latin typeface="IFAO-Grec Unicode" panose="02020603050405020304" pitchFamily="18" charset="-95"/>
                <a:ea typeface="IFAO-Grec Unicode" panose="02020603050405020304" pitchFamily="18" charset="-95"/>
                <a:cs typeface="AGaramond-Regular"/>
              </a:rPr>
              <a:t>ὁ [δ]ὲ </a:t>
            </a:r>
            <a:r>
              <a:rPr lang="el-GR" sz="2400" b="1" dirty="0" err="1">
                <a:effectLst/>
                <a:latin typeface="IFAO-Grec Unicode" panose="02020603050405020304" pitchFamily="18" charset="-95"/>
                <a:ea typeface="IFAO-Grec Unicode" panose="02020603050405020304" pitchFamily="18" charset="-95"/>
                <a:cs typeface="AGaramond-Regular"/>
              </a:rPr>
              <a:t>Ἡρακλᾶς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εὐδοκῶν</a:t>
            </a:r>
            <a:r>
              <a:rPr lang="el-GR" sz="2400" dirty="0">
                <a:effectLst/>
                <a:latin typeface="IFAO-Grec Unicode" panose="02020603050405020304" pitchFamily="18" charset="-95"/>
                <a:ea typeface="IFAO-Grec Unicode" panose="02020603050405020304" pitchFamily="18" charset="-95"/>
                <a:cs typeface="AGaramond-Regular"/>
              </a:rPr>
              <a:t> τούτοις </a:t>
            </a:r>
            <a:r>
              <a:rPr lang="el-GR" sz="2400" dirty="0" err="1">
                <a:effectLst/>
                <a:latin typeface="IFAO-Grec Unicode" panose="02020603050405020304" pitchFamily="18" charset="-95"/>
                <a:ea typeface="IFAO-Grec Unicode" panose="02020603050405020304" pitchFamily="18" charset="-95"/>
                <a:cs typeface="AGaramond-Regular"/>
              </a:rPr>
              <a:t>πᾶσι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καὶ</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ἐκδειδάξειν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τὸν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μαθητὴν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δηλουμένην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τέχνην</a:t>
            </a:r>
            <a:r>
              <a:rPr lang="el-GR" sz="2400" dirty="0">
                <a:effectLst/>
                <a:latin typeface="IFAO-Grec Unicode" panose="02020603050405020304" pitchFamily="18" charset="-95"/>
                <a:ea typeface="IFAO-Grec Unicode" panose="02020603050405020304" pitchFamily="18" charset="-95"/>
                <a:cs typeface="AGaramond-Regular"/>
              </a:rPr>
              <a:t>.</a:t>
            </a:r>
            <a:endParaRPr lang="el-GR" sz="2400" dirty="0">
              <a:latin typeface="IFAO-Grec Unicode" panose="02020603050405020304" pitchFamily="18" charset="-95"/>
              <a:ea typeface="IFAO-Grec Unicode" panose="02020603050405020304" pitchFamily="18" charset="-95"/>
              <a:cs typeface="AGaramond-Regular"/>
            </a:endParaRPr>
          </a:p>
          <a:p>
            <a:pPr marL="342900" indent="-342900" algn="just">
              <a:buFont typeface="Arial" panose="020B0604020202020204" pitchFamily="34" charset="0"/>
              <a:buChar char="•"/>
            </a:pPr>
            <a:endParaRPr lang="el-GR" sz="2400" dirty="0">
              <a:effectLst/>
              <a:latin typeface="IFAO-Grec Unicode" panose="02020603050405020304" pitchFamily="18" charset="-95"/>
              <a:ea typeface="IFAO-Grec Unicode" panose="02020603050405020304" pitchFamily="18" charset="-95"/>
              <a:cs typeface="AGaramond-Regular"/>
            </a:endParaRPr>
          </a:p>
          <a:p>
            <a:pPr marL="342900" indent="-342900" algn="just">
              <a:buFont typeface="Arial" panose="020B0604020202020204" pitchFamily="34" charset="0"/>
              <a:buChar char="•"/>
            </a:pPr>
            <a:r>
              <a:rPr lang="el-GR" sz="2400" b="1" i="1" dirty="0">
                <a:effectLst/>
                <a:latin typeface="IFAO-Grec Unicode" panose="02020603050405020304" pitchFamily="18" charset="-95"/>
                <a:ea typeface="IFAO-Grec Unicode" panose="02020603050405020304" pitchFamily="18" charset="-95"/>
                <a:cs typeface="AGaramond-Regular"/>
              </a:rPr>
              <a:t>SB </a:t>
            </a:r>
            <a:r>
              <a:rPr lang="el-GR" sz="2400" b="1" dirty="0">
                <a:effectLst/>
                <a:latin typeface="IFAO-Grec Unicode" panose="02020603050405020304" pitchFamily="18" charset="-95"/>
                <a:ea typeface="IFAO-Grec Unicode" panose="02020603050405020304" pitchFamily="18" charset="-95"/>
                <a:cs typeface="AGaramond-Regular"/>
              </a:rPr>
              <a:t>Χ 10236</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στ</a:t>
            </a:r>
            <a:r>
              <a:rPr lang="el-GR" sz="2400" dirty="0">
                <a:effectLst/>
                <a:latin typeface="IFAO-Grec Unicode" panose="02020603050405020304" pitchFamily="18" charset="-95"/>
                <a:ea typeface="IFAO-Grec Unicode" panose="02020603050405020304" pitchFamily="18" charset="-95"/>
                <a:cs typeface="AGaramond-Regular"/>
              </a:rPr>
              <a:t>. 5‒19: </a:t>
            </a:r>
            <a:r>
              <a:rPr lang="el-GR" sz="2400" b="1" dirty="0">
                <a:effectLst/>
                <a:latin typeface="IFAO-Grec Unicode" panose="02020603050405020304" pitchFamily="18" charset="-95"/>
                <a:ea typeface="IFAO-Grec Unicode" panose="02020603050405020304" pitchFamily="18" charset="-95"/>
                <a:cs typeface="AGaramond-Regular"/>
              </a:rPr>
              <a:t>ἡ </a:t>
            </a:r>
            <a:r>
              <a:rPr lang="el-GR" sz="2400" b="1" dirty="0" err="1">
                <a:effectLst/>
                <a:latin typeface="IFAO-Grec Unicode" panose="02020603050405020304" pitchFamily="18" charset="-95"/>
                <a:ea typeface="IFAO-Grec Unicode" panose="02020603050405020304" pitchFamily="18" charset="-95"/>
                <a:cs typeface="AGaramond-Regular"/>
              </a:rPr>
              <a:t>μὲν</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Θαμ</a:t>
            </a:r>
            <a:r>
              <a:rPr lang="el-GR" sz="2400" b="1" dirty="0">
                <a:effectLst/>
                <a:latin typeface="IFAO-Grec Unicode" panose="02020603050405020304" pitchFamily="18" charset="-95"/>
                <a:ea typeface="IFAO-Grec Unicode" panose="02020603050405020304" pitchFamily="18" charset="-95"/>
                <a:cs typeface="AGaramond-Regular"/>
              </a:rPr>
              <a:t>[ο]</a:t>
            </a:r>
            <a:r>
              <a:rPr lang="el-GR" sz="2400" b="1" dirty="0" err="1">
                <a:effectLst/>
                <a:latin typeface="IFAO-Grec Unicode" panose="02020603050405020304" pitchFamily="18" charset="-95"/>
                <a:ea typeface="IFAO-Grec Unicode" panose="02020603050405020304" pitchFamily="18" charset="-95"/>
                <a:cs typeface="AGaramond-Regular"/>
              </a:rPr>
              <a:t>ύν</a:t>
            </a:r>
            <a:r>
              <a:rPr lang="el-GR" sz="2400" b="1" dirty="0">
                <a:effectLst/>
                <a:latin typeface="IFAO-Grec Unicode" panose="02020603050405020304" pitchFamily="18" charset="-95"/>
                <a:ea typeface="IFAO-Grec Unicode" panose="02020603050405020304" pitchFamily="18" charset="-95"/>
                <a:cs typeface="AGaramond-Regular"/>
              </a:rPr>
              <a:t>[</a:t>
            </a:r>
            <a:r>
              <a:rPr lang="el-GR" sz="2400" b="1" dirty="0" err="1">
                <a:effectLst/>
                <a:latin typeface="IFAO-Grec Unicode" panose="02020603050405020304" pitchFamily="18" charset="-95"/>
                <a:ea typeface="IFAO-Grec Unicode" panose="02020603050405020304" pitchFamily="18" charset="-95"/>
                <a:cs typeface="AGaramond-Regular"/>
              </a:rPr>
              <a:t>ιον</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ἐγδε</a:t>
            </a:r>
            <a:r>
              <a:rPr lang="el-GR" sz="2400" dirty="0">
                <a:effectLst/>
                <a:latin typeface="IFAO-Grec Unicode" panose="02020603050405020304" pitchFamily="18" charset="-95"/>
                <a:ea typeface="IFAO-Grec Unicode" panose="02020603050405020304" pitchFamily="18" charset="-95"/>
                <a:cs typeface="AGaramond-Regular"/>
              </a:rPr>
              <a:t>[δ]</a:t>
            </a:r>
            <a:r>
              <a:rPr lang="el-GR" sz="2400" dirty="0" err="1">
                <a:effectLst/>
                <a:latin typeface="IFAO-Grec Unicode" panose="02020603050405020304" pitchFamily="18" charset="-95"/>
                <a:ea typeface="IFAO-Grec Unicode" panose="02020603050405020304" pitchFamily="18" charset="-95"/>
                <a:cs typeface="AGaramond-Regular"/>
              </a:rPr>
              <a:t>όσθαι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τῶ</a:t>
            </a:r>
            <a:r>
              <a:rPr lang="el-GR" sz="2400" dirty="0">
                <a:effectLst/>
                <a:latin typeface="IFAO-Grec Unicode" panose="02020603050405020304" pitchFamily="18" charset="-95"/>
                <a:ea typeface="IFAO-Grec Unicode" panose="02020603050405020304" pitchFamily="18" charset="-95"/>
                <a:cs typeface="AGaramond-Regular"/>
              </a:rPr>
              <a:t>[ι] </a:t>
            </a:r>
            <a:r>
              <a:rPr lang="el-GR" sz="2400" dirty="0" err="1">
                <a:effectLst/>
                <a:latin typeface="IFAO-Grec Unicode" panose="02020603050405020304" pitchFamily="18" charset="-95"/>
                <a:ea typeface="IFAO-Grec Unicode" panose="02020603050405020304" pitchFamily="18" charset="-95"/>
                <a:cs typeface="AGaramond-Regular"/>
              </a:rPr>
              <a:t>Ἀβάρωι</a:t>
            </a:r>
            <a:r>
              <a:rPr lang="el-GR" sz="2400" dirty="0">
                <a:effectLst/>
                <a:latin typeface="IFAO-Grec Unicode" panose="02020603050405020304" pitchFamily="18" charset="-95"/>
                <a:ea typeface="IFAO-Grec Unicode" panose="02020603050405020304" pitchFamily="18" charset="-95"/>
                <a:cs typeface="AGaramond-Regular"/>
              </a:rPr>
              <a:t> τ[ὸ]ν </a:t>
            </a:r>
            <a:r>
              <a:rPr lang="el-GR" sz="2400" dirty="0" err="1">
                <a:effectLst/>
                <a:latin typeface="IFAO-Grec Unicode" panose="02020603050405020304" pitchFamily="18" charset="-95"/>
                <a:ea typeface="IFAO-Grec Unicode" panose="02020603050405020304" pitchFamily="18" charset="-95"/>
                <a:cs typeface="AGaramond-Regular"/>
              </a:rPr>
              <a:t>ἑαυτῆς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μὲν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υἱὸν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τοῦ</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δὲ</a:t>
            </a:r>
            <a:r>
              <a:rPr lang="el-GR" sz="2400" dirty="0">
                <a:effectLst/>
                <a:latin typeface="IFAO-Grec Unicode" panose="02020603050405020304" pitchFamily="18" charset="-95"/>
                <a:ea typeface="IFAO-Grec Unicode" panose="02020603050405020304" pitchFamily="18" charset="-95"/>
                <a:cs typeface="AGaramond-Regular"/>
              </a:rPr>
              <a:t> Τρύφων[ο]ς </a:t>
            </a:r>
            <a:r>
              <a:rPr lang="el-GR" sz="2400" dirty="0" err="1">
                <a:effectLst/>
                <a:latin typeface="IFAO-Grec Unicode" panose="02020603050405020304" pitchFamily="18" charset="-95"/>
                <a:ea typeface="IFAO-Grec Unicode" panose="02020603050405020304" pitchFamily="18" charset="-95"/>
                <a:cs typeface="AGaramond-Regular"/>
              </a:rPr>
              <a:t>ἀδ</a:t>
            </a:r>
            <a:r>
              <a:rPr lang="el-GR" sz="2400" dirty="0">
                <a:effectLst/>
                <a:latin typeface="IFAO-Grec Unicode" panose="02020603050405020304" pitchFamily="18" charset="-95"/>
                <a:ea typeface="IFAO-Grec Unicode" panose="02020603050405020304" pitchFamily="18" charset="-95"/>
                <a:cs typeface="AGaramond-Regular"/>
              </a:rPr>
              <a:t>[ελ]</a:t>
            </a:r>
            <a:r>
              <a:rPr lang="el-GR" sz="2400" dirty="0" err="1">
                <a:effectLst/>
                <a:latin typeface="IFAO-Grec Unicode" panose="02020603050405020304" pitchFamily="18" charset="-95"/>
                <a:ea typeface="IFAO-Grec Unicode" panose="02020603050405020304" pitchFamily="18" charset="-95"/>
                <a:cs typeface="AGaramond-Regular"/>
              </a:rPr>
              <a:t>φὸ</a:t>
            </a:r>
            <a:r>
              <a:rPr lang="el-GR" sz="2400" dirty="0">
                <a:effectLst/>
                <a:latin typeface="IFAO-Grec Unicode" panose="02020603050405020304" pitchFamily="18" charset="-95"/>
                <a:ea typeface="IFAO-Grec Unicode" panose="02020603050405020304" pitchFamily="18" charset="-95"/>
                <a:cs typeface="AGaramond-Regular"/>
              </a:rPr>
              <a:t>(ν) </a:t>
            </a:r>
            <a:r>
              <a:rPr lang="el-GR" sz="2400" dirty="0" err="1">
                <a:effectLst/>
                <a:latin typeface="IFAO-Grec Unicode" panose="02020603050405020304" pitchFamily="18" charset="-95"/>
                <a:ea typeface="IFAO-Grec Unicode" panose="02020603050405020304" pitchFamily="18" charset="-95"/>
                <a:cs typeface="AGaramond-Regular"/>
              </a:rPr>
              <a:t>Ὀν</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νῶ</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φριν</a:t>
            </a:r>
            <a:r>
              <a:rPr lang="el-GR" sz="2400" dirty="0">
                <a:effectLst/>
                <a:latin typeface="IFAO-Grec Unicode" panose="02020603050405020304" pitchFamily="18" charset="-95"/>
                <a:ea typeface="IFAO-Grec Unicode" panose="02020603050405020304" pitchFamily="18" charset="-95"/>
                <a:cs typeface="AGaramond-Regular"/>
              </a:rPr>
              <a:t> […] </a:t>
            </a:r>
            <a:r>
              <a:rPr lang="el-GR" sz="2400" b="1" dirty="0">
                <a:effectLst/>
                <a:latin typeface="IFAO-Grec Unicode" panose="02020603050405020304" pitchFamily="18" charset="-95"/>
                <a:ea typeface="IFAO-Grec Unicode" panose="02020603050405020304" pitchFamily="18" charset="-95"/>
                <a:cs typeface="AGaramond-Regular"/>
              </a:rPr>
              <a:t>ὁ </a:t>
            </a:r>
            <a:r>
              <a:rPr lang="el-GR" sz="2400" b="1" dirty="0" err="1">
                <a:effectLst/>
                <a:latin typeface="IFAO-Grec Unicode" panose="02020603050405020304" pitchFamily="18" charset="-95"/>
                <a:ea typeface="IFAO-Grec Unicode" panose="02020603050405020304" pitchFamily="18" charset="-95"/>
                <a:cs typeface="AGaramond-Regular"/>
              </a:rPr>
              <a:t>δὲ</a:t>
            </a:r>
            <a:r>
              <a:rPr lang="el-GR" sz="2400" b="1" dirty="0">
                <a:effectLst/>
                <a:latin typeface="IFAO-Grec Unicode" panose="02020603050405020304" pitchFamily="18" charset="-95"/>
                <a:ea typeface="IFAO-Grec Unicode" panose="02020603050405020304" pitchFamily="18" charset="-95"/>
                <a:cs typeface="AGaramond-Regular"/>
              </a:rPr>
              <a:t> Ἄ[β]</a:t>
            </a:r>
            <a:r>
              <a:rPr lang="el-GR" sz="2400" b="1" dirty="0" err="1">
                <a:effectLst/>
                <a:latin typeface="IFAO-Grec Unicode" panose="02020603050405020304" pitchFamily="18" charset="-95"/>
                <a:ea typeface="IFAO-Grec Unicode" panose="02020603050405020304" pitchFamily="18" charset="-95"/>
                <a:cs typeface="AGaramond-Regular"/>
              </a:rPr>
              <a:t>αρος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κατʼ</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αὐ</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τὸ</a:t>
            </a:r>
            <a:r>
              <a:rPr lang="el-GR" sz="2400" dirty="0">
                <a:effectLst/>
                <a:latin typeface="IFAO-Grec Unicode" panose="02020603050405020304" pitchFamily="18" charset="-95"/>
                <a:ea typeface="IFAO-Grec Unicode" panose="02020603050405020304" pitchFamily="18" charset="-95"/>
                <a:cs typeface="AGaramond-Regular"/>
              </a:rPr>
              <a:t>]ν </a:t>
            </a:r>
            <a:r>
              <a:rPr lang="el-GR" sz="2400" dirty="0" err="1">
                <a:effectLst/>
                <a:latin typeface="IFAO-Grec Unicode" panose="02020603050405020304" pitchFamily="18" charset="-95"/>
                <a:ea typeface="IFAO-Grec Unicode" panose="02020603050405020304" pitchFamily="18" charset="-95"/>
                <a:cs typeface="AGaramond-Regular"/>
              </a:rPr>
              <a:t>ἐκδι</a:t>
            </a:r>
            <a:r>
              <a:rPr lang="el-GR" sz="2400" dirty="0">
                <a:effectLst/>
                <a:latin typeface="IFAO-Grec Unicode" panose="02020603050405020304" pitchFamily="18" charset="-95"/>
                <a:ea typeface="IFAO-Grec Unicode" panose="02020603050405020304" pitchFamily="18" charset="-95"/>
                <a:cs typeface="AGaramond-Regular"/>
              </a:rPr>
              <a:t>[δ]</a:t>
            </a:r>
            <a:r>
              <a:rPr lang="el-GR" sz="2400" dirty="0" err="1">
                <a:effectLst/>
                <a:latin typeface="IFAO-Grec Unicode" panose="02020603050405020304" pitchFamily="18" charset="-95"/>
                <a:ea typeface="IFAO-Grec Unicode" panose="02020603050405020304" pitchFamily="18" charset="-95"/>
                <a:cs typeface="AGaramond-Regular"/>
              </a:rPr>
              <a:t>άξειν</a:t>
            </a:r>
            <a:r>
              <a:rPr lang="el-GR" sz="2400" dirty="0">
                <a:effectLst/>
                <a:latin typeface="IFAO-Grec Unicode" panose="02020603050405020304" pitchFamily="18" charset="-95"/>
                <a:ea typeface="IFAO-Grec Unicode" panose="02020603050405020304" pitchFamily="18" charset="-95"/>
                <a:cs typeface="AGaramond-Regular"/>
              </a:rPr>
              <a:t> τ[</a:t>
            </a:r>
            <a:r>
              <a:rPr lang="el-GR" sz="2400" dirty="0" err="1">
                <a:effectLst/>
                <a:latin typeface="IFAO-Grec Unicode" panose="02020603050405020304" pitchFamily="18" charset="-95"/>
                <a:ea typeface="IFAO-Grec Unicode" panose="02020603050405020304" pitchFamily="18" charset="-95"/>
                <a:cs typeface="AGaramond-Regular"/>
              </a:rPr>
              <a:t>ὸν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παῖδα</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κατὰ</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γε</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ρδιακ</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τέχνην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καθ</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ὼς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καὶ</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αὐ</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τὸς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ἐπ</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ίστα</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ται</a:t>
            </a:r>
            <a:r>
              <a:rPr lang="el-GR" sz="2400" dirty="0">
                <a:effectLst/>
                <a:latin typeface="IFAO-Grec Unicode" panose="02020603050405020304" pitchFamily="18" charset="-95"/>
                <a:ea typeface="IFAO-Grec Unicode" panose="02020603050405020304" pitchFamily="18" charset="-95"/>
                <a:cs typeface="AGaramond-Regular"/>
              </a:rPr>
              <a:t>.</a:t>
            </a:r>
            <a:endParaRPr lang="el-GR" sz="2400"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3176507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2A95B-C2FE-DFF3-EEDD-826BE5B2495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CBE9FDC-403D-DA53-9F31-9EF081EBD74D}"/>
              </a:ext>
            </a:extLst>
          </p:cNvPr>
          <p:cNvSpPr txBox="1"/>
          <p:nvPr/>
        </p:nvSpPr>
        <p:spPr>
          <a:xfrm>
            <a:off x="4419600" y="576560"/>
            <a:ext cx="3352800" cy="923330"/>
          </a:xfrm>
          <a:prstGeom prst="rect">
            <a:avLst/>
          </a:prstGeom>
          <a:noFill/>
        </p:spPr>
        <p:txBody>
          <a:bodyPr wrap="square" rtlCol="0">
            <a:spAutoFit/>
          </a:bodyPr>
          <a:lstStyle/>
          <a:p>
            <a:pPr algn="ctr"/>
            <a:r>
              <a:rPr lang="el-GR" b="1" dirty="0" err="1">
                <a:latin typeface="IFAO-Grec Unicode" panose="02020603050405020304" pitchFamily="18" charset="-95"/>
                <a:ea typeface="IFAO-Grec Unicode" panose="02020603050405020304" pitchFamily="18" charset="-95"/>
              </a:rPr>
              <a:t>ὁμολογοῦσιν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ἀλλήλοις</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μὲν</a:t>
            </a:r>
            <a:r>
              <a:rPr lang="el-GR" b="1" dirty="0">
                <a:latin typeface="IFAO-Grec Unicode" panose="02020603050405020304" pitchFamily="18" charset="-95"/>
                <a:ea typeface="IFAO-Grec Unicode" panose="02020603050405020304" pitchFamily="18" charset="-95"/>
              </a:rPr>
              <a:t> Τρύφων </a:t>
            </a:r>
            <a:r>
              <a:rPr lang="el-GR" b="1" dirty="0" err="1">
                <a:latin typeface="IFAO-Grec Unicode" panose="02020603050405020304" pitchFamily="18" charset="-95"/>
                <a:ea typeface="IFAO-Grec Unicode" panose="02020603050405020304" pitchFamily="18" charset="-95"/>
              </a:rPr>
              <a:t>ἐγδεδόσθαι</a:t>
            </a:r>
            <a:r>
              <a:rPr lang="el-GR" b="1" dirty="0">
                <a:latin typeface="IFAO-Grec Unicode" panose="02020603050405020304" pitchFamily="18" charset="-95"/>
                <a:ea typeface="IFAO-Grec Unicode" panose="02020603050405020304" pitchFamily="18" charset="-95"/>
              </a:rPr>
              <a:t>…</a:t>
            </a:r>
          </a:p>
          <a:p>
            <a:pPr algn="ctr"/>
            <a:r>
              <a:rPr lang="el-GR" b="1" dirty="0">
                <a:latin typeface="IFAO-Grec Unicode" panose="02020603050405020304" pitchFamily="18" charset="-95"/>
                <a:ea typeface="IFAO-Grec Unicode" panose="02020603050405020304" pitchFamily="18" charset="-95"/>
              </a:rPr>
              <a:t>ὁ </a:t>
            </a:r>
            <a:r>
              <a:rPr lang="el-GR" b="1" dirty="0" err="1">
                <a:latin typeface="IFAO-Grec Unicode" panose="02020603050405020304" pitchFamily="18" charset="-95"/>
                <a:ea typeface="IFAO-Grec Unicode" panose="02020603050405020304" pitchFamily="18" charset="-95"/>
              </a:rPr>
              <a:t>δὲ</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Πτολεμαῖος</a:t>
            </a:r>
            <a:r>
              <a:rPr lang="el-GR" b="1" dirty="0">
                <a:latin typeface="IFAO-Grec Unicode" panose="02020603050405020304" pitchFamily="18" charset="-95"/>
                <a:ea typeface="IFAO-Grec Unicode" panose="02020603050405020304" pitchFamily="18" charset="-95"/>
              </a:rPr>
              <a:t>;</a:t>
            </a:r>
          </a:p>
        </p:txBody>
      </p:sp>
      <p:sp>
        <p:nvSpPr>
          <p:cNvPr id="21" name="Τίτλος 1">
            <a:extLst>
              <a:ext uri="{FF2B5EF4-FFF2-40B4-BE49-F238E27FC236}">
                <a16:creationId xmlns:a16="http://schemas.microsoft.com/office/drawing/2014/main" id="{2902661D-8FC0-286E-9338-C9F5214BB674}"/>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3" name="TextBox 2">
            <a:extLst>
              <a:ext uri="{FF2B5EF4-FFF2-40B4-BE49-F238E27FC236}">
                <a16:creationId xmlns:a16="http://schemas.microsoft.com/office/drawing/2014/main" id="{6191CD0A-7932-28E2-DB58-18FA6DD8B68A}"/>
              </a:ext>
            </a:extLst>
          </p:cNvPr>
          <p:cNvSpPr txBox="1"/>
          <p:nvPr/>
        </p:nvSpPr>
        <p:spPr>
          <a:xfrm>
            <a:off x="323850" y="1905506"/>
            <a:ext cx="11544300" cy="3416320"/>
          </a:xfrm>
          <a:prstGeom prst="rect">
            <a:avLst/>
          </a:prstGeom>
          <a:noFill/>
        </p:spPr>
        <p:txBody>
          <a:bodyPr wrap="square">
            <a:spAutoFit/>
          </a:bodyPr>
          <a:lstStyle/>
          <a:p>
            <a:pPr marL="342900" indent="-342900" algn="just">
              <a:buFont typeface="Arial" panose="020B0604020202020204" pitchFamily="34" charset="0"/>
              <a:buChar char="•"/>
            </a:pPr>
            <a:r>
              <a:rPr lang="el-GR" sz="2400" b="1" i="1" dirty="0" err="1">
                <a:effectLst/>
                <a:latin typeface="IFAO-Grec Unicode" panose="02020603050405020304" pitchFamily="18" charset="-95"/>
                <a:ea typeface="IFAO-Grec Unicode" panose="02020603050405020304" pitchFamily="18" charset="-95"/>
                <a:cs typeface="AGaramond-Regular"/>
              </a:rPr>
              <a:t>P.Oxy</a:t>
            </a:r>
            <a:r>
              <a:rPr lang="el-GR" sz="2400" b="1" i="1" dirty="0">
                <a:effectLst/>
                <a:latin typeface="IFAO-Grec Unicode" panose="02020603050405020304" pitchFamily="18" charset="-95"/>
                <a:ea typeface="IFAO-Grec Unicode" panose="02020603050405020304" pitchFamily="18" charset="-95"/>
                <a:cs typeface="AGaramond-Regular"/>
              </a:rPr>
              <a:t>.</a:t>
            </a:r>
            <a:r>
              <a:rPr lang="el-GR" sz="2400" b="1" dirty="0">
                <a:effectLst/>
                <a:latin typeface="IFAO-Grec Unicode" panose="02020603050405020304" pitchFamily="18" charset="-95"/>
                <a:ea typeface="IFAO-Grec Unicode" panose="02020603050405020304" pitchFamily="18" charset="-95"/>
                <a:cs typeface="AGaramond-Regular"/>
              </a:rPr>
              <a:t> </a:t>
            </a:r>
            <a:r>
              <a:rPr lang="en-US" sz="2400" b="1" dirty="0">
                <a:effectLst/>
                <a:latin typeface="IFAO-Grec Unicode" panose="02020603050405020304" pitchFamily="18" charset="-95"/>
                <a:ea typeface="IFAO-Grec Unicode" panose="02020603050405020304" pitchFamily="18" charset="-95"/>
                <a:cs typeface="AGaramond-Regular"/>
              </a:rPr>
              <a:t>XLI</a:t>
            </a:r>
            <a:r>
              <a:rPr lang="el-GR" sz="2400" b="1" dirty="0">
                <a:effectLst/>
                <a:latin typeface="IFAO-Grec Unicode" panose="02020603050405020304" pitchFamily="18" charset="-95"/>
                <a:ea typeface="IFAO-Grec Unicode" panose="02020603050405020304" pitchFamily="18" charset="-95"/>
                <a:cs typeface="AGaramond-Regular"/>
              </a:rPr>
              <a:t> 2971</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στ</a:t>
            </a:r>
            <a:r>
              <a:rPr lang="el-GR" sz="2400" dirty="0">
                <a:effectLst/>
                <a:latin typeface="IFAO-Grec Unicode" panose="02020603050405020304" pitchFamily="18" charset="-95"/>
                <a:ea typeface="IFAO-Grec Unicode" panose="02020603050405020304" pitchFamily="18" charset="-95"/>
                <a:cs typeface="AGaramond-Regular"/>
              </a:rPr>
              <a:t>. 4‒13: ἡ </a:t>
            </a:r>
            <a:r>
              <a:rPr lang="el-GR" sz="2400" dirty="0" err="1">
                <a:effectLst/>
                <a:latin typeface="IFAO-Grec Unicode" panose="02020603050405020304" pitchFamily="18" charset="-95"/>
                <a:ea typeface="IFAO-Grec Unicode" panose="02020603050405020304" pitchFamily="18" charset="-95"/>
                <a:cs typeface="AGaramond-Regular"/>
              </a:rPr>
              <a:t>μὲν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Τασεῦς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ἐγδεδόσθαι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τῶ</a:t>
            </a:r>
            <a:r>
              <a:rPr lang="el-GR" sz="2400" dirty="0">
                <a:effectLst/>
                <a:latin typeface="IFAO-Grec Unicode" panose="02020603050405020304" pitchFamily="18" charset="-95"/>
                <a:ea typeface="IFAO-Grec Unicode" panose="02020603050405020304" pitchFamily="18" charset="-95"/>
                <a:cs typeface="AGaramond-Regular"/>
              </a:rPr>
              <a:t>̣[ι Σε]</a:t>
            </a:r>
            <a:r>
              <a:rPr lang="el-GR" sz="2400" dirty="0" err="1">
                <a:effectLst/>
                <a:latin typeface="IFAO-Grec Unicode" panose="02020603050405020304" pitchFamily="18" charset="-95"/>
                <a:ea typeface="IFAO-Grec Unicode" panose="02020603050405020304" pitchFamily="18" charset="-95"/>
                <a:cs typeface="AGaramond-Regular"/>
              </a:rPr>
              <a:t>ύθῃ</a:t>
            </a:r>
            <a:r>
              <a:rPr lang="el-GR" sz="2400" dirty="0">
                <a:effectLst/>
                <a:latin typeface="IFAO-Grec Unicode" panose="02020603050405020304" pitchFamily="18" charset="-95"/>
                <a:ea typeface="IFAO-Grec Unicode" panose="02020603050405020304" pitchFamily="18" charset="-95"/>
                <a:cs typeface="AGaramond-Regular"/>
              </a:rPr>
              <a:t> […] ὁ </a:t>
            </a:r>
            <a:r>
              <a:rPr lang="el-GR" sz="2400" dirty="0" err="1">
                <a:effectLst/>
                <a:latin typeface="IFAO-Grec Unicode" panose="02020603050405020304" pitchFamily="18" charset="-95"/>
                <a:ea typeface="IFAO-Grec Unicode" panose="02020603050405020304" pitchFamily="18" charset="-95"/>
                <a:cs typeface="AGaramond-Regular"/>
              </a:rPr>
              <a:t>δὲ</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Σεύθης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καὶ</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αὐτὸς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ἐκδιδάξει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τοῦτον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καθὼς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ἐπίσταται</a:t>
            </a:r>
            <a:r>
              <a:rPr lang="el-GR" sz="2400" b="1" dirty="0">
                <a:effectLst/>
                <a:latin typeface="IFAO-Grec Unicode" panose="02020603050405020304" pitchFamily="18" charset="-95"/>
                <a:ea typeface="IFAO-Grec Unicode" panose="02020603050405020304" pitchFamily="18" charset="-95"/>
                <a:cs typeface="AGaramond-Regular"/>
              </a:rPr>
              <a:t>.</a:t>
            </a:r>
          </a:p>
          <a:p>
            <a:pPr marL="342900" indent="-342900" algn="just">
              <a:buFont typeface="Arial" panose="020B0604020202020204" pitchFamily="34" charset="0"/>
              <a:buChar char="•"/>
            </a:pPr>
            <a:endParaRPr lang="el-GR" sz="2400" dirty="0">
              <a:effectLst/>
              <a:latin typeface="IFAO-Grec Unicode" panose="02020603050405020304" pitchFamily="18" charset="-95"/>
              <a:ea typeface="IFAO-Grec Unicode" panose="02020603050405020304" pitchFamily="18" charset="-95"/>
              <a:cs typeface="AGaramond-Regular"/>
            </a:endParaRPr>
          </a:p>
          <a:p>
            <a:pPr marL="342900" indent="-342900" algn="just">
              <a:buFont typeface="Arial" panose="020B0604020202020204" pitchFamily="34" charset="0"/>
              <a:buChar char="•"/>
            </a:pPr>
            <a:r>
              <a:rPr lang="el-GR" sz="2400" b="1" i="1" dirty="0" err="1">
                <a:effectLst/>
                <a:latin typeface="IFAO-Grec Unicode" panose="02020603050405020304" pitchFamily="18" charset="-95"/>
                <a:ea typeface="IFAO-Grec Unicode" panose="02020603050405020304" pitchFamily="18" charset="-95"/>
                <a:cs typeface="AGaramond-Regular"/>
              </a:rPr>
              <a:t>P.Oxy</a:t>
            </a:r>
            <a:r>
              <a:rPr lang="el-GR" sz="2400" b="1" i="1" dirty="0">
                <a:effectLst/>
                <a:latin typeface="IFAO-Grec Unicode" panose="02020603050405020304" pitchFamily="18" charset="-95"/>
                <a:ea typeface="IFAO-Grec Unicode" panose="02020603050405020304" pitchFamily="18" charset="-95"/>
                <a:cs typeface="AGaramond-Regular"/>
              </a:rPr>
              <a:t>. </a:t>
            </a:r>
            <a:r>
              <a:rPr lang="el-GR" sz="2400" b="1" dirty="0">
                <a:effectLst/>
                <a:latin typeface="IFAO-Grec Unicode" panose="02020603050405020304" pitchFamily="18" charset="-95"/>
                <a:ea typeface="IFAO-Grec Unicode" panose="02020603050405020304" pitchFamily="18" charset="-95"/>
                <a:cs typeface="AGaramond-Regular"/>
              </a:rPr>
              <a:t>Ι</a:t>
            </a:r>
            <a:r>
              <a:rPr lang="en-US" sz="2400" b="1" dirty="0">
                <a:effectLst/>
                <a:latin typeface="IFAO-Grec Unicode" panose="02020603050405020304" pitchFamily="18" charset="-95"/>
                <a:ea typeface="IFAO-Grec Unicode" panose="02020603050405020304" pitchFamily="18" charset="-95"/>
                <a:cs typeface="AGaramond-Regular"/>
              </a:rPr>
              <a:t>V</a:t>
            </a:r>
            <a:r>
              <a:rPr lang="el-GR" sz="2400" b="1" dirty="0">
                <a:effectLst/>
                <a:latin typeface="IFAO-Grec Unicode" panose="02020603050405020304" pitchFamily="18" charset="-95"/>
                <a:ea typeface="IFAO-Grec Unicode" panose="02020603050405020304" pitchFamily="18" charset="-95"/>
                <a:cs typeface="AGaramond-Regular"/>
              </a:rPr>
              <a:t> 725</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στ</a:t>
            </a:r>
            <a:r>
              <a:rPr lang="el-GR" sz="2400" dirty="0">
                <a:effectLst/>
                <a:latin typeface="IFAO-Grec Unicode" panose="02020603050405020304" pitchFamily="18" charset="-95"/>
                <a:ea typeface="IFAO-Grec Unicode" panose="02020603050405020304" pitchFamily="18" charset="-95"/>
                <a:cs typeface="AGaramond-Regular"/>
              </a:rPr>
              <a:t>. 5‒49: ὁ </a:t>
            </a:r>
            <a:r>
              <a:rPr lang="el-GR" sz="2400" dirty="0" err="1">
                <a:effectLst/>
                <a:latin typeface="IFAO-Grec Unicode" panose="02020603050405020304" pitchFamily="18" charset="-95"/>
                <a:ea typeface="IFAO-Grec Unicode" panose="02020603050405020304" pitchFamily="18" charset="-95"/>
                <a:cs typeface="AGaramond-Regular"/>
              </a:rPr>
              <a:t>μὲν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Ἰσχυρίων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ἐγ</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δεδόσθαι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τῷ</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Ἡρα</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κλᾷ</a:t>
            </a:r>
            <a:r>
              <a:rPr lang="el-GR" sz="2400" dirty="0">
                <a:effectLst/>
                <a:latin typeface="IFAO-Grec Unicode" panose="02020603050405020304" pitchFamily="18" charset="-95"/>
                <a:ea typeface="IFAO-Grec Unicode" panose="02020603050405020304" pitchFamily="18" charset="-95"/>
                <a:cs typeface="AGaramond-Regular"/>
              </a:rPr>
              <a:t>] […] ὁ [δ]ὲ </a:t>
            </a:r>
            <a:r>
              <a:rPr lang="el-GR" sz="2400" dirty="0" err="1">
                <a:effectLst/>
                <a:latin typeface="IFAO-Grec Unicode" panose="02020603050405020304" pitchFamily="18" charset="-95"/>
                <a:ea typeface="IFAO-Grec Unicode" panose="02020603050405020304" pitchFamily="18" charset="-95"/>
                <a:cs typeface="AGaramond-Regular"/>
              </a:rPr>
              <a:t>Ἡρακλᾶς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εὐδοκῶν</a:t>
            </a:r>
            <a:r>
              <a:rPr lang="el-GR" sz="2400" dirty="0">
                <a:effectLst/>
                <a:latin typeface="IFAO-Grec Unicode" panose="02020603050405020304" pitchFamily="18" charset="-95"/>
                <a:ea typeface="IFAO-Grec Unicode" panose="02020603050405020304" pitchFamily="18" charset="-95"/>
                <a:cs typeface="AGaramond-Regular"/>
              </a:rPr>
              <a:t> τούτοις </a:t>
            </a:r>
            <a:r>
              <a:rPr lang="el-GR" sz="2400" dirty="0" err="1">
                <a:effectLst/>
                <a:latin typeface="IFAO-Grec Unicode" panose="02020603050405020304" pitchFamily="18" charset="-95"/>
                <a:ea typeface="IFAO-Grec Unicode" panose="02020603050405020304" pitchFamily="18" charset="-95"/>
                <a:cs typeface="AGaramond-Regular"/>
              </a:rPr>
              <a:t>πᾶσι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καὶ</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ἐκδειδάξειν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τὸν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μαθητὴν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δηλουμένην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τέχνην</a:t>
            </a:r>
            <a:r>
              <a:rPr lang="el-GR" sz="2400" dirty="0">
                <a:effectLst/>
                <a:latin typeface="IFAO-Grec Unicode" panose="02020603050405020304" pitchFamily="18" charset="-95"/>
                <a:ea typeface="IFAO-Grec Unicode" panose="02020603050405020304" pitchFamily="18" charset="-95"/>
                <a:cs typeface="AGaramond-Regular"/>
              </a:rPr>
              <a:t>.</a:t>
            </a:r>
            <a:endParaRPr lang="el-GR" sz="2400" dirty="0">
              <a:latin typeface="IFAO-Grec Unicode" panose="02020603050405020304" pitchFamily="18" charset="-95"/>
              <a:ea typeface="IFAO-Grec Unicode" panose="02020603050405020304" pitchFamily="18" charset="-95"/>
              <a:cs typeface="AGaramond-Regular"/>
            </a:endParaRPr>
          </a:p>
          <a:p>
            <a:pPr marL="342900" indent="-342900" algn="just">
              <a:buFont typeface="Arial" panose="020B0604020202020204" pitchFamily="34" charset="0"/>
              <a:buChar char="•"/>
            </a:pPr>
            <a:endParaRPr lang="el-GR" sz="2400" dirty="0">
              <a:effectLst/>
              <a:latin typeface="IFAO-Grec Unicode" panose="02020603050405020304" pitchFamily="18" charset="-95"/>
              <a:ea typeface="IFAO-Grec Unicode" panose="02020603050405020304" pitchFamily="18" charset="-95"/>
              <a:cs typeface="AGaramond-Regular"/>
            </a:endParaRPr>
          </a:p>
          <a:p>
            <a:pPr marL="342900" indent="-342900" algn="just">
              <a:buFont typeface="Arial" panose="020B0604020202020204" pitchFamily="34" charset="0"/>
              <a:buChar char="•"/>
            </a:pPr>
            <a:r>
              <a:rPr lang="el-GR" sz="2400" b="1" i="1" dirty="0">
                <a:effectLst/>
                <a:latin typeface="IFAO-Grec Unicode" panose="02020603050405020304" pitchFamily="18" charset="-95"/>
                <a:ea typeface="IFAO-Grec Unicode" panose="02020603050405020304" pitchFamily="18" charset="-95"/>
                <a:cs typeface="AGaramond-Regular"/>
              </a:rPr>
              <a:t>SB </a:t>
            </a:r>
            <a:r>
              <a:rPr lang="el-GR" sz="2400" b="1" dirty="0">
                <a:effectLst/>
                <a:latin typeface="IFAO-Grec Unicode" panose="02020603050405020304" pitchFamily="18" charset="-95"/>
                <a:ea typeface="IFAO-Grec Unicode" panose="02020603050405020304" pitchFamily="18" charset="-95"/>
                <a:cs typeface="AGaramond-Regular"/>
              </a:rPr>
              <a:t>Χ 10236</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στ</a:t>
            </a:r>
            <a:r>
              <a:rPr lang="el-GR" sz="2400" dirty="0">
                <a:effectLst/>
                <a:latin typeface="IFAO-Grec Unicode" panose="02020603050405020304" pitchFamily="18" charset="-95"/>
                <a:ea typeface="IFAO-Grec Unicode" panose="02020603050405020304" pitchFamily="18" charset="-95"/>
                <a:cs typeface="AGaramond-Regular"/>
              </a:rPr>
              <a:t>. 5‒19: ἡ </a:t>
            </a:r>
            <a:r>
              <a:rPr lang="el-GR" sz="2400" dirty="0" err="1">
                <a:effectLst/>
                <a:latin typeface="IFAO-Grec Unicode" panose="02020603050405020304" pitchFamily="18" charset="-95"/>
                <a:ea typeface="IFAO-Grec Unicode" panose="02020603050405020304" pitchFamily="18" charset="-95"/>
                <a:cs typeface="AGaramond-Regular"/>
              </a:rPr>
              <a:t>μὲν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Θαμ</a:t>
            </a:r>
            <a:r>
              <a:rPr lang="el-GR" sz="2400" dirty="0">
                <a:effectLst/>
                <a:latin typeface="IFAO-Grec Unicode" panose="02020603050405020304" pitchFamily="18" charset="-95"/>
                <a:ea typeface="IFAO-Grec Unicode" panose="02020603050405020304" pitchFamily="18" charset="-95"/>
                <a:cs typeface="AGaramond-Regular"/>
              </a:rPr>
              <a:t>[ο]</a:t>
            </a:r>
            <a:r>
              <a:rPr lang="el-GR" sz="2400" dirty="0" err="1">
                <a:effectLst/>
                <a:latin typeface="IFAO-Grec Unicode" panose="02020603050405020304" pitchFamily="18" charset="-95"/>
                <a:ea typeface="IFAO-Grec Unicode" panose="02020603050405020304" pitchFamily="18" charset="-95"/>
                <a:cs typeface="AGaramond-Regular"/>
              </a:rPr>
              <a:t>ύν</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ιον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ἐγδε</a:t>
            </a:r>
            <a:r>
              <a:rPr lang="el-GR" sz="2400" dirty="0">
                <a:effectLst/>
                <a:latin typeface="IFAO-Grec Unicode" panose="02020603050405020304" pitchFamily="18" charset="-95"/>
                <a:ea typeface="IFAO-Grec Unicode" panose="02020603050405020304" pitchFamily="18" charset="-95"/>
                <a:cs typeface="AGaramond-Regular"/>
              </a:rPr>
              <a:t>[δ]</a:t>
            </a:r>
            <a:r>
              <a:rPr lang="el-GR" sz="2400" dirty="0" err="1">
                <a:effectLst/>
                <a:latin typeface="IFAO-Grec Unicode" panose="02020603050405020304" pitchFamily="18" charset="-95"/>
                <a:ea typeface="IFAO-Grec Unicode" panose="02020603050405020304" pitchFamily="18" charset="-95"/>
                <a:cs typeface="AGaramond-Regular"/>
              </a:rPr>
              <a:t>όσθαι</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τῶ</a:t>
            </a:r>
            <a:r>
              <a:rPr lang="el-GR" sz="2400" dirty="0">
                <a:effectLst/>
                <a:latin typeface="IFAO-Grec Unicode" panose="02020603050405020304" pitchFamily="18" charset="-95"/>
                <a:ea typeface="IFAO-Grec Unicode" panose="02020603050405020304" pitchFamily="18" charset="-95"/>
                <a:cs typeface="AGaramond-Regular"/>
              </a:rPr>
              <a:t>[ι] </a:t>
            </a:r>
            <a:r>
              <a:rPr lang="el-GR" sz="2400" dirty="0" err="1">
                <a:effectLst/>
                <a:latin typeface="IFAO-Grec Unicode" panose="02020603050405020304" pitchFamily="18" charset="-95"/>
                <a:ea typeface="IFAO-Grec Unicode" panose="02020603050405020304" pitchFamily="18" charset="-95"/>
                <a:cs typeface="AGaramond-Regular"/>
              </a:rPr>
              <a:t>Ἀβάρωι</a:t>
            </a:r>
            <a:r>
              <a:rPr lang="el-GR" sz="2400" dirty="0">
                <a:effectLst/>
                <a:latin typeface="IFAO-Grec Unicode" panose="02020603050405020304" pitchFamily="18" charset="-95"/>
                <a:ea typeface="IFAO-Grec Unicode" panose="02020603050405020304" pitchFamily="18" charset="-95"/>
                <a:cs typeface="AGaramond-Regular"/>
              </a:rPr>
              <a:t> τ[ὸ]ν </a:t>
            </a:r>
            <a:r>
              <a:rPr lang="el-GR" sz="2400" dirty="0" err="1">
                <a:effectLst/>
                <a:latin typeface="IFAO-Grec Unicode" panose="02020603050405020304" pitchFamily="18" charset="-95"/>
                <a:ea typeface="IFAO-Grec Unicode" panose="02020603050405020304" pitchFamily="18" charset="-95"/>
                <a:cs typeface="AGaramond-Regular"/>
              </a:rPr>
              <a:t>ἑαυτῆς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μὲν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υἱὸν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τοῦ</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δὲ</a:t>
            </a:r>
            <a:r>
              <a:rPr lang="el-GR" sz="2400" dirty="0">
                <a:effectLst/>
                <a:latin typeface="IFAO-Grec Unicode" panose="02020603050405020304" pitchFamily="18" charset="-95"/>
                <a:ea typeface="IFAO-Grec Unicode" panose="02020603050405020304" pitchFamily="18" charset="-95"/>
                <a:cs typeface="AGaramond-Regular"/>
              </a:rPr>
              <a:t> Τρύφων[ο]ς </a:t>
            </a:r>
            <a:r>
              <a:rPr lang="el-GR" sz="2400" dirty="0" err="1">
                <a:effectLst/>
                <a:latin typeface="IFAO-Grec Unicode" panose="02020603050405020304" pitchFamily="18" charset="-95"/>
                <a:ea typeface="IFAO-Grec Unicode" panose="02020603050405020304" pitchFamily="18" charset="-95"/>
                <a:cs typeface="AGaramond-Regular"/>
              </a:rPr>
              <a:t>ἀδ</a:t>
            </a:r>
            <a:r>
              <a:rPr lang="el-GR" sz="2400" dirty="0">
                <a:effectLst/>
                <a:latin typeface="IFAO-Grec Unicode" panose="02020603050405020304" pitchFamily="18" charset="-95"/>
                <a:ea typeface="IFAO-Grec Unicode" panose="02020603050405020304" pitchFamily="18" charset="-95"/>
                <a:cs typeface="AGaramond-Regular"/>
              </a:rPr>
              <a:t>[ελ]</a:t>
            </a:r>
            <a:r>
              <a:rPr lang="el-GR" sz="2400" dirty="0" err="1">
                <a:effectLst/>
                <a:latin typeface="IFAO-Grec Unicode" panose="02020603050405020304" pitchFamily="18" charset="-95"/>
                <a:ea typeface="IFAO-Grec Unicode" panose="02020603050405020304" pitchFamily="18" charset="-95"/>
                <a:cs typeface="AGaramond-Regular"/>
              </a:rPr>
              <a:t>φὸ</a:t>
            </a:r>
            <a:r>
              <a:rPr lang="el-GR" sz="2400" dirty="0">
                <a:effectLst/>
                <a:latin typeface="IFAO-Grec Unicode" panose="02020603050405020304" pitchFamily="18" charset="-95"/>
                <a:ea typeface="IFAO-Grec Unicode" panose="02020603050405020304" pitchFamily="18" charset="-95"/>
                <a:cs typeface="AGaramond-Regular"/>
              </a:rPr>
              <a:t>(ν) </a:t>
            </a:r>
            <a:r>
              <a:rPr lang="el-GR" sz="2400" dirty="0" err="1">
                <a:effectLst/>
                <a:latin typeface="IFAO-Grec Unicode" panose="02020603050405020304" pitchFamily="18" charset="-95"/>
                <a:ea typeface="IFAO-Grec Unicode" panose="02020603050405020304" pitchFamily="18" charset="-95"/>
                <a:cs typeface="AGaramond-Regular"/>
              </a:rPr>
              <a:t>Ὀν</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νῶ</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φριν</a:t>
            </a:r>
            <a:r>
              <a:rPr lang="el-GR" sz="2400" dirty="0">
                <a:effectLst/>
                <a:latin typeface="IFAO-Grec Unicode" panose="02020603050405020304" pitchFamily="18" charset="-95"/>
                <a:ea typeface="IFAO-Grec Unicode" panose="02020603050405020304" pitchFamily="18" charset="-95"/>
                <a:cs typeface="AGaramond-Regular"/>
              </a:rPr>
              <a:t> […] ὁ </a:t>
            </a:r>
            <a:r>
              <a:rPr lang="el-GR" sz="2400" dirty="0" err="1">
                <a:effectLst/>
                <a:latin typeface="IFAO-Grec Unicode" panose="02020603050405020304" pitchFamily="18" charset="-95"/>
                <a:ea typeface="IFAO-Grec Unicode" panose="02020603050405020304" pitchFamily="18" charset="-95"/>
                <a:cs typeface="AGaramond-Regular"/>
              </a:rPr>
              <a:t>δὲ</a:t>
            </a:r>
            <a:r>
              <a:rPr lang="el-GR" sz="2400" dirty="0">
                <a:effectLst/>
                <a:latin typeface="IFAO-Grec Unicode" panose="02020603050405020304" pitchFamily="18" charset="-95"/>
                <a:ea typeface="IFAO-Grec Unicode" panose="02020603050405020304" pitchFamily="18" charset="-95"/>
                <a:cs typeface="AGaramond-Regular"/>
              </a:rPr>
              <a:t> Ἄ[β]</a:t>
            </a:r>
            <a:r>
              <a:rPr lang="el-GR" sz="2400" dirty="0" err="1">
                <a:effectLst/>
                <a:latin typeface="IFAO-Grec Unicode" panose="02020603050405020304" pitchFamily="18" charset="-95"/>
                <a:ea typeface="IFAO-Grec Unicode" panose="02020603050405020304" pitchFamily="18" charset="-95"/>
                <a:cs typeface="AGaramond-Regular"/>
              </a:rPr>
              <a:t>αρος</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κατʼ</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αὐ</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τὸ</a:t>
            </a:r>
            <a:r>
              <a:rPr lang="el-GR" sz="2400" dirty="0">
                <a:effectLst/>
                <a:latin typeface="IFAO-Grec Unicode" panose="02020603050405020304" pitchFamily="18" charset="-95"/>
                <a:ea typeface="IFAO-Grec Unicode" panose="02020603050405020304" pitchFamily="18" charset="-95"/>
                <a:cs typeface="AGaramond-Regular"/>
              </a:rPr>
              <a:t>]ν </a:t>
            </a:r>
            <a:r>
              <a:rPr lang="el-GR" sz="2400" dirty="0" err="1">
                <a:effectLst/>
                <a:latin typeface="IFAO-Grec Unicode" panose="02020603050405020304" pitchFamily="18" charset="-95"/>
                <a:ea typeface="IFAO-Grec Unicode" panose="02020603050405020304" pitchFamily="18" charset="-95"/>
                <a:cs typeface="AGaramond-Regular"/>
              </a:rPr>
              <a:t>ἐκδι</a:t>
            </a:r>
            <a:r>
              <a:rPr lang="el-GR" sz="2400" dirty="0">
                <a:effectLst/>
                <a:latin typeface="IFAO-Grec Unicode" panose="02020603050405020304" pitchFamily="18" charset="-95"/>
                <a:ea typeface="IFAO-Grec Unicode" panose="02020603050405020304" pitchFamily="18" charset="-95"/>
                <a:cs typeface="AGaramond-Regular"/>
              </a:rPr>
              <a:t>[δ]</a:t>
            </a:r>
            <a:r>
              <a:rPr lang="el-GR" sz="2400" dirty="0" err="1">
                <a:effectLst/>
                <a:latin typeface="IFAO-Grec Unicode" panose="02020603050405020304" pitchFamily="18" charset="-95"/>
                <a:ea typeface="IFAO-Grec Unicode" panose="02020603050405020304" pitchFamily="18" charset="-95"/>
                <a:cs typeface="AGaramond-Regular"/>
              </a:rPr>
              <a:t>άξειν</a:t>
            </a:r>
            <a:r>
              <a:rPr lang="el-GR" sz="2400" dirty="0">
                <a:effectLst/>
                <a:latin typeface="IFAO-Grec Unicode" panose="02020603050405020304" pitchFamily="18" charset="-95"/>
                <a:ea typeface="IFAO-Grec Unicode" panose="02020603050405020304" pitchFamily="18" charset="-95"/>
                <a:cs typeface="AGaramond-Regular"/>
              </a:rPr>
              <a:t> τ[</a:t>
            </a:r>
            <a:r>
              <a:rPr lang="el-GR" sz="2400" dirty="0" err="1">
                <a:effectLst/>
                <a:latin typeface="IFAO-Grec Unicode" panose="02020603050405020304" pitchFamily="18" charset="-95"/>
                <a:ea typeface="IFAO-Grec Unicode" panose="02020603050405020304" pitchFamily="18" charset="-95"/>
                <a:cs typeface="AGaramond-Regular"/>
              </a:rPr>
              <a:t>ὸν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παῖδα</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κατὰ</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γε</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ρδιακ</a:t>
            </a:r>
            <a:r>
              <a:rPr lang="el-GR" sz="2400" dirty="0">
                <a:effectLst/>
                <a:latin typeface="IFAO-Grec Unicode" panose="02020603050405020304" pitchFamily="18" charset="-95"/>
                <a:ea typeface="IFAO-Grec Unicode" panose="02020603050405020304" pitchFamily="18" charset="-95"/>
                <a:cs typeface="AGaramond-Regular"/>
              </a:rPr>
              <a:t>[</a:t>
            </a:r>
            <a:r>
              <a:rPr lang="el-GR" sz="2400" dirty="0" err="1">
                <a:effectLst/>
                <a:latin typeface="IFAO-Grec Unicode" panose="02020603050405020304" pitchFamily="18" charset="-95"/>
                <a:ea typeface="IFAO-Grec Unicode" panose="02020603050405020304" pitchFamily="18" charset="-95"/>
                <a:cs typeface="AGaramond-Regular"/>
              </a:rPr>
              <a:t>ὴν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dirty="0" err="1">
                <a:effectLst/>
                <a:latin typeface="IFAO-Grec Unicode" panose="02020603050405020304" pitchFamily="18" charset="-95"/>
                <a:ea typeface="IFAO-Grec Unicode" panose="02020603050405020304" pitchFamily="18" charset="-95"/>
                <a:cs typeface="AGaramond-Regular"/>
              </a:rPr>
              <a:t>τέχνην</a:t>
            </a:r>
            <a:r>
              <a:rPr lang="el-GR" sz="2400"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καθ</a:t>
            </a:r>
            <a:r>
              <a:rPr lang="el-GR" sz="2400" b="1" dirty="0">
                <a:effectLst/>
                <a:latin typeface="IFAO-Grec Unicode" panose="02020603050405020304" pitchFamily="18" charset="-95"/>
                <a:ea typeface="IFAO-Grec Unicode" panose="02020603050405020304" pitchFamily="18" charset="-95"/>
                <a:cs typeface="AGaramond-Regular"/>
              </a:rPr>
              <a:t>[</a:t>
            </a:r>
            <a:r>
              <a:rPr lang="el-GR" sz="2400" b="1" dirty="0" err="1">
                <a:effectLst/>
                <a:latin typeface="IFAO-Grec Unicode" panose="02020603050405020304" pitchFamily="18" charset="-95"/>
                <a:ea typeface="IFAO-Grec Unicode" panose="02020603050405020304" pitchFamily="18" charset="-95"/>
                <a:cs typeface="AGaramond-Regular"/>
              </a:rPr>
              <a:t>ὼς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καὶ</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αὐ</a:t>
            </a:r>
            <a:r>
              <a:rPr lang="el-GR" sz="2400" b="1" dirty="0">
                <a:effectLst/>
                <a:latin typeface="IFAO-Grec Unicode" panose="02020603050405020304" pitchFamily="18" charset="-95"/>
                <a:ea typeface="IFAO-Grec Unicode" panose="02020603050405020304" pitchFamily="18" charset="-95"/>
                <a:cs typeface="AGaramond-Regular"/>
              </a:rPr>
              <a:t>]</a:t>
            </a:r>
            <a:r>
              <a:rPr lang="el-GR" sz="2400" b="1" dirty="0" err="1">
                <a:effectLst/>
                <a:latin typeface="IFAO-Grec Unicode" panose="02020603050405020304" pitchFamily="18" charset="-95"/>
                <a:ea typeface="IFAO-Grec Unicode" panose="02020603050405020304" pitchFamily="18" charset="-95"/>
                <a:cs typeface="AGaramond-Regular"/>
              </a:rPr>
              <a:t>τὸς</a:t>
            </a:r>
            <a:r>
              <a:rPr lang="el-GR" sz="2400" b="1" dirty="0">
                <a:effectLst/>
                <a:latin typeface="IFAO-Grec Unicode" panose="02020603050405020304" pitchFamily="18" charset="-95"/>
                <a:ea typeface="IFAO-Grec Unicode" panose="02020603050405020304" pitchFamily="18" charset="-95"/>
                <a:cs typeface="AGaramond-Regular"/>
              </a:rPr>
              <a:t> </a:t>
            </a:r>
            <a:r>
              <a:rPr lang="el-GR" sz="2400" b="1" dirty="0" err="1">
                <a:effectLst/>
                <a:latin typeface="IFAO-Grec Unicode" panose="02020603050405020304" pitchFamily="18" charset="-95"/>
                <a:ea typeface="IFAO-Grec Unicode" panose="02020603050405020304" pitchFamily="18" charset="-95"/>
                <a:cs typeface="AGaramond-Regular"/>
              </a:rPr>
              <a:t>ἐπ</a:t>
            </a:r>
            <a:r>
              <a:rPr lang="el-GR" sz="2400" b="1" dirty="0">
                <a:effectLst/>
                <a:latin typeface="IFAO-Grec Unicode" panose="02020603050405020304" pitchFamily="18" charset="-95"/>
                <a:ea typeface="IFAO-Grec Unicode" panose="02020603050405020304" pitchFamily="18" charset="-95"/>
                <a:cs typeface="AGaramond-Regular"/>
              </a:rPr>
              <a:t>[</a:t>
            </a:r>
            <a:r>
              <a:rPr lang="el-GR" sz="2400" b="1" dirty="0" err="1">
                <a:effectLst/>
                <a:latin typeface="IFAO-Grec Unicode" panose="02020603050405020304" pitchFamily="18" charset="-95"/>
                <a:ea typeface="IFAO-Grec Unicode" panose="02020603050405020304" pitchFamily="18" charset="-95"/>
                <a:cs typeface="AGaramond-Regular"/>
              </a:rPr>
              <a:t>ίστα</a:t>
            </a:r>
            <a:r>
              <a:rPr lang="el-GR" sz="2400" b="1" dirty="0">
                <a:effectLst/>
                <a:latin typeface="IFAO-Grec Unicode" panose="02020603050405020304" pitchFamily="18" charset="-95"/>
                <a:ea typeface="IFAO-Grec Unicode" panose="02020603050405020304" pitchFamily="18" charset="-95"/>
                <a:cs typeface="AGaramond-Regular"/>
              </a:rPr>
              <a:t>][</a:t>
            </a:r>
            <a:r>
              <a:rPr lang="el-GR" sz="2400" b="1" dirty="0" err="1">
                <a:effectLst/>
                <a:latin typeface="IFAO-Grec Unicode" panose="02020603050405020304" pitchFamily="18" charset="-95"/>
                <a:ea typeface="IFAO-Grec Unicode" panose="02020603050405020304" pitchFamily="18" charset="-95"/>
                <a:cs typeface="AGaramond-Regular"/>
              </a:rPr>
              <a:t>ται</a:t>
            </a:r>
            <a:r>
              <a:rPr lang="el-GR" sz="2400" b="1" dirty="0">
                <a:effectLst/>
                <a:latin typeface="IFAO-Grec Unicode" panose="02020603050405020304" pitchFamily="18" charset="-95"/>
                <a:ea typeface="IFAO-Grec Unicode" panose="02020603050405020304" pitchFamily="18" charset="-95"/>
                <a:cs typeface="AGaramond-Regular"/>
              </a:rPr>
              <a:t>.</a:t>
            </a:r>
            <a:endParaRPr lang="el-GR" sz="2400" b="1"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3739045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F824-ADA5-ABF3-F4A7-42999CD2EB2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A829FD8-8F74-C96E-C96D-DE9C5D212626}"/>
              </a:ext>
            </a:extLst>
          </p:cNvPr>
          <p:cNvSpPr txBox="1"/>
          <p:nvPr/>
        </p:nvSpPr>
        <p:spPr>
          <a:xfrm>
            <a:off x="4419600" y="576560"/>
            <a:ext cx="3352800" cy="923330"/>
          </a:xfrm>
          <a:prstGeom prst="rect">
            <a:avLst/>
          </a:prstGeom>
          <a:noFill/>
        </p:spPr>
        <p:txBody>
          <a:bodyPr wrap="square" rtlCol="0">
            <a:spAutoFit/>
          </a:bodyPr>
          <a:lstStyle/>
          <a:p>
            <a:pPr algn="ctr"/>
            <a:r>
              <a:rPr lang="el-GR" b="1" dirty="0" err="1">
                <a:latin typeface="IFAO-Grec Unicode" panose="02020603050405020304" pitchFamily="18" charset="-95"/>
                <a:ea typeface="IFAO-Grec Unicode" panose="02020603050405020304" pitchFamily="18" charset="-95"/>
              </a:rPr>
              <a:t>ὁμολογοῦσιν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ἀλλήλοις</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μὲν</a:t>
            </a:r>
            <a:r>
              <a:rPr lang="el-GR" b="1" dirty="0">
                <a:latin typeface="IFAO-Grec Unicode" panose="02020603050405020304" pitchFamily="18" charset="-95"/>
                <a:ea typeface="IFAO-Grec Unicode" panose="02020603050405020304" pitchFamily="18" charset="-95"/>
              </a:rPr>
              <a:t> Τρύφων </a:t>
            </a:r>
            <a:r>
              <a:rPr lang="el-GR" b="1" dirty="0" err="1">
                <a:latin typeface="IFAO-Grec Unicode" panose="02020603050405020304" pitchFamily="18" charset="-95"/>
                <a:ea typeface="IFAO-Grec Unicode" panose="02020603050405020304" pitchFamily="18" charset="-95"/>
              </a:rPr>
              <a:t>ἐγδεδόσθαι</a:t>
            </a:r>
            <a:r>
              <a:rPr lang="el-GR" b="1" dirty="0">
                <a:latin typeface="IFAO-Grec Unicode" panose="02020603050405020304" pitchFamily="18" charset="-95"/>
                <a:ea typeface="IFAO-Grec Unicode" panose="02020603050405020304" pitchFamily="18" charset="-95"/>
              </a:rPr>
              <a:t>…</a:t>
            </a:r>
          </a:p>
          <a:p>
            <a:pPr algn="ctr"/>
            <a:r>
              <a:rPr lang="el-GR" b="1" dirty="0">
                <a:latin typeface="IFAO-Grec Unicode" panose="02020603050405020304" pitchFamily="18" charset="-95"/>
                <a:ea typeface="IFAO-Grec Unicode" panose="02020603050405020304" pitchFamily="18" charset="-95"/>
              </a:rPr>
              <a:t>ὁ </a:t>
            </a:r>
            <a:r>
              <a:rPr lang="el-GR" b="1" dirty="0" err="1">
                <a:latin typeface="IFAO-Grec Unicode" panose="02020603050405020304" pitchFamily="18" charset="-95"/>
                <a:ea typeface="IFAO-Grec Unicode" panose="02020603050405020304" pitchFamily="18" charset="-95"/>
              </a:rPr>
              <a:t>δὲ</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Πτολεμαῖος</a:t>
            </a:r>
            <a:r>
              <a:rPr lang="el-GR" b="1" dirty="0">
                <a:latin typeface="IFAO-Grec Unicode" panose="02020603050405020304" pitchFamily="18" charset="-95"/>
                <a:ea typeface="IFAO-Grec Unicode" panose="02020603050405020304" pitchFamily="18" charset="-95"/>
              </a:rPr>
              <a:t>;</a:t>
            </a:r>
          </a:p>
        </p:txBody>
      </p:sp>
      <p:sp>
        <p:nvSpPr>
          <p:cNvPr id="21" name="Τίτλος 1">
            <a:extLst>
              <a:ext uri="{FF2B5EF4-FFF2-40B4-BE49-F238E27FC236}">
                <a16:creationId xmlns:a16="http://schemas.microsoft.com/office/drawing/2014/main" id="{DAB5D90F-284B-1067-A17E-8A23687FA034}"/>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Θέση περιεχομένου 2">
            <a:extLst>
              <a:ext uri="{FF2B5EF4-FFF2-40B4-BE49-F238E27FC236}">
                <a16:creationId xmlns:a16="http://schemas.microsoft.com/office/drawing/2014/main" id="{F845F78A-9A09-774A-FC75-94C44C2A59E4}"/>
              </a:ext>
            </a:extLst>
          </p:cNvPr>
          <p:cNvSpPr txBox="1">
            <a:spLocks/>
          </p:cNvSpPr>
          <p:nvPr/>
        </p:nvSpPr>
        <p:spPr>
          <a:xfrm>
            <a:off x="314323" y="742950"/>
            <a:ext cx="6686551" cy="611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endParaRPr lang="el-GR" sz="20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1800" dirty="0">
                <a:latin typeface="IFAO-Grec Unicode" panose="02020603050405020304" pitchFamily="18" charset="-95"/>
                <a:ea typeface="IFAO-Grec Unicode" panose="02020603050405020304" pitchFamily="18" charset="-95"/>
                <a:cs typeface="AGaramond-Regular"/>
              </a:rPr>
              <a:t>1.  </a:t>
            </a:r>
            <a:r>
              <a:rPr lang="el-GR" sz="1800" b="1" dirty="0">
                <a:latin typeface="IFAO-Grec Unicode" panose="02020603050405020304" pitchFamily="18" charset="-95"/>
                <a:ea typeface="IFAO-Grec Unicode" panose="02020603050405020304" pitchFamily="18" charset="-95"/>
                <a:cs typeface="AGaramond-Regular"/>
              </a:rPr>
              <a:t>ὁ[μ]ο[λ]</a:t>
            </a:r>
            <a:r>
              <a:rPr lang="el-GR" sz="1800" b="1" dirty="0" err="1">
                <a:latin typeface="IFAO-Grec Unicode" panose="02020603050405020304" pitchFamily="18" charset="-95"/>
                <a:ea typeface="IFAO-Grec Unicode" panose="02020603050405020304" pitchFamily="18" charset="-95"/>
                <a:cs typeface="AGaramond-Regular"/>
              </a:rPr>
              <a:t>ογοῦσιν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ἀλλή</a:t>
            </a:r>
            <a:r>
              <a:rPr lang="el-GR" sz="1800" b="1" dirty="0">
                <a:latin typeface="IFAO-Grec Unicode" panose="02020603050405020304" pitchFamily="18" charset="-95"/>
                <a:ea typeface="IFAO-Grec Unicode" panose="02020603050405020304" pitchFamily="18" charset="-95"/>
                <a:cs typeface="AGaramond-Regular"/>
              </a:rPr>
              <a:t>[λ]</a:t>
            </a:r>
            <a:r>
              <a:rPr lang="el-GR" sz="1800" b="1" dirty="0" err="1">
                <a:latin typeface="IFAO-Grec Unicode" panose="02020603050405020304" pitchFamily="18" charset="-95"/>
                <a:ea typeface="IFAO-Grec Unicode" panose="02020603050405020304" pitchFamily="18" charset="-95"/>
                <a:cs typeface="AGaramond-Regular"/>
              </a:rPr>
              <a:t>οις</a:t>
            </a:r>
            <a:r>
              <a:rPr lang="el-GR" sz="1800" b="1" dirty="0">
                <a:latin typeface="IFAO-Grec Unicode" panose="02020603050405020304" pitchFamily="18" charset="-95"/>
                <a:ea typeface="IFAO-Grec Unicode" panose="02020603050405020304" pitchFamily="18" charset="-95"/>
                <a:cs typeface="AGaramond-Regular"/>
              </a:rPr>
              <a:t> </a:t>
            </a:r>
            <a:r>
              <a:rPr lang="el-GR" sz="1800" dirty="0">
                <a:latin typeface="IFAO-Grec Unicode" panose="02020603050405020304" pitchFamily="18" charset="-95"/>
                <a:ea typeface="IFAO-Grec Unicode" panose="02020603050405020304" pitchFamily="18" charset="-95"/>
                <a:cs typeface="AGaramond-Regular"/>
              </a:rPr>
              <a:t>Τρύφων </a:t>
            </a:r>
            <a:r>
              <a:rPr lang="el-GR" sz="1800" dirty="0" err="1">
                <a:latin typeface="IFAO-Grec Unicode" panose="02020603050405020304" pitchFamily="18" charset="-95"/>
                <a:ea typeface="IFAO-Grec Unicode" panose="02020603050405020304" pitchFamily="18" charset="-95"/>
                <a:cs typeface="AGaramond-Regular"/>
              </a:rPr>
              <a:t>Διονυ</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σίου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Τρύφωνος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[Θ]</a:t>
            </a:r>
            <a:r>
              <a:rPr lang="el-GR" sz="1800" dirty="0" err="1">
                <a:latin typeface="IFAO-Grec Unicode" panose="02020603050405020304" pitchFamily="18" charset="-95"/>
                <a:ea typeface="IFAO-Grec Unicode" panose="02020603050405020304" pitchFamily="18" charset="-95"/>
                <a:cs typeface="AGaramond-Regular"/>
              </a:rPr>
              <a:t>αμούν</a:t>
            </a:r>
            <a:r>
              <a:rPr lang="el-GR" sz="1800" dirty="0">
                <a:latin typeface="IFAO-Grec Unicode" panose="02020603050405020304" pitchFamily="18" charset="-95"/>
                <a:ea typeface="IFAO-Grec Unicode" panose="02020603050405020304" pitchFamily="18" charset="-95"/>
                <a:cs typeface="AGaramond-Regular"/>
              </a:rPr>
              <a:t>[</a:t>
            </a:r>
            <a:r>
              <a:rPr lang="el-GR" sz="1800" dirty="0" err="1">
                <a:latin typeface="IFAO-Grec Unicode" panose="02020603050405020304" pitchFamily="18" charset="-95"/>
                <a:ea typeface="IFAO-Grec Unicode" panose="02020603050405020304" pitchFamily="18" charset="-95"/>
                <a:cs typeface="AGaramond-Regular"/>
              </a:rPr>
              <a:t>ιο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τῆ</a:t>
            </a:r>
            <a:r>
              <a:rPr lang="el-GR" sz="1800" dirty="0">
                <a:latin typeface="IFAO-Grec Unicode" panose="02020603050405020304" pitchFamily="18" charset="-95"/>
                <a:ea typeface="IFAO-Grec Unicode" panose="02020603050405020304" pitchFamily="18" charset="-95"/>
                <a:cs typeface="AGaramond-Regular"/>
              </a:rPr>
              <a:t>[ς]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  </a:t>
            </a:r>
            <a:r>
              <a:rPr lang="el-GR" sz="1800" dirty="0" err="1">
                <a:latin typeface="IFAO-Grec Unicode" panose="02020603050405020304" pitchFamily="18" charset="-95"/>
                <a:ea typeface="IFAO-Grec Unicode" panose="02020603050405020304" pitchFamily="18" charset="-95"/>
                <a:cs typeface="AGaramond-Regular"/>
              </a:rPr>
              <a:t>Ὀννώφριος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Πτολεμαῖο</a:t>
            </a:r>
            <a:r>
              <a:rPr lang="el-GR" sz="1800" dirty="0">
                <a:latin typeface="IFAO-Grec Unicode" panose="02020603050405020304" pitchFamily="18" charset="-95"/>
                <a:ea typeface="IFAO-Grec Unicode" panose="02020603050405020304" pitchFamily="18" charset="-95"/>
                <a:cs typeface="AGaramond-Regular"/>
              </a:rPr>
              <a:t>[ς] </a:t>
            </a:r>
            <a:r>
              <a:rPr lang="el-GR" sz="1800" dirty="0" err="1">
                <a:latin typeface="IFAO-Grec Unicode" panose="02020603050405020304" pitchFamily="18" charset="-95"/>
                <a:ea typeface="IFAO-Grec Unicode" panose="02020603050405020304" pitchFamily="18" charset="-95"/>
                <a:cs typeface="AGaramond-Regular"/>
              </a:rPr>
              <a:t>Παυσιρίωνος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Ὠφελοῦτος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5.  </a:t>
            </a:r>
            <a:r>
              <a:rPr lang="el-GR" sz="1800" dirty="0" err="1">
                <a:latin typeface="IFAO-Grec Unicode" panose="02020603050405020304" pitchFamily="18" charset="-95"/>
                <a:ea typeface="IFAO-Grec Unicode" panose="02020603050405020304" pitchFamily="18" charset="-95"/>
                <a:cs typeface="AGaramond-Regular"/>
              </a:rPr>
              <a:t>Θέωνος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γέρδιος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ἀμφότεροι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Ὀξυ</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6.  </a:t>
            </a:r>
            <a:r>
              <a:rPr lang="el-GR" sz="1800" dirty="0" err="1">
                <a:latin typeface="IFAO-Grec Unicode" panose="02020603050405020304" pitchFamily="18" charset="-95"/>
                <a:ea typeface="IFAO-Grec Unicode" panose="02020603050405020304" pitchFamily="18" charset="-95"/>
                <a:cs typeface="AGaramond-Regular"/>
              </a:rPr>
              <a:t>ρύγχων</a:t>
            </a:r>
            <a:r>
              <a:rPr lang="el-GR" sz="1800" dirty="0">
                <a:latin typeface="IFAO-Grec Unicode" panose="02020603050405020304" pitchFamily="18" charset="-95"/>
                <a:ea typeface="IFAO-Grec Unicode" panose="02020603050405020304" pitchFamily="18" charset="-95"/>
                <a:cs typeface="AGaramond-Regular"/>
              </a:rPr>
              <a:t> πόλεως, </a:t>
            </a:r>
            <a:r>
              <a:rPr lang="el-GR" sz="1800" b="1" u="sng" dirty="0">
                <a:latin typeface="IFAO-Grec Unicode" panose="02020603050405020304" pitchFamily="18" charset="-95"/>
                <a:ea typeface="IFAO-Grec Unicode" panose="02020603050405020304" pitchFamily="18" charset="-95"/>
                <a:cs typeface="AGaramond-Regular"/>
              </a:rPr>
              <a:t>ὁ </a:t>
            </a:r>
            <a:r>
              <a:rPr lang="el-GR" sz="1800" b="1" u="sng" dirty="0" err="1">
                <a:latin typeface="IFAO-Grec Unicode" panose="02020603050405020304" pitchFamily="18" charset="-95"/>
                <a:ea typeface="IFAO-Grec Unicode" panose="02020603050405020304" pitchFamily="18" charset="-95"/>
                <a:cs typeface="AGaramond-Regular"/>
              </a:rPr>
              <a:t>μὲν</a:t>
            </a:r>
            <a:r>
              <a:rPr lang="el-GR" sz="1800" b="1" u="sng" dirty="0">
                <a:latin typeface="IFAO-Grec Unicode" panose="02020603050405020304" pitchFamily="18" charset="-95"/>
                <a:ea typeface="IFAO-Grec Unicode" panose="02020603050405020304" pitchFamily="18" charset="-95"/>
                <a:cs typeface="AGaramond-Regular"/>
              </a:rPr>
              <a:t> </a:t>
            </a:r>
            <a:r>
              <a:rPr lang="el-GR" sz="1800" b="1" dirty="0">
                <a:latin typeface="IFAO-Grec Unicode" panose="02020603050405020304" pitchFamily="18" charset="-95"/>
                <a:ea typeface="IFAO-Grec Unicode" panose="02020603050405020304" pitchFamily="18" charset="-95"/>
                <a:cs typeface="AGaramond-Regular"/>
              </a:rPr>
              <a:t>Τρύφων </a:t>
            </a:r>
            <a:r>
              <a:rPr lang="el-GR" sz="1800" b="1" dirty="0" err="1">
                <a:latin typeface="IFAO-Grec Unicode" panose="02020603050405020304" pitchFamily="18" charset="-95"/>
                <a:ea typeface="IFAO-Grec Unicode" panose="02020603050405020304" pitchFamily="18" charset="-95"/>
                <a:cs typeface="AGaramond-Regular"/>
              </a:rPr>
              <a:t>ἐγδεδόσ</a:t>
            </a:r>
            <a:r>
              <a:rPr lang="el-GR" sz="1800" b="1"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7.  </a:t>
            </a:r>
            <a:r>
              <a:rPr lang="el-GR" sz="1800" b="1" dirty="0" err="1">
                <a:latin typeface="IFAO-Grec Unicode" panose="02020603050405020304" pitchFamily="18" charset="-95"/>
                <a:ea typeface="IFAO-Grec Unicode" panose="02020603050405020304" pitchFamily="18" charset="-95"/>
                <a:cs typeface="AGaramond-Regular"/>
              </a:rPr>
              <a:t>θαι</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τῷ</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Πτολεμαίῳ</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τὸν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ἑαυτοῦ</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υἱὸν</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Θοῶ</a:t>
            </a:r>
            <a:r>
              <a:rPr lang="el-GR" sz="1800" b="1" dirty="0">
                <a:latin typeface="IFAO-Grec Unicode" panose="02020603050405020304" pitchFamily="18" charset="-95"/>
                <a:ea typeface="IFAO-Grec Unicode" panose="02020603050405020304" pitchFamily="18" charset="-95"/>
                <a:cs typeface="AGaramond-Regular"/>
              </a:rPr>
              <a:t>-</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8.   </a:t>
            </a:r>
            <a:r>
              <a:rPr lang="el-GR" sz="1800" b="1" dirty="0" err="1">
                <a:latin typeface="IFAO-Grec Unicode" panose="02020603050405020304" pitchFamily="18" charset="-95"/>
                <a:ea typeface="IFAO-Grec Unicode" panose="02020603050405020304" pitchFamily="18" charset="-95"/>
                <a:cs typeface="AGaramond-Regular"/>
              </a:rPr>
              <a:t>νιν</a:t>
            </a:r>
            <a:r>
              <a:rPr lang="el-GR" sz="1800" b="1"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μητρὸς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Σαραεῦτος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Ἀπίωνος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οὐδέ</a:t>
            </a:r>
            <a:r>
              <a:rPr lang="el-GR" sz="1800" dirty="0">
                <a:latin typeface="IFAO-Grec Unicode" panose="02020603050405020304" pitchFamily="18" charset="-95"/>
                <a:ea typeface="IFAO-Grec Unicode" panose="02020603050405020304" pitchFamily="18" charset="-95"/>
                <a:cs typeface="AGaramond-Regular"/>
              </a:rPr>
              <a:t>-</a:t>
            </a:r>
            <a:br>
              <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9.   πω </a:t>
            </a:r>
            <a:r>
              <a:rPr lang="el-GR" sz="1800" dirty="0" err="1">
                <a:latin typeface="IFAO-Grec Unicode" panose="02020603050405020304" pitchFamily="18" charset="-95"/>
                <a:ea typeface="IFAO-Grec Unicode" panose="02020603050405020304" pitchFamily="18" charset="-95"/>
                <a:cs typeface="AGaramond-Regular"/>
              </a:rPr>
              <a:t>ὄντα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ἐτῶν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χρόνον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ἐνιαυτὸν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10. </a:t>
            </a:r>
            <a:r>
              <a:rPr lang="el-GR" sz="1800" dirty="0" err="1">
                <a:latin typeface="IFAO-Grec Unicode" panose="02020603050405020304" pitchFamily="18" charset="-95"/>
                <a:ea typeface="IFAO-Grec Unicode" panose="02020603050405020304" pitchFamily="18" charset="-95"/>
                <a:cs typeface="AGaramond-Regular"/>
              </a:rPr>
              <a:t>ἕνα</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τῆς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ἐνεστώσης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ἡμέρας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διακονοῦ</a:t>
            </a:r>
            <a:r>
              <a:rPr lang="el-GR" sz="1800" dirty="0">
                <a:latin typeface="IFAO-Grec Unicode" panose="02020603050405020304" pitchFamily="18" charset="-95"/>
                <a:ea typeface="IFAO-Grec Unicode" panose="02020603050405020304" pitchFamily="18" charset="-95"/>
                <a:cs typeface="AGaramond-Regular"/>
              </a:rPr>
              <a:t>(ν)-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11. τα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ποιο[ῦ]ντα πάντα </a:t>
            </a:r>
            <a:r>
              <a:rPr lang="el-GR" sz="1800" dirty="0" err="1">
                <a:latin typeface="IFAO-Grec Unicode" panose="02020603050405020304" pitchFamily="18" charset="-95"/>
                <a:ea typeface="IFAO-Grec Unicode" panose="02020603050405020304" pitchFamily="18" charset="-95"/>
                <a:cs typeface="AGaramond-Regular"/>
              </a:rPr>
              <a:t>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ἐπιτασσόμε</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12. να </a:t>
            </a:r>
            <a:r>
              <a:rPr lang="el-GR" sz="1800" dirty="0" err="1">
                <a:latin typeface="IFAO-Grec Unicode" panose="02020603050405020304" pitchFamily="18" charset="-95"/>
                <a:ea typeface="IFAO-Grec Unicode" panose="02020603050405020304" pitchFamily="18" charset="-95"/>
                <a:cs typeface="AGaramond-Regular"/>
              </a:rPr>
              <a:t>αὐτῷ</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ὑπὸ</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Πτολεμαίου </a:t>
            </a:r>
            <a:r>
              <a:rPr lang="el-GR" sz="1800" dirty="0" err="1">
                <a:latin typeface="IFAO-Grec Unicode" panose="02020603050405020304" pitchFamily="18" charset="-95"/>
                <a:ea typeface="IFAO-Grec Unicode" panose="02020603050405020304" pitchFamily="18" charset="-95"/>
                <a:cs typeface="AGaramond-Regular"/>
              </a:rPr>
              <a:t>κατὰ</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τὴν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13. </a:t>
            </a:r>
            <a:r>
              <a:rPr lang="el-GR" sz="1800" dirty="0" err="1">
                <a:latin typeface="IFAO-Grec Unicode" panose="02020603050405020304" pitchFamily="18" charset="-95"/>
                <a:ea typeface="IFAO-Grec Unicode" panose="02020603050405020304" pitchFamily="18" charset="-95"/>
                <a:cs typeface="AGaramond-Regular"/>
              </a:rPr>
              <a:t>γερδιακὴν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τέχνην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πᾶσαν</a:t>
            </a:r>
            <a:r>
              <a:rPr lang="el-GR" sz="1800"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ὡς</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καὶ</a:t>
            </a:r>
            <a:r>
              <a:rPr lang="el-GR" sz="1800" b="1" dirty="0">
                <a:latin typeface="IFAO-Grec Unicode" panose="02020603050405020304" pitchFamily="18" charset="-95"/>
                <a:ea typeface="IFAO-Grec Unicode" panose="02020603050405020304" pitchFamily="18" charset="-95"/>
                <a:cs typeface="AGaramond-Regular"/>
              </a:rPr>
              <a:t> </a:t>
            </a:r>
            <a:r>
              <a:rPr lang="el-GR" sz="1800" b="1" dirty="0" err="1">
                <a:latin typeface="IFAO-Grec Unicode" panose="02020603050405020304" pitchFamily="18" charset="-95"/>
                <a:ea typeface="IFAO-Grec Unicode" panose="02020603050405020304" pitchFamily="18" charset="-95"/>
                <a:cs typeface="AGaramond-Regular"/>
              </a:rPr>
              <a:t>αὐτὸς</a:t>
            </a:r>
            <a:br>
              <a:rPr lang="el-GR" sz="1800" b="1"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14. </a:t>
            </a:r>
            <a:r>
              <a:rPr lang="el-GR" sz="1800" b="1" dirty="0" err="1">
                <a:latin typeface="IFAO-Grec Unicode" panose="02020603050405020304" pitchFamily="18" charset="-95"/>
                <a:ea typeface="IFAO-Grec Unicode" panose="02020603050405020304" pitchFamily="18" charset="-95"/>
                <a:cs typeface="AGaramond-Regular"/>
              </a:rPr>
              <a:t>ἐπίσται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παιδὸς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τρεφομένου</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ἱμα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15.  </a:t>
            </a:r>
            <a:r>
              <a:rPr lang="el-GR" sz="1800" dirty="0" err="1">
                <a:effectLst/>
                <a:latin typeface="IFAO-Grec Unicode" panose="02020603050405020304" pitchFamily="18" charset="-95"/>
                <a:ea typeface="IFAO-Grec Unicode" panose="02020603050405020304" pitchFamily="18" charset="-95"/>
                <a:cs typeface="AGaramond-Regular"/>
              </a:rPr>
              <a:t>τισζομένου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ὑπὸ</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16.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πατρὸς</a:t>
            </a:r>
            <a:r>
              <a:rPr lang="el-GR" sz="1800" dirty="0">
                <a:effectLst/>
                <a:latin typeface="IFAO-Grec Unicode" panose="02020603050405020304" pitchFamily="18" charset="-95"/>
                <a:ea typeface="IFAO-Grec Unicode" panose="02020603050405020304" pitchFamily="18" charset="-95"/>
                <a:cs typeface="AGaramond-Regular"/>
              </a:rPr>
              <a:t> Τρύφωνος </a:t>
            </a:r>
            <a:r>
              <a:rPr lang="el-GR" sz="1800" dirty="0" err="1">
                <a:effectLst/>
                <a:latin typeface="IFAO-Grec Unicode" panose="02020603050405020304" pitchFamily="18" charset="-95"/>
                <a:ea typeface="IFAO-Grec Unicode" panose="02020603050405020304" pitchFamily="18" charset="-95"/>
                <a:cs typeface="AGaramond-Regular"/>
              </a:rPr>
              <a:t>πρὸς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ὃν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εἶναι</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17.  </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δημόσια πάντα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παιδός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ἐφʼ</a:t>
            </a:r>
            <a:r>
              <a:rPr lang="el-GR" sz="1800" dirty="0">
                <a:effectLst/>
                <a:latin typeface="IFAO-Grec Unicode" panose="02020603050405020304" pitchFamily="18" charset="-95"/>
                <a:ea typeface="IFAO-Grec Unicode" panose="02020603050405020304" pitchFamily="18" charset="-95"/>
                <a:cs typeface="AGaramond-Regular"/>
              </a:rPr>
              <a:t> ᾧ</a:t>
            </a:r>
            <a:b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18.  δώσει </a:t>
            </a:r>
            <a:r>
              <a:rPr lang="el-GR" sz="1800" dirty="0" err="1">
                <a:effectLst/>
                <a:latin typeface="IFAO-Grec Unicode" panose="02020603050405020304" pitchFamily="18" charset="-95"/>
                <a:ea typeface="IFAO-Grec Unicode" panose="02020603050405020304" pitchFamily="18" charset="-95"/>
                <a:cs typeface="AGaramond-Regular"/>
              </a:rPr>
              <a:t>αὐτῷ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κατὰ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μῆνα</a:t>
            </a:r>
            <a:r>
              <a:rPr lang="el-GR" sz="1800" dirty="0">
                <a:effectLst/>
                <a:latin typeface="IFAO-Grec Unicode" panose="02020603050405020304" pitchFamily="18" charset="-95"/>
                <a:ea typeface="IFAO-Grec Unicode" panose="02020603050405020304" pitchFamily="18" charset="-95"/>
                <a:cs typeface="AGaramond-Regular"/>
              </a:rPr>
              <a:t> ὁ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19.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διατροφῆς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πέντε</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20.  </a:t>
            </a:r>
            <a:r>
              <a:rPr lang="el-GR" sz="1800" dirty="0" err="1">
                <a:effectLst/>
                <a:latin typeface="IFAO-Grec Unicode" panose="02020603050405020304" pitchFamily="18" charset="-95"/>
                <a:ea typeface="IFAO-Grec Unicode" panose="02020603050405020304" pitchFamily="18" charset="-95"/>
                <a:cs typeface="AGaramond-Regular"/>
              </a:rPr>
              <a:t>καὶ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συνκλεισμῷ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ὅλου</a:t>
            </a:r>
            <a:r>
              <a:rPr lang="el-GR" sz="1800" dirty="0">
                <a:effectLst/>
                <a:latin typeface="IFAO-Grec Unicode" panose="02020603050405020304" pitchFamily="18" charset="-95"/>
                <a:ea typeface="IFAO-Grec Unicode" panose="02020603050405020304" pitchFamily="18" charset="-95"/>
                <a:cs typeface="AGaramond-Regular"/>
              </a:rPr>
              <a:t> χρόνου</a:t>
            </a:r>
            <a:endParaRPr lang="el-GR" sz="18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20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
        <p:nvSpPr>
          <p:cNvPr id="9" name="Θέση περιεχομένου 2">
            <a:extLst>
              <a:ext uri="{FF2B5EF4-FFF2-40B4-BE49-F238E27FC236}">
                <a16:creationId xmlns:a16="http://schemas.microsoft.com/office/drawing/2014/main" id="{23665582-205E-2596-864A-C39C83F131FC}"/>
              </a:ext>
            </a:extLst>
          </p:cNvPr>
          <p:cNvSpPr txBox="1">
            <a:spLocks/>
          </p:cNvSpPr>
          <p:nvPr/>
        </p:nvSpPr>
        <p:spPr>
          <a:xfrm>
            <a:off x="7000874" y="971550"/>
            <a:ext cx="5667376" cy="5886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21.  </a:t>
            </a:r>
            <a:r>
              <a:rPr lang="el-GR" sz="1800" dirty="0" err="1">
                <a:effectLst/>
                <a:latin typeface="IFAO-Grec Unicode" panose="02020603050405020304" pitchFamily="18" charset="-95"/>
                <a:ea typeface="IFAO-Grec Unicode" panose="02020603050405020304" pitchFamily="18" charset="-95"/>
                <a:cs typeface="AGaramond-Regular"/>
              </a:rPr>
              <a:t>εἰς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λόγον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ἱματισμοῦ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δραχμὰς</a:t>
            </a:r>
            <a:r>
              <a:rPr lang="el-GR" sz="1800" dirty="0">
                <a:effectLst/>
                <a:latin typeface="IFAO-Grec Unicode" panose="02020603050405020304" pitchFamily="18" charset="-95"/>
                <a:ea typeface="IFAO-Grec Unicode" panose="02020603050405020304" pitchFamily="18" charset="-95"/>
                <a:cs typeface="AGaramond-Regular"/>
              </a:rPr>
              <a:t> δέκα δύο,</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22.  </a:t>
            </a:r>
            <a:r>
              <a:rPr lang="el-GR" sz="1800" dirty="0" err="1">
                <a:effectLst/>
                <a:latin typeface="IFAO-Grec Unicode" panose="02020603050405020304" pitchFamily="18" charset="-95"/>
                <a:ea typeface="IFAO-Grec Unicode" panose="02020603050405020304" pitchFamily="18" charset="-95"/>
                <a:cs typeface="AGaramond-Regular"/>
              </a:rPr>
              <a:t>οὐκ</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ἐξόντος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Τρύφωνι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ἀποσπᾶν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23.  </a:t>
            </a:r>
            <a:r>
              <a:rPr lang="el-GR" sz="1800" dirty="0" err="1">
                <a:effectLst/>
                <a:latin typeface="IFAO-Grec Unicode" panose="02020603050405020304" pitchFamily="18" charset="-95"/>
                <a:ea typeface="IFAO-Grec Unicode" panose="02020603050405020304" pitchFamily="18" charset="-95"/>
                <a:cs typeface="AGaramond-Regular"/>
              </a:rPr>
              <a:t>παῖδα</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ἀπὸ</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μέχρι </a:t>
            </a:r>
            <a:r>
              <a:rPr lang="el-GR" sz="1800" dirty="0" err="1">
                <a:effectLst/>
                <a:latin typeface="IFAO-Grec Unicode" panose="02020603050405020304" pitchFamily="18" charset="-95"/>
                <a:ea typeface="IFAO-Grec Unicode" panose="02020603050405020304" pitchFamily="18" charset="-95"/>
                <a:cs typeface="AGaramond-Regular"/>
              </a:rPr>
              <a:t>τοῦ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24.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χρόνον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πληρωθῆναι</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ὅσας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δʼ</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ἐὰν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25.  </a:t>
            </a:r>
            <a:r>
              <a:rPr lang="el-GR" sz="1800" dirty="0" err="1">
                <a:effectLst/>
                <a:latin typeface="IFAO-Grec Unicode" panose="02020603050405020304" pitchFamily="18" charset="-95"/>
                <a:ea typeface="IFAO-Grec Unicode" panose="02020603050405020304" pitchFamily="18" charset="-95"/>
                <a:cs typeface="AGaramond-Regular"/>
              </a:rPr>
              <a:t>τούτῳ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ἀτακτήσῃ</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ἡμέρας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ἐπὶ</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τὰς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26.  </a:t>
            </a:r>
            <a:r>
              <a:rPr lang="el-GR" sz="1800" dirty="0" err="1">
                <a:effectLst/>
                <a:latin typeface="IFAO-Grec Unicode" panose="02020603050405020304" pitchFamily="18" charset="-95"/>
                <a:ea typeface="IFAO-Grec Unicode" panose="02020603050405020304" pitchFamily="18" charset="-95"/>
                <a:cs typeface="AGaramond-Regular"/>
              </a:rPr>
              <a:t>ἴσας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αὐτὸν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παρέξεται</a:t>
            </a:r>
            <a:r>
              <a:rPr lang="el-GR" sz="1800" dirty="0">
                <a:effectLst/>
                <a:latin typeface="IFAO-Grec Unicode" panose="02020603050405020304" pitchFamily="18" charset="-95"/>
                <a:ea typeface="IFAO-Grec Unicode" panose="02020603050405020304" pitchFamily="18" charset="-95"/>
                <a:cs typeface="AGaramond-Regular"/>
              </a:rPr>
              <a:t> [με]</a:t>
            </a:r>
            <a:r>
              <a:rPr lang="el-GR" sz="1800" dirty="0" err="1">
                <a:effectLst/>
                <a:latin typeface="IFAO-Grec Unicode" panose="02020603050405020304" pitchFamily="18" charset="-95"/>
                <a:ea typeface="IFAO-Grec Unicode" panose="02020603050405020304" pitchFamily="18" charset="-95"/>
                <a:cs typeface="AGaramond-Regular"/>
              </a:rPr>
              <a:t>τὰ</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τὸν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χρό</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27.  </a:t>
            </a:r>
            <a:r>
              <a:rPr lang="el-GR" sz="1800" dirty="0" err="1">
                <a:effectLst/>
                <a:latin typeface="IFAO-Grec Unicode" panose="02020603050405020304" pitchFamily="18" charset="-95"/>
                <a:ea typeface="IFAO-Grec Unicode" panose="02020603050405020304" pitchFamily="18" charset="-95"/>
                <a:cs typeface="AGaramond-Regular"/>
              </a:rPr>
              <a:t>νον</a:t>
            </a:r>
            <a:r>
              <a:rPr lang="el-GR" sz="1800" dirty="0">
                <a:effectLst/>
                <a:latin typeface="IFAO-Grec Unicode" panose="02020603050405020304" pitchFamily="18" charset="-95"/>
                <a:ea typeface="IFAO-Grec Unicode" panose="02020603050405020304" pitchFamily="18" charset="-95"/>
                <a:cs typeface="AGaramond-Regular"/>
              </a:rPr>
              <a:t> ἢ ἀ̣[</a:t>
            </a:r>
            <a:r>
              <a:rPr lang="el-GR" sz="1800" dirty="0" err="1">
                <a:effectLst/>
                <a:latin typeface="IFAO-Grec Unicode" panose="02020603050405020304" pitchFamily="18" charset="-95"/>
                <a:ea typeface="IFAO-Grec Unicode" panose="02020603050405020304" pitchFamily="18" charset="-95"/>
                <a:cs typeface="AGaramond-Regular"/>
              </a:rPr>
              <a:t>πο</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τεισάτω</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ἑκάσ</a:t>
            </a:r>
            <a:r>
              <a:rPr lang="el-GR" sz="1800" dirty="0">
                <a:effectLst/>
                <a:latin typeface="IFAO-Grec Unicode" panose="02020603050405020304" pitchFamily="18" charset="-95"/>
                <a:ea typeface="IFAO-Grec Unicode" panose="02020603050405020304" pitchFamily="18" charset="-95"/>
                <a:cs typeface="AGaramond-Regular"/>
              </a:rPr>
              <a:t>[τ]ης </a:t>
            </a:r>
            <a:r>
              <a:rPr lang="el-GR" sz="1800" dirty="0" err="1">
                <a:effectLst/>
                <a:latin typeface="IFAO-Grec Unicode" panose="02020603050405020304" pitchFamily="18" charset="-95"/>
                <a:ea typeface="IFAO-Grec Unicode" panose="02020603050405020304" pitchFamily="18" charset="-95"/>
                <a:cs typeface="AGaramond-Regular"/>
              </a:rPr>
              <a:t>ἡμέρας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28.  </a:t>
            </a:r>
            <a:r>
              <a:rPr lang="el-GR" sz="1800" dirty="0" err="1">
                <a:effectLst/>
                <a:latin typeface="IFAO-Grec Unicode" panose="02020603050405020304" pitchFamily="18" charset="-95"/>
                <a:ea typeface="IFAO-Grec Unicode" panose="02020603050405020304" pitchFamily="18" charset="-95"/>
                <a:cs typeface="AGaramond-Regular"/>
              </a:rPr>
              <a:t>ἀργυρίου</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δρ</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αχμὴν</a:t>
            </a:r>
            <a:r>
              <a:rPr lang="el-GR" sz="1800" dirty="0">
                <a:effectLst/>
                <a:latin typeface="IFAO-Grec Unicode" panose="02020603050405020304" pitchFamily="18" charset="-95"/>
                <a:ea typeface="IFAO-Grec Unicode" panose="02020603050405020304" pitchFamily="18" charset="-95"/>
                <a:cs typeface="AGaramond-Regular"/>
              </a:rPr>
              <a:t> μίαν, </a:t>
            </a:r>
            <a:r>
              <a:rPr lang="el-GR" sz="1800" dirty="0">
                <a:latin typeface="IFAO-Grec Unicode" panose="02020603050405020304" pitchFamily="18" charset="-95"/>
                <a:ea typeface="IFAO-Grec Unicode" panose="02020603050405020304" pitchFamily="18" charset="-95"/>
                <a:cs typeface="AGaramond-Regular"/>
              </a:rPr>
              <a:t>[τ]</a:t>
            </a:r>
            <a:r>
              <a:rPr lang="el-GR" sz="1800" dirty="0" err="1">
                <a:latin typeface="IFAO-Grec Unicode" panose="02020603050405020304" pitchFamily="18" charset="-95"/>
                <a:ea typeface="IFAO-Grec Unicode" panose="02020603050405020304" pitchFamily="18" charset="-95"/>
                <a:cs typeface="AGaramond-Regular"/>
              </a:rPr>
              <a:t>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δʼ</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ἀποσπα</a:t>
            </a:r>
            <a:r>
              <a:rPr lang="el-GR" sz="1800" dirty="0">
                <a:latin typeface="IFAO-Grec Unicode" panose="02020603050405020304" pitchFamily="18" charset="-95"/>
                <a:ea typeface="IFAO-Grec Unicode" panose="02020603050405020304" pitchFamily="18" charset="-95"/>
                <a:cs typeface="AGaramond-Regular"/>
              </a:rPr>
              <a:t>-</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29.  </a:t>
            </a:r>
            <a:r>
              <a:rPr lang="el-GR" sz="1800" dirty="0" err="1">
                <a:latin typeface="IFAO-Grec Unicode" panose="02020603050405020304" pitchFamily="18" charset="-95"/>
                <a:ea typeface="IFAO-Grec Unicode" panose="02020603050405020304" pitchFamily="18" charset="-95"/>
                <a:cs typeface="AGaramond-Regular"/>
              </a:rPr>
              <a:t>θῆναι</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ἐντὸς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τοῦ</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χρόν</a:t>
            </a:r>
            <a:r>
              <a:rPr lang="el-GR" sz="1800" dirty="0">
                <a:latin typeface="IFAO-Grec Unicode" panose="02020603050405020304" pitchFamily="18" charset="-95"/>
                <a:ea typeface="IFAO-Grec Unicode" panose="02020603050405020304" pitchFamily="18" charset="-95"/>
                <a:cs typeface="AGaramond-Regular"/>
              </a:rPr>
              <a:t>[ου] </a:t>
            </a:r>
            <a:r>
              <a:rPr lang="el-GR" sz="1800" dirty="0" err="1">
                <a:latin typeface="IFAO-Grec Unicode" panose="02020603050405020304" pitchFamily="18" charset="-95"/>
                <a:ea typeface="IFAO-Grec Unicode" panose="02020603050405020304" pitchFamily="18" charset="-95"/>
                <a:cs typeface="AGaramond-Regular"/>
              </a:rPr>
              <a:t>ἐπίτειμον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30.  </a:t>
            </a:r>
            <a:r>
              <a:rPr lang="el-GR" sz="1800" dirty="0" err="1">
                <a:latin typeface="IFAO-Grec Unicode" panose="02020603050405020304" pitchFamily="18" charset="-95"/>
                <a:ea typeface="IFAO-Grec Unicode" panose="02020603050405020304" pitchFamily="18" charset="-95"/>
                <a:cs typeface="AGaramond-Regular"/>
              </a:rPr>
              <a:t>δραχμὰς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ἑκατὸν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εἰς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a:t>
            </a:r>
            <a:r>
              <a:rPr lang="el-GR" sz="1800" dirty="0">
                <a:latin typeface="IFAO-Grec Unicode" panose="02020603050405020304" pitchFamily="18" charset="-95"/>
                <a:ea typeface="IFAO-Grec Unicode" panose="02020603050405020304" pitchFamily="18" charset="-95"/>
                <a:cs typeface="AGaramond-Regular"/>
              </a:rPr>
              <a:t> δημόσιον</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31.  </a:t>
            </a:r>
            <a:r>
              <a:rPr lang="el-GR" sz="1800" dirty="0" err="1">
                <a:latin typeface="IFAO-Grec Unicode" panose="02020603050405020304" pitchFamily="18" charset="-95"/>
                <a:ea typeface="IFAO-Grec Unicode" panose="02020603050405020304" pitchFamily="18" charset="-95"/>
                <a:cs typeface="AGaramond-Regular"/>
              </a:rPr>
              <a:t>τὰς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ἴσας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ἐὰν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δὲ</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καὶ</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αὐτὸ</a:t>
            </a:r>
            <a:r>
              <a:rPr lang="el-GR" sz="1800" dirty="0">
                <a:latin typeface="IFAO-Grec Unicode" panose="02020603050405020304" pitchFamily="18" charset="-95"/>
                <a:ea typeface="IFAO-Grec Unicode" panose="02020603050405020304" pitchFamily="18" charset="-95"/>
                <a:cs typeface="AGaramond-Regular"/>
              </a:rPr>
              <a:t>[ς ὁ] </a:t>
            </a:r>
            <a:r>
              <a:rPr lang="el-GR" sz="1800" dirty="0" err="1">
                <a:latin typeface="IFAO-Grec Unicode" panose="02020603050405020304" pitchFamily="18" charset="-95"/>
                <a:ea typeface="IFAO-Grec Unicode" panose="02020603050405020304" pitchFamily="18" charset="-95"/>
                <a:cs typeface="AGaramond-Regular"/>
              </a:rPr>
              <a:t>Πτολεμαῖος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32.  </a:t>
            </a:r>
            <a:r>
              <a:rPr lang="el-GR" sz="1800" dirty="0" err="1">
                <a:latin typeface="IFAO-Grec Unicode" panose="02020603050405020304" pitchFamily="18" charset="-95"/>
                <a:ea typeface="IFAO-Grec Unicode" panose="02020603050405020304" pitchFamily="18" charset="-95"/>
                <a:cs typeface="AGaramond-Regular"/>
              </a:rPr>
              <a:t>μὴ</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ἐγδιδάξῃ</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τὸν</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παῖ</a:t>
            </a:r>
            <a:r>
              <a:rPr lang="el-GR" sz="1800" dirty="0">
                <a:latin typeface="IFAO-Grec Unicode" panose="02020603050405020304" pitchFamily="18" charset="-95"/>
                <a:ea typeface="IFAO-Grec Unicode" panose="02020603050405020304" pitchFamily="18" charset="-95"/>
                <a:cs typeface="AGaramond-Regular"/>
              </a:rPr>
              <a:t>[δ]α </a:t>
            </a:r>
            <a:r>
              <a:rPr lang="el-GR" sz="1800" dirty="0" err="1">
                <a:latin typeface="IFAO-Grec Unicode" panose="02020603050405020304" pitchFamily="18" charset="-95"/>
                <a:ea typeface="IFAO-Grec Unicode" panose="02020603050405020304" pitchFamily="18" charset="-95"/>
                <a:cs typeface="AGaramond-Regular"/>
              </a:rPr>
              <a:t>ἔνοχος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33.  </a:t>
            </a:r>
            <a:r>
              <a:rPr lang="el-GR" sz="1800" dirty="0" err="1">
                <a:latin typeface="IFAO-Grec Unicode" panose="02020603050405020304" pitchFamily="18" charset="-95"/>
                <a:ea typeface="IFAO-Grec Unicode" panose="02020603050405020304" pitchFamily="18" charset="-95"/>
                <a:cs typeface="AGaramond-Regular"/>
              </a:rPr>
              <a:t>ἔστω</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τοῖς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ἴσοις</a:t>
            </a:r>
            <a:r>
              <a:rPr lang="el-GR" sz="1800" dirty="0">
                <a:latin typeface="IFAO-Grec Unicode" panose="02020603050405020304" pitchFamily="18" charset="-95"/>
                <a:ea typeface="IFAO-Grec Unicode" panose="02020603050405020304" pitchFamily="18" charset="-95"/>
                <a:cs typeface="AGaramond-Regular"/>
              </a:rPr>
              <a:t> </a:t>
            </a:r>
            <a:r>
              <a:rPr lang="el-GR" sz="1800" dirty="0" err="1">
                <a:latin typeface="IFAO-Grec Unicode" panose="02020603050405020304" pitchFamily="18" charset="-95"/>
                <a:ea typeface="IFAO-Grec Unicode" panose="02020603050405020304" pitchFamily="18" charset="-95"/>
                <a:cs typeface="AGaramond-Regular"/>
              </a:rPr>
              <a:t>ἐπιτε</a:t>
            </a:r>
            <a:r>
              <a:rPr lang="el-GR" sz="1800" dirty="0">
                <a:latin typeface="IFAO-Grec Unicode" panose="02020603050405020304" pitchFamily="18" charset="-95"/>
                <a:ea typeface="IFAO-Grec Unicode" panose="02020603050405020304" pitchFamily="18" charset="-95"/>
                <a:cs typeface="AGaramond-Regular"/>
              </a:rPr>
              <a:t>[ί]</a:t>
            </a:r>
            <a:r>
              <a:rPr lang="el-GR" sz="1800" dirty="0" err="1">
                <a:latin typeface="IFAO-Grec Unicode" panose="02020603050405020304" pitchFamily="18" charset="-95"/>
                <a:ea typeface="IFAO-Grec Unicode" panose="02020603050405020304" pitchFamily="18" charset="-95"/>
                <a:cs typeface="AGaramond-Regular"/>
              </a:rPr>
              <a:t>μοις</a:t>
            </a:r>
            <a:r>
              <a:rPr lang="el-GR" sz="1800" dirty="0">
                <a:latin typeface="IFAO-Grec Unicode" panose="02020603050405020304" pitchFamily="18" charset="-95"/>
                <a:ea typeface="IFAO-Grec Unicode" panose="02020603050405020304" pitchFamily="18" charset="-95"/>
                <a:cs typeface="AGaramond-Regular"/>
              </a:rPr>
              <a:t>. Κυρία</a:t>
            </a:r>
            <a:br>
              <a:rPr lang="el-GR" sz="1800" dirty="0">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34.  ἡ διδασκαλική.</a:t>
            </a:r>
            <a:r>
              <a:rPr lang="el-GR" sz="18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ἔτους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ιγ</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Νέ</a:t>
            </a:r>
            <a:r>
              <a:rPr lang="el-GR" sz="1800" dirty="0">
                <a:effectLst/>
                <a:latin typeface="IFAO-Grec Unicode" panose="02020603050405020304" pitchFamily="18" charset="-95"/>
                <a:ea typeface="IFAO-Grec Unicode" panose="02020603050405020304" pitchFamily="18" charset="-95"/>
                <a:cs typeface="AGaramond-Regular"/>
              </a:rPr>
              <a:t>[ρ]</a:t>
            </a:r>
            <a:r>
              <a:rPr lang="el-GR" sz="1800" dirty="0" err="1">
                <a:effectLst/>
                <a:latin typeface="IFAO-Grec Unicode" panose="02020603050405020304" pitchFamily="18" charset="-95"/>
                <a:ea typeface="IFAO-Grec Unicode" panose="02020603050405020304" pitchFamily="18" charset="-95"/>
                <a:cs typeface="AGaramond-Regular"/>
              </a:rPr>
              <a:t>ωνος</a:t>
            </a:r>
            <a:r>
              <a:rPr lang="el-GR" sz="1800" dirty="0">
                <a:effectLst/>
                <a:latin typeface="IFAO-Grec Unicode" panose="02020603050405020304" pitchFamily="18" charset="-95"/>
                <a:ea typeface="IFAO-Grec Unicode" panose="02020603050405020304" pitchFamily="18" charset="-95"/>
                <a:cs typeface="AGaramond-Regular"/>
              </a:rPr>
              <a:t> Κλαυδίου</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35.  Καίσαρος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Γερμανικοῦ</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36.  </a:t>
            </a:r>
            <a:r>
              <a:rPr lang="el-GR" sz="1800" dirty="0" err="1">
                <a:effectLst/>
                <a:latin typeface="IFAO-Grec Unicode" panose="02020603050405020304" pitchFamily="18" charset="-95"/>
                <a:ea typeface="IFAO-Grec Unicode" panose="02020603050405020304" pitchFamily="18" charset="-95"/>
                <a:cs typeface="AGaramond-Regular"/>
              </a:rPr>
              <a:t>Αὐτοκράτορος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μηνὸς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Σεβαστοῦ</a:t>
            </a:r>
            <a:r>
              <a:rPr lang="el-GR" sz="1800" dirty="0">
                <a:effectLst/>
                <a:latin typeface="IFAO-Grec Unicode" panose="02020603050405020304" pitchFamily="18" charset="-95"/>
                <a:ea typeface="IFAO-Grec Unicode" panose="02020603050405020304" pitchFamily="18" charset="-95"/>
                <a:cs typeface="AGaramond-Regular"/>
              </a:rPr>
              <a:t> κα.</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37.  </a:t>
            </a:r>
            <a:r>
              <a:rPr lang="el-GR" sz="1800" dirty="0" err="1">
                <a:effectLst/>
                <a:latin typeface="IFAO-Grec Unicode" panose="02020603050405020304" pitchFamily="18" charset="-95"/>
                <a:ea typeface="IFAO-Grec Unicode" panose="02020603050405020304" pitchFamily="18" charset="-95"/>
                <a:cs typeface="AGaramond-Regular"/>
              </a:rPr>
              <a:t>Πτολεμαῖος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Πα</a:t>
            </a:r>
            <a:r>
              <a:rPr lang="el-GR" sz="1800" dirty="0">
                <a:effectLst/>
                <a:latin typeface="IFAO-Grec Unicode" panose="02020603050405020304" pitchFamily="18" charset="-95"/>
                <a:ea typeface="IFAO-Grec Unicode" panose="02020603050405020304" pitchFamily="18" charset="-95"/>
                <a:cs typeface="AGaramond-Regular"/>
              </a:rPr>
              <a:t>]</a:t>
            </a:r>
            <a:r>
              <a:rPr lang="el-GR" sz="1800" dirty="0" err="1">
                <a:effectLst/>
                <a:latin typeface="IFAO-Grec Unicode" panose="02020603050405020304" pitchFamily="18" charset="-95"/>
                <a:ea typeface="IFAO-Grec Unicode" panose="02020603050405020304" pitchFamily="18" charset="-95"/>
                <a:cs typeface="AGaramond-Regular"/>
              </a:rPr>
              <a:t>υσιρίωνος</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38.  </a:t>
            </a:r>
            <a:r>
              <a:rPr lang="el-GR" sz="1800" dirty="0" err="1">
                <a:effectLst/>
                <a:latin typeface="IFAO-Grec Unicode" panose="02020603050405020304" pitchFamily="18" charset="-95"/>
                <a:ea typeface="IFAO-Grec Unicode" panose="02020603050405020304" pitchFamily="18" charset="-95"/>
                <a:cs typeface="AGaramond-Regular"/>
              </a:rPr>
              <a:t>τοῦ</a:t>
            </a:r>
            <a:r>
              <a:rPr lang="el-GR" sz="1800" dirty="0">
                <a:effectLst/>
                <a:latin typeface="IFAO-Grec Unicode" panose="02020603050405020304" pitchFamily="18" charset="-95"/>
                <a:ea typeface="IFAO-Grec Unicode" panose="02020603050405020304" pitchFamily="18" charset="-95"/>
                <a:cs typeface="AGaramond-Regular"/>
              </a:rPr>
              <a:t> Πτολεμαίου </a:t>
            </a:r>
            <a:r>
              <a:rPr lang="el-GR" sz="1800" dirty="0" err="1">
                <a:effectLst/>
                <a:latin typeface="IFAO-Grec Unicode" panose="02020603050405020304" pitchFamily="18" charset="-95"/>
                <a:ea typeface="IFAO-Grec Unicode" panose="02020603050405020304" pitchFamily="18" charset="-95"/>
                <a:cs typeface="AGaramond-Regular"/>
              </a:rPr>
              <a:t>μητρὸς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Ὠφε</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r>
              <a:rPr lang="el-GR" sz="1800" dirty="0">
                <a:effectLst/>
                <a:latin typeface="IFAO-Grec Unicode" panose="02020603050405020304" pitchFamily="18" charset="-95"/>
                <a:ea typeface="IFAO-Grec Unicode" panose="02020603050405020304" pitchFamily="18" charset="-95"/>
                <a:cs typeface="AGaramond-Regular"/>
              </a:rPr>
              <a:t>39.  </a:t>
            </a:r>
            <a:r>
              <a:rPr lang="el-GR" sz="1800" dirty="0" err="1">
                <a:effectLst/>
                <a:latin typeface="IFAO-Grec Unicode" panose="02020603050405020304" pitchFamily="18" charset="-95"/>
                <a:ea typeface="IFAO-Grec Unicode" panose="02020603050405020304" pitchFamily="18" charset="-95"/>
                <a:cs typeface="AGaramond-Regular"/>
              </a:rPr>
              <a:t>λοῦτος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τῆς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Θέωνος</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ἕκαστα</a:t>
            </a:r>
            <a:br>
              <a:rPr lang="el-GR" sz="1800" dirty="0">
                <a:latin typeface="IFAO-Grec Unicode" panose="02020603050405020304" pitchFamily="18" charset="-95"/>
                <a:ea typeface="IFAO-Grec Unicode" panose="02020603050405020304" pitchFamily="18" charset="-95"/>
                <a:cs typeface="AGaramond-Regular"/>
              </a:rPr>
            </a:br>
            <a:r>
              <a:rPr lang="el-GR" sz="1800" dirty="0">
                <a:latin typeface="IFAO-Grec Unicode" panose="02020603050405020304" pitchFamily="18" charset="-95"/>
                <a:ea typeface="IFAO-Grec Unicode" panose="02020603050405020304" pitchFamily="18" charset="-95"/>
                <a:cs typeface="AGaramond-Regular"/>
              </a:rPr>
              <a:t>40.  </a:t>
            </a:r>
            <a:r>
              <a:rPr lang="el-GR" sz="1800" dirty="0">
                <a:effectLst/>
                <a:latin typeface="IFAO-Grec Unicode" panose="02020603050405020304" pitchFamily="18" charset="-95"/>
                <a:ea typeface="IFAO-Grec Unicode" panose="02020603050405020304" pitchFamily="18" charset="-95"/>
                <a:cs typeface="AGaramond-Regular"/>
              </a:rPr>
              <a:t>ποιήσω </a:t>
            </a:r>
            <a:r>
              <a:rPr lang="el-GR" sz="1800" dirty="0" err="1">
                <a:effectLst/>
                <a:latin typeface="IFAO-Grec Unicode" panose="02020603050405020304" pitchFamily="18" charset="-95"/>
                <a:ea typeface="IFAO-Grec Unicode" panose="02020603050405020304" pitchFamily="18" charset="-95"/>
                <a:cs typeface="AGaramond-Regular"/>
              </a:rPr>
              <a:t>ἐν</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ἐνιαυτῷ</a:t>
            </a:r>
            <a:r>
              <a:rPr lang="el-GR" sz="1800" dirty="0">
                <a:effectLst/>
                <a:latin typeface="IFAO-Grec Unicode" panose="02020603050405020304" pitchFamily="18" charset="-95"/>
                <a:ea typeface="IFAO-Grec Unicode" panose="02020603050405020304" pitchFamily="18" charset="-95"/>
                <a:cs typeface="AGaramond-Regular"/>
              </a:rPr>
              <a:t> </a:t>
            </a:r>
            <a:r>
              <a:rPr lang="el-GR" sz="1800" dirty="0" err="1">
                <a:effectLst/>
                <a:latin typeface="IFAO-Grec Unicode" panose="02020603050405020304" pitchFamily="18" charset="-95"/>
                <a:ea typeface="IFAO-Grec Unicode" panose="02020603050405020304" pitchFamily="18" charset="-95"/>
                <a:cs typeface="AGaramond-Regular"/>
              </a:rPr>
              <a:t>ἑνί</a:t>
            </a:r>
            <a:r>
              <a:rPr lang="el-GR" sz="1800" dirty="0">
                <a:effectLst/>
                <a:latin typeface="IFAO-Grec Unicode" panose="02020603050405020304" pitchFamily="18" charset="-95"/>
                <a:ea typeface="IFAO-Grec Unicode" panose="02020603050405020304" pitchFamily="18" charset="-95"/>
                <a:cs typeface="AGaramond-Regular"/>
              </a:rPr>
              <a:t>.</a:t>
            </a:r>
            <a:br>
              <a:rPr lang="el-GR" sz="1800" dirty="0">
                <a:effectLst/>
                <a:latin typeface="IFAO-Grec Unicode" panose="02020603050405020304" pitchFamily="18" charset="-95"/>
                <a:ea typeface="IFAO-Grec Unicode" panose="02020603050405020304" pitchFamily="18" charset="-95"/>
                <a:cs typeface="AGaramond-Regular"/>
              </a:rPr>
            </a:br>
            <a:endParaRPr lang="el-GR" sz="18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Tree>
    <p:extLst>
      <p:ext uri="{BB962C8B-B14F-4D97-AF65-F5344CB8AC3E}">
        <p14:creationId xmlns:p14="http://schemas.microsoft.com/office/powerpoint/2010/main" val="187748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B4918-6D3C-62C4-287C-AB5CE89517D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237C980-FF27-DA00-6347-2414F69531A8}"/>
              </a:ext>
            </a:extLst>
          </p:cNvPr>
          <p:cNvSpPr txBox="1"/>
          <p:nvPr/>
        </p:nvSpPr>
        <p:spPr>
          <a:xfrm>
            <a:off x="4419600" y="576560"/>
            <a:ext cx="3352800" cy="923330"/>
          </a:xfrm>
          <a:prstGeom prst="rect">
            <a:avLst/>
          </a:prstGeom>
          <a:noFill/>
        </p:spPr>
        <p:txBody>
          <a:bodyPr wrap="square" rtlCol="0">
            <a:spAutoFit/>
          </a:bodyPr>
          <a:lstStyle/>
          <a:p>
            <a:pPr algn="ctr"/>
            <a:r>
              <a:rPr lang="el-GR" b="1" dirty="0" err="1">
                <a:latin typeface="IFAO-Grec Unicode" panose="02020603050405020304" pitchFamily="18" charset="-95"/>
                <a:ea typeface="IFAO-Grec Unicode" panose="02020603050405020304" pitchFamily="18" charset="-95"/>
              </a:rPr>
              <a:t>ὁμολογοῦσιν</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ἀλλήλοις</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μὲν</a:t>
            </a:r>
            <a:r>
              <a:rPr lang="el-GR" b="1" dirty="0">
                <a:latin typeface="IFAO-Grec Unicode" panose="02020603050405020304" pitchFamily="18" charset="-95"/>
                <a:ea typeface="IFAO-Grec Unicode" panose="02020603050405020304" pitchFamily="18" charset="-95"/>
              </a:rPr>
              <a:t> Τρύφων </a:t>
            </a:r>
            <a:r>
              <a:rPr lang="el-GR" b="1" dirty="0" err="1">
                <a:latin typeface="IFAO-Grec Unicode" panose="02020603050405020304" pitchFamily="18" charset="-95"/>
                <a:ea typeface="IFAO-Grec Unicode" panose="02020603050405020304" pitchFamily="18" charset="-95"/>
              </a:rPr>
              <a:t>ἐγδεδόσθαι</a:t>
            </a:r>
            <a:r>
              <a:rPr lang="el-GR" b="1" dirty="0">
                <a:latin typeface="IFAO-Grec Unicode" panose="02020603050405020304" pitchFamily="18" charset="-95"/>
                <a:ea typeface="IFAO-Grec Unicode" panose="02020603050405020304" pitchFamily="18" charset="-95"/>
              </a:rPr>
              <a:t>…</a:t>
            </a:r>
          </a:p>
          <a:p>
            <a:pPr algn="ctr"/>
            <a:r>
              <a:rPr lang="el-GR" b="1" dirty="0">
                <a:latin typeface="IFAO-Grec Unicode" panose="02020603050405020304" pitchFamily="18" charset="-95"/>
                <a:ea typeface="IFAO-Grec Unicode" panose="02020603050405020304" pitchFamily="18" charset="-95"/>
              </a:rPr>
              <a:t>ὁ </a:t>
            </a:r>
            <a:r>
              <a:rPr lang="el-GR" b="1" dirty="0" err="1">
                <a:latin typeface="IFAO-Grec Unicode" panose="02020603050405020304" pitchFamily="18" charset="-95"/>
                <a:ea typeface="IFAO-Grec Unicode" panose="02020603050405020304" pitchFamily="18" charset="-95"/>
              </a:rPr>
              <a:t>δὲ</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Πτολεμαῖος</a:t>
            </a:r>
            <a:r>
              <a:rPr lang="el-GR" b="1" dirty="0">
                <a:latin typeface="IFAO-Grec Unicode" panose="02020603050405020304" pitchFamily="18" charset="-95"/>
                <a:ea typeface="IFAO-Grec Unicode" panose="02020603050405020304" pitchFamily="18" charset="-95"/>
              </a:rPr>
              <a:t>;</a:t>
            </a:r>
          </a:p>
        </p:txBody>
      </p:sp>
      <p:sp>
        <p:nvSpPr>
          <p:cNvPr id="21" name="Τίτλος 1">
            <a:extLst>
              <a:ext uri="{FF2B5EF4-FFF2-40B4-BE49-F238E27FC236}">
                <a16:creationId xmlns:a16="http://schemas.microsoft.com/office/drawing/2014/main" id="{CFAF0746-1AEB-EDA9-52FC-7B15AB01FAC6}"/>
              </a:ext>
            </a:extLst>
          </p:cNvPr>
          <p:cNvSpPr>
            <a:spLocks noGrp="1"/>
          </p:cNvSpPr>
          <p:nvPr>
            <p:ph type="title"/>
          </p:nvPr>
        </p:nvSpPr>
        <p:spPr>
          <a:xfrm>
            <a:off x="838200" y="351"/>
            <a:ext cx="10515600" cy="742599"/>
          </a:xfrm>
        </p:spPr>
        <p:txBody>
          <a:bodyPr>
            <a:normAutofit fontScale="90000"/>
          </a:bodyPr>
          <a:lstStyle/>
          <a:p>
            <a:pPr algn="ctr"/>
            <a:br>
              <a:rPr lang="el-GR" sz="3100" b="1" i="1" dirty="0">
                <a:effectLst/>
                <a:latin typeface="IFAO-Grec Unicode" panose="02020603050405020304" pitchFamily="18" charset="-95"/>
                <a:ea typeface="IFAO-Grec Unicode" panose="02020603050405020304" pitchFamily="18" charset="-95"/>
                <a:cs typeface="AGaramond-Regular"/>
              </a:rPr>
            </a:br>
            <a:r>
              <a:rPr lang="en-US" sz="3200" b="1" i="1" dirty="0">
                <a:effectLst/>
                <a:latin typeface="Times New Roman" panose="02020603050405020304" pitchFamily="18" charset="0"/>
                <a:ea typeface="Calibri" panose="020F0502020204030204" pitchFamily="34" charset="0"/>
                <a:cs typeface="AGaramond-Regular"/>
              </a:rPr>
              <a:t>P</a:t>
            </a:r>
            <a:r>
              <a:rPr lang="el-GR" sz="3200" b="1" i="1" dirty="0">
                <a:effectLst/>
                <a:latin typeface="Times New Roman" panose="02020603050405020304" pitchFamily="18" charset="0"/>
                <a:ea typeface="Calibri" panose="020F0502020204030204" pitchFamily="34" charset="0"/>
                <a:cs typeface="AGaramond-Regular"/>
              </a:rPr>
              <a:t>.</a:t>
            </a:r>
            <a:r>
              <a:rPr lang="en-US" sz="3200" b="1" i="1" dirty="0">
                <a:effectLst/>
                <a:latin typeface="Times New Roman" panose="02020603050405020304" pitchFamily="18" charset="0"/>
                <a:ea typeface="Calibri" panose="020F0502020204030204" pitchFamily="34" charset="0"/>
                <a:cs typeface="AGaramond-Regular"/>
              </a:rPr>
              <a:t>Oxy</a:t>
            </a:r>
            <a:r>
              <a:rPr lang="el-GR" sz="3200" b="1" i="1" dirty="0">
                <a:effectLst/>
                <a:latin typeface="Times New Roman" panose="02020603050405020304" pitchFamily="18" charset="0"/>
                <a:ea typeface="Calibri" panose="020F0502020204030204" pitchFamily="34" charset="0"/>
                <a:cs typeface="AGaramond-Regular"/>
              </a:rPr>
              <a:t>. </a:t>
            </a:r>
            <a:r>
              <a:rPr lang="en-US" sz="3200" b="1" dirty="0">
                <a:effectLst/>
                <a:latin typeface="Times New Roman" panose="02020603050405020304" pitchFamily="18" charset="0"/>
                <a:ea typeface="Calibri" panose="020F0502020204030204" pitchFamily="34" charset="0"/>
                <a:cs typeface="AGaramond-Regular"/>
              </a:rPr>
              <a:t>II</a:t>
            </a:r>
            <a:r>
              <a:rPr lang="el-GR" sz="3200" b="1" dirty="0">
                <a:effectLst/>
                <a:latin typeface="Times New Roman" panose="02020603050405020304" pitchFamily="18" charset="0"/>
                <a:ea typeface="Calibri" panose="020F0502020204030204" pitchFamily="34" charset="0"/>
                <a:cs typeface="AGaramond-Regular"/>
              </a:rPr>
              <a:t> 275</a:t>
            </a:r>
            <a:r>
              <a:rPr lang="el-GR" sz="3200" dirty="0">
                <a:latin typeface="Times New Roman" panose="02020603050405020304" pitchFamily="18" charset="0"/>
                <a:ea typeface="Calibri" panose="020F0502020204030204" pitchFamily="34" charset="0"/>
                <a:cs typeface="AGaramond-Regular"/>
              </a:rPr>
              <a:t>,</a:t>
            </a:r>
            <a:r>
              <a:rPr lang="el-GR" sz="3200" dirty="0">
                <a:effectLst/>
                <a:latin typeface="Times New Roman" panose="02020603050405020304" pitchFamily="18" charset="0"/>
                <a:ea typeface="Calibri" panose="020F0502020204030204" pitchFamily="34" charset="0"/>
                <a:cs typeface="AGaramond-Regular"/>
              </a:rPr>
              <a:t> ΣΥΜΒΑΣΗ ΜΑΘΗΤΕΙΑΣ, 18 Σεπτεμβρίου 66 μ.Χ.</a:t>
            </a:r>
            <a:br>
              <a:rPr lang="el-GR" sz="3200" dirty="0">
                <a:effectLst/>
                <a:latin typeface="Times New Roman" panose="02020603050405020304" pitchFamily="18" charset="0"/>
                <a:ea typeface="Calibri" panose="020F0502020204030204" pitchFamily="34" charset="0"/>
                <a:cs typeface="AGaramond-Regular"/>
              </a:rPr>
            </a:br>
            <a:endParaRPr lang="el-GR" dirty="0">
              <a:latin typeface="IFAO-Grec Unicode" panose="02020603050405020304" pitchFamily="18" charset="-95"/>
              <a:ea typeface="IFAO-Grec Unicode" panose="02020603050405020304" pitchFamily="18" charset="-95"/>
            </a:endParaRPr>
          </a:p>
        </p:txBody>
      </p:sp>
      <p:sp>
        <p:nvSpPr>
          <p:cNvPr id="5" name="Θέση περιεχομένου 2">
            <a:extLst>
              <a:ext uri="{FF2B5EF4-FFF2-40B4-BE49-F238E27FC236}">
                <a16:creationId xmlns:a16="http://schemas.microsoft.com/office/drawing/2014/main" id="{3D3796A9-4911-BE70-5328-DBEFCEE102F1}"/>
              </a:ext>
            </a:extLst>
          </p:cNvPr>
          <p:cNvSpPr txBox="1">
            <a:spLocks/>
          </p:cNvSpPr>
          <p:nvPr/>
        </p:nvSpPr>
        <p:spPr>
          <a:xfrm>
            <a:off x="314323" y="742950"/>
            <a:ext cx="6686551" cy="611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endParaRPr lang="el-GR" sz="18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r>
              <a:rPr lang="el-GR" sz="1600" dirty="0">
                <a:latin typeface="IFAO-Grec Unicode" panose="02020603050405020304" pitchFamily="18" charset="-95"/>
                <a:ea typeface="IFAO-Grec Unicode" panose="02020603050405020304" pitchFamily="18" charset="-95"/>
                <a:cs typeface="AGaramond-Regular"/>
              </a:rPr>
              <a:t>1.  </a:t>
            </a:r>
            <a:r>
              <a:rPr lang="el-GR" sz="1600" b="1" dirty="0">
                <a:latin typeface="IFAO-Grec Unicode" panose="02020603050405020304" pitchFamily="18" charset="-95"/>
                <a:ea typeface="IFAO-Grec Unicode" panose="02020603050405020304" pitchFamily="18" charset="-95"/>
                <a:cs typeface="AGaramond-Regular"/>
              </a:rPr>
              <a:t>ὁ[μ]ο[λ]</a:t>
            </a:r>
            <a:r>
              <a:rPr lang="el-GR" sz="1600" b="1" dirty="0" err="1">
                <a:latin typeface="IFAO-Grec Unicode" panose="02020603050405020304" pitchFamily="18" charset="-95"/>
                <a:ea typeface="IFAO-Grec Unicode" panose="02020603050405020304" pitchFamily="18" charset="-95"/>
                <a:cs typeface="AGaramond-Regular"/>
              </a:rPr>
              <a:t>ογοῦσιν</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ἀλλή</a:t>
            </a:r>
            <a:r>
              <a:rPr lang="el-GR" sz="1600" b="1" dirty="0">
                <a:latin typeface="IFAO-Grec Unicode" panose="02020603050405020304" pitchFamily="18" charset="-95"/>
                <a:ea typeface="IFAO-Grec Unicode" panose="02020603050405020304" pitchFamily="18" charset="-95"/>
                <a:cs typeface="AGaramond-Regular"/>
              </a:rPr>
              <a:t>[λ]</a:t>
            </a:r>
            <a:r>
              <a:rPr lang="el-GR" sz="1600" b="1" dirty="0" err="1">
                <a:latin typeface="IFAO-Grec Unicode" panose="02020603050405020304" pitchFamily="18" charset="-95"/>
                <a:ea typeface="IFAO-Grec Unicode" panose="02020603050405020304" pitchFamily="18" charset="-95"/>
                <a:cs typeface="AGaramond-Regular"/>
              </a:rPr>
              <a:t>οις</a:t>
            </a:r>
            <a:r>
              <a:rPr lang="el-GR" sz="1600" b="1" dirty="0">
                <a:latin typeface="IFAO-Grec Unicode" panose="02020603050405020304" pitchFamily="18" charset="-95"/>
                <a:ea typeface="IFAO-Grec Unicode" panose="02020603050405020304" pitchFamily="18" charset="-95"/>
                <a:cs typeface="AGaramond-Regular"/>
              </a:rPr>
              <a:t> </a:t>
            </a:r>
            <a:r>
              <a:rPr lang="el-GR" sz="1600" dirty="0">
                <a:latin typeface="IFAO-Grec Unicode" panose="02020603050405020304" pitchFamily="18" charset="-95"/>
                <a:ea typeface="IFAO-Grec Unicode" panose="02020603050405020304" pitchFamily="18" charset="-95"/>
                <a:cs typeface="AGaramond-Regular"/>
              </a:rPr>
              <a:t>Τρύφων </a:t>
            </a:r>
            <a:r>
              <a:rPr lang="el-GR" sz="1600" dirty="0" err="1">
                <a:latin typeface="IFAO-Grec Unicode" panose="02020603050405020304" pitchFamily="18" charset="-95"/>
                <a:ea typeface="IFAO-Grec Unicode" panose="02020603050405020304" pitchFamily="18" charset="-95"/>
                <a:cs typeface="AGaramond-Regular"/>
              </a:rPr>
              <a:t>Διονυ</a:t>
            </a:r>
            <a:r>
              <a:rPr lang="el-GR" sz="1600" dirty="0">
                <a:latin typeface="IFAO-Grec Unicode" panose="02020603050405020304" pitchFamily="18" charset="-95"/>
                <a:ea typeface="IFAO-Grec Unicode" panose="02020603050405020304" pitchFamily="18" charset="-95"/>
                <a:cs typeface="AGaramond-Regular"/>
              </a:rPr>
              <a:t>[</a:t>
            </a:r>
            <a:r>
              <a:rPr lang="el-GR" sz="1600" dirty="0" err="1">
                <a:latin typeface="IFAO-Grec Unicode" panose="02020603050405020304" pitchFamily="18" charset="-95"/>
                <a:ea typeface="IFAO-Grec Unicode" panose="02020603050405020304" pitchFamily="18" charset="-95"/>
                <a:cs typeface="AGaramond-Regular"/>
              </a:rPr>
              <a:t>σίου</a:t>
            </a:r>
            <a:r>
              <a:rPr lang="el-GR" sz="1600" dirty="0">
                <a:latin typeface="IFAO-Grec Unicode" panose="02020603050405020304" pitchFamily="18" charset="-95"/>
                <a:ea typeface="IFAO-Grec Unicode" panose="02020603050405020304" pitchFamily="18" charset="-95"/>
                <a:cs typeface="AGaramond-Regular"/>
              </a:rPr>
              <a:t>]</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  </a:t>
            </a:r>
            <a:r>
              <a:rPr lang="el-GR" sz="1600" dirty="0" err="1">
                <a:latin typeface="IFAO-Grec Unicode" panose="02020603050405020304" pitchFamily="18" charset="-95"/>
                <a:ea typeface="IFAO-Grec Unicode" panose="02020603050405020304" pitchFamily="18" charset="-95"/>
                <a:cs typeface="AGaramond-Regular"/>
              </a:rPr>
              <a:t>τοῦ</a:t>
            </a:r>
            <a:r>
              <a:rPr lang="el-GR" sz="1600" dirty="0">
                <a:latin typeface="IFAO-Grec Unicode" panose="02020603050405020304" pitchFamily="18" charset="-95"/>
                <a:ea typeface="IFAO-Grec Unicode" panose="02020603050405020304" pitchFamily="18" charset="-95"/>
                <a:cs typeface="AGaramond-Regular"/>
              </a:rPr>
              <a:t> Τρύφωνος </a:t>
            </a:r>
            <a:r>
              <a:rPr lang="el-GR" sz="1600" dirty="0" err="1">
                <a:latin typeface="IFAO-Grec Unicode" panose="02020603050405020304" pitchFamily="18" charset="-95"/>
                <a:ea typeface="IFAO-Grec Unicode" panose="02020603050405020304" pitchFamily="18" charset="-95"/>
                <a:cs typeface="AGaramond-Regular"/>
              </a:rPr>
              <a:t>μητρὸς</a:t>
            </a:r>
            <a:r>
              <a:rPr lang="el-GR" sz="1600" dirty="0">
                <a:latin typeface="IFAO-Grec Unicode" panose="02020603050405020304" pitchFamily="18" charset="-95"/>
                <a:ea typeface="IFAO-Grec Unicode" panose="02020603050405020304" pitchFamily="18" charset="-95"/>
                <a:cs typeface="AGaramond-Regular"/>
              </a:rPr>
              <a:t> [Θ]</a:t>
            </a:r>
            <a:r>
              <a:rPr lang="el-GR" sz="1600" dirty="0" err="1">
                <a:latin typeface="IFAO-Grec Unicode" panose="02020603050405020304" pitchFamily="18" charset="-95"/>
                <a:ea typeface="IFAO-Grec Unicode" panose="02020603050405020304" pitchFamily="18" charset="-95"/>
                <a:cs typeface="AGaramond-Regular"/>
              </a:rPr>
              <a:t>αμούν</a:t>
            </a:r>
            <a:r>
              <a:rPr lang="el-GR" sz="1600" dirty="0">
                <a:latin typeface="IFAO-Grec Unicode" panose="02020603050405020304" pitchFamily="18" charset="-95"/>
                <a:ea typeface="IFAO-Grec Unicode" panose="02020603050405020304" pitchFamily="18" charset="-95"/>
                <a:cs typeface="AGaramond-Regular"/>
              </a:rPr>
              <a:t>[</a:t>
            </a:r>
            <a:r>
              <a:rPr lang="el-GR" sz="1600" dirty="0" err="1">
                <a:latin typeface="IFAO-Grec Unicode" panose="02020603050405020304" pitchFamily="18" charset="-95"/>
                <a:ea typeface="IFAO-Grec Unicode" panose="02020603050405020304" pitchFamily="18" charset="-95"/>
                <a:cs typeface="AGaramond-Regular"/>
              </a:rPr>
              <a:t>ιο</a:t>
            </a:r>
            <a:r>
              <a:rPr lang="el-GR" sz="1600" dirty="0">
                <a:latin typeface="IFAO-Grec Unicode" panose="02020603050405020304" pitchFamily="18" charset="-95"/>
                <a:ea typeface="IFAO-Grec Unicode" panose="02020603050405020304" pitchFamily="18" charset="-95"/>
                <a:cs typeface="AGaramond-Regular"/>
              </a:rPr>
              <a:t>]ς </a:t>
            </a:r>
            <a:r>
              <a:rPr lang="el-GR" sz="1600" dirty="0" err="1">
                <a:latin typeface="IFAO-Grec Unicode" panose="02020603050405020304" pitchFamily="18" charset="-95"/>
                <a:ea typeface="IFAO-Grec Unicode" panose="02020603050405020304" pitchFamily="18" charset="-95"/>
                <a:cs typeface="AGaramond-Regular"/>
              </a:rPr>
              <a:t>τῆ</a:t>
            </a:r>
            <a:r>
              <a:rPr lang="el-GR" sz="1600" dirty="0">
                <a:latin typeface="IFAO-Grec Unicode" panose="02020603050405020304" pitchFamily="18" charset="-95"/>
                <a:ea typeface="IFAO-Grec Unicode" panose="02020603050405020304" pitchFamily="18" charset="-95"/>
                <a:cs typeface="AGaramond-Regular"/>
              </a:rPr>
              <a:t>[ς]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  </a:t>
            </a:r>
            <a:r>
              <a:rPr lang="el-GR" sz="1600" dirty="0" err="1">
                <a:latin typeface="IFAO-Grec Unicode" panose="02020603050405020304" pitchFamily="18" charset="-95"/>
                <a:ea typeface="IFAO-Grec Unicode" panose="02020603050405020304" pitchFamily="18" charset="-95"/>
                <a:cs typeface="AGaramond-Regular"/>
              </a:rPr>
              <a:t>Ὀννώφριος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καὶ</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Πτολεμαῖο</a:t>
            </a:r>
            <a:r>
              <a:rPr lang="el-GR" sz="1600" dirty="0">
                <a:latin typeface="IFAO-Grec Unicode" panose="02020603050405020304" pitchFamily="18" charset="-95"/>
                <a:ea typeface="IFAO-Grec Unicode" panose="02020603050405020304" pitchFamily="18" charset="-95"/>
                <a:cs typeface="AGaramond-Regular"/>
              </a:rPr>
              <a:t>[ς] </a:t>
            </a:r>
            <a:r>
              <a:rPr lang="el-GR" sz="1600" dirty="0" err="1">
                <a:latin typeface="IFAO-Grec Unicode" panose="02020603050405020304" pitchFamily="18" charset="-95"/>
                <a:ea typeface="IFAO-Grec Unicode" panose="02020603050405020304" pitchFamily="18" charset="-95"/>
                <a:cs typeface="AGaramond-Regular"/>
              </a:rPr>
              <a:t>Παυσιρίωνος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4.  </a:t>
            </a:r>
            <a:r>
              <a:rPr lang="el-GR" sz="1600" dirty="0" err="1">
                <a:latin typeface="IFAO-Grec Unicode" panose="02020603050405020304" pitchFamily="18" charset="-95"/>
                <a:ea typeface="IFAO-Grec Unicode" panose="02020603050405020304" pitchFamily="18" charset="-95"/>
                <a:cs typeface="AGaramond-Regular"/>
              </a:rPr>
              <a:t>τοῦ</a:t>
            </a:r>
            <a:r>
              <a:rPr lang="el-GR" sz="1600" dirty="0">
                <a:latin typeface="IFAO-Grec Unicode" panose="02020603050405020304" pitchFamily="18" charset="-95"/>
                <a:ea typeface="IFAO-Grec Unicode" panose="02020603050405020304" pitchFamily="18" charset="-95"/>
                <a:cs typeface="AGaramond-Regular"/>
              </a:rPr>
              <a:t> Πτολεμαίου </a:t>
            </a:r>
            <a:r>
              <a:rPr lang="el-GR" sz="1600" dirty="0" err="1">
                <a:latin typeface="IFAO-Grec Unicode" panose="02020603050405020304" pitchFamily="18" charset="-95"/>
                <a:ea typeface="IFAO-Grec Unicode" panose="02020603050405020304" pitchFamily="18" charset="-95"/>
                <a:cs typeface="AGaramond-Regular"/>
              </a:rPr>
              <a:t>μητρὸς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Ὠφελοῦτος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τῆς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5.  </a:t>
            </a:r>
            <a:r>
              <a:rPr lang="el-GR" sz="1600" dirty="0" err="1">
                <a:latin typeface="IFAO-Grec Unicode" panose="02020603050405020304" pitchFamily="18" charset="-95"/>
                <a:ea typeface="IFAO-Grec Unicode" panose="02020603050405020304" pitchFamily="18" charset="-95"/>
                <a:cs typeface="AGaramond-Regular"/>
              </a:rPr>
              <a:t>Θέωνος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γέρδιος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ἀμφότεροι</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τῶν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ἀπʼ</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Ὀξυ</a:t>
            </a:r>
            <a:r>
              <a:rPr lang="el-GR" sz="1600" dirty="0">
                <a:latin typeface="IFAO-Grec Unicode" panose="02020603050405020304" pitchFamily="18" charset="-95"/>
                <a:ea typeface="IFAO-Grec Unicode" panose="02020603050405020304" pitchFamily="18" charset="-95"/>
                <a:cs typeface="AGaramond-Regular"/>
              </a:rPr>
              <a:t>-</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6.  </a:t>
            </a:r>
            <a:r>
              <a:rPr lang="el-GR" sz="1600" dirty="0" err="1">
                <a:latin typeface="IFAO-Grec Unicode" panose="02020603050405020304" pitchFamily="18" charset="-95"/>
                <a:ea typeface="IFAO-Grec Unicode" panose="02020603050405020304" pitchFamily="18" charset="-95"/>
                <a:cs typeface="AGaramond-Regular"/>
              </a:rPr>
              <a:t>ρύγχων</a:t>
            </a:r>
            <a:r>
              <a:rPr lang="el-GR" sz="1600" dirty="0">
                <a:latin typeface="IFAO-Grec Unicode" panose="02020603050405020304" pitchFamily="18" charset="-95"/>
                <a:ea typeface="IFAO-Grec Unicode" panose="02020603050405020304" pitchFamily="18" charset="-95"/>
                <a:cs typeface="AGaramond-Regular"/>
              </a:rPr>
              <a:t> πόλεως, </a:t>
            </a:r>
            <a:r>
              <a:rPr lang="el-GR" sz="1600" b="1" u="sng" dirty="0">
                <a:latin typeface="IFAO-Grec Unicode" panose="02020603050405020304" pitchFamily="18" charset="-95"/>
                <a:ea typeface="IFAO-Grec Unicode" panose="02020603050405020304" pitchFamily="18" charset="-95"/>
                <a:cs typeface="AGaramond-Regular"/>
              </a:rPr>
              <a:t>ὁ </a:t>
            </a:r>
            <a:r>
              <a:rPr lang="el-GR" sz="1600" b="1" u="sng" dirty="0" err="1">
                <a:latin typeface="IFAO-Grec Unicode" panose="02020603050405020304" pitchFamily="18" charset="-95"/>
                <a:ea typeface="IFAO-Grec Unicode" panose="02020603050405020304" pitchFamily="18" charset="-95"/>
                <a:cs typeface="AGaramond-Regular"/>
              </a:rPr>
              <a:t>μὲν</a:t>
            </a:r>
            <a:r>
              <a:rPr lang="el-GR" sz="1600" b="1" u="sng" dirty="0">
                <a:latin typeface="IFAO-Grec Unicode" panose="02020603050405020304" pitchFamily="18" charset="-95"/>
                <a:ea typeface="IFAO-Grec Unicode" panose="02020603050405020304" pitchFamily="18" charset="-95"/>
                <a:cs typeface="AGaramond-Regular"/>
              </a:rPr>
              <a:t> </a:t>
            </a:r>
            <a:r>
              <a:rPr lang="el-GR" sz="1600" b="1" dirty="0">
                <a:latin typeface="IFAO-Grec Unicode" panose="02020603050405020304" pitchFamily="18" charset="-95"/>
                <a:ea typeface="IFAO-Grec Unicode" panose="02020603050405020304" pitchFamily="18" charset="-95"/>
                <a:cs typeface="AGaramond-Regular"/>
              </a:rPr>
              <a:t>Τρύφων </a:t>
            </a:r>
            <a:r>
              <a:rPr lang="el-GR" sz="1600" b="1" dirty="0" err="1">
                <a:latin typeface="IFAO-Grec Unicode" panose="02020603050405020304" pitchFamily="18" charset="-95"/>
                <a:ea typeface="IFAO-Grec Unicode" panose="02020603050405020304" pitchFamily="18" charset="-95"/>
                <a:cs typeface="AGaramond-Regular"/>
              </a:rPr>
              <a:t>ἐγδεδόσ</a:t>
            </a:r>
            <a:r>
              <a:rPr lang="el-GR" sz="1600" b="1" dirty="0">
                <a:latin typeface="IFAO-Grec Unicode" panose="02020603050405020304" pitchFamily="18" charset="-95"/>
                <a:ea typeface="IFAO-Grec Unicode" panose="02020603050405020304" pitchFamily="18" charset="-95"/>
                <a:cs typeface="AGaramond-Regular"/>
              </a:rPr>
              <a:t>-</a:t>
            </a:r>
            <a:br>
              <a:rPr lang="el-GR" sz="1600" b="1"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7.  </a:t>
            </a:r>
            <a:r>
              <a:rPr lang="el-GR" sz="1600" b="1" dirty="0" err="1">
                <a:latin typeface="IFAO-Grec Unicode" panose="02020603050405020304" pitchFamily="18" charset="-95"/>
                <a:ea typeface="IFAO-Grec Unicode" panose="02020603050405020304" pitchFamily="18" charset="-95"/>
                <a:cs typeface="AGaramond-Regular"/>
              </a:rPr>
              <a:t>θαι</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τῷ</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Πτολεμαίῳ</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τὸν</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ἑαυτοῦ</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υἱὸν</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Θοῶ</a:t>
            </a:r>
            <a:r>
              <a:rPr lang="el-GR" sz="1600" b="1" dirty="0">
                <a:latin typeface="IFAO-Grec Unicode" panose="02020603050405020304" pitchFamily="18" charset="-95"/>
                <a:ea typeface="IFAO-Grec Unicode" panose="02020603050405020304" pitchFamily="18" charset="-95"/>
                <a:cs typeface="AGaramond-Regular"/>
              </a:rPr>
              <a:t>-</a:t>
            </a:r>
            <a:br>
              <a:rPr lang="el-GR" sz="1600" b="1"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8.   </a:t>
            </a:r>
            <a:r>
              <a:rPr lang="el-GR" sz="1600" b="1" dirty="0" err="1">
                <a:latin typeface="IFAO-Grec Unicode" panose="02020603050405020304" pitchFamily="18" charset="-95"/>
                <a:ea typeface="IFAO-Grec Unicode" panose="02020603050405020304" pitchFamily="18" charset="-95"/>
                <a:cs typeface="AGaramond-Regular"/>
              </a:rPr>
              <a:t>νιν</a:t>
            </a:r>
            <a:r>
              <a:rPr lang="el-GR" sz="1600" b="1"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μητρὸς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Σαραεῦτος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τῆς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Ἀπίωνος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οὐδέ</a:t>
            </a:r>
            <a:r>
              <a:rPr lang="el-GR" sz="1600" dirty="0">
                <a:latin typeface="IFAO-Grec Unicode" panose="02020603050405020304" pitchFamily="18" charset="-95"/>
                <a:ea typeface="IFAO-Grec Unicode" panose="02020603050405020304" pitchFamily="18" charset="-95"/>
                <a:cs typeface="AGaramond-Regular"/>
              </a:rPr>
              <a:t>-</a:t>
            </a:r>
            <a:br>
              <a:rPr lang="el-GR" sz="1600" dirty="0">
                <a:solidFill>
                  <a:schemeClr val="bg1">
                    <a:lumMod val="85000"/>
                  </a:schemeClr>
                </a:solidFill>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9.   πω </a:t>
            </a:r>
            <a:r>
              <a:rPr lang="el-GR" sz="1600" dirty="0" err="1">
                <a:latin typeface="IFAO-Grec Unicode" panose="02020603050405020304" pitchFamily="18" charset="-95"/>
                <a:ea typeface="IFAO-Grec Unicode" panose="02020603050405020304" pitchFamily="18" charset="-95"/>
                <a:cs typeface="AGaramond-Regular"/>
              </a:rPr>
              <a:t>ὄντα</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τῶν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ἐτῶν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ἐπὶ</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χρόνον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ἐνιαυτὸν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10. </a:t>
            </a:r>
            <a:r>
              <a:rPr lang="el-GR" sz="1600" dirty="0" err="1">
                <a:latin typeface="IFAO-Grec Unicode" panose="02020603050405020304" pitchFamily="18" charset="-95"/>
                <a:ea typeface="IFAO-Grec Unicode" panose="02020603050405020304" pitchFamily="18" charset="-95"/>
                <a:cs typeface="AGaramond-Regular"/>
              </a:rPr>
              <a:t>ἕνα</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ἀπὸ</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τῆς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ἐνεστώσης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ἡμέρας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διακονοῦ</a:t>
            </a:r>
            <a:r>
              <a:rPr lang="el-GR" sz="1600" dirty="0">
                <a:latin typeface="IFAO-Grec Unicode" panose="02020603050405020304" pitchFamily="18" charset="-95"/>
                <a:ea typeface="IFAO-Grec Unicode" panose="02020603050405020304" pitchFamily="18" charset="-95"/>
                <a:cs typeface="AGaramond-Regular"/>
              </a:rPr>
              <a:t>(ν)-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11. τα </a:t>
            </a:r>
            <a:r>
              <a:rPr lang="el-GR" sz="1600" dirty="0" err="1">
                <a:latin typeface="IFAO-Grec Unicode" panose="02020603050405020304" pitchFamily="18" charset="-95"/>
                <a:ea typeface="IFAO-Grec Unicode" panose="02020603050405020304" pitchFamily="18" charset="-95"/>
                <a:cs typeface="AGaramond-Regular"/>
              </a:rPr>
              <a:t>καὶ</a:t>
            </a:r>
            <a:r>
              <a:rPr lang="el-GR" sz="1600" dirty="0">
                <a:latin typeface="IFAO-Grec Unicode" panose="02020603050405020304" pitchFamily="18" charset="-95"/>
                <a:ea typeface="IFAO-Grec Unicode" panose="02020603050405020304" pitchFamily="18" charset="-95"/>
                <a:cs typeface="AGaramond-Regular"/>
              </a:rPr>
              <a:t> ποιο[ῦ]ντα πάντα </a:t>
            </a:r>
            <a:r>
              <a:rPr lang="el-GR" sz="1600" dirty="0" err="1">
                <a:latin typeface="IFAO-Grec Unicode" panose="02020603050405020304" pitchFamily="18" charset="-95"/>
                <a:ea typeface="IFAO-Grec Unicode" panose="02020603050405020304" pitchFamily="18" charset="-95"/>
                <a:cs typeface="AGaramond-Regular"/>
              </a:rPr>
              <a:t>τὰ</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ἐπιτασσόμε</a:t>
            </a:r>
            <a:r>
              <a:rPr lang="el-GR" sz="1600" dirty="0">
                <a:latin typeface="IFAO-Grec Unicode" panose="02020603050405020304" pitchFamily="18" charset="-95"/>
                <a:ea typeface="IFAO-Grec Unicode" panose="02020603050405020304" pitchFamily="18" charset="-95"/>
                <a:cs typeface="AGaramond-Regular"/>
              </a:rPr>
              <a:t>-</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12. να </a:t>
            </a:r>
            <a:r>
              <a:rPr lang="el-GR" sz="1600" dirty="0" err="1">
                <a:latin typeface="IFAO-Grec Unicode" panose="02020603050405020304" pitchFamily="18" charset="-95"/>
                <a:ea typeface="IFAO-Grec Unicode" panose="02020603050405020304" pitchFamily="18" charset="-95"/>
                <a:cs typeface="AGaramond-Regular"/>
              </a:rPr>
              <a:t>αὐτῷ</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ὑπὸ</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τοῦ</a:t>
            </a:r>
            <a:r>
              <a:rPr lang="el-GR" sz="1600" dirty="0">
                <a:latin typeface="IFAO-Grec Unicode" panose="02020603050405020304" pitchFamily="18" charset="-95"/>
                <a:ea typeface="IFAO-Grec Unicode" panose="02020603050405020304" pitchFamily="18" charset="-95"/>
                <a:cs typeface="AGaramond-Regular"/>
              </a:rPr>
              <a:t> Πτολεμαίου </a:t>
            </a:r>
            <a:r>
              <a:rPr lang="el-GR" sz="1600" dirty="0" err="1">
                <a:latin typeface="IFAO-Grec Unicode" panose="02020603050405020304" pitchFamily="18" charset="-95"/>
                <a:ea typeface="IFAO-Grec Unicode" panose="02020603050405020304" pitchFamily="18" charset="-95"/>
                <a:cs typeface="AGaramond-Regular"/>
              </a:rPr>
              <a:t>κατὰ</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τὴν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13. </a:t>
            </a:r>
            <a:r>
              <a:rPr lang="el-GR" sz="1600" dirty="0" err="1">
                <a:latin typeface="IFAO-Grec Unicode" panose="02020603050405020304" pitchFamily="18" charset="-95"/>
                <a:ea typeface="IFAO-Grec Unicode" panose="02020603050405020304" pitchFamily="18" charset="-95"/>
                <a:cs typeface="AGaramond-Regular"/>
              </a:rPr>
              <a:t>γερδιακὴν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τέχνην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πᾶσαν</a:t>
            </a:r>
            <a:r>
              <a:rPr lang="el-GR" sz="1600" dirty="0">
                <a:latin typeface="IFAO-Grec Unicode" panose="02020603050405020304" pitchFamily="18" charset="-95"/>
                <a:ea typeface="IFAO-Grec Unicode" panose="02020603050405020304" pitchFamily="18" charset="-95"/>
                <a:cs typeface="AGaramond-Regular"/>
              </a:rPr>
              <a:t>, </a:t>
            </a:r>
            <a:r>
              <a:rPr lang="el-GR" sz="1600" b="1" dirty="0">
                <a:effectLst/>
                <a:latin typeface="Times New Roman" panose="02020603050405020304" pitchFamily="18" charset="0"/>
                <a:ea typeface="Calibri" panose="020F0502020204030204" pitchFamily="34" charset="0"/>
                <a:cs typeface="AGaramond-Regular"/>
              </a:rPr>
              <a:t>&lt;</a:t>
            </a:r>
            <a:r>
              <a:rPr lang="el-GR" sz="1600" b="1" u="sng" dirty="0">
                <a:effectLst/>
                <a:latin typeface="Times New Roman" panose="02020603050405020304" pitchFamily="18" charset="0"/>
                <a:ea typeface="Calibri" panose="020F0502020204030204" pitchFamily="34" charset="0"/>
                <a:cs typeface="AGaramond-Regular"/>
              </a:rPr>
              <a:t>ὁ </a:t>
            </a:r>
            <a:r>
              <a:rPr lang="el-GR" sz="1600" b="1" u="sng" dirty="0" err="1">
                <a:effectLst/>
                <a:latin typeface="Times New Roman" panose="02020603050405020304" pitchFamily="18" charset="0"/>
                <a:ea typeface="Calibri" panose="020F0502020204030204" pitchFamily="34" charset="0"/>
                <a:cs typeface="AGaramond-Regular"/>
              </a:rPr>
              <a:t>δὲ</a:t>
            </a:r>
            <a:r>
              <a:rPr lang="el-GR" sz="1600" b="1" u="sng"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Πτολεμαῖος</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κατʼ</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αὐτὸν</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ἐκδιδάξειν</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τὸν</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παῖδα</a:t>
            </a:r>
            <a:r>
              <a:rPr lang="el-GR" sz="1600" b="1" dirty="0">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κατὰ</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τὴν</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γερδιακὴν</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τέχνην</a:t>
            </a:r>
            <a:r>
              <a:rPr lang="el-GR" sz="1600" b="1" dirty="0">
                <a:effectLst/>
                <a:latin typeface="Times New Roman" panose="02020603050405020304" pitchFamily="18" charset="0"/>
                <a:ea typeface="Calibri" panose="020F0502020204030204" pitchFamily="34" charset="0"/>
                <a:cs typeface="AGaramond-Regular"/>
              </a:rPr>
              <a:t>&gt; </a:t>
            </a:r>
            <a:r>
              <a:rPr lang="el-GR" sz="1600" b="1" dirty="0" err="1">
                <a:latin typeface="Times New Roman" panose="02020603050405020304" pitchFamily="18" charset="0"/>
                <a:ea typeface="Calibri" panose="020F0502020204030204" pitchFamily="34" charset="0"/>
                <a:cs typeface="AGaramond-Regular"/>
              </a:rPr>
              <a:t>ὡ</a:t>
            </a:r>
            <a:r>
              <a:rPr lang="el-GR" sz="1600" b="1" dirty="0" err="1">
                <a:effectLst/>
                <a:latin typeface="Times New Roman" panose="02020603050405020304" pitchFamily="18" charset="0"/>
                <a:ea typeface="Calibri" panose="020F0502020204030204" pitchFamily="34" charset="0"/>
                <a:cs typeface="AGaramond-Regular"/>
              </a:rPr>
              <a:t>ς</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καὶ</a:t>
            </a:r>
            <a:r>
              <a:rPr lang="el-GR" sz="1600" b="1" dirty="0">
                <a:effectLst/>
                <a:latin typeface="Times New Roman" panose="02020603050405020304" pitchFamily="18" charset="0"/>
                <a:ea typeface="Calibri" panose="020F0502020204030204" pitchFamily="34" charset="0"/>
                <a:cs typeface="AGaramond-Regular"/>
              </a:rPr>
              <a:t> </a:t>
            </a:r>
            <a:r>
              <a:rPr lang="el-GR" sz="1600" b="1" dirty="0" err="1">
                <a:effectLst/>
                <a:latin typeface="Times New Roman" panose="02020603050405020304" pitchFamily="18" charset="0"/>
                <a:ea typeface="Calibri" panose="020F0502020204030204" pitchFamily="34" charset="0"/>
                <a:cs typeface="AGaramond-Regular"/>
              </a:rPr>
              <a:t>αὐτὸς</a:t>
            </a:r>
            <a:br>
              <a:rPr lang="el-GR" sz="1600" b="1" dirty="0">
                <a:effectLst/>
                <a:latin typeface="Times New Roman" panose="02020603050405020304" pitchFamily="18" charset="0"/>
                <a:ea typeface="Calibri" panose="020F0502020204030204" pitchFamily="34" charset="0"/>
                <a:cs typeface="AGaramond-Regular"/>
              </a:rPr>
            </a:br>
            <a:r>
              <a:rPr lang="el-GR" sz="1600" dirty="0">
                <a:effectLst/>
                <a:latin typeface="Times New Roman" panose="02020603050405020304" pitchFamily="18" charset="0"/>
                <a:ea typeface="Calibri" panose="020F0502020204030204" pitchFamily="34" charset="0"/>
                <a:cs typeface="AGaramond-Regular"/>
              </a:rPr>
              <a:t>14. </a:t>
            </a:r>
            <a:r>
              <a:rPr lang="el-GR" sz="1600" b="1" dirty="0" err="1">
                <a:effectLst/>
                <a:latin typeface="Times New Roman" panose="02020603050405020304" pitchFamily="18" charset="0"/>
                <a:ea typeface="Calibri" panose="020F0502020204030204" pitchFamily="34" charset="0"/>
                <a:cs typeface="AGaramond-Regular"/>
              </a:rPr>
              <a:t>ἐπισται</a:t>
            </a:r>
            <a:r>
              <a:rPr lang="el-GR" sz="1600" dirty="0">
                <a:effectLst/>
                <a:latin typeface="Times New Roman" panose="02020603050405020304" pitchFamily="18" charset="0"/>
                <a:ea typeface="Calibri" panose="020F0502020204030204" pitchFamily="34" charset="0"/>
                <a:cs typeface="AGaramond-Regular"/>
              </a:rPr>
              <a:t>,</a:t>
            </a:r>
            <a:r>
              <a:rPr lang="el-GR" sz="1600" b="1" dirty="0">
                <a:effectLst/>
                <a:latin typeface="Times New Roman" panose="02020603050405020304" pitchFamily="18" charset="0"/>
                <a:ea typeface="Calibri" panose="020F0502020204030204" pitchFamily="34" charset="0"/>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τοῦ</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παιδὸς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τρεφομένου</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καὶ</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ἱμα</a:t>
            </a:r>
            <a:r>
              <a:rPr lang="el-GR" sz="1600" dirty="0">
                <a:latin typeface="IFAO-Grec Unicode" panose="02020603050405020304" pitchFamily="18" charset="-95"/>
                <a:ea typeface="IFAO-Grec Unicode" panose="02020603050405020304" pitchFamily="18" charset="-95"/>
                <a:cs typeface="AGaramond-Regular"/>
              </a:rPr>
              <a:t>-</a:t>
            </a:r>
            <a:br>
              <a:rPr lang="el-GR" sz="1600" dirty="0">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15.  </a:t>
            </a:r>
            <a:r>
              <a:rPr lang="el-GR" sz="1600" dirty="0" err="1">
                <a:effectLst/>
                <a:latin typeface="IFAO-Grec Unicode" panose="02020603050405020304" pitchFamily="18" charset="-95"/>
                <a:ea typeface="IFAO-Grec Unicode" panose="02020603050405020304" pitchFamily="18" charset="-95"/>
                <a:cs typeface="AGaramond-Regular"/>
              </a:rPr>
              <a:t>τισζομένου</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ἐπὶ</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τὸν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ὅλον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χρόνον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ὑπὸ</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16.  </a:t>
            </a:r>
            <a:r>
              <a:rPr lang="el-GR" sz="1600" dirty="0" err="1">
                <a:effectLst/>
                <a:latin typeface="IFAO-Grec Unicode" panose="02020603050405020304" pitchFamily="18" charset="-95"/>
                <a:ea typeface="IFAO-Grec Unicode" panose="02020603050405020304" pitchFamily="18" charset="-95"/>
                <a:cs typeface="AGaramond-Regular"/>
              </a:rPr>
              <a:t>τοῦ</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πατρὸς</a:t>
            </a:r>
            <a:r>
              <a:rPr lang="el-GR" sz="1600" dirty="0">
                <a:effectLst/>
                <a:latin typeface="IFAO-Grec Unicode" panose="02020603050405020304" pitchFamily="18" charset="-95"/>
                <a:ea typeface="IFAO-Grec Unicode" panose="02020603050405020304" pitchFamily="18" charset="-95"/>
                <a:cs typeface="AGaramond-Regular"/>
              </a:rPr>
              <a:t> Τρύφωνος </a:t>
            </a:r>
            <a:r>
              <a:rPr lang="el-GR" sz="1600" dirty="0" err="1">
                <a:effectLst/>
                <a:latin typeface="IFAO-Grec Unicode" panose="02020603050405020304" pitchFamily="18" charset="-95"/>
                <a:ea typeface="IFAO-Grec Unicode" panose="02020603050405020304" pitchFamily="18" charset="-95"/>
                <a:cs typeface="AGaramond-Regular"/>
              </a:rPr>
              <a:t>πρὸς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ὃν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καὶ</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εἶναι</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17.  </a:t>
            </a:r>
            <a:r>
              <a:rPr lang="el-GR" sz="1600" dirty="0" err="1">
                <a:effectLst/>
                <a:latin typeface="IFAO-Grec Unicode" panose="02020603050405020304" pitchFamily="18" charset="-95"/>
                <a:ea typeface="IFAO-Grec Unicode" panose="02020603050405020304" pitchFamily="18" charset="-95"/>
                <a:cs typeface="AGaramond-Regular"/>
              </a:rPr>
              <a:t>τὰ</a:t>
            </a:r>
            <a:r>
              <a:rPr lang="el-GR" sz="1600" dirty="0">
                <a:effectLst/>
                <a:latin typeface="IFAO-Grec Unicode" panose="02020603050405020304" pitchFamily="18" charset="-95"/>
                <a:ea typeface="IFAO-Grec Unicode" panose="02020603050405020304" pitchFamily="18" charset="-95"/>
                <a:cs typeface="AGaramond-Regular"/>
              </a:rPr>
              <a:t> δημόσια πάντα </a:t>
            </a:r>
            <a:r>
              <a:rPr lang="el-GR" sz="1600" dirty="0" err="1">
                <a:effectLst/>
                <a:latin typeface="IFAO-Grec Unicode" panose="02020603050405020304" pitchFamily="18" charset="-95"/>
                <a:ea typeface="IFAO-Grec Unicode" panose="02020603050405020304" pitchFamily="18" charset="-95"/>
                <a:cs typeface="AGaramond-Regular"/>
              </a:rPr>
              <a:t>τοῦ</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παιδός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ἐφʼ</a:t>
            </a:r>
            <a:r>
              <a:rPr lang="el-GR" sz="1600" dirty="0">
                <a:effectLst/>
                <a:latin typeface="IFAO-Grec Unicode" panose="02020603050405020304" pitchFamily="18" charset="-95"/>
                <a:ea typeface="IFAO-Grec Unicode" panose="02020603050405020304" pitchFamily="18" charset="-95"/>
                <a:cs typeface="AGaramond-Regular"/>
              </a:rPr>
              <a:t> ᾧ</a:t>
            </a:r>
            <a:br>
              <a:rPr lang="el-GR" sz="16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18.  δώσει </a:t>
            </a:r>
            <a:r>
              <a:rPr lang="el-GR" sz="1600" dirty="0" err="1">
                <a:effectLst/>
                <a:latin typeface="IFAO-Grec Unicode" panose="02020603050405020304" pitchFamily="18" charset="-95"/>
                <a:ea typeface="IFAO-Grec Unicode" panose="02020603050405020304" pitchFamily="18" charset="-95"/>
                <a:cs typeface="AGaramond-Regular"/>
              </a:rPr>
              <a:t>αὐτῷ</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κατὰ</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μῆνα</a:t>
            </a:r>
            <a:r>
              <a:rPr lang="el-GR" sz="1600" dirty="0">
                <a:effectLst/>
                <a:latin typeface="IFAO-Grec Unicode" panose="02020603050405020304" pitchFamily="18" charset="-95"/>
                <a:ea typeface="IFAO-Grec Unicode" panose="02020603050405020304" pitchFamily="18" charset="-95"/>
                <a:cs typeface="AGaramond-Regular"/>
              </a:rPr>
              <a:t> ὁ </a:t>
            </a:r>
            <a:r>
              <a:rPr lang="el-GR" sz="1600" dirty="0" err="1">
                <a:effectLst/>
                <a:latin typeface="IFAO-Grec Unicode" panose="02020603050405020304" pitchFamily="18" charset="-95"/>
                <a:ea typeface="IFAO-Grec Unicode" panose="02020603050405020304" pitchFamily="18" charset="-95"/>
                <a:cs typeface="AGaramond-Regular"/>
              </a:rPr>
              <a:t>Πτολεμαῖος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19.  </a:t>
            </a:r>
            <a:r>
              <a:rPr lang="el-GR" sz="1600" dirty="0" err="1">
                <a:effectLst/>
                <a:latin typeface="IFAO-Grec Unicode" panose="02020603050405020304" pitchFamily="18" charset="-95"/>
                <a:ea typeface="IFAO-Grec Unicode" panose="02020603050405020304" pitchFamily="18" charset="-95"/>
                <a:cs typeface="AGaramond-Regular"/>
              </a:rPr>
              <a:t>εἰς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λόγον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διατροφῆς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δραχμὰς</a:t>
            </a:r>
            <a:r>
              <a:rPr lang="el-GR" sz="1600" dirty="0">
                <a:effectLst/>
                <a:latin typeface="IFAO-Grec Unicode" panose="02020603050405020304" pitchFamily="18" charset="-95"/>
                <a:ea typeface="IFAO-Grec Unicode" panose="02020603050405020304" pitchFamily="18" charset="-95"/>
                <a:cs typeface="AGaramond-Regular"/>
              </a:rPr>
              <a:t> πέντε</a:t>
            </a: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20.  </a:t>
            </a:r>
            <a:r>
              <a:rPr lang="el-GR" sz="1600" dirty="0" err="1">
                <a:effectLst/>
                <a:latin typeface="IFAO-Grec Unicode" panose="02020603050405020304" pitchFamily="18" charset="-95"/>
                <a:ea typeface="IFAO-Grec Unicode" panose="02020603050405020304" pitchFamily="18" charset="-95"/>
                <a:cs typeface="AGaramond-Regular"/>
              </a:rPr>
              <a:t>καὶ</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ἐπὶ</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συνκλεισμῷ</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τοῦ</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ὅλου</a:t>
            </a:r>
            <a:r>
              <a:rPr lang="el-GR" sz="1600" dirty="0">
                <a:effectLst/>
                <a:latin typeface="IFAO-Grec Unicode" panose="02020603050405020304" pitchFamily="18" charset="-95"/>
                <a:ea typeface="IFAO-Grec Unicode" panose="02020603050405020304" pitchFamily="18" charset="-95"/>
                <a:cs typeface="AGaramond-Regular"/>
              </a:rPr>
              <a:t> χρόνου</a:t>
            </a:r>
            <a:endParaRPr lang="el-GR" sz="1600" dirty="0">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18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
        <p:nvSpPr>
          <p:cNvPr id="9" name="Θέση περιεχομένου 2">
            <a:extLst>
              <a:ext uri="{FF2B5EF4-FFF2-40B4-BE49-F238E27FC236}">
                <a16:creationId xmlns:a16="http://schemas.microsoft.com/office/drawing/2014/main" id="{3EBD6D98-1D3B-6659-8B41-B42F775DE2BB}"/>
              </a:ext>
            </a:extLst>
          </p:cNvPr>
          <p:cNvSpPr txBox="1">
            <a:spLocks/>
          </p:cNvSpPr>
          <p:nvPr/>
        </p:nvSpPr>
        <p:spPr>
          <a:xfrm>
            <a:off x="7000874" y="971550"/>
            <a:ext cx="5667376" cy="5886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21.  </a:t>
            </a:r>
            <a:r>
              <a:rPr lang="el-GR" sz="1600" dirty="0" err="1">
                <a:effectLst/>
                <a:latin typeface="IFAO-Grec Unicode" panose="02020603050405020304" pitchFamily="18" charset="-95"/>
                <a:ea typeface="IFAO-Grec Unicode" panose="02020603050405020304" pitchFamily="18" charset="-95"/>
                <a:cs typeface="AGaramond-Regular"/>
              </a:rPr>
              <a:t>εἰς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λόγον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ἱματισμοῦ</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δραχμὰς</a:t>
            </a:r>
            <a:r>
              <a:rPr lang="el-GR" sz="1600" dirty="0">
                <a:effectLst/>
                <a:latin typeface="IFAO-Grec Unicode" panose="02020603050405020304" pitchFamily="18" charset="-95"/>
                <a:ea typeface="IFAO-Grec Unicode" panose="02020603050405020304" pitchFamily="18" charset="-95"/>
                <a:cs typeface="AGaramond-Regular"/>
              </a:rPr>
              <a:t> δέκα δύο,</a:t>
            </a: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22.  </a:t>
            </a:r>
            <a:r>
              <a:rPr lang="el-GR" sz="1600" dirty="0" err="1">
                <a:effectLst/>
                <a:latin typeface="IFAO-Grec Unicode" panose="02020603050405020304" pitchFamily="18" charset="-95"/>
                <a:ea typeface="IFAO-Grec Unicode" panose="02020603050405020304" pitchFamily="18" charset="-95"/>
                <a:cs typeface="AGaramond-Regular"/>
              </a:rPr>
              <a:t>οὐκ</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ἐξόντος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τῷ</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Τρύφωνι</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ἀποσπᾶν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τὸν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23.  </a:t>
            </a:r>
            <a:r>
              <a:rPr lang="el-GR" sz="1600" dirty="0" err="1">
                <a:effectLst/>
                <a:latin typeface="IFAO-Grec Unicode" panose="02020603050405020304" pitchFamily="18" charset="-95"/>
                <a:ea typeface="IFAO-Grec Unicode" panose="02020603050405020304" pitchFamily="18" charset="-95"/>
                <a:cs typeface="AGaramond-Regular"/>
              </a:rPr>
              <a:t>παῖδα</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ἀπὸ</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τοῦ</a:t>
            </a:r>
            <a:r>
              <a:rPr lang="el-GR" sz="1600" dirty="0">
                <a:effectLst/>
                <a:latin typeface="IFAO-Grec Unicode" panose="02020603050405020304" pitchFamily="18" charset="-95"/>
                <a:ea typeface="IFAO-Grec Unicode" panose="02020603050405020304" pitchFamily="18" charset="-95"/>
                <a:cs typeface="AGaramond-Regular"/>
              </a:rPr>
              <a:t> Πτολεμαίου μέχρι </a:t>
            </a:r>
            <a:r>
              <a:rPr lang="el-GR" sz="1600" dirty="0" err="1">
                <a:effectLst/>
                <a:latin typeface="IFAO-Grec Unicode" panose="02020603050405020304" pitchFamily="18" charset="-95"/>
                <a:ea typeface="IFAO-Grec Unicode" panose="02020603050405020304" pitchFamily="18" charset="-95"/>
                <a:cs typeface="AGaramond-Regular"/>
              </a:rPr>
              <a:t>τοῦ</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24.  </a:t>
            </a:r>
            <a:r>
              <a:rPr lang="el-GR" sz="1600" dirty="0" err="1">
                <a:effectLst/>
                <a:latin typeface="IFAO-Grec Unicode" panose="02020603050405020304" pitchFamily="18" charset="-95"/>
                <a:ea typeface="IFAO-Grec Unicode" panose="02020603050405020304" pitchFamily="18" charset="-95"/>
                <a:cs typeface="AGaramond-Regular"/>
              </a:rPr>
              <a:t>τὸν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χρόνον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πληρωθῆναι</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ὅσας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δʼ</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ἐὰν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25.  </a:t>
            </a:r>
            <a:r>
              <a:rPr lang="el-GR" sz="1600" dirty="0" err="1">
                <a:effectLst/>
                <a:latin typeface="IFAO-Grec Unicode" panose="02020603050405020304" pitchFamily="18" charset="-95"/>
                <a:ea typeface="IFAO-Grec Unicode" panose="02020603050405020304" pitchFamily="18" charset="-95"/>
                <a:cs typeface="AGaramond-Regular"/>
              </a:rPr>
              <a:t>τούτῳ</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ἀτακτήσῃ</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ἡμέρας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ἐπὶ</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τὰς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26.  </a:t>
            </a:r>
            <a:r>
              <a:rPr lang="el-GR" sz="1600" dirty="0" err="1">
                <a:effectLst/>
                <a:latin typeface="IFAO-Grec Unicode" panose="02020603050405020304" pitchFamily="18" charset="-95"/>
                <a:ea typeface="IFAO-Grec Unicode" panose="02020603050405020304" pitchFamily="18" charset="-95"/>
                <a:cs typeface="AGaramond-Regular"/>
              </a:rPr>
              <a:t>ἴσας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αὐτὸν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παρέξεται</a:t>
            </a:r>
            <a:r>
              <a:rPr lang="el-GR" sz="1600" dirty="0">
                <a:effectLst/>
                <a:latin typeface="IFAO-Grec Unicode" panose="02020603050405020304" pitchFamily="18" charset="-95"/>
                <a:ea typeface="IFAO-Grec Unicode" panose="02020603050405020304" pitchFamily="18" charset="-95"/>
                <a:cs typeface="AGaramond-Regular"/>
              </a:rPr>
              <a:t> [με]</a:t>
            </a:r>
            <a:r>
              <a:rPr lang="el-GR" sz="1600" dirty="0" err="1">
                <a:effectLst/>
                <a:latin typeface="IFAO-Grec Unicode" panose="02020603050405020304" pitchFamily="18" charset="-95"/>
                <a:ea typeface="IFAO-Grec Unicode" panose="02020603050405020304" pitchFamily="18" charset="-95"/>
                <a:cs typeface="AGaramond-Regular"/>
              </a:rPr>
              <a:t>τὰ</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τὸν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χρό</a:t>
            </a:r>
            <a:r>
              <a:rPr lang="el-GR" sz="1600" dirty="0">
                <a:effectLst/>
                <a:latin typeface="IFAO-Grec Unicode" panose="02020603050405020304" pitchFamily="18" charset="-95"/>
                <a:ea typeface="IFAO-Grec Unicode" panose="02020603050405020304" pitchFamily="18" charset="-95"/>
                <a:cs typeface="AGaramond-Regular"/>
              </a:rPr>
              <a:t>-</a:t>
            </a: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27.  </a:t>
            </a:r>
            <a:r>
              <a:rPr lang="el-GR" sz="1600" dirty="0" err="1">
                <a:effectLst/>
                <a:latin typeface="IFAO-Grec Unicode" panose="02020603050405020304" pitchFamily="18" charset="-95"/>
                <a:ea typeface="IFAO-Grec Unicode" panose="02020603050405020304" pitchFamily="18" charset="-95"/>
                <a:cs typeface="AGaramond-Regular"/>
              </a:rPr>
              <a:t>νον</a:t>
            </a:r>
            <a:r>
              <a:rPr lang="el-GR" sz="1600" dirty="0">
                <a:effectLst/>
                <a:latin typeface="IFAO-Grec Unicode" panose="02020603050405020304" pitchFamily="18" charset="-95"/>
                <a:ea typeface="IFAO-Grec Unicode" panose="02020603050405020304" pitchFamily="18" charset="-95"/>
                <a:cs typeface="AGaramond-Regular"/>
              </a:rPr>
              <a:t> ἢ ἀ̣[</a:t>
            </a:r>
            <a:r>
              <a:rPr lang="el-GR" sz="1600" dirty="0" err="1">
                <a:effectLst/>
                <a:latin typeface="IFAO-Grec Unicode" panose="02020603050405020304" pitchFamily="18" charset="-95"/>
                <a:ea typeface="IFAO-Grec Unicode" panose="02020603050405020304" pitchFamily="18" charset="-95"/>
                <a:cs typeface="AGaramond-Regular"/>
              </a:rPr>
              <a:t>πο</a:t>
            </a:r>
            <a:r>
              <a:rPr lang="el-GR" sz="1600" dirty="0">
                <a:effectLst/>
                <a:latin typeface="IFAO-Grec Unicode" panose="02020603050405020304" pitchFamily="18" charset="-95"/>
                <a:ea typeface="IFAO-Grec Unicode" panose="02020603050405020304" pitchFamily="18" charset="-95"/>
                <a:cs typeface="AGaramond-Regular"/>
              </a:rPr>
              <a:t>]</a:t>
            </a:r>
            <a:r>
              <a:rPr lang="el-GR" sz="1600" dirty="0" err="1">
                <a:effectLst/>
                <a:latin typeface="IFAO-Grec Unicode" panose="02020603050405020304" pitchFamily="18" charset="-95"/>
                <a:ea typeface="IFAO-Grec Unicode" panose="02020603050405020304" pitchFamily="18" charset="-95"/>
                <a:cs typeface="AGaramond-Regular"/>
              </a:rPr>
              <a:t>τεισάτω</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ἑκάσ</a:t>
            </a:r>
            <a:r>
              <a:rPr lang="el-GR" sz="1600" dirty="0">
                <a:effectLst/>
                <a:latin typeface="IFAO-Grec Unicode" panose="02020603050405020304" pitchFamily="18" charset="-95"/>
                <a:ea typeface="IFAO-Grec Unicode" panose="02020603050405020304" pitchFamily="18" charset="-95"/>
                <a:cs typeface="AGaramond-Regular"/>
              </a:rPr>
              <a:t>[τ]ης </a:t>
            </a:r>
            <a:r>
              <a:rPr lang="el-GR" sz="1600" dirty="0" err="1">
                <a:effectLst/>
                <a:latin typeface="IFAO-Grec Unicode" panose="02020603050405020304" pitchFamily="18" charset="-95"/>
                <a:ea typeface="IFAO-Grec Unicode" panose="02020603050405020304" pitchFamily="18" charset="-95"/>
                <a:cs typeface="AGaramond-Regular"/>
              </a:rPr>
              <a:t>ἡμέρας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28.  </a:t>
            </a:r>
            <a:r>
              <a:rPr lang="el-GR" sz="1600" dirty="0" err="1">
                <a:effectLst/>
                <a:latin typeface="IFAO-Grec Unicode" panose="02020603050405020304" pitchFamily="18" charset="-95"/>
                <a:ea typeface="IFAO-Grec Unicode" panose="02020603050405020304" pitchFamily="18" charset="-95"/>
                <a:cs typeface="AGaramond-Regular"/>
              </a:rPr>
              <a:t>ἀργυρίου</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δρ</a:t>
            </a:r>
            <a:r>
              <a:rPr lang="el-GR" sz="1600" dirty="0">
                <a:effectLst/>
                <a:latin typeface="IFAO-Grec Unicode" panose="02020603050405020304" pitchFamily="18" charset="-95"/>
                <a:ea typeface="IFAO-Grec Unicode" panose="02020603050405020304" pitchFamily="18" charset="-95"/>
                <a:cs typeface="AGaramond-Regular"/>
              </a:rPr>
              <a:t>]</a:t>
            </a:r>
            <a:r>
              <a:rPr lang="el-GR" sz="1600" dirty="0" err="1">
                <a:effectLst/>
                <a:latin typeface="IFAO-Grec Unicode" panose="02020603050405020304" pitchFamily="18" charset="-95"/>
                <a:ea typeface="IFAO-Grec Unicode" panose="02020603050405020304" pitchFamily="18" charset="-95"/>
                <a:cs typeface="AGaramond-Regular"/>
              </a:rPr>
              <a:t>αχμὴν</a:t>
            </a:r>
            <a:r>
              <a:rPr lang="el-GR" sz="1600" dirty="0">
                <a:effectLst/>
                <a:latin typeface="IFAO-Grec Unicode" panose="02020603050405020304" pitchFamily="18" charset="-95"/>
                <a:ea typeface="IFAO-Grec Unicode" panose="02020603050405020304" pitchFamily="18" charset="-95"/>
                <a:cs typeface="AGaramond-Regular"/>
              </a:rPr>
              <a:t> μίαν, </a:t>
            </a:r>
            <a:r>
              <a:rPr lang="el-GR" sz="1600" dirty="0">
                <a:latin typeface="IFAO-Grec Unicode" panose="02020603050405020304" pitchFamily="18" charset="-95"/>
                <a:ea typeface="IFAO-Grec Unicode" panose="02020603050405020304" pitchFamily="18" charset="-95"/>
                <a:cs typeface="AGaramond-Regular"/>
              </a:rPr>
              <a:t>[τ]</a:t>
            </a:r>
            <a:r>
              <a:rPr lang="el-GR" sz="1600" dirty="0" err="1">
                <a:latin typeface="IFAO-Grec Unicode" panose="02020603050405020304" pitchFamily="18" charset="-95"/>
                <a:ea typeface="IFAO-Grec Unicode" panose="02020603050405020304" pitchFamily="18" charset="-95"/>
                <a:cs typeface="AGaramond-Regular"/>
              </a:rPr>
              <a:t>οῦ</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δʼ</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ἀποσπα</a:t>
            </a:r>
            <a:r>
              <a:rPr lang="el-GR" sz="1600" dirty="0">
                <a:latin typeface="IFAO-Grec Unicode" panose="02020603050405020304" pitchFamily="18" charset="-95"/>
                <a:ea typeface="IFAO-Grec Unicode" panose="02020603050405020304" pitchFamily="18" charset="-95"/>
                <a:cs typeface="AGaramond-Regular"/>
              </a:rPr>
              <a:t>-</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29.  </a:t>
            </a:r>
            <a:r>
              <a:rPr lang="el-GR" sz="1600" dirty="0" err="1">
                <a:latin typeface="IFAO-Grec Unicode" panose="02020603050405020304" pitchFamily="18" charset="-95"/>
                <a:ea typeface="IFAO-Grec Unicode" panose="02020603050405020304" pitchFamily="18" charset="-95"/>
                <a:cs typeface="AGaramond-Regular"/>
              </a:rPr>
              <a:t>θῆναι</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ἐντὸς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τοῦ</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χρόν</a:t>
            </a:r>
            <a:r>
              <a:rPr lang="el-GR" sz="1600" dirty="0">
                <a:latin typeface="IFAO-Grec Unicode" panose="02020603050405020304" pitchFamily="18" charset="-95"/>
                <a:ea typeface="IFAO-Grec Unicode" panose="02020603050405020304" pitchFamily="18" charset="-95"/>
                <a:cs typeface="AGaramond-Regular"/>
              </a:rPr>
              <a:t>[ου] </a:t>
            </a:r>
            <a:r>
              <a:rPr lang="el-GR" sz="1600" dirty="0" err="1">
                <a:latin typeface="IFAO-Grec Unicode" panose="02020603050405020304" pitchFamily="18" charset="-95"/>
                <a:ea typeface="IFAO-Grec Unicode" panose="02020603050405020304" pitchFamily="18" charset="-95"/>
                <a:cs typeface="AGaramond-Regular"/>
              </a:rPr>
              <a:t>ἐπίτειμον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30.  </a:t>
            </a:r>
            <a:r>
              <a:rPr lang="el-GR" sz="1600" dirty="0" err="1">
                <a:latin typeface="IFAO-Grec Unicode" panose="02020603050405020304" pitchFamily="18" charset="-95"/>
                <a:ea typeface="IFAO-Grec Unicode" panose="02020603050405020304" pitchFamily="18" charset="-95"/>
                <a:cs typeface="AGaramond-Regular"/>
              </a:rPr>
              <a:t>δραχμὰς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ἑκατὸν</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καὶ</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εἰς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τὸ</a:t>
            </a:r>
            <a:r>
              <a:rPr lang="el-GR" sz="1600" dirty="0">
                <a:latin typeface="IFAO-Grec Unicode" panose="02020603050405020304" pitchFamily="18" charset="-95"/>
                <a:ea typeface="IFAO-Grec Unicode" panose="02020603050405020304" pitchFamily="18" charset="-95"/>
                <a:cs typeface="AGaramond-Regular"/>
              </a:rPr>
              <a:t> δημόσιον</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31.  </a:t>
            </a:r>
            <a:r>
              <a:rPr lang="el-GR" sz="1600" dirty="0" err="1">
                <a:latin typeface="IFAO-Grec Unicode" panose="02020603050405020304" pitchFamily="18" charset="-95"/>
                <a:ea typeface="IFAO-Grec Unicode" panose="02020603050405020304" pitchFamily="18" charset="-95"/>
                <a:cs typeface="AGaramond-Regular"/>
              </a:rPr>
              <a:t>τὰς</a:t>
            </a:r>
            <a:r>
              <a:rPr lang="el-GR" sz="1600" dirty="0">
                <a:latin typeface="IFAO-Grec Unicode" panose="02020603050405020304" pitchFamily="18" charset="-95"/>
                <a:ea typeface="IFAO-Grec Unicode" panose="02020603050405020304" pitchFamily="18" charset="-95"/>
                <a:cs typeface="AGaramond-Regular"/>
              </a:rPr>
              <a:t> </a:t>
            </a:r>
            <a:r>
              <a:rPr lang="el-GR" sz="1600" dirty="0" err="1">
                <a:latin typeface="IFAO-Grec Unicode" panose="02020603050405020304" pitchFamily="18" charset="-95"/>
                <a:ea typeface="IFAO-Grec Unicode" panose="02020603050405020304" pitchFamily="18" charset="-95"/>
                <a:cs typeface="AGaramond-Regular"/>
              </a:rPr>
              <a:t>ἴσας</a:t>
            </a:r>
            <a:r>
              <a:rPr lang="el-GR" sz="1600"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ἐὰν</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δὲ</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καὶ</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αὐτὸ</a:t>
            </a:r>
            <a:r>
              <a:rPr lang="el-GR" sz="1600" b="1" dirty="0">
                <a:latin typeface="IFAO-Grec Unicode" panose="02020603050405020304" pitchFamily="18" charset="-95"/>
                <a:ea typeface="IFAO-Grec Unicode" panose="02020603050405020304" pitchFamily="18" charset="-95"/>
                <a:cs typeface="AGaramond-Regular"/>
              </a:rPr>
              <a:t>[ς ὁ] </a:t>
            </a:r>
            <a:r>
              <a:rPr lang="el-GR" sz="1600" b="1" dirty="0" err="1">
                <a:latin typeface="IFAO-Grec Unicode" panose="02020603050405020304" pitchFamily="18" charset="-95"/>
                <a:ea typeface="IFAO-Grec Unicode" panose="02020603050405020304" pitchFamily="18" charset="-95"/>
                <a:cs typeface="AGaramond-Regular"/>
              </a:rPr>
              <a:t>Πτολεμαῖος</a:t>
            </a:r>
            <a:br>
              <a:rPr lang="el-GR" sz="1600" b="1"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32.  </a:t>
            </a:r>
            <a:r>
              <a:rPr lang="el-GR" sz="1600" b="1" dirty="0" err="1">
                <a:latin typeface="IFAO-Grec Unicode" panose="02020603050405020304" pitchFamily="18" charset="-95"/>
                <a:ea typeface="IFAO-Grec Unicode" panose="02020603050405020304" pitchFamily="18" charset="-95"/>
                <a:cs typeface="AGaramond-Regular"/>
              </a:rPr>
              <a:t>μὴ</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ἐγδιδάξῃ</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τὸν</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παῖ</a:t>
            </a:r>
            <a:r>
              <a:rPr lang="el-GR" sz="1600" b="1" dirty="0">
                <a:latin typeface="IFAO-Grec Unicode" panose="02020603050405020304" pitchFamily="18" charset="-95"/>
                <a:ea typeface="IFAO-Grec Unicode" panose="02020603050405020304" pitchFamily="18" charset="-95"/>
                <a:cs typeface="AGaramond-Regular"/>
              </a:rPr>
              <a:t>[δ]α </a:t>
            </a:r>
            <a:r>
              <a:rPr lang="el-GR" sz="1600" b="1" dirty="0" err="1">
                <a:latin typeface="IFAO-Grec Unicode" panose="02020603050405020304" pitchFamily="18" charset="-95"/>
                <a:ea typeface="IFAO-Grec Unicode" panose="02020603050405020304" pitchFamily="18" charset="-95"/>
                <a:cs typeface="AGaramond-Regular"/>
              </a:rPr>
              <a:t>ἔνοχος</a:t>
            </a:r>
            <a:br>
              <a:rPr lang="el-GR" sz="1600" b="1"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33.  </a:t>
            </a:r>
            <a:r>
              <a:rPr lang="el-GR" sz="1600" b="1" dirty="0" err="1">
                <a:latin typeface="IFAO-Grec Unicode" panose="02020603050405020304" pitchFamily="18" charset="-95"/>
                <a:ea typeface="IFAO-Grec Unicode" panose="02020603050405020304" pitchFamily="18" charset="-95"/>
                <a:cs typeface="AGaramond-Regular"/>
              </a:rPr>
              <a:t>ἔστω</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τοῖς</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ἴσοις</a:t>
            </a:r>
            <a:r>
              <a:rPr lang="el-GR" sz="1600" b="1" dirty="0">
                <a:latin typeface="IFAO-Grec Unicode" panose="02020603050405020304" pitchFamily="18" charset="-95"/>
                <a:ea typeface="IFAO-Grec Unicode" panose="02020603050405020304" pitchFamily="18" charset="-95"/>
                <a:cs typeface="AGaramond-Regular"/>
              </a:rPr>
              <a:t> </a:t>
            </a:r>
            <a:r>
              <a:rPr lang="el-GR" sz="1600" b="1" dirty="0" err="1">
                <a:latin typeface="IFAO-Grec Unicode" panose="02020603050405020304" pitchFamily="18" charset="-95"/>
                <a:ea typeface="IFAO-Grec Unicode" panose="02020603050405020304" pitchFamily="18" charset="-95"/>
                <a:cs typeface="AGaramond-Regular"/>
              </a:rPr>
              <a:t>ἐπιτε</a:t>
            </a:r>
            <a:r>
              <a:rPr lang="el-GR" sz="1600" b="1" dirty="0">
                <a:latin typeface="IFAO-Grec Unicode" panose="02020603050405020304" pitchFamily="18" charset="-95"/>
                <a:ea typeface="IFAO-Grec Unicode" panose="02020603050405020304" pitchFamily="18" charset="-95"/>
                <a:cs typeface="AGaramond-Regular"/>
              </a:rPr>
              <a:t>[ί]</a:t>
            </a:r>
            <a:r>
              <a:rPr lang="el-GR" sz="1600" b="1" dirty="0" err="1">
                <a:latin typeface="IFAO-Grec Unicode" panose="02020603050405020304" pitchFamily="18" charset="-95"/>
                <a:ea typeface="IFAO-Grec Unicode" panose="02020603050405020304" pitchFamily="18" charset="-95"/>
                <a:cs typeface="AGaramond-Regular"/>
              </a:rPr>
              <a:t>μοις</a:t>
            </a:r>
            <a:r>
              <a:rPr lang="el-GR" sz="1600" dirty="0">
                <a:latin typeface="IFAO-Grec Unicode" panose="02020603050405020304" pitchFamily="18" charset="-95"/>
                <a:ea typeface="IFAO-Grec Unicode" panose="02020603050405020304" pitchFamily="18" charset="-95"/>
                <a:cs typeface="AGaramond-Regular"/>
              </a:rPr>
              <a:t>. Κυρία</a:t>
            </a:r>
            <a:br>
              <a:rPr lang="el-GR" sz="1600" dirty="0">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34.  ἡ διδασκαλική.</a:t>
            </a:r>
            <a:r>
              <a:rPr lang="el-GR" sz="1600" dirty="0">
                <a:solidFill>
                  <a:schemeClr val="bg1">
                    <a:lumMod val="85000"/>
                  </a:schemeClr>
                </a:solidFill>
                <a:effectLst/>
                <a:latin typeface="IFAO-Grec Unicode" panose="02020603050405020304" pitchFamily="18" charset="-95"/>
                <a:ea typeface="IFAO-Grec Unicode" panose="02020603050405020304" pitchFamily="18" charset="-95"/>
                <a:cs typeface="AGaramond-Regular"/>
              </a:rPr>
              <a:t> </a:t>
            </a:r>
            <a:r>
              <a:rPr lang="el-GR" sz="1600" dirty="0">
                <a:effectLst/>
                <a:latin typeface="IFAO-Grec Unicode" panose="02020603050405020304" pitchFamily="18" charset="-95"/>
                <a:ea typeface="IFAO-Grec Unicode" panose="02020603050405020304" pitchFamily="18" charset="-95"/>
                <a:cs typeface="AGaramond-Regular"/>
              </a:rPr>
              <a:t>(</a:t>
            </a:r>
            <a:r>
              <a:rPr lang="el-GR" sz="1600" dirty="0" err="1">
                <a:effectLst/>
                <a:latin typeface="IFAO-Grec Unicode" panose="02020603050405020304" pitchFamily="18" charset="-95"/>
                <a:ea typeface="IFAO-Grec Unicode" panose="02020603050405020304" pitchFamily="18" charset="-95"/>
                <a:cs typeface="AGaramond-Regular"/>
              </a:rPr>
              <a:t>ἔτους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ιγ</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Νέ</a:t>
            </a:r>
            <a:r>
              <a:rPr lang="el-GR" sz="1600" dirty="0">
                <a:effectLst/>
                <a:latin typeface="IFAO-Grec Unicode" panose="02020603050405020304" pitchFamily="18" charset="-95"/>
                <a:ea typeface="IFAO-Grec Unicode" panose="02020603050405020304" pitchFamily="18" charset="-95"/>
                <a:cs typeface="AGaramond-Regular"/>
              </a:rPr>
              <a:t>[ρ]</a:t>
            </a:r>
            <a:r>
              <a:rPr lang="el-GR" sz="1600" dirty="0" err="1">
                <a:effectLst/>
                <a:latin typeface="IFAO-Grec Unicode" panose="02020603050405020304" pitchFamily="18" charset="-95"/>
                <a:ea typeface="IFAO-Grec Unicode" panose="02020603050405020304" pitchFamily="18" charset="-95"/>
                <a:cs typeface="AGaramond-Regular"/>
              </a:rPr>
              <a:t>ωνος</a:t>
            </a:r>
            <a:r>
              <a:rPr lang="el-GR" sz="1600" dirty="0">
                <a:effectLst/>
                <a:latin typeface="IFAO-Grec Unicode" panose="02020603050405020304" pitchFamily="18" charset="-95"/>
                <a:ea typeface="IFAO-Grec Unicode" panose="02020603050405020304" pitchFamily="18" charset="-95"/>
                <a:cs typeface="AGaramond-Regular"/>
              </a:rPr>
              <a:t> Κλαυδίου</a:t>
            </a: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35.  Καίσαρος </a:t>
            </a:r>
            <a:r>
              <a:rPr lang="el-GR" sz="1600" dirty="0" err="1">
                <a:effectLst/>
                <a:latin typeface="IFAO-Grec Unicode" panose="02020603050405020304" pitchFamily="18" charset="-95"/>
                <a:ea typeface="IFAO-Grec Unicode" panose="02020603050405020304" pitchFamily="18" charset="-95"/>
                <a:cs typeface="AGaramond-Regular"/>
              </a:rPr>
              <a:t>Σεβαστοῦ</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Γερμανικοῦ</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36.  </a:t>
            </a:r>
            <a:r>
              <a:rPr lang="el-GR" sz="1600" dirty="0" err="1">
                <a:effectLst/>
                <a:latin typeface="IFAO-Grec Unicode" panose="02020603050405020304" pitchFamily="18" charset="-95"/>
                <a:ea typeface="IFAO-Grec Unicode" panose="02020603050405020304" pitchFamily="18" charset="-95"/>
                <a:cs typeface="AGaramond-Regular"/>
              </a:rPr>
              <a:t>Αὐτοκράτορος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μηνὸς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Σεβαστοῦ</a:t>
            </a:r>
            <a:r>
              <a:rPr lang="el-GR" sz="1600" dirty="0">
                <a:effectLst/>
                <a:latin typeface="IFAO-Grec Unicode" panose="02020603050405020304" pitchFamily="18" charset="-95"/>
                <a:ea typeface="IFAO-Grec Unicode" panose="02020603050405020304" pitchFamily="18" charset="-95"/>
                <a:cs typeface="AGaramond-Regular"/>
              </a:rPr>
              <a:t> κα.</a:t>
            </a: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37.  </a:t>
            </a:r>
            <a:r>
              <a:rPr lang="el-GR" sz="1600" dirty="0" err="1">
                <a:effectLst/>
                <a:latin typeface="IFAO-Grec Unicode" panose="02020603050405020304" pitchFamily="18" charset="-95"/>
                <a:ea typeface="IFAO-Grec Unicode" panose="02020603050405020304" pitchFamily="18" charset="-95"/>
                <a:cs typeface="AGaramond-Regular"/>
              </a:rPr>
              <a:t>Πτολεμαῖος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Πα</a:t>
            </a:r>
            <a:r>
              <a:rPr lang="el-GR" sz="1600" dirty="0">
                <a:effectLst/>
                <a:latin typeface="IFAO-Grec Unicode" panose="02020603050405020304" pitchFamily="18" charset="-95"/>
                <a:ea typeface="IFAO-Grec Unicode" panose="02020603050405020304" pitchFamily="18" charset="-95"/>
                <a:cs typeface="AGaramond-Regular"/>
              </a:rPr>
              <a:t>]</a:t>
            </a:r>
            <a:r>
              <a:rPr lang="el-GR" sz="1600" dirty="0" err="1">
                <a:effectLst/>
                <a:latin typeface="IFAO-Grec Unicode" panose="02020603050405020304" pitchFamily="18" charset="-95"/>
                <a:ea typeface="IFAO-Grec Unicode" panose="02020603050405020304" pitchFamily="18" charset="-95"/>
                <a:cs typeface="AGaramond-Regular"/>
              </a:rPr>
              <a:t>υσιρίωνος</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38.  </a:t>
            </a:r>
            <a:r>
              <a:rPr lang="el-GR" sz="1600" dirty="0" err="1">
                <a:effectLst/>
                <a:latin typeface="IFAO-Grec Unicode" panose="02020603050405020304" pitchFamily="18" charset="-95"/>
                <a:ea typeface="IFAO-Grec Unicode" panose="02020603050405020304" pitchFamily="18" charset="-95"/>
                <a:cs typeface="AGaramond-Regular"/>
              </a:rPr>
              <a:t>τοῦ</a:t>
            </a:r>
            <a:r>
              <a:rPr lang="el-GR" sz="1600" dirty="0">
                <a:effectLst/>
                <a:latin typeface="IFAO-Grec Unicode" panose="02020603050405020304" pitchFamily="18" charset="-95"/>
                <a:ea typeface="IFAO-Grec Unicode" panose="02020603050405020304" pitchFamily="18" charset="-95"/>
                <a:cs typeface="AGaramond-Regular"/>
              </a:rPr>
              <a:t> Πτολεμαίου </a:t>
            </a:r>
            <a:r>
              <a:rPr lang="el-GR" sz="1600" dirty="0" err="1">
                <a:effectLst/>
                <a:latin typeface="IFAO-Grec Unicode" panose="02020603050405020304" pitchFamily="18" charset="-95"/>
                <a:ea typeface="IFAO-Grec Unicode" panose="02020603050405020304" pitchFamily="18" charset="-95"/>
                <a:cs typeface="AGaramond-Regular"/>
              </a:rPr>
              <a:t>μητρὸς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Ὠφε</a:t>
            </a:r>
            <a:r>
              <a:rPr lang="el-GR" sz="1600" dirty="0">
                <a:effectLst/>
                <a:latin typeface="IFAO-Grec Unicode" panose="02020603050405020304" pitchFamily="18" charset="-95"/>
                <a:ea typeface="IFAO-Grec Unicode" panose="02020603050405020304" pitchFamily="18" charset="-95"/>
                <a:cs typeface="AGaramond-Regular"/>
              </a:rPr>
              <a:t>-</a:t>
            </a:r>
            <a:br>
              <a:rPr lang="el-GR" sz="1600" dirty="0">
                <a:effectLst/>
                <a:latin typeface="IFAO-Grec Unicode" panose="02020603050405020304" pitchFamily="18" charset="-95"/>
                <a:ea typeface="IFAO-Grec Unicode" panose="02020603050405020304" pitchFamily="18" charset="-95"/>
                <a:cs typeface="AGaramond-Regular"/>
              </a:rPr>
            </a:br>
            <a:r>
              <a:rPr lang="el-GR" sz="1600" dirty="0">
                <a:effectLst/>
                <a:latin typeface="IFAO-Grec Unicode" panose="02020603050405020304" pitchFamily="18" charset="-95"/>
                <a:ea typeface="IFAO-Grec Unicode" panose="02020603050405020304" pitchFamily="18" charset="-95"/>
                <a:cs typeface="AGaramond-Regular"/>
              </a:rPr>
              <a:t>39.  </a:t>
            </a:r>
            <a:r>
              <a:rPr lang="el-GR" sz="1600" dirty="0" err="1">
                <a:effectLst/>
                <a:latin typeface="IFAO-Grec Unicode" panose="02020603050405020304" pitchFamily="18" charset="-95"/>
                <a:ea typeface="IFAO-Grec Unicode" panose="02020603050405020304" pitchFamily="18" charset="-95"/>
                <a:cs typeface="AGaramond-Regular"/>
              </a:rPr>
              <a:t>λοῦτος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τῆς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Θέωνος</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ἕκαστα</a:t>
            </a:r>
            <a:br>
              <a:rPr lang="el-GR" sz="1600" dirty="0">
                <a:latin typeface="IFAO-Grec Unicode" panose="02020603050405020304" pitchFamily="18" charset="-95"/>
                <a:ea typeface="IFAO-Grec Unicode" panose="02020603050405020304" pitchFamily="18" charset="-95"/>
                <a:cs typeface="AGaramond-Regular"/>
              </a:rPr>
            </a:br>
            <a:r>
              <a:rPr lang="el-GR" sz="1600" dirty="0">
                <a:latin typeface="IFAO-Grec Unicode" panose="02020603050405020304" pitchFamily="18" charset="-95"/>
                <a:ea typeface="IFAO-Grec Unicode" panose="02020603050405020304" pitchFamily="18" charset="-95"/>
                <a:cs typeface="AGaramond-Regular"/>
              </a:rPr>
              <a:t>40.  </a:t>
            </a:r>
            <a:r>
              <a:rPr lang="el-GR" sz="1600" dirty="0">
                <a:effectLst/>
                <a:latin typeface="IFAO-Grec Unicode" panose="02020603050405020304" pitchFamily="18" charset="-95"/>
                <a:ea typeface="IFAO-Grec Unicode" panose="02020603050405020304" pitchFamily="18" charset="-95"/>
                <a:cs typeface="AGaramond-Regular"/>
              </a:rPr>
              <a:t>ποιήσω </a:t>
            </a:r>
            <a:r>
              <a:rPr lang="el-GR" sz="1600" dirty="0" err="1">
                <a:effectLst/>
                <a:latin typeface="IFAO-Grec Unicode" panose="02020603050405020304" pitchFamily="18" charset="-95"/>
                <a:ea typeface="IFAO-Grec Unicode" panose="02020603050405020304" pitchFamily="18" charset="-95"/>
                <a:cs typeface="AGaramond-Regular"/>
              </a:rPr>
              <a:t>ἐν</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τῷ</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ἐνιαυτῷ</a:t>
            </a:r>
            <a:r>
              <a:rPr lang="el-GR" sz="1600" dirty="0">
                <a:effectLst/>
                <a:latin typeface="IFAO-Grec Unicode" panose="02020603050405020304" pitchFamily="18" charset="-95"/>
                <a:ea typeface="IFAO-Grec Unicode" panose="02020603050405020304" pitchFamily="18" charset="-95"/>
                <a:cs typeface="AGaramond-Regular"/>
              </a:rPr>
              <a:t> </a:t>
            </a:r>
            <a:r>
              <a:rPr lang="el-GR" sz="1600" dirty="0" err="1">
                <a:effectLst/>
                <a:latin typeface="IFAO-Grec Unicode" panose="02020603050405020304" pitchFamily="18" charset="-95"/>
                <a:ea typeface="IFAO-Grec Unicode" panose="02020603050405020304" pitchFamily="18" charset="-95"/>
                <a:cs typeface="AGaramond-Regular"/>
              </a:rPr>
              <a:t>ἑνί</a:t>
            </a:r>
            <a:r>
              <a:rPr lang="el-GR" sz="1600" dirty="0">
                <a:effectLst/>
                <a:latin typeface="IFAO-Grec Unicode" panose="02020603050405020304" pitchFamily="18" charset="-95"/>
                <a:ea typeface="IFAO-Grec Unicode" panose="02020603050405020304" pitchFamily="18" charset="-95"/>
                <a:cs typeface="AGaramond-Regular"/>
              </a:rPr>
              <a:t>.</a:t>
            </a:r>
            <a:br>
              <a:rPr lang="el-GR" sz="1600" dirty="0">
                <a:effectLst/>
                <a:latin typeface="IFAO-Grec Unicode" panose="02020603050405020304" pitchFamily="18" charset="-95"/>
                <a:ea typeface="IFAO-Grec Unicode" panose="02020603050405020304" pitchFamily="18" charset="-95"/>
                <a:cs typeface="AGaramond-Regular"/>
              </a:rPr>
            </a:br>
            <a:endParaRPr lang="el-GR" sz="1600" dirty="0">
              <a:effectLst/>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None/>
            </a:pPr>
            <a:endParaRPr lang="el-GR" sz="16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a:p>
            <a:pPr marL="0" indent="0">
              <a:lnSpc>
                <a:spcPct val="100000"/>
              </a:lnSpc>
              <a:spcAft>
                <a:spcPts val="800"/>
              </a:spcAft>
              <a:buFont typeface="Arial" panose="020B0604020202020204" pitchFamily="34" charset="0"/>
              <a:buNone/>
            </a:pPr>
            <a:endParaRPr lang="el-GR" sz="1600" dirty="0">
              <a:solidFill>
                <a:schemeClr val="bg1">
                  <a:lumMod val="85000"/>
                </a:schemeClr>
              </a:solidFill>
              <a:latin typeface="IFAO-Grec Unicode" panose="02020603050405020304" pitchFamily="18" charset="-95"/>
              <a:ea typeface="IFAO-Grec Unicode" panose="02020603050405020304" pitchFamily="18" charset="-95"/>
              <a:cs typeface="AGaramond-Regular"/>
            </a:endParaRPr>
          </a:p>
        </p:txBody>
      </p:sp>
    </p:spTree>
    <p:extLst>
      <p:ext uri="{BB962C8B-B14F-4D97-AF65-F5344CB8AC3E}">
        <p14:creationId xmlns:p14="http://schemas.microsoft.com/office/powerpoint/2010/main" val="172575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BDD9A-0F5C-E5D7-2185-054B333679B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64F3DCA-85E8-658A-0C77-15FD4E1BFF31}"/>
              </a:ext>
            </a:extLst>
          </p:cNvPr>
          <p:cNvSpPr>
            <a:spLocks noGrp="1"/>
          </p:cNvSpPr>
          <p:nvPr>
            <p:ph type="title"/>
          </p:nvPr>
        </p:nvSpPr>
        <p:spPr/>
        <p:txBody>
          <a:bodyPr/>
          <a:lstStyle/>
          <a:p>
            <a:pPr algn="ctr"/>
            <a:r>
              <a:rPr lang="el-GR" dirty="0">
                <a:latin typeface="IFAO-Grec Unicode" panose="02020603050405020304" pitchFamily="18" charset="-95"/>
                <a:ea typeface="IFAO-Grec Unicode" panose="02020603050405020304" pitchFamily="18" charset="-95"/>
              </a:rPr>
              <a:t>Είδη νομικών εγγράφων</a:t>
            </a:r>
            <a:br>
              <a:rPr lang="el-GR" dirty="0">
                <a:latin typeface="IFAO-Grec Unicode" panose="02020603050405020304" pitchFamily="18" charset="-95"/>
                <a:ea typeface="IFAO-Grec Unicode" panose="02020603050405020304" pitchFamily="18" charset="-95"/>
              </a:rPr>
            </a:br>
            <a:r>
              <a:rPr lang="el-GR" sz="3600" dirty="0" err="1">
                <a:latin typeface="IFAO-Grec Unicode" panose="02020603050405020304" pitchFamily="18" charset="-95"/>
                <a:ea typeface="IFAO-Grec Unicode" panose="02020603050405020304" pitchFamily="18" charset="-95"/>
              </a:rPr>
              <a:t>Χειρόγραφον</a:t>
            </a:r>
            <a:r>
              <a:rPr lang="el-GR" sz="3600" dirty="0">
                <a:latin typeface="IFAO-Grec Unicode" panose="02020603050405020304" pitchFamily="18" charset="-95"/>
                <a:ea typeface="IFAO-Grec Unicode" panose="02020603050405020304" pitchFamily="18" charset="-95"/>
              </a:rPr>
              <a:t> και Συγγραφή</a:t>
            </a:r>
            <a:endParaRPr lang="el-GR" dirty="0">
              <a:latin typeface="IFAO-Grec Unicode" panose="02020603050405020304" pitchFamily="18" charset="-95"/>
              <a:ea typeface="IFAO-Grec Unicode" panose="02020603050405020304" pitchFamily="18" charset="-95"/>
            </a:endParaRPr>
          </a:p>
        </p:txBody>
      </p:sp>
      <p:sp>
        <p:nvSpPr>
          <p:cNvPr id="3" name="Θέση περιεχομένου 2">
            <a:extLst>
              <a:ext uri="{FF2B5EF4-FFF2-40B4-BE49-F238E27FC236}">
                <a16:creationId xmlns:a16="http://schemas.microsoft.com/office/drawing/2014/main" id="{B72CB9D4-31C5-278E-BD32-F39770EB34E1}"/>
              </a:ext>
            </a:extLst>
          </p:cNvPr>
          <p:cNvSpPr>
            <a:spLocks noGrp="1"/>
          </p:cNvSpPr>
          <p:nvPr>
            <p:ph idx="1"/>
          </p:nvPr>
        </p:nvSpPr>
        <p:spPr>
          <a:xfrm>
            <a:off x="447674" y="1676401"/>
            <a:ext cx="5648326" cy="5181599"/>
          </a:xfrm>
        </p:spPr>
        <p:txBody>
          <a:bodyPr>
            <a:normAutofit lnSpcReduction="10000"/>
          </a:bodyPr>
          <a:lstStyle/>
          <a:p>
            <a:pPr marL="0" indent="0">
              <a:lnSpc>
                <a:spcPct val="110000"/>
              </a:lnSpc>
              <a:spcAft>
                <a:spcPts val="800"/>
              </a:spcAft>
              <a:buNone/>
            </a:pPr>
            <a:r>
              <a:rPr lang="el-GR" b="1" kern="100" dirty="0" err="1">
                <a:latin typeface="IFAO-Grec Unicode" panose="02020603050405020304" pitchFamily="18" charset="-95"/>
                <a:ea typeface="IFAO-Grec Unicode" panose="02020603050405020304" pitchFamily="18" charset="-95"/>
                <a:cs typeface="Times New Roman" panose="02020603050405020304" pitchFamily="18" charset="0"/>
              </a:rPr>
              <a:t>Χειρόγραφον</a:t>
            </a:r>
            <a:b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b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α) </a:t>
            </a:r>
            <a: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t>α΄ πρόσωπο</a:t>
            </a:r>
            <a:endParaRPr lang="en-US"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10000"/>
              </a:lnSpc>
              <a:spcAft>
                <a:spcPts val="800"/>
              </a:spcAft>
              <a:buNone/>
            </a:pPr>
            <a:r>
              <a:rPr lang="en-US" kern="100" dirty="0" err="1">
                <a:latin typeface="IFAO-Grec Unicode" panose="02020603050405020304" pitchFamily="18" charset="-95"/>
                <a:ea typeface="IFAO-Grec Unicode" panose="02020603050405020304" pitchFamily="18" charset="-95"/>
                <a:cs typeface="Times New Roman" panose="02020603050405020304" pitchFamily="18" charset="0"/>
              </a:rPr>
              <a:t>i</a:t>
            </a: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a:t>
            </a:r>
            <a:r>
              <a:rPr lang="en-US" b="1"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a:effectLst/>
                <a:latin typeface="IFAO-Grec Unicode" panose="02020603050405020304" pitchFamily="18" charset="-95"/>
                <a:ea typeface="IFAO-Grec Unicode" panose="02020603050405020304" pitchFamily="18" charset="-95"/>
                <a:cs typeface="Times New Roman" panose="02020603050405020304" pitchFamily="18" charset="0"/>
              </a:rPr>
              <a:t>άμεση δήλωση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πέπρακα</a:t>
            </a:r>
            <a:endParaRPr lang="en-US"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10000"/>
              </a:lnSpc>
              <a:spcAft>
                <a:spcPts val="800"/>
              </a:spcAft>
              <a:buNone/>
            </a:pP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ii)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έμμεση δήλωση 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ὁμολογῶ</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πεπρακέναι</a:t>
            </a: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10000"/>
              </a:lnSpc>
              <a:spcAft>
                <a:spcPts val="800"/>
              </a:spcAft>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β) ημερομηνία στο τέλος του εγγράφου</a:t>
            </a:r>
          </a:p>
          <a:p>
            <a:pPr marL="0" indent="0">
              <a:lnSpc>
                <a:spcPct val="110000"/>
              </a:lnSpc>
              <a:spcAft>
                <a:spcPts val="800"/>
              </a:spcAft>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γ) επιστολική μορφή: ὁ τάδε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τῷ</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δείνι</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χαίρειν</a:t>
            </a: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p:txBody>
      </p:sp>
      <p:sp>
        <p:nvSpPr>
          <p:cNvPr id="6" name="Θέση περιεχομένου 2">
            <a:extLst>
              <a:ext uri="{FF2B5EF4-FFF2-40B4-BE49-F238E27FC236}">
                <a16:creationId xmlns:a16="http://schemas.microsoft.com/office/drawing/2014/main" id="{DB67D89E-0FED-F287-5594-F8BDA65D0ABA}"/>
              </a:ext>
            </a:extLst>
          </p:cNvPr>
          <p:cNvSpPr txBox="1">
            <a:spLocks/>
          </p:cNvSpPr>
          <p:nvPr/>
        </p:nvSpPr>
        <p:spPr>
          <a:xfrm>
            <a:off x="6096000" y="1690688"/>
            <a:ext cx="5648326" cy="5181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t>Συγγραφή</a:t>
            </a:r>
            <a:b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b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α) </a:t>
            </a:r>
            <a: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t>γ΄ πρόσωπο (πρωτόκολλο)</a:t>
            </a:r>
            <a:endParaRPr lang="en-US"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00000"/>
              </a:lnSpc>
              <a:buNone/>
            </a:pPr>
            <a:r>
              <a:rPr lang="en-US" kern="100" dirty="0" err="1">
                <a:latin typeface="IFAO-Grec Unicode" panose="02020603050405020304" pitchFamily="18" charset="-95"/>
                <a:ea typeface="IFAO-Grec Unicode" panose="02020603050405020304" pitchFamily="18" charset="-95"/>
                <a:cs typeface="Times New Roman" panose="02020603050405020304" pitchFamily="18" charset="0"/>
              </a:rPr>
              <a:t>i</a:t>
            </a: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άμεση δήλωση 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ἐμίσθωσεν</a:t>
            </a:r>
            <a:endParaRPr lang="en-US"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00000"/>
              </a:lnSpc>
              <a:buNone/>
            </a:pP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ii)</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έμμεση δήλωση 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ὁμολογεῖ</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μεμισθωκέναι</a:t>
            </a:r>
            <a:br>
              <a:rPr lang="el-GR" kern="100" dirty="0">
                <a:latin typeface="IFAO-Grec Unicode" panose="02020603050405020304" pitchFamily="18" charset="-95"/>
                <a:ea typeface="IFAO-Grec Unicode" panose="02020603050405020304" pitchFamily="18" charset="-95"/>
                <a:cs typeface="Times New Roman" panose="02020603050405020304" pitchFamily="18" charset="0"/>
              </a:rPr>
            </a:b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β) ημερομηνία στην αρχή του εγγράφου</a:t>
            </a:r>
          </a:p>
        </p:txBody>
      </p:sp>
    </p:spTree>
    <p:extLst>
      <p:ext uri="{BB962C8B-B14F-4D97-AF65-F5344CB8AC3E}">
        <p14:creationId xmlns:p14="http://schemas.microsoft.com/office/powerpoint/2010/main" val="6514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875B606-1BD2-1E94-F7CD-7747BC0918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99"/>
          <a:stretch/>
        </p:blipFill>
        <p:spPr bwMode="auto">
          <a:xfrm>
            <a:off x="9512152" y="17758"/>
            <a:ext cx="2679848" cy="68224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2969FF93-7F46-E7F3-8274-5B7F89C30E74}"/>
              </a:ext>
            </a:extLst>
          </p:cNvPr>
          <p:cNvSpPr>
            <a:spLocks noGrp="1"/>
          </p:cNvSpPr>
          <p:nvPr>
            <p:ph type="title"/>
          </p:nvPr>
        </p:nvSpPr>
        <p:spPr>
          <a:xfrm>
            <a:off x="838200" y="-235670"/>
            <a:ext cx="10515600" cy="1325563"/>
          </a:xfrm>
        </p:spPr>
        <p:txBody>
          <a:bodyPr>
            <a:normAutofit/>
          </a:bodyPr>
          <a:lstStyle/>
          <a:p>
            <a:pPr algn="ctr"/>
            <a:r>
              <a:rPr lang="el-GR" sz="3200" dirty="0" err="1">
                <a:latin typeface="IFAO-Grec Unicode" panose="02020603050405020304" pitchFamily="18" charset="-95"/>
                <a:ea typeface="IFAO-Grec Unicode" panose="02020603050405020304" pitchFamily="18" charset="-95"/>
              </a:rPr>
              <a:t>Χειρόγραφον</a:t>
            </a:r>
            <a:r>
              <a:rPr lang="el-GR" sz="3200" dirty="0">
                <a:latin typeface="IFAO-Grec Unicode" panose="02020603050405020304" pitchFamily="18" charset="-95"/>
                <a:ea typeface="IFAO-Grec Unicode" panose="02020603050405020304" pitchFamily="18" charset="-95"/>
              </a:rPr>
              <a:t>, </a:t>
            </a:r>
            <a:r>
              <a:rPr lang="en-US" sz="3200" b="1" i="1" dirty="0">
                <a:latin typeface="IFAO-Grec Unicode" panose="02020603050405020304" pitchFamily="18" charset="-95"/>
                <a:ea typeface="IFAO-Grec Unicode" panose="02020603050405020304" pitchFamily="18" charset="-95"/>
              </a:rPr>
              <a:t>BGU</a:t>
            </a:r>
            <a:r>
              <a:rPr lang="en-US" sz="3200" b="1" dirty="0">
                <a:latin typeface="IFAO-Grec Unicode" panose="02020603050405020304" pitchFamily="18" charset="-95"/>
                <a:ea typeface="IFAO-Grec Unicode" panose="02020603050405020304" pitchFamily="18" charset="-95"/>
              </a:rPr>
              <a:t> III 758</a:t>
            </a:r>
            <a:r>
              <a:rPr lang="en-US" sz="3200" dirty="0">
                <a:latin typeface="IFAO-Grec Unicode" panose="02020603050405020304" pitchFamily="18" charset="-95"/>
                <a:ea typeface="IFAO-Grec Unicode" panose="02020603050405020304" pitchFamily="18" charset="-95"/>
              </a:rPr>
              <a:t>, 197/8</a:t>
            </a:r>
            <a:r>
              <a:rPr lang="el-GR" sz="3200" dirty="0">
                <a:latin typeface="IFAO-Grec Unicode" panose="02020603050405020304" pitchFamily="18" charset="-95"/>
                <a:ea typeface="IFAO-Grec Unicode" panose="02020603050405020304" pitchFamily="18" charset="-95"/>
              </a:rPr>
              <a:t>μ.Χ., </a:t>
            </a:r>
            <a:r>
              <a:rPr lang="el-GR" sz="3200" dirty="0" err="1">
                <a:latin typeface="IFAO-Grec Unicode" panose="02020603050405020304" pitchFamily="18" charset="-95"/>
                <a:ea typeface="IFAO-Grec Unicode" panose="02020603050405020304" pitchFamily="18" charset="-95"/>
              </a:rPr>
              <a:t>Αρσινοΐτης</a:t>
            </a:r>
            <a:br>
              <a:rPr lang="el-GR" sz="3200" dirty="0">
                <a:latin typeface="IFAO-Grec Unicode" panose="02020603050405020304" pitchFamily="18" charset="-95"/>
                <a:ea typeface="IFAO-Grec Unicode" panose="02020603050405020304" pitchFamily="18" charset="-95"/>
              </a:rPr>
            </a:br>
            <a:r>
              <a:rPr lang="el-GR" sz="3200" dirty="0">
                <a:latin typeface="IFAO-Grec Unicode" panose="02020603050405020304" pitchFamily="18" charset="-95"/>
                <a:ea typeface="IFAO-Grec Unicode" panose="02020603050405020304" pitchFamily="18" charset="-95"/>
              </a:rPr>
              <a:t>Πώληση</a:t>
            </a:r>
          </a:p>
        </p:txBody>
      </p:sp>
      <p:sp>
        <p:nvSpPr>
          <p:cNvPr id="3" name="Θέση περιεχομένου 2">
            <a:extLst>
              <a:ext uri="{FF2B5EF4-FFF2-40B4-BE49-F238E27FC236}">
                <a16:creationId xmlns:a16="http://schemas.microsoft.com/office/drawing/2014/main" id="{A853E492-8C73-9908-03FA-6D99120CB0DE}"/>
              </a:ext>
            </a:extLst>
          </p:cNvPr>
          <p:cNvSpPr>
            <a:spLocks noGrp="1"/>
          </p:cNvSpPr>
          <p:nvPr>
            <p:ph idx="1"/>
          </p:nvPr>
        </p:nvSpPr>
        <p:spPr>
          <a:xfrm>
            <a:off x="838200" y="818707"/>
            <a:ext cx="10515600" cy="6379535"/>
          </a:xfrm>
        </p:spPr>
        <p:txBody>
          <a:bodyPr>
            <a:normAutofit lnSpcReduction="10000"/>
          </a:bodyPr>
          <a:lstStyle/>
          <a:p>
            <a:pPr marL="0" indent="0">
              <a:lnSpc>
                <a:spcPct val="120000"/>
              </a:lnSpc>
              <a:buNone/>
            </a:pPr>
            <a:r>
              <a:rPr lang="el-GR" sz="1800" dirty="0">
                <a:latin typeface="IFAO-Grec Unicode" panose="02020603050405020304" pitchFamily="18" charset="-95"/>
                <a:ea typeface="IFAO-Grec Unicode" panose="02020603050405020304" pitchFamily="18" charset="-95"/>
              </a:rPr>
              <a:t>1.   </a:t>
            </a:r>
            <a:r>
              <a:rPr lang="el-GR" sz="1800" dirty="0" err="1">
                <a:latin typeface="IFAO-Grec Unicode" panose="02020603050405020304" pitchFamily="18" charset="-95"/>
                <a:ea typeface="IFAO-Grec Unicode" panose="02020603050405020304" pitchFamily="18" charset="-95"/>
              </a:rPr>
              <a:t>Γάιο</a:t>
            </a:r>
            <a:r>
              <a:rPr lang="el-GR" sz="1800" dirty="0">
                <a:latin typeface="IFAO-Grec Unicode" panose="02020603050405020304" pitchFamily="18" charset="-95"/>
                <a:ea typeface="IFAO-Grec Unicode" panose="02020603050405020304" pitchFamily="18" charset="-95"/>
              </a:rPr>
              <a:t>̣[ς   ̣  ̣ι]</a:t>
            </a:r>
            <a:r>
              <a:rPr lang="el-GR" sz="1800" dirty="0" err="1">
                <a:latin typeface="IFAO-Grec Unicode" panose="02020603050405020304" pitchFamily="18" charset="-95"/>
                <a:ea typeface="IFAO-Grec Unicode" panose="02020603050405020304" pitchFamily="18" charset="-95"/>
              </a:rPr>
              <a:t>α̣νὸς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Ἀγχαρίᾳ</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2.   Ν ̣ο  ̣[  ̣  ̣  ̣  ̣]</a:t>
            </a:r>
            <a:r>
              <a:rPr lang="el-GR" sz="1800" dirty="0" err="1">
                <a:latin typeface="IFAO-Grec Unicode" panose="02020603050405020304" pitchFamily="18" charset="-95"/>
                <a:ea typeface="IFAO-Grec Unicode" panose="02020603050405020304" pitchFamily="18" charset="-95"/>
              </a:rPr>
              <a:t>ίωνι</a:t>
            </a:r>
            <a:r>
              <a:rPr lang="el-GR" sz="1800"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χαίριν</a:t>
            </a:r>
            <a:r>
              <a:rPr lang="el-GR" sz="1800" dirty="0">
                <a:latin typeface="IFAO-Grec Unicode" panose="02020603050405020304" pitchFamily="18" charset="-95"/>
                <a:ea typeface="IFAO-Grec Unicode" panose="02020603050405020304" pitchFamily="18" charset="-95"/>
              </a:rPr>
              <a:t>.</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3.   </a:t>
            </a:r>
            <a:r>
              <a:rPr lang="el-GR" sz="1800" b="1" dirty="0">
                <a:latin typeface="IFAO-Grec Unicode" panose="02020603050405020304" pitchFamily="18" charset="-95"/>
                <a:ea typeface="IFAO-Grec Unicode" panose="02020603050405020304" pitchFamily="18" charset="-95"/>
              </a:rPr>
              <a:t>π[</a:t>
            </a:r>
            <a:r>
              <a:rPr lang="el-GR" sz="1800" b="1" dirty="0" err="1">
                <a:latin typeface="IFAO-Grec Unicode" panose="02020603050405020304" pitchFamily="18" charset="-95"/>
                <a:ea typeface="IFAO-Grec Unicode" panose="02020603050405020304" pitchFamily="18" charset="-95"/>
              </a:rPr>
              <a:t>έπρα</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κά</a:t>
            </a:r>
            <a:r>
              <a:rPr lang="el-GR" sz="1800" b="1" dirty="0">
                <a:latin typeface="IFAO-Grec Unicode" panose="02020603050405020304" pitchFamily="18" charset="-95"/>
                <a:ea typeface="IFAO-Grec Unicode" panose="02020603050405020304" pitchFamily="18" charset="-95"/>
              </a:rPr>
              <a:t> </a:t>
            </a:r>
            <a:r>
              <a:rPr lang="el-GR" sz="1800" dirty="0">
                <a:latin typeface="IFAO-Grec Unicode" panose="02020603050405020304" pitchFamily="18" charset="-95"/>
                <a:ea typeface="IFAO-Grec Unicode" panose="02020603050405020304" pitchFamily="18" charset="-95"/>
              </a:rPr>
              <a:t>σοι </a:t>
            </a:r>
            <a:r>
              <a:rPr lang="el-GR" sz="1800" dirty="0" err="1">
                <a:latin typeface="IFAO-Grec Unicode" panose="02020603050405020304" pitchFamily="18" charset="-95"/>
                <a:ea typeface="IFAO-Grec Unicode" panose="02020603050405020304" pitchFamily="18" charset="-95"/>
              </a:rPr>
              <a:t>ὄνον</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4.   </a:t>
            </a:r>
            <a:r>
              <a:rPr lang="el-GR" sz="1800" dirty="0" err="1">
                <a:latin typeface="IFAO-Grec Unicode" panose="02020603050405020304" pitchFamily="18" charset="-95"/>
                <a:ea typeface="IFAO-Grec Unicode" panose="02020603050405020304" pitchFamily="18" charset="-95"/>
              </a:rPr>
              <a:t>θήλιαν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τελείαν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τειμῆς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νομί</a:t>
            </a:r>
            <a:r>
              <a:rPr lang="el-GR" sz="1800" dirty="0">
                <a:latin typeface="IFAO-Grec Unicode" panose="02020603050405020304" pitchFamily="18" charset="-95"/>
                <a:ea typeface="IFAO-Grec Unicode" panose="02020603050405020304" pitchFamily="18" charset="-95"/>
              </a:rPr>
              <a:t>]</a:t>
            </a:r>
            <a:r>
              <a:rPr lang="el-GR" sz="1800" dirty="0" err="1">
                <a:latin typeface="IFAO-Grec Unicode" panose="02020603050405020304" pitchFamily="18" charset="-95"/>
                <a:ea typeface="IFAO-Grec Unicode" panose="02020603050405020304" pitchFamily="18" charset="-95"/>
              </a:rPr>
              <a:t>ζ̣μ</a:t>
            </a:r>
            <a:r>
              <a:rPr lang="el-GR" sz="1800" dirty="0">
                <a:latin typeface="IFAO-Grec Unicode" panose="02020603050405020304" pitchFamily="18" charset="-95"/>
                <a:ea typeface="IFAO-Grec Unicode" panose="02020603050405020304" pitchFamily="18" charset="-95"/>
              </a:rPr>
              <a:t>̣[α]τος </a:t>
            </a:r>
            <a:r>
              <a:rPr lang="el-GR" sz="1800" dirty="0" err="1">
                <a:latin typeface="IFAO-Grec Unicode" panose="02020603050405020304" pitchFamily="18" charset="-95"/>
                <a:ea typeface="IFAO-Grec Unicode" panose="02020603050405020304" pitchFamily="18" charset="-95"/>
              </a:rPr>
              <a:t>ἀργυρί</a:t>
            </a:r>
            <a:r>
              <a:rPr lang="el-GR" sz="1800" dirty="0">
                <a:latin typeface="IFAO-Grec Unicode" panose="02020603050405020304" pitchFamily="18" charset="-95"/>
                <a:ea typeface="IFAO-Grec Unicode" panose="02020603050405020304" pitchFamily="18" charset="-95"/>
              </a:rPr>
              <a:t>(ου)</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5.   δρα[χ]</a:t>
            </a:r>
            <a:r>
              <a:rPr lang="el-GR" sz="1800" dirty="0" err="1">
                <a:latin typeface="IFAO-Grec Unicode" panose="02020603050405020304" pitchFamily="18" charset="-95"/>
                <a:ea typeface="IFAO-Grec Unicode" panose="02020603050405020304" pitchFamily="18" charset="-95"/>
              </a:rPr>
              <a:t>μῶν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τριακο</a:t>
            </a:r>
            <a:r>
              <a:rPr lang="el-GR" sz="1800" dirty="0">
                <a:latin typeface="IFAO-Grec Unicode" panose="02020603050405020304" pitchFamily="18" charset="-95"/>
                <a:ea typeface="IFAO-Grec Unicode" panose="02020603050405020304" pitchFamily="18" charset="-95"/>
              </a:rPr>
              <a:t>-</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6.   </a:t>
            </a:r>
            <a:r>
              <a:rPr lang="el-GR" sz="1800" dirty="0" err="1">
                <a:latin typeface="IFAO-Grec Unicode" panose="02020603050405020304" pitchFamily="18" charset="-95"/>
                <a:ea typeface="IFAO-Grec Unicode" panose="02020603050405020304" pitchFamily="18" charset="-95"/>
              </a:rPr>
              <a:t>σίων</a:t>
            </a:r>
            <a:r>
              <a:rPr lang="el-GR" sz="1800" dirty="0">
                <a:latin typeface="IFAO-Grec Unicode" panose="02020603050405020304" pitchFamily="18" charset="-95"/>
                <a:ea typeface="IFAO-Grec Unicode" panose="02020603050405020304" pitchFamily="18" charset="-95"/>
              </a:rPr>
              <a:t> [τ]ε[</a:t>
            </a:r>
            <a:r>
              <a:rPr lang="el-GR" sz="1800" dirty="0" err="1">
                <a:latin typeface="IFAO-Grec Unicode" panose="02020603050405020304" pitchFamily="18" charset="-95"/>
                <a:ea typeface="IFAO-Grec Unicode" panose="02020603050405020304" pitchFamily="18" charset="-95"/>
              </a:rPr>
              <a:t>σσαρ</a:t>
            </a:r>
            <a:r>
              <a:rPr lang="el-GR" sz="1800" dirty="0">
                <a:latin typeface="IFAO-Grec Unicode" panose="02020603050405020304" pitchFamily="18" charset="-95"/>
                <a:ea typeface="IFAO-Grec Unicode" panose="02020603050405020304" pitchFamily="18" charset="-95"/>
              </a:rPr>
              <a:t>]άκοντα</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7.   </a:t>
            </a:r>
            <a:r>
              <a:rPr lang="el-GR" sz="1800" dirty="0" err="1">
                <a:latin typeface="IFAO-Grec Unicode" panose="02020603050405020304" pitchFamily="18" charset="-95"/>
                <a:ea typeface="IFAO-Grec Unicode" panose="02020603050405020304" pitchFamily="18" charset="-95"/>
              </a:rPr>
              <a:t>ὀκτ</a:t>
            </a:r>
            <a:r>
              <a:rPr lang="el-GR" sz="1800" dirty="0">
                <a:latin typeface="IFAO-Grec Unicode" panose="02020603050405020304" pitchFamily="18" charset="-95"/>
                <a:ea typeface="IFAO-Grec Unicode" panose="02020603050405020304" pitchFamily="18" charset="-95"/>
              </a:rPr>
              <a:t>[ὼ], ταύτην τοι-</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8.   </a:t>
            </a:r>
            <a:r>
              <a:rPr lang="el-GR" sz="1800" dirty="0" err="1">
                <a:latin typeface="IFAO-Grec Unicode" panose="02020603050405020304" pitchFamily="18" charset="-95"/>
                <a:ea typeface="IFAO-Grec Unicode" panose="02020603050405020304" pitchFamily="18" charset="-95"/>
              </a:rPr>
              <a:t>αύτην</a:t>
            </a:r>
            <a:r>
              <a:rPr lang="el-GR" sz="1800" dirty="0">
                <a:latin typeface="IFAO-Grec Unicode" panose="02020603050405020304" pitchFamily="18" charset="-95"/>
                <a:ea typeface="IFAO-Grec Unicode" panose="02020603050405020304" pitchFamily="18" charset="-95"/>
              </a:rPr>
              <a:t>.</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9.   </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ἔτους</a:t>
            </a:r>
            <a:r>
              <a:rPr lang="el-GR" sz="1800" b="1" dirty="0">
                <a:latin typeface="IFAO-Grec Unicode" panose="02020603050405020304" pitchFamily="18" charset="-95"/>
                <a:ea typeface="IFAO-Grec Unicode" panose="02020603050405020304" pitchFamily="18" charset="-95"/>
              </a:rPr>
              <a:t>) ϛ </a:t>
            </a:r>
            <a:r>
              <a:rPr lang="el-GR" sz="1800" b="1" dirty="0" err="1">
                <a:latin typeface="IFAO-Grec Unicode" panose="02020603050405020304" pitchFamily="18" charset="-95"/>
                <a:ea typeface="IFAO-Grec Unicode" panose="02020603050405020304" pitchFamily="18" charset="-95"/>
              </a:rPr>
              <a:t>Αὐτο</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κρ</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άτορο</a:t>
            </a:r>
            <a:r>
              <a:rPr lang="el-GR" sz="1800" b="1" dirty="0">
                <a:latin typeface="IFAO-Grec Unicode" panose="02020603050405020304" pitchFamily="18" charset="-95"/>
                <a:ea typeface="IFAO-Grec Unicode" panose="02020603050405020304" pitchFamily="18" charset="-95"/>
              </a:rPr>
              <a:t>[ς]</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10. </a:t>
            </a:r>
            <a:r>
              <a:rPr lang="el-GR" sz="1800" b="1" dirty="0">
                <a:latin typeface="IFAO-Grec Unicode" panose="02020603050405020304" pitchFamily="18" charset="-95"/>
                <a:ea typeface="IFAO-Grec Unicode" panose="02020603050405020304" pitchFamily="18" charset="-95"/>
              </a:rPr>
              <a:t>Καίσαρος </a:t>
            </a:r>
            <a:r>
              <a:rPr lang="el-GR" sz="1800" b="1" dirty="0" err="1">
                <a:latin typeface="IFAO-Grec Unicode" panose="02020603050405020304" pitchFamily="18" charset="-95"/>
                <a:ea typeface="IFAO-Grec Unicode" panose="02020603050405020304" pitchFamily="18" charset="-95"/>
              </a:rPr>
              <a:t>Λουκίου</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Σεπτιμί</a:t>
            </a:r>
            <a:r>
              <a:rPr lang="el-GR" sz="1800" b="1" dirty="0">
                <a:latin typeface="IFAO-Grec Unicode" panose="02020603050405020304" pitchFamily="18" charset="-95"/>
                <a:ea typeface="IFAO-Grec Unicode" panose="02020603050405020304" pitchFamily="18" charset="-95"/>
              </a:rPr>
              <a:t>[ου]</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11. </a:t>
            </a:r>
            <a:r>
              <a:rPr lang="el-GR" sz="1800" b="1" dirty="0" err="1">
                <a:latin typeface="IFAO-Grec Unicode" panose="02020603050405020304" pitchFamily="18" charset="-95"/>
                <a:ea typeface="IFAO-Grec Unicode" panose="02020603050405020304" pitchFamily="18" charset="-95"/>
              </a:rPr>
              <a:t>Σεουήρου</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Εὐσεβο</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ῦς</a:t>
            </a:r>
            <a:r>
              <a:rPr lang="el-GR" sz="1800" b="1" dirty="0">
                <a:latin typeface="IFAO-Grec Unicode" panose="02020603050405020304" pitchFamily="18" charset="-95"/>
                <a:ea typeface="IFAO-Grec Unicode" panose="02020603050405020304" pitchFamily="18" charset="-95"/>
              </a:rPr>
              <a:t>]</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12. </a:t>
            </a:r>
            <a:r>
              <a:rPr lang="el-GR" sz="1800" b="1" dirty="0" err="1">
                <a:latin typeface="IFAO-Grec Unicode" panose="02020603050405020304" pitchFamily="18" charset="-95"/>
                <a:ea typeface="IFAO-Grec Unicode" panose="02020603050405020304" pitchFamily="18" charset="-95"/>
              </a:rPr>
              <a:t>Περτίνακος</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Σεβαστοῦ</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13.</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Ἀραβικοῦ</a:t>
            </a:r>
            <a:r>
              <a:rPr lang="el-GR" sz="1800" b="1" dirty="0">
                <a:latin typeface="IFAO-Grec Unicode" panose="02020603050405020304" pitchFamily="18" charset="-95"/>
                <a:ea typeface="IFAO-Grec Unicode" panose="02020603050405020304" pitchFamily="18" charset="-95"/>
              </a:rPr>
              <a:t> [Ἀ]</a:t>
            </a:r>
            <a:r>
              <a:rPr lang="el-GR" sz="1800" b="1" dirty="0" err="1">
                <a:latin typeface="IFAO-Grec Unicode" panose="02020603050405020304" pitchFamily="18" charset="-95"/>
                <a:ea typeface="IFAO-Grec Unicode" panose="02020603050405020304" pitchFamily="18" charset="-95"/>
              </a:rPr>
              <a:t>διαβηνικ</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οῦ</a:t>
            </a:r>
            <a:r>
              <a:rPr lang="el-GR" sz="1800" b="1" dirty="0">
                <a:latin typeface="IFAO-Grec Unicode" panose="02020603050405020304" pitchFamily="18" charset="-95"/>
                <a:ea typeface="IFAO-Grec Unicode" panose="02020603050405020304" pitchFamily="18" charset="-95"/>
              </a:rPr>
              <a:t>)</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14. </a:t>
            </a:r>
            <a:r>
              <a:rPr lang="el-GR" sz="1800" b="1" dirty="0" err="1">
                <a:latin typeface="IFAO-Grec Unicode" panose="02020603050405020304" pitchFamily="18" charset="-95"/>
                <a:ea typeface="IFAO-Grec Unicode" panose="02020603050405020304" pitchFamily="18" charset="-95"/>
              </a:rPr>
              <a:t>Παρθικοῦ</a:t>
            </a:r>
            <a:r>
              <a:rPr lang="el-GR" sz="1800" b="1" dirty="0">
                <a:latin typeface="IFAO-Grec Unicode" panose="02020603050405020304" pitchFamily="18" charset="-95"/>
                <a:ea typeface="IFAO-Grec Unicode" panose="02020603050405020304" pitchFamily="18" charset="-95"/>
              </a:rPr>
              <a:t> Μεγίστου</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15. </a:t>
            </a:r>
            <a:r>
              <a:rPr lang="el-GR" sz="1800" b="1" dirty="0" err="1">
                <a:latin typeface="IFAO-Grec Unicode" panose="02020603050405020304" pitchFamily="18" charset="-95"/>
                <a:ea typeface="IFAO-Grec Unicode" panose="02020603050405020304" pitchFamily="18" charset="-95"/>
              </a:rPr>
              <a:t>καὶ</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Αὐτοκράτορος</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16. </a:t>
            </a:r>
            <a:r>
              <a:rPr lang="el-GR" sz="1800" b="1" dirty="0">
                <a:latin typeface="IFAO-Grec Unicode" panose="02020603050405020304" pitchFamily="18" charset="-95"/>
                <a:ea typeface="IFAO-Grec Unicode" panose="02020603050405020304" pitchFamily="18" charset="-95"/>
              </a:rPr>
              <a:t>Καίσαρος Μάρκου </a:t>
            </a:r>
            <a:r>
              <a:rPr lang="el-GR" sz="1800" b="1" dirty="0" err="1">
                <a:latin typeface="IFAO-Grec Unicode" panose="02020603050405020304" pitchFamily="18" charset="-95"/>
                <a:ea typeface="IFAO-Grec Unicode" panose="02020603050405020304" pitchFamily="18" charset="-95"/>
              </a:rPr>
              <a:t>Αὐρη</a:t>
            </a:r>
            <a:r>
              <a:rPr lang="el-GR" sz="1800" b="1" dirty="0">
                <a:latin typeface="IFAO-Grec Unicode" panose="02020603050405020304" pitchFamily="18" charset="-95"/>
                <a:ea typeface="IFAO-Grec Unicode" panose="02020603050405020304" pitchFamily="18" charset="-95"/>
              </a:rPr>
              <a:t>[λ(ίου)]</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17. </a:t>
            </a:r>
            <a:r>
              <a:rPr lang="el-GR" sz="1800" b="1" dirty="0" err="1">
                <a:latin typeface="IFAO-Grec Unicode" panose="02020603050405020304" pitchFamily="18" charset="-95"/>
                <a:ea typeface="IFAO-Grec Unicode" panose="02020603050405020304" pitchFamily="18" charset="-95"/>
              </a:rPr>
              <a:t>Ἀντωνίνου</a:t>
            </a:r>
            <a:r>
              <a:rPr lang="el-GR" sz="1800" b="1" dirty="0">
                <a:latin typeface="IFAO-Grec Unicode" panose="02020603050405020304" pitchFamily="18" charset="-95"/>
                <a:ea typeface="IFAO-Grec Unicode" panose="02020603050405020304" pitchFamily="18" charset="-95"/>
              </a:rPr>
              <a:t> </a:t>
            </a:r>
            <a:r>
              <a:rPr lang="el-GR" sz="1800" b="1" dirty="0" err="1">
                <a:latin typeface="IFAO-Grec Unicode" panose="02020603050405020304" pitchFamily="18" charset="-95"/>
                <a:ea typeface="IFAO-Grec Unicode" panose="02020603050405020304" pitchFamily="18" charset="-95"/>
              </a:rPr>
              <a:t>Σεβασ</a:t>
            </a:r>
            <a:r>
              <a:rPr lang="el-GR" sz="1800" b="1" dirty="0">
                <a:latin typeface="IFAO-Grec Unicode" panose="02020603050405020304" pitchFamily="18" charset="-95"/>
                <a:ea typeface="IFAO-Grec Unicode" panose="02020603050405020304" pitchFamily="18" charset="-95"/>
              </a:rPr>
              <a:t>[</a:t>
            </a:r>
            <a:r>
              <a:rPr lang="el-GR" sz="1800" b="1" dirty="0" err="1">
                <a:latin typeface="IFAO-Grec Unicode" panose="02020603050405020304" pitchFamily="18" charset="-95"/>
                <a:ea typeface="IFAO-Grec Unicode" panose="02020603050405020304" pitchFamily="18" charset="-95"/>
              </a:rPr>
              <a:t>τοῦ</a:t>
            </a:r>
            <a:r>
              <a:rPr lang="el-GR" sz="1800" b="1" dirty="0">
                <a:latin typeface="IFAO-Grec Unicode" panose="02020603050405020304" pitchFamily="18" charset="-95"/>
                <a:ea typeface="IFAO-Grec Unicode" panose="02020603050405020304" pitchFamily="18" charset="-95"/>
              </a:rPr>
              <a:t>]</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18. </a:t>
            </a:r>
            <a:r>
              <a:rPr lang="el-GR" sz="1800" b="1" dirty="0">
                <a:latin typeface="IFAO-Grec Unicode" panose="02020603050405020304" pitchFamily="18" charset="-95"/>
                <a:ea typeface="IFAO-Grec Unicode" panose="02020603050405020304" pitchFamily="18" charset="-95"/>
              </a:rPr>
              <a:t>Κ[  ̣  ̣  ̣  ̣  ̣]  ̣  ̣ </a:t>
            </a:r>
            <a:r>
              <a:rPr lang="el-GR" sz="1800" b="1" dirty="0" err="1">
                <a:latin typeface="IFAO-Grec Unicode" panose="02020603050405020304" pitchFamily="18" charset="-95"/>
                <a:ea typeface="IFAO-Grec Unicode" panose="02020603050405020304" pitchFamily="18" charset="-95"/>
              </a:rPr>
              <a:t>κϛ</a:t>
            </a:r>
            <a:r>
              <a:rPr lang="el-GR" sz="1800" b="1" dirty="0">
                <a:latin typeface="IFAO-Grec Unicode" panose="02020603050405020304" pitchFamily="18" charset="-95"/>
                <a:ea typeface="IFAO-Grec Unicode" panose="02020603050405020304" pitchFamily="18" charset="-95"/>
              </a:rPr>
              <a:t>̣</a:t>
            </a:r>
            <a:br>
              <a:rPr lang="el-GR" sz="1800" b="1"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19. (2</a:t>
            </a:r>
            <a:r>
              <a:rPr lang="el-GR" sz="1800" baseline="30000" dirty="0">
                <a:latin typeface="IFAO-Grec Unicode" panose="02020603050405020304" pitchFamily="18" charset="-95"/>
                <a:ea typeface="IFAO-Grec Unicode" panose="02020603050405020304" pitchFamily="18" charset="-95"/>
              </a:rPr>
              <a:t>ο</a:t>
            </a:r>
            <a:r>
              <a:rPr lang="el-GR" sz="1800" dirty="0">
                <a:latin typeface="IFAO-Grec Unicode" panose="02020603050405020304" pitchFamily="18" charset="-95"/>
                <a:ea typeface="IFAO-Grec Unicode" panose="02020603050405020304" pitchFamily="18" charset="-95"/>
              </a:rPr>
              <a:t> χέρι</a:t>
            </a:r>
            <a:r>
              <a:rPr lang="en-US"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Γάιος</a:t>
            </a:r>
            <a:r>
              <a:rPr lang="el-GR" sz="1800" dirty="0">
                <a:latin typeface="IFAO-Grec Unicode" panose="02020603050405020304" pitchFamily="18" charset="-95"/>
                <a:ea typeface="IFAO-Grec Unicode" panose="02020603050405020304" pitchFamily="18" charset="-95"/>
              </a:rPr>
              <a:t>(?)  ̣  ̣]</a:t>
            </a:r>
            <a:r>
              <a:rPr lang="el-GR" sz="1800" dirty="0" err="1">
                <a:latin typeface="IFAO-Grec Unicode" panose="02020603050405020304" pitchFamily="18" charset="-95"/>
                <a:ea typeface="IFAO-Grec Unicode" panose="02020603050405020304" pitchFamily="18" charset="-95"/>
              </a:rPr>
              <a:t>ιανὸς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ἔσχ</a:t>
            </a:r>
            <a:r>
              <a:rPr lang="el-GR" sz="1800" dirty="0">
                <a:latin typeface="IFAO-Grec Unicode" panose="02020603050405020304" pitchFamily="18" charset="-95"/>
                <a:ea typeface="IFAO-Grec Unicode" panose="02020603050405020304" pitchFamily="18" charset="-95"/>
              </a:rPr>
              <a:t>[ον]</a:t>
            </a:r>
            <a:br>
              <a:rPr lang="el-GR" sz="1800" dirty="0">
                <a:latin typeface="IFAO-Grec Unicode" panose="02020603050405020304" pitchFamily="18" charset="-95"/>
                <a:ea typeface="IFAO-Grec Unicode" panose="02020603050405020304" pitchFamily="18" charset="-95"/>
              </a:rPr>
            </a:br>
            <a:r>
              <a:rPr lang="el-GR" sz="1800" dirty="0">
                <a:latin typeface="IFAO-Grec Unicode" panose="02020603050405020304" pitchFamily="18" charset="-95"/>
                <a:ea typeface="IFAO-Grec Unicode" panose="02020603050405020304" pitchFamily="18" charset="-95"/>
              </a:rPr>
              <a:t>20. [</a:t>
            </a:r>
            <a:r>
              <a:rPr lang="el-GR" sz="1800" dirty="0" err="1">
                <a:latin typeface="IFAO-Grec Unicode" panose="02020603050405020304" pitchFamily="18" charset="-95"/>
                <a:ea typeface="IFAO-Grec Unicode" panose="02020603050405020304" pitchFamily="18" charset="-95"/>
              </a:rPr>
              <a:t>τὴν</a:t>
            </a:r>
            <a:r>
              <a:rPr lang="el-GR" sz="1800" dirty="0">
                <a:latin typeface="IFAO-Grec Unicode" panose="02020603050405020304" pitchFamily="18" charset="-95"/>
                <a:ea typeface="IFAO-Grec Unicode" panose="02020603050405020304" pitchFamily="18" charset="-95"/>
              </a:rPr>
              <a:t> τιμ]</a:t>
            </a:r>
            <a:r>
              <a:rPr lang="el-GR" sz="1800" dirty="0" err="1">
                <a:latin typeface="IFAO-Grec Unicode" panose="02020603050405020304" pitchFamily="18" charset="-95"/>
                <a:ea typeface="IFAO-Grec Unicode" panose="02020603050405020304" pitchFamily="18" charset="-95"/>
              </a:rPr>
              <a:t>ὴν</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ὡς</a:t>
            </a:r>
            <a:r>
              <a:rPr lang="el-GR" sz="1800" dirty="0">
                <a:latin typeface="IFAO-Grec Unicode" panose="02020603050405020304" pitchFamily="18" charset="-95"/>
                <a:ea typeface="IFAO-Grec Unicode" panose="02020603050405020304" pitchFamily="18" charset="-95"/>
              </a:rPr>
              <a:t> </a:t>
            </a:r>
            <a:r>
              <a:rPr lang="el-GR" sz="1800" dirty="0" err="1">
                <a:latin typeface="IFAO-Grec Unicode" panose="02020603050405020304" pitchFamily="18" charset="-95"/>
                <a:ea typeface="IFAO-Grec Unicode" panose="02020603050405020304" pitchFamily="18" charset="-95"/>
              </a:rPr>
              <a:t>πρόκι</a:t>
            </a:r>
            <a:r>
              <a:rPr lang="el-GR" sz="1800" dirty="0">
                <a:latin typeface="IFAO-Grec Unicode" panose="02020603050405020304" pitchFamily="18" charset="-95"/>
                <a:ea typeface="IFAO-Grec Unicode" panose="02020603050405020304" pitchFamily="18" charset="-95"/>
              </a:rPr>
              <a:t>[</a:t>
            </a:r>
            <a:r>
              <a:rPr lang="el-GR" sz="1800" dirty="0" err="1">
                <a:latin typeface="IFAO-Grec Unicode" panose="02020603050405020304" pitchFamily="18" charset="-95"/>
                <a:ea typeface="IFAO-Grec Unicode" panose="02020603050405020304" pitchFamily="18" charset="-95"/>
              </a:rPr>
              <a:t>ται</a:t>
            </a:r>
            <a:r>
              <a:rPr lang="el-GR" sz="1800" dirty="0">
                <a:latin typeface="IFAO-Grec Unicode" panose="02020603050405020304" pitchFamily="18" charset="-95"/>
                <a:ea typeface="IFAO-Grec Unicode" panose="02020603050405020304" pitchFamily="18" charset="-95"/>
              </a:rPr>
              <a:t>].</a:t>
            </a:r>
          </a:p>
        </p:txBody>
      </p:sp>
    </p:spTree>
    <p:extLst>
      <p:ext uri="{BB962C8B-B14F-4D97-AF65-F5344CB8AC3E}">
        <p14:creationId xmlns:p14="http://schemas.microsoft.com/office/powerpoint/2010/main" val="313947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EB21A-3EBE-3E01-304D-DA649CA2F7E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2E234FB-C3D6-7DA7-FB0D-10FCF2AF95BD}"/>
              </a:ext>
            </a:extLst>
          </p:cNvPr>
          <p:cNvSpPr>
            <a:spLocks noGrp="1"/>
          </p:cNvSpPr>
          <p:nvPr>
            <p:ph type="title"/>
          </p:nvPr>
        </p:nvSpPr>
        <p:spPr/>
        <p:txBody>
          <a:bodyPr/>
          <a:lstStyle/>
          <a:p>
            <a:pPr algn="ctr"/>
            <a:r>
              <a:rPr lang="el-GR" dirty="0">
                <a:latin typeface="IFAO-Grec Unicode" panose="02020603050405020304" pitchFamily="18" charset="-95"/>
                <a:ea typeface="IFAO-Grec Unicode" panose="02020603050405020304" pitchFamily="18" charset="-95"/>
              </a:rPr>
              <a:t>Είδη νομικών εγγράφων</a:t>
            </a:r>
            <a:br>
              <a:rPr lang="el-GR" dirty="0">
                <a:latin typeface="IFAO-Grec Unicode" panose="02020603050405020304" pitchFamily="18" charset="-95"/>
                <a:ea typeface="IFAO-Grec Unicode" panose="02020603050405020304" pitchFamily="18" charset="-95"/>
              </a:rPr>
            </a:br>
            <a:r>
              <a:rPr lang="el-GR" sz="3600" dirty="0" err="1">
                <a:latin typeface="IFAO-Grec Unicode" panose="02020603050405020304" pitchFamily="18" charset="-95"/>
                <a:ea typeface="IFAO-Grec Unicode" panose="02020603050405020304" pitchFamily="18" charset="-95"/>
              </a:rPr>
              <a:t>Χειρόγραφον</a:t>
            </a:r>
            <a:r>
              <a:rPr lang="el-GR" sz="3600" dirty="0">
                <a:latin typeface="IFAO-Grec Unicode" panose="02020603050405020304" pitchFamily="18" charset="-95"/>
                <a:ea typeface="IFAO-Grec Unicode" panose="02020603050405020304" pitchFamily="18" charset="-95"/>
              </a:rPr>
              <a:t> και Συγγραφή</a:t>
            </a:r>
            <a:endParaRPr lang="el-GR" dirty="0">
              <a:latin typeface="IFAO-Grec Unicode" panose="02020603050405020304" pitchFamily="18" charset="-95"/>
              <a:ea typeface="IFAO-Grec Unicode" panose="02020603050405020304" pitchFamily="18" charset="-95"/>
            </a:endParaRPr>
          </a:p>
        </p:txBody>
      </p:sp>
      <p:sp>
        <p:nvSpPr>
          <p:cNvPr id="3" name="Θέση περιεχομένου 2">
            <a:extLst>
              <a:ext uri="{FF2B5EF4-FFF2-40B4-BE49-F238E27FC236}">
                <a16:creationId xmlns:a16="http://schemas.microsoft.com/office/drawing/2014/main" id="{0C284662-7A93-C46D-1AD8-155E71B0C3B5}"/>
              </a:ext>
            </a:extLst>
          </p:cNvPr>
          <p:cNvSpPr>
            <a:spLocks noGrp="1"/>
          </p:cNvSpPr>
          <p:nvPr>
            <p:ph idx="1"/>
          </p:nvPr>
        </p:nvSpPr>
        <p:spPr>
          <a:xfrm>
            <a:off x="447674" y="1676401"/>
            <a:ext cx="5648326" cy="5181599"/>
          </a:xfrm>
        </p:spPr>
        <p:txBody>
          <a:bodyPr>
            <a:normAutofit lnSpcReduction="10000"/>
          </a:bodyPr>
          <a:lstStyle/>
          <a:p>
            <a:pPr marL="0" indent="0">
              <a:lnSpc>
                <a:spcPct val="110000"/>
              </a:lnSpc>
              <a:spcAft>
                <a:spcPts val="800"/>
              </a:spcAft>
              <a:buNone/>
            </a:pPr>
            <a:r>
              <a:rPr lang="el-GR" b="1" kern="100" dirty="0" err="1">
                <a:latin typeface="IFAO-Grec Unicode" panose="02020603050405020304" pitchFamily="18" charset="-95"/>
                <a:ea typeface="IFAO-Grec Unicode" panose="02020603050405020304" pitchFamily="18" charset="-95"/>
                <a:cs typeface="Times New Roman" panose="02020603050405020304" pitchFamily="18" charset="0"/>
              </a:rPr>
              <a:t>Χειρόγραφον</a:t>
            </a:r>
            <a:b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b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α) </a:t>
            </a:r>
            <a: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t>α΄ πρόσωπο</a:t>
            </a:r>
            <a:endParaRPr lang="en-US"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10000"/>
              </a:lnSpc>
              <a:spcAft>
                <a:spcPts val="800"/>
              </a:spcAft>
              <a:buNone/>
            </a:pPr>
            <a:r>
              <a:rPr lang="en-US" kern="100" dirty="0" err="1">
                <a:latin typeface="IFAO-Grec Unicode" panose="02020603050405020304" pitchFamily="18" charset="-95"/>
                <a:ea typeface="IFAO-Grec Unicode" panose="02020603050405020304" pitchFamily="18" charset="-95"/>
                <a:cs typeface="Times New Roman" panose="02020603050405020304" pitchFamily="18" charset="0"/>
              </a:rPr>
              <a:t>i</a:t>
            </a: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a:t>
            </a:r>
            <a:r>
              <a:rPr lang="en-US" b="1"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a:effectLst/>
                <a:latin typeface="IFAO-Grec Unicode" panose="02020603050405020304" pitchFamily="18" charset="-95"/>
                <a:ea typeface="IFAO-Grec Unicode" panose="02020603050405020304" pitchFamily="18" charset="-95"/>
                <a:cs typeface="Times New Roman" panose="02020603050405020304" pitchFamily="18" charset="0"/>
              </a:rPr>
              <a:t>άμεση δήλωση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πέπρακα</a:t>
            </a:r>
            <a:endParaRPr lang="en-US"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10000"/>
              </a:lnSpc>
              <a:spcAft>
                <a:spcPts val="800"/>
              </a:spcAft>
              <a:buNone/>
            </a:pP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ii)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έμμεση δήλωση 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ὁμολογῶ</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πεπρακέναι</a:t>
            </a: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10000"/>
              </a:lnSpc>
              <a:spcAft>
                <a:spcPts val="800"/>
              </a:spcAft>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β) ημερομηνία στο τέλος του εγγράφου</a:t>
            </a:r>
          </a:p>
          <a:p>
            <a:pPr marL="0" indent="0">
              <a:lnSpc>
                <a:spcPct val="110000"/>
              </a:lnSpc>
              <a:spcAft>
                <a:spcPts val="800"/>
              </a:spcAft>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γ) επιστολική μορφή: ὁ τάδε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τῷ</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δείνι</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χαίρειν</a:t>
            </a: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p:txBody>
      </p:sp>
      <p:sp>
        <p:nvSpPr>
          <p:cNvPr id="6" name="Θέση περιεχομένου 2">
            <a:extLst>
              <a:ext uri="{FF2B5EF4-FFF2-40B4-BE49-F238E27FC236}">
                <a16:creationId xmlns:a16="http://schemas.microsoft.com/office/drawing/2014/main" id="{4EE5CA03-F722-5D33-59FF-064A314EB8F8}"/>
              </a:ext>
            </a:extLst>
          </p:cNvPr>
          <p:cNvSpPr txBox="1">
            <a:spLocks/>
          </p:cNvSpPr>
          <p:nvPr/>
        </p:nvSpPr>
        <p:spPr>
          <a:xfrm>
            <a:off x="6096000" y="1690688"/>
            <a:ext cx="5648326" cy="5181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t>Συγγραφή</a:t>
            </a:r>
            <a:b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b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α) </a:t>
            </a:r>
            <a:r>
              <a:rPr lang="el-GR" b="1" kern="100" dirty="0">
                <a:latin typeface="IFAO-Grec Unicode" panose="02020603050405020304" pitchFamily="18" charset="-95"/>
                <a:ea typeface="IFAO-Grec Unicode" panose="02020603050405020304" pitchFamily="18" charset="-95"/>
                <a:cs typeface="Times New Roman" panose="02020603050405020304" pitchFamily="18" charset="0"/>
              </a:rPr>
              <a:t>γ΄ πρόσωπο (πρωτόκολλο)</a:t>
            </a:r>
            <a:endParaRPr lang="en-US"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00000"/>
              </a:lnSpc>
              <a:buNone/>
            </a:pPr>
            <a:r>
              <a:rPr lang="en-US" kern="100" dirty="0" err="1">
                <a:latin typeface="IFAO-Grec Unicode" panose="02020603050405020304" pitchFamily="18" charset="-95"/>
                <a:ea typeface="IFAO-Grec Unicode" panose="02020603050405020304" pitchFamily="18" charset="-95"/>
                <a:cs typeface="Times New Roman" panose="02020603050405020304" pitchFamily="18" charset="0"/>
              </a:rPr>
              <a:t>i</a:t>
            </a: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άμεση δήλωση 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ἐμίσθωσεν</a:t>
            </a:r>
            <a:endParaRPr lang="en-US" b="1"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lnSpc>
                <a:spcPct val="100000"/>
              </a:lnSpc>
              <a:buNone/>
            </a:pPr>
            <a:r>
              <a:rPr lang="en-US" kern="100" dirty="0">
                <a:latin typeface="IFAO-Grec Unicode" panose="02020603050405020304" pitchFamily="18" charset="-95"/>
                <a:ea typeface="IFAO-Grec Unicode" panose="02020603050405020304" pitchFamily="18" charset="-95"/>
                <a:cs typeface="Times New Roman" panose="02020603050405020304" pitchFamily="18" charset="0"/>
              </a:rPr>
              <a:t>ii)</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έμμεση δήλωση πράξης: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ὁμολογεῖ</a:t>
            </a: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 </a:t>
            </a:r>
            <a:r>
              <a:rPr lang="el-GR" kern="100" dirty="0" err="1">
                <a:latin typeface="IFAO-Grec Unicode" panose="02020603050405020304" pitchFamily="18" charset="-95"/>
                <a:ea typeface="IFAO-Grec Unicode" panose="02020603050405020304" pitchFamily="18" charset="-95"/>
                <a:cs typeface="Times New Roman" panose="02020603050405020304" pitchFamily="18" charset="0"/>
              </a:rPr>
              <a:t>μεμισθωκέναι</a:t>
            </a:r>
            <a:br>
              <a:rPr lang="el-GR" kern="100" dirty="0">
                <a:latin typeface="IFAO-Grec Unicode" panose="02020603050405020304" pitchFamily="18" charset="-95"/>
                <a:ea typeface="IFAO-Grec Unicode" panose="02020603050405020304" pitchFamily="18" charset="-95"/>
                <a:cs typeface="Times New Roman" panose="02020603050405020304" pitchFamily="18" charset="0"/>
              </a:rPr>
            </a:br>
            <a:endParaRPr lang="el-GR" kern="100" dirty="0">
              <a:latin typeface="IFAO-Grec Unicode" panose="02020603050405020304" pitchFamily="18" charset="-95"/>
              <a:ea typeface="IFAO-Grec Unicode" panose="02020603050405020304" pitchFamily="18" charset="-95"/>
              <a:cs typeface="Times New Roman" panose="02020603050405020304" pitchFamily="18" charset="0"/>
            </a:endParaRPr>
          </a:p>
          <a:p>
            <a:pPr marL="0" indent="0">
              <a:buNone/>
            </a:pPr>
            <a:r>
              <a:rPr lang="el-GR" kern="100" dirty="0">
                <a:latin typeface="IFAO-Grec Unicode" panose="02020603050405020304" pitchFamily="18" charset="-95"/>
                <a:ea typeface="IFAO-Grec Unicode" panose="02020603050405020304" pitchFamily="18" charset="-95"/>
                <a:cs typeface="Times New Roman" panose="02020603050405020304" pitchFamily="18" charset="0"/>
              </a:rPr>
              <a:t>β) ημερομηνία στην αρχή του εγγράφου</a:t>
            </a:r>
          </a:p>
        </p:txBody>
      </p:sp>
    </p:spTree>
    <p:extLst>
      <p:ext uri="{BB962C8B-B14F-4D97-AF65-F5344CB8AC3E}">
        <p14:creationId xmlns:p14="http://schemas.microsoft.com/office/powerpoint/2010/main" val="186256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6DD6B02D-8854-23A7-8757-769327E313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091" t="4933" b="9973"/>
          <a:stretch/>
        </p:blipFill>
        <p:spPr>
          <a:xfrm>
            <a:off x="7206602" y="0"/>
            <a:ext cx="4985398" cy="6857999"/>
          </a:xfrm>
          <a:ln w="19050">
            <a:solidFill>
              <a:schemeClr val="tx1"/>
            </a:solidFill>
          </a:ln>
        </p:spPr>
      </p:pic>
      <p:sp>
        <p:nvSpPr>
          <p:cNvPr id="2" name="Τίτλος 1">
            <a:extLst>
              <a:ext uri="{FF2B5EF4-FFF2-40B4-BE49-F238E27FC236}">
                <a16:creationId xmlns:a16="http://schemas.microsoft.com/office/drawing/2014/main" id="{4F77D64B-CF88-FE8E-765D-1F5A34D44F77}"/>
              </a:ext>
            </a:extLst>
          </p:cNvPr>
          <p:cNvSpPr>
            <a:spLocks noGrp="1"/>
          </p:cNvSpPr>
          <p:nvPr>
            <p:ph type="title"/>
          </p:nvPr>
        </p:nvSpPr>
        <p:spPr>
          <a:xfrm>
            <a:off x="742505" y="0"/>
            <a:ext cx="10623699" cy="1498202"/>
          </a:xfrm>
        </p:spPr>
        <p:txBody>
          <a:bodyPr>
            <a:normAutofit fontScale="90000"/>
          </a:bodyPr>
          <a:lstStyle/>
          <a:p>
            <a:pPr algn="ctr"/>
            <a:r>
              <a:rPr lang="el-GR" sz="3600" dirty="0">
                <a:latin typeface="IFAO-Grec Unicode" panose="02020603050405020304" pitchFamily="18" charset="-95"/>
                <a:ea typeface="IFAO-Grec Unicode" panose="02020603050405020304" pitchFamily="18" charset="-95"/>
              </a:rPr>
              <a:t>Συγγραφή, </a:t>
            </a:r>
            <a:r>
              <a:rPr lang="en-US" sz="3600" b="1" i="1" dirty="0" err="1">
                <a:effectLst/>
                <a:latin typeface="IFAO-Grec Unicode" panose="02020603050405020304" pitchFamily="18" charset="-95"/>
                <a:ea typeface="IFAO-Grec Unicode" panose="02020603050405020304" pitchFamily="18" charset="-95"/>
              </a:rPr>
              <a:t>P.Mich</a:t>
            </a:r>
            <a:r>
              <a:rPr lang="en-US" sz="3600" b="1" dirty="0">
                <a:effectLst/>
                <a:latin typeface="IFAO-Grec Unicode" panose="02020603050405020304" pitchFamily="18" charset="-95"/>
                <a:ea typeface="IFAO-Grec Unicode" panose="02020603050405020304" pitchFamily="18" charset="-95"/>
              </a:rPr>
              <a:t>. </a:t>
            </a:r>
            <a:r>
              <a:rPr lang="en-US" sz="3600" b="1" dirty="0">
                <a:latin typeface="IFAO-Grec Unicode" panose="02020603050405020304" pitchFamily="18" charset="-95"/>
                <a:ea typeface="IFAO-Grec Unicode" panose="02020603050405020304" pitchFamily="18" charset="-95"/>
              </a:rPr>
              <a:t>V</a:t>
            </a:r>
            <a:r>
              <a:rPr lang="en-US" sz="3600" b="1" dirty="0">
                <a:effectLst/>
                <a:latin typeface="IFAO-Grec Unicode" panose="02020603050405020304" pitchFamily="18" charset="-95"/>
                <a:ea typeface="IFAO-Grec Unicode" panose="02020603050405020304" pitchFamily="18" charset="-95"/>
              </a:rPr>
              <a:t> 337</a:t>
            </a:r>
            <a:r>
              <a:rPr lang="en-US" sz="3600" dirty="0">
                <a:effectLst/>
                <a:latin typeface="IFAO-Grec Unicode" panose="02020603050405020304" pitchFamily="18" charset="-95"/>
                <a:ea typeface="IFAO-Grec Unicode" panose="02020603050405020304" pitchFamily="18" charset="-95"/>
              </a:rPr>
              <a:t>, 24</a:t>
            </a:r>
            <a:r>
              <a:rPr lang="el-GR" sz="3600" dirty="0">
                <a:effectLst/>
                <a:latin typeface="IFAO-Grec Unicode" panose="02020603050405020304" pitchFamily="18" charset="-95"/>
                <a:ea typeface="IFAO-Grec Unicode" panose="02020603050405020304" pitchFamily="18" charset="-95"/>
              </a:rPr>
              <a:t>μ.Χ., </a:t>
            </a:r>
            <a:r>
              <a:rPr lang="el-GR" sz="3600" dirty="0" err="1">
                <a:effectLst/>
                <a:latin typeface="IFAO-Grec Unicode" panose="02020603050405020304" pitchFamily="18" charset="-95"/>
                <a:ea typeface="IFAO-Grec Unicode" panose="02020603050405020304" pitchFamily="18" charset="-95"/>
              </a:rPr>
              <a:t>Τεβτύνις</a:t>
            </a:r>
            <a:br>
              <a:rPr lang="el-GR" sz="3600" dirty="0">
                <a:effectLst/>
                <a:latin typeface="IFAO-Grec Unicode" panose="02020603050405020304" pitchFamily="18" charset="-95"/>
                <a:ea typeface="IFAO-Grec Unicode" panose="02020603050405020304" pitchFamily="18" charset="-95"/>
              </a:rPr>
            </a:br>
            <a:r>
              <a:rPr lang="el-GR" sz="3600" dirty="0">
                <a:effectLst/>
                <a:latin typeface="IFAO-Grec Unicode" panose="02020603050405020304" pitchFamily="18" charset="-95"/>
                <a:ea typeface="IFAO-Grec Unicode" panose="02020603050405020304" pitchFamily="18" charset="-95"/>
              </a:rPr>
              <a:t>Απόδειξη Πληρωμής</a:t>
            </a:r>
            <a:br>
              <a:rPr lang="el-GR" sz="4400" b="1" dirty="0">
                <a:effectLst/>
                <a:latin typeface="IFAO-Grec Unicode" panose="02020603050405020304" pitchFamily="18" charset="-95"/>
                <a:ea typeface="IFAO-Grec Unicode" panose="02020603050405020304" pitchFamily="18" charset="-95"/>
              </a:rPr>
            </a:br>
            <a:endParaRPr lang="el-GR" dirty="0">
              <a:latin typeface="IFAO-Grec Unicode" panose="02020603050405020304" pitchFamily="18" charset="-95"/>
              <a:ea typeface="IFAO-Grec Unicode" panose="02020603050405020304" pitchFamily="18" charset="-95"/>
            </a:endParaRPr>
          </a:p>
        </p:txBody>
      </p:sp>
      <p:sp>
        <p:nvSpPr>
          <p:cNvPr id="8" name="TextBox 7">
            <a:extLst>
              <a:ext uri="{FF2B5EF4-FFF2-40B4-BE49-F238E27FC236}">
                <a16:creationId xmlns:a16="http://schemas.microsoft.com/office/drawing/2014/main" id="{A5B83F5F-1F8C-BFFE-95EB-FCFD1ADC4EB9}"/>
              </a:ext>
            </a:extLst>
          </p:cNvPr>
          <p:cNvSpPr txBox="1"/>
          <p:nvPr/>
        </p:nvSpPr>
        <p:spPr>
          <a:xfrm>
            <a:off x="742506" y="1166840"/>
            <a:ext cx="6464095" cy="5016758"/>
          </a:xfrm>
          <a:prstGeom prst="rect">
            <a:avLst/>
          </a:prstGeom>
          <a:noFill/>
        </p:spPr>
        <p:txBody>
          <a:bodyPr wrap="square">
            <a:spAutoFit/>
          </a:bodyPr>
          <a:lstStyle/>
          <a:p>
            <a:pPr marL="457200" indent="-457200" algn="just">
              <a:buFont typeface="+mj-lt"/>
              <a:buAutoNum type="arabicPeriod"/>
            </a:pPr>
            <a:r>
              <a:rPr lang="el-GR" sz="2000" b="1" i="0" dirty="0">
                <a:effectLst/>
                <a:latin typeface="IFAO-Grec Unicode" panose="02020603050405020304" pitchFamily="18" charset="-95"/>
                <a:ea typeface="IFAO-Grec Unicode" panose="02020603050405020304" pitchFamily="18" charset="-95"/>
              </a:rPr>
              <a:t>(</a:t>
            </a:r>
            <a:r>
              <a:rPr lang="el-GR" sz="2000" b="1" i="0" dirty="0" err="1">
                <a:effectLst/>
                <a:latin typeface="IFAO-Grec Unicode" panose="02020603050405020304" pitchFamily="18" charset="-95"/>
                <a:ea typeface="IFAO-Grec Unicode" panose="02020603050405020304" pitchFamily="18" charset="-95"/>
              </a:rPr>
              <a:t>ἔτους</a:t>
            </a:r>
            <a:r>
              <a:rPr lang="el-GR" sz="2000" b="1"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τρεισκαιδεκάτου</a:t>
            </a:r>
            <a:r>
              <a:rPr lang="el-GR" sz="2000" b="1" i="0" dirty="0">
                <a:effectLst/>
                <a:latin typeface="IFAO-Grec Unicode" panose="02020603050405020304" pitchFamily="18" charset="-95"/>
                <a:ea typeface="IFAO-Grec Unicode" panose="02020603050405020304" pitchFamily="18" charset="-95"/>
              </a:rPr>
              <a:t> Τιβερίου Καίσαρος </a:t>
            </a:r>
            <a:r>
              <a:rPr lang="el-GR" sz="2000" b="1" i="0" dirty="0" err="1">
                <a:effectLst/>
                <a:latin typeface="IFAO-Grec Unicode" panose="02020603050405020304" pitchFamily="18" charset="-95"/>
                <a:ea typeface="IFAO-Grec Unicode" panose="02020603050405020304" pitchFamily="18" charset="-95"/>
              </a:rPr>
              <a:t>Σεβαστοῦ</a:t>
            </a:r>
            <a:r>
              <a:rPr lang="el-GR" sz="2000" b="1"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1" i="0" dirty="0" err="1">
                <a:effectLst/>
                <a:latin typeface="IFAO-Grec Unicode" panose="02020603050405020304" pitchFamily="18" charset="-95"/>
                <a:ea typeface="IFAO-Grec Unicode" panose="02020603050405020304" pitchFamily="18" charset="-95"/>
              </a:rPr>
              <a:t>μηνὸς</a:t>
            </a:r>
            <a:r>
              <a:rPr lang="el-GR" sz="2000" b="1"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Σεβασ</a:t>
            </a:r>
            <a:r>
              <a:rPr lang="el-GR" sz="2000" b="1" i="0" dirty="0">
                <a:effectLst/>
                <a:latin typeface="IFAO-Grec Unicode" panose="02020603050405020304" pitchFamily="18" charset="-95"/>
                <a:ea typeface="IFAO-Grec Unicode" panose="02020603050405020304" pitchFamily="18" charset="-95"/>
              </a:rPr>
              <a:t>]</a:t>
            </a:r>
            <a:r>
              <a:rPr lang="el-GR" sz="2000" b="1" i="0" dirty="0" err="1">
                <a:effectLst/>
                <a:latin typeface="IFAO-Grec Unicode" panose="02020603050405020304" pitchFamily="18" charset="-95"/>
                <a:ea typeface="IFAO-Grec Unicode" panose="02020603050405020304" pitchFamily="18" charset="-95"/>
              </a:rPr>
              <a:t>τοῦ</a:t>
            </a:r>
            <a:r>
              <a:rPr lang="el-GR" sz="2000" b="1"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ἐννεακαιδε̣κ̣ά̣τ̣ῃ</a:t>
            </a:r>
            <a:r>
              <a:rPr lang="el-GR" sz="2000" b="1" i="0" dirty="0">
                <a:effectLst/>
                <a:latin typeface="IFAO-Grec Unicode" panose="02020603050405020304" pitchFamily="18" charset="-95"/>
                <a:ea typeface="IFAO-Grec Unicode" panose="02020603050405020304" pitchFamily="18" charset="-95"/>
              </a:rPr>
              <a:t>̣</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Τεβτύνει</a:t>
            </a:r>
            <a:r>
              <a:rPr lang="el-GR" sz="2000" b="0"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τῆς</a:t>
            </a:r>
            <a:r>
              <a:rPr lang="el-GR" sz="2000" b="0" i="0" dirty="0">
                <a:effectLst/>
                <a:latin typeface="IFAO-Grec Unicode" panose="02020603050405020304" pitchFamily="18" charset="-95"/>
                <a:ea typeface="IFAO-Grec Unicode" panose="02020603050405020304" pitchFamily="18" charset="-95"/>
              </a:rPr>
              <a:t> Πολ[</a:t>
            </a:r>
            <a:r>
              <a:rPr lang="el-GR" sz="2000" b="0" i="0" dirty="0" err="1">
                <a:effectLst/>
                <a:latin typeface="IFAO-Grec Unicode" panose="02020603050405020304" pitchFamily="18" charset="-95"/>
                <a:ea typeface="IFAO-Grec Unicode" panose="02020603050405020304" pitchFamily="18" charset="-95"/>
              </a:rPr>
              <a:t>έμω</a:t>
            </a:r>
            <a:r>
              <a:rPr lang="el-GR" sz="2000" b="0" i="0" dirty="0">
                <a:effectLst/>
                <a:latin typeface="IFAO-Grec Unicode" panose="02020603050405020304" pitchFamily="18" charset="-95"/>
                <a:ea typeface="IFAO-Grec Unicode" panose="02020603050405020304" pitchFamily="18" charset="-95"/>
              </a:rPr>
              <a:t>]</a:t>
            </a:r>
            <a:r>
              <a:rPr lang="el-GR" sz="2000" b="0" i="0" dirty="0" err="1">
                <a:effectLst/>
                <a:latin typeface="IFAO-Grec Unicode" panose="02020603050405020304" pitchFamily="18" charset="-95"/>
                <a:ea typeface="IFAO-Grec Unicode" panose="02020603050405020304" pitchFamily="18" charset="-95"/>
              </a:rPr>
              <a:t>νος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μερίδος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τοῦ</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Ἀρσινοεί̣τ̣ο̣υ</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νο</a:t>
            </a:r>
            <a:r>
              <a:rPr lang="el-GR" sz="2000" b="0"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μοῦ</a:t>
            </a:r>
            <a:r>
              <a:rPr lang="el-GR" sz="2000" b="0"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ὁμολογεῖ</a:t>
            </a:r>
            <a:r>
              <a:rPr lang="el-GR" sz="2000" b="1"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Μαρεψῆμις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Ψοίφιος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ὡς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ἐτῶν</a:t>
            </a:r>
            <a:r>
              <a:rPr lang="el-GR" sz="2000" b="0" i="0" dirty="0">
                <a:effectLst/>
                <a:latin typeface="IFAO-Grec Unicode" panose="02020603050405020304" pitchFamily="18" charset="-95"/>
                <a:ea typeface="IFAO-Grec Unicode" panose="02020603050405020304" pitchFamily="18" charset="-95"/>
              </a:rPr>
              <a:t> ἑ̣[</a:t>
            </a:r>
            <a:r>
              <a:rPr lang="el-GR" sz="2000" b="0" i="0" dirty="0" err="1">
                <a:effectLst/>
                <a:latin typeface="IFAO-Grec Unicode" panose="02020603050405020304" pitchFamily="18" charset="-95"/>
                <a:ea typeface="IFAO-Grec Unicode" panose="02020603050405020304" pitchFamily="18" charset="-95"/>
              </a:rPr>
              <a:t>ξή</a:t>
            </a:r>
            <a:r>
              <a:rPr lang="el-GR" sz="2000" b="0"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κοντα</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οὐλὴ</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μετώπωι</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ἐκ</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δεξιῶν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Ὀννώφρ̣ε</a:t>
            </a:r>
            <a:r>
              <a:rPr lang="el-GR" sz="2000" b="0" i="0" dirty="0">
                <a:effectLst/>
                <a:latin typeface="IFAO-Grec Unicode" panose="02020603050405020304" pitchFamily="18" charset="-95"/>
                <a:ea typeface="IFAO-Grec Unicode" panose="02020603050405020304" pitchFamily="18" charset="-95"/>
              </a:rPr>
              <a:t>̣[ι]</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Ψοίφιος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ὡς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ἐτῶν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εἴκοσι</a:t>
            </a:r>
            <a:r>
              <a:rPr lang="el-GR" sz="2000" b="0" i="0" dirty="0">
                <a:effectLst/>
                <a:latin typeface="IFAO-Grec Unicode" panose="02020603050405020304" pitchFamily="18" charset="-95"/>
                <a:ea typeface="IFAO-Grec Unicode" panose="02020603050405020304" pitchFamily="18" charset="-95"/>
              </a:rPr>
              <a:t> πέντε </a:t>
            </a:r>
            <a:r>
              <a:rPr lang="el-GR" sz="2000" b="0" i="0" dirty="0" err="1">
                <a:effectLst/>
                <a:latin typeface="IFAO-Grec Unicode" panose="02020603050405020304" pitchFamily="18" charset="-95"/>
                <a:ea typeface="IFAO-Grec Unicode" panose="02020603050405020304" pitchFamily="18" charset="-95"/>
              </a:rPr>
              <a:t>οὐλὴ</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ταρσῶι</a:t>
            </a:r>
            <a:endParaRPr lang="el-GR" sz="2000" b="0" i="0" dirty="0">
              <a:effectLst/>
              <a:latin typeface="IFAO-Grec Unicode" panose="02020603050405020304" pitchFamily="18" charset="-95"/>
              <a:ea typeface="IFAO-Grec Unicode" panose="02020603050405020304" pitchFamily="18" charset="-95"/>
            </a:endParaRP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δεξιῶι</a:t>
            </a:r>
            <a:r>
              <a:rPr lang="el-GR" sz="2000" b="0"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ἀπεσχηκέναι</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παρʼ</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αὐτοῦ</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τὴν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τιμὴν</a:t>
            </a:r>
            <a:endParaRPr lang="el-GR" sz="2000" b="0" i="0" dirty="0">
              <a:effectLst/>
              <a:latin typeface="IFAO-Grec Unicode" panose="02020603050405020304" pitchFamily="18" charset="-95"/>
              <a:ea typeface="IFAO-Grec Unicode" panose="02020603050405020304" pitchFamily="18" charset="-95"/>
            </a:endParaRP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καὶ</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τοὺς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μισθοὺς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ἐκ</a:t>
            </a:r>
            <a:r>
              <a:rPr lang="el-GR" sz="2000" b="0" i="0" dirty="0">
                <a:effectLst/>
                <a:latin typeface="IFAO-Grec Unicode" panose="02020603050405020304" pitchFamily="18" charset="-95"/>
                <a:ea typeface="IFAO-Grec Unicode" panose="02020603050405020304" pitchFamily="18" charset="-95"/>
              </a:rPr>
              <a:t> πλήρους </a:t>
            </a:r>
            <a:r>
              <a:rPr lang="el-GR" sz="2000" b="0" i="0" dirty="0" err="1">
                <a:effectLst/>
                <a:latin typeface="IFAO-Grec Unicode" panose="02020603050405020304" pitchFamily="18" charset="-95"/>
                <a:ea typeface="IFAO-Grec Unicode" panose="02020603050405020304" pitchFamily="18" charset="-95"/>
              </a:rPr>
              <a:t>ὧν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ἤργασται</a:t>
            </a:r>
            <a:endParaRPr lang="el-GR" sz="2000" b="0" i="0" dirty="0">
              <a:effectLst/>
              <a:latin typeface="IFAO-Grec Unicode" panose="02020603050405020304" pitchFamily="18" charset="-95"/>
              <a:ea typeface="IFAO-Grec Unicode" panose="02020603050405020304" pitchFamily="18" charset="-95"/>
            </a:endParaRP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Τεναιν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ἐδαφῶν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ἱερ</a:t>
            </a:r>
            <a:r>
              <a:rPr lang="el-GR" sz="2000" b="0" i="0" dirty="0">
                <a:effectLst/>
                <a:latin typeface="IFAO-Grec Unicode" panose="02020603050405020304" pitchFamily="18" charset="-95"/>
                <a:ea typeface="IFAO-Grec Unicode" panose="02020603050405020304" pitchFamily="18" charset="-95"/>
              </a:rPr>
              <a:t>(</a:t>
            </a:r>
            <a:r>
              <a:rPr lang="el-GR" sz="2000" b="0" i="0" dirty="0" err="1">
                <a:effectLst/>
                <a:latin typeface="IFAO-Grec Unicode" panose="02020603050405020304" pitchFamily="18" charset="-95"/>
                <a:ea typeface="IFAO-Grec Unicode" panose="02020603050405020304" pitchFamily="18" charset="-95"/>
              </a:rPr>
              <a:t>ᾶς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γῆς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ἀρουρῶν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τριῶν</a:t>
            </a:r>
            <a:endParaRPr lang="el-GR" sz="2000" b="0" i="0" dirty="0">
              <a:effectLst/>
              <a:latin typeface="IFAO-Grec Unicode" panose="02020603050405020304" pitchFamily="18" charset="-95"/>
              <a:ea typeface="IFAO-Grec Unicode" panose="02020603050405020304" pitchFamily="18" charset="-95"/>
            </a:endParaRPr>
          </a:p>
          <a:p>
            <a:pPr marL="457200" indent="-457200" algn="just">
              <a:buFont typeface="+mj-lt"/>
              <a:buAutoNum type="arabicPeriod"/>
            </a:pPr>
            <a:r>
              <a:rPr lang="el-GR" sz="2000" b="0" i="0" dirty="0">
                <a:effectLst/>
                <a:latin typeface="IFAO-Grec Unicode" panose="02020603050405020304" pitchFamily="18" charset="-95"/>
                <a:ea typeface="IFAO-Grec Unicode" panose="02020603050405020304" pitchFamily="18" charset="-95"/>
              </a:rPr>
              <a:t>ἢ </a:t>
            </a:r>
            <a:r>
              <a:rPr lang="el-GR" sz="2000" b="0" i="0" dirty="0" err="1">
                <a:effectLst/>
                <a:latin typeface="IFAO-Grec Unicode" panose="02020603050405020304" pitchFamily="18" charset="-95"/>
                <a:ea typeface="IFAO-Grec Unicode" panose="02020603050405020304" pitchFamily="18" charset="-95"/>
              </a:rPr>
              <a:t>ὅσαι</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ἐὰν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ὦσι</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περὶ</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τὴν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αὐτὴν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κώμην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πέ</a:t>
            </a:r>
            <a:r>
              <a:rPr lang="el-GR" sz="2000" b="0"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ρα</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Χωμηνιακῆς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διώρυγος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ἀπὸ</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τοῦ</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ἀπη</a:t>
            </a:r>
            <a:r>
              <a:rPr lang="el-GR" sz="2000" b="0"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λιώτου</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καὶ</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ἐμβλήματος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Τεσενεπνούτιος</a:t>
            </a:r>
            <a:r>
              <a:rPr lang="el-GR" sz="2000" b="0"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ἐν</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τῷ</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ἐνεστῶτι</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τρισκαιδεκάτῳ</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ἔτι</a:t>
            </a:r>
            <a:r>
              <a:rPr lang="el-GR" sz="2000" b="0" i="0" dirty="0">
                <a:effectLst/>
                <a:latin typeface="IFAO-Grec Unicode" panose="02020603050405020304" pitchFamily="18" charset="-95"/>
                <a:ea typeface="IFAO-Grec Unicode" panose="02020603050405020304" pitchFamily="18" charset="-95"/>
              </a:rPr>
              <a:t> Τιβερίου</a:t>
            </a:r>
          </a:p>
          <a:p>
            <a:pPr marL="457200" indent="-457200" algn="just">
              <a:buFont typeface="+mj-lt"/>
              <a:buAutoNum type="arabicPeriod"/>
            </a:pPr>
            <a:r>
              <a:rPr lang="el-GR" sz="2000" b="0" i="0" dirty="0">
                <a:effectLst/>
                <a:latin typeface="IFAO-Grec Unicode" panose="02020603050405020304" pitchFamily="18" charset="-95"/>
                <a:ea typeface="IFAO-Grec Unicode" panose="02020603050405020304" pitchFamily="18" charset="-95"/>
              </a:rPr>
              <a:t>Καίσαρος </a:t>
            </a:r>
            <a:r>
              <a:rPr lang="el-GR" sz="2000" b="0" i="0" dirty="0" err="1">
                <a:effectLst/>
                <a:latin typeface="IFAO-Grec Unicode" panose="02020603050405020304" pitchFamily="18" charset="-95"/>
                <a:ea typeface="IFAO-Grec Unicode" panose="02020603050405020304" pitchFamily="18" charset="-95"/>
              </a:rPr>
              <a:t>Σεβαστοῦ</a:t>
            </a:r>
            <a:r>
              <a:rPr lang="el-GR" sz="2000" b="0"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καὶ</a:t>
            </a:r>
            <a:r>
              <a:rPr lang="el-GR" sz="2000" b="1"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οὐδὲν</a:t>
            </a:r>
            <a:r>
              <a:rPr lang="el-GR" sz="2000" b="1"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αὐτῶι</a:t>
            </a:r>
            <a:r>
              <a:rPr lang="el-GR" sz="2000" b="1" i="0" dirty="0">
                <a:effectLst/>
                <a:latin typeface="IFAO-Grec Unicode" panose="02020603050405020304" pitchFamily="18" charset="-95"/>
                <a:ea typeface="IFAO-Grec Unicode" panose="02020603050405020304" pitchFamily="18" charset="-95"/>
              </a:rPr>
              <a:t> </a:t>
            </a:r>
            <a:r>
              <a:rPr lang="el-GR" sz="2000" b="1" i="0" dirty="0" err="1">
                <a:effectLst/>
                <a:latin typeface="IFAO-Grec Unicode" panose="02020603050405020304" pitchFamily="18" charset="-95"/>
                <a:ea typeface="IFAO-Grec Unicode" panose="02020603050405020304" pitchFamily="18" charset="-95"/>
              </a:rPr>
              <a:t>ἐγκαλ̣ῖ</a:t>
            </a:r>
            <a:r>
              <a:rPr lang="el-GR" sz="2000" b="1" i="0" dirty="0">
                <a:effectLst/>
                <a:latin typeface="IFAO-Grec Unicode" panose="02020603050405020304" pitchFamily="18" charset="-95"/>
                <a:ea typeface="IFAO-Grec Unicode" panose="02020603050405020304" pitchFamily="18" charset="-95"/>
              </a:rPr>
              <a:t>̣</a:t>
            </a:r>
          </a:p>
          <a:p>
            <a:pPr marL="457200" indent="-457200" algn="just">
              <a:buFont typeface="+mj-lt"/>
              <a:buAutoNum type="arabicPeriod"/>
            </a:pPr>
            <a:r>
              <a:rPr lang="el-GR" sz="2000" b="0" i="0" dirty="0" err="1">
                <a:effectLst/>
                <a:latin typeface="IFAO-Grec Unicode" panose="02020603050405020304" pitchFamily="18" charset="-95"/>
                <a:ea typeface="IFAO-Grec Unicode" panose="02020603050405020304" pitchFamily="18" charset="-95"/>
              </a:rPr>
              <a:t>περὶ</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οὐδενὸς</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ἁπλῶς</a:t>
            </a:r>
            <a:r>
              <a:rPr lang="el-GR" sz="2000" b="0" i="0" dirty="0">
                <a:effectLst/>
                <a:latin typeface="IFAO-Grec Unicode" panose="02020603050405020304" pitchFamily="18" charset="-95"/>
                <a:ea typeface="IFAO-Grec Unicode" panose="02020603050405020304" pitchFamily="18" charset="-95"/>
              </a:rPr>
              <a:t> πράγματος </a:t>
            </a:r>
            <a:r>
              <a:rPr lang="el-GR" sz="2000" b="0" i="0" dirty="0" err="1">
                <a:effectLst/>
                <a:latin typeface="IFAO-Grec Unicode" panose="02020603050405020304" pitchFamily="18" charset="-95"/>
                <a:ea typeface="IFAO-Grec Unicode" panose="02020603050405020304" pitchFamily="18" charset="-95"/>
              </a:rPr>
              <a:t>περὶ</a:t>
            </a:r>
            <a:r>
              <a:rPr lang="el-GR" sz="2000" b="0" i="0" dirty="0">
                <a:effectLst/>
                <a:latin typeface="IFAO-Grec Unicode" panose="02020603050405020304" pitchFamily="18" charset="-95"/>
                <a:ea typeface="IFAO-Grec Unicode" panose="02020603050405020304" pitchFamily="18" charset="-95"/>
              </a:rPr>
              <a:t> </a:t>
            </a:r>
            <a:r>
              <a:rPr lang="el-GR" sz="2000" b="0" i="0" dirty="0" err="1">
                <a:effectLst/>
                <a:latin typeface="IFAO-Grec Unicode" panose="02020603050405020304" pitchFamily="18" charset="-95"/>
                <a:ea typeface="IFAO-Grec Unicode" panose="02020603050405020304" pitchFamily="18" charset="-95"/>
              </a:rPr>
              <a:t>τῶ</a:t>
            </a:r>
            <a:r>
              <a:rPr lang="el-GR" sz="2000" b="0" i="0" dirty="0">
                <a:effectLst/>
                <a:latin typeface="IFAO-Grec Unicode" panose="02020603050405020304" pitchFamily="18" charset="-95"/>
                <a:ea typeface="IFAO-Grec Unicode" panose="02020603050405020304" pitchFamily="18" charset="-95"/>
              </a:rPr>
              <a:t>(ν)</a:t>
            </a:r>
          </a:p>
          <a:p>
            <a:pPr marL="457200" indent="-457200" algn="just">
              <a:buFont typeface="+mj-lt"/>
              <a:buAutoNum type="arabicPeriod"/>
            </a:pPr>
            <a:r>
              <a:rPr lang="el-GR" sz="2000" b="0" i="0" dirty="0">
                <a:effectLst/>
                <a:latin typeface="IFAO-Grec Unicode" panose="02020603050405020304" pitchFamily="18" charset="-95"/>
                <a:ea typeface="IFAO-Grec Unicode" panose="02020603050405020304" pitchFamily="18" charset="-95"/>
              </a:rPr>
              <a:t>δηλουμένων </a:t>
            </a:r>
            <a:r>
              <a:rPr lang="el-GR" sz="2000" b="0" i="0" dirty="0" err="1">
                <a:effectLst/>
                <a:latin typeface="IFAO-Grec Unicode" panose="02020603050405020304" pitchFamily="18" charset="-95"/>
                <a:ea typeface="IFAO-Grec Unicode" panose="02020603050405020304" pitchFamily="18" charset="-95"/>
              </a:rPr>
              <a:t>ἔργων</a:t>
            </a:r>
            <a:r>
              <a:rPr lang="el-GR" sz="2000" b="0" i="0" dirty="0">
                <a:effectLst/>
                <a:latin typeface="IFAO-Grec Unicode" panose="02020603050405020304" pitchFamily="18" charset="-95"/>
                <a:ea typeface="IFAO-Grec Unicode" panose="02020603050405020304" pitchFamily="18" charset="-95"/>
              </a:rPr>
              <a:t>. ἡ </a:t>
            </a:r>
            <a:r>
              <a:rPr lang="el-GR" sz="2000" b="0" i="0" dirty="0" err="1">
                <a:effectLst/>
                <a:latin typeface="IFAO-Grec Unicode" panose="02020603050405020304" pitchFamily="18" charset="-95"/>
                <a:ea typeface="IFAO-Grec Unicode" panose="02020603050405020304" pitchFamily="18" charset="-95"/>
              </a:rPr>
              <a:t>συγγρ</a:t>
            </a:r>
            <a:r>
              <a:rPr lang="el-GR" sz="2000" b="0" i="0" dirty="0">
                <a:effectLst/>
                <a:latin typeface="IFAO-Grec Unicode" panose="02020603050405020304" pitchFamily="18" charset="-95"/>
                <a:ea typeface="IFAO-Grec Unicode" panose="02020603050405020304" pitchFamily="18" charset="-95"/>
              </a:rPr>
              <a:t>(</a:t>
            </a:r>
            <a:r>
              <a:rPr lang="el-GR" sz="2000" b="0" i="0" dirty="0" err="1">
                <a:effectLst/>
                <a:latin typeface="IFAO-Grec Unicode" panose="02020603050405020304" pitchFamily="18" charset="-95"/>
                <a:ea typeface="IFAO-Grec Unicode" panose="02020603050405020304" pitchFamily="18" charset="-95"/>
              </a:rPr>
              <a:t>αφὴ</a:t>
            </a:r>
            <a:r>
              <a:rPr lang="el-GR" sz="2000" b="0" i="0" dirty="0">
                <a:effectLst/>
                <a:latin typeface="IFAO-Grec Unicode" panose="02020603050405020304" pitchFamily="18" charset="-95"/>
                <a:ea typeface="IFAO-Grec Unicode" panose="02020603050405020304" pitchFamily="18" charset="-95"/>
              </a:rPr>
              <a:t>) κυρία </a:t>
            </a:r>
            <a:r>
              <a:rPr lang="el-GR" sz="2000" b="0" i="0" dirty="0" err="1">
                <a:effectLst/>
                <a:latin typeface="IFAO-Grec Unicode" panose="02020603050405020304" pitchFamily="18" charset="-95"/>
                <a:ea typeface="IFAO-Grec Unicode" panose="02020603050405020304" pitchFamily="18" charset="-95"/>
              </a:rPr>
              <a:t>ἔσττωι</a:t>
            </a:r>
            <a:r>
              <a:rPr lang="el-GR" sz="2000" b="0" i="0" dirty="0">
                <a:effectLst/>
                <a:latin typeface="IFAO-Grec Unicode" panose="02020603050405020304" pitchFamily="18" charset="-95"/>
                <a:ea typeface="IFAO-Grec Unicode" panose="02020603050405020304" pitchFamily="18" charset="-95"/>
              </a:rPr>
              <a:t>.</a:t>
            </a:r>
            <a:endParaRPr lang="el-GR" sz="2000"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421364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5C2085-C952-5FD4-4E44-A1199EA2FB2C}"/>
              </a:ext>
            </a:extLst>
          </p:cNvPr>
          <p:cNvSpPr>
            <a:spLocks noGrp="1"/>
          </p:cNvSpPr>
          <p:nvPr>
            <p:ph type="title"/>
          </p:nvPr>
        </p:nvSpPr>
        <p:spPr/>
        <p:txBody>
          <a:bodyPr/>
          <a:lstStyle/>
          <a:p>
            <a:pPr algn="ctr"/>
            <a:r>
              <a:rPr lang="el-GR" dirty="0">
                <a:latin typeface="IFAO-Grec Unicode" panose="02020603050405020304" pitchFamily="18" charset="-95"/>
                <a:ea typeface="IFAO-Grec Unicode" panose="02020603050405020304" pitchFamily="18" charset="-95"/>
              </a:rPr>
              <a:t>Το νομικό έγγραφο ως αποδεικτικό μέσο</a:t>
            </a:r>
          </a:p>
        </p:txBody>
      </p:sp>
      <p:sp>
        <p:nvSpPr>
          <p:cNvPr id="3" name="Θέση περιεχομένου 2">
            <a:extLst>
              <a:ext uri="{FF2B5EF4-FFF2-40B4-BE49-F238E27FC236}">
                <a16:creationId xmlns:a16="http://schemas.microsoft.com/office/drawing/2014/main" id="{0D2375A2-122F-AA20-306F-07038E6D7433}"/>
              </a:ext>
            </a:extLst>
          </p:cNvPr>
          <p:cNvSpPr>
            <a:spLocks noGrp="1"/>
          </p:cNvSpPr>
          <p:nvPr>
            <p:ph idx="1"/>
          </p:nvPr>
        </p:nvSpPr>
        <p:spPr/>
        <p:txBody>
          <a:bodyPr/>
          <a:lstStyle/>
          <a:p>
            <a:pPr marL="0" indent="0" algn="just">
              <a:buNone/>
            </a:pPr>
            <a:endParaRPr lang="en-US" dirty="0">
              <a:latin typeface="IFAO-Grec Unicode" panose="02020603050405020304" pitchFamily="18" charset="-95"/>
              <a:ea typeface="IFAO-Grec Unicode" panose="02020603050405020304" pitchFamily="18" charset="-95"/>
            </a:endParaRPr>
          </a:p>
          <a:p>
            <a:pPr marL="0" indent="0" algn="just">
              <a:buNone/>
            </a:pPr>
            <a:endParaRPr lang="en-US" dirty="0">
              <a:latin typeface="IFAO-Grec Unicode" panose="02020603050405020304" pitchFamily="18" charset="-95"/>
              <a:ea typeface="IFAO-Grec Unicode" panose="02020603050405020304" pitchFamily="18" charset="-95"/>
            </a:endParaRPr>
          </a:p>
          <a:p>
            <a:pPr marL="0" indent="0" algn="just">
              <a:buNone/>
            </a:pPr>
            <a:r>
              <a:rPr lang="el-GR" dirty="0" err="1">
                <a:latin typeface="IFAO-Grec Unicode" panose="02020603050405020304" pitchFamily="18" charset="-95"/>
                <a:ea typeface="IFAO-Grec Unicode" panose="02020603050405020304" pitchFamily="18" charset="-95"/>
              </a:rPr>
              <a:t>Αἰσχ</a:t>
            </a:r>
            <a:r>
              <a:rPr lang="el-GR" dirty="0">
                <a:latin typeface="IFAO-Grec Unicode" panose="02020603050405020304" pitchFamily="18" charset="-95"/>
                <a:ea typeface="IFAO-Grec Unicode" panose="02020603050405020304" pitchFamily="18" charset="-95"/>
              </a:rPr>
              <a:t>. </a:t>
            </a:r>
            <a:r>
              <a:rPr lang="el-GR" i="1" dirty="0" err="1">
                <a:latin typeface="IFAO-Grec Unicode" panose="02020603050405020304" pitchFamily="18" charset="-95"/>
                <a:ea typeface="IFAO-Grec Unicode" panose="02020603050405020304" pitchFamily="18" charset="-95"/>
              </a:rPr>
              <a:t>Κατὰ</a:t>
            </a:r>
            <a:r>
              <a:rPr lang="el-GR" i="1" dirty="0">
                <a:latin typeface="IFAO-Grec Unicode" panose="02020603050405020304" pitchFamily="18" charset="-95"/>
                <a:ea typeface="IFAO-Grec Unicode" panose="02020603050405020304" pitchFamily="18" charset="-95"/>
              </a:rPr>
              <a:t> Τιμάρχου </a:t>
            </a:r>
            <a:r>
              <a:rPr lang="el-GR" dirty="0">
                <a:latin typeface="IFAO-Grec Unicode" panose="02020603050405020304" pitchFamily="18" charset="-95"/>
                <a:ea typeface="IFAO-Grec Unicode" panose="02020603050405020304" pitchFamily="18" charset="-95"/>
              </a:rPr>
              <a:t>161: πάντες </a:t>
            </a:r>
            <a:r>
              <a:rPr lang="el-GR" dirty="0" err="1">
                <a:latin typeface="IFAO-Grec Unicode" panose="02020603050405020304" pitchFamily="18" charset="-95"/>
                <a:ea typeface="IFAO-Grec Unicode" panose="02020603050405020304" pitchFamily="18" charset="-95"/>
              </a:rPr>
              <a:t>γὰρ</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ἂν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τοῦθ</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ὁμολογήσαιμεν</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ὅτι</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τὰς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συνθήκας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τῆς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πρὸς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ἀλλήλους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ἀπιστίας</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ἕνεκα</a:t>
            </a:r>
            <a:r>
              <a:rPr lang="el-GR" dirty="0">
                <a:latin typeface="IFAO-Grec Unicode" panose="02020603050405020304" pitchFamily="18" charset="-95"/>
                <a:ea typeface="IFAO-Grec Unicode" panose="02020603050405020304" pitchFamily="18" charset="-95"/>
              </a:rPr>
              <a:t> </a:t>
            </a:r>
            <a:r>
              <a:rPr lang="el-GR" dirty="0" err="1">
                <a:latin typeface="IFAO-Grec Unicode" panose="02020603050405020304" pitchFamily="18" charset="-95"/>
                <a:ea typeface="IFAO-Grec Unicode" panose="02020603050405020304" pitchFamily="18" charset="-95"/>
              </a:rPr>
              <a:t>ποιούμεθα</a:t>
            </a:r>
            <a:r>
              <a:rPr lang="el-GR"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ἵνα</a:t>
            </a:r>
            <a:r>
              <a:rPr lang="el-GR" b="1" dirty="0">
                <a:latin typeface="IFAO-Grec Unicode" panose="02020603050405020304" pitchFamily="18" charset="-95"/>
                <a:ea typeface="IFAO-Grec Unicode" panose="02020603050405020304" pitchFamily="18" charset="-95"/>
              </a:rPr>
              <a:t> ὁ </a:t>
            </a:r>
            <a:r>
              <a:rPr lang="el-GR" b="1" dirty="0" err="1">
                <a:latin typeface="IFAO-Grec Unicode" panose="02020603050405020304" pitchFamily="18" charset="-95"/>
                <a:ea typeface="IFAO-Grec Unicode" panose="02020603050405020304" pitchFamily="18" charset="-95"/>
              </a:rPr>
              <a:t>μὴ</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παραβὰς</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τὰ</a:t>
            </a:r>
            <a:r>
              <a:rPr lang="el-GR" b="1" dirty="0">
                <a:latin typeface="IFAO-Grec Unicode" panose="02020603050405020304" pitchFamily="18" charset="-95"/>
                <a:ea typeface="IFAO-Grec Unicode" panose="02020603050405020304" pitchFamily="18" charset="-95"/>
              </a:rPr>
              <a:t> γεγραμμένα δίκην </a:t>
            </a:r>
            <a:r>
              <a:rPr lang="el-GR" b="1" dirty="0" err="1">
                <a:latin typeface="IFAO-Grec Unicode" panose="02020603050405020304" pitchFamily="18" charset="-95"/>
                <a:ea typeface="IFAO-Grec Unicode" panose="02020603050405020304" pitchFamily="18" charset="-95"/>
              </a:rPr>
              <a:t>λάβῃ</a:t>
            </a:r>
            <a:r>
              <a:rPr lang="el-GR"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τῇ</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ψήφῳ</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παρὰ</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τοῦ</a:t>
            </a:r>
            <a:r>
              <a:rPr lang="el-GR" b="1" dirty="0">
                <a:latin typeface="IFAO-Grec Unicode" panose="02020603050405020304" pitchFamily="18" charset="-95"/>
                <a:ea typeface="IFAO-Grec Unicode" panose="02020603050405020304" pitchFamily="18" charset="-95"/>
              </a:rPr>
              <a:t> </a:t>
            </a:r>
            <a:r>
              <a:rPr lang="el-GR" b="1" dirty="0" err="1">
                <a:latin typeface="IFAO-Grec Unicode" panose="02020603050405020304" pitchFamily="18" charset="-95"/>
                <a:ea typeface="IFAO-Grec Unicode" panose="02020603050405020304" pitchFamily="18" charset="-95"/>
              </a:rPr>
              <a:t>παραβάντος</a:t>
            </a:r>
            <a:r>
              <a:rPr lang="en-US" dirty="0">
                <a:latin typeface="IFAO-Grec Unicode" panose="02020603050405020304" pitchFamily="18" charset="-95"/>
                <a:ea typeface="IFAO-Grec Unicode" panose="02020603050405020304" pitchFamily="18" charset="-95"/>
              </a:rPr>
              <a:t>.</a:t>
            </a:r>
            <a:endParaRPr lang="el-GR" dirty="0">
              <a:latin typeface="IFAO-Grec Unicode" panose="02020603050405020304" pitchFamily="18" charset="-95"/>
              <a:ea typeface="IFAO-Grec Unicode" panose="02020603050405020304" pitchFamily="18" charset="-95"/>
            </a:endParaRPr>
          </a:p>
        </p:txBody>
      </p:sp>
    </p:spTree>
    <p:extLst>
      <p:ext uri="{BB962C8B-B14F-4D97-AF65-F5344CB8AC3E}">
        <p14:creationId xmlns:p14="http://schemas.microsoft.com/office/powerpoint/2010/main" val="21675275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TotalTime>
  <Words>7385</Words>
  <Application>Microsoft Office PowerPoint</Application>
  <PresentationFormat>Widescreen</PresentationFormat>
  <Paragraphs>382</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IFAO-Grec Unicode</vt:lpstr>
      <vt:lpstr>Times New Roman</vt:lpstr>
      <vt:lpstr>Θέμα του Office</vt:lpstr>
      <vt:lpstr>Συμβόλαια και συμβάσεις στους παπύρους  Πώληση Καμήλας και Σύμβαση Μαθητείας </vt:lpstr>
      <vt:lpstr>Είδη Δικαιοπραξιών</vt:lpstr>
      <vt:lpstr>Η αρχαία ελληνική δικαιοπρακτική παράδοση στην πτολεμαϊκή Αίγυπτο</vt:lpstr>
      <vt:lpstr>Ο νόμος της ὁμολογίας</vt:lpstr>
      <vt:lpstr>Είδη νομικών εγγράφων Χειρόγραφον και Συγγραφή</vt:lpstr>
      <vt:lpstr>Χειρόγραφον, BGU III 758, 197/8μ.Χ., Αρσινοΐτης Πώληση</vt:lpstr>
      <vt:lpstr>Είδη νομικών εγγράφων Χειρόγραφον και Συγγραφή</vt:lpstr>
      <vt:lpstr>Συγγραφή, P.Mich. V 337, 24μ.Χ., Τεβτύνις Απόδειξη Πληρωμής </vt:lpstr>
      <vt:lpstr>Το νομικό έγγραφο ως αποδεικτικό μέσο</vt:lpstr>
      <vt:lpstr> P.Vind.Worp 9, ΠΩΛΗΣΗ ΚΑΜΗΛΑΣ,  21 Αυγούστου 158 μ.Χ. </vt:lpstr>
      <vt:lpstr>Ο πάπυρος και το κείμενο</vt:lpstr>
      <vt:lpstr> P.Vind.Worp 9, ΠΩΛΗΣΗ ΚΑΜΗΛΑΣ,  21 Αυγούστου 158 μ.Χ. </vt:lpstr>
      <vt:lpstr> P.Vind.Worp 9, ΠΩΛΗΣΗ ΚΑΜΗΛΑΣ,  21 Αυγούστου 158 μ.Χ. </vt:lpstr>
      <vt:lpstr> P.Vind.Worp 9, ΠΩΛΗΣΗ ΚΑΜΗΛΑΣ,  21 Αυγούστου 158 μ.Χ. </vt:lpstr>
      <vt:lpstr> P.Vind.Worp 9, ΠΩΛΗΣΗ ΚΑΜΗΛΑΣ,  21 Αυγούστου 158 μ.Χ. </vt:lpstr>
      <vt:lpstr> P.Vind.Worp 9, ΠΩΛΗΣΗ ΚΑΜΗΛΑΣ,  21 Αυγούστου 158 μ.Χ. </vt:lpstr>
      <vt:lpstr> P.Vind.Worp 9, ΠΩΛΗΣΗ ΚΑΜΗΛΑΣ,  21 Αυγούστου 158 μ.Χ. </vt:lpstr>
      <vt:lpstr> P.Vind.Worp 9, ΠΩΛΗΣΗ ΚΑΜΗΛΑΣ,  21 Αυγούστου 158 μ.Χ. </vt:lpstr>
      <vt:lpstr> P.Vind.Worp 9, ΠΩΛΗΣΗ ΚΑΜΗΛΑΣ,  21 Αυγούστου 158 μ.Χ. </vt:lpstr>
      <vt:lpstr>PowerPoint Presentation</vt:lpstr>
      <vt:lpstr>Ιδιωτικό πρωτόκολλο</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lpstr> P.Oxy. II 275, ΣΥΜΒΑΣΗ ΜΑΘΗΤΕΙΑΣ, 18 Σεπτεμβρίου 66 μ.Χ.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Συμβόλαια και συμβάσεις στους παπύρους  Σύμβαση Μαθητείας και Πώληση Καμήλας</dc:title>
  <dc:creator>Nikolaos Kolveris</dc:creator>
  <cp:lastModifiedBy>Maria Giouni</cp:lastModifiedBy>
  <cp:revision>110</cp:revision>
  <dcterms:created xsi:type="dcterms:W3CDTF">2024-02-03T13:33:39Z</dcterms:created>
  <dcterms:modified xsi:type="dcterms:W3CDTF">2025-10-17T06:49:42Z</dcterms:modified>
</cp:coreProperties>
</file>