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88"/>
  </p:normalViewPr>
  <p:slideViewPr>
    <p:cSldViewPr snapToGrid="0">
      <p:cViewPr varScale="1">
        <p:scale>
          <a:sx n="107" d="100"/>
          <a:sy n="107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95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2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5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10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398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8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0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4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383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19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2/8/26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570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44DC0F-BFD4-93C2-5548-1B8F693581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5400" dirty="0" err="1"/>
              <a:t>Εισαγωγη</a:t>
            </a:r>
            <a:r>
              <a:rPr lang="el-GR" sz="5400" dirty="0"/>
              <a:t> στην </a:t>
            </a:r>
            <a:r>
              <a:rPr lang="el-GR" sz="5400" dirty="0" err="1"/>
              <a:t>παιδικη</a:t>
            </a:r>
            <a:r>
              <a:rPr lang="el-GR" sz="5400" dirty="0"/>
              <a:t> </a:t>
            </a:r>
            <a:r>
              <a:rPr lang="el-GR" sz="5400" dirty="0" err="1"/>
              <a:t>λογοτεχνια</a:t>
            </a:r>
            <a:endParaRPr lang="el-GR" sz="54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0F81FD9-0E1E-35AE-3502-9B969A9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536374"/>
            <a:ext cx="9070848" cy="688769"/>
          </a:xfrm>
        </p:spPr>
        <p:txBody>
          <a:bodyPr>
            <a:normAutofit lnSpcReduction="10000"/>
          </a:bodyPr>
          <a:lstStyle/>
          <a:p>
            <a:r>
              <a:rPr lang="el-GR" sz="2000" dirty="0" err="1"/>
              <a:t>Θεοπούλα</a:t>
            </a:r>
            <a:r>
              <a:rPr lang="el-GR" sz="2000" dirty="0"/>
              <a:t> </a:t>
            </a:r>
            <a:r>
              <a:rPr lang="el-GR" sz="2000" dirty="0" err="1"/>
              <a:t>Καρανικολάου</a:t>
            </a:r>
            <a:endParaRPr lang="el-GR" sz="2000" dirty="0"/>
          </a:p>
          <a:p>
            <a:r>
              <a:rPr lang="el-GR" sz="2000" dirty="0" err="1"/>
              <a:t>Διδακτόρισσα</a:t>
            </a:r>
            <a:r>
              <a:rPr lang="el-GR" sz="2000" dirty="0"/>
              <a:t> Δ.Π.Θ.</a:t>
            </a:r>
          </a:p>
        </p:txBody>
      </p:sp>
    </p:spTree>
    <p:extLst>
      <p:ext uri="{BB962C8B-B14F-4D97-AF65-F5344CB8AC3E}">
        <p14:creationId xmlns:p14="http://schemas.microsoft.com/office/powerpoint/2010/main" val="1068554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A5ABF8D-0308-408B-2645-2984CC4A5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205" y="588126"/>
            <a:ext cx="4315339" cy="561673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B2A2CC6-0D14-E296-8999-9094527A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64" y="588125"/>
            <a:ext cx="4365877" cy="5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0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A936CD4-01B8-9EA9-2DC4-57CA4FB09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537" y="578086"/>
            <a:ext cx="7287362" cy="5701828"/>
          </a:xfrm>
        </p:spPr>
      </p:pic>
    </p:spTree>
    <p:extLst>
      <p:ext uri="{BB962C8B-B14F-4D97-AF65-F5344CB8AC3E}">
        <p14:creationId xmlns:p14="http://schemas.microsoft.com/office/powerpoint/2010/main" val="3497805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D42760-A456-CA01-8139-159C8141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58694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σημασία της εικονογράφησης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25357F-7DFD-87BC-CA8D-E7ACAB249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31916"/>
            <a:ext cx="10058400" cy="450312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Το εικονογραφημένο παιδικό βιβλίο και πιο συγκεκριμένα το «</a:t>
            </a:r>
            <a:r>
              <a:rPr lang="el-G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εικονοβιβλίο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 είναι ένα </a:t>
            </a:r>
            <a:r>
              <a:rPr lang="el-G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πολυτροπικό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κείμενο</a:t>
            </a:r>
            <a:r>
              <a:rPr lang="e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το οποίο βασίζεται στις εικόνες και στις λέξεις από κοινού για να δημιουργήσει νόημα</a:t>
            </a:r>
          </a:p>
          <a:p>
            <a:pPr algn="just"/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Αυτή η αλληλεξάρτηση των όσων δείχνουν οι εικόνες και των όσων λένε οι λέξεις είναι που το κάνουν τόσο ξεχωριστό</a:t>
            </a:r>
          </a:p>
          <a:p>
            <a:pPr algn="just"/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Όπως πολύ εύστοχα έχει αναφέρει ο </a:t>
            </a:r>
            <a:r>
              <a:rPr lang="e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Shulevitz</a:t>
            </a:r>
            <a:r>
              <a:rPr lang="e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ένα τέτοιο βιβλίο « δεν θα μπορούσε να διαβαστεί στο ραδιόφωνο και γίνει πλήρως κατανοητό»  </a:t>
            </a:r>
          </a:p>
          <a:p>
            <a:pPr algn="just"/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Το οπτικό κείμενο είναι απαραίτητο για την κατανόηση του μηνύματος: μπορεί να διασαφηνίσει, να ενισχύσει ή ακόμη και να διαψεύσει το λεκτικό κείμενο</a:t>
            </a:r>
          </a:p>
          <a:p>
            <a:pPr marL="0" indent="0" algn="ctr">
              <a:buNone/>
            </a:pP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</a:t>
            </a:r>
            <a:r>
              <a:rPr lang="el-GR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το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εικονογραφημένο παιδικό βιβλίο είναι ένα βιβλίο του οποίου η ιστορία βασίζεται στη </a:t>
            </a:r>
            <a:r>
              <a:rPr lang="el-G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διάδραση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ανάμεσα στο γραπτό κείμενο και την εικόνα, όπου και τα δύο έχουν δημιουργηθεί με μία συνειδητή αισθητική πρόθεση» (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Arizpe &amp; Styles, 2003:22)</a:t>
            </a:r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6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9F34F9B-D6D8-B79C-2184-1A3D8095D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26275"/>
            <a:ext cx="10058400" cy="510876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Sipe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υποστηρίζει πως η ουσιαστική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διαδικασία της ανάγνωσης αποτελεί μέρος μιας συνέργειας, που δημιουργείται όταν το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κείμενο και η τέχνη συναντώνται με τη μορφή ενός βιβλίου, αποκαλύπτοντας μια νέα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οντότητα, η οποία είναι κάτι παραπάνω από το απλό άθροισμα των τμημάτων του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Σε ένα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τέτοιο βιβλίο, οι λέξεις και οι εικόνες ποτέ δεν λένε ακριβώς την ίδια ιστορία και είναι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αυτή η παραφωνία που τραβά την προσοχή του αναγνώστη, ο οποίος καλείται να επιλύσει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την διαφορά ανάμεσα σε αυτά που βλέπει και αυτά που διαβάζει ή ακούει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Σε ένα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καλοφτιαγμένο βιβλίο αυτού του είδους, ο συγγραφέας, ο εικονογράφος και ο επιμελητής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της έκδοσης, εργάζονται μαζί προκειμένου το άνοιγμα των σελίδων και η εναλλαγή των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οπτικών στοιχείων να είναι ελκυστικά και </a:t>
            </a:r>
            <a:r>
              <a:rPr lang="el-G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υποδηλωτικά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των πιθανών ερμηνειών για τον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αναγνώστη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ι εικόνες εξυπηρετούν στη διεύρυνση, εξήγηση,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ερμηνεία ή διακόσμηση του γραπτού κειμένου. Σαφώς οι λειτουργίες των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εικόνων σε ένα </a:t>
            </a:r>
            <a:r>
              <a:rPr lang="el-G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εικονοβιβλίο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διαφέρουν από τις λειτουργίες των εικόνων που αποτελούν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έργα τέχνης ή των εικόνων της διαφήμισης, εφόσον οι εικόνες των </a:t>
            </a:r>
            <a:r>
              <a:rPr lang="el-G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εικονοβιβλίων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εστιάζουν συνήθως στο να αφηγηθούν μια ιστορία</a:t>
            </a:r>
          </a:p>
          <a:p>
            <a:pPr algn="just"/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35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D88044-4844-32BD-2F44-E25DCF067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855023"/>
            <a:ext cx="10058400" cy="518001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Ο </a:t>
            </a:r>
            <a:r>
              <a:rPr lang="e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Fang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κατηγοριοποιεί τους διαφορετικούς σκοπούς που μπορούν να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εξυπηρετήσουν οι εικόνες σε ένα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παιδικό βιβλίο:</a:t>
            </a:r>
          </a:p>
          <a:p>
            <a:pPr marL="457200" indent="-457200" algn="just">
              <a:buAutoNum type="arabicPeriod"/>
            </a:pPr>
            <a:r>
              <a:rPr lang="el-GR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Εδραίωση του σκηνικού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Στα εικονογραφημένα παιδικά βιβλία, όπως και σε όλα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τα είδη λογοτεχνίας, το σκηνικό χρησιμοποιείται για να ορίσει το πού διαδραματίζεται 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ιστορία, την τοποθεσία και την χρονική στιγμή, να διασαφηνίσει το ιστορικό υπόβαθρο αν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είναι απαραίτητο ή να δώσει έμφαση σε συμβολικά νοήματα</a:t>
            </a:r>
            <a:r>
              <a:rPr lang="e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Στην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περίπτωση της εικονογραφημένης παιδικής λογοτεχνίας, η παρουσίαση του σκηνικού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βασίζεται κυρίως ή εξολοκλήρου στην εικονογράφηση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l-GR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Ατμόσφαιρα της ιστορίας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Η ατμόσφαιρα και το γενικότερο ύφος της ιστορίας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αποτυπώνονται πολύ αποτελεσματικά με την εικονογράφηση. Τα χαρούμενα και φωτεινά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χρώματα δίνουν μια αίσθηση αισιοδοξίας ενώ τα σκούρα και μουντά αφήνουν μια πιο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μελαγχολική αίσθηση. Επίσης, οι απαλοί τόνοι των χρωμάτων μας δημιουργούν ένα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αίσθημα χαλάρωσης σε αντίθεση με τους έντονους χρωματισμούς που είναι πιο ζωηροί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και μπορεί να υποδεικνύουν εντάσεις. Έτσι και μόνο μέσα από την παλέτα του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εικονογράφου μπορούν να προκληθούν τα πρώτα συναισθήματα του αναγνώστη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αναφορικά με μια ιστορία.</a:t>
            </a:r>
          </a:p>
          <a:p>
            <a:pPr marL="457200" indent="-457200" algn="just">
              <a:buAutoNum type="arabicPeriod"/>
            </a:pP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F14008-C30A-972E-B7C5-5120E6E2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890649"/>
            <a:ext cx="10058400" cy="5144391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+mj-lt"/>
              <a:buAutoNum type="arabicPeriod" startAt="3"/>
            </a:pPr>
            <a:r>
              <a:rPr lang="el-GR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Περιγραφή των ηρώων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Οι ήρωες ενός παιδικού βιβλίου πρέπει να έχουν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συγκεκριμένα χαρακτηριστικά, τα οποία θα τους κάνουν ελκυστικούς στο παιδί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αναγνώστη. Επειδή τα λογοτεχνικά κείμενα που απευθύνονται σε παιδιά ως επί το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πλείστον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έχουν περιορισμένη έκταση, οι ήρωες τους παρουσιάζονται σύντομα και χωρίς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πολλές λεπτομέρειες. Η εικονογράφηση λοιπόν έρχεται να συμπληρώσει τα κενά του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κειμένου, δίνοντας επιπλέον πληροφορίες για τους χαρακτήρες μέσα από την απεικόνιση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καταστάσεων και συναισθημάτων που είναι οικεία στα παιδιά, με άμεσο τρόπο.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Επιπρόσθετα, οι εικόνες μπορούν να συμπληρώσουν χαρακτηρισμούς του κειμένου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δείχνοντας τις δράσεις και τις αντιδράσεις ανάμεσα στους ήρωες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 startAt="3"/>
            </a:pPr>
            <a:r>
              <a:rPr lang="el-GR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Εξέλιξη της πλοκής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Η συντομία του κειμένου ενός παιδικού βιβλίου πολλές φορές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περιορίζει σημαντικά την εξέλιξη της πλοκής του. Έτσι, η πλοκή της ιστορίας συχνά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ξεδιπλώνεται μέσα από την εικονογράφηση, πράγμα που γίνεται ιδιαίτερα αισθητό στα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εικονοβιβλία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που δεν περιέχουν καθόλου κείμενο και η εξέλιξη της ιστορίας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αποτυπώνεται αποκλειστικά μέσα από τις εικόνες. Ακόμη και όταν υπάρχει ένα σύντομο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κείμενο, όμως, η εικονογράφηση έρχεται να διευρύνει ή να ολοκληρώσει την ήδη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υπάρχουσα πλοκή.</a:t>
            </a:r>
          </a:p>
          <a:p>
            <a:pPr marL="457200" indent="-457200" algn="just">
              <a:buFont typeface="+mj-lt"/>
              <a:buAutoNum type="arabicPeriod" startAt="3"/>
            </a:pPr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7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20F656F-B1EA-6F35-C67F-05B7FCA91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61901"/>
            <a:ext cx="10058400" cy="5073139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Font typeface="+mj-lt"/>
              <a:buAutoNum type="arabicPeriod" startAt="5"/>
            </a:pPr>
            <a:r>
              <a:rPr lang="el-GR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Εναλλακτική ερμηνεία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Είτε εσκεμμένα είτε όχι, η εικονογράφηση ενός βιβλίου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πολλές φορές μπορεί να πει μια ελαφρώς ή εξολοκλήρου διαφορετική ιστορία από το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κείμενο. Όπως φαίνεται, όσο μεγαλύτερη είναι η αναλογία των εικόνων προς το κείμενο,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τόσο μεγαλύτερη είναι και η επιρροή που ασκούν στην διαμόρφωση της ιστορίας</a:t>
            </a:r>
            <a:r>
              <a:rPr lang="e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Έτσι η εικονογράφηση μπορεί να είναι πλήρως εναρμονισμένη με την ιστορία ή να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δώσει μία ειρωνική και χιουμοριστική ερμηνεία στο κείμενο.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 startAt="5"/>
            </a:pPr>
            <a:r>
              <a:rPr lang="el-GR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Συνοχή του κειμένου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Η έννοια της συνοχής αναφέρεται στον βαθμό που μία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αλληλουχία ιδεών ενός κειμένου γίνεται κατανοητή από τον εννοούμενο αναγνώστη του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και στον βαθμό που αυτές οι ιδέες εκφράζονται με τέτοια γλώσσα, ώστε να συσχετίζονται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με εμφανή τρόπο</a:t>
            </a:r>
            <a:r>
              <a:rPr lang="e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Πιο συγκεκριμένα, οι εικόνες ενός βιβλίου μπορούν να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συνεισφέρουν στη συνοχή μιας ιστορίας όταν παρέχουν αναφορικά στοιχεία στο κείμενο.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Επίσης, σε ιστορίες όπου χρησιμοποιούνται προσωπικές και δεικτικές αντωνυμίες (π.χ.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Εγώ, εμείς, αυτό, εκείνο) αλλά και τοπικά επιρρήματα (π.χ. Εδώ, εκεί) χωρίς σαφείς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αναφορές μέσα στο κείμενο, η κατανόηση αυτών των εκφράσεων στηρίζεται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αποκλειστικά στην εικονογράφηση.</a:t>
            </a:r>
          </a:p>
          <a:p>
            <a:pPr algn="just"/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6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F0B097-0DC5-9934-38B7-6ED85F2C9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26275"/>
            <a:ext cx="10058400" cy="5108765"/>
          </a:xfrm>
        </p:spPr>
        <p:txBody>
          <a:bodyPr>
            <a:normAutofit fontScale="92500"/>
          </a:bodyPr>
          <a:lstStyle/>
          <a:p>
            <a:pPr marL="457200" indent="-457200" algn="just">
              <a:buFont typeface="+mj-lt"/>
              <a:buAutoNum type="arabicPeriod" startAt="7"/>
            </a:pPr>
            <a:r>
              <a:rPr lang="el-GR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Ενίσχυση του κειμένου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Σε κάποιες περιπτώσεις, η πρωτεύουσα λειτουργία των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εικονογραφήσεων είναι να ενισχύσουν παρά να επεκτείνουν το κείμενο. Βέβαια, σε αυτή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την κατηγορία ανήκουν κυρίως τα εκπαιδευτικά βιβλία, όπου οι εικόνες κατά βάση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αναπαράγουν οπτικά το κείμενο. Με αυτό τον τρόπο οι εικόνες χρησιμοποιούνταν και σε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παλαιότερα βιβλία παιδικής λογοτεχνίας. Στα σύγχρονα βιβλία όμως, η λειτουργία των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εικόνων έχει γίνει πολυδιάστατη και όπως φάνηκε παραπάνω καθοριστική για τη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συγκρότηση του νοήματος της ιστορίας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ι εικόνες πέρα από τις προαναφερθείσες λειτουργίες που επιτελούν,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φέρουν ιδεολογικά μηνύματα τα οποία μπορεί να είναι σε σύμπνοια με την ιδεολογία του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κειμένου ή να λειτουργούν και αυτόνομα. 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Η ιδεολογία των εικόνων αποτελεί σημαντική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παράμετρο της κατανόησης και γενικότερα του αντίκτυπου μιας ιστορίας, καθώς ο τρόπος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που ο εικονογράφος επιλέγει να αποδώσει μια αφήγηση μπορεί να ενισχύσει ή να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ανατρέψει προηγούμενες ιδέες και αντιλήψεις</a:t>
            </a:r>
          </a:p>
          <a:p>
            <a:pPr algn="just"/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el-GR" sz="24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2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335FB74-C691-0264-7951-FB03A21D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890649"/>
            <a:ext cx="10058400" cy="5144391"/>
          </a:xfrm>
        </p:spPr>
        <p:txBody>
          <a:bodyPr>
            <a:normAutofit/>
          </a:bodyPr>
          <a:lstStyle/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τις λειτουργίες που επιτελεί η εικονογράφηση σε σχέση με το κείμενο ποιες πιστεύετε είναι οι λειτουργιές που επιτελεί σε σχέση με τον αναγνώστη; 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Παράλληλα πώς μπορεί να διαφανεί η πρόθεση μιας εικόνας; 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Ποια μέσα χρησιμοποιεί ο εικονογράφος προκειμένου να περάσει το μήνυμα που θέλει; 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Μπορεί η εικόνα να έχει παθητική και ενεργητική ιδεολογία; </a:t>
            </a:r>
          </a:p>
          <a:p>
            <a:pPr algn="just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Παρατηρείστε τις παρακάτω εικόνες και στοχαστείτε σχετικά με την απεικόνιση των δύο φύλων και την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έμφυλη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ιδεολογία που προκύπτει από αυτές</a:t>
            </a:r>
          </a:p>
          <a:p>
            <a:pPr marL="0" indent="0" algn="just">
              <a:buNone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(οι εικόνες προέρχονται από σύγχρονα ελληνικά παιδικά βιβλία)</a:t>
            </a:r>
          </a:p>
        </p:txBody>
      </p:sp>
    </p:spTree>
    <p:extLst>
      <p:ext uri="{BB962C8B-B14F-4D97-AF65-F5344CB8AC3E}">
        <p14:creationId xmlns:p14="http://schemas.microsoft.com/office/powerpoint/2010/main" val="72688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983176E-AACD-9487-4BBE-478425DAC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597" y="631661"/>
            <a:ext cx="3908711" cy="559467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08B16E6-4572-5875-BD56-508CED38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433" y="631661"/>
            <a:ext cx="4169970" cy="55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75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απούνι">
  <a:themeElements>
    <a:clrScheme name="Σαπούνι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Σαπούνι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Σαπούνι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{062E667A-4381-C746-B14A-00882CB58BA3}tf10001067</Template>
  <TotalTime>69</TotalTime>
  <Words>1144</Words>
  <Application>Microsoft Macintosh PowerPoint</Application>
  <PresentationFormat>Ευρεία οθόνη</PresentationFormat>
  <Paragraphs>32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4" baseType="lpstr">
      <vt:lpstr>Garamond</vt:lpstr>
      <vt:lpstr>Times New Roman</vt:lpstr>
      <vt:lpstr>Σαπούνι</vt:lpstr>
      <vt:lpstr>Εισαγωγη στην παιδικη λογοτεχνια</vt:lpstr>
      <vt:lpstr>Η σημασία της εικονογράφησης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Lina Karanikolaou</dc:creator>
  <cp:lastModifiedBy>Lina Karanikolaou</cp:lastModifiedBy>
  <cp:revision>2</cp:revision>
  <dcterms:created xsi:type="dcterms:W3CDTF">2024-11-27T14:35:36Z</dcterms:created>
  <dcterms:modified xsi:type="dcterms:W3CDTF">2026-02-08T13:26:20Z</dcterms:modified>
</cp:coreProperties>
</file>