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17" r:id="rId13"/>
    <p:sldId id="308" r:id="rId14"/>
    <p:sldId id="318" r:id="rId15"/>
    <p:sldId id="319" r:id="rId16"/>
    <p:sldId id="320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6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6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75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9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3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5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34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67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87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22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13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6F5069-7627-44FE-BD66-C761F75B9075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78200B-24F5-4B9A-BDC7-F5C6583E3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Πιθανότητες και Στατιστική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8F5C35-1754-4777-9601-667DF1857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Συναρτησεισ</a:t>
            </a:r>
            <a:r>
              <a:rPr lang="el-GR" dirty="0"/>
              <a:t> </a:t>
            </a:r>
            <a:r>
              <a:rPr lang="el-GR" dirty="0" err="1"/>
              <a:t>τυχαιων</a:t>
            </a:r>
            <a:r>
              <a:rPr lang="el-GR" dirty="0"/>
              <a:t> </a:t>
            </a:r>
            <a:r>
              <a:rPr lang="el-GR" dirty="0" err="1"/>
              <a:t>μεταβλητων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74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FF420E6B-D6B1-4C53-AFC8-4E0465CB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Δειγματική διακύμανση από κανονική κατανομή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C4A616C8-E894-4BB5-8039-CDFFB74B3F5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6800" y="2080078"/>
                <a:ext cx="10058400" cy="24644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sz="1800" dirty="0">
                    <a:cs typeface="Times New Roman" panose="02020603050405020304" pitchFamily="18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ένα δείγμα </a:t>
                </a:r>
                <a:r>
                  <a:rPr lang="en-US" sz="1800" dirty="0">
                    <a:cs typeface="Times New Roman" panose="02020603050405020304" pitchFamily="18" charset="0"/>
                  </a:rPr>
                  <a:t>n </a:t>
                </a:r>
                <a:r>
                  <a:rPr lang="el-GR" sz="1800" dirty="0">
                    <a:cs typeface="Times New Roman" panose="02020603050405020304" pitchFamily="18" charset="0"/>
                  </a:rPr>
                  <a:t>παρατηρήσεων μιας τυχαίας μεταβλητής Χ που ακολουθεί κανονική κατανομή τυπικής απόκλισης σ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bHide m:val="on"/>
                        <m:ctrlP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η δειγματική της διακύμανση</a:t>
                </a:r>
              </a:p>
              <a:p>
                <a:pPr algn="just"/>
                <a:r>
                  <a:rPr lang="el-GR" sz="1800" dirty="0">
                    <a:cs typeface="Times New Roman" panose="02020603050405020304" pitchFamily="18" charset="0"/>
                  </a:rPr>
                  <a:t>Στατιστικό</a:t>
                </a:r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bHide m:val="on"/>
                        <m:ctrlP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1800" b="1" dirty="0">
                    <a:cs typeface="Times New Roman" panose="02020603050405020304" pitchFamily="18" charset="0"/>
                  </a:rPr>
                  <a:t>Ακολουθεί κατανομή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l-GR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800" b="1" dirty="0">
                    <a:cs typeface="Times New Roman" panose="02020603050405020304" pitchFamily="18" charset="0"/>
                  </a:rPr>
                  <a:t> </a:t>
                </a:r>
                <a:r>
                  <a:rPr lang="el-GR" sz="1800" b="1" dirty="0">
                    <a:cs typeface="Times New Roman" panose="02020603050405020304" pitchFamily="18" charset="0"/>
                  </a:rPr>
                  <a:t>με </a:t>
                </a:r>
                <a:r>
                  <a:rPr lang="en-US" sz="1800" b="1" dirty="0">
                    <a:cs typeface="Times New Roman" panose="02020603050405020304" pitchFamily="18" charset="0"/>
                  </a:rPr>
                  <a:t>n-1 </a:t>
                </a:r>
                <a:r>
                  <a:rPr lang="el-GR" sz="1800" b="1" dirty="0">
                    <a:cs typeface="Times New Roman" panose="02020603050405020304" pitchFamily="18" charset="0"/>
                  </a:rPr>
                  <a:t>βαθμούς ελευθερίας</a:t>
                </a:r>
                <a:endParaRPr lang="en-US" sz="1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C4A616C8-E894-4BB5-8039-CDFFB74B3F5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080078"/>
                <a:ext cx="10058400" cy="2464480"/>
              </a:xfrm>
              <a:prstGeom prst="rect">
                <a:avLst/>
              </a:prstGeom>
              <a:blipFill>
                <a:blip r:embed="rId2"/>
                <a:stretch>
                  <a:fillRect l="-424" t="-3695" r="-1332" b="-54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 descr="Εικόνα που περιέχει φωτογραφία, κρέμασμα, πίνακας, πουλί&#10;&#10;Περιγραφή που δημιουργήθηκε αυτόματα">
            <a:extLst>
              <a:ext uri="{FF2B5EF4-FFF2-40B4-BE49-F238E27FC236}">
                <a16:creationId xmlns:a16="http://schemas.microsoft.com/office/drawing/2014/main" id="{F1CC11DC-0A29-4519-9626-6F5F7C51F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14" y="4654400"/>
            <a:ext cx="3781953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0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953029-F1F0-4056-BDCC-F2746FD1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  <a:r>
                  <a:rPr lang="el-GR" dirty="0"/>
                  <a:t> Η τυχαία μεταβλητή Χ ακολουθεί κανονική κατανομή με</a:t>
                </a:r>
                <a:endParaRPr lang="en-US" dirty="0"/>
              </a:p>
              <a:p>
                <a:r>
                  <a:rPr lang="el-GR" dirty="0"/>
                  <a:t> μέση τιμή μ=20 και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=7. 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Να υπολογιστεί η τιμή των σταθερών </a:t>
                </a:r>
                <a:r>
                  <a:rPr lang="el-GR" dirty="0" err="1"/>
                  <a:t>β,γ</a:t>
                </a:r>
                <a:r>
                  <a:rPr lang="en-US" dirty="0"/>
                  <a:t> </a:t>
                </a:r>
                <a:r>
                  <a:rPr lang="el-GR" dirty="0"/>
                  <a:t>και δ</a:t>
                </a:r>
                <a:r>
                  <a:rPr lang="en-US" dirty="0"/>
                  <a:t> </a:t>
                </a:r>
                <a:r>
                  <a:rPr lang="el-GR" dirty="0"/>
                  <a:t>αν </a:t>
                </a:r>
                <a:endParaRPr lang="en-US" dirty="0"/>
              </a:p>
              <a:p>
                <a:r>
                  <a:rPr lang="el-GR" dirty="0"/>
                  <a:t>για ένα δείγμα μεγέθους</a:t>
                </a:r>
                <a:r>
                  <a:rPr lang="en-US" dirty="0"/>
                  <a:t> n=5 </a:t>
                </a:r>
                <a:r>
                  <a:rPr lang="el-GR" dirty="0"/>
                  <a:t>ισχύει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−20)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)=0,1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l-GR" dirty="0"/>
                  <a:t>β)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−20)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)=0,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e>
                    </m:nary>
                  </m:oMath>
                </a14:m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953029-F1F0-4056-BDCC-F2746FD1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0D9E6DCA-CD44-4C36-93C1-796FBBAB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Δειγματική διακύμανση από κανονική κατανομή</a:t>
            </a: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CFE88C-7410-4A90-A4EC-F29719296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72" y="1736725"/>
            <a:ext cx="3437614" cy="4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953029-F1F0-4056-BDCC-F2746FD1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−20)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)=0,1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     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−20)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l-GR" dirty="0"/>
                  <a:t> ακολουθεί κατανομή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l-GR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l-GR" dirty="0"/>
                  <a:t> </a:t>
                </a:r>
              </a:p>
              <a:p>
                <a:r>
                  <a:rPr lang="el-GR" dirty="0"/>
                  <a:t>     Άρα </a:t>
                </a:r>
                <a:r>
                  <a:rPr lang="en-US" dirty="0"/>
                  <a:t>P(U&gt;</a:t>
                </a:r>
                <a:r>
                  <a:rPr lang="el-GR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;0,1</m:t>
                        </m:r>
                      </m:sub>
                      <m:sup>
                        <m:r>
                          <a:rPr lang="el-GR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)=0,1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;0,1</m:t>
                        </m:r>
                      </m:sub>
                      <m:sup>
                        <m:r>
                          <a:rPr lang="el-GR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=7,779</m:t>
                    </m:r>
                  </m:oMath>
                </a14:m>
                <a:endParaRPr lang="el-GR" dirty="0"/>
              </a:p>
              <a:p>
                <a:endParaRPr lang="en-US" dirty="0"/>
              </a:p>
              <a:p>
                <a:r>
                  <a:rPr lang="el-GR" dirty="0"/>
                  <a:t> β) </a:t>
                </a:r>
                <a:r>
                  <a:rPr lang="en-US" dirty="0"/>
                  <a:t>P</a:t>
                </a:r>
                <a:r>
                  <a:rPr lang="el-GR" dirty="0"/>
                  <a:t>(</a:t>
                </a:r>
                <a:r>
                  <a:rPr lang="en-US" dirty="0"/>
                  <a:t>U≤ </a:t>
                </a:r>
                <a:r>
                  <a:rPr lang="el-GR" dirty="0"/>
                  <a:t>γ) = 0,95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=1−0.95=0,05 ⇔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=9,488</m:t>
                    </m:r>
                  </m:oMath>
                </a14:m>
                <a:endParaRPr lang="el-GR" dirty="0"/>
              </a:p>
              <a:p>
                <a:endParaRPr lang="el-GR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953029-F1F0-4056-BDCC-F2746FD1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0D9E6DCA-CD44-4C36-93C1-796FBBAB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Δειγματική διακύμανση από κανονική κατανομή</a:t>
            </a:r>
          </a:p>
        </p:txBody>
      </p:sp>
    </p:spTree>
    <p:extLst>
      <p:ext uri="{BB962C8B-B14F-4D97-AF65-F5344CB8AC3E}">
        <p14:creationId xmlns:p14="http://schemas.microsoft.com/office/powerpoint/2010/main" val="356380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D50A02D9-6ABD-40CB-80F9-9AE75DEB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>
                <a:latin typeface="+mn-lt"/>
              </a:rPr>
              <a:t>Κατανομή </a:t>
            </a:r>
            <a:r>
              <a:rPr lang="en-US" sz="2400">
                <a:latin typeface="+mn-lt"/>
              </a:rPr>
              <a:t>Student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8FC77FE0-5AEC-436B-AC38-9AAEAA09E2DD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2290401"/>
                <a:ext cx="10058400" cy="30044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Αν οι η τυχαία μεταβλητή Ζ ακολουθεί τυποποιημένη κανονική κατανομή Ν(0,1), η </a:t>
                </a:r>
                <a:r>
                  <a:rPr lang="en-US" sz="1800" dirty="0">
                    <a:cs typeface="Times New Roman" panose="02020603050405020304" pitchFamily="18" charset="0"/>
                  </a:rPr>
                  <a:t>U </a:t>
                </a:r>
                <a:r>
                  <a:rPr lang="el-GR" sz="1800" dirty="0">
                    <a:cs typeface="Times New Roman" panose="02020603050405020304" pitchFamily="18" charset="0"/>
                  </a:rPr>
                  <a:t>ακολουθεί κατανομή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sub>
                      <m:sup>
                        <m:r>
                          <a:rPr lang="el-GR" sz="1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1800" b="1" dirty="0">
                    <a:cs typeface="Times New Roman" panose="02020603050405020304" pitchFamily="18" charset="0"/>
                  </a:rPr>
                  <a:t>και οι Ζ και </a:t>
                </a:r>
                <a:r>
                  <a:rPr lang="en-US" sz="1800" b="1" dirty="0">
                    <a:cs typeface="Times New Roman" panose="02020603050405020304" pitchFamily="18" charset="0"/>
                  </a:rPr>
                  <a:t>U</a:t>
                </a:r>
                <a:r>
                  <a:rPr lang="el-GR" sz="1800" b="1" dirty="0">
                    <a:cs typeface="Times New Roman" panose="02020603050405020304" pitchFamily="18" charset="0"/>
                  </a:rPr>
                  <a:t> είναι ανεξάρτητες τυχαίες μεταβλητές τότε η τυχαία μεταβλητή</a:t>
                </a:r>
                <a:r>
                  <a:rPr lang="en-US" sz="1800" b="1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Τ=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l-GR" sz="1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Έχει πυκνότητα πιθανότητας</a:t>
                </a:r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  <a:endParaRPr lang="el-GR" sz="18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Και λέμε ότι ακολουθεί κατανομή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ή </a:t>
                </a:r>
                <a:r>
                  <a:rPr lang="en-US" sz="1800" dirty="0">
                    <a:cs typeface="Times New Roman" panose="02020603050405020304" pitchFamily="18" charset="0"/>
                  </a:rPr>
                  <a:t>Student </a:t>
                </a:r>
                <a:r>
                  <a:rPr lang="el-GR" sz="1800" dirty="0">
                    <a:cs typeface="Times New Roman" panose="02020603050405020304" pitchFamily="18" charset="0"/>
                  </a:rPr>
                  <a:t>με </a:t>
                </a:r>
                <a:r>
                  <a:rPr lang="en-US" sz="1800" dirty="0">
                    <a:cs typeface="Times New Roman" panose="02020603050405020304" pitchFamily="18" charset="0"/>
                  </a:rPr>
                  <a:t>r </a:t>
                </a:r>
                <a:r>
                  <a:rPr lang="el-GR" sz="1800" dirty="0">
                    <a:cs typeface="Times New Roman" panose="02020603050405020304" pitchFamily="18" charset="0"/>
                  </a:rPr>
                  <a:t>βαθμούς ελευθερίας.</a:t>
                </a:r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8FC77FE0-5AEC-436B-AC38-9AAEAA09E2D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2290401"/>
                <a:ext cx="10058400" cy="3004410"/>
              </a:xfrm>
              <a:prstGeom prst="rect">
                <a:avLst/>
              </a:prstGeom>
              <a:blipFill>
                <a:blip r:embed="rId2"/>
                <a:stretch>
                  <a:fillRect l="-1392" t="-2626" r="-1332" b="-38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>
            <a:extLst>
              <a:ext uri="{FF2B5EF4-FFF2-40B4-BE49-F238E27FC236}">
                <a16:creationId xmlns:a16="http://schemas.microsoft.com/office/drawing/2014/main" id="{4822DA1D-5DF0-4DBA-83A4-59E95000E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01" y="3038529"/>
            <a:ext cx="2761488" cy="18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8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21628E5-D84B-470C-AFF8-D6E419D1E1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Παράδειγμα</a:t>
                </a:r>
              </a:p>
              <a:p>
                <a:r>
                  <a:rPr lang="el-GR" dirty="0"/>
                  <a:t>Για την τυχαία μεταβλητή Τ, που ακολουθεί κατανομή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l-GR" dirty="0"/>
                  <a:t> να υπολογιστεί η τιμή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𝛼𝜈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r>
                  <a:rPr lang="el-GR" dirty="0"/>
                  <a:t>α) </a:t>
                </a:r>
                <a:r>
                  <a:rPr lang="en-US" dirty="0"/>
                  <a:t>P(T&gt;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)=0,1      </a:t>
                </a:r>
                <a:r>
                  <a:rPr lang="el-GR" dirty="0"/>
                  <a:t>β) </a:t>
                </a:r>
                <a:r>
                  <a:rPr lang="en-US" dirty="0"/>
                  <a:t>P(T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)=0,975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l-GR" dirty="0"/>
                  <a:t>γ) </a:t>
                </a:r>
                <a:r>
                  <a:rPr lang="en-US" dirty="0"/>
                  <a:t>P(T</a:t>
                </a:r>
                <a:r>
                  <a:rPr lang="el-GR" dirty="0"/>
                  <a:t>&lt;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)=0,</a:t>
                </a:r>
                <a:r>
                  <a:rPr lang="el-GR" dirty="0"/>
                  <a:t>05</a:t>
                </a:r>
                <a:r>
                  <a:rPr lang="en-US" dirty="0"/>
                  <a:t>      </a:t>
                </a:r>
                <a:r>
                  <a:rPr lang="el-GR" dirty="0"/>
                  <a:t>δ) </a:t>
                </a:r>
                <a:r>
                  <a:rPr lang="en-US" dirty="0"/>
                  <a:t>P(T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)=0,9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r>
                  <a:rPr lang="el-GR" dirty="0"/>
                  <a:t>ε) 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)=0,</a:t>
                </a:r>
                <a:r>
                  <a:rPr lang="el-GR" dirty="0"/>
                  <a:t>05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21628E5-D84B-470C-AFF8-D6E419D1E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25B480C7-CB39-4F38-B3CA-222713E2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Κατανομή </a:t>
            </a:r>
            <a:r>
              <a:rPr lang="en-US" sz="2400" dirty="0">
                <a:latin typeface="+mn-lt"/>
              </a:rPr>
              <a:t>Student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59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EB4D6F2-F650-43BE-92EE-4627B5E22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9;0,1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=1,383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b) P(T&gt;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)=1 – P(T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1-0,975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:r>
                  <a:rPr lang="el-GR" dirty="0"/>
                  <a:t>Άρα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9;0,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2,262</m:t>
                    </m:r>
                  </m:oMath>
                </a14:m>
                <a:endParaRPr lang="en-US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EB4D6F2-F650-43BE-92EE-4627B5E22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DC178741-92C5-458E-8D29-A0415B94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Κατανομή </a:t>
            </a:r>
            <a:r>
              <a:rPr lang="en-US" sz="2400" dirty="0">
                <a:latin typeface="+mn-lt"/>
              </a:rPr>
              <a:t>Student</a:t>
            </a:r>
            <a:endParaRPr 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ίμενο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688750B9-5F34-4592-86BA-1BDE8A6B1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1" y="1954002"/>
            <a:ext cx="3856719" cy="4343823"/>
          </a:xfrm>
          <a:prstGeom prst="rect">
            <a:avLst/>
          </a:prstGeom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51657C2-C67E-4A3D-B7B3-9FCB0CBF0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423323"/>
            <a:ext cx="2985516" cy="130302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E06A6A9-6C16-45F4-89AC-55B8290F7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08" y="4958229"/>
            <a:ext cx="2884932" cy="13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7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EB4D6F2-F650-43BE-92EE-4627B5E22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4063" y="1899771"/>
                <a:ext cx="10058400" cy="4023360"/>
              </a:xfrm>
            </p:spPr>
            <p:txBody>
              <a:bodyPr/>
              <a:lstStyle/>
              <a:p>
                <a:r>
                  <a:rPr lang="en-US" dirty="0"/>
                  <a:t>c) P(T</a:t>
                </a:r>
                <a:r>
                  <a:rPr lang="el-GR" dirty="0"/>
                  <a:t>&lt;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)= P(T&gt;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P(T</a:t>
                </a:r>
                <a:r>
                  <a:rPr lang="el-GR" dirty="0"/>
                  <a:t>&lt;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)= 0,05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P(T&gt;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 =0,05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9;0,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d) P(T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)= P(T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P(T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 = 1 – P(T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  = 1 - P(T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)= 1-0,99 = 0,01</a:t>
                </a:r>
                <a:endParaRPr lang="el-GR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9;0,0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2,821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e) P(T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0,025 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9;0,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262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EB4D6F2-F650-43BE-92EE-4627B5E22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4063" y="1899771"/>
                <a:ext cx="10058400" cy="4023360"/>
              </a:xfrm>
              <a:blipFill>
                <a:blip r:embed="rId2"/>
                <a:stretch>
                  <a:fillRect l="-667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DC178741-92C5-458E-8D29-A0415B94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Κατανομή </a:t>
            </a:r>
            <a:r>
              <a:rPr lang="en-US" sz="2400" dirty="0">
                <a:latin typeface="+mn-lt"/>
              </a:rPr>
              <a:t>Student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26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2C2CA-12B2-4BF6-978A-7977045C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Κεντρικό Οριακό Θεώρημα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5">
                <a:extLst>
                  <a:ext uri="{FF2B5EF4-FFF2-40B4-BE49-F238E27FC236}">
                    <a16:creationId xmlns:a16="http://schemas.microsoft.com/office/drawing/2014/main" id="{BFCE98C1-1A3E-4406-B8DF-2D08CE51D36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Αν οι ανεξάρτητες παρατηρήσεις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ενός δείγματος μεγέθους </a:t>
                </a:r>
                <a:r>
                  <a:rPr lang="en-US" sz="1800" dirty="0">
                    <a:cs typeface="Times New Roman" panose="02020603050405020304" pitchFamily="18" charset="0"/>
                  </a:rPr>
                  <a:t>n </a:t>
                </a:r>
                <a:r>
                  <a:rPr lang="el-GR" sz="1800" dirty="0">
                    <a:cs typeface="Times New Roman" panose="02020603050405020304" pitchFamily="18" charset="0"/>
                  </a:rPr>
                  <a:t>από ένα πληθυσμό με οποιαδήποτε κατανομή έχουν μέση τιμή μ και διακύμανση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, </a:t>
                </a:r>
                <a:r>
                  <a:rPr lang="el-GR" sz="1800" dirty="0">
                    <a:cs typeface="Times New Roman" panose="02020603050405020304" pitchFamily="18" charset="0"/>
                  </a:rPr>
                  <a:t>τότε η τυχαία μεταβλητή </a:t>
                </a:r>
              </a:p>
              <a:p>
                <a:pPr marL="0" indent="0" algn="ctr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Υ=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Ακολουθεί κανονική κατανομή με μέση τιμή</a:t>
                </a:r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Υ=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l-GR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ή ισοδύναμα η δειγματική μέση τιμή</a:t>
                </a:r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…</m:t>
                          </m:r>
                          <m:r>
                            <a:rPr lang="el-GR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18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l-GR" sz="1800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l-GR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Ν</m:t>
                      </m:r>
                      <m:d>
                        <m:d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περιεχομένου 5">
                <a:extLst>
                  <a:ext uri="{FF2B5EF4-FFF2-40B4-BE49-F238E27FC236}">
                    <a16:creationId xmlns:a16="http://schemas.microsoft.com/office/drawing/2014/main" id="{BFCE98C1-1A3E-4406-B8DF-2D08CE51D36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3"/>
                <a:ext cx="10058400" cy="4022725"/>
              </a:xfrm>
              <a:prstGeom prst="rect">
                <a:avLst/>
              </a:prstGeom>
              <a:blipFill>
                <a:blip r:embed="rId2"/>
                <a:stretch>
                  <a:fillRect l="-1392" r="-13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17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2C2CA-12B2-4BF6-978A-7977045C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Κεντρικό Οριακό Θεώρημα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9E08404B-F3F0-47A1-80A5-AFDDB2309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l-GR" dirty="0">
                    <a:cs typeface="Times New Roman" panose="02020603050405020304" pitchFamily="18" charset="0"/>
                  </a:rPr>
                  <a:t> οι παρατηρήσεις από ένα τυχαία επιλεγμένου δείγματος μεγέθους 60 από ένα πληθυσμό που ακολουθεί ομοιόμορφη κατανομή στο (0,1), να υπολογιστούν</a:t>
                </a:r>
                <a:r>
                  <a:rPr lang="en-US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l-GR" dirty="0">
                    <a:cs typeface="Times New Roman" panose="02020603050405020304" pitchFamily="18" charset="0"/>
                  </a:rPr>
                  <a:t> α) Η </a:t>
                </a:r>
                <a:r>
                  <a:rPr lang="en-US" dirty="0">
                    <a:cs typeface="Times New Roman" panose="02020603050405020304" pitchFamily="18" charset="0"/>
                  </a:rPr>
                  <a:t>P(X1+X2+…+ X60 &lt;28)</a:t>
                </a:r>
              </a:p>
              <a:p>
                <a:pPr marL="0" indent="0">
                  <a:buNone/>
                </a:pPr>
                <a:r>
                  <a:rPr lang="el-GR" dirty="0">
                    <a:cs typeface="Times New Roman" panose="02020603050405020304" pitchFamily="18" charset="0"/>
                  </a:rPr>
                  <a:t> β) Η πιθανότητα η δειγματική μέση τιμή να είναι μεγαλύτερη του 0,55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9E08404B-F3F0-47A1-80A5-AFDDB2309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98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2C2CA-12B2-4BF6-978A-7977045C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Κεντρικό Οριακό Θεώρημα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9E08404B-F3F0-47A1-80A5-AFDDB2309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62787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cs typeface="Times New Roman" panose="02020603050405020304" pitchFamily="18" charset="0"/>
                  </a:rPr>
                  <a:t>α)  </a:t>
                </a:r>
                <a:r>
                  <a:rPr lang="en-US" dirty="0">
                    <a:cs typeface="Times New Roman" panose="02020603050405020304" pitchFamily="18" charset="0"/>
                  </a:rPr>
                  <a:t>P(X1+X2+…+ X60 &lt;28)</a:t>
                </a:r>
              </a:p>
              <a:p>
                <a:r>
                  <a:rPr lang="el-GR" dirty="0">
                    <a:cs typeface="Times New Roman" panose="02020603050405020304" pitchFamily="18" charset="0"/>
                  </a:rPr>
                  <a:t>Σύμφωνα με το κεντρικό οριακό θεώρημα η τυχαία μεταβλητή</a:t>
                </a:r>
                <a:r>
                  <a:rPr lang="en-US" dirty="0"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dirty="0">
                    <a:cs typeface="Times New Roman" panose="02020603050405020304" pitchFamily="18" charset="0"/>
                  </a:rPr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sub>
                    </m:sSub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cs typeface="Times New Roman" panose="02020603050405020304" pitchFamily="18" charset="0"/>
                  </a:rPr>
                  <a:t>Ακολουθεί κανονική κατανομή με μέση τιμή και διακύμανση</a:t>
                </a:r>
                <a:r>
                  <a:rPr lang="en-US" dirty="0"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l-GR" dirty="0">
                    <a:cs typeface="Times New Roman" panose="02020603050405020304" pitchFamily="18" charset="0"/>
                  </a:rPr>
                  <a:t>μ = 60 Ε(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l-GR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Var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cs typeface="Times New Roman" panose="02020603050405020304" pitchFamily="18" charset="0"/>
                  </a:rPr>
                  <a:t>Άρα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  <m:r>
                      <a:rPr lang="el-G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Ν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60∗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60∗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Ν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(30,5)</m:t>
                    </m:r>
                  </m:oMath>
                </a14:m>
                <a:endParaRPr lang="el-GR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Ζ</m:t>
                    </m:r>
                    <m:r>
                      <a:rPr lang="el-G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Υ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28−30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=−0,894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cs typeface="Times New Roman" panose="02020603050405020304" pitchFamily="18" charset="0"/>
                  </a:rPr>
                  <a:t>        P(Y&lt;28) = P(Z&lt;-1) =1 –</a:t>
                </a:r>
                <a:r>
                  <a:rPr lang="el-GR" dirty="0">
                    <a:cs typeface="Times New Roman" panose="02020603050405020304" pitchFamily="18" charset="0"/>
                  </a:rPr>
                  <a:t>Φ(0,894) = 0,187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9E08404B-F3F0-47A1-80A5-AFDDB2309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62787"/>
              </a:xfrm>
              <a:blipFill>
                <a:blip r:embed="rId2"/>
                <a:stretch>
                  <a:fillRect l="-606" t="-15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8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B2409-1C3F-4D03-9663-647E7C8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Πυκνότητα πιθανότητας συνάρτησης δύο τυχαίων μεταβλητών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631712-F41C-412F-AB20-3143A5E979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Παράδειγμα 1</a:t>
                </a:r>
                <a:r>
                  <a:rPr lang="en-US" u="sng" dirty="0"/>
                  <a:t>:</a:t>
                </a:r>
              </a:p>
              <a:p>
                <a:r>
                  <a:rPr lang="el-GR" dirty="0"/>
                  <a:t>Αν η κοινή συνάρτηση πυκνότητας πιθανότητας των τυχαίων μεταβλητών Χ και Υ είναι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α) Να βρεθεί η τιμή της </a:t>
                </a:r>
                <a:r>
                  <a:rPr lang="el-GR" dirty="0" err="1"/>
                  <a:t>σταθεράς</a:t>
                </a:r>
                <a:r>
                  <a:rPr lang="el-GR" dirty="0"/>
                  <a:t> </a:t>
                </a:r>
                <a:r>
                  <a:rPr lang="en-US" dirty="0"/>
                  <a:t>k.</a:t>
                </a:r>
              </a:p>
              <a:p>
                <a:pPr algn="just"/>
                <a:r>
                  <a:rPr lang="el-GR" dirty="0"/>
                  <a:t>β) Να βρεθεί η συνάρτηση πυκνότητας πιθανότητας της τυχαίας μεταβλητής Ζ=Χ+Υ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5631712-F41C-412F-AB20-3143A5E97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36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2C2CA-12B2-4BF6-978A-7977045C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Κεντρικό Οριακό Θεώρημα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9E08404B-F3F0-47A1-80A5-AFDDB2309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62787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cs typeface="Times New Roman" panose="02020603050405020304" pitchFamily="18" charset="0"/>
                  </a:rPr>
                  <a:t>β) Σύμφωνα με το κεντρικό οριακό θεώρημα, η δειγματική μέση 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</m:acc>
                  </m:oMath>
                </a14:m>
                <a:r>
                  <a:rPr lang="el-GR" dirty="0">
                    <a:cs typeface="Times New Roman" panose="02020603050405020304" pitchFamily="18" charset="0"/>
                  </a:rPr>
                  <a:t> ακολουθεί κανονική κατανομή με μ=Ε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dirty="0">
                    <a:cs typeface="Times New Roman" panose="02020603050405020304" pitchFamily="18" charset="0"/>
                  </a:rPr>
                  <a:t>=0,5 και διακύμανση</a:t>
                </a:r>
                <a:r>
                  <a:rPr lang="en-US" dirty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Var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=0,0014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cs typeface="Times New Roman" panose="02020603050405020304" pitchFamily="18" charset="0"/>
                  </a:rPr>
                  <a:t>Η αντίστοιχη της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</m:acc>
                  </m:oMath>
                </a14:m>
                <a:r>
                  <a:rPr lang="el-GR" dirty="0">
                    <a:cs typeface="Times New Roman" panose="02020603050405020304" pitchFamily="18" charset="0"/>
                  </a:rPr>
                  <a:t> τυποποιημένη κανονική μεταβλητή είναι η</a:t>
                </a:r>
                <a:r>
                  <a:rPr lang="en-US" dirty="0"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Χ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−0,5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0,0014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Χ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−0,5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0,034</m:t>
                        </m:r>
                      </m:den>
                    </m:f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cs typeface="Times New Roman" panose="02020603050405020304" pitchFamily="18" charset="0"/>
                  </a:rPr>
                  <a:t>Και η αντίστοιχη της 0,55 τιμή της είναι </a:t>
                </a:r>
                <a:r>
                  <a:rPr lang="en-US" dirty="0"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0,55−0,5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0,0014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=−1,33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−0,5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5) = P(Z&gt;-1,33) = </a:t>
                </a:r>
                <a:r>
                  <a:rPr lang="el-GR" dirty="0">
                    <a:cs typeface="Times New Roman" panose="02020603050405020304" pitchFamily="18" charset="0"/>
                  </a:rPr>
                  <a:t>Φ(1,33) = 0,9082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9E08404B-F3F0-47A1-80A5-AFDDB2309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62787"/>
              </a:xfrm>
              <a:blipFill>
                <a:blip r:embed="rId2"/>
                <a:stretch>
                  <a:fillRect l="-1515" t="-15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25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63CD25A0-EC22-4872-A03A-85650A3D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Προσεγγίσεις διακριτών κατανομών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C4DB198C-B21C-4942-BDCA-0B6D0B179E2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4"/>
                <a:ext cx="10058400" cy="14493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Αν μια τυχαία μεταβλητή Χ ακολουθεί </a:t>
                </a:r>
                <a:r>
                  <a:rPr lang="el-GR" sz="1800" dirty="0" err="1">
                    <a:cs typeface="Times New Roman" panose="02020603050405020304" pitchFamily="18" charset="0"/>
                  </a:rPr>
                  <a:t>διωνυμική</a:t>
                </a:r>
                <a:r>
                  <a:rPr lang="el-GR" sz="1800" dirty="0">
                    <a:cs typeface="Times New Roman" panose="02020603050405020304" pitchFamily="18" charset="0"/>
                  </a:rPr>
                  <a:t> κατανομή με παραμέτρους </a:t>
                </a:r>
                <a:r>
                  <a:rPr lang="en-US" sz="1800" dirty="0">
                    <a:cs typeface="Times New Roman" panose="02020603050405020304" pitchFamily="18" charset="0"/>
                  </a:rPr>
                  <a:t>n </a:t>
                </a:r>
                <a:r>
                  <a:rPr lang="el-GR" sz="1800" dirty="0">
                    <a:cs typeface="Times New Roman" panose="02020603050405020304" pitchFamily="18" charset="0"/>
                  </a:rPr>
                  <a:t>και </a:t>
                </a:r>
                <a:r>
                  <a:rPr lang="en-US" sz="1800" dirty="0">
                    <a:cs typeface="Times New Roman" panose="02020603050405020304" pitchFamily="18" charset="0"/>
                  </a:rPr>
                  <a:t>p, </a:t>
                </a:r>
                <a:r>
                  <a:rPr lang="el-GR" sz="1800" dirty="0">
                    <a:cs typeface="Times New Roman" panose="02020603050405020304" pitchFamily="18" charset="0"/>
                  </a:rPr>
                  <a:t>όπου το </a:t>
                </a:r>
                <a:r>
                  <a:rPr lang="en-US" sz="1800" dirty="0">
                    <a:cs typeface="Times New Roman" panose="02020603050405020304" pitchFamily="18" charset="0"/>
                  </a:rPr>
                  <a:t>n </a:t>
                </a:r>
                <a:r>
                  <a:rPr lang="el-GR" sz="1800" dirty="0">
                    <a:cs typeface="Times New Roman" panose="02020603050405020304" pitchFamily="18" charset="0"/>
                  </a:rPr>
                  <a:t>είναι μεγάλο, τότε προσεγγιστικά η Χ ακολουθεί κανονική κατανομή με μέση τιμή </a:t>
                </a:r>
                <a:r>
                  <a:rPr lang="el-GR" sz="1800" b="1" dirty="0">
                    <a:cs typeface="Times New Roman" panose="02020603050405020304" pitchFamily="18" charset="0"/>
                  </a:rPr>
                  <a:t>μ</a:t>
                </a:r>
                <a:r>
                  <a:rPr lang="en-US" sz="1800" b="1" dirty="0">
                    <a:cs typeface="Times New Roman" panose="02020603050405020304" pitchFamily="18" charset="0"/>
                  </a:rPr>
                  <a:t>=np</a:t>
                </a:r>
                <a:r>
                  <a:rPr lang="el-GR" sz="1800" b="1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και διακύμανση</a:t>
                </a:r>
                <a:endParaRPr lang="en-US" sz="180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p>
                        <m:r>
                          <a:rPr lang="el-GR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l-GR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𝒏𝒑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1800" b="1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𝑛𝑝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C4DB198C-B21C-4942-BDCA-0B6D0B179E2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4"/>
                <a:ext cx="10058400" cy="1449387"/>
              </a:xfrm>
              <a:prstGeom prst="rect">
                <a:avLst/>
              </a:prstGeom>
              <a:blipFill>
                <a:blip r:embed="rId2"/>
                <a:stretch>
                  <a:fillRect l="-1392" r="-13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BB98D9BC-5D98-4BEF-9E2B-51456C8DB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356940"/>
                <a:ext cx="10058400" cy="11227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Calibri" panose="020F0502020204030204" pitchFamily="34" charset="0"/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Όταν για τον υπολογισμό πιθανοτήτων της μορφής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για μια διακριτή μεταβλητή Χ που ακολουθεί </a:t>
                </a:r>
                <a:r>
                  <a:rPr lang="el-GR" sz="1800" dirty="0" err="1">
                    <a:cs typeface="Times New Roman" panose="02020603050405020304" pitchFamily="18" charset="0"/>
                  </a:rPr>
                  <a:t>διωνυμική</a:t>
                </a:r>
                <a:r>
                  <a:rPr lang="el-GR" sz="1800" dirty="0">
                    <a:cs typeface="Times New Roman" panose="02020603050405020304" pitchFamily="18" charset="0"/>
                  </a:rPr>
                  <a:t> κατανομή, χρησιμοποιούμε την προσέγγιση της με μια συνεχή κατανομή, πρέπει να κάνουμε τη διόρθωση συνέχειας κατά την οποία προσθέτουμε το 0,5 στο β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και αφαιρούμε το 0,5 από το α.</a:t>
                </a:r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BB98D9BC-5D98-4BEF-9E2B-51456C8DB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356940"/>
                <a:ext cx="10058400" cy="1122781"/>
              </a:xfrm>
              <a:prstGeom prst="rect">
                <a:avLst/>
              </a:prstGeom>
              <a:blipFill>
                <a:blip r:embed="rId3"/>
                <a:stretch>
                  <a:fillRect l="-1392" r="-13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5">
                <a:extLst>
                  <a:ext uri="{FF2B5EF4-FFF2-40B4-BE49-F238E27FC236}">
                    <a16:creationId xmlns:a16="http://schemas.microsoft.com/office/drawing/2014/main" id="{1C02B29F-8851-45C4-BEF2-C74B65A24F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4876746"/>
                <a:ext cx="10058400" cy="11227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Calibri" panose="020F0502020204030204" pitchFamily="34" charset="0"/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Αν μία τυχαία μεταβλητή Χ ακολουθεί κατανομή </a:t>
                </a:r>
                <a:r>
                  <a:rPr lang="en-US" sz="1800" dirty="0">
                    <a:cs typeface="Times New Roman" panose="02020603050405020304" pitchFamily="18" charset="0"/>
                  </a:rPr>
                  <a:t>Poisson </a:t>
                </a:r>
                <a:r>
                  <a:rPr lang="el-GR" sz="1800" dirty="0">
                    <a:cs typeface="Times New Roman" panose="02020603050405020304" pitchFamily="18" charset="0"/>
                  </a:rPr>
                  <a:t>με μέση τιμή λ</a:t>
                </a:r>
                <a:r>
                  <a:rPr lang="en-US" sz="1800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𝑃𝑜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όπου το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λ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είναι μεγάλο, τότε προσεγγιστικά ακολουθεί κανονική κατανομή με μέση τιμή μ=λ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και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endParaRPr lang="en-US" sz="1800" b="0" dirty="0"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Calibri" panose="020F0502020204030204" pitchFamily="34" charset="0"/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5">
                <a:extLst>
                  <a:ext uri="{FF2B5EF4-FFF2-40B4-BE49-F238E27FC236}">
                    <a16:creationId xmlns:a16="http://schemas.microsoft.com/office/drawing/2014/main" id="{1C02B29F-8851-45C4-BEF2-C74B65A24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4876746"/>
                <a:ext cx="10058400" cy="1122781"/>
              </a:xfrm>
              <a:prstGeom prst="rect">
                <a:avLst/>
              </a:prstGeom>
              <a:blipFill>
                <a:blip r:embed="rId4"/>
                <a:stretch>
                  <a:fillRect l="-1392" r="-13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7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63CD25A0-EC22-4872-A03A-85650A3D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Προσεγγίσεις διακριτών κατανομών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470B769-99D7-4731-AD57-012949F6A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Παράδειγμα</a:t>
                </a:r>
                <a:r>
                  <a:rPr lang="en-US" dirty="0"/>
                  <a:t>:</a:t>
                </a:r>
              </a:p>
              <a:p>
                <a:r>
                  <a:rPr lang="el-GR" dirty="0"/>
                  <a:t>Ρίχνουμε ένα ζάρι 200 φορές. Να υπολογιστεί η πιθανότητα η ένδειξη του ζαριού να είναι πέντε ή έξι μεταξύ 55 και 65 φορές.</a:t>
                </a:r>
              </a:p>
              <a:p>
                <a:endParaRPr lang="en-US" dirty="0"/>
              </a:p>
              <a:p>
                <a:r>
                  <a:rPr lang="el-GR" dirty="0"/>
                  <a:t>Τυχαία μεταβλητή </a:t>
                </a:r>
                <a:r>
                  <a:rPr lang="en-US" dirty="0"/>
                  <a:t>: “</a:t>
                </a:r>
                <a:r>
                  <a:rPr lang="el-GR" dirty="0"/>
                  <a:t>αριθμός ρίψεων στις 200 στις οποίες προκύπτει πέντε ή έξι</a:t>
                </a:r>
                <a:r>
                  <a:rPr lang="en-US" dirty="0"/>
                  <a:t>”</a:t>
                </a:r>
              </a:p>
              <a:p>
                <a:r>
                  <a:rPr lang="el-GR" dirty="0"/>
                  <a:t>Ακολουθεί </a:t>
                </a:r>
                <a:r>
                  <a:rPr lang="el-GR" dirty="0" err="1"/>
                  <a:t>διωνυμική</a:t>
                </a:r>
                <a:r>
                  <a:rPr lang="el-GR" dirty="0"/>
                  <a:t> κατανομή με παραμέτρους </a:t>
                </a:r>
                <a:r>
                  <a:rPr lang="en-US" dirty="0"/>
                  <a:t>: n=200 </a:t>
                </a:r>
                <a:r>
                  <a:rPr lang="el-GR" dirty="0"/>
                  <a:t>και </a:t>
                </a:r>
                <a:r>
                  <a:rPr lang="en-US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1800" b="1" dirty="0"/>
                  <a:t>np = 200*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800" b="1" dirty="0"/>
                  <a:t> = 66,5 &gt;5 </a:t>
                </a:r>
                <a:r>
                  <a:rPr lang="el-GR" sz="1800" b="1" dirty="0"/>
                  <a:t>και </a:t>
                </a:r>
                <a:r>
                  <a:rPr lang="en-US" sz="1800" b="1" dirty="0"/>
                  <a:t>np(1-p) = 200 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1800" b="1" dirty="0"/>
              </a:p>
              <a:p>
                <a:r>
                  <a:rPr lang="el-GR" sz="1800" dirty="0"/>
                  <a:t>Άρα θα προσεγγίσουμε αυτή την κατανομή με μια κανονική κατανομή.</a:t>
                </a:r>
              </a:p>
            </p:txBody>
          </p:sp>
        </mc:Choice>
        <mc:Fallback xmlns=""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A470B769-99D7-4731-AD57-012949F6A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9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7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90C33EC-7D97-4D0D-B3C3-4AEAC942CA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Άρα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≤65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(54,5≤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≤65,5)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Z</a:t>
                </a:r>
                <a:r>
                  <a:rPr lang="el-GR" dirty="0"/>
                  <a:t> </a:t>
                </a:r>
                <a:r>
                  <a:rPr lang="en-US" dirty="0"/>
                  <a:t>=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−66,6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44,4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−66,6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54,5 −66,6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=−1,817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𝜅𝛼𝜄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,5 −66,6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6,66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0,165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/>
              </a:p>
              <a:p>
                <a:r>
                  <a:rPr lang="el-GR" dirty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54,5≤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≤65,5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−1,817 </m:t>
                    </m:r>
                  </m:oMath>
                </a14:m>
                <a:r>
                  <a:rPr lang="en-US" dirty="0"/>
                  <a:t> &lt; Z 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0,165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= </a:t>
                </a:r>
                <a:r>
                  <a:rPr lang="el-GR" dirty="0"/>
                  <a:t>Φ(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1,817</m:t>
                    </m:r>
                  </m:oMath>
                </a14:m>
                <a:r>
                  <a:rPr lang="el-GR" dirty="0"/>
                  <a:t>) – Φ(0,165) = 0,4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90C33EC-7D97-4D0D-B3C3-4AEAC942C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46A98398-581B-4A38-BF4C-02342F00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Προσεγγίσεις διακριτών κατανομών</a:t>
            </a:r>
          </a:p>
        </p:txBody>
      </p:sp>
    </p:spTree>
    <p:extLst>
      <p:ext uri="{BB962C8B-B14F-4D97-AF65-F5344CB8AC3E}">
        <p14:creationId xmlns:p14="http://schemas.microsoft.com/office/powerpoint/2010/main" val="127626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70617F-BD08-40B0-B36E-1E73E56F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336454-1152-4E2C-9E7A-B3927075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Δύο παίχτες Α και Β παίζουν το εξής παιχνίδι: </a:t>
            </a:r>
          </a:p>
          <a:p>
            <a:r>
              <a:rPr lang="el-GR" dirty="0"/>
              <a:t>Ρίχνουν ένα ζάρι και αν η ένδειξη είναι 1,2 ή 3, τότε ο Α δίνει στον Β 1,2 ή 3 ευρώ αντίστοιχα. Αν η ένδειξη είναι 4,5 ή 6 τότε ο Β δίνει στον Α 3,2 ή 1 ευρώ αντίστοιχα. Να υπολογιστεί η πιθανότητα σε 50 ρίξεις</a:t>
            </a:r>
            <a:r>
              <a:rPr lang="en-US" dirty="0"/>
              <a:t>:</a:t>
            </a:r>
            <a:endParaRPr lang="el-GR" dirty="0"/>
          </a:p>
          <a:p>
            <a:pPr lvl="0"/>
            <a:r>
              <a:rPr lang="el-GR" dirty="0"/>
              <a:t>Ο Α να κερδίσει τουλάχιστον 19 ευρώ.</a:t>
            </a:r>
          </a:p>
          <a:p>
            <a:pPr lvl="0"/>
            <a:r>
              <a:rPr lang="el-GR" dirty="0"/>
              <a:t>Ο Β να κερδίσει </a:t>
            </a:r>
            <a:r>
              <a:rPr lang="el-GR"/>
              <a:t>το πολύ </a:t>
            </a:r>
            <a:r>
              <a:rPr lang="el-GR" dirty="0"/>
              <a:t>25 ευρώ.</a:t>
            </a:r>
          </a:p>
        </p:txBody>
      </p:sp>
    </p:spTree>
    <p:extLst>
      <p:ext uri="{BB962C8B-B14F-4D97-AF65-F5344CB8AC3E}">
        <p14:creationId xmlns:p14="http://schemas.microsoft.com/office/powerpoint/2010/main" val="23062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D30022-A954-444F-B332-201DECEDC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Η τυχαία μεταβλητή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l-GR" dirty="0"/>
                  <a:t>το κέρδος του παίχτη Α στην </a:t>
                </a:r>
                <a:r>
                  <a:rPr lang="en-US" dirty="0" err="1"/>
                  <a:t>i</a:t>
                </a:r>
                <a:r>
                  <a:rPr lang="en-US" dirty="0"/>
                  <a:t>-</a:t>
                </a:r>
                <a:r>
                  <a:rPr lang="el-GR" dirty="0" err="1"/>
                  <a:t>ρίξη</a:t>
                </a:r>
                <a:endParaRPr lang="el-GR" dirty="0"/>
              </a:p>
              <a:p>
                <a:pPr algn="just"/>
                <a:r>
                  <a:rPr lang="el-GR" dirty="0"/>
                  <a:t>Παίρνει τις τιμές -3,-2,-1,1,2,3 με ίσες πιθανότητες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η τυχαία μεταβλητή</a:t>
                </a:r>
              </a:p>
              <a:p>
                <a:pPr algn="ctr"/>
                <a:r>
                  <a:rPr lang="el-GR" dirty="0"/>
                  <a:t>Υ</a:t>
                </a:r>
                <a:r>
                  <a:rPr lang="en-US" dirty="0"/>
                  <a:t>: </a:t>
                </a:r>
                <a:r>
                  <a:rPr lang="el-GR" dirty="0"/>
                  <a:t>το κέρδος του παίχτη Α στις 50 ρίξεις είναι </a:t>
                </a:r>
                <a:r>
                  <a:rPr lang="en-US" dirty="0"/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+…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l-GR" dirty="0"/>
                  <a:t>Λόγω κεντρικού θεωρήματος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l-GR" dirty="0"/>
                  <a:t> και </a:t>
                </a:r>
                <a:r>
                  <a:rPr lang="en-US" dirty="0"/>
                  <a:t>Var(Y) = 50Var(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l-GR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−3+</m:t>
                        </m:r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+1+2+3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= 0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D30022-A954-444F-B332-201DECEDC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93AED97D-03E3-418B-947C-EC5BA664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</p:spTree>
    <p:extLst>
      <p:ext uri="{BB962C8B-B14F-4D97-AF65-F5344CB8AC3E}">
        <p14:creationId xmlns:p14="http://schemas.microsoft.com/office/powerpoint/2010/main" val="56103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D30022-A954-444F-B332-201DECEDC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Var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l-GR" dirty="0"/>
                  <a:t>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−0=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Var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 = 50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=233,3</a:t>
                </a:r>
              </a:p>
              <a:p>
                <a:pPr algn="just"/>
                <a:endParaRPr lang="el-GR" dirty="0"/>
              </a:p>
              <a:p>
                <a:pPr algn="just"/>
                <a:r>
                  <a:rPr lang="el-GR" dirty="0"/>
                  <a:t>Η αντίστοιχη της Υ τυποποιημένη μεταβλητή είναι</a:t>
                </a:r>
                <a:r>
                  <a:rPr lang="en-US" dirty="0"/>
                  <a:t> 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233,3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15,28</m:t>
                        </m:r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Οπότε για 17 ευρώ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15,28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=1,11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η ζητούμενη πιθανότητα είναι 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≥1,11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1,11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=1−0,0864=0,136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D30022-A954-444F-B332-201DECEDC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93AED97D-03E3-418B-947C-EC5BA664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</p:spTree>
    <p:extLst>
      <p:ext uri="{BB962C8B-B14F-4D97-AF65-F5344CB8AC3E}">
        <p14:creationId xmlns:p14="http://schemas.microsoft.com/office/powerpoint/2010/main" val="220008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D30022-A954-444F-B332-201DECEDC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b)</a:t>
                </a:r>
                <a:r>
                  <a:rPr lang="el-GR" dirty="0"/>
                  <a:t> Η πιθανότητα να κερδίσει ο Β το πολύ 25 ευρώ είναι ίση με την πιθανότητα να χάσει ο Α το πολύ 25 ευρώ, δηλαδή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P(-25&lt;Y&lt;0)</a:t>
                </a:r>
              </a:p>
              <a:p>
                <a:pPr algn="just"/>
                <a:r>
                  <a:rPr lang="el-GR" dirty="0"/>
                  <a:t>Για την τυποποιημένη μεταβλητή Ζ του προηγούμενου ερωτήματος</a:t>
                </a:r>
                <a:r>
                  <a:rPr lang="en-US" dirty="0"/>
                  <a:t>: </a:t>
                </a:r>
                <a:endParaRPr lang="el-GR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15,28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𝜅𝛼𝜄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15,28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=−1,64</m:t>
                    </m:r>
                  </m:oMath>
                </a14:m>
                <a:endParaRPr lang="el-GR" b="0" dirty="0"/>
              </a:p>
              <a:p>
                <a:pPr algn="ctr"/>
                <a:endParaRPr lang="el-GR" dirty="0"/>
              </a:p>
              <a:p>
                <a:pPr algn="just"/>
                <a:r>
                  <a:rPr lang="en-US" dirty="0"/>
                  <a:t>P(-25&lt;Y&lt;0)</a:t>
                </a:r>
                <a:r>
                  <a:rPr lang="el-GR" dirty="0"/>
                  <a:t> = </a:t>
                </a:r>
                <a:r>
                  <a:rPr lang="en-US" dirty="0"/>
                  <a:t>P(-1,64&lt;Z&lt;0) = </a:t>
                </a:r>
                <a:r>
                  <a:rPr lang="el-GR" dirty="0"/>
                  <a:t>Φ(1,64) + Φ(0) - 1 = 0,95 + 0,5 -1 =0,45</a:t>
                </a: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D30022-A954-444F-B332-201DECEDC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 r="-2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93AED97D-03E3-418B-947C-EC5BA664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</p:spTree>
    <p:extLst>
      <p:ext uri="{BB962C8B-B14F-4D97-AF65-F5344CB8AC3E}">
        <p14:creationId xmlns:p14="http://schemas.microsoft.com/office/powerpoint/2010/main" val="1236288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4DADF68-339E-43BD-BA2D-E456FA9AB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l-GR" dirty="0"/>
                  <a:t>Η αντοχή μιας γέφυρας θεωρείται μεταβλητή κανονικής κατανομής και από αξιόπιστα πειράματα έχουμε συλλέξει τα εξής στοιχεία για την τιμή της</a:t>
                </a:r>
                <a:r>
                  <a:rPr lang="en-US" dirty="0"/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4.2,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4.8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4.6 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και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l-GR" dirty="0"/>
                  <a:t>.3</a:t>
                </a:r>
              </a:p>
              <a:p>
                <a:pPr algn="just"/>
                <a:r>
                  <a:rPr lang="en-US" dirty="0"/>
                  <a:t> </a:t>
                </a:r>
                <a:r>
                  <a:rPr lang="el-GR" dirty="0"/>
                  <a:t>Αν το βάρος ενός οχήματος είναι τυχαία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0.7,0.1</m:t>
                        </m:r>
                      </m:e>
                    </m:d>
                  </m:oMath>
                </a14:m>
                <a:r>
                  <a:rPr lang="el-GR" dirty="0"/>
                  <a:t> ποιος μπορεί να είναι ο μέγιστος αριθμός οχημάτων που θα βρίσκονται πάνω στην γέφυρα ώστε να εξασφαλίζεται επίπεδο ασφαλείας 98%</a:t>
                </a:r>
                <a:r>
                  <a:rPr lang="en-US" dirty="0"/>
                  <a:t>?</a:t>
                </a:r>
              </a:p>
              <a:p>
                <a:pPr algn="just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4DADF68-339E-43BD-BA2D-E456FA9AB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2A70AB29-2072-4377-BDBA-D3796886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</p:spTree>
    <p:extLst>
      <p:ext uri="{BB962C8B-B14F-4D97-AF65-F5344CB8AC3E}">
        <p14:creationId xmlns:p14="http://schemas.microsoft.com/office/powerpoint/2010/main" val="3741294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07D11D5-EA1C-4F7A-9857-CCC2AAAB4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Από τα δεδομένα, η δειγματική μέση τιμή είναι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=4,65</m:t>
                    </m:r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Και η δειγματική διασπορά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=0,239</m:t>
                    </m:r>
                  </m:oMath>
                </a14:m>
                <a:endParaRPr lang="el-GR" dirty="0"/>
              </a:p>
              <a:p>
                <a:pPr algn="ctr"/>
                <a:endParaRPr lang="en-US" dirty="0"/>
              </a:p>
              <a:p>
                <a:pPr algn="just"/>
                <a:r>
                  <a:rPr lang="el-GR" dirty="0"/>
                  <a:t>Η ασφάλεια της γέφυρας όταν πάνω βρίσκονται λ οχήματα είναι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P = P(A-(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)≻0)</m:t>
                    </m:r>
                  </m:oMath>
                </a14:m>
                <a:r>
                  <a:rPr lang="el-GR" dirty="0"/>
                  <a:t> και μεταβλητή Ζ = </a:t>
                </a:r>
                <a:r>
                  <a:rPr lang="en-US" dirty="0"/>
                  <a:t>A-(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07D11D5-EA1C-4F7A-9857-CCC2AAAB4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94779C80-D3E0-4B38-A70A-67500663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</p:spTree>
    <p:extLst>
      <p:ext uri="{BB962C8B-B14F-4D97-AF65-F5344CB8AC3E}">
        <p14:creationId xmlns:p14="http://schemas.microsoft.com/office/powerpoint/2010/main" val="254536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3A63724-01D5-439E-818A-DBAAC1B4C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α)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𝑑𝑥𝑑𝑦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 ⇔</m:t>
                            </m:r>
                          </m:e>
                        </m:nary>
                      </m:e>
                    </m:nary>
                    <m:nary>
                      <m:nary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𝑑𝑥𝑑𝑦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 ⇔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k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l-GR" dirty="0"/>
                  <a:t>β) </a:t>
                </a:r>
                <a:r>
                  <a:rPr lang="en-US" dirty="0"/>
                  <a:t> </a:t>
                </a:r>
                <a:r>
                  <a:rPr lang="el-GR" dirty="0"/>
                  <a:t>Βρίσκουμε αρχικά τη συνάρτηση κατανομής της τυχαίας μεταβλητής Ζ</a:t>
                </a:r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𝑑𝑦𝑑𝑥</m:t>
                            </m:r>
                          </m:e>
                        </m:nary>
                      </m:e>
                    </m:nary>
                  </m:oMath>
                </a14:m>
                <a:endParaRPr lang="el-GR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limLoc m:val="undOv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𝑑𝑥𝑑𝑦</m:t>
                                </m:r>
                              </m:e>
                            </m:nary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l-GR" dirty="0"/>
                  <a:t>Επειδή</a:t>
                </a:r>
              </a:p>
              <a:p>
                <a:pPr algn="ctr"/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𝛾𝜄𝛼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0≤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3A63724-01D5-439E-818A-DBAAC1B4C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F8A41E84-8398-4369-A312-D4858A6E1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Πυκνότητα πιθανότητας συνάρτησης δύο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649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07D11D5-EA1C-4F7A-9857-CCC2AAAB4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 Ε(Ζ)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l-GR" dirty="0"/>
                      <m:t>(</m:t>
                    </m:r>
                    <m:r>
                      <m:rPr>
                        <m:nor/>
                      </m:rPr>
                      <a:rPr lang="el-GR" dirty="0"/>
                      <m:t>Ζ</m:t>
                    </m:r>
                    <m:r>
                      <m:rPr>
                        <m:nor/>
                      </m:rPr>
                      <a:rPr lang="el-GR" dirty="0"/>
                      <m:t>)</m:t>
                    </m:r>
                  </m:oMath>
                </a14:m>
                <a:r>
                  <a:rPr lang="en-US" dirty="0"/>
                  <a:t> =4,65 – </a:t>
                </a:r>
                <a:r>
                  <a:rPr lang="el-GR" dirty="0"/>
                  <a:t>λ</a:t>
                </a:r>
                <a:r>
                  <a:rPr lang="en-US" dirty="0"/>
                  <a:t>*0.7</a:t>
                </a:r>
                <a:endParaRPr lang="el-GR" dirty="0"/>
              </a:p>
              <a:p>
                <a:r>
                  <a:rPr lang="el-GR" dirty="0"/>
                  <a:t> </a:t>
                </a:r>
                <a:r>
                  <a:rPr lang="en-US" dirty="0"/>
                  <a:t>Var(Z) = Var(A)+Var(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)+ …+ </m:t>
                    </m:r>
                  </m:oMath>
                </a14:m>
                <a:r>
                  <a:rPr lang="en-US" dirty="0"/>
                  <a:t>Var(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)=0,239+0,1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l-GR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0,239+0,1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endParaRPr lang="el-GR" dirty="0"/>
              </a:p>
              <a:p>
                <a:r>
                  <a:rPr lang="el-GR" dirty="0"/>
                  <a:t>Άρα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=0,98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⟺1 −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=0,98 ⇔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  <m:d>
                              <m:d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Ζ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 ⟺</m:t>
                    </m:r>
                  </m:oMath>
                </a14:m>
                <a:endParaRPr lang="el-G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b="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Ζ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e>
                    </m:d>
                  </m:oMath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(0,02)</m:t>
                    </m:r>
                  </m:oMath>
                </a14:m>
                <a:r>
                  <a:rPr lang="el-GR" dirty="0"/>
                  <a:t>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,98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2,06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=0,98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0,98</m:t>
                        </m:r>
                      </m:e>
                    </m:d>
                  </m:oMath>
                </a14:m>
                <a:r>
                  <a:rPr lang="el-GR" dirty="0"/>
                  <a:t> =2,06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0,7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−4,65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0,239+0,01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rad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=−2,06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07D11D5-EA1C-4F7A-9857-CCC2AAAB4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94779C80-D3E0-4B38-A70A-67500663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</p:spTree>
    <p:extLst>
      <p:ext uri="{BB962C8B-B14F-4D97-AF65-F5344CB8AC3E}">
        <p14:creationId xmlns:p14="http://schemas.microsoft.com/office/powerpoint/2010/main" val="3923365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9E9F2BD-C7E1-4E95-B4A5-943B7AE77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Ο χρόνος αλλαγής λαδιών σε ένα συνεργείο ακολουθεί κανονική κατανομή με μέση τιμή 19,4 λεπτά και τυπική απόκλιση 2 λεπτά. Να υπολογιστεί η πιθανότητα ένας μηχανικός να κάνει 24 αλλαγές λαδιών σε 8 ώρες.</a:t>
                </a:r>
              </a:p>
              <a:p>
                <a:endParaRPr lang="el-GR" dirty="0"/>
              </a:p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l-GR" dirty="0"/>
                  <a:t> οι χρόνοι αλλαγής λαδιών τότε η τυχαία μεταβλητή του συνολικού χρόνου των 24 αλλαγών θα είναι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M=24*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=24∗19,4=465,6</m:t>
                    </m:r>
                  </m:oMath>
                </a14:m>
                <a:r>
                  <a:rPr lang="en-US" b="0" dirty="0"/>
                  <a:t>     </a:t>
                </a:r>
                <a:r>
                  <a:rPr lang="el-GR" b="0" dirty="0"/>
                  <a:t>και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=24∗4=96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</m:t>
                        </m:r>
                      </m:e>
                    </m:ra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=9,8 </m:t>
                    </m:r>
                  </m:oMath>
                </a14:m>
                <a:endParaRPr lang="el-GR" b="0" dirty="0"/>
              </a:p>
              <a:p>
                <a:pPr algn="just"/>
                <a:r>
                  <a:rPr lang="en-US" dirty="0"/>
                  <a:t>P</a:t>
                </a:r>
                <a:r>
                  <a:rPr lang="el-GR" dirty="0"/>
                  <a:t>(Χ&lt;8)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465,6 −480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9,8</m:t>
                            </m:r>
                          </m:den>
                        </m:f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−1,5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=0,0668</m:t>
                    </m:r>
                  </m:oMath>
                </a14:m>
                <a:endParaRPr lang="en-US" b="0" dirty="0"/>
              </a:p>
              <a:p>
                <a:pPr algn="ctr"/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9E9F2BD-C7E1-4E95-B4A5-943B7AE77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3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1B3C3A04-5DA3-4749-B6B1-E29E5D65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Ασκήσεις </a:t>
            </a:r>
          </a:p>
        </p:txBody>
      </p:sp>
    </p:spTree>
    <p:extLst>
      <p:ext uri="{BB962C8B-B14F-4D97-AF65-F5344CB8AC3E}">
        <p14:creationId xmlns:p14="http://schemas.microsoft.com/office/powerpoint/2010/main" val="341086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70C50DD-4F77-41FE-9C59-3C8D0646C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Άρα</a:t>
                </a:r>
                <a:r>
                  <a:rPr lang="en-US" dirty="0"/>
                  <a:t>:</a:t>
                </a:r>
                <a:r>
                  <a:rPr lang="el-GR" dirty="0"/>
                  <a:t> 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Για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l-GR" dirty="0"/>
                  <a:t> –</a:t>
                </a:r>
                <a:r>
                  <a:rPr lang="en-US" dirty="0"/>
                  <a:t>z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70C50DD-4F77-41FE-9C59-3C8D0646C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3D5DF274-0C97-42E1-BC65-D7270D13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Πυκνότητα πιθανότητας συνάρτησης δύο τυχαίων μεταβλητών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145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B25C655-E0B4-466C-A518-DC0FA908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Πολυδιάστατες τυχαίες μεταβλητές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72BD50B5-0D03-43D4-AAF7-28E24D1ADF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2" y="1846263"/>
                <a:ext cx="10404343" cy="10479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just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κοινή συνάρτηση πιθανότητας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Περιθώρια συνάρτηση πιθανότητας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72BD50B5-0D03-43D4-AAF7-28E24D1AD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2" y="1846263"/>
                <a:ext cx="10404343" cy="1047939"/>
              </a:xfrm>
              <a:prstGeom prst="rect">
                <a:avLst/>
              </a:prstGeom>
              <a:blipFill>
                <a:blip r:embed="rId2"/>
                <a:stretch>
                  <a:fillRect l="-585" b="-557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853EC31B-454C-4B52-B736-D64E1F178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1" y="3173121"/>
                <a:ext cx="10404343" cy="10479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οι τυχαίες μεταβλητές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έχουν μέσες τιμές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…,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τότε κάθε γραμμικός τους συνδυασμός, δηλαδή κάθε τυχαία μεταβλητή της μορφής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έχει μέση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𝜄</m:t>
                            </m:r>
                          </m:sub>
                        </m:sSub>
                      </m:e>
                    </m:nary>
                  </m:oMath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853EC31B-454C-4B52-B736-D64E1F178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1" y="3173121"/>
                <a:ext cx="10404343" cy="1047939"/>
              </a:xfrm>
              <a:prstGeom prst="rect">
                <a:avLst/>
              </a:prstGeom>
              <a:blipFill>
                <a:blip r:embed="rId3"/>
                <a:stretch>
                  <a:fillRect l="-1463" t="-6358" r="-1989" b="-67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5">
                <a:extLst>
                  <a:ext uri="{FF2B5EF4-FFF2-40B4-BE49-F238E27FC236}">
                    <a16:creationId xmlns:a16="http://schemas.microsoft.com/office/drawing/2014/main" id="{4ED40252-4890-4877-B609-992F334D9A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1" y="4597306"/>
                <a:ext cx="10404343" cy="126659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τυχαίες μεταβλητές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λέγονται ανεξάρτητες αν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2…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5">
                <a:extLst>
                  <a:ext uri="{FF2B5EF4-FFF2-40B4-BE49-F238E27FC236}">
                    <a16:creationId xmlns:a16="http://schemas.microsoft.com/office/drawing/2014/main" id="{4ED40252-4890-4877-B609-992F334D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1" y="4597306"/>
                <a:ext cx="10404343" cy="1266599"/>
              </a:xfrm>
              <a:prstGeom prst="rect">
                <a:avLst/>
              </a:prstGeom>
              <a:blipFill>
                <a:blip r:embed="rId4"/>
                <a:stretch>
                  <a:fillRect l="-585" t="-6190" b="-5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14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B25C655-E0B4-466C-A518-DC0FA908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Πολυδιάστατες τυχαίες μεταβλητές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5">
                <a:extLst>
                  <a:ext uri="{FF2B5EF4-FFF2-40B4-BE49-F238E27FC236}">
                    <a16:creationId xmlns:a16="http://schemas.microsoft.com/office/drawing/2014/main" id="{763AF632-3803-460B-9EF0-406F44A6124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4"/>
                <a:ext cx="10058400" cy="22895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 Αν οι ανεξάρτητες τυχαίες μεταβλητές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ακολουθούν κανονικές κατανομές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18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1800" dirty="0">
                    <a:cs typeface="Times New Roman" panose="02020603050405020304" pitchFamily="18" charset="0"/>
                  </a:rPr>
                  <a:t>τότε κάθε γραμμικός τους συνδυασμός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l-GR" sz="18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1800" dirty="0">
                    <a:cs typeface="Times New Roman" panose="02020603050405020304" pitchFamily="18" charset="0"/>
                  </a:rPr>
                  <a:t>ακολουθεί κανονική κατανομή με </a:t>
                </a:r>
              </a:p>
              <a:p>
                <a:pPr algn="ctr"/>
                <a:r>
                  <a:rPr lang="el-GR" sz="1800" dirty="0">
                    <a:cs typeface="Times New Roman" panose="02020603050405020304" pitchFamily="18" charset="0"/>
                  </a:rPr>
                  <a:t>μέση τιμή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cs typeface="Times New Roman" panose="02020603050405020304" pitchFamily="18" charset="0"/>
                  </a:rPr>
                  <a:t>και διακύμανση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l-G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5">
                <a:extLst>
                  <a:ext uri="{FF2B5EF4-FFF2-40B4-BE49-F238E27FC236}">
                    <a16:creationId xmlns:a16="http://schemas.microsoft.com/office/drawing/2014/main" id="{763AF632-3803-460B-9EF0-406F44A6124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4"/>
                <a:ext cx="10058400" cy="2289508"/>
              </a:xfrm>
              <a:prstGeom prst="rect">
                <a:avLst/>
              </a:prstGeom>
              <a:blipFill>
                <a:blip r:embed="rId2"/>
                <a:stretch>
                  <a:fillRect l="-1271" t="-1592" b="-249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8C8B23-718C-493B-9FF7-0FC4AB7572D5}"/>
                  </a:ext>
                </a:extLst>
              </p:cNvPr>
              <p:cNvSpPr txBox="1"/>
              <p:nvPr/>
            </p:nvSpPr>
            <p:spPr>
              <a:xfrm>
                <a:off x="1162080" y="4245311"/>
                <a:ext cx="999328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Παράδειγμα 2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l-GR" dirty="0"/>
                  <a:t>Αν οι ανεξάρτητες τυχαίες μεταβλητές Χ1, Χ2 και Χ3 ακολουθούν κανονική κατανομή</a:t>
                </a:r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l-GR" dirty="0"/>
              </a:p>
              <a:p>
                <a:pPr algn="ctr"/>
                <a:endParaRPr lang="en-US" dirty="0"/>
              </a:p>
              <a:p>
                <a:pPr algn="just"/>
                <a:r>
                  <a:rPr lang="el-GR" dirty="0"/>
                  <a:t>Να υπολογιστεί η πιθανότητα   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8C8B23-718C-493B-9FF7-0FC4AB757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80" y="4245311"/>
                <a:ext cx="9993283" cy="2862322"/>
              </a:xfrm>
              <a:prstGeom prst="rect">
                <a:avLst/>
              </a:prstGeom>
              <a:blipFill>
                <a:blip r:embed="rId3"/>
                <a:stretch>
                  <a:fillRect l="-549" t="-10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8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B25C655-E0B4-466C-A518-DC0FA908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Πολυδιάστατες τυχαίες μεταβλητές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EB91B255-B1F6-4CA5-824C-345BE4C17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Σύμφωνα με τις προηγούμενες διαφάνειες η τυχαία μεταβλητή </a:t>
                </a:r>
                <a:r>
                  <a:rPr lang="en-US" dirty="0"/>
                  <a:t>R=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ακολουθεί κανονική κατανομή</a:t>
                </a:r>
                <a:r>
                  <a:rPr lang="en-US" dirty="0"/>
                  <a:t>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10−20+2∗8,  1∗5+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 7+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(6,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Η αντίστοιχη της </a:t>
                </a:r>
                <a:r>
                  <a:rPr lang="en-US" dirty="0"/>
                  <a:t>R </a:t>
                </a:r>
                <a:r>
                  <a:rPr lang="el-GR" dirty="0"/>
                  <a:t>τυποποιημένη μεταβλητή είναι η Ζ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/>
                  <a:t> και η αντίστοιχη της 11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el-GR" dirty="0"/>
                  <a:t>Άρα σύμφωνα με τους πίνακες της κανονικής κατανομής</a:t>
                </a:r>
                <a:r>
                  <a:rPr lang="en-US" dirty="0"/>
                  <a:t> :</a:t>
                </a:r>
              </a:p>
              <a:p>
                <a:pPr algn="just"/>
                <a:r>
                  <a:rPr lang="en-US" dirty="0"/>
                  <a:t> P(R&gt;11) = P(</a:t>
                </a:r>
                <a:r>
                  <a:rPr lang="el-GR" dirty="0"/>
                  <a:t>Ζ &gt;1,25) = 1-</a:t>
                </a:r>
                <a:r>
                  <a:rPr lang="en-US" dirty="0"/>
                  <a:t>P</a:t>
                </a:r>
                <a:r>
                  <a:rPr lang="el-GR" dirty="0"/>
                  <a:t>(Ζ&lt;1,25) = </a:t>
                </a:r>
                <a:r>
                  <a:rPr lang="en-US" dirty="0"/>
                  <a:t>1- </a:t>
                </a:r>
                <a:r>
                  <a:rPr lang="el-GR" dirty="0"/>
                  <a:t>Φ(1,25) = 1 – 0,8944 = 0,1056</a:t>
                </a:r>
                <a:endParaRPr lang="en-US" dirty="0"/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EB91B255-B1F6-4CA5-824C-345BE4C17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07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603F4-8226-4F10-AE94-BB3AB0D1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Δείγμα – Δειγματική μέση τιμή και Διακύμανση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5">
                <a:extLst>
                  <a:ext uri="{FF2B5EF4-FFF2-40B4-BE49-F238E27FC236}">
                    <a16:creationId xmlns:a16="http://schemas.microsoft.com/office/drawing/2014/main" id="{5E008C02-2C1C-4D28-8781-8DF7580C73CC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96963" y="1846264"/>
                <a:ext cx="9599000" cy="171066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Ένα δείγμα μεγέθους </a:t>
                </a:r>
                <a:r>
                  <a:rPr lang="en-US" sz="1800" b="1" dirty="0">
                    <a:cs typeface="Times New Roman" panose="02020603050405020304" pitchFamily="18" charset="0"/>
                  </a:rPr>
                  <a:t>n</a:t>
                </a:r>
                <a:r>
                  <a:rPr lang="el-GR" sz="1800" dirty="0">
                    <a:cs typeface="Times New Roman" panose="02020603050405020304" pitchFamily="18" charset="0"/>
                  </a:rPr>
                  <a:t> μιας τυχαίας μεταβλητής Χ είναι η συλλογή </a:t>
                </a:r>
                <a:r>
                  <a:rPr lang="en-US" sz="1800" b="1" dirty="0">
                    <a:cs typeface="Times New Roman" panose="02020603050405020304" pitchFamily="18" charset="0"/>
                  </a:rPr>
                  <a:t>n</a:t>
                </a:r>
                <a:r>
                  <a:rPr lang="el-GR" sz="1800" dirty="0">
                    <a:cs typeface="Times New Roman" panose="02020603050405020304" pitchFamily="18" charset="0"/>
                  </a:rPr>
                  <a:t> ανεξαρτήτων τυχαίων μεταβλητών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με κοινή συνάρτηση πιθανότητας αυτήν της Χ.</a:t>
                </a: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 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λέγονται </a:t>
                </a:r>
                <a:r>
                  <a:rPr lang="el-GR" sz="1800" b="1" dirty="0">
                    <a:cs typeface="Times New Roman" panose="02020603050405020304" pitchFamily="18" charset="0"/>
                  </a:rPr>
                  <a:t>δειγματικές παρατηρήσεις</a:t>
                </a:r>
                <a:r>
                  <a:rPr lang="el-GR" sz="18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l-GR" sz="1800" b="1" dirty="0">
                    <a:cs typeface="Times New Roman" panose="02020603050405020304" pitchFamily="18" charset="0"/>
                  </a:rPr>
                  <a:t>Στατιστικό</a:t>
                </a:r>
                <a:r>
                  <a:rPr lang="el-GR" sz="1800" dirty="0">
                    <a:cs typeface="Times New Roman" panose="02020603050405020304" pitchFamily="18" charset="0"/>
                  </a:rPr>
                  <a:t> λέμε  κάθε συνάρτηση </a:t>
                </a:r>
                <a:r>
                  <a:rPr lang="en-US" sz="1800" dirty="0">
                    <a:cs typeface="Times New Roman" panose="02020603050405020304" pitchFamily="18" charset="0"/>
                  </a:rPr>
                  <a:t>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)</a:t>
                </a:r>
                <a:r>
                  <a:rPr lang="el-GR" sz="1800" dirty="0">
                    <a:cs typeface="Times New Roman" panose="02020603050405020304" pitchFamily="18" charset="0"/>
                  </a:rPr>
                  <a:t> των δειγματικών παρατηρήσεων ενός δείγματος μεγέθους </a:t>
                </a:r>
                <a:r>
                  <a:rPr lang="en-US" sz="1800" dirty="0">
                    <a:cs typeface="Times New Roman" panose="02020603050405020304" pitchFamily="18" charset="0"/>
                  </a:rPr>
                  <a:t>n.</a:t>
                </a:r>
              </a:p>
            </p:txBody>
          </p:sp>
        </mc:Choice>
        <mc:Fallback xmlns="">
          <p:sp>
            <p:nvSpPr>
              <p:cNvPr id="4" name="Θέση περιεχομένου 5">
                <a:extLst>
                  <a:ext uri="{FF2B5EF4-FFF2-40B4-BE49-F238E27FC236}">
                    <a16:creationId xmlns:a16="http://schemas.microsoft.com/office/drawing/2014/main" id="{5E008C02-2C1C-4D28-8781-8DF7580C73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1846264"/>
                <a:ext cx="9599000" cy="1710668"/>
              </a:xfrm>
              <a:prstGeom prst="rect">
                <a:avLst/>
              </a:prstGeom>
              <a:blipFill>
                <a:blip r:embed="rId2"/>
                <a:stretch>
                  <a:fillRect l="-1458" t="-2128" r="-1332" b="-46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A113584A-42BB-4E85-AF4A-92F3C564C8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827464"/>
                <a:ext cx="9599000" cy="22209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1800" b="1" dirty="0">
                    <a:cs typeface="Times New Roman" panose="02020603050405020304" pitchFamily="18" charset="0"/>
                  </a:rPr>
                  <a:t>Δειγματική μέση τιμή </a:t>
                </a:r>
                <a:r>
                  <a:rPr lang="el-GR" sz="1800" dirty="0">
                    <a:cs typeface="Times New Roman" panose="02020603050405020304" pitchFamily="18" charset="0"/>
                  </a:rPr>
                  <a:t>ενός δείγματος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λέμε το στατιστικό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Χ</m:t>
                          </m:r>
                        </m:e>
                      </m:acc>
                      <m:r>
                        <a:rPr lang="el-GR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…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l-GR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Και δειγματική διακύμανση</a:t>
                </a:r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A113584A-42BB-4E85-AF4A-92F3C564C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827464"/>
                <a:ext cx="9599000" cy="2220998"/>
              </a:xfrm>
              <a:prstGeom prst="rect">
                <a:avLst/>
              </a:prstGeom>
              <a:blipFill>
                <a:blip r:embed="rId3"/>
                <a:stretch>
                  <a:fillRect l="-1458" t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71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7E0DA45-C862-4F57-B7DA-6366BF9C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latin typeface="+mn-lt"/>
              </a:rPr>
              <a:t>Δείγμα – Δειγματική μέση τιμή και Διακύμανση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5F26DABF-7930-4B6B-873D-C04419B00D6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6800" y="1795929"/>
                <a:ext cx="10058400" cy="18616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800" b="1" dirty="0">
                    <a:cs typeface="Times New Roman" panose="02020603050405020304" pitchFamily="18" charset="0"/>
                  </a:rPr>
                  <a:t>To </a:t>
                </a:r>
                <a:r>
                  <a:rPr lang="el-GR" sz="1800" b="1" dirty="0">
                    <a:cs typeface="Times New Roman" panose="02020603050405020304" pitchFamily="18" charset="0"/>
                  </a:rPr>
                  <a:t>Στατιστικό</a:t>
                </a:r>
                <a:endParaRPr lang="en-US" sz="1800" b="1" dirty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b="0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 όπου </a:t>
                </a:r>
                <a:r>
                  <a:rPr lang="el-GR" sz="1800" dirty="0" err="1">
                    <a:cs typeface="Times New Roman" panose="02020603050405020304" pitchFamily="18" charset="0"/>
                  </a:rPr>
                  <a:t>μ,σ</a:t>
                </a:r>
                <a:r>
                  <a:rPr lang="el-GR" sz="1800" dirty="0">
                    <a:cs typeface="Times New Roman" panose="02020603050405020304" pitchFamily="18" charset="0"/>
                  </a:rPr>
                  <a:t> η μέση τιμή και η τυπική απόκλιση μιας τυχαίας μεταβλητής Χ που ακολουθεί κανονική κατανομή και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η δειγματική μέση τιμή, ακολουθεί τυποποιημένη κανονική κατανομή.</a:t>
                </a:r>
              </a:p>
            </p:txBody>
          </p:sp>
        </mc:Choice>
        <mc:Fallback xmlns="">
          <p:sp>
            <p:nvSpPr>
              <p:cNvPr id="5" name="Θέση περιεχομένου 5">
                <a:extLst>
                  <a:ext uri="{FF2B5EF4-FFF2-40B4-BE49-F238E27FC236}">
                    <a16:creationId xmlns:a16="http://schemas.microsoft.com/office/drawing/2014/main" id="{5F26DABF-7930-4B6B-873D-C04419B00D6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795929"/>
                <a:ext cx="10058400" cy="1861671"/>
              </a:xfrm>
              <a:prstGeom prst="rect">
                <a:avLst/>
              </a:prstGeom>
              <a:blipFill>
                <a:blip r:embed="rId2"/>
                <a:stretch>
                  <a:fillRect l="-1332" r="-13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2F2627B2-0FD2-43C8-8A1C-CA9C50988E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2" y="3926734"/>
                <a:ext cx="10058399" cy="171066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1800" dirty="0">
                    <a:cs typeface="Times New Roman" panose="02020603050405020304" pitchFamily="18" charset="0"/>
                  </a:rPr>
                  <a:t>Η δειγματική μέση τιμή ενός δείγματος μεγέθους </a:t>
                </a:r>
                <a:r>
                  <a:rPr lang="en-US" sz="1800" dirty="0">
                    <a:cs typeface="Times New Roman" panose="02020603050405020304" pitchFamily="18" charset="0"/>
                  </a:rPr>
                  <a:t>n </a:t>
                </a:r>
                <a:r>
                  <a:rPr lang="el-GR" sz="1800" dirty="0">
                    <a:cs typeface="Times New Roman" panose="02020603050405020304" pitchFamily="18" charset="0"/>
                  </a:rPr>
                  <a:t>από μία τυχαία μεταβλητή Χ, έχει μέση τιμή και διακύμανση</a:t>
                </a:r>
                <a:r>
                  <a:rPr lang="en-US" sz="18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Χ</m:t>
                            </m:r>
                          </m:e>
                        </m:acc>
                      </m:sub>
                      <m:sup>
                        <m: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l-GR" sz="18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2F2627B2-0FD2-43C8-8A1C-CA9C5098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2" y="3926734"/>
                <a:ext cx="10058399" cy="1710668"/>
              </a:xfrm>
              <a:prstGeom prst="rect">
                <a:avLst/>
              </a:prstGeom>
              <a:blipFill>
                <a:blip r:embed="rId3"/>
                <a:stretch>
                  <a:fillRect l="-1392" r="-1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569998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2406</Words>
  <Application>Microsoft Office PowerPoint</Application>
  <PresentationFormat>Ευρεία οθόνη</PresentationFormat>
  <Paragraphs>222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Ανασκόπηση</vt:lpstr>
      <vt:lpstr>Πιθανότητες και Στατιστική</vt:lpstr>
      <vt:lpstr>Πυκνότητα πιθανότητας συνάρτησης δύο τυχαίων μεταβλητών</vt:lpstr>
      <vt:lpstr>Πυκνότητα πιθανότητας συνάρτησης δύο τυχαίων μεταβλητών</vt:lpstr>
      <vt:lpstr>Πυκνότητα πιθανότητας συνάρτησης δύο τυχαίων μεταβλητών</vt:lpstr>
      <vt:lpstr>Πολυδιάστατες τυχαίες μεταβλητές</vt:lpstr>
      <vt:lpstr>Πολυδιάστατες τυχαίες μεταβλητές</vt:lpstr>
      <vt:lpstr>Πολυδιάστατες τυχαίες μεταβλητές</vt:lpstr>
      <vt:lpstr>Δείγμα – Δειγματική μέση τιμή και Διακύμανση</vt:lpstr>
      <vt:lpstr>Δείγμα – Δειγματική μέση τιμή και Διακύμανση</vt:lpstr>
      <vt:lpstr>Δειγματική διακύμανση από κανονική κατανομή</vt:lpstr>
      <vt:lpstr>Δειγματική διακύμανση από κανονική κατανομή</vt:lpstr>
      <vt:lpstr>Δειγματική διακύμανση από κανονική κατανομή</vt:lpstr>
      <vt:lpstr>Κατανομή Student</vt:lpstr>
      <vt:lpstr>Κατανομή Student</vt:lpstr>
      <vt:lpstr>Κατανομή Student</vt:lpstr>
      <vt:lpstr>Κατανομή Student</vt:lpstr>
      <vt:lpstr>Κεντρικό Οριακό Θεώρημα</vt:lpstr>
      <vt:lpstr>Κεντρικό Οριακό Θεώρημα</vt:lpstr>
      <vt:lpstr>Κεντρικό Οριακό Θεώρημα</vt:lpstr>
      <vt:lpstr>Κεντρικό Οριακό Θεώρημα</vt:lpstr>
      <vt:lpstr>Προσεγγίσεις διακριτών κατανομών</vt:lpstr>
      <vt:lpstr>Προσεγγίσεις διακριτών κατανομών</vt:lpstr>
      <vt:lpstr>Προσεγγίσεις διακριτών κατανομών</vt:lpstr>
      <vt:lpstr>Ασκήσεις </vt:lpstr>
      <vt:lpstr>Ασκήσεις </vt:lpstr>
      <vt:lpstr>Ασκήσεις </vt:lpstr>
      <vt:lpstr>Ασκήσεις </vt:lpstr>
      <vt:lpstr>Ασκήσεις </vt:lpstr>
      <vt:lpstr>Ασκήσεις </vt:lpstr>
      <vt:lpstr>Ασκήσεις </vt:lpstr>
      <vt:lpstr>Ασκήσεις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Πιθανότητες και Στατιστική</dc:title>
  <dc:creator>christos korkas</dc:creator>
  <cp:lastModifiedBy>christos korkas</cp:lastModifiedBy>
  <cp:revision>122</cp:revision>
  <dcterms:created xsi:type="dcterms:W3CDTF">2020-04-02T12:38:48Z</dcterms:created>
  <dcterms:modified xsi:type="dcterms:W3CDTF">2020-04-24T09:13:06Z</dcterms:modified>
</cp:coreProperties>
</file>