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57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66C7-256D-40A0-B384-32164B0E7E7D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4333F-0CF4-4127-9A46-A4B5CDEA614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4333F-0CF4-4127-9A46-A4B5CDEA6145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5688A-64D3-437C-86F7-C7499407A007}" type="datetimeFigureOut">
              <a:rPr lang="el-GR" smtClean="0"/>
              <a:pPr/>
              <a:t>26/11/2020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DAC24-57AF-4171-936F-8DDEA7FD77B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1470025"/>
          </a:xfrm>
        </p:spPr>
        <p:txBody>
          <a:bodyPr>
            <a:normAutofit/>
          </a:bodyPr>
          <a:lstStyle/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ΓΛΩΣΣΑ ΚΑΙ ΜΑΘΗΜΑΤΙΚΑ ΠΡΟΤΥΠΑ</a:t>
            </a:r>
            <a:b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 (ΕΕΓΛΩ338)</a:t>
            </a:r>
            <a:b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2019-2020</a:t>
            </a:r>
            <a:endParaRPr lang="el-G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2857472"/>
            <a:ext cx="9144000" cy="4000528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Αξιολόγηση </a:t>
            </a:r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των </a:t>
            </a:r>
            <a:r>
              <a:rPr lang="el-G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φατσέικων</a:t>
            </a:r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με χρήση της ράβδου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V&amp;V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από  πληροφορητές/</a:t>
            </a:r>
            <a:r>
              <a:rPr lang="el-G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τριες</a:t>
            </a:r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έως </a:t>
            </a:r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  50 έως 55 ετών</a:t>
            </a:r>
          </a:p>
          <a:p>
            <a:endParaRPr lang="el-GR" sz="4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Πόρναλη Δήμητρα , 4220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dimiporn1@helit.duth.gr</a:t>
            </a:r>
            <a:endParaRPr lang="el-G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Γλωσσολογική Κατεύθυνση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Εναλλακτικό εργαλείο:</a:t>
            </a:r>
            <a:br>
              <a:rPr lang="el-GR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Ράβδος </a:t>
            </a:r>
            <a:r>
              <a:rPr lang="en-US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V&amp;V </a:t>
            </a:r>
            <a:endParaRPr lang="el-GR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- Θέση περιεχομένου"/>
          <p:cNvSpPr>
            <a:spLocks noGrp="1"/>
          </p:cNvSpPr>
          <p:nvPr>
            <p:ph idx="1"/>
          </p:nvPr>
        </p:nvSpPr>
        <p:spPr>
          <a:xfrm>
            <a:off x="428625" y="1643062"/>
            <a:ext cx="8229600" cy="5072086"/>
          </a:xfrm>
        </p:spPr>
        <p:txBody>
          <a:bodyPr>
            <a:normAutofit fontScale="92500"/>
          </a:bodyPr>
          <a:lstStyle/>
          <a:p>
            <a:pPr marL="273050" indent="-27305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Σε αυτήν την έρευνα θα χρησιμοποιηθεί η ράβδος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V&amp;V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>
              <a:buClr>
                <a:schemeClr val="accent2">
                  <a:lumMod val="75000"/>
                </a:schemeClr>
              </a:buCl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Ένα συνεχές με δύο άκρα: στο ένα άκρο βρίσκεται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 0 και στο άλλο άκρο το 1. Ο αριθμός 0 εκφράζει το απολύτως αρνητικό και το 1 το απολύτως θετικό.</a:t>
            </a:r>
          </a:p>
          <a:p>
            <a:pPr marL="273050" indent="-273050"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accent2">
                  <a:lumMod val="75000"/>
                </a:schemeClr>
              </a:buCl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0_____________1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accent2">
                  <a:lumMod val="75000"/>
                </a:schemeClr>
              </a:buCl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 πληροφορητής/τρια  πρέπει να τραβήξει μία κάθετη γραμμή πάνω στην ράβδο δίνοντας την απάντηση που τον αντιπροσωπεύει.</a:t>
            </a:r>
          </a:p>
          <a:p>
            <a:pPr>
              <a:lnSpc>
                <a:spcPct val="80000"/>
              </a:lnSpc>
              <a:buClr>
                <a:schemeClr val="accent2">
                  <a:lumMod val="75000"/>
                </a:schemeClr>
              </a:buClr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accent2">
                  <a:lumMod val="75000"/>
                </a:schemeClr>
              </a:buClr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accent2">
                  <a:lumMod val="75000"/>
                </a:schemeClr>
              </a:buCl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Βλ. σχετικά 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Kambakis Vougiouklis  &amp; Vougiouklis  (2008), Kambakis Vougiouklis et al. (2011), 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Πλεονεκτήματα της ράβδου </a:t>
            </a:r>
            <a:r>
              <a:rPr lang="en-US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V&amp;V</a:t>
            </a:r>
            <a:r>
              <a:rPr lang="el-GR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l-GR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Από την πλευρά του/της ερωτώμενου/ης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85926"/>
            <a:ext cx="8286808" cy="378621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Δεν είναι χρονοβόρα διαδικασία καθώς χρειάζονται από 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None/>
            </a:pP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      2 έως 15 λεπτά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(ανάλογα με των αριθμό ερωτήσεων) για την συμπλήρωση του.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eriod" startAt="2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Δεν χρειάζεται ούτε εκπαίδευση ούτε ειδικό σεμινάριο. Μπορεί ο πληροφορητής/τρια μόνος του να κατανοήσει την διαδικασία και να συμπληρώσει το ερωτηματολόγιο.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eriod" startAt="2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Είναι ελεύθερος να απαντήσει όπου ο ίδιος πιστεύει χωρίς να περιορίζεται και να επεξεργάζεται τις διαφορές μεταξύ κάποιων βαθμίδων.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Πλεονεκτήματα της ράβδου </a:t>
            </a:r>
            <a:r>
              <a:rPr lang="en-US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V&amp;V</a:t>
            </a:r>
            <a:r>
              <a:rPr lang="el-GR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2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Από την πλευρά του/της </a:t>
            </a: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ερευνητή/τριας</a:t>
            </a:r>
            <a:r>
              <a:rPr lang="el-GR" sz="3600" i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l-G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2">
                  <a:lumMod val="75000"/>
                </a:schemeClr>
              </a:buCl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 Μπορεί ανάλογα με την έρευνα να χωρίσει την ράβδο στα διαστήματα που ο ίδιος επιθυμεί και να την επεξεργαστεί χωρίς να επαναλάβει ξανά όλη την διαδικασία.</a:t>
            </a: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accent2">
                  <a:lumMod val="75000"/>
                </a:schemeClr>
              </a:buCl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 Δεν χρειάζεται να δώσει παραπάνω διευκρινήσεις διότι η διαδικασία που ζητείται να κάνουν οι πληροφορητές/τριες είναι απλή και κατανοητή.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928662" y="1857364"/>
            <a:ext cx="7286676" cy="128588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000100" y="4000504"/>
            <a:ext cx="7429552" cy="107157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Παράδειγμα</a:t>
            </a:r>
            <a:endParaRPr lang="el-GR" sz="4000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Ερώτημα 3</a:t>
            </a:r>
          </a:p>
          <a:p>
            <a:pPr>
              <a:buNone/>
            </a:pPr>
            <a:endParaRPr lang="el-G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Ρε δε με παρατάτε; Έχω ψυχολογικά προβλήματα και βλέπω</a:t>
            </a:r>
          </a:p>
          <a:p>
            <a:pPr>
              <a:buNone/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ειδική ψυχαναλύστρια.</a:t>
            </a:r>
          </a:p>
          <a:p>
            <a:pPr>
              <a:buNone/>
            </a:pPr>
            <a:endParaRPr lang="el-GR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0_____________1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000232" y="428625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 καθόλου κωμική                                +απολύτως κωμική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8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8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4. Διαδικασία </a:t>
            </a:r>
            <a:r>
              <a:rPr lang="el-G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1000108"/>
            <a:ext cx="3071834" cy="235745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Κατέβασα το αρχείο του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pdf,</a:t>
            </a:r>
            <a:endParaRPr lang="el-G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έκανα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screenshot </a:t>
            </a: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και το έστειλα στους δέκα  πληροφορητές/τριες στην εφαρμογή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Messenger</a:t>
            </a: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καθώς έχει την επιλογή του στυλό και μπορούσαν εύκολα να κόψουν την ράβδο.</a:t>
            </a:r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143240" y="1928802"/>
            <a:ext cx="642942" cy="57150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786182" y="1500174"/>
            <a:ext cx="2714644" cy="150019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3786182" y="1500174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Τους εξήγησα τι πρέπει να κάνουν και η συμπλήρωση των ερωτηματολογίων ήταν έτοιμη σε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2 έως 4 λεπτά.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- Δεξιό βέλος"/>
          <p:cNvSpPr/>
          <p:nvPr/>
        </p:nvSpPr>
        <p:spPr>
          <a:xfrm>
            <a:off x="6572264" y="1857364"/>
            <a:ext cx="642942" cy="57150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7215206" y="1428736"/>
            <a:ext cx="1928794" cy="17145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7143768" y="1428736"/>
            <a:ext cx="2000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Μάζεψα τα ερωτηματολόγια και τα αποθήκευσα όλα σε έναν φάκελο του υπολογιστή.</a:t>
            </a:r>
            <a:endParaRPr lang="el-GR" dirty="0"/>
          </a:p>
        </p:txBody>
      </p:sp>
      <p:sp>
        <p:nvSpPr>
          <p:cNvPr id="12" name="11 - Δεξιό βέλος"/>
          <p:cNvSpPr/>
          <p:nvPr/>
        </p:nvSpPr>
        <p:spPr>
          <a:xfrm>
            <a:off x="0" y="4357694"/>
            <a:ext cx="642942" cy="57150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785786" y="3929066"/>
            <a:ext cx="2571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Πήρα ένα χαρτί και έκανα έναν πίνακα με τις δέκα ερωτήσεις και τους 10 πληροφορητές/τριες.</a:t>
            </a:r>
          </a:p>
          <a:p>
            <a:r>
              <a:rPr lang="el-GR" dirty="0" smtClean="0"/>
              <a:t>Ξεκίνησα να μετράω με χάρακα τις απαντήσεις και τις κατέγραφα.</a:t>
            </a:r>
          </a:p>
          <a:p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3857620" y="4071942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Έβγαλα τον Μ.Ο. από κάθε ερώτηση, τον οποίο επαλήθευσα 3φορές για να είναι σωστό το αποτέλεσμα.</a:t>
            </a:r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6786546" y="4000504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Δημιούργησα έναν καινούργιο πίνακα με το χαμηλότερο, το υψηλότερο ποσοστό και τον μέσο όρο.</a:t>
            </a:r>
            <a:endParaRPr lang="el-GR" dirty="0"/>
          </a:p>
        </p:txBody>
      </p:sp>
      <p:sp>
        <p:nvSpPr>
          <p:cNvPr id="16" name="15 - Δεξιό βέλος"/>
          <p:cNvSpPr/>
          <p:nvPr/>
        </p:nvSpPr>
        <p:spPr>
          <a:xfrm>
            <a:off x="3286116" y="4429132"/>
            <a:ext cx="642942" cy="57150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Δεξιό βέλος"/>
          <p:cNvSpPr/>
          <p:nvPr/>
        </p:nvSpPr>
        <p:spPr>
          <a:xfrm>
            <a:off x="6143636" y="4429132"/>
            <a:ext cx="642942" cy="57150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Ορθογώνιο"/>
          <p:cNvSpPr/>
          <p:nvPr/>
        </p:nvSpPr>
        <p:spPr>
          <a:xfrm>
            <a:off x="857224" y="4000504"/>
            <a:ext cx="2357454" cy="192882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/>
          <p:cNvSpPr/>
          <p:nvPr/>
        </p:nvSpPr>
        <p:spPr>
          <a:xfrm>
            <a:off x="3857620" y="4071942"/>
            <a:ext cx="2214578" cy="150019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Ορθογώνιο"/>
          <p:cNvSpPr/>
          <p:nvPr/>
        </p:nvSpPr>
        <p:spPr>
          <a:xfrm>
            <a:off x="6858016" y="4000504"/>
            <a:ext cx="2071702" cy="150019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3. Αποτελέσματα /Συζήτηση</a:t>
            </a:r>
            <a:r>
              <a:rPr lang="el-GR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2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142976" y="1142985"/>
          <a:ext cx="6643736" cy="4492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0934"/>
                <a:gridCol w="1660934"/>
                <a:gridCol w="1660934"/>
                <a:gridCol w="1660934"/>
              </a:tblGrid>
              <a:tr h="530452">
                <a:tc>
                  <a:txBody>
                    <a:bodyPr/>
                    <a:lstStyle/>
                    <a:p>
                      <a:pPr algn="ctr"/>
                      <a:r>
                        <a:rPr lang="el-GR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Ερώτηση</a:t>
                      </a:r>
                      <a:endParaRPr lang="el-GR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Ελάχιστο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Μέσος όρος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Μέγιστο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5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27,5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58</a:t>
                      </a:r>
                      <a:endParaRPr lang="el-GR" sz="2000" b="1" dirty="0"/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4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u="sng" baseline="0" dirty="0" smtClean="0">
                          <a:uFill>
                            <a:solidFill>
                              <a:schemeClr val="accent2"/>
                            </a:solidFill>
                          </a:uFill>
                        </a:rPr>
                        <a:t>33,8</a:t>
                      </a:r>
                      <a:endParaRPr lang="el-GR" sz="2000" b="1" u="sng" baseline="0" dirty="0">
                        <a:uFill>
                          <a:solidFill>
                            <a:schemeClr val="accent2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62</a:t>
                      </a:r>
                      <a:endParaRPr lang="el-GR" sz="2000" b="1" dirty="0"/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1</a:t>
                      </a:r>
                      <a:endParaRPr lang="el-GR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19,8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62</a:t>
                      </a:r>
                      <a:endParaRPr lang="el-GR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2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17,4</a:t>
                      </a:r>
                      <a:endParaRPr lang="el-GR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32</a:t>
                      </a:r>
                      <a:endParaRPr lang="el-GR" sz="2000" b="1" dirty="0"/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5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32,9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62</a:t>
                      </a:r>
                      <a:endParaRPr lang="el-GR" sz="2000" b="1" dirty="0"/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4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37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62</a:t>
                      </a:r>
                      <a:endParaRPr lang="el-GR" sz="2000" b="1" dirty="0"/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5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32,7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62</a:t>
                      </a:r>
                      <a:endParaRPr lang="el-GR" sz="2000" b="1" dirty="0"/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2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21,1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48</a:t>
                      </a:r>
                      <a:endParaRPr lang="el-GR" sz="2000" b="1" dirty="0"/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5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32,4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62</a:t>
                      </a:r>
                      <a:endParaRPr lang="el-GR" sz="2000" b="1" dirty="0"/>
                    </a:p>
                  </a:txBody>
                  <a:tcPr/>
                </a:tc>
              </a:tr>
              <a:tr h="38987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l-G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2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23,2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61</a:t>
                      </a:r>
                      <a:endParaRPr lang="el-G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0" y="5857892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Απολύτως κωμική είναι η δεύτερη: Α παράταμε ρε! Εγώ είμαι ο Φατσέας ο </a:t>
            </a:r>
            <a:r>
              <a:rPr lang="el-GR" b="1" dirty="0" smtClean="0"/>
              <a:t>μεθυστάνας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62865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Καθόλου κωμική είναι η τέταρτη: Λοιπόν, πάρε αυτήν την επιταγή. Είναι δέκα χιλιάδες </a:t>
            </a:r>
            <a:r>
              <a:rPr lang="el-GR" b="1" dirty="0" err="1" smtClean="0"/>
              <a:t>ευρά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4" y="1000108"/>
          <a:ext cx="9143996" cy="5296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476"/>
                <a:gridCol w="642942"/>
                <a:gridCol w="571504"/>
                <a:gridCol w="626918"/>
                <a:gridCol w="730404"/>
                <a:gridCol w="866212"/>
                <a:gridCol w="798308"/>
                <a:gridCol w="798308"/>
                <a:gridCol w="823320"/>
                <a:gridCol w="773296"/>
                <a:gridCol w="798308"/>
              </a:tblGrid>
              <a:tr h="640084">
                <a:tc>
                  <a:txBody>
                    <a:bodyPr/>
                    <a:lstStyle/>
                    <a:p>
                      <a:r>
                        <a:rPr lang="el-GR" dirty="0" smtClean="0"/>
                        <a:t>Ερώτηση/ Πληροφορητές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l-GR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2ος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3ος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4ος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5ος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6ος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7ος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8ος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9ος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l-GR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ος</a:t>
                      </a:r>
                      <a:endParaRPr lang="el-G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978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42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18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24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42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58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9</a:t>
                      </a:r>
                      <a:endParaRPr lang="el-GR" sz="2000" dirty="0"/>
                    </a:p>
                  </a:txBody>
                  <a:tcPr/>
                </a:tc>
              </a:tr>
              <a:tr h="473455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31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22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50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38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47</a:t>
                      </a:r>
                      <a:endParaRPr lang="el-GR" sz="2000" dirty="0"/>
                    </a:p>
                  </a:txBody>
                  <a:tcPr/>
                </a:tc>
              </a:tr>
              <a:tr h="473455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 smtClean="0">
                          <a:latin typeface="+mj-lt"/>
                          <a:cs typeface="Times New Roman" pitchFamily="18" charset="0"/>
                        </a:rPr>
                        <a:t>11</a:t>
                      </a:r>
                      <a:endParaRPr lang="el-GR" sz="20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11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19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el-GR" sz="20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33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47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8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1</a:t>
                      </a:r>
                      <a:endParaRPr lang="el-GR" sz="2000" b="1" dirty="0"/>
                    </a:p>
                  </a:txBody>
                  <a:tcPr/>
                </a:tc>
              </a:tr>
              <a:tr h="473455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23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32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24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27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7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22</a:t>
                      </a:r>
                      <a:endParaRPr lang="el-GR" sz="2000" dirty="0"/>
                    </a:p>
                  </a:txBody>
                  <a:tcPr/>
                </a:tc>
              </a:tr>
              <a:tr h="459531"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46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15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23</a:t>
                      </a:r>
                      <a:endParaRPr lang="el-GR" sz="2000" dirty="0"/>
                    </a:p>
                  </a:txBody>
                  <a:tcPr/>
                </a:tc>
              </a:tr>
              <a:tr h="473455"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14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44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13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46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61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55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73455"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13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23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61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38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35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54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73455"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48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37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28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22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29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</a:t>
                      </a:r>
                      <a:endParaRPr lang="el-GR" sz="2000" dirty="0"/>
                    </a:p>
                  </a:txBody>
                  <a:tcPr/>
                </a:tc>
              </a:tr>
              <a:tr h="473455">
                <a:tc>
                  <a:txBody>
                    <a:bodyPr/>
                    <a:lstStyle/>
                    <a:p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29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17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61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31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62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43</a:t>
                      </a:r>
                      <a:endParaRPr lang="el-GR" sz="2000" dirty="0"/>
                    </a:p>
                  </a:txBody>
                  <a:tcPr/>
                </a:tc>
              </a:tr>
              <a:tr h="473455"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+mj-lt"/>
                          <a:cs typeface="Times New Roman" pitchFamily="18" charset="0"/>
                        </a:rPr>
                        <a:t>27</a:t>
                      </a:r>
                      <a:endParaRPr lang="el-GR" sz="20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61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33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57</a:t>
                      </a:r>
                      <a:endParaRPr lang="el-GR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29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</a:t>
                      </a:r>
                      <a:endParaRPr lang="el-G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3714744" y="642918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(για συζήτηση)</a:t>
            </a:r>
            <a:endParaRPr lang="el-G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4. </a:t>
            </a: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Μελλοντική έρευνα (αδυναμίες παρούσας κτλ)</a:t>
            </a:r>
            <a:r>
              <a:rPr lang="el-GR" sz="4000" dirty="0" smtClean="0"/>
              <a:t/>
            </a:r>
            <a:br>
              <a:rPr lang="el-GR" sz="4000" dirty="0" smtClean="0"/>
            </a:br>
            <a:endParaRPr lang="el-GR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143116"/>
            <a:ext cx="8143932" cy="4357718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Θα ήθελα να ξαναμοιράσω τα ίδια ημερολόγια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αλλά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βάλω </a:t>
            </a: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στους πληροφορητές/τριες να ακούσουν ή να δουν το</a:t>
            </a: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απόσπασμα από κάθε πρόταση για να παρατηρήσω εάν οι </a:t>
            </a: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ατάκες θα τους φανούν πιο κωμικές ή εάν θα παραμείνουν στις </a:t>
            </a: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ίδιες απαντήσεις.</a:t>
            </a:r>
          </a:p>
          <a:p>
            <a:pPr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u="sng" dirty="0" smtClean="0">
                <a:latin typeface="Times New Roman" pitchFamily="18" charset="0"/>
                <a:cs typeface="Times New Roman" pitchFamily="18" charset="0"/>
              </a:rPr>
              <a:t>Βιβλιογραφία</a:t>
            </a:r>
            <a:endParaRPr lang="el-GR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61475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Καμπάκη – Βουγιουκλή, Π. (2015), «ΓΛΩΣΣΑ ΚΑΙ ΜΑΘΗΜΑΤΙΚΑ ΠΡΟΤΥΠΑ»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Φλιάτουρας , Α. &amp;  Θ. Κούκος (2017). Τα Φατσέικα ως περίπτωση παικτικής νεολογίας στην ελληνική γλώσσα. Δημοκρίτειο Πανεπιστήμιο Θράκης.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2214554"/>
            <a:ext cx="8358246" cy="212365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Σας ευχαριστώ πολύ!</a:t>
            </a:r>
            <a:endParaRPr lang="el-G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sz="28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sz="28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τι είναι Διεπιστημονικότητα </a:t>
            </a:r>
            <a:endParaRPr lang="el-GR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7216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l-GR" sz="2400" u="sng" dirty="0" smtClean="0">
                <a:latin typeface="Times New Roman" pitchFamily="18" charset="0"/>
                <a:cs typeface="Times New Roman" pitchFamily="18" charset="0"/>
              </a:rPr>
              <a:t>Διεπιστημονικότητα</a:t>
            </a: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Ορισμός: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 συνδυασμός δύο ή περισσότερων κλάδων επιστημονικής </a:t>
            </a: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γνώσεως σε μία δραστηριότητα.</a:t>
            </a:r>
          </a:p>
          <a:p>
            <a:pPr algn="just"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Ανάγκη συνεργασίας μεταξύ των επιστημόνων.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Σήμερα, η συνεργασία τους είναι συνειδητή και ξεκινά από τις 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πρώτες βαθμίδες της εκπαίδευση.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εκπαιδευτική πολιτική της Ε.Ε προσπαθεί να ενθαρρύνει και να προτρέψει τους επιστήμονες να συνεργαστούν μεταξύ τους σε όλα τα επίπεδα εκπαίδευσης.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γλωσσολογία ως επιστήμη της έρευνας και της παρατήρησης, συσχετίστηκε με την χρήση μαθηματικών μοντέλων.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ellig Harris: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σκοπός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του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να καθιερώσει την γλωσσολογία ως προϊόν της μαθηματικής ανάλυσης γλωσσικών δεδομένων 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(20</a:t>
            </a:r>
            <a:r>
              <a:rPr lang="el-GR" sz="2400" baseline="30000" dirty="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αιών.)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sz="40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sz="40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40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sz="40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40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γλώσσα και μαθηματικά</a:t>
            </a:r>
            <a:endParaRPr lang="el-GR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92933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Πολλούς αιώνες πριν οι δύο αυτές επιστήμες συνυπήρχαν με την συμβολή του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Ινδού γλωσσολόγου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Panini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Αξιοποίηση μαθητοκοποιημένων δομών είτε εκούσια είτε ενστικτωδώς για την βελτίωση της συστηματικής μελέτης της σανσκριτικής ώστε οι μη φυσικοί ομιλητές να την μαθαίνουν αβίαστα.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Άψογη η σύγκριση σανσκριτικής γραμματικής με την Ευκλείδεια γεωμετρία καθώς τα ΑΕ μαθηματικά άνθισαν μέσω της φιλοσοφίας και τα ινδικά μέσω της γλωσσολογίας.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l-GR" sz="2400" baseline="30000" dirty="0" smtClean="0">
                <a:latin typeface="Times New Roman" pitchFamily="18" charset="0"/>
                <a:cs typeface="Times New Roman" pitchFamily="18" charset="0"/>
              </a:rPr>
              <a:t>ος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αιώνας: Η πρώτη επιστημονική μελέτη της γλώσσας κάνει της εμφάνιση της με μορφή δομιστικής γλωσσολογίας.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Ferdinand de Saussure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συνεργαζόταν με επιστήμονες διαφορετικών κλάδων τους περιβάλλοντος του. Αγαπούσε τα μαθηματικά εξού και το σύγγραμμα </a:t>
            </a:r>
            <a:r>
              <a:rPr lang="el-GR" sz="2400" i="1" u="sng" dirty="0" smtClean="0">
                <a:latin typeface="Times New Roman" pitchFamily="18" charset="0"/>
                <a:cs typeface="Times New Roman" pitchFamily="18" charset="0"/>
              </a:rPr>
              <a:t>«Μαθηματικά Γενικής Γλωσσολογίας»,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57224" y="214290"/>
            <a:ext cx="7572428" cy="1142984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sz="27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sz="27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sz="27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7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sz="27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7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7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τι είναι </a:t>
            </a:r>
            <a:r>
              <a:rPr lang="el-GR" sz="2700" b="1" dirty="0" err="1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κωμικόγλωσσ</a:t>
            </a:r>
            <a:r>
              <a:rPr lang="en-US" sz="2700" b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a (</a:t>
            </a:r>
            <a:r>
              <a:rPr lang="en-US" sz="2700" b="1" dirty="0" err="1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jokelang</a:t>
            </a:r>
            <a:r>
              <a:rPr lang="en-US" sz="2700" b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)</a:t>
            </a:r>
            <a:r>
              <a:rPr lang="el-GR" sz="27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u="sng" dirty="0" smtClean="0">
                <a:latin typeface="Times New Roman" pitchFamily="18" charset="0"/>
                <a:cs typeface="Times New Roman" pitchFamily="18" charset="0"/>
              </a:rPr>
            </a:br>
            <a:endParaRPr lang="el-GR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Τεχνητή ή κατασκευασμένη γλώσσα η οποία επιδιώκει την κωμικότητα σε λογοτεχνικά βιβλία ή τηλεοπτικά σίριαλ.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Οι τύποι που παράγονται ανήκουν 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l-G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l-G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Σε επίπεδο νεολογίας παράγει μονάδες παικτικής κατασκευαστικότητας, 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φυσικές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εν δυνάμει και μη δυνατές μονάδες.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200" u="sng" dirty="0" smtClean="0">
                <a:latin typeface="Times New Roman" pitchFamily="18" charset="0"/>
                <a:cs typeface="Times New Roman" pitchFamily="18" charset="0"/>
              </a:rPr>
              <a:t>Περιλαμβάνει: 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α.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 μη παραγωγικές και αδιαφανείς διαδικασίες κατασκευής λέξεων (π.χ. </a:t>
            </a:r>
            <a:endParaRPr lang="el-G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σύμφυρση) </a:t>
            </a: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β.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εκ του μηδενός μορφολογικούς /φωνολογικούς σχηματισμούς, 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γ.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ειδικά και περιφερειακά λεξιλόγια </a:t>
            </a: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. μορφοσυντακτικές ασυμμετρίες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Στην ελληνική: το τραγούδι «Ω ντίρλα ντα», στην σάτιρα του Λάκη Λαζόπουλου, στο σίριαλ «Καφέ της Χαράς»</a:t>
            </a: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4500562" y="2000240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4500562" y="2357430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5143504" y="1714488"/>
            <a:ext cx="3357586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>
                  <a:lumMod val="75000"/>
                </a:schemeClr>
              </a:buClr>
              <a:buNone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ως προς την δημιουργικότητα                                                                   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παικτική νεολογία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4929190" y="2428868"/>
            <a:ext cx="442915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tx1"/>
                </a:solidFill>
              </a:rPr>
              <a:t>ως προς την χιουμοριστική λειτουργία</a:t>
            </a:r>
          </a:p>
          <a:p>
            <a:pPr algn="ctr"/>
            <a:r>
              <a:rPr lang="el-GR" i="1" dirty="0" smtClean="0">
                <a:solidFill>
                  <a:schemeClr val="tx1"/>
                </a:solidFill>
              </a:rPr>
              <a:t>θεωρία τους απροσδόκητου</a:t>
            </a:r>
            <a:endParaRPr lang="el-G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5857916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Τα Φατσέικα είναι οργανωμένη, παραγωγική και συστηματική μορφή κωμικόγλωσσας. Παραγωγική καθώς προσφέρει πολλές παικτικές μονάδες και συστηματική με κανόνες και τάσεις λειτουργίας.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Υψηλό επίπεδο χιούμορ.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Βάση την φυσική γλώσσα.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Οι αλλαγές που γίνονται στις λέξεις δεν επηρεάζουν στην κατανόηση τους.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Αντιλαμβανόμαστε πόσο πλούσια είναι η ελληνική γλώσσα μέσω του εσωτερικού δανεισμού, της παραγωγικότητας, της ποικιλίας των λέξεων.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714348" y="3214686"/>
            <a:ext cx="3929090" cy="85725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chemeClr val="tx1"/>
                </a:solidFill>
              </a:rPr>
              <a:t>Παικτικοί σημασιολογικοί νεολογισμοί</a:t>
            </a: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  Υπαρκτές λέξεις</a:t>
            </a:r>
          </a:p>
          <a:p>
            <a:pPr algn="ctr"/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4929190" y="3214686"/>
            <a:ext cx="3929090" cy="85725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Παικτικές Κατασκευαστικές</a:t>
            </a: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Μη υπαρκτές που δημιουργούνται για παικτικούς λόγους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l-GR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2.1. Σκοπός και δικαιολόγηση παρούσας έρευνας </a:t>
            </a:r>
            <a:endParaRPr lang="el-GR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pPr marL="571500" indent="-571500">
              <a:buClr>
                <a:schemeClr val="accent2">
                  <a:lumMod val="75000"/>
                </a:schemeClr>
              </a:buClr>
              <a:buFont typeface="+mj-lt"/>
              <a:buAutoNum type="romanLcPeriod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Θέλουμε να διαπιστώσουμε εάν μετά από τόσα χρονιά που σταμάτησε η προβολή του σίριαλ συνεχίζουν οι ατάκες του Φατσέα να θεωρούνται αστείες και κωμικές στις μέρες μας.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Font typeface="+mj-lt"/>
              <a:buAutoNum type="romanLcPeriod"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>
                <a:schemeClr val="accent2">
                  <a:lumMod val="75000"/>
                </a:schemeClr>
              </a:buClr>
              <a:buFont typeface="+mj-lt"/>
              <a:buAutoNum type="romanLcPeriod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παρατηρήσουμε ποια από τις δύο ηλικιακές ομάδες πληροφορητών μας (20 έως 25 &amp; 50 έως 55) θεώρει κωμικές τις ατάκες και ποια τις θεωρούν λιγότερο ή καθόλου κωμικές.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Πληροφορητές/</a:t>
            </a:r>
            <a:r>
              <a:rPr lang="el-GR" sz="2400" i="1" dirty="0" err="1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τριες</a:t>
            </a:r>
            <a:r>
              <a:rPr lang="en-US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Δραστηριότητες </a:t>
            </a:r>
            <a:endParaRPr lang="el-GR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00024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10 πληροφορητές /τριες 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5143504" y="1643050"/>
            <a:ext cx="3786214" cy="435771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5214942" y="1785926"/>
            <a:ext cx="36433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/>
              <a:t>Ένα ερωτηματολόγιο με εργαλείο την ράβδο </a:t>
            </a:r>
            <a:r>
              <a:rPr lang="en-US" sz="2400" dirty="0" smtClean="0"/>
              <a:t>V&amp;V</a:t>
            </a:r>
            <a:r>
              <a:rPr lang="el-GR" sz="2400" dirty="0" smtClean="0"/>
              <a:t>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/>
              <a:t>Το ερωτηματολόγιο αποτελείται από 10 ερωτήσεις.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/>
              <a:t>Πόσο κωμικές ή όχι πιστεύουμε ότι είναι οι ατάκες του Φατσέα.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/>
              <a:t>Παράδειγμα, «…είναι όλα εκ του πονηρόθεν»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l-GR" sz="2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l-GR" sz="2400" dirty="0" smtClean="0"/>
          </a:p>
          <a:p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42844" y="3143248"/>
            <a:ext cx="3214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5 ηλικίας 20 έως 25 ετών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1928794" y="3643314"/>
            <a:ext cx="3214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5 ηλικίας 50 έως 55 ετών</a:t>
            </a:r>
            <a:endParaRPr lang="el-GR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1000100" y="2500306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16200000" flipH="1">
            <a:off x="2964645" y="2750339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4.</a:t>
            </a:r>
            <a:r>
              <a:rPr lang="en-US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24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Εργαλεία </a:t>
            </a:r>
            <a:endParaRPr lang="el-GR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Συνεχής/ασαφής Ράβδος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Vougiouklis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Vougiouklis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bar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2009) </a:t>
            </a:r>
          </a:p>
          <a:p>
            <a:pPr algn="ctr">
              <a:buNone/>
            </a:pPr>
            <a:endParaRPr lang="el-GR" dirty="0">
              <a:latin typeface="Comic Sans MS" pitchFamily="66" charset="0"/>
            </a:endParaRPr>
          </a:p>
          <a:p>
            <a:pPr algn="ctr">
              <a:buNone/>
            </a:pPr>
            <a:r>
              <a:rPr lang="el-GR" dirty="0" smtClean="0">
                <a:latin typeface="Comic Sans MS" pitchFamily="66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0_____________1</a:t>
            </a:r>
            <a:endParaRPr lang="el-GR" dirty="0" smtClean="0">
              <a:latin typeface="Comic Sans MS" pitchFamily="66" charset="0"/>
            </a:endParaRPr>
          </a:p>
          <a:p>
            <a:pPr>
              <a:buNone/>
            </a:pPr>
            <a:endParaRPr lang="el-G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l-GR" dirty="0" smtClean="0">
                <a:latin typeface="Comic Sans MS" pitchFamily="66" charset="0"/>
              </a:rPr>
              <a:t> 				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αντί  για διακριτές κλίμακες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Likert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0 1,2,3,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4,5…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               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Κλίμακες </a:t>
            </a:r>
            <a:r>
              <a:rPr lang="en-US" sz="40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Likert</a:t>
            </a:r>
            <a:endParaRPr lang="el-GR" sz="4000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7216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Πεντάβαθμη κλίμακα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Likert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 τις κατηγορίες:</a:t>
            </a:r>
          </a:p>
          <a:p>
            <a:pP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«Συμφωνώ Απόλυτα», «Αδιάφορος/Αναποφάσιστος», « Διαφωνώ », «Διαφωνώ Απόλυτα»</a:t>
            </a:r>
          </a:p>
          <a:p>
            <a:pPr>
              <a:buNone/>
            </a:pPr>
            <a:endParaRPr lang="el-G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Ξεκινούν από το πολύ αρνητικό και καταλήγουν στο πολύ θετικό ή αντίστροφα.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2">
                  <a:lumMod val="75000"/>
                </a:schemeClr>
              </a:buClr>
              <a:buNone/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Μειονεκτήματα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Μεγάλο πρόβλημα στα όρια διαμέρισης.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Πρέπει να δίνονται οδηγίες και επεξηγήσεις για την διαδικασία και για τις υποδιαιρέσεις. Οι πληροφορητές/τριες πολλές φορές δεν ξεχωρίζουν τις κατηγορίες ( παράδειγμα με το  «αρκετά καλός») . Γίνονται ειδικά σεμινάρια για περαιτέρω οδηγίες και αποσαφηνίσεις.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Οι υποδιαιρέσεις αυτές μπορεί να μην ταιριάζουν στην απάντηση που θα ήθελε να δώσει ο ερωτώμενος/η.</a:t>
            </a:r>
            <a:endParaRPr lang="el-G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1359</Words>
  <Application>Microsoft Office PowerPoint</Application>
  <PresentationFormat>Προβολή στην οθόνη (4:3)</PresentationFormat>
  <Paragraphs>311</Paragraphs>
  <Slides>19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ΓΛΩΣΣΑ ΚΑΙ ΜΑΘΗΜΑΤΙΚΑ ΠΡΟΤΥΠΑ  (ΕΕΓΛΩ338) 2019-2020</vt:lpstr>
      <vt:lpstr>1. Σύντομη ανασκόπηση    1.1. τι είναι Διεπιστημονικότητα </vt:lpstr>
      <vt:lpstr>1. Σύντομη ανασκόπηση    1.2. γλώσσα και μαθηματικά</vt:lpstr>
      <vt:lpstr>1. Σύντομη ανασκόπηση    1.3. τι είναι κωμικόγλωσσa (jokelang)  </vt:lpstr>
      <vt:lpstr>Διαφάνεια 5</vt:lpstr>
      <vt:lpstr>2. ΜΕΘΟΔΟΛΟΓΙΑ 2.1. Σκοπός και δικαιολόγηση παρούσας έρευνας </vt:lpstr>
      <vt:lpstr>2. ΜΕΘΟΔΟΛΟΓΙΑ 2.2. Πληροφορητές/τριες 2.3. Δραστηριότητες </vt:lpstr>
      <vt:lpstr>2. ΜΕΘΟΔΟΛΟΓΙΑ 2.4.  Εργαλεία </vt:lpstr>
      <vt:lpstr>Κλίμακες Likert</vt:lpstr>
      <vt:lpstr>Εναλλακτικό εργαλείο: Ράβδος V&amp;V </vt:lpstr>
      <vt:lpstr>Πλεονεκτήματα της ράβδου  V&amp;V: Από την πλευρά του/της ερωτώμενου/ης  </vt:lpstr>
      <vt:lpstr>Πλεονεκτήματα της ράβδου  V&amp;V:  Από την πλευρά του/της ερευνητή/τριας  </vt:lpstr>
      <vt:lpstr>Παράδειγμα</vt:lpstr>
      <vt:lpstr>2. ΜΕΘΟΔΟΛΟΓΙΑ 2.4. Διαδικασία  </vt:lpstr>
      <vt:lpstr>3. Αποτελέσματα /Συζήτηση </vt:lpstr>
      <vt:lpstr>Διαφάνεια 16</vt:lpstr>
      <vt:lpstr>4. Μελλοντική έρευνα (αδυναμίες παρούσας κτλ) </vt:lpstr>
      <vt:lpstr>Βιβλιογραφία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Γλώσσα και Μαθηματικά Μοντέλα Πηνελόπη Καμπάκη Βουγιουκλή</dc:title>
  <dc:creator>George</dc:creator>
  <cp:lastModifiedBy>ΚΑΜΠΑΚΗ</cp:lastModifiedBy>
  <cp:revision>50</cp:revision>
  <dcterms:created xsi:type="dcterms:W3CDTF">2020-11-24T10:31:23Z</dcterms:created>
  <dcterms:modified xsi:type="dcterms:W3CDTF">2020-11-26T08:20:01Z</dcterms:modified>
</cp:coreProperties>
</file>