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Μεσαίο στυλ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7" d="100"/>
          <a:sy n="67" d="100"/>
        </p:scale>
        <p:origin x="-157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966C7-256D-40A0-B384-32164B0E7E7D}" type="datetimeFigureOut">
              <a:rPr lang="el-GR" smtClean="0"/>
              <a:pPr/>
              <a:t>26/11/2020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4333F-0CF4-4127-9A46-A4B5CDEA614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4333F-0CF4-4127-9A46-A4B5CDEA6145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5688A-64D3-437C-86F7-C7499407A007}" type="datetimeFigureOut">
              <a:rPr lang="el-GR" smtClean="0"/>
              <a:pPr/>
              <a:t>26/11/2020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DAC24-57AF-4171-936F-8DDEA7FD77B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571480"/>
            <a:ext cx="9144000" cy="1470025"/>
          </a:xfrm>
        </p:spPr>
        <p:txBody>
          <a:bodyPr>
            <a:normAutofit/>
          </a:bodyPr>
          <a:lstStyle/>
          <a:p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ΓΛΩΣΣΑ ΚΑΙ ΜΑΘΗΜΑΤΙΚΑ ΠΡΟΤΥΠΑ</a:t>
            </a:r>
            <a:b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 (ΕΕΓΛΩ338)</a:t>
            </a:r>
            <a:b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2019-2020</a:t>
            </a:r>
            <a:endParaRPr lang="el-G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2857472"/>
            <a:ext cx="9144000" cy="4000528"/>
          </a:xfrm>
        </p:spPr>
        <p:txBody>
          <a:bodyPr>
            <a:normAutofit/>
          </a:bodyPr>
          <a:lstStyle/>
          <a:p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Αξιολόγηση 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των </a:t>
            </a:r>
            <a:r>
              <a:rPr lang="el-G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φατσέικων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με χρήση της ράβδου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V&amp;V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από  πληροφορητές/</a:t>
            </a:r>
            <a:r>
              <a:rPr lang="el-G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τριες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 έως 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&amp;  50 έως 55 ετών</a:t>
            </a:r>
          </a:p>
          <a:p>
            <a:endParaRPr lang="el-GR" sz="40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dirty="0" smtClean="0">
              <a:solidFill>
                <a:schemeClr val="tx1"/>
              </a:solidFill>
            </a:endParaRPr>
          </a:p>
          <a:p>
            <a:r>
              <a:rPr lang="el-G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Πόρναλη Δήμητρα , 4220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dimiporn1@helit.duth.gr</a:t>
            </a:r>
            <a:endParaRPr lang="el-GR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Γλωσσολογική Κατεύθυνση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Εναλλακτικό εργαλείο:</a:t>
            </a:r>
            <a:br>
              <a:rPr lang="el-GR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Ράβδος </a:t>
            </a:r>
            <a:r>
              <a:rPr lang="en-US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V&amp;V </a:t>
            </a:r>
            <a:endParaRPr lang="el-GR" u="sng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2 - Θέση περιεχομένου"/>
          <p:cNvSpPr>
            <a:spLocks noGrp="1"/>
          </p:cNvSpPr>
          <p:nvPr>
            <p:ph idx="1"/>
          </p:nvPr>
        </p:nvSpPr>
        <p:spPr>
          <a:xfrm>
            <a:off x="428625" y="1643062"/>
            <a:ext cx="8229600" cy="5072086"/>
          </a:xfrm>
        </p:spPr>
        <p:txBody>
          <a:bodyPr>
            <a:normAutofit fontScale="92500"/>
          </a:bodyPr>
          <a:lstStyle/>
          <a:p>
            <a:pPr marL="273050" indent="-27305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Σε αυτήν την έρευνα θα χρησιμοποιηθεί η ράβδος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V&amp;V 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73050" indent="-273050" algn="just">
              <a:buClr>
                <a:schemeClr val="accent2">
                  <a:lumMod val="75000"/>
                </a:schemeClr>
              </a:buClr>
              <a:buNone/>
            </a:pP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73050" indent="-273050" algn="just">
              <a:lnSpc>
                <a:spcPct val="8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Ένα συνεχές με δύο άκρα: στο ένα άκρο βρίσκεται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 0 και στο άλλο άκρο το 1. Ο αριθμός 0 εκφράζει το απολύτως αρνητικό και το 1 το απολύτως θετικό.</a:t>
            </a:r>
          </a:p>
          <a:p>
            <a:pPr marL="273050" indent="-273050" algn="just">
              <a:lnSpc>
                <a:spcPct val="80000"/>
              </a:lnSpc>
              <a:buClr>
                <a:schemeClr val="accent2">
                  <a:lumMod val="75000"/>
                </a:schemeClr>
              </a:buClr>
              <a:buNone/>
            </a:pP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accent2">
                  <a:lumMod val="75000"/>
                </a:schemeClr>
              </a:buClr>
              <a:buNone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0_____________1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accent2">
                  <a:lumMod val="75000"/>
                </a:schemeClr>
              </a:buClr>
              <a:buNone/>
            </a:pP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 πληροφορητής/τρια  πρέπει να τραβήξει μία κάθετη γραμμή πάνω στην ράβδο δίνοντας την απάντηση που τον αντιπροσωπεύει.</a:t>
            </a:r>
          </a:p>
          <a:p>
            <a:pPr>
              <a:lnSpc>
                <a:spcPct val="80000"/>
              </a:lnSpc>
              <a:buClr>
                <a:schemeClr val="accent2">
                  <a:lumMod val="75000"/>
                </a:schemeClr>
              </a:buClr>
              <a:buNone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accent2">
                  <a:lumMod val="75000"/>
                </a:schemeClr>
              </a:buClr>
              <a:buNone/>
            </a:pP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accent2">
                  <a:lumMod val="75000"/>
                </a:schemeClr>
              </a:buClr>
              <a:buNone/>
            </a:pP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l-GR" sz="1800" dirty="0" smtClean="0">
                <a:latin typeface="Times New Roman" pitchFamily="18" charset="0"/>
                <a:cs typeface="Times New Roman" pitchFamily="18" charset="0"/>
              </a:rPr>
              <a:t>Βλ. σχετικά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Kambakis Vougiouklis  &amp; Vougiouklis  (2008), Kambakis Vougiouklis et al. (2011), </a:t>
            </a:r>
            <a:endParaRPr lang="el-G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Πλεονεκτήματα της ράβδου </a:t>
            </a:r>
            <a:r>
              <a:rPr lang="en-US" sz="32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V&amp;V</a:t>
            </a:r>
            <a:r>
              <a:rPr lang="el-GR" sz="32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l-GR" sz="32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Από την πλευρά του/της ερωτώμενου/ης </a:t>
            </a:r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el-G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785926"/>
            <a:ext cx="8286808" cy="3786214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Δεν είναι χρονοβόρα διαδικασία καθώς χρειάζονται από </a:t>
            </a:r>
          </a:p>
          <a:p>
            <a:pPr marL="457200" indent="-457200">
              <a:buClr>
                <a:schemeClr val="accent2">
                  <a:lumMod val="75000"/>
                </a:schemeClr>
              </a:buClr>
              <a:buNone/>
            </a:pP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      2 έως 15 λεπτά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(ανάλογα με των αριθμό ερωτήσεων) για την συμπλήρωση του.</a:t>
            </a:r>
          </a:p>
          <a:p>
            <a:pPr marL="457200" indent="-457200">
              <a:buClr>
                <a:schemeClr val="accent2">
                  <a:lumMod val="75000"/>
                </a:schemeClr>
              </a:buClr>
              <a:buFont typeface="+mj-lt"/>
              <a:buAutoNum type="arabicPeriod" startAt="2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Δεν χρειάζεται ούτε εκπαίδευση ούτε ειδικό σεμινάριο. Μπορεί ο πληροφορητής/τρια μόνος του να κατανοήσει την διαδικασία και να συμπληρώσει το ερωτηματολόγιο.</a:t>
            </a:r>
          </a:p>
          <a:p>
            <a:pPr marL="457200" indent="-457200">
              <a:buClr>
                <a:schemeClr val="accent2">
                  <a:lumMod val="75000"/>
                </a:schemeClr>
              </a:buClr>
              <a:buFont typeface="+mj-lt"/>
              <a:buAutoNum type="arabicPeriod" startAt="2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Είναι ελεύθερος να απαντήσει όπου ο ίδιος πιστεύει χωρίς να περιορίζεται και να επεξεργάζεται τις διαφορές μεταξύ κάποιων βαθμίδων.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Πλεονεκτήματα της ράβδου </a:t>
            </a:r>
            <a:r>
              <a:rPr lang="en-US" sz="32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V&amp;V</a:t>
            </a:r>
            <a:r>
              <a:rPr lang="el-GR" sz="32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32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Από την πλευρά του/της </a:t>
            </a:r>
            <a:r>
              <a:rPr lang="el-GR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ερευνητή/τριας</a:t>
            </a:r>
            <a:r>
              <a:rPr lang="el-GR" sz="3600" i="1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el-GR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l-G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2">
                  <a:lumMod val="75000"/>
                </a:schemeClr>
              </a:buClr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  Μπορεί ανάλογα με την έρευνα να χωρίσει την ράβδο στα διαστήματα που ο ίδιος επιθυμεί και να την επεξεργαστεί χωρίς να επαναλάβει ξανά όλη την διαδικασία.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Clr>
                <a:schemeClr val="accent2">
                  <a:lumMod val="75000"/>
                </a:schemeClr>
              </a:buClr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  Δεν χρειάζεται να δώσει παραπάνω διευκρινήσεις διότι η διαδικασία που ζητείται να κάνουν οι πληροφορητές/τριες είναι απλή και κατανοητή.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928662" y="1857364"/>
            <a:ext cx="7286676" cy="1285884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000100" y="4000504"/>
            <a:ext cx="7429552" cy="107157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40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Παράδειγμα</a:t>
            </a:r>
            <a:endParaRPr lang="el-GR" sz="4000" u="sng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Ερώτημα 3</a:t>
            </a:r>
          </a:p>
          <a:p>
            <a:pPr>
              <a:buNone/>
            </a:pPr>
            <a:endParaRPr lang="el-G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Ρε δε με παρατάτε; Έχω ψυχολογικά προβλήματα και βλέπω</a:t>
            </a:r>
          </a:p>
          <a:p>
            <a:pPr>
              <a:buNone/>
            </a:pP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ειδική ψυχαναλύστρια.</a:t>
            </a:r>
          </a:p>
          <a:p>
            <a:pPr>
              <a:buNone/>
            </a:pPr>
            <a:endParaRPr lang="el-GR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0_____________1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2000232" y="4286256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- καθόλου κωμική                                +απολύτως κωμική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8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8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4. Διαδικασία </a:t>
            </a:r>
            <a:r>
              <a:rPr lang="el-GR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0" y="1000108"/>
            <a:ext cx="3071834" cy="2357454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l-G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Κατέβασα το αρχείο του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pdf,</a:t>
            </a:r>
            <a:endParaRPr lang="el-G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το έκανα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screenshot </a:t>
            </a:r>
            <a:r>
              <a:rPr lang="el-G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και το έστειλα στους δέκα  πληροφορητές/τριες στην εφαρμογή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Messenger</a:t>
            </a:r>
            <a:r>
              <a:rPr lang="el-G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καθώς έχει την επιλογή του στυλό και μπορούσαν εύκολα να κόψουν την ράβδο.</a:t>
            </a:r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Δεξιό βέλος"/>
          <p:cNvSpPr/>
          <p:nvPr/>
        </p:nvSpPr>
        <p:spPr>
          <a:xfrm>
            <a:off x="3143240" y="1928802"/>
            <a:ext cx="642942" cy="57150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786182" y="1500174"/>
            <a:ext cx="2714644" cy="1500198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TextBox"/>
          <p:cNvSpPr txBox="1"/>
          <p:nvPr/>
        </p:nvSpPr>
        <p:spPr>
          <a:xfrm>
            <a:off x="3786182" y="1500174"/>
            <a:ext cx="27146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Τους εξήγησα τι πρέπει να κάνουν και η συμπλήρωση των ερωτηματολογίων ήταν έτοιμη σε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2 έως 4 λεπτά.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Δεξιό βέλος"/>
          <p:cNvSpPr/>
          <p:nvPr/>
        </p:nvSpPr>
        <p:spPr>
          <a:xfrm>
            <a:off x="6572264" y="1857364"/>
            <a:ext cx="642942" cy="57150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Ορθογώνιο"/>
          <p:cNvSpPr/>
          <p:nvPr/>
        </p:nvSpPr>
        <p:spPr>
          <a:xfrm>
            <a:off x="7215206" y="1428736"/>
            <a:ext cx="1928794" cy="17145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TextBox"/>
          <p:cNvSpPr txBox="1"/>
          <p:nvPr/>
        </p:nvSpPr>
        <p:spPr>
          <a:xfrm>
            <a:off x="7143768" y="1428736"/>
            <a:ext cx="20002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Μάζεψα τα ερωτηματολόγια και τα αποθήκευσα όλα σε έναν φάκελο του υπολογιστή.</a:t>
            </a:r>
            <a:endParaRPr lang="el-GR" dirty="0"/>
          </a:p>
        </p:txBody>
      </p:sp>
      <p:sp>
        <p:nvSpPr>
          <p:cNvPr id="12" name="11 - Δεξιό βέλος"/>
          <p:cNvSpPr/>
          <p:nvPr/>
        </p:nvSpPr>
        <p:spPr>
          <a:xfrm>
            <a:off x="0" y="4357694"/>
            <a:ext cx="642942" cy="57150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TextBox"/>
          <p:cNvSpPr txBox="1"/>
          <p:nvPr/>
        </p:nvSpPr>
        <p:spPr>
          <a:xfrm>
            <a:off x="785786" y="3929066"/>
            <a:ext cx="25717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Πήρα ένα χαρτί και έκανα έναν πίνακα με τις δέκα ερωτήσεις και τους 10 πληροφορητές/τριες.</a:t>
            </a:r>
          </a:p>
          <a:p>
            <a:r>
              <a:rPr lang="el-GR" dirty="0" smtClean="0"/>
              <a:t>Ξεκίνησα να μετράω με χάρακα τις απαντήσεις και τις κατέγραφα.</a:t>
            </a:r>
          </a:p>
          <a:p>
            <a:endParaRPr lang="el-GR" dirty="0"/>
          </a:p>
        </p:txBody>
      </p:sp>
      <p:sp>
        <p:nvSpPr>
          <p:cNvPr id="14" name="13 - TextBox"/>
          <p:cNvSpPr txBox="1"/>
          <p:nvPr/>
        </p:nvSpPr>
        <p:spPr>
          <a:xfrm>
            <a:off x="3857620" y="4071942"/>
            <a:ext cx="23574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Έβγαλα τον Μ.Ο. από κάθε ερώτηση, τον οποίο επαλήθευσα 3φορές για να είναι σωστό το αποτέλεσμα.</a:t>
            </a:r>
            <a:endParaRPr lang="el-GR" dirty="0"/>
          </a:p>
        </p:txBody>
      </p:sp>
      <p:sp>
        <p:nvSpPr>
          <p:cNvPr id="15" name="14 - TextBox"/>
          <p:cNvSpPr txBox="1"/>
          <p:nvPr/>
        </p:nvSpPr>
        <p:spPr>
          <a:xfrm>
            <a:off x="6786546" y="4000504"/>
            <a:ext cx="23574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Δημιούργησα έναν καινούργιο πίνακα με το χαμηλότερο, το υψηλότερο ποσοστό και τον μέσο όρο.</a:t>
            </a:r>
            <a:endParaRPr lang="el-GR" dirty="0"/>
          </a:p>
        </p:txBody>
      </p:sp>
      <p:sp>
        <p:nvSpPr>
          <p:cNvPr id="16" name="15 - Δεξιό βέλος"/>
          <p:cNvSpPr/>
          <p:nvPr/>
        </p:nvSpPr>
        <p:spPr>
          <a:xfrm>
            <a:off x="3286116" y="4429132"/>
            <a:ext cx="642942" cy="57150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16 - Δεξιό βέλος"/>
          <p:cNvSpPr/>
          <p:nvPr/>
        </p:nvSpPr>
        <p:spPr>
          <a:xfrm>
            <a:off x="6143636" y="4429132"/>
            <a:ext cx="642942" cy="57150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17 - Ορθογώνιο"/>
          <p:cNvSpPr/>
          <p:nvPr/>
        </p:nvSpPr>
        <p:spPr>
          <a:xfrm>
            <a:off x="857224" y="4000504"/>
            <a:ext cx="2357454" cy="192882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18 - Ορθογώνιο"/>
          <p:cNvSpPr/>
          <p:nvPr/>
        </p:nvSpPr>
        <p:spPr>
          <a:xfrm>
            <a:off x="3857620" y="4071942"/>
            <a:ext cx="2214578" cy="1500198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19 - Ορθογώνιο"/>
          <p:cNvSpPr/>
          <p:nvPr/>
        </p:nvSpPr>
        <p:spPr>
          <a:xfrm>
            <a:off x="6858016" y="4000504"/>
            <a:ext cx="2071702" cy="1500198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3. Αποτελέσματα /Συζήτηση</a:t>
            </a:r>
            <a:r>
              <a:rPr lang="el-GR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3200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142976" y="1142985"/>
          <a:ext cx="6643736" cy="4492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0934"/>
                <a:gridCol w="1660934"/>
                <a:gridCol w="1660934"/>
                <a:gridCol w="1660934"/>
              </a:tblGrid>
              <a:tr h="530452">
                <a:tc>
                  <a:txBody>
                    <a:bodyPr/>
                    <a:lstStyle/>
                    <a:p>
                      <a:pPr algn="ctr"/>
                      <a:r>
                        <a:rPr lang="el-GR" sz="2000" b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Ερώτηση</a:t>
                      </a:r>
                      <a:endParaRPr lang="el-GR" sz="2000" b="1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Ελάχιστο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Μέσος όρος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Μέγιστο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987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5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27,5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58</a:t>
                      </a:r>
                      <a:endParaRPr lang="el-GR" sz="2000" b="1" dirty="0"/>
                    </a:p>
                  </a:txBody>
                  <a:tcPr/>
                </a:tc>
              </a:tr>
              <a:tr h="38987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4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u="sng" baseline="0" dirty="0" smtClean="0">
                          <a:uFill>
                            <a:solidFill>
                              <a:schemeClr val="accent2"/>
                            </a:solidFill>
                          </a:uFill>
                        </a:rPr>
                        <a:t>33,8</a:t>
                      </a:r>
                      <a:endParaRPr lang="el-GR" sz="2000" b="1" u="sng" baseline="0" dirty="0">
                        <a:uFill>
                          <a:solidFill>
                            <a:schemeClr val="accent2"/>
                          </a:solidFill>
                        </a:u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62</a:t>
                      </a:r>
                      <a:endParaRPr lang="el-GR" sz="2000" b="1" dirty="0"/>
                    </a:p>
                  </a:txBody>
                  <a:tcPr/>
                </a:tc>
              </a:tr>
              <a:tr h="38987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1</a:t>
                      </a:r>
                      <a:endParaRPr lang="el-GR" sz="20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19,8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62</a:t>
                      </a:r>
                      <a:endParaRPr lang="el-GR" sz="20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8987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2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17,4</a:t>
                      </a:r>
                      <a:endParaRPr lang="el-GR" sz="2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32</a:t>
                      </a:r>
                      <a:endParaRPr lang="el-GR" sz="2000" b="1" dirty="0"/>
                    </a:p>
                  </a:txBody>
                  <a:tcPr/>
                </a:tc>
              </a:tr>
              <a:tr h="38987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5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32,9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62</a:t>
                      </a:r>
                      <a:endParaRPr lang="el-GR" sz="2000" b="1" dirty="0"/>
                    </a:p>
                  </a:txBody>
                  <a:tcPr/>
                </a:tc>
              </a:tr>
              <a:tr h="38987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4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37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62</a:t>
                      </a:r>
                      <a:endParaRPr lang="el-GR" sz="2000" b="1" dirty="0"/>
                    </a:p>
                  </a:txBody>
                  <a:tcPr/>
                </a:tc>
              </a:tr>
              <a:tr h="38987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5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32,7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62</a:t>
                      </a:r>
                      <a:endParaRPr lang="el-GR" sz="2000" b="1" dirty="0"/>
                    </a:p>
                  </a:txBody>
                  <a:tcPr/>
                </a:tc>
              </a:tr>
              <a:tr h="38987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2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21,1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48</a:t>
                      </a:r>
                      <a:endParaRPr lang="el-GR" sz="2000" b="1" dirty="0"/>
                    </a:p>
                  </a:txBody>
                  <a:tcPr/>
                </a:tc>
              </a:tr>
              <a:tr h="38987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5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32,4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62</a:t>
                      </a:r>
                      <a:endParaRPr lang="el-GR" sz="2000" b="1" dirty="0"/>
                    </a:p>
                  </a:txBody>
                  <a:tcPr/>
                </a:tc>
              </a:tr>
              <a:tr h="38987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l-GR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2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23,2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61</a:t>
                      </a:r>
                      <a:endParaRPr lang="el-GR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0" y="5857892"/>
            <a:ext cx="878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Απολύτως κωμική είναι η δεύτερη: Α παράταμε ρε! Εγώ είμαι ο Φατσέας ο </a:t>
            </a:r>
            <a:r>
              <a:rPr lang="el-GR" b="1" dirty="0" smtClean="0"/>
              <a:t>μεθυστάνας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0" y="62865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Καθόλου κωμική είναι η τέταρτη: Λοιπόν, πάρε αυτήν την επιταγή. Είναι δέκα χιλιάδες </a:t>
            </a:r>
            <a:r>
              <a:rPr lang="el-GR" b="1" dirty="0" err="1" smtClean="0"/>
              <a:t>ευρά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4" y="1000108"/>
          <a:ext cx="9143996" cy="52962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4476"/>
                <a:gridCol w="642942"/>
                <a:gridCol w="571504"/>
                <a:gridCol w="626918"/>
                <a:gridCol w="730404"/>
                <a:gridCol w="866212"/>
                <a:gridCol w="798308"/>
                <a:gridCol w="798308"/>
                <a:gridCol w="823320"/>
                <a:gridCol w="773296"/>
                <a:gridCol w="798308"/>
              </a:tblGrid>
              <a:tr h="640084">
                <a:tc>
                  <a:txBody>
                    <a:bodyPr/>
                    <a:lstStyle/>
                    <a:p>
                      <a:r>
                        <a:rPr lang="el-GR" dirty="0" smtClean="0"/>
                        <a:t>Ερώτηση/ Πληροφορητές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l-GR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ος</a:t>
                      </a:r>
                      <a:endParaRPr lang="el-G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Times New Roman" pitchFamily="18" charset="0"/>
                          <a:cs typeface="Times New Roman" pitchFamily="18" charset="0"/>
                        </a:rPr>
                        <a:t>2ος</a:t>
                      </a:r>
                      <a:endParaRPr lang="el-G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Times New Roman" pitchFamily="18" charset="0"/>
                          <a:cs typeface="Times New Roman" pitchFamily="18" charset="0"/>
                        </a:rPr>
                        <a:t>3ος</a:t>
                      </a:r>
                      <a:endParaRPr lang="el-G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Times New Roman" pitchFamily="18" charset="0"/>
                          <a:cs typeface="Times New Roman" pitchFamily="18" charset="0"/>
                        </a:rPr>
                        <a:t>4ος</a:t>
                      </a:r>
                      <a:endParaRPr lang="el-G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Times New Roman" pitchFamily="18" charset="0"/>
                          <a:cs typeface="Times New Roman" pitchFamily="18" charset="0"/>
                        </a:rPr>
                        <a:t>5ος</a:t>
                      </a:r>
                      <a:endParaRPr lang="el-G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Times New Roman" pitchFamily="18" charset="0"/>
                          <a:cs typeface="Times New Roman" pitchFamily="18" charset="0"/>
                        </a:rPr>
                        <a:t>6ος</a:t>
                      </a:r>
                      <a:endParaRPr lang="el-G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Times New Roman" pitchFamily="18" charset="0"/>
                          <a:cs typeface="Times New Roman" pitchFamily="18" charset="0"/>
                        </a:rPr>
                        <a:t>7ος</a:t>
                      </a:r>
                      <a:endParaRPr lang="el-G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Times New Roman" pitchFamily="18" charset="0"/>
                          <a:cs typeface="Times New Roman" pitchFamily="18" charset="0"/>
                        </a:rPr>
                        <a:t>8ος</a:t>
                      </a:r>
                      <a:endParaRPr lang="el-G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Times New Roman" pitchFamily="18" charset="0"/>
                          <a:cs typeface="Times New Roman" pitchFamily="18" charset="0"/>
                        </a:rPr>
                        <a:t>9ος</a:t>
                      </a:r>
                      <a:endParaRPr lang="el-G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l-GR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ος</a:t>
                      </a:r>
                      <a:endParaRPr lang="el-G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8978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17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42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18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8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24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42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58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9</a:t>
                      </a:r>
                      <a:endParaRPr lang="el-GR" sz="2000" dirty="0"/>
                    </a:p>
                  </a:txBody>
                  <a:tcPr/>
                </a:tc>
              </a:tr>
              <a:tr h="473455"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31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22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27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4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50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38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47</a:t>
                      </a:r>
                      <a:endParaRPr lang="el-GR" sz="2000" dirty="0"/>
                    </a:p>
                  </a:txBody>
                  <a:tcPr/>
                </a:tc>
              </a:tr>
              <a:tr h="473455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0" dirty="0" smtClean="0">
                          <a:latin typeface="+mj-lt"/>
                          <a:cs typeface="Times New Roman" pitchFamily="18" charset="0"/>
                        </a:rPr>
                        <a:t>11</a:t>
                      </a:r>
                      <a:endParaRPr lang="el-GR" sz="20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4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11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19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+mj-lt"/>
                          <a:cs typeface="Times New Roman" pitchFamily="18" charset="0"/>
                        </a:rPr>
                        <a:t>2</a:t>
                      </a:r>
                      <a:endParaRPr lang="el-GR" sz="2000" b="1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33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47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8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1</a:t>
                      </a:r>
                      <a:endParaRPr lang="el-GR" sz="2000" b="1" dirty="0"/>
                    </a:p>
                  </a:txBody>
                  <a:tcPr/>
                </a:tc>
              </a:tr>
              <a:tr h="473455"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23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27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8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32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24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27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7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22</a:t>
                      </a:r>
                      <a:endParaRPr lang="el-GR" sz="2000" dirty="0"/>
                    </a:p>
                  </a:txBody>
                  <a:tcPr/>
                </a:tc>
              </a:tr>
              <a:tr h="459531">
                <a:tc>
                  <a:txBody>
                    <a:bodyPr/>
                    <a:lstStyle/>
                    <a:p>
                      <a:r>
                        <a:rPr lang="el-GR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46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17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7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15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40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23</a:t>
                      </a:r>
                      <a:endParaRPr lang="el-GR" sz="2000" dirty="0"/>
                    </a:p>
                  </a:txBody>
                  <a:tcPr/>
                </a:tc>
              </a:tr>
              <a:tr h="473455">
                <a:tc>
                  <a:txBody>
                    <a:bodyPr/>
                    <a:lstStyle/>
                    <a:p>
                      <a:r>
                        <a:rPr lang="el-GR" dirty="0" smtClean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4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14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44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13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9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46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61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55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73455">
                <a:tc>
                  <a:txBody>
                    <a:bodyPr/>
                    <a:lstStyle/>
                    <a:p>
                      <a:r>
                        <a:rPr lang="el-GR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9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13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23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27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61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38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35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54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73455">
                <a:tc>
                  <a:txBody>
                    <a:bodyPr/>
                    <a:lstStyle/>
                    <a:p>
                      <a:r>
                        <a:rPr lang="el-GR" dirty="0" smtClean="0"/>
                        <a:t>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8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4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+mj-lt"/>
                          <a:cs typeface="Times New Roman" pitchFamily="18" charset="0"/>
                        </a:rPr>
                        <a:t>48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6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27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37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28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22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29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</a:t>
                      </a:r>
                      <a:endParaRPr lang="el-GR" sz="2000" dirty="0"/>
                    </a:p>
                  </a:txBody>
                  <a:tcPr/>
                </a:tc>
              </a:tr>
              <a:tr h="473455">
                <a:tc>
                  <a:txBody>
                    <a:bodyPr/>
                    <a:lstStyle/>
                    <a:p>
                      <a:r>
                        <a:rPr lang="el-GR" dirty="0" smtClean="0"/>
                        <a:t>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9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29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17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61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31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62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43</a:t>
                      </a:r>
                      <a:endParaRPr lang="el-GR" sz="2000" dirty="0"/>
                    </a:p>
                  </a:txBody>
                  <a:tcPr/>
                </a:tc>
              </a:tr>
              <a:tr h="473455">
                <a:tc>
                  <a:txBody>
                    <a:bodyPr/>
                    <a:lstStyle/>
                    <a:p>
                      <a:r>
                        <a:rPr lang="el-GR" dirty="0" smtClean="0"/>
                        <a:t>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9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4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+mj-lt"/>
                          <a:cs typeface="Times New Roman" pitchFamily="18" charset="0"/>
                        </a:rPr>
                        <a:t>27</a:t>
                      </a:r>
                      <a:endParaRPr lang="el-GR" sz="20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61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33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57</a:t>
                      </a:r>
                      <a:endParaRPr lang="el-GR" sz="2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29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5</a:t>
                      </a:r>
                      <a:endParaRPr lang="el-GR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- TextBox"/>
          <p:cNvSpPr txBox="1"/>
          <p:nvPr/>
        </p:nvSpPr>
        <p:spPr>
          <a:xfrm>
            <a:off x="3714744" y="642918"/>
            <a:ext cx="1714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B0F0"/>
                </a:solidFill>
              </a:rPr>
              <a:t>(για συζήτηση)</a:t>
            </a:r>
            <a:endParaRPr lang="el-G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4. </a:t>
            </a:r>
            <a:r>
              <a:rPr lang="el-GR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Μελλοντική έρευνα (αδυναμίες παρούσας κτλ)</a:t>
            </a:r>
            <a:r>
              <a:rPr lang="el-GR" sz="4000" dirty="0" smtClean="0"/>
              <a:t/>
            </a:r>
            <a:br>
              <a:rPr lang="el-GR" sz="4000" dirty="0" smtClean="0"/>
            </a:br>
            <a:endParaRPr lang="el-GR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2143116"/>
            <a:ext cx="8143932" cy="4357718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Θα ήθελα να ξαναμοιράσω τα ίδια ημερολόγια 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αλλά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να βάλω </a:t>
            </a:r>
          </a:p>
          <a:p>
            <a:pPr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στους πληροφορητές/τριες να ακούσουν ή να δουν το</a:t>
            </a:r>
          </a:p>
          <a:p>
            <a:pPr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απόσπασμα από κάθε πρόταση για να παρατηρήσω εάν οι </a:t>
            </a:r>
          </a:p>
          <a:p>
            <a:pPr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ατάκες θα τους φανούν πιο κωμικές ή εάν θα παραμείνουν στις </a:t>
            </a:r>
          </a:p>
          <a:p>
            <a:pPr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ίδιες απαντήσεις.</a:t>
            </a:r>
          </a:p>
          <a:p>
            <a:pPr>
              <a:buNone/>
            </a:pP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u="sng" dirty="0" smtClean="0">
                <a:latin typeface="Times New Roman" pitchFamily="18" charset="0"/>
                <a:cs typeface="Times New Roman" pitchFamily="18" charset="0"/>
              </a:rPr>
              <a:t>Βιβλιογραφία</a:t>
            </a:r>
            <a:endParaRPr lang="el-GR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3614750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Καμπάκη – Βουγιουκλή, Π. (2015), «ΓΛΩΣΣΑ ΚΑΙ ΜΑΘΗΜΑΤΙΚΑ ΠΡΟΤΥΠΑ»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Φλιάτουρας , Α. &amp;  Θ. Κούκος (2017). Τα Φατσέικα ως περίπτωση παικτικής νεολογίας στην ελληνική γλώσσα. Δημοκρίτειο Πανεπιστήμιο Θράκης.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500034" y="2214554"/>
            <a:ext cx="8358246" cy="2123658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ranklin Gothic Heavy" pitchFamily="34" charset="0"/>
              </a:rPr>
              <a:t>Σας ευχαριστώ πολύ!</a:t>
            </a:r>
            <a:endParaRPr lang="el-GR" sz="6600" dirty="0">
              <a:ln w="18415" cmpd="sng">
                <a:solidFill>
                  <a:srgbClr val="FFFFFF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55000" endA="300" endPos="45500" dir="5400000" sy="-100000" algn="bl" rotWithShape="0"/>
              </a:effectLst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l-GR" sz="28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Σύντομη ανασκόπηση </a:t>
            </a:r>
            <a:r>
              <a:rPr lang="en-US" sz="28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en-US" sz="28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1.</a:t>
            </a: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τι είναι Διεπιστημονικότητα </a:t>
            </a:r>
            <a:endParaRPr lang="el-GR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1071546"/>
            <a:ext cx="8786874" cy="557216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endParaRPr lang="el-G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l-GR" sz="2400" u="sng" dirty="0" smtClean="0">
                <a:latin typeface="Times New Roman" pitchFamily="18" charset="0"/>
                <a:cs typeface="Times New Roman" pitchFamily="18" charset="0"/>
              </a:rPr>
              <a:t>Διεπιστημονικότητα</a:t>
            </a:r>
            <a:endParaRPr lang="el-G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Ορισμός: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 συνδυασμός δύο ή περισσότερων κλάδων επιστημονικής </a:t>
            </a:r>
          </a:p>
          <a:p>
            <a:pPr algn="just"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γνώσεως σε μία δραστηριότητα.</a:t>
            </a:r>
          </a:p>
          <a:p>
            <a:pPr algn="just">
              <a:buNone/>
            </a:pP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Ανάγκη συνεργασίας μεταξύ των επιστημόνων.</a:t>
            </a:r>
          </a:p>
          <a:p>
            <a:pPr marL="457200" indent="-4572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Σήμερα, η συνεργασία τους είναι συνειδητή και ξεκινά από τις </a:t>
            </a:r>
          </a:p>
          <a:p>
            <a:pPr marL="457200" indent="-457200" algn="just">
              <a:buClr>
                <a:schemeClr val="accent2">
                  <a:lumMod val="75000"/>
                </a:schemeClr>
              </a:buClr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 πρώτες βαθμίδες της εκπαίδευση.</a:t>
            </a:r>
          </a:p>
          <a:p>
            <a:pPr marL="457200" indent="-4572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 εκπαιδευτική πολιτική της Ε.Ε προσπαθεί να ενθαρρύνει και να προτρέψει τους επιστήμονες να συνεργαστούν μεταξύ τους σε όλα τα επίπεδα εκπαίδευσης.</a:t>
            </a:r>
          </a:p>
          <a:p>
            <a:pPr marL="457200" indent="-4572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 γλωσσολογία ως επιστήμη της έρευνας και της παρατήρησης, συσχετίστηκε με την χρήση μαθηματικών μοντέλων.</a:t>
            </a:r>
          </a:p>
          <a:p>
            <a:pPr marL="457200" indent="-457200" algn="just"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Ζ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ellig Harris: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σκοπός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του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να καθιερώσει την γλωσσολογία ως προϊόν της μαθηματικής ανάλυσης γλωσσικών δεδομένων </a:t>
            </a:r>
          </a:p>
          <a:p>
            <a:pPr marL="457200" indent="-457200" algn="just">
              <a:buClr>
                <a:schemeClr val="accent2">
                  <a:lumMod val="75000"/>
                </a:schemeClr>
              </a:buClr>
              <a:buNone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(20</a:t>
            </a:r>
            <a:r>
              <a:rPr lang="el-GR" sz="2400" baseline="30000" dirty="0" smtClean="0">
                <a:latin typeface="Times New Roman" pitchFamily="18" charset="0"/>
                <a:cs typeface="Times New Roman" pitchFamily="18" charset="0"/>
              </a:rPr>
              <a:t>ο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αιών.)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l-GR" sz="40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Σύντομη ανασκόπηση 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en-US" sz="40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4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1.</a:t>
            </a:r>
            <a:r>
              <a:rPr lang="el-GR" sz="4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</a:t>
            </a:r>
            <a:r>
              <a:rPr lang="en-US" sz="4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4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γλώσσα και μαθηματικά</a:t>
            </a:r>
            <a:endParaRPr lang="el-GR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92933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Πολλούς αιώνες πριν οι δύο αυτές επιστήμες συνυπήρχαν με την συμβολή του 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Ινδού γλωσσολόγου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Panini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Αξιοποίηση μαθητοκοποιημένων δομών είτε εκούσια είτε ενστικτωδώς για την βελτίωση της συστηματικής μελέτης της σανσκριτικής ώστε οι μη φυσικοί ομιλητές να την μαθαίνουν αβίαστα.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Άψογη η σύγκριση σανσκριτικής γραμματικής με την Ευκλείδεια γεωμετρία καθώς τα ΑΕ μαθηματικά άνθισαν μέσω της φιλοσοφίας και τα ινδικά μέσω της γλωσσολογίας.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l-GR" sz="2400" baseline="30000" dirty="0" smtClean="0">
                <a:latin typeface="Times New Roman" pitchFamily="18" charset="0"/>
                <a:cs typeface="Times New Roman" pitchFamily="18" charset="0"/>
              </a:rPr>
              <a:t>ος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αιώνας: Η πρώτη επιστημονική μελέτη της γλώσσας κάνει της εμφάνιση της με μορφή δομιστικής γλωσσολογίας.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Ferdinand de Saussure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συνεργαζόταν με επιστήμονες διαφορετικών κλάδων τους περιβάλλοντος του. Αγαπούσε τα μαθηματικά εξού και το σύγγραμμα </a:t>
            </a:r>
            <a:r>
              <a:rPr lang="el-GR" sz="2400" i="1" u="sng" dirty="0" smtClean="0">
                <a:latin typeface="Times New Roman" pitchFamily="18" charset="0"/>
                <a:cs typeface="Times New Roman" pitchFamily="18" charset="0"/>
              </a:rPr>
              <a:t>«Μαθηματικά Γενικής Γλωσσολογίας»,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57224" y="214290"/>
            <a:ext cx="7572428" cy="1142984"/>
          </a:xfrm>
        </p:spPr>
        <p:txBody>
          <a:bodyPr>
            <a:normAutofit fontScale="90000"/>
          </a:bodyPr>
          <a:lstStyle/>
          <a:p>
            <a:r>
              <a:rPr lang="en-US" sz="27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l-GR" sz="27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Σύντομη ανασκόπηση </a:t>
            </a:r>
            <a:r>
              <a:rPr lang="en-US" sz="27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en-US" sz="27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7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1.</a:t>
            </a:r>
            <a:r>
              <a:rPr lang="el-GR" sz="27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en-US" sz="27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27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τι είναι </a:t>
            </a:r>
            <a:r>
              <a:rPr lang="el-GR" sz="2700" b="1" dirty="0" err="1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κωμικόγλωσσ</a:t>
            </a:r>
            <a:r>
              <a:rPr lang="en-US" sz="2700" b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a (</a:t>
            </a:r>
            <a:r>
              <a:rPr lang="en-US" sz="2700" b="1" dirty="0" err="1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jokelang</a:t>
            </a:r>
            <a:r>
              <a:rPr lang="en-US" sz="2700" b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)</a:t>
            </a:r>
            <a:r>
              <a:rPr lang="el-GR" sz="27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u="sng" dirty="0" smtClean="0">
                <a:latin typeface="Times New Roman" pitchFamily="18" charset="0"/>
                <a:cs typeface="Times New Roman" pitchFamily="18" charset="0"/>
              </a:rPr>
            </a:br>
            <a:endParaRPr lang="el-GR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Τεχνητή ή κατασκευασμένη γλώσσα η οποία επιδιώκει την κωμικότητα σε λογοτεχνικά βιβλία ή τηλεοπτικά σίριαλ.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Οι τύποι που παράγονται ανήκουν 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endParaRPr lang="el-GR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endParaRPr lang="el-G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Σε επίπεδο νεολογίας παράγει μονάδες παικτικής κατασκευαστικότητας, </a:t>
            </a:r>
            <a:r>
              <a:rPr lang="el-GR" sz="2200" i="1" dirty="0" smtClean="0">
                <a:latin typeface="Times New Roman" pitchFamily="18" charset="0"/>
                <a:cs typeface="Times New Roman" pitchFamily="18" charset="0"/>
              </a:rPr>
              <a:t>φυσικές 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εν δυνάμει και μη δυνατές μονάδες.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200" u="sng" dirty="0" smtClean="0">
                <a:latin typeface="Times New Roman" pitchFamily="18" charset="0"/>
                <a:cs typeface="Times New Roman" pitchFamily="18" charset="0"/>
              </a:rPr>
              <a:t>Περιλαμβάνει: </a:t>
            </a: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r>
              <a:rPr lang="el-GR" sz="2200" b="1" dirty="0" smtClean="0">
                <a:latin typeface="Times New Roman" pitchFamily="18" charset="0"/>
                <a:cs typeface="Times New Roman" pitchFamily="18" charset="0"/>
              </a:rPr>
              <a:t>α.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 μη παραγωγικές και αδιαφανείς διαδικασίες κατασκευής λέξεων (π.χ. </a:t>
            </a:r>
            <a:endParaRPr lang="el-GR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σύμφυρση) </a:t>
            </a:r>
            <a:r>
              <a:rPr lang="el-GR" sz="2200" b="1" dirty="0" smtClean="0">
                <a:latin typeface="Times New Roman" pitchFamily="18" charset="0"/>
                <a:cs typeface="Times New Roman" pitchFamily="18" charset="0"/>
              </a:rPr>
              <a:t>β. 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εκ του μηδενός μορφολογικούς /φωνολογικούς σχηματισμούς, </a:t>
            </a: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r>
              <a:rPr lang="el-GR" sz="2200" b="1" dirty="0" smtClean="0">
                <a:latin typeface="Times New Roman" pitchFamily="18" charset="0"/>
                <a:cs typeface="Times New Roman" pitchFamily="18" charset="0"/>
              </a:rPr>
              <a:t>γ. 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ειδικά και περιφερειακά λεξιλόγια </a:t>
            </a:r>
            <a:r>
              <a:rPr lang="el-GR" sz="2200" b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. μορφοσυντακτικές ασυμμετρίες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Στην ελληνική: το τραγούδι «Ω ντίρλα ντα», στην σάτιρα του Λάκη Λαζόπουλου, στο σίριαλ «Καφέ της Χαράς»</a:t>
            </a:r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 flipV="1">
            <a:off x="4500562" y="2000240"/>
            <a:ext cx="714380" cy="357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4500562" y="2357430"/>
            <a:ext cx="642942" cy="357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12 - Ορθογώνιο"/>
          <p:cNvSpPr/>
          <p:nvPr/>
        </p:nvSpPr>
        <p:spPr>
          <a:xfrm>
            <a:off x="5143504" y="1714488"/>
            <a:ext cx="3357586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2">
                  <a:lumMod val="75000"/>
                </a:schemeClr>
              </a:buClr>
              <a:buNone/>
            </a:pPr>
            <a:r>
              <a:rPr lang="el-G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ως προς την δημιουργικότητα                                                                   </a:t>
            </a:r>
            <a:r>
              <a:rPr lang="el-GR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παικτική νεολογία</a:t>
            </a:r>
          </a:p>
        </p:txBody>
      </p:sp>
      <p:sp>
        <p:nvSpPr>
          <p:cNvPr id="14" name="13 - Ορθογώνιο"/>
          <p:cNvSpPr/>
          <p:nvPr/>
        </p:nvSpPr>
        <p:spPr>
          <a:xfrm>
            <a:off x="4929190" y="2428868"/>
            <a:ext cx="4429156" cy="1000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>
                <a:solidFill>
                  <a:schemeClr val="tx1"/>
                </a:solidFill>
              </a:rPr>
              <a:t>ως προς την χιουμοριστική λειτουργία</a:t>
            </a:r>
          </a:p>
          <a:p>
            <a:pPr algn="ctr"/>
            <a:r>
              <a:rPr lang="el-GR" i="1" dirty="0" smtClean="0">
                <a:solidFill>
                  <a:schemeClr val="tx1"/>
                </a:solidFill>
              </a:rPr>
              <a:t>θεωρία τους απροσδόκητου</a:t>
            </a:r>
            <a:endParaRPr lang="el-GR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500042"/>
            <a:ext cx="8715436" cy="5857916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Τα Φατσέικα είναι οργανωμένη, παραγωγική και συστηματική μορφή κωμικόγλωσσας. Παραγωγική καθώς προσφέρει πολλές παικτικές μονάδες και συστηματική με κανόνες και τάσεις λειτουργίας.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Υψηλό επίπεδο χιούμορ.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Βάση την φυσική γλώσσα.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Οι αλλαγές που γίνονται στις λέξεις δεν επηρεάζουν στην κατανόηση τους.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Αντιλαμβανόμαστε πόσο πλούσια είναι η ελληνική γλώσσα μέσω του εσωτερικού δανεισμού, της παραγωγικότητας, της ποικιλίας των λέξεων.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714348" y="3214686"/>
            <a:ext cx="3929090" cy="85725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 smtClean="0">
                <a:solidFill>
                  <a:schemeClr val="tx1"/>
                </a:solidFill>
              </a:rPr>
              <a:t>Παικτικοί σημασιολογικοί νεολογισμοί</a:t>
            </a:r>
          </a:p>
          <a:p>
            <a:pPr algn="ctr"/>
            <a:r>
              <a:rPr lang="el-GR" b="1" dirty="0" smtClean="0">
                <a:solidFill>
                  <a:schemeClr val="tx1"/>
                </a:solidFill>
              </a:rPr>
              <a:t>  Υπαρκτές λέξεις</a:t>
            </a:r>
          </a:p>
          <a:p>
            <a:pPr algn="ctr"/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4929190" y="3214686"/>
            <a:ext cx="3929090" cy="85725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tx1"/>
                </a:solidFill>
              </a:rPr>
              <a:t>Παικτικές Κατασκευαστικές</a:t>
            </a:r>
          </a:p>
          <a:p>
            <a:pPr algn="ctr"/>
            <a:r>
              <a:rPr lang="el-GR" b="1" dirty="0" smtClean="0">
                <a:solidFill>
                  <a:schemeClr val="tx1"/>
                </a:solidFill>
              </a:rPr>
              <a:t>Μη υπαρκτές που δημιουργούνται για παικτικούς λόγους</a:t>
            </a:r>
            <a:endParaRPr lang="el-G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l-GR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2.1. Σκοπός και δικαιολόγηση παρούσας έρευνας </a:t>
            </a:r>
            <a:endParaRPr lang="el-GR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/>
          </a:bodyPr>
          <a:lstStyle/>
          <a:p>
            <a:pPr marL="571500" indent="-571500">
              <a:buClr>
                <a:schemeClr val="accent2">
                  <a:lumMod val="75000"/>
                </a:schemeClr>
              </a:buClr>
              <a:buFont typeface="+mj-lt"/>
              <a:buAutoNum type="romanLcPeriod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Θέλουμε να διαπιστώσουμε εάν μετά από τόσα χρονιά που σταμάτησε η προβολή του σίριαλ συνεχίζουν οι ατάκες του Φατσέα να θεωρούνται αστείες και κωμικές στις μέρες μας.</a:t>
            </a:r>
          </a:p>
          <a:p>
            <a:pPr marL="571500" indent="-571500">
              <a:buClr>
                <a:schemeClr val="accent2">
                  <a:lumMod val="75000"/>
                </a:schemeClr>
              </a:buClr>
              <a:buFont typeface="+mj-lt"/>
              <a:buAutoNum type="romanLcPeriod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Clr>
                <a:schemeClr val="accent2">
                  <a:lumMod val="75000"/>
                </a:schemeClr>
              </a:buClr>
              <a:buFont typeface="+mj-lt"/>
              <a:buAutoNum type="romanLcPeriod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Να παρατηρήσουμε ποια από τις δύο ηλικιακές ομάδες πληροφορητών μας (20 έως 25 &amp; 50 έως 55) θεώρει κωμικές τις ατάκες και ποια τις θεωρούν λιγότερο ή καθόλου κωμικές.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</a:t>
            </a:r>
            <a:r>
              <a:rPr lang="en-US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Πληροφορητές/</a:t>
            </a:r>
            <a:r>
              <a:rPr lang="el-GR" sz="2400" i="1" dirty="0" err="1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τριες</a:t>
            </a:r>
            <a:r>
              <a:rPr lang="en-US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en-US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Δραστηριότητες </a:t>
            </a:r>
            <a:endParaRPr lang="el-GR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928662" y="2000240"/>
            <a:ext cx="3643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10 πληροφορητές /τριες 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5143504" y="1643050"/>
            <a:ext cx="3786214" cy="4357718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5214942" y="1785926"/>
            <a:ext cx="364333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/>
              <a:t>Ένα ερωτηματολόγιο με εργαλείο την ράβδο </a:t>
            </a:r>
            <a:r>
              <a:rPr lang="en-US" sz="2400" dirty="0" smtClean="0"/>
              <a:t>V&amp;V</a:t>
            </a:r>
            <a:r>
              <a:rPr lang="el-GR" sz="2400" dirty="0" smtClean="0"/>
              <a:t>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/>
              <a:t>Το ερωτηματολόγιο αποτελείται από 10 ερωτήσεις.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/>
              <a:t>Πόσο κωμικές ή όχι πιστεύουμε ότι είναι οι ατάκες του Φατσέα.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/>
              <a:t>Παράδειγμα, «…είναι όλα εκ του πονηρόθεν»</a:t>
            </a:r>
          </a:p>
          <a:p>
            <a:pPr>
              <a:buClr>
                <a:schemeClr val="accent2">
                  <a:lumMod val="75000"/>
                </a:schemeClr>
              </a:buClr>
            </a:pPr>
            <a:endParaRPr lang="el-GR" sz="2400" dirty="0" smtClean="0"/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endParaRPr lang="el-GR" sz="2400" dirty="0" smtClean="0"/>
          </a:p>
          <a:p>
            <a:endParaRPr lang="el-GR" dirty="0"/>
          </a:p>
        </p:txBody>
      </p:sp>
      <p:sp>
        <p:nvSpPr>
          <p:cNvPr id="10" name="9 - TextBox"/>
          <p:cNvSpPr txBox="1"/>
          <p:nvPr/>
        </p:nvSpPr>
        <p:spPr>
          <a:xfrm>
            <a:off x="142844" y="3143248"/>
            <a:ext cx="32147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5 ηλικίας 20 έως 25 ετών</a:t>
            </a:r>
          </a:p>
        </p:txBody>
      </p:sp>
      <p:sp>
        <p:nvSpPr>
          <p:cNvPr id="13" name="12 - TextBox"/>
          <p:cNvSpPr txBox="1"/>
          <p:nvPr/>
        </p:nvSpPr>
        <p:spPr>
          <a:xfrm>
            <a:off x="1928794" y="3643314"/>
            <a:ext cx="32147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5 ηλικίας 50 έως 55 ετών</a:t>
            </a:r>
            <a:endParaRPr lang="el-GR" sz="2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14 - Ευθύγραμμο βέλος σύνδεσης"/>
          <p:cNvCxnSpPr/>
          <p:nvPr/>
        </p:nvCxnSpPr>
        <p:spPr>
          <a:xfrm rot="5400000">
            <a:off x="1000100" y="2500306"/>
            <a:ext cx="642942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16 - Ευθύγραμμο βέλος σύνδεσης"/>
          <p:cNvCxnSpPr/>
          <p:nvPr/>
        </p:nvCxnSpPr>
        <p:spPr>
          <a:xfrm rot="16200000" flipH="1">
            <a:off x="2964645" y="2750339"/>
            <a:ext cx="857256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4.</a:t>
            </a:r>
            <a:r>
              <a:rPr lang="en-US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l-GR" sz="24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Εργαλεία </a:t>
            </a:r>
            <a:endParaRPr lang="el-GR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600200"/>
            <a:ext cx="8358246" cy="452596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endParaRPr lang="el-GR" dirty="0" smtClean="0"/>
          </a:p>
          <a:p>
            <a:pPr algn="ctr"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Συνεχής/ασαφής Ράβδος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Vougiouklis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&amp;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Vougiouklis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bar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2009) </a:t>
            </a:r>
          </a:p>
          <a:p>
            <a:pPr algn="ctr">
              <a:buNone/>
            </a:pPr>
            <a:endParaRPr lang="el-GR" dirty="0">
              <a:latin typeface="Comic Sans MS" pitchFamily="66" charset="0"/>
            </a:endParaRPr>
          </a:p>
          <a:p>
            <a:pPr algn="ctr">
              <a:buNone/>
            </a:pPr>
            <a:r>
              <a:rPr lang="el-GR" dirty="0" smtClean="0">
                <a:latin typeface="Comic Sans MS" pitchFamily="66" charset="0"/>
              </a:rPr>
              <a:t>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0_____________1</a:t>
            </a: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l-GR" dirty="0" smtClean="0">
                <a:latin typeface="Comic Sans MS" pitchFamily="66" charset="0"/>
              </a:rPr>
              <a:t> 				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    αντί  για διακριτές κλίμακες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Likert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0 1,2,3,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4,5…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  <a:p>
            <a:pPr>
              <a:buNone/>
            </a:pPr>
            <a:r>
              <a:rPr lang="el-GR" dirty="0" smtClean="0"/>
              <a:t>                                              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40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Κλίμακες </a:t>
            </a:r>
            <a:r>
              <a:rPr lang="en-US" sz="40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Likert</a:t>
            </a:r>
            <a:endParaRPr lang="el-GR" sz="4000" u="sng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071546"/>
            <a:ext cx="8643998" cy="5572164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Πεντάβαθμη κλίμακα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Likert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με τις κατηγορίες:</a:t>
            </a:r>
          </a:p>
          <a:p>
            <a:pPr>
              <a:buNone/>
            </a:pPr>
            <a:r>
              <a:rPr lang="el-GR" sz="1800" dirty="0" smtClean="0">
                <a:latin typeface="Times New Roman" pitchFamily="18" charset="0"/>
                <a:cs typeface="Times New Roman" pitchFamily="18" charset="0"/>
              </a:rPr>
              <a:t>«Συμφωνώ Απόλυτα», «Αδιάφορος/Αναποφάσιστος», « Διαφωνώ », «Διαφωνώ Απόλυτα»</a:t>
            </a:r>
          </a:p>
          <a:p>
            <a:pPr>
              <a:buNone/>
            </a:pPr>
            <a:endParaRPr lang="el-GR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Ξεκινούν από το πολύ αρνητικό και καταλήγουν στο πολύ θετικό ή αντίστροφα.</a:t>
            </a: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buNone/>
            </a:pP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Μειονεκτήματα</a:t>
            </a:r>
          </a:p>
          <a:p>
            <a:pPr marL="457200" indent="-457200">
              <a:buClr>
                <a:schemeClr val="accent2">
                  <a:lumMod val="75000"/>
                </a:schemeClr>
              </a:buClr>
              <a:buFont typeface="+mj-lt"/>
              <a:buAutoNum type="arabicParenR"/>
            </a:pP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Μεγάλο πρόβλημα στα όρια διαμέρισης.</a:t>
            </a:r>
          </a:p>
          <a:p>
            <a:pPr marL="457200" indent="-457200">
              <a:buClr>
                <a:schemeClr val="accent2">
                  <a:lumMod val="75000"/>
                </a:schemeClr>
              </a:buClr>
              <a:buFont typeface="+mj-lt"/>
              <a:buAutoNum type="arabicParenR"/>
            </a:pP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Πρέπει να δίνονται οδηγίες και επεξηγήσεις για την διαδικασία και για τις υποδιαιρέσεις. Οι πληροφορητές/τριες πολλές φορές δεν ξεχωρίζουν τις κατηγορίες ( παράδειγμα με το  «αρκετά καλός») . Γίνονται ειδικά σεμινάρια για περαιτέρω οδηγίες και αποσαφηνίσεις.</a:t>
            </a:r>
          </a:p>
          <a:p>
            <a:pPr marL="457200" indent="-457200">
              <a:buClr>
                <a:schemeClr val="accent2">
                  <a:lumMod val="75000"/>
                </a:schemeClr>
              </a:buClr>
              <a:buFont typeface="+mj-lt"/>
              <a:buAutoNum type="arabicParenR"/>
            </a:pP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Οι υποδιαιρέσεις αυτές μπορεί να μην ταιριάζουν στην απάντηση που θα ήθελε να δώσει ο ερωτώμενος/η.</a:t>
            </a:r>
            <a:endParaRPr lang="el-G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1359</Words>
  <Application>Microsoft Office PowerPoint</Application>
  <PresentationFormat>Προβολή στην οθόνη (4:3)</PresentationFormat>
  <Paragraphs>311</Paragraphs>
  <Slides>19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ΓΛΩΣΣΑ ΚΑΙ ΜΑΘΗΜΑΤΙΚΑ ΠΡΟΤΥΠΑ  (ΕΕΓΛΩ338) 2019-2020</vt:lpstr>
      <vt:lpstr>1. Σύντομη ανασκόπηση    1.1. τι είναι Διεπιστημονικότητα </vt:lpstr>
      <vt:lpstr>1. Σύντομη ανασκόπηση    1.2. γλώσσα και μαθηματικά</vt:lpstr>
      <vt:lpstr>1. Σύντομη ανασκόπηση    1.3. τι είναι κωμικόγλωσσa (jokelang)  </vt:lpstr>
      <vt:lpstr>Διαφάνεια 5</vt:lpstr>
      <vt:lpstr>2. ΜΕΘΟΔΟΛΟΓΙΑ 2.1. Σκοπός και δικαιολόγηση παρούσας έρευνας </vt:lpstr>
      <vt:lpstr>2. ΜΕΘΟΔΟΛΟΓΙΑ 2.2. Πληροφορητές/τριες 2.3. Δραστηριότητες </vt:lpstr>
      <vt:lpstr>2. ΜΕΘΟΔΟΛΟΓΙΑ 2.4.  Εργαλεία </vt:lpstr>
      <vt:lpstr>Κλίμακες Likert</vt:lpstr>
      <vt:lpstr>Εναλλακτικό εργαλείο: Ράβδος V&amp;V </vt:lpstr>
      <vt:lpstr>Πλεονεκτήματα της ράβδου  V&amp;V: Από την πλευρά του/της ερωτώμενου/ης  </vt:lpstr>
      <vt:lpstr>Πλεονεκτήματα της ράβδου  V&amp;V:  Από την πλευρά του/της ερευνητή/τριας  </vt:lpstr>
      <vt:lpstr>Παράδειγμα</vt:lpstr>
      <vt:lpstr>2. ΜΕΘΟΔΟΛΟΓΙΑ 2.4. Διαδικασία  </vt:lpstr>
      <vt:lpstr>3. Αποτελέσματα /Συζήτηση </vt:lpstr>
      <vt:lpstr>Διαφάνεια 16</vt:lpstr>
      <vt:lpstr>4. Μελλοντική έρευνα (αδυναμίες παρούσας κτλ) </vt:lpstr>
      <vt:lpstr>Βιβλιογραφία</vt:lpstr>
      <vt:lpstr>Διαφάνεια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Γλώσσα και Μαθηματικά Μοντέλα Πηνελόπη Καμπάκη Βουγιουκλή</dc:title>
  <dc:creator>George</dc:creator>
  <cp:lastModifiedBy>ΚΑΜΠΑΚΗ</cp:lastModifiedBy>
  <cp:revision>50</cp:revision>
  <dcterms:created xsi:type="dcterms:W3CDTF">2020-11-24T10:31:23Z</dcterms:created>
  <dcterms:modified xsi:type="dcterms:W3CDTF">2020-11-26T08:20:01Z</dcterms:modified>
</cp:coreProperties>
</file>