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7" r:id="rId12"/>
    <p:sldId id="268" r:id="rId13"/>
    <p:sldId id="271" r:id="rId14"/>
    <p:sldId id="272" r:id="rId15"/>
    <p:sldId id="273" r:id="rId16"/>
    <p:sldId id="274" r:id="rId17"/>
    <p:sldId id="275" r:id="rId18"/>
    <p:sldId id="276" r:id="rId19"/>
    <p:sldId id="278" r:id="rId20"/>
    <p:sldId id="277" r:id="rId21"/>
    <p:sldId id="279" r:id="rId22"/>
    <p:sldId id="280" r:id="rId23"/>
    <p:sldId id="281" r:id="rId24"/>
    <p:sldId id="282" r:id="rId25"/>
    <p:sldId id="284" r:id="rId26"/>
    <p:sldId id="285"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78" autoAdjust="0"/>
    <p:restoredTop sz="94660"/>
  </p:normalViewPr>
  <p:slideViewPr>
    <p:cSldViewPr>
      <p:cViewPr varScale="1">
        <p:scale>
          <a:sx n="96" d="100"/>
          <a:sy n="96" d="100"/>
        </p:scale>
        <p:origin x="-7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10/2/2020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10/2/2020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2143116"/>
            <a:ext cx="7772400" cy="1470025"/>
          </a:xfrm>
        </p:spPr>
        <p:txBody>
          <a:bodyPr>
            <a:normAutofit fontScale="90000"/>
          </a:bodyPr>
          <a:lstStyle/>
          <a:p>
            <a:r>
              <a:rPr lang="el-GR" sz="3200" dirty="0" smtClean="0"/>
              <a:t/>
            </a:r>
            <a:br>
              <a:rPr lang="el-GR" sz="3200" dirty="0" smtClean="0"/>
            </a:br>
            <a:r>
              <a:rPr lang="el-GR" sz="3200" dirty="0" smtClean="0"/>
              <a:t/>
            </a:r>
            <a:br>
              <a:rPr lang="el-GR" sz="3200" dirty="0" smtClean="0"/>
            </a:br>
            <a:r>
              <a:rPr lang="el-GR" sz="3200" dirty="0" smtClean="0">
                <a:solidFill>
                  <a:srgbClr val="C00000"/>
                </a:solidFill>
              </a:rPr>
              <a:t>ΕΙΔΙΚΑ ΘΕΜΑΤΑ ΓΛΩΣΣΟΛΟΓΙΑΣ </a:t>
            </a:r>
            <a:br>
              <a:rPr lang="el-GR" sz="3200" dirty="0" smtClean="0">
                <a:solidFill>
                  <a:srgbClr val="C00000"/>
                </a:solidFill>
              </a:rPr>
            </a:br>
            <a:r>
              <a:rPr lang="el-GR" sz="3200" dirty="0" smtClean="0">
                <a:solidFill>
                  <a:srgbClr val="C00000"/>
                </a:solidFill>
              </a:rPr>
              <a:t>ΕΕΓΛΩ 361</a:t>
            </a:r>
            <a:r>
              <a:rPr lang="el-GR" sz="3200" dirty="0" smtClean="0"/>
              <a:t/>
            </a:r>
            <a:br>
              <a:rPr lang="el-GR" sz="3200" dirty="0" smtClean="0"/>
            </a:br>
            <a:r>
              <a:rPr lang="el-GR" sz="2200" dirty="0" smtClean="0">
                <a:solidFill>
                  <a:schemeClr val="accent1">
                    <a:lumMod val="50000"/>
                  </a:schemeClr>
                </a:solidFill>
              </a:rPr>
              <a:t>1. </a:t>
            </a:r>
            <a:r>
              <a:rPr lang="el-GR" sz="2200" dirty="0" smtClean="0">
                <a:solidFill>
                  <a:schemeClr val="accent1">
                    <a:lumMod val="50000"/>
                  </a:schemeClr>
                </a:solidFill>
              </a:rPr>
              <a:t>ΓΛΩΣΣΑ </a:t>
            </a:r>
            <a:r>
              <a:rPr lang="el-GR" sz="2200" dirty="0" smtClean="0">
                <a:solidFill>
                  <a:schemeClr val="tx2">
                    <a:lumMod val="75000"/>
                  </a:schemeClr>
                </a:solidFill>
              </a:rPr>
              <a:t>ΚΑΙΜΑΘΗΜΑΤΙΚΑ  ΜΟΝΤΕΛΑ </a:t>
            </a:r>
            <a:r>
              <a:rPr lang="el-GR" sz="2200" dirty="0" smtClean="0"/>
              <a:t/>
            </a:r>
            <a:br>
              <a:rPr lang="el-GR" sz="2200" dirty="0" smtClean="0"/>
            </a:br>
            <a:r>
              <a:rPr lang="el-GR" sz="3200" dirty="0" smtClean="0"/>
              <a:t/>
            </a:r>
            <a:br>
              <a:rPr lang="el-GR" sz="3200" dirty="0" smtClean="0"/>
            </a:br>
            <a:r>
              <a:rPr lang="el-GR" sz="3200" dirty="0" smtClean="0"/>
              <a:t>1</a:t>
            </a:r>
            <a:endParaRPr lang="el-GR" sz="3200" dirty="0"/>
          </a:p>
        </p:txBody>
      </p:sp>
      <p:sp>
        <p:nvSpPr>
          <p:cNvPr id="3" name="2 - Υπότιτλος"/>
          <p:cNvSpPr>
            <a:spLocks noGrp="1"/>
          </p:cNvSpPr>
          <p:nvPr>
            <p:ph type="subTitle" idx="1"/>
          </p:nvPr>
        </p:nvSpPr>
        <p:spPr/>
        <p:txBody>
          <a:bodyPr/>
          <a:lstStyle/>
          <a:p>
            <a:r>
              <a:rPr lang="el-GR" b="1" dirty="0" smtClean="0"/>
              <a:t>ΠΗΝΕΛΟΠΗ ΚΑΜΠΑΚΗ ΒΟΥΓΙΟΥΚΛΗ</a:t>
            </a:r>
          </a:p>
          <a:p>
            <a:r>
              <a:rPr lang="el-GR" b="1" dirty="0" smtClean="0"/>
              <a:t>ΚΑΘΗΓΗΤΡΙΑ ΕΦΑΡΜΟΣΜΕΝΗΣ ΓΛΩΣΣΟΛΟΓΙΑΣ </a:t>
            </a:r>
            <a:endParaRPr lang="el-G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4000" dirty="0" smtClean="0"/>
              <a:t/>
            </a:r>
            <a:br>
              <a:rPr lang="en-US" sz="4000" dirty="0" smtClean="0"/>
            </a:br>
            <a:r>
              <a:rPr lang="el-GR" sz="4000" dirty="0" smtClean="0"/>
              <a:t>Σημερινή κοινωνική πραγματικότητα:  </a:t>
            </a:r>
            <a:br>
              <a:rPr lang="el-GR" sz="4000" dirty="0" smtClean="0"/>
            </a:br>
            <a:r>
              <a:rPr lang="el-GR" sz="4000" b="1" dirty="0" smtClean="0"/>
              <a:t>μεταβλητότητα </a:t>
            </a:r>
            <a:r>
              <a:rPr lang="el-GR" sz="4000" dirty="0" smtClean="0"/>
              <a:t> και </a:t>
            </a:r>
            <a:r>
              <a:rPr lang="el-GR" sz="4000" b="1" dirty="0" smtClean="0"/>
              <a:t>ρευστότητα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32500" lnSpcReduction="20000"/>
          </a:bodyPr>
          <a:lstStyle/>
          <a:p>
            <a:r>
              <a:rPr lang="el-GR" sz="7100" dirty="0" smtClean="0"/>
              <a:t>Ρόλος σχολείου </a:t>
            </a:r>
            <a:r>
              <a:rPr lang="el-GR" sz="7100" dirty="0" smtClean="0">
                <a:sym typeface="Wingdings"/>
              </a:rPr>
              <a:t></a:t>
            </a:r>
            <a:r>
              <a:rPr lang="el-GR" sz="7100" dirty="0" smtClean="0"/>
              <a:t>  αποδυναμωμένος </a:t>
            </a:r>
          </a:p>
          <a:p>
            <a:r>
              <a:rPr lang="el-GR" sz="7100" dirty="0" smtClean="0"/>
              <a:t>Επιτακτική η ανάγκη αναδιάρθρωσης των εκπαιδευτικών δυνατοτήτων του σχολείου, </a:t>
            </a:r>
          </a:p>
          <a:p>
            <a:r>
              <a:rPr lang="el-GR" sz="7100" dirty="0" smtClean="0"/>
              <a:t>Ενίσχυση (α) μαθησιακών διαδικασιών και (β) διαδικασιών κοινωνικοποίησης,</a:t>
            </a:r>
          </a:p>
          <a:p>
            <a:r>
              <a:rPr lang="el-GR" sz="7100" dirty="0" smtClean="0"/>
              <a:t>Διαμόρφωση νέου πλαισίου  (</a:t>
            </a:r>
            <a:r>
              <a:rPr lang="el-GR" sz="7100" dirty="0" err="1" smtClean="0"/>
              <a:t>επι</a:t>
            </a:r>
            <a:r>
              <a:rPr lang="el-GR" sz="7100" dirty="0" smtClean="0"/>
              <a:t>)μορφωτικών και κοινωνικών αναγκών για το κάθε άτομο, κυρίως από κοινωνικά, οικονομικά, επιστημονικά και τεχνολογικά δεδομένα</a:t>
            </a:r>
          </a:p>
          <a:p>
            <a:r>
              <a:rPr lang="el-GR" sz="7100" dirty="0" smtClean="0"/>
              <a:t> αναζήτηση, διαχείριση και αξιοποίηση νέας γνώσης, </a:t>
            </a:r>
          </a:p>
          <a:p>
            <a:r>
              <a:rPr lang="el-GR" sz="7100" dirty="0" smtClean="0"/>
              <a:t>προσέγγιση και αξιοποίηση νέων τεχνολογιών καθώς</a:t>
            </a:r>
          </a:p>
          <a:p>
            <a:r>
              <a:rPr lang="el-GR" sz="7100" dirty="0" smtClean="0"/>
              <a:t>προώθηση της αξίας της συλλογικότητας και της </a:t>
            </a:r>
            <a:r>
              <a:rPr lang="el-GR" sz="7100" dirty="0" err="1" smtClean="0"/>
              <a:t>συνεργατικότητας</a:t>
            </a:r>
            <a:r>
              <a:rPr lang="el-GR" sz="7100" dirty="0" smtClean="0"/>
              <a:t> ΜΕ ανάδειξη της ατομικής ευθύνης.</a:t>
            </a:r>
          </a:p>
          <a:p>
            <a:pPr>
              <a:buNone/>
            </a:pPr>
            <a:r>
              <a:rPr lang="el-GR" sz="7100" dirty="0" smtClean="0"/>
              <a:t> </a:t>
            </a:r>
          </a:p>
          <a:p>
            <a:r>
              <a:rPr lang="el-GR" b="1" dirty="0" smtClean="0"/>
              <a:t>μεταβλητότητα </a:t>
            </a:r>
            <a:r>
              <a:rPr lang="el-GR" dirty="0" smtClean="0"/>
              <a:t> και </a:t>
            </a:r>
            <a:r>
              <a:rPr lang="el-GR" b="1" dirty="0" smtClean="0"/>
              <a:t>ρευστότητα</a:t>
            </a:r>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Γεγονός </a:t>
            </a:r>
            <a:r>
              <a:rPr lang="el-GR" dirty="0" err="1" smtClean="0"/>
              <a:t>αδιαμφισβήτητο</a:t>
            </a:r>
            <a:r>
              <a:rPr lang="el-GR" dirty="0" err="1" smtClean="0">
                <a:sym typeface="Wingdings"/>
              </a:rPr>
              <a:t></a:t>
            </a:r>
            <a:r>
              <a:rPr lang="el-GR" dirty="0" smtClean="0"/>
              <a:t> ραγδαία και συνεχής αύξηση γνώσης και  πληροφορίας = ευκαιρίες + πρόοδος </a:t>
            </a:r>
          </a:p>
          <a:p>
            <a:r>
              <a:rPr lang="el-GR" b="1" i="1" dirty="0" smtClean="0"/>
              <a:t>ΑΛΛΑ</a:t>
            </a:r>
            <a:r>
              <a:rPr lang="el-GR" dirty="0" smtClean="0"/>
              <a:t> </a:t>
            </a:r>
          </a:p>
          <a:p>
            <a:r>
              <a:rPr lang="el-GR" dirty="0" smtClean="0"/>
              <a:t>Κίνδυνος  διεύρυνσης των κοινωνικών ανισοτήτων!</a:t>
            </a:r>
          </a:p>
          <a:p>
            <a:r>
              <a:rPr lang="el-GR" dirty="0" err="1" smtClean="0"/>
              <a:t>Διασφάλιση</a:t>
            </a:r>
            <a:r>
              <a:rPr lang="el-GR" dirty="0" err="1" smtClean="0">
                <a:sym typeface="Wingdings"/>
              </a:rPr>
              <a:t></a:t>
            </a:r>
            <a:r>
              <a:rPr lang="el-GR" dirty="0" smtClean="0"/>
              <a:t> ίσες ευκαιρίες μάθησης.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Γνώση= κυρίαρχο χαρακτηριστικό της εποχής </a:t>
            </a:r>
            <a:r>
              <a:rPr lang="el-GR" dirty="0" err="1" smtClean="0"/>
              <a:t>μας</a:t>
            </a:r>
            <a:r>
              <a:rPr lang="el-GR" dirty="0" err="1" smtClean="0">
                <a:sym typeface="Wingdings"/>
              </a:rPr>
              <a:t></a:t>
            </a:r>
            <a:r>
              <a:rPr lang="el-GR" dirty="0" smtClean="0"/>
              <a:t> ενίσχυση του ρόλου της εκπαίδευσης ως ποιοτικώς ανεξάρτητου παράγοντα της γνώσης στην οικονομία και την παραγωγή </a:t>
            </a:r>
            <a:r>
              <a:rPr lang="el-GR" b="1" i="1" dirty="0" smtClean="0"/>
              <a:t>ΑΛΛΑ </a:t>
            </a:r>
            <a:r>
              <a:rPr lang="el-GR" dirty="0" smtClean="0"/>
              <a:t>και στην πρόληψη και αποκατάσταση κοινωνικών ανισοτήτων.</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n-US" dirty="0" smtClean="0"/>
          </a:p>
          <a:p>
            <a:pPr>
              <a:buNone/>
            </a:pPr>
            <a:endParaRPr lang="en-US" dirty="0" smtClean="0"/>
          </a:p>
          <a:p>
            <a:pPr>
              <a:buNone/>
            </a:pPr>
            <a:r>
              <a:rPr lang="en-US" dirty="0" smtClean="0"/>
              <a:t>	</a:t>
            </a:r>
            <a:r>
              <a:rPr lang="el-GR" dirty="0" err="1" smtClean="0"/>
              <a:t>Σχολείο</a:t>
            </a:r>
            <a:r>
              <a:rPr lang="el-GR" dirty="0" err="1" smtClean="0">
                <a:sym typeface="Wingdings"/>
              </a:rPr>
              <a:t></a:t>
            </a:r>
            <a:r>
              <a:rPr lang="el-GR" dirty="0" smtClean="0"/>
              <a:t> διαμόρφωση προσωπικότητας με ισχυρή αυτοαντίληψη </a:t>
            </a:r>
            <a:r>
              <a:rPr lang="el-GR" dirty="0" smtClean="0">
                <a:sym typeface="Wingdings"/>
              </a:rPr>
              <a:t></a:t>
            </a:r>
            <a:r>
              <a:rPr lang="el-GR" dirty="0" smtClean="0"/>
              <a:t>  βαρύτητα στην ικανοποίηση του συνόλου των συναισθηματικών και νοητικών αναγκών καθώς και των ενδιαφερόντων του μαθητή.</a:t>
            </a:r>
          </a:p>
          <a:p>
            <a:pPr>
              <a:buNone/>
            </a:pP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n-US" dirty="0" smtClean="0"/>
              <a:t>	</a:t>
            </a:r>
          </a:p>
          <a:p>
            <a:pPr>
              <a:buNone/>
            </a:pPr>
            <a:endParaRPr lang="en-US" dirty="0" smtClean="0"/>
          </a:p>
          <a:p>
            <a:pPr>
              <a:buNone/>
            </a:pPr>
            <a:r>
              <a:rPr lang="en-US" dirty="0" smtClean="0"/>
              <a:t>	</a:t>
            </a:r>
            <a:r>
              <a:rPr lang="el-GR" dirty="0" smtClean="0"/>
              <a:t>Μοντέλο κυρίαρχο στο εκπαιδευτικό μας </a:t>
            </a:r>
            <a:r>
              <a:rPr lang="el-GR" dirty="0" err="1" smtClean="0"/>
              <a:t>σύστημα</a:t>
            </a:r>
            <a:r>
              <a:rPr lang="el-GR" dirty="0" err="1" smtClean="0">
                <a:sym typeface="Wingdings"/>
              </a:rPr>
              <a:t></a:t>
            </a:r>
            <a:r>
              <a:rPr lang="el-GR" dirty="0" smtClean="0"/>
              <a:t> αυτοτελής διδασκαλία των διαφόρων γνωστικών αντικειμένων. </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n-US" b="1" i="1" dirty="0" smtClean="0"/>
          </a:p>
          <a:p>
            <a:pPr>
              <a:buNone/>
            </a:pPr>
            <a:r>
              <a:rPr lang="en-US" b="1" i="1" dirty="0" smtClean="0"/>
              <a:t>TO </a:t>
            </a:r>
            <a:r>
              <a:rPr lang="el-GR" b="1" i="1" dirty="0" smtClean="0"/>
              <a:t>ΆΛΛΟ ΜΟΝΤΕΛΟ:</a:t>
            </a:r>
            <a:endParaRPr lang="en-US" b="1" i="1" dirty="0" smtClean="0"/>
          </a:p>
          <a:p>
            <a:pPr>
              <a:buNone/>
            </a:pPr>
            <a:r>
              <a:rPr lang="el-GR" b="1" i="1" dirty="0" smtClean="0"/>
              <a:t>ΔΙΕΠΙΣΤΗΜΟΝΙΚΗ ΠΡΟΣΕΓΓΙΣΗ</a:t>
            </a:r>
            <a:r>
              <a:rPr lang="el-GR" b="1" dirty="0" smtClean="0"/>
              <a:t> (</a:t>
            </a:r>
            <a:r>
              <a:rPr lang="el-GR" b="1" i="1" dirty="0" smtClean="0"/>
              <a:t> INTER-DISCIPLINARITY </a:t>
            </a:r>
            <a:r>
              <a:rPr lang="en-US" b="1" i="1" dirty="0" smtClean="0"/>
              <a:t>OR</a:t>
            </a:r>
            <a:r>
              <a:rPr lang="el-GR" b="1" i="1" dirty="0" smtClean="0"/>
              <a:t> MULTI-DISCIPLINARITY </a:t>
            </a:r>
            <a:r>
              <a:rPr lang="en-US" b="1" i="1" dirty="0" smtClean="0"/>
              <a:t>OR</a:t>
            </a:r>
            <a:r>
              <a:rPr lang="el-GR" b="1" i="1" dirty="0" smtClean="0"/>
              <a:t> CROSS-DISCIPLINARITY)</a:t>
            </a:r>
            <a:r>
              <a:rPr lang="el-GR" b="1" dirty="0" smtClean="0"/>
              <a:t>.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 Για το σκοπό αυτό απαιτείται η </a:t>
            </a:r>
            <a:r>
              <a:rPr lang="el-GR" b="1" i="1" dirty="0" smtClean="0"/>
              <a:t>οριζόντια σύνδεση</a:t>
            </a:r>
            <a:r>
              <a:rPr lang="el-GR" dirty="0" smtClean="0"/>
              <a:t> των </a:t>
            </a:r>
            <a:r>
              <a:rPr lang="el-GR" dirty="0" err="1" smtClean="0"/>
              <a:t>ΠΣπουδών</a:t>
            </a:r>
            <a:r>
              <a:rPr lang="el-GR" dirty="0" smtClean="0"/>
              <a:t> των επιμέρους γνωστικών αντικειμένων. </a:t>
            </a:r>
          </a:p>
          <a:p>
            <a:r>
              <a:rPr lang="el-GR" b="1" i="1" dirty="0" smtClean="0"/>
              <a:t>ΟΡΙΖΟΝΤΙΑ ΣΥΝΔΕΣΗ ΣΕ ΕΠΙΠΕΔΟ ΠΡΟΓΡΑΜΜΑΤΩΝ ΣΠΟΥΔΩΝ </a:t>
            </a:r>
            <a:r>
              <a:rPr lang="el-GR" b="1" i="1" dirty="0" smtClean="0">
                <a:sym typeface="Wingdings"/>
              </a:rPr>
              <a:t></a:t>
            </a:r>
            <a:r>
              <a:rPr lang="el-GR" b="1" i="1" dirty="0" smtClean="0"/>
              <a:t> κατάλληλη οργάνωση της διδακτέας ύλης κάθε γνωστικού αντικειμένου, με τρόπο που να εξασφαλίζεται η επεξεργασία εννοιών οι οποίες ανήκουν στον ίδιο ή σε διαφορετικούς τομείς της επιστήμης, με τρόπο που να προσδιορίζονται οι μεταξύ τους σχέσεις και να αναδεικνύονται τα σημεία τομής τους. </a:t>
            </a:r>
            <a:endParaRPr lang="el-GR" dirty="0" smtClean="0"/>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b="1" dirty="0" smtClean="0"/>
              <a:t>Η προσέγγιση αυτή, δηλαδή </a:t>
            </a:r>
            <a:r>
              <a:rPr lang="el-GR" b="1" i="1" dirty="0" smtClean="0"/>
              <a:t>«Η </a:t>
            </a:r>
            <a:r>
              <a:rPr lang="el-GR" b="1" i="1" dirty="0" err="1" smtClean="0"/>
              <a:t>Διαθεματική</a:t>
            </a:r>
            <a:r>
              <a:rPr lang="el-GR" b="1" i="1" dirty="0" smtClean="0"/>
              <a:t> Προσέγγιση»</a:t>
            </a:r>
            <a:r>
              <a:rPr lang="el-GR" b="1" dirty="0" smtClean="0"/>
              <a:t> (2001), θα δίνει τη δυνατότητα στο μαθητή να συγκροτήσει ένα ενιαίο σύνολο γνώσεων και δεξιοτήτων, μια ολιστική αντίληψη της γνώσης, που θα του επιτρέπει να διαμορφώνει προσωπική άποψη για θέματα που σχετίζονται μεταξύ τους, και να λειτουργεί με βάση αυτή, ως υπεύθυνος πολίτης.</a:t>
            </a:r>
            <a:endParaRPr lang="el-GR" dirty="0" smtClean="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ΓΛΩΣΣΑ ΚΑΙ ΔΙΕΠΙΣΤΗΜΟΝΙΚΟΤΗΤΑ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γλωσσολογία, από τότε που καθιερώθηκε, από τους ιστορικούς-συγκριτικούς γλωσσολόγους, ως επιστήμη βασισμένη στην έρευνα και στην παρατήρηση, συνδέθηκε με τη χρήση μαθηματικών μοντέλων. Η χρήση των μαθηματικών μοντέλων υπαγορεύθηκε από την ανάγκη της επιστημονικής μελέτης της γλώσσας ως αυτόνομου συστήματος, ως δομής, οδηγώντας κατ’ αυτόν τον τρόπο  στην ανάπτυξη του γλωσσολογικού κινήματος του δομισμού  ή στρουκτουραλισμού κατά τα τέλη του 19</a:t>
            </a:r>
            <a:r>
              <a:rPr lang="el-GR" baseline="30000" dirty="0" smtClean="0"/>
              <a:t>ου</a:t>
            </a:r>
            <a:r>
              <a:rPr lang="el-GR" dirty="0" smtClean="0"/>
              <a:t> αιώνα.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Όμως η χρήση των μοντέλων έφτασε στην ακμή της περί τα μέσα του 20ου αιώνα με τον </a:t>
            </a:r>
            <a:r>
              <a:rPr lang="en-US" sz="3600" dirty="0" err="1" smtClean="0"/>
              <a:t>Zellig</a:t>
            </a:r>
            <a:r>
              <a:rPr lang="en-US" sz="3600" dirty="0" smtClean="0"/>
              <a:t> Harris</a:t>
            </a:r>
            <a:r>
              <a:rPr lang="el-GR" sz="3600" b="1" i="1" dirty="0" smtClean="0"/>
              <a:t>, </a:t>
            </a:r>
            <a:r>
              <a:rPr lang="el-GR" sz="3600" dirty="0" smtClean="0"/>
              <a:t>του οποίου ο κύριος σκοπός, όπως αναφέρεται στον </a:t>
            </a:r>
            <a:r>
              <a:rPr lang="en-US" sz="3600" dirty="0" err="1" smtClean="0"/>
              <a:t>Lentin</a:t>
            </a:r>
            <a:r>
              <a:rPr lang="el-GR" sz="3600" dirty="0" smtClean="0"/>
              <a:t> (2002), ήταν να καθιερώσει τη γλωσσολογία ως ένα προϊόν της μαθηματικής ανάλυσης των γλωσσικών δεδομένων.</a:t>
            </a:r>
          </a:p>
          <a:p>
            <a:pPr>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r>
              <a:rPr lang="el-GR" sz="3600" b="1" dirty="0" smtClean="0"/>
              <a:t>ΓΛΩΣΣΑ </a:t>
            </a:r>
            <a:r>
              <a:rPr lang="el-GR" sz="3600" dirty="0" smtClean="0">
                <a:sym typeface="Wingdings"/>
              </a:rPr>
              <a:t></a:t>
            </a:r>
            <a:r>
              <a:rPr lang="el-GR" sz="3600" dirty="0" smtClean="0"/>
              <a:t> αναπόσπαστο τμήμα της σκέψης και των ικανοτήτων του ανθρώπου να επικοινωνεί, να παράγει επιστήμη και εφαρμογές της επιστήμης και να δημιουργεί τέχνη και πολιτισμό </a:t>
            </a:r>
          </a:p>
          <a:p>
            <a:r>
              <a:rPr lang="el-GR" sz="3600" dirty="0" smtClean="0"/>
              <a:t>Κλασική αρχαιότητα </a:t>
            </a:r>
            <a:r>
              <a:rPr lang="el-GR" sz="3600" dirty="0" smtClean="0">
                <a:sym typeface="Wingdings"/>
              </a:rPr>
              <a:t></a:t>
            </a:r>
            <a:r>
              <a:rPr lang="el-GR" sz="3600" dirty="0" smtClean="0"/>
              <a:t> </a:t>
            </a:r>
            <a:r>
              <a:rPr lang="el-GR" sz="3600" b="1" i="1" dirty="0" err="1" smtClean="0"/>
              <a:t>πανεπιστημονική</a:t>
            </a:r>
            <a:r>
              <a:rPr lang="el-GR" sz="3600" b="1" i="1" dirty="0" smtClean="0"/>
              <a:t>,</a:t>
            </a:r>
            <a:r>
              <a:rPr lang="el-GR" sz="3600" i="1" dirty="0" smtClean="0"/>
              <a:t> ή </a:t>
            </a:r>
            <a:r>
              <a:rPr lang="el-GR" sz="3600" b="1" i="1" dirty="0" smtClean="0"/>
              <a:t>διεπιστημονική αντιμετώπιση </a:t>
            </a:r>
            <a:endParaRPr lang="el-GR" sz="3600" dirty="0" smtClean="0"/>
          </a:p>
          <a:p>
            <a:endParaRPr lang="el-GR"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 </a:t>
            </a:r>
            <a:r>
              <a:rPr lang="en-US" dirty="0" smtClean="0"/>
              <a:t>M</a:t>
            </a:r>
            <a:r>
              <a:rPr lang="el-GR" dirty="0" err="1" smtClean="0"/>
              <a:t>αθητές</a:t>
            </a:r>
            <a:r>
              <a:rPr lang="el-GR" dirty="0" smtClean="0"/>
              <a:t> του </a:t>
            </a:r>
            <a:r>
              <a:rPr lang="en-US" dirty="0" smtClean="0"/>
              <a:t>Harris </a:t>
            </a:r>
            <a:r>
              <a:rPr lang="el-GR" dirty="0" smtClean="0">
                <a:sym typeface="Wingdings"/>
              </a:rPr>
              <a:t></a:t>
            </a:r>
            <a:r>
              <a:rPr lang="el-GR" dirty="0" smtClean="0"/>
              <a:t>  N. </a:t>
            </a:r>
            <a:r>
              <a:rPr lang="el-GR" dirty="0" err="1" smtClean="0"/>
              <a:t>Chomsky</a:t>
            </a:r>
            <a:r>
              <a:rPr lang="el-GR" dirty="0" smtClean="0"/>
              <a:t>-</a:t>
            </a:r>
            <a:r>
              <a:rPr lang="en-US" dirty="0" smtClean="0"/>
              <a:t>M</a:t>
            </a:r>
            <a:r>
              <a:rPr lang="el-GR" dirty="0" smtClean="0"/>
              <a:t>. </a:t>
            </a:r>
            <a:r>
              <a:rPr lang="en-US" dirty="0" smtClean="0"/>
              <a:t>Gross</a:t>
            </a:r>
            <a:r>
              <a:rPr lang="el-GR" dirty="0" smtClean="0"/>
              <a:t>  </a:t>
            </a:r>
          </a:p>
          <a:p>
            <a:r>
              <a:rPr lang="el-GR" dirty="0" smtClean="0"/>
              <a:t>Η ανάπτυξη του κλάδου της πληροφορικής ή υπολογιστικής γλωσσολογίας και της αυτόματης επεξεργασίας της γλώσσας είχε ως αποτέλεσμα την ανάγκη της περιγραφής της  γλώσσας με φορμαλιστικό τρόπο κι έτσι έγινε απαραίτητη η διαρκής συνεργασία με τα μαθηματικά για την αναζήτηση μοντέλων ή τρόπων σε βαθμό που, σήμερα πλέον, η άμεση ή έμμεση στήριξη σε ένα μαθηματικό μοντέλο, να έχει γίνει προϋπόθεση σχεδόν για όλους τους κλάδους της γλωσσικής  επιστήμης. </a:t>
            </a:r>
          </a:p>
          <a:p>
            <a:endParaRPr lang="el-G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Ο λόγος φαίνεται να είναι το αδιαμφισβήτητο γεγονός ότι, με τα μαθηματικά μοντέλα, οι δομές  που χρησιμοποιεί η γλωσσολογία είναι ορατές, κατανοητές και εύκολα μεταφέρσιμες. Επιπλέον, το γεγονός ότι τα μαθηματικά περιβάλλονται από μια αξιοπιστία, οδηγεί σε μια ευρύτερη αποδοχή. </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Άλλωστε, ο ισχυρός θεωρητικός και μεθοδολογικός οπλισμός του δομισμού, ο οποίος κατά τον  Μπαμπινιώτη (2000), είτε ως ευρωπαϊκός είτε ως αμερικανικός, εξασφάλισε στην επιστήμη της γλώσσας αδιαφιλονίκητο κύρος, δεν είναι παρά η χρήση μαθηματικών προτύπων από τον </a:t>
            </a:r>
            <a:r>
              <a:rPr lang="en-US" dirty="0" smtClean="0"/>
              <a:t>de Saussure</a:t>
            </a:r>
            <a:r>
              <a:rPr lang="el-GR" dirty="0" smtClean="0"/>
              <a:t>  και άλλους </a:t>
            </a:r>
            <a:r>
              <a:rPr lang="el-GR" dirty="0" err="1" smtClean="0"/>
              <a:t>δομιστές</a:t>
            </a:r>
            <a:r>
              <a:rPr lang="el-GR" dirty="0" smtClean="0"/>
              <a:t>.</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Είναι γεγονός ότι η αλληλεπίδραση μεταξύ των επιστημών έχει πάντα ως αποτέλεσμα τη δημιουργία και την εξέλιξη της θεωρίας </a:t>
            </a:r>
            <a:r>
              <a:rPr lang="el-GR" dirty="0" err="1" smtClean="0"/>
              <a:t>τής</a:t>
            </a:r>
            <a:r>
              <a:rPr lang="el-GR" dirty="0" smtClean="0"/>
              <a:t> κάθε μίας ξεχωριστά.  Η δημιουργία στεγανών και η περιχαράκωση των ερευνητών αποκλειστικά στο δικό τους αντικείμενο τούς στερεί την επικοινωνία και την ανταλλαγή απόψεων με επιστήμονες που θεραπεύουν άλλες επιστήμες, οι οποίες δεν φαίνεται εκ πρώτης όψεως να σχετίζονται μεταξύ τους- όπως γλώσσα και μαθηματικά, γλώσσα και βιολογία, ή γλώσσα και φυσική ή μετεωρολογία- ενώ  τους  οδηγεί στην απομόνωσή τους από τις εξελίξεις στον ευρύτερο επιστημονικό τομέα.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Άλλωστε, σε εποχές που η ανθρώπινη σκέψη μεγαλούργησε, όπως την εποχή της κλασικής αρχαιότητας, η αντιμετώπιση της επιστήμης ήταν ενιαία, ο φιλόσοφος ήταν  </a:t>
            </a:r>
            <a:r>
              <a:rPr lang="el-GR" dirty="0" err="1" smtClean="0"/>
              <a:t>πανεπιστήμονας</a:t>
            </a:r>
            <a:endParaRPr lang="el-GR" dirty="0" smtClean="0"/>
          </a:p>
          <a:p>
            <a:r>
              <a:rPr lang="el-GR" dirty="0" smtClean="0"/>
              <a:t>Την ακμή της ελληνικής σκέψης ακολούθησε η παρακμή και ο λήθαργος των δύο περίπου χιλιετηρίδων μέχρι την Αναγέννηση. </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Δύο πολύ σημαντικές περιπτώσεις ευδόκιμης συνεργασίας είναι η ερμηνεία της γραμμικής Β από τον αρχιτέκτονα </a:t>
            </a:r>
            <a:r>
              <a:rPr lang="en-US" dirty="0" smtClean="0"/>
              <a:t>Paul </a:t>
            </a:r>
            <a:r>
              <a:rPr lang="en-US" dirty="0" err="1" smtClean="0"/>
              <a:t>Ventris</a:t>
            </a:r>
            <a:r>
              <a:rPr lang="en-US" dirty="0" smtClean="0"/>
              <a:t> </a:t>
            </a:r>
            <a:r>
              <a:rPr lang="el-GR" dirty="0" smtClean="0"/>
              <a:t>σε συνεργασία με τον </a:t>
            </a:r>
            <a:r>
              <a:rPr lang="en-US" dirty="0" smtClean="0"/>
              <a:t>Sir</a:t>
            </a:r>
            <a:r>
              <a:rPr lang="el-GR" dirty="0" smtClean="0"/>
              <a:t> </a:t>
            </a:r>
            <a:r>
              <a:rPr lang="el-GR" dirty="0" err="1" smtClean="0"/>
              <a:t>John</a:t>
            </a:r>
            <a:r>
              <a:rPr lang="el-GR" dirty="0" smtClean="0"/>
              <a:t> </a:t>
            </a:r>
            <a:r>
              <a:rPr lang="el-GR" dirty="0" err="1" smtClean="0"/>
              <a:t>Chadwick</a:t>
            </a:r>
            <a:r>
              <a:rPr lang="el-GR" dirty="0" smtClean="0"/>
              <a:t>, υφηγητή των κλασικών γραμμάτων στο Πανεπιστήμιο του </a:t>
            </a:r>
            <a:r>
              <a:rPr lang="en-US" dirty="0" smtClean="0"/>
              <a:t>Cambridge</a:t>
            </a:r>
            <a:r>
              <a:rPr lang="el-GR" dirty="0" smtClean="0"/>
              <a:t> και το μοντέλο ή πρότυπο ανάλυσης των γλωσσών από τον </a:t>
            </a:r>
            <a:r>
              <a:rPr lang="en-US" dirty="0" smtClean="0"/>
              <a:t>Noam Chomsky </a:t>
            </a:r>
            <a:r>
              <a:rPr lang="el-GR" dirty="0" smtClean="0"/>
              <a:t>μέσα από ένα πλέγμα μαθηματικών σχέσεων, το γνωστό </a:t>
            </a:r>
            <a:r>
              <a:rPr lang="el-GR" b="1" i="1" dirty="0" smtClean="0"/>
              <a:t>γενετικό-μετασχηματιστικό μοντέλο.</a:t>
            </a:r>
            <a:r>
              <a:rPr lang="el-GR" dirty="0" smtClean="0"/>
              <a:t> </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smtClean="0"/>
              <a:t>Είναι αλήθεια ότι η διεθνής γλωσσολογική  κοινότητα δεν δέχτηκε τόσο εύκολα τους «εισβολείς», μάλιστα ο καθηγητής </a:t>
            </a:r>
            <a:r>
              <a:rPr lang="en-US" dirty="0" smtClean="0"/>
              <a:t>Martinet</a:t>
            </a:r>
            <a:r>
              <a:rPr lang="el-GR" dirty="0" smtClean="0"/>
              <a:t> της Λειτουργικής Σχολής του Παρισιού, πεισματικά αρνούνταν να δημοσιεύσει εργασίες του </a:t>
            </a:r>
            <a:r>
              <a:rPr lang="en-US" dirty="0" smtClean="0"/>
              <a:t>Chomsky</a:t>
            </a:r>
            <a:r>
              <a:rPr lang="el-GR" dirty="0" smtClean="0"/>
              <a:t> και των συνεργατών του επί χρόνια.  Σήμερα,  το γεγονός ότι τα περισσότερα μεταπτυχιακά αλλά και πολλά προπτυχιακά προγράμματα της γλωσσολογίας διεθνώς προσδιορίζουν τα διπλώματά τους ως </a:t>
            </a:r>
            <a:r>
              <a:rPr lang="en-US" dirty="0" smtClean="0"/>
              <a:t>Master of Science</a:t>
            </a:r>
            <a:r>
              <a:rPr lang="el-GR" dirty="0" smtClean="0"/>
              <a:t> (</a:t>
            </a:r>
            <a:r>
              <a:rPr lang="en-US" dirty="0" err="1" smtClean="0"/>
              <a:t>MSc</a:t>
            </a:r>
            <a:r>
              <a:rPr lang="el-GR" dirty="0" smtClean="0"/>
              <a:t>), δηλαδή μεταπτυχιακό «θετικής» κατεύθυνσης, ή </a:t>
            </a:r>
            <a:r>
              <a:rPr lang="en-US" dirty="0" smtClean="0"/>
              <a:t>Bachelor of</a:t>
            </a:r>
            <a:r>
              <a:rPr lang="el-GR" dirty="0" smtClean="0"/>
              <a:t>  </a:t>
            </a:r>
            <a:r>
              <a:rPr lang="en-US" dirty="0" smtClean="0"/>
              <a:t>Science</a:t>
            </a:r>
            <a:r>
              <a:rPr lang="el-GR" dirty="0" smtClean="0"/>
              <a:t> (</a:t>
            </a:r>
            <a:r>
              <a:rPr lang="en-US" dirty="0" err="1" smtClean="0"/>
              <a:t>BSc</a:t>
            </a:r>
            <a:r>
              <a:rPr lang="el-GR" dirty="0" smtClean="0"/>
              <a:t>), πτυχίο «θετικής» κατεύθυνσης, δικαιώνει τον </a:t>
            </a:r>
            <a:r>
              <a:rPr lang="en-US" dirty="0" smtClean="0"/>
              <a:t>Noam Chomsky</a:t>
            </a:r>
            <a:r>
              <a:rPr lang="el-GR" dirty="0" smtClean="0"/>
              <a:t> και την συνειδητά, κατά δήλωση του ιδίου, αρχαιοελληνική, ως προς τη  σφαιρικότητα της επιστήμης,  άποψή του.</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b="1" i="1" dirty="0" smtClean="0"/>
              <a:t>ΌΜΩΣ…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r>
              <a:rPr lang="el-GR" sz="2800" b="1" i="1" dirty="0" smtClean="0"/>
              <a:t>Κ</a:t>
            </a:r>
            <a:r>
              <a:rPr lang="el-GR" sz="2800" dirty="0" smtClean="0"/>
              <a:t>οινωνικοπολιτικές και οικονομικές συνθήκες οδήγησαν (</a:t>
            </a:r>
            <a:r>
              <a:rPr lang="en-US" sz="2800" dirty="0" err="1" smtClean="0"/>
              <a:t>i</a:t>
            </a:r>
            <a:r>
              <a:rPr lang="el-GR" sz="2800" dirty="0" smtClean="0"/>
              <a:t>)  κάθε επιστήμη χωριστά και (</a:t>
            </a:r>
            <a:r>
              <a:rPr lang="en-US" sz="2800" dirty="0" smtClean="0"/>
              <a:t>ii</a:t>
            </a:r>
            <a:r>
              <a:rPr lang="el-GR" sz="2800" dirty="0" smtClean="0"/>
              <a:t>) στη συνέχεια σε ένα μόνο τομέα της κάθε επιστήμης, προχωρώντας σταδιακά σε όλο και περισσότερη εξειδίκευση, η οποία έφτασε στο αποκορύφωμά της μέσα στον 20</a:t>
            </a:r>
            <a:r>
              <a:rPr lang="el-GR" sz="2800" baseline="30000" dirty="0" smtClean="0"/>
              <a:t>ο</a:t>
            </a:r>
            <a:r>
              <a:rPr lang="el-GR" sz="2800" dirty="0" smtClean="0"/>
              <a:t> αιώνα.</a:t>
            </a:r>
          </a:p>
          <a:p>
            <a:r>
              <a:rPr lang="el-GR" sz="2800" b="1" i="1" dirty="0" smtClean="0"/>
              <a:t>ΑΔΙΑΜΦΙΣΒΗΤΗΤΑ </a:t>
            </a:r>
            <a:r>
              <a:rPr lang="el-GR" sz="2800" dirty="0" smtClean="0"/>
              <a:t> </a:t>
            </a:r>
            <a:r>
              <a:rPr lang="el-GR" sz="2800" dirty="0" smtClean="0">
                <a:sym typeface="Wingdings"/>
              </a:rPr>
              <a:t></a:t>
            </a:r>
            <a:r>
              <a:rPr lang="el-GR" sz="2800" dirty="0" smtClean="0"/>
              <a:t> ανθρώπινη σκέψη = σφαιρική</a:t>
            </a:r>
          </a:p>
          <a:p>
            <a:r>
              <a:rPr lang="el-GR" sz="2800" dirty="0" smtClean="0"/>
              <a:t> κατά καιρούς επανέρχεται και αναπτύσσεται σταδιακά η διεπιστημονικότητα. </a:t>
            </a:r>
          </a:p>
          <a:p>
            <a:pPr>
              <a:buNone/>
            </a:pPr>
            <a:r>
              <a:rPr lang="el-GR" sz="2800" dirty="0" smtClean="0"/>
              <a:t> </a:t>
            </a:r>
          </a:p>
          <a:p>
            <a:endParaRPr lang="el-G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Σήμερα, 21</a:t>
            </a:r>
            <a:r>
              <a:rPr lang="el-GR" baseline="30000" dirty="0" smtClean="0"/>
              <a:t>ος</a:t>
            </a:r>
            <a:r>
              <a:rPr lang="el-GR" dirty="0" smtClean="0"/>
              <a:t> αιώνας…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b="1" i="1" dirty="0" smtClean="0"/>
              <a:t>η διεπιστημονικότητα</a:t>
            </a:r>
            <a:r>
              <a:rPr lang="el-GR" dirty="0" smtClean="0"/>
              <a:t> και η </a:t>
            </a:r>
            <a:r>
              <a:rPr lang="el-GR" b="1" i="1" dirty="0" smtClean="0"/>
              <a:t>παιδαγωγική,</a:t>
            </a:r>
            <a:r>
              <a:rPr lang="el-GR" dirty="0" smtClean="0"/>
              <a:t> η διδακτική της εφαρμογή, η </a:t>
            </a:r>
            <a:r>
              <a:rPr lang="el-GR" b="1" i="1" dirty="0" err="1" smtClean="0"/>
              <a:t>διαθεματικότητα</a:t>
            </a:r>
            <a:r>
              <a:rPr lang="el-GR" b="1" dirty="0" smtClean="0"/>
              <a:t>,</a:t>
            </a:r>
            <a:r>
              <a:rPr lang="el-GR" dirty="0" smtClean="0"/>
              <a:t> βρίσκονται, αν όχι στο επίκεντρο όπως πριν 15 χρόνια, του ενδιαφέροντος της εκπαιδευτικής πολιτικής της Ευρωπαϊκής Ένωσης (ΕΕ), τουλάχιστον αποτελούν προτεραιότητα…</a:t>
            </a:r>
          </a:p>
          <a:p>
            <a:pPr>
              <a:buNone/>
            </a:pPr>
            <a:endParaRPr lang="el-GR" dirty="0" smtClean="0"/>
          </a:p>
          <a:p>
            <a:r>
              <a:rPr lang="el-GR" b="1" i="1" dirty="0" smtClean="0"/>
              <a:t> ΑΠΑΡΑΙΤΗΤΟ</a:t>
            </a:r>
            <a:r>
              <a:rPr lang="el-GR" b="1" dirty="0" smtClean="0"/>
              <a:t>: </a:t>
            </a:r>
            <a:r>
              <a:rPr lang="el-GR" dirty="0" smtClean="0"/>
              <a:t>συνύπαρξη και συνεργασία επιστημών χωρίς να εμποδίζεται η αυτόνομη εξέλιξη της κάθε επιστήμης χωριστά ούτε  της εξειδίκευσης </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Στο πλαίσιο, λοιπόν, αυτής ακριβώς της κατεύθυνσης, εντάσσεται το θέμα των μαθηματικών προτύπων στη γλώσσα, η συνεργασία δηλαδή μεταξύ γλώσσας και μαθηματικών, ένα θέμα που ακολουθεί την εξέλιξη της γλώσσας και της γλωσσικής επιστήμης, άλλοτε άμεσα και ξεκάθαρα και άλλοτε έμμεσα και ενταγμένα σε μία ευρύτερη διαδικασία ανταλλαγής απόψεων και εργαλείων έρευνας και ερμηνείας. </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b="1" i="1" dirty="0" smtClean="0"/>
              <a:t>ΠΡΟΘΕΣΗ ΜΑΣ </a:t>
            </a:r>
            <a:r>
              <a:rPr lang="el-GR" dirty="0" smtClean="0"/>
              <a:t>: να συνεισφέρουμε στην κατανόηση αυτής της ανάγκης της </a:t>
            </a:r>
            <a:r>
              <a:rPr lang="el-GR" dirty="0" err="1" smtClean="0"/>
              <a:t>διαθεματικής</a:t>
            </a:r>
            <a:r>
              <a:rPr lang="el-GR" dirty="0" smtClean="0"/>
              <a:t> – διεπιστημονικής προσέγγισης της γλώσσας από πολλές πλευρές και, ιδιαίτερα, στον πιθανό εντοπισμό παραμέτρων που είναι «κρυμμένες» και δεν μπορούν να ανιχνευθούν με τις κλασικές διαδικασίες. </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buNone/>
            </a:pPr>
            <a:endParaRPr lang="el-GR" dirty="0" smtClean="0"/>
          </a:p>
          <a:p>
            <a:r>
              <a:rPr lang="el-GR" dirty="0" smtClean="0"/>
              <a:t>Πιστεύω ακράδαντα ότι είναι ανάγκη ο σύγχρονος δάσκαλος της γλώσσας να είναι εξοικειωμένος από τα φοιτητικά του χρόνια για τις υποκείμενες σχέσεις μεταξύ των επιστημών, συμπεριλαμβανομένων και των μαθηματικών και, αφού πρώτα αποβάλει τον φόβο που προκαλείται αποκλειστικά και μόνο από την άγνοια, να συμμετέχει και να συνεισφέρει στην έρευνα και τη διδασκαλία της γλώσσας. </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1.	Διεπιστημονικότητα,  </a:t>
            </a:r>
            <a:r>
              <a:rPr lang="el-GR" b="1" dirty="0" err="1" smtClean="0"/>
              <a:t>διαθεματικότητα</a:t>
            </a:r>
            <a:r>
              <a:rPr lang="el-GR" b="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Συνεργασία  μεταξύ των επιστημών </a:t>
            </a:r>
            <a:r>
              <a:rPr lang="el-GR" dirty="0" smtClean="0">
                <a:sym typeface="Wingdings"/>
              </a:rPr>
              <a:t></a:t>
            </a:r>
            <a:r>
              <a:rPr lang="el-GR" dirty="0" smtClean="0"/>
              <a:t> Ανάγκη</a:t>
            </a:r>
          </a:p>
          <a:p>
            <a:r>
              <a:rPr lang="el-GR" dirty="0" smtClean="0"/>
              <a:t> Κλασική ελληνική σκέψη =  σφαιρικότητα</a:t>
            </a:r>
          </a:p>
          <a:p>
            <a:r>
              <a:rPr lang="el-GR" dirty="0" smtClean="0"/>
              <a:t> </a:t>
            </a:r>
            <a:r>
              <a:rPr lang="el-GR" dirty="0" err="1" smtClean="0"/>
              <a:t>Κοινωνικο</a:t>
            </a:r>
            <a:r>
              <a:rPr lang="el-GR" dirty="0" smtClean="0"/>
              <a:t>-οικονομικοί λόγοι </a:t>
            </a:r>
            <a:r>
              <a:rPr lang="el-GR" dirty="0" smtClean="0">
                <a:sym typeface="Wingdings"/>
              </a:rPr>
              <a:t></a:t>
            </a:r>
            <a:r>
              <a:rPr lang="el-GR" dirty="0" smtClean="0"/>
              <a:t>  καταστρατήγηση</a:t>
            </a:r>
          </a:p>
          <a:p>
            <a:r>
              <a:rPr lang="el-GR" dirty="0" smtClean="0"/>
              <a:t>Επιστήμονες: </a:t>
            </a:r>
            <a:r>
              <a:rPr lang="el-GR" b="1" i="1" dirty="0" smtClean="0"/>
              <a:t> ΠΟΤΕ</a:t>
            </a:r>
            <a:r>
              <a:rPr lang="el-GR" dirty="0" smtClean="0"/>
              <a:t> δεν σταμάτησαν να συνεργάζονται </a:t>
            </a:r>
          </a:p>
          <a:p>
            <a:r>
              <a:rPr lang="el-GR" dirty="0" smtClean="0"/>
              <a:t>Σημερινή εποχή : συνεργασία συνειδητή και μάλιστα από τις πρώτες βαθμίδες της εκπαίδευσης. </a:t>
            </a:r>
          </a:p>
          <a:p>
            <a:r>
              <a:rPr lang="el-GR" dirty="0" smtClean="0"/>
              <a:t>Εκπαιδευτική πολιτική ΕΕ: σφαιρική αντιμετώπιση της επιστήμης και συνεργασία επιστημών </a:t>
            </a:r>
            <a:r>
              <a:rPr lang="el-GR" smtClean="0"/>
              <a:t>/ επιστημόνων </a:t>
            </a:r>
            <a:r>
              <a:rPr lang="el-GR" smtClean="0">
                <a:sym typeface="Wingdings"/>
              </a:rPr>
              <a:t></a:t>
            </a:r>
            <a:r>
              <a:rPr lang="el-GR" smtClean="0"/>
              <a:t> </a:t>
            </a:r>
            <a:r>
              <a:rPr lang="el-GR" dirty="0" smtClean="0"/>
              <a:t>πρωτοβάθμια, δευτεροβάθμια </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Εκπαίδευση =βασικός μηχανισμός και  κύριο δομικό μέσο με το οποίο η κοινωνία επιδιώκει να καταστήσει τους πολίτες ικανούς να ολοκληρωθούν ως προσωπικότητες και να αποκτήσουν ισότιμη πρόσβαση στην ευημερία, στη λήψη δημοκρατικών αποφάσεων και στην ατομική, κοινωνική και πολιτισμική ανάπτυξη. </a:t>
            </a:r>
          </a:p>
          <a:p>
            <a:r>
              <a:rPr lang="el-GR" b="1" i="1" dirty="0" smtClean="0"/>
              <a:t>ΑΠΑΡΑΙΤΗΤΟ:</a:t>
            </a:r>
            <a:r>
              <a:rPr lang="el-GR" dirty="0" smtClean="0"/>
              <a:t> νέος εκπαιδευτικός σχεδιασμός, κάτω από το πρίσμα των νέων δεδομένων αλλά και των επιθυμητών επιδιώξεων.</a:t>
            </a:r>
          </a:p>
          <a:p>
            <a:pPr>
              <a:buNone/>
            </a:pPr>
            <a:r>
              <a:rPr lang="el-GR" dirty="0" smtClean="0"/>
              <a:t> </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1318</TotalTime>
  <Words>1339</Words>
  <PresentationFormat>Προβολή στην οθόνη (4:3)</PresentationFormat>
  <Paragraphs>67</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Θέμα του Office</vt:lpstr>
      <vt:lpstr>  ΕΙΔΙΚΑ ΘΕΜΑΤΑ ΓΛΩΣΣΟΛΟΓΙΑΣ  ΕΕΓΛΩ 361 1. ΓΛΩΣΣΑ ΚΑΙΜΑΘΗΜΑΤΙΚΑ  ΜΟΝΤΕΛΑ   1</vt:lpstr>
      <vt:lpstr>Διαφάνεια 2</vt:lpstr>
      <vt:lpstr> ΌΜΩΣ… </vt:lpstr>
      <vt:lpstr>Σήμερα, 21ος αιώνας…</vt:lpstr>
      <vt:lpstr>Διαφάνεια 5</vt:lpstr>
      <vt:lpstr>Διαφάνεια 6</vt:lpstr>
      <vt:lpstr>Διαφάνεια 7</vt:lpstr>
      <vt:lpstr> 1. Διεπιστημονικότητα,  διαθεματικότητα  </vt:lpstr>
      <vt:lpstr>Διαφάνεια 9</vt:lpstr>
      <vt:lpstr> Σημερινή κοινωνική πραγματικότητα:   μεταβλητότητα  και ρευστότητα </vt:lpstr>
      <vt:lpstr>Διαφάνεια 11</vt:lpstr>
      <vt:lpstr>Διαφάνεια 12</vt:lpstr>
      <vt:lpstr>Διαφάνεια 13</vt:lpstr>
      <vt:lpstr>Διαφάνεια 14</vt:lpstr>
      <vt:lpstr>Διαφάνεια 15</vt:lpstr>
      <vt:lpstr>Διαφάνεια 16</vt:lpstr>
      <vt:lpstr>Διαφάνεια 17</vt:lpstr>
      <vt:lpstr>ΓΛΩΣΣΑ ΚΑΙ ΔΙΕΠΙΣΤΗΜΟΝΙΚΟΤΗΤΑ </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ΚΑΜΠΑΚΗ</dc:creator>
  <cp:lastModifiedBy>ΚΑΜΠΑΚΗ</cp:lastModifiedBy>
  <cp:revision>43</cp:revision>
  <dcterms:created xsi:type="dcterms:W3CDTF">2018-10-07T12:20:15Z</dcterms:created>
  <dcterms:modified xsi:type="dcterms:W3CDTF">2020-02-10T18:25:06Z</dcterms:modified>
</cp:coreProperties>
</file>