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40" r:id="rId2"/>
    <p:sldId id="257" r:id="rId3"/>
    <p:sldId id="258" r:id="rId4"/>
    <p:sldId id="386" r:id="rId5"/>
    <p:sldId id="261" r:id="rId6"/>
    <p:sldId id="387" r:id="rId7"/>
    <p:sldId id="263" r:id="rId8"/>
    <p:sldId id="269" r:id="rId9"/>
    <p:sldId id="270" r:id="rId10"/>
    <p:sldId id="271" r:id="rId11"/>
    <p:sldId id="443" r:id="rId12"/>
    <p:sldId id="264" r:id="rId13"/>
    <p:sldId id="441" r:id="rId14"/>
    <p:sldId id="265" r:id="rId15"/>
    <p:sldId id="260" r:id="rId16"/>
    <p:sldId id="442" r:id="rId17"/>
    <p:sldId id="262" r:id="rId18"/>
    <p:sldId id="266" r:id="rId19"/>
    <p:sldId id="277" r:id="rId20"/>
    <p:sldId id="276" r:id="rId21"/>
    <p:sldId id="366" r:id="rId22"/>
    <p:sldId id="273" r:id="rId23"/>
    <p:sldId id="268" r:id="rId24"/>
    <p:sldId id="267" r:id="rId25"/>
    <p:sldId id="275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>
      <p:cViewPr varScale="1">
        <p:scale>
          <a:sx n="76" d="100"/>
          <a:sy n="76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C8D0C-05AF-41E6-8B70-A69174D1FD43}" type="doc">
      <dgm:prSet loTypeId="urn:microsoft.com/office/officeart/2005/8/layout/vProcess5" loCatId="process" qsTypeId="urn:microsoft.com/office/officeart/2005/8/quickstyle/3d6" qsCatId="3D" csTypeId="urn:microsoft.com/office/officeart/2005/8/colors/accent5_4" csCatId="accent5" phldr="1"/>
      <dgm:spPr/>
      <dgm:t>
        <a:bodyPr/>
        <a:lstStyle/>
        <a:p>
          <a:endParaRPr lang="el-GR"/>
        </a:p>
      </dgm:t>
    </dgm:pt>
    <dgm:pt modelId="{8AA36422-7897-43EC-B3F2-34163973FBF5}">
      <dgm:prSet phldrT="[Text]"/>
      <dgm:spPr/>
      <dgm:t>
        <a:bodyPr/>
        <a:lstStyle/>
        <a:p>
          <a:r>
            <a:rPr lang="en-US" dirty="0"/>
            <a:t>DNA</a:t>
          </a:r>
          <a:endParaRPr lang="el-GR" dirty="0"/>
        </a:p>
      </dgm:t>
    </dgm:pt>
    <dgm:pt modelId="{CA9171C2-E5BC-4D44-B8A4-9C3222D872E6}" type="parTrans" cxnId="{8ECCE3E8-8412-4146-818A-3D3CDE5DD88A}">
      <dgm:prSet/>
      <dgm:spPr/>
      <dgm:t>
        <a:bodyPr/>
        <a:lstStyle/>
        <a:p>
          <a:endParaRPr lang="el-GR"/>
        </a:p>
      </dgm:t>
    </dgm:pt>
    <dgm:pt modelId="{776CB2EA-BF66-40F5-B068-D54C52A8B96A}" type="sibTrans" cxnId="{8ECCE3E8-8412-4146-818A-3D3CDE5DD88A}">
      <dgm:prSet/>
      <dgm:spPr/>
      <dgm:t>
        <a:bodyPr/>
        <a:lstStyle/>
        <a:p>
          <a:endParaRPr lang="el-GR"/>
        </a:p>
      </dgm:t>
    </dgm:pt>
    <dgm:pt modelId="{85EBC93A-BB26-4A00-9F7A-C79676205113}">
      <dgm:prSet phldrT="[Text]"/>
      <dgm:spPr/>
      <dgm:t>
        <a:bodyPr/>
        <a:lstStyle/>
        <a:p>
          <a:r>
            <a:rPr lang="en-US" dirty="0"/>
            <a:t>RNA</a:t>
          </a:r>
          <a:endParaRPr lang="el-GR" dirty="0"/>
        </a:p>
      </dgm:t>
    </dgm:pt>
    <dgm:pt modelId="{37139A4E-8885-410A-8BEE-0C1DF8F0CEA1}" type="parTrans" cxnId="{3BAC5266-FF01-47B7-AB3B-5997704DC702}">
      <dgm:prSet/>
      <dgm:spPr/>
      <dgm:t>
        <a:bodyPr/>
        <a:lstStyle/>
        <a:p>
          <a:endParaRPr lang="el-GR"/>
        </a:p>
      </dgm:t>
    </dgm:pt>
    <dgm:pt modelId="{518AA96A-546B-4B90-802F-4D36C4077016}" type="sibTrans" cxnId="{3BAC5266-FF01-47B7-AB3B-5997704DC702}">
      <dgm:prSet/>
      <dgm:spPr/>
      <dgm:t>
        <a:bodyPr/>
        <a:lstStyle/>
        <a:p>
          <a:endParaRPr lang="el-GR"/>
        </a:p>
      </dgm:t>
    </dgm:pt>
    <dgm:pt modelId="{7989D5BC-2750-472E-A632-FD0F3BA8AA94}">
      <dgm:prSet phldrT="[Text]"/>
      <dgm:spPr/>
      <dgm:t>
        <a:bodyPr/>
        <a:lstStyle/>
        <a:p>
          <a:r>
            <a:rPr lang="en-US" dirty="0"/>
            <a:t>PROTEIN</a:t>
          </a:r>
          <a:endParaRPr lang="el-GR" dirty="0"/>
        </a:p>
      </dgm:t>
    </dgm:pt>
    <dgm:pt modelId="{DE52DFC8-0BDB-410D-83F6-78AFB65240BE}" type="parTrans" cxnId="{EB3324E3-BCA3-4A27-8222-9D4C3CDC0506}">
      <dgm:prSet/>
      <dgm:spPr/>
      <dgm:t>
        <a:bodyPr/>
        <a:lstStyle/>
        <a:p>
          <a:endParaRPr lang="el-GR"/>
        </a:p>
      </dgm:t>
    </dgm:pt>
    <dgm:pt modelId="{219BE14B-72C9-4C1D-BAF4-CFB1BB080560}" type="sibTrans" cxnId="{EB3324E3-BCA3-4A27-8222-9D4C3CDC0506}">
      <dgm:prSet/>
      <dgm:spPr/>
      <dgm:t>
        <a:bodyPr/>
        <a:lstStyle/>
        <a:p>
          <a:endParaRPr lang="el-GR"/>
        </a:p>
      </dgm:t>
    </dgm:pt>
    <dgm:pt modelId="{498BD0DE-DECE-4F0B-BC51-49991AF55CA6}" type="pres">
      <dgm:prSet presAssocID="{C0EC8D0C-05AF-41E6-8B70-A69174D1FD43}" presName="outerComposite" presStyleCnt="0">
        <dgm:presLayoutVars>
          <dgm:chMax val="5"/>
          <dgm:dir/>
          <dgm:resizeHandles val="exact"/>
        </dgm:presLayoutVars>
      </dgm:prSet>
      <dgm:spPr/>
    </dgm:pt>
    <dgm:pt modelId="{22668D8C-C32F-45A4-9B1C-08A2FDA42925}" type="pres">
      <dgm:prSet presAssocID="{C0EC8D0C-05AF-41E6-8B70-A69174D1FD43}" presName="dummyMaxCanvas" presStyleCnt="0">
        <dgm:presLayoutVars/>
      </dgm:prSet>
      <dgm:spPr/>
    </dgm:pt>
    <dgm:pt modelId="{7A4BE0A3-BD40-48B5-BFB3-F5EF989476A2}" type="pres">
      <dgm:prSet presAssocID="{C0EC8D0C-05AF-41E6-8B70-A69174D1FD43}" presName="ThreeNodes_1" presStyleLbl="node1" presStyleIdx="0" presStyleCnt="3">
        <dgm:presLayoutVars>
          <dgm:bulletEnabled val="1"/>
        </dgm:presLayoutVars>
      </dgm:prSet>
      <dgm:spPr/>
    </dgm:pt>
    <dgm:pt modelId="{A81A592B-8517-4AE7-8CC2-8575533C247D}" type="pres">
      <dgm:prSet presAssocID="{C0EC8D0C-05AF-41E6-8B70-A69174D1FD43}" presName="ThreeNodes_2" presStyleLbl="node1" presStyleIdx="1" presStyleCnt="3">
        <dgm:presLayoutVars>
          <dgm:bulletEnabled val="1"/>
        </dgm:presLayoutVars>
      </dgm:prSet>
      <dgm:spPr/>
    </dgm:pt>
    <dgm:pt modelId="{9647A03D-9C08-4138-A013-438F13D8AA7C}" type="pres">
      <dgm:prSet presAssocID="{C0EC8D0C-05AF-41E6-8B70-A69174D1FD43}" presName="ThreeNodes_3" presStyleLbl="node1" presStyleIdx="2" presStyleCnt="3">
        <dgm:presLayoutVars>
          <dgm:bulletEnabled val="1"/>
        </dgm:presLayoutVars>
      </dgm:prSet>
      <dgm:spPr/>
    </dgm:pt>
    <dgm:pt modelId="{7EE110C7-E3B9-4791-9043-A438CB144D05}" type="pres">
      <dgm:prSet presAssocID="{C0EC8D0C-05AF-41E6-8B70-A69174D1FD43}" presName="ThreeConn_1-2" presStyleLbl="fgAccFollowNode1" presStyleIdx="0" presStyleCnt="2">
        <dgm:presLayoutVars>
          <dgm:bulletEnabled val="1"/>
        </dgm:presLayoutVars>
      </dgm:prSet>
      <dgm:spPr/>
    </dgm:pt>
    <dgm:pt modelId="{7C7F1E4E-221C-45C9-92F4-2A82E061FA52}" type="pres">
      <dgm:prSet presAssocID="{C0EC8D0C-05AF-41E6-8B70-A69174D1FD43}" presName="ThreeConn_2-3" presStyleLbl="fgAccFollowNode1" presStyleIdx="1" presStyleCnt="2">
        <dgm:presLayoutVars>
          <dgm:bulletEnabled val="1"/>
        </dgm:presLayoutVars>
      </dgm:prSet>
      <dgm:spPr/>
    </dgm:pt>
    <dgm:pt modelId="{4A5D834D-C9A4-4650-BA8E-8D5AFED9D899}" type="pres">
      <dgm:prSet presAssocID="{C0EC8D0C-05AF-41E6-8B70-A69174D1FD43}" presName="ThreeNodes_1_text" presStyleLbl="node1" presStyleIdx="2" presStyleCnt="3">
        <dgm:presLayoutVars>
          <dgm:bulletEnabled val="1"/>
        </dgm:presLayoutVars>
      </dgm:prSet>
      <dgm:spPr/>
    </dgm:pt>
    <dgm:pt modelId="{A245C172-F9B9-4518-8E12-64F23BA72C0C}" type="pres">
      <dgm:prSet presAssocID="{C0EC8D0C-05AF-41E6-8B70-A69174D1FD43}" presName="ThreeNodes_2_text" presStyleLbl="node1" presStyleIdx="2" presStyleCnt="3">
        <dgm:presLayoutVars>
          <dgm:bulletEnabled val="1"/>
        </dgm:presLayoutVars>
      </dgm:prSet>
      <dgm:spPr/>
    </dgm:pt>
    <dgm:pt modelId="{1F82D1FC-7661-45E5-9A69-46A3F792730F}" type="pres">
      <dgm:prSet presAssocID="{C0EC8D0C-05AF-41E6-8B70-A69174D1FD4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996C732-A13A-42D6-9871-3F0AE3942587}" type="presOf" srcId="{518AA96A-546B-4B90-802F-4D36C4077016}" destId="{7C7F1E4E-221C-45C9-92F4-2A82E061FA52}" srcOrd="0" destOrd="0" presId="urn:microsoft.com/office/officeart/2005/8/layout/vProcess5"/>
    <dgm:cxn modelId="{9A8F7A3E-1C80-4BD4-85A1-84583BB60714}" type="presOf" srcId="{85EBC93A-BB26-4A00-9F7A-C79676205113}" destId="{A81A592B-8517-4AE7-8CC2-8575533C247D}" srcOrd="0" destOrd="0" presId="urn:microsoft.com/office/officeart/2005/8/layout/vProcess5"/>
    <dgm:cxn modelId="{BC3A8B65-B47C-452F-AC88-63278C547B04}" type="presOf" srcId="{C0EC8D0C-05AF-41E6-8B70-A69174D1FD43}" destId="{498BD0DE-DECE-4F0B-BC51-49991AF55CA6}" srcOrd="0" destOrd="0" presId="urn:microsoft.com/office/officeart/2005/8/layout/vProcess5"/>
    <dgm:cxn modelId="{3BAC5266-FF01-47B7-AB3B-5997704DC702}" srcId="{C0EC8D0C-05AF-41E6-8B70-A69174D1FD43}" destId="{85EBC93A-BB26-4A00-9F7A-C79676205113}" srcOrd="1" destOrd="0" parTransId="{37139A4E-8885-410A-8BEE-0C1DF8F0CEA1}" sibTransId="{518AA96A-546B-4B90-802F-4D36C4077016}"/>
    <dgm:cxn modelId="{0B2DFD6A-7780-44A5-A725-2D37337856CC}" type="presOf" srcId="{7989D5BC-2750-472E-A632-FD0F3BA8AA94}" destId="{1F82D1FC-7661-45E5-9A69-46A3F792730F}" srcOrd="1" destOrd="0" presId="urn:microsoft.com/office/officeart/2005/8/layout/vProcess5"/>
    <dgm:cxn modelId="{F6DB8C82-8998-496E-9569-C17D0F78F78D}" type="presOf" srcId="{8AA36422-7897-43EC-B3F2-34163973FBF5}" destId="{7A4BE0A3-BD40-48B5-BFB3-F5EF989476A2}" srcOrd="0" destOrd="0" presId="urn:microsoft.com/office/officeart/2005/8/layout/vProcess5"/>
    <dgm:cxn modelId="{9882B4A3-1ABA-49AC-883A-B39F3765B167}" type="presOf" srcId="{85EBC93A-BB26-4A00-9F7A-C79676205113}" destId="{A245C172-F9B9-4518-8E12-64F23BA72C0C}" srcOrd="1" destOrd="0" presId="urn:microsoft.com/office/officeart/2005/8/layout/vProcess5"/>
    <dgm:cxn modelId="{964C49AD-5853-40A8-B450-CE16667D5B4E}" type="presOf" srcId="{7989D5BC-2750-472E-A632-FD0F3BA8AA94}" destId="{9647A03D-9C08-4138-A013-438F13D8AA7C}" srcOrd="0" destOrd="0" presId="urn:microsoft.com/office/officeart/2005/8/layout/vProcess5"/>
    <dgm:cxn modelId="{BA84A4C9-BF51-49F1-98AA-891C56FB18F6}" type="presOf" srcId="{8AA36422-7897-43EC-B3F2-34163973FBF5}" destId="{4A5D834D-C9A4-4650-BA8E-8D5AFED9D899}" srcOrd="1" destOrd="0" presId="urn:microsoft.com/office/officeart/2005/8/layout/vProcess5"/>
    <dgm:cxn modelId="{E02A59D0-2F0B-4A32-96A7-79A109DF2780}" type="presOf" srcId="{776CB2EA-BF66-40F5-B068-D54C52A8B96A}" destId="{7EE110C7-E3B9-4791-9043-A438CB144D05}" srcOrd="0" destOrd="0" presId="urn:microsoft.com/office/officeart/2005/8/layout/vProcess5"/>
    <dgm:cxn modelId="{EB3324E3-BCA3-4A27-8222-9D4C3CDC0506}" srcId="{C0EC8D0C-05AF-41E6-8B70-A69174D1FD43}" destId="{7989D5BC-2750-472E-A632-FD0F3BA8AA94}" srcOrd="2" destOrd="0" parTransId="{DE52DFC8-0BDB-410D-83F6-78AFB65240BE}" sibTransId="{219BE14B-72C9-4C1D-BAF4-CFB1BB080560}"/>
    <dgm:cxn modelId="{8ECCE3E8-8412-4146-818A-3D3CDE5DD88A}" srcId="{C0EC8D0C-05AF-41E6-8B70-A69174D1FD43}" destId="{8AA36422-7897-43EC-B3F2-34163973FBF5}" srcOrd="0" destOrd="0" parTransId="{CA9171C2-E5BC-4D44-B8A4-9C3222D872E6}" sibTransId="{776CB2EA-BF66-40F5-B068-D54C52A8B96A}"/>
    <dgm:cxn modelId="{98A4A424-3603-4A41-B9F2-B098FCDE5398}" type="presParOf" srcId="{498BD0DE-DECE-4F0B-BC51-49991AF55CA6}" destId="{22668D8C-C32F-45A4-9B1C-08A2FDA42925}" srcOrd="0" destOrd="0" presId="urn:microsoft.com/office/officeart/2005/8/layout/vProcess5"/>
    <dgm:cxn modelId="{E5F02007-9E02-4916-B87A-E00F977877B8}" type="presParOf" srcId="{498BD0DE-DECE-4F0B-BC51-49991AF55CA6}" destId="{7A4BE0A3-BD40-48B5-BFB3-F5EF989476A2}" srcOrd="1" destOrd="0" presId="urn:microsoft.com/office/officeart/2005/8/layout/vProcess5"/>
    <dgm:cxn modelId="{EA244AD7-2150-4410-9DC6-AB4182F6FEB5}" type="presParOf" srcId="{498BD0DE-DECE-4F0B-BC51-49991AF55CA6}" destId="{A81A592B-8517-4AE7-8CC2-8575533C247D}" srcOrd="2" destOrd="0" presId="urn:microsoft.com/office/officeart/2005/8/layout/vProcess5"/>
    <dgm:cxn modelId="{6610F3A2-CFDB-4154-A1DF-8533C439668A}" type="presParOf" srcId="{498BD0DE-DECE-4F0B-BC51-49991AF55CA6}" destId="{9647A03D-9C08-4138-A013-438F13D8AA7C}" srcOrd="3" destOrd="0" presId="urn:microsoft.com/office/officeart/2005/8/layout/vProcess5"/>
    <dgm:cxn modelId="{9EA695AA-20E7-4220-A8C5-41AB637B618D}" type="presParOf" srcId="{498BD0DE-DECE-4F0B-BC51-49991AF55CA6}" destId="{7EE110C7-E3B9-4791-9043-A438CB144D05}" srcOrd="4" destOrd="0" presId="urn:microsoft.com/office/officeart/2005/8/layout/vProcess5"/>
    <dgm:cxn modelId="{C3AD368B-C1F3-454F-8148-579344B3DF7E}" type="presParOf" srcId="{498BD0DE-DECE-4F0B-BC51-49991AF55CA6}" destId="{7C7F1E4E-221C-45C9-92F4-2A82E061FA52}" srcOrd="5" destOrd="0" presId="urn:microsoft.com/office/officeart/2005/8/layout/vProcess5"/>
    <dgm:cxn modelId="{E3288375-7966-4418-8C48-0E635CF108CE}" type="presParOf" srcId="{498BD0DE-DECE-4F0B-BC51-49991AF55CA6}" destId="{4A5D834D-C9A4-4650-BA8E-8D5AFED9D899}" srcOrd="6" destOrd="0" presId="urn:microsoft.com/office/officeart/2005/8/layout/vProcess5"/>
    <dgm:cxn modelId="{8CC9A77D-A745-458E-81E1-65866346D4C9}" type="presParOf" srcId="{498BD0DE-DECE-4F0B-BC51-49991AF55CA6}" destId="{A245C172-F9B9-4518-8E12-64F23BA72C0C}" srcOrd="7" destOrd="0" presId="urn:microsoft.com/office/officeart/2005/8/layout/vProcess5"/>
    <dgm:cxn modelId="{7714753F-2C80-4600-B1D5-45B93FC08C85}" type="presParOf" srcId="{498BD0DE-DECE-4F0B-BC51-49991AF55CA6}" destId="{1F82D1FC-7661-45E5-9A69-46A3F79273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C8D0C-05AF-41E6-8B70-A69174D1FD43}" type="doc">
      <dgm:prSet loTypeId="urn:microsoft.com/office/officeart/2005/8/layout/vProcess5" loCatId="process" qsTypeId="urn:microsoft.com/office/officeart/2005/8/quickstyle/3d6" qsCatId="3D" csTypeId="urn:microsoft.com/office/officeart/2005/8/colors/accent5_4" csCatId="accent5" phldr="1"/>
      <dgm:spPr/>
      <dgm:t>
        <a:bodyPr/>
        <a:lstStyle/>
        <a:p>
          <a:endParaRPr lang="el-GR"/>
        </a:p>
      </dgm:t>
    </dgm:pt>
    <dgm:pt modelId="{8AA36422-7897-43EC-B3F2-34163973FBF5}">
      <dgm:prSet phldrT="[Text]"/>
      <dgm:spPr/>
      <dgm:t>
        <a:bodyPr/>
        <a:lstStyle/>
        <a:p>
          <a:r>
            <a:rPr lang="en-US" dirty="0"/>
            <a:t>GENOMICS</a:t>
          </a:r>
          <a:endParaRPr lang="el-GR" dirty="0"/>
        </a:p>
      </dgm:t>
    </dgm:pt>
    <dgm:pt modelId="{CA9171C2-E5BC-4D44-B8A4-9C3222D872E6}" type="parTrans" cxnId="{8ECCE3E8-8412-4146-818A-3D3CDE5DD88A}">
      <dgm:prSet/>
      <dgm:spPr/>
      <dgm:t>
        <a:bodyPr/>
        <a:lstStyle/>
        <a:p>
          <a:endParaRPr lang="el-GR"/>
        </a:p>
      </dgm:t>
    </dgm:pt>
    <dgm:pt modelId="{776CB2EA-BF66-40F5-B068-D54C52A8B96A}" type="sibTrans" cxnId="{8ECCE3E8-8412-4146-818A-3D3CDE5DD88A}">
      <dgm:prSet/>
      <dgm:spPr/>
      <dgm:t>
        <a:bodyPr/>
        <a:lstStyle/>
        <a:p>
          <a:endParaRPr lang="el-GR"/>
        </a:p>
      </dgm:t>
    </dgm:pt>
    <dgm:pt modelId="{85EBC93A-BB26-4A00-9F7A-C79676205113}">
      <dgm:prSet phldrT="[Text]"/>
      <dgm:spPr/>
      <dgm:t>
        <a:bodyPr/>
        <a:lstStyle/>
        <a:p>
          <a:r>
            <a:rPr lang="en-US" dirty="0"/>
            <a:t>TRANSCRIPTOMICS</a:t>
          </a:r>
          <a:endParaRPr lang="el-GR" dirty="0"/>
        </a:p>
      </dgm:t>
    </dgm:pt>
    <dgm:pt modelId="{37139A4E-8885-410A-8BEE-0C1DF8F0CEA1}" type="parTrans" cxnId="{3BAC5266-FF01-47B7-AB3B-5997704DC702}">
      <dgm:prSet/>
      <dgm:spPr/>
      <dgm:t>
        <a:bodyPr/>
        <a:lstStyle/>
        <a:p>
          <a:endParaRPr lang="el-GR"/>
        </a:p>
      </dgm:t>
    </dgm:pt>
    <dgm:pt modelId="{518AA96A-546B-4B90-802F-4D36C4077016}" type="sibTrans" cxnId="{3BAC5266-FF01-47B7-AB3B-5997704DC702}">
      <dgm:prSet/>
      <dgm:spPr/>
      <dgm:t>
        <a:bodyPr/>
        <a:lstStyle/>
        <a:p>
          <a:endParaRPr lang="el-GR"/>
        </a:p>
      </dgm:t>
    </dgm:pt>
    <dgm:pt modelId="{7989D5BC-2750-472E-A632-FD0F3BA8AA94}">
      <dgm:prSet phldrT="[Text]"/>
      <dgm:spPr/>
      <dgm:t>
        <a:bodyPr/>
        <a:lstStyle/>
        <a:p>
          <a:r>
            <a:rPr lang="en-US" dirty="0"/>
            <a:t>PROTEOMICS</a:t>
          </a:r>
          <a:endParaRPr lang="el-GR" dirty="0"/>
        </a:p>
      </dgm:t>
    </dgm:pt>
    <dgm:pt modelId="{DE52DFC8-0BDB-410D-83F6-78AFB65240BE}" type="parTrans" cxnId="{EB3324E3-BCA3-4A27-8222-9D4C3CDC0506}">
      <dgm:prSet/>
      <dgm:spPr/>
      <dgm:t>
        <a:bodyPr/>
        <a:lstStyle/>
        <a:p>
          <a:endParaRPr lang="el-GR"/>
        </a:p>
      </dgm:t>
    </dgm:pt>
    <dgm:pt modelId="{219BE14B-72C9-4C1D-BAF4-CFB1BB080560}" type="sibTrans" cxnId="{EB3324E3-BCA3-4A27-8222-9D4C3CDC0506}">
      <dgm:prSet/>
      <dgm:spPr/>
      <dgm:t>
        <a:bodyPr/>
        <a:lstStyle/>
        <a:p>
          <a:endParaRPr lang="el-GR"/>
        </a:p>
      </dgm:t>
    </dgm:pt>
    <dgm:pt modelId="{498BD0DE-DECE-4F0B-BC51-49991AF55CA6}" type="pres">
      <dgm:prSet presAssocID="{C0EC8D0C-05AF-41E6-8B70-A69174D1FD43}" presName="outerComposite" presStyleCnt="0">
        <dgm:presLayoutVars>
          <dgm:chMax val="5"/>
          <dgm:dir/>
          <dgm:resizeHandles val="exact"/>
        </dgm:presLayoutVars>
      </dgm:prSet>
      <dgm:spPr/>
    </dgm:pt>
    <dgm:pt modelId="{22668D8C-C32F-45A4-9B1C-08A2FDA42925}" type="pres">
      <dgm:prSet presAssocID="{C0EC8D0C-05AF-41E6-8B70-A69174D1FD43}" presName="dummyMaxCanvas" presStyleCnt="0">
        <dgm:presLayoutVars/>
      </dgm:prSet>
      <dgm:spPr/>
    </dgm:pt>
    <dgm:pt modelId="{1FE035C0-CEF8-437D-B584-BABD089A11CF}" type="pres">
      <dgm:prSet presAssocID="{C0EC8D0C-05AF-41E6-8B70-A69174D1FD43}" presName="ThreeNodes_1" presStyleLbl="node1" presStyleIdx="0" presStyleCnt="3">
        <dgm:presLayoutVars>
          <dgm:bulletEnabled val="1"/>
        </dgm:presLayoutVars>
      </dgm:prSet>
      <dgm:spPr/>
    </dgm:pt>
    <dgm:pt modelId="{7028342C-A6B5-488B-9A92-B2846C99AD15}" type="pres">
      <dgm:prSet presAssocID="{C0EC8D0C-05AF-41E6-8B70-A69174D1FD43}" presName="ThreeNodes_2" presStyleLbl="node1" presStyleIdx="1" presStyleCnt="3">
        <dgm:presLayoutVars>
          <dgm:bulletEnabled val="1"/>
        </dgm:presLayoutVars>
      </dgm:prSet>
      <dgm:spPr/>
    </dgm:pt>
    <dgm:pt modelId="{44AA1287-F549-4BF7-B513-5BEE2EC1E6B5}" type="pres">
      <dgm:prSet presAssocID="{C0EC8D0C-05AF-41E6-8B70-A69174D1FD43}" presName="ThreeNodes_3" presStyleLbl="node1" presStyleIdx="2" presStyleCnt="3">
        <dgm:presLayoutVars>
          <dgm:bulletEnabled val="1"/>
        </dgm:presLayoutVars>
      </dgm:prSet>
      <dgm:spPr/>
    </dgm:pt>
    <dgm:pt modelId="{E5004C83-F2E4-4561-B8C2-9FD9042E6A18}" type="pres">
      <dgm:prSet presAssocID="{C0EC8D0C-05AF-41E6-8B70-A69174D1FD43}" presName="ThreeConn_1-2" presStyleLbl="fgAccFollowNode1" presStyleIdx="0" presStyleCnt="2">
        <dgm:presLayoutVars>
          <dgm:bulletEnabled val="1"/>
        </dgm:presLayoutVars>
      </dgm:prSet>
      <dgm:spPr/>
    </dgm:pt>
    <dgm:pt modelId="{A706E4FE-3DF4-48FA-B018-A56230190B6E}" type="pres">
      <dgm:prSet presAssocID="{C0EC8D0C-05AF-41E6-8B70-A69174D1FD43}" presName="ThreeConn_2-3" presStyleLbl="fgAccFollowNode1" presStyleIdx="1" presStyleCnt="2">
        <dgm:presLayoutVars>
          <dgm:bulletEnabled val="1"/>
        </dgm:presLayoutVars>
      </dgm:prSet>
      <dgm:spPr/>
    </dgm:pt>
    <dgm:pt modelId="{26CB015D-368D-4105-B99F-058AED6D7105}" type="pres">
      <dgm:prSet presAssocID="{C0EC8D0C-05AF-41E6-8B70-A69174D1FD43}" presName="ThreeNodes_1_text" presStyleLbl="node1" presStyleIdx="2" presStyleCnt="3">
        <dgm:presLayoutVars>
          <dgm:bulletEnabled val="1"/>
        </dgm:presLayoutVars>
      </dgm:prSet>
      <dgm:spPr/>
    </dgm:pt>
    <dgm:pt modelId="{BF6DD4CF-3EF2-461A-B27D-6EF325296D53}" type="pres">
      <dgm:prSet presAssocID="{C0EC8D0C-05AF-41E6-8B70-A69174D1FD43}" presName="ThreeNodes_2_text" presStyleLbl="node1" presStyleIdx="2" presStyleCnt="3">
        <dgm:presLayoutVars>
          <dgm:bulletEnabled val="1"/>
        </dgm:presLayoutVars>
      </dgm:prSet>
      <dgm:spPr/>
    </dgm:pt>
    <dgm:pt modelId="{EC24ED2F-C469-419A-AB9F-2A60FDD8878E}" type="pres">
      <dgm:prSet presAssocID="{C0EC8D0C-05AF-41E6-8B70-A69174D1FD4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D3F0A28-2171-4D31-B177-2190A63C4F0D}" type="presOf" srcId="{85EBC93A-BB26-4A00-9F7A-C79676205113}" destId="{7028342C-A6B5-488B-9A92-B2846C99AD15}" srcOrd="0" destOrd="0" presId="urn:microsoft.com/office/officeart/2005/8/layout/vProcess5"/>
    <dgm:cxn modelId="{78823239-E1AE-478A-BA74-BB7A34266BF7}" type="presOf" srcId="{7989D5BC-2750-472E-A632-FD0F3BA8AA94}" destId="{EC24ED2F-C469-419A-AB9F-2A60FDD8878E}" srcOrd="1" destOrd="0" presId="urn:microsoft.com/office/officeart/2005/8/layout/vProcess5"/>
    <dgm:cxn modelId="{65780840-D265-4158-9937-54DD6BAEC282}" type="presOf" srcId="{85EBC93A-BB26-4A00-9F7A-C79676205113}" destId="{BF6DD4CF-3EF2-461A-B27D-6EF325296D53}" srcOrd="1" destOrd="0" presId="urn:microsoft.com/office/officeart/2005/8/layout/vProcess5"/>
    <dgm:cxn modelId="{BC3A8B65-B47C-452F-AC88-63278C547B04}" type="presOf" srcId="{C0EC8D0C-05AF-41E6-8B70-A69174D1FD43}" destId="{498BD0DE-DECE-4F0B-BC51-49991AF55CA6}" srcOrd="0" destOrd="0" presId="urn:microsoft.com/office/officeart/2005/8/layout/vProcess5"/>
    <dgm:cxn modelId="{3BAC5266-FF01-47B7-AB3B-5997704DC702}" srcId="{C0EC8D0C-05AF-41E6-8B70-A69174D1FD43}" destId="{85EBC93A-BB26-4A00-9F7A-C79676205113}" srcOrd="1" destOrd="0" parTransId="{37139A4E-8885-410A-8BEE-0C1DF8F0CEA1}" sibTransId="{518AA96A-546B-4B90-802F-4D36C4077016}"/>
    <dgm:cxn modelId="{3E4DCE48-09E1-48A3-978C-70C658BB3D6E}" type="presOf" srcId="{518AA96A-546B-4B90-802F-4D36C4077016}" destId="{A706E4FE-3DF4-48FA-B018-A56230190B6E}" srcOrd="0" destOrd="0" presId="urn:microsoft.com/office/officeart/2005/8/layout/vProcess5"/>
    <dgm:cxn modelId="{CDED426B-F7ED-42FD-85F2-1671763AADCD}" type="presOf" srcId="{8AA36422-7897-43EC-B3F2-34163973FBF5}" destId="{26CB015D-368D-4105-B99F-058AED6D7105}" srcOrd="1" destOrd="0" presId="urn:microsoft.com/office/officeart/2005/8/layout/vProcess5"/>
    <dgm:cxn modelId="{4A68156E-EB9E-4306-8D79-00F1346DC60C}" type="presOf" srcId="{7989D5BC-2750-472E-A632-FD0F3BA8AA94}" destId="{44AA1287-F549-4BF7-B513-5BEE2EC1E6B5}" srcOrd="0" destOrd="0" presId="urn:microsoft.com/office/officeart/2005/8/layout/vProcess5"/>
    <dgm:cxn modelId="{FCE30696-1053-4C71-B47D-4A9506151072}" type="presOf" srcId="{776CB2EA-BF66-40F5-B068-D54C52A8B96A}" destId="{E5004C83-F2E4-4561-B8C2-9FD9042E6A18}" srcOrd="0" destOrd="0" presId="urn:microsoft.com/office/officeart/2005/8/layout/vProcess5"/>
    <dgm:cxn modelId="{D8D93EB3-AE5A-4772-830F-7BF76AAEF657}" type="presOf" srcId="{8AA36422-7897-43EC-B3F2-34163973FBF5}" destId="{1FE035C0-CEF8-437D-B584-BABD089A11CF}" srcOrd="0" destOrd="0" presId="urn:microsoft.com/office/officeart/2005/8/layout/vProcess5"/>
    <dgm:cxn modelId="{EB3324E3-BCA3-4A27-8222-9D4C3CDC0506}" srcId="{C0EC8D0C-05AF-41E6-8B70-A69174D1FD43}" destId="{7989D5BC-2750-472E-A632-FD0F3BA8AA94}" srcOrd="2" destOrd="0" parTransId="{DE52DFC8-0BDB-410D-83F6-78AFB65240BE}" sibTransId="{219BE14B-72C9-4C1D-BAF4-CFB1BB080560}"/>
    <dgm:cxn modelId="{8ECCE3E8-8412-4146-818A-3D3CDE5DD88A}" srcId="{C0EC8D0C-05AF-41E6-8B70-A69174D1FD43}" destId="{8AA36422-7897-43EC-B3F2-34163973FBF5}" srcOrd="0" destOrd="0" parTransId="{CA9171C2-E5BC-4D44-B8A4-9C3222D872E6}" sibTransId="{776CB2EA-BF66-40F5-B068-D54C52A8B96A}"/>
    <dgm:cxn modelId="{98A4A424-3603-4A41-B9F2-B098FCDE5398}" type="presParOf" srcId="{498BD0DE-DECE-4F0B-BC51-49991AF55CA6}" destId="{22668D8C-C32F-45A4-9B1C-08A2FDA42925}" srcOrd="0" destOrd="0" presId="urn:microsoft.com/office/officeart/2005/8/layout/vProcess5"/>
    <dgm:cxn modelId="{38F2A370-613C-449D-9162-575CE4FA4564}" type="presParOf" srcId="{498BD0DE-DECE-4F0B-BC51-49991AF55CA6}" destId="{1FE035C0-CEF8-437D-B584-BABD089A11CF}" srcOrd="1" destOrd="0" presId="urn:microsoft.com/office/officeart/2005/8/layout/vProcess5"/>
    <dgm:cxn modelId="{68213E6A-A452-4DB3-9B6D-036C53B03A1D}" type="presParOf" srcId="{498BD0DE-DECE-4F0B-BC51-49991AF55CA6}" destId="{7028342C-A6B5-488B-9A92-B2846C99AD15}" srcOrd="2" destOrd="0" presId="urn:microsoft.com/office/officeart/2005/8/layout/vProcess5"/>
    <dgm:cxn modelId="{647E8CEC-2A33-4DE8-BFBB-88410E53C104}" type="presParOf" srcId="{498BD0DE-DECE-4F0B-BC51-49991AF55CA6}" destId="{44AA1287-F549-4BF7-B513-5BEE2EC1E6B5}" srcOrd="3" destOrd="0" presId="urn:microsoft.com/office/officeart/2005/8/layout/vProcess5"/>
    <dgm:cxn modelId="{7D3DDEB8-FBA0-4FF4-8681-33164F5F7EFA}" type="presParOf" srcId="{498BD0DE-DECE-4F0B-BC51-49991AF55CA6}" destId="{E5004C83-F2E4-4561-B8C2-9FD9042E6A18}" srcOrd="4" destOrd="0" presId="urn:microsoft.com/office/officeart/2005/8/layout/vProcess5"/>
    <dgm:cxn modelId="{A1225158-58FA-4E77-A57B-923C578EC353}" type="presParOf" srcId="{498BD0DE-DECE-4F0B-BC51-49991AF55CA6}" destId="{A706E4FE-3DF4-48FA-B018-A56230190B6E}" srcOrd="5" destOrd="0" presId="urn:microsoft.com/office/officeart/2005/8/layout/vProcess5"/>
    <dgm:cxn modelId="{18DC8975-8192-4BCD-8A9B-C49ED53537EF}" type="presParOf" srcId="{498BD0DE-DECE-4F0B-BC51-49991AF55CA6}" destId="{26CB015D-368D-4105-B99F-058AED6D7105}" srcOrd="6" destOrd="0" presId="urn:microsoft.com/office/officeart/2005/8/layout/vProcess5"/>
    <dgm:cxn modelId="{510FDD0C-0010-4555-8B32-2042AA4244FC}" type="presParOf" srcId="{498BD0DE-DECE-4F0B-BC51-49991AF55CA6}" destId="{BF6DD4CF-3EF2-461A-B27D-6EF325296D53}" srcOrd="7" destOrd="0" presId="urn:microsoft.com/office/officeart/2005/8/layout/vProcess5"/>
    <dgm:cxn modelId="{E9691B30-214C-4853-9A40-B5C357A1F441}" type="presParOf" srcId="{498BD0DE-DECE-4F0B-BC51-49991AF55CA6}" destId="{EC24ED2F-C469-419A-AB9F-2A60FDD8878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BE0A3-BD40-48B5-BFB3-F5EF989476A2}">
      <dsp:nvSpPr>
        <dsp:cNvPr id="0" name=""/>
        <dsp:cNvSpPr/>
      </dsp:nvSpPr>
      <dsp:spPr>
        <a:xfrm>
          <a:off x="0" y="0"/>
          <a:ext cx="3577733" cy="101605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DNA</a:t>
          </a:r>
          <a:endParaRPr lang="el-GR" sz="4400" kern="1200" dirty="0"/>
        </a:p>
      </dsp:txBody>
      <dsp:txXfrm>
        <a:off x="29759" y="29759"/>
        <a:ext cx="2481330" cy="956537"/>
      </dsp:txXfrm>
    </dsp:sp>
    <dsp:sp modelId="{A81A592B-8517-4AE7-8CC2-8575533C247D}">
      <dsp:nvSpPr>
        <dsp:cNvPr id="0" name=""/>
        <dsp:cNvSpPr/>
      </dsp:nvSpPr>
      <dsp:spPr>
        <a:xfrm>
          <a:off x="315682" y="1185398"/>
          <a:ext cx="3577733" cy="101605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RNA</a:t>
          </a:r>
          <a:endParaRPr lang="el-GR" sz="4400" kern="1200" dirty="0"/>
        </a:p>
      </dsp:txBody>
      <dsp:txXfrm>
        <a:off x="345441" y="1215157"/>
        <a:ext cx="2542096" cy="956537"/>
      </dsp:txXfrm>
    </dsp:sp>
    <dsp:sp modelId="{9647A03D-9C08-4138-A013-438F13D8AA7C}">
      <dsp:nvSpPr>
        <dsp:cNvPr id="0" name=""/>
        <dsp:cNvSpPr/>
      </dsp:nvSpPr>
      <dsp:spPr>
        <a:xfrm>
          <a:off x="631364" y="2370796"/>
          <a:ext cx="3577733" cy="101605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PROTEIN</a:t>
          </a:r>
          <a:endParaRPr lang="el-GR" sz="4400" kern="1200" dirty="0"/>
        </a:p>
      </dsp:txBody>
      <dsp:txXfrm>
        <a:off x="661123" y="2400555"/>
        <a:ext cx="2542096" cy="956537"/>
      </dsp:txXfrm>
    </dsp:sp>
    <dsp:sp modelId="{7EE110C7-E3B9-4791-9043-A438CB144D05}">
      <dsp:nvSpPr>
        <dsp:cNvPr id="0" name=""/>
        <dsp:cNvSpPr/>
      </dsp:nvSpPr>
      <dsp:spPr>
        <a:xfrm>
          <a:off x="2917297" y="770508"/>
          <a:ext cx="660436" cy="660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000" kern="1200"/>
        </a:p>
      </dsp:txBody>
      <dsp:txXfrm>
        <a:off x="3065895" y="770508"/>
        <a:ext cx="363240" cy="496978"/>
      </dsp:txXfrm>
    </dsp:sp>
    <dsp:sp modelId="{7C7F1E4E-221C-45C9-92F4-2A82E061FA52}">
      <dsp:nvSpPr>
        <dsp:cNvPr id="0" name=""/>
        <dsp:cNvSpPr/>
      </dsp:nvSpPr>
      <dsp:spPr>
        <a:xfrm>
          <a:off x="3232979" y="1949133"/>
          <a:ext cx="660436" cy="660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000" kern="1200"/>
        </a:p>
      </dsp:txBody>
      <dsp:txXfrm>
        <a:off x="3381577" y="1949133"/>
        <a:ext cx="363240" cy="496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035C0-CEF8-437D-B584-BABD089A11CF}">
      <dsp:nvSpPr>
        <dsp:cNvPr id="0" name=""/>
        <dsp:cNvSpPr/>
      </dsp:nvSpPr>
      <dsp:spPr>
        <a:xfrm>
          <a:off x="0" y="0"/>
          <a:ext cx="3577733" cy="101605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GENOMICS</a:t>
          </a:r>
          <a:endParaRPr lang="el-GR" sz="2300" kern="1200" dirty="0"/>
        </a:p>
      </dsp:txBody>
      <dsp:txXfrm>
        <a:off x="29759" y="29759"/>
        <a:ext cx="2481330" cy="956537"/>
      </dsp:txXfrm>
    </dsp:sp>
    <dsp:sp modelId="{7028342C-A6B5-488B-9A92-B2846C99AD15}">
      <dsp:nvSpPr>
        <dsp:cNvPr id="0" name=""/>
        <dsp:cNvSpPr/>
      </dsp:nvSpPr>
      <dsp:spPr>
        <a:xfrm>
          <a:off x="315682" y="1185398"/>
          <a:ext cx="3577733" cy="101605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TRANSCRIPTOMICS</a:t>
          </a:r>
          <a:endParaRPr lang="el-GR" sz="2300" kern="1200" dirty="0"/>
        </a:p>
      </dsp:txBody>
      <dsp:txXfrm>
        <a:off x="345441" y="1215157"/>
        <a:ext cx="2542096" cy="956537"/>
      </dsp:txXfrm>
    </dsp:sp>
    <dsp:sp modelId="{44AA1287-F549-4BF7-B513-5BEE2EC1E6B5}">
      <dsp:nvSpPr>
        <dsp:cNvPr id="0" name=""/>
        <dsp:cNvSpPr/>
      </dsp:nvSpPr>
      <dsp:spPr>
        <a:xfrm>
          <a:off x="631364" y="2370796"/>
          <a:ext cx="3577733" cy="1016055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68648"/>
            <a:satOff val="-3730"/>
            <a:lumOff val="27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PROTEOMICS</a:t>
          </a:r>
          <a:endParaRPr lang="el-GR" sz="2300" kern="1200" dirty="0"/>
        </a:p>
      </dsp:txBody>
      <dsp:txXfrm>
        <a:off x="661123" y="2400555"/>
        <a:ext cx="2542096" cy="956537"/>
      </dsp:txXfrm>
    </dsp:sp>
    <dsp:sp modelId="{E5004C83-F2E4-4561-B8C2-9FD9042E6A18}">
      <dsp:nvSpPr>
        <dsp:cNvPr id="0" name=""/>
        <dsp:cNvSpPr/>
      </dsp:nvSpPr>
      <dsp:spPr>
        <a:xfrm>
          <a:off x="2917297" y="770508"/>
          <a:ext cx="660436" cy="660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000" kern="1200"/>
        </a:p>
      </dsp:txBody>
      <dsp:txXfrm>
        <a:off x="3065895" y="770508"/>
        <a:ext cx="363240" cy="496978"/>
      </dsp:txXfrm>
    </dsp:sp>
    <dsp:sp modelId="{A706E4FE-3DF4-48FA-B018-A56230190B6E}">
      <dsp:nvSpPr>
        <dsp:cNvPr id="0" name=""/>
        <dsp:cNvSpPr/>
      </dsp:nvSpPr>
      <dsp:spPr>
        <a:xfrm>
          <a:off x="3232979" y="1949133"/>
          <a:ext cx="660436" cy="660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000" kern="1200"/>
        </a:p>
      </dsp:txBody>
      <dsp:txXfrm>
        <a:off x="3381577" y="1949133"/>
        <a:ext cx="363240" cy="49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C4397-0CB7-4281-9EF9-16975AB6E4E5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3A61-4C31-4886-BD0C-F723741D5B7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F787-4FE8-479A-A4A2-ECC2668905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5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https://www.ncbi.nlm.nih.gov/nuccore/KY500678.2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53A61-4C31-4886-BD0C-F723741D5B7D}" type="slidenum">
              <a:rPr lang="el-GR" smtClean="0"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www.ebi.ac.uk</a:t>
            </a:r>
            <a:r>
              <a:rPr lang="en-GB" dirty="0"/>
              <a:t>/Tools/services/web/</a:t>
            </a:r>
            <a:r>
              <a:rPr lang="en-GB" dirty="0" err="1"/>
              <a:t>toolresult.ebi?jobId</a:t>
            </a:r>
            <a:r>
              <a:rPr lang="en-GB" dirty="0"/>
              <a:t>=clustalo-I20220110-210133-0960-13710633-p1m&amp;analysis=alignments</a:t>
            </a:r>
          </a:p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53A61-4C31-4886-BD0C-F723741D5B7D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17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AC3A3-B68A-4E8E-89AC-964680E0CA52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76E7-79F7-4828-A93F-9DE6DAF57DD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C040-0160-45EC-A5AC-42CB04C9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3971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Μονάδες ζωής σε ψηφιακή πληροφορία</a:t>
            </a:r>
            <a:br>
              <a:rPr lang="en-US" dirty="0"/>
            </a:br>
            <a:r>
              <a:rPr lang="en-US" sz="2700" dirty="0"/>
              <a:t>How life can be translated into data</a:t>
            </a: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9726B47-4390-4E88-B7C2-21FE8B908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987315"/>
              </p:ext>
            </p:extLst>
          </p:nvPr>
        </p:nvGraphicFramePr>
        <p:xfrm>
          <a:off x="-171450" y="2227422"/>
          <a:ext cx="4209098" cy="33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D1E905-70C5-4C4B-BEF4-DE3C1C09E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31116"/>
              </p:ext>
            </p:extLst>
          </p:nvPr>
        </p:nvGraphicFramePr>
        <p:xfrm>
          <a:off x="4789170" y="2228136"/>
          <a:ext cx="4209098" cy="338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142C2D2D-45BA-4D50-83F7-C240F1C9D1EA}"/>
              </a:ext>
            </a:extLst>
          </p:cNvPr>
          <p:cNvSpPr/>
          <p:nvPr/>
        </p:nvSpPr>
        <p:spPr>
          <a:xfrm>
            <a:off x="4037647" y="3694748"/>
            <a:ext cx="917258" cy="66865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834BD-2EB0-867A-0297-86EF01C4A45C}"/>
              </a:ext>
            </a:extLst>
          </p:cNvPr>
          <p:cNvSpPr txBox="1"/>
          <p:nvPr/>
        </p:nvSpPr>
        <p:spPr>
          <a:xfrm>
            <a:off x="1676400" y="2936635"/>
            <a:ext cx="16741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solidFill>
                  <a:schemeClr val="bg1"/>
                </a:solidFill>
              </a:rPr>
              <a:t>ΜΕΤΑΓΡΑΦΗ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5D62D-E0BC-CD30-2AB9-6C9DD0C77C0F}"/>
              </a:ext>
            </a:extLst>
          </p:cNvPr>
          <p:cNvSpPr txBox="1"/>
          <p:nvPr/>
        </p:nvSpPr>
        <p:spPr>
          <a:xfrm>
            <a:off x="1919701" y="3620766"/>
            <a:ext cx="15661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>
                <a:solidFill>
                  <a:schemeClr val="bg1"/>
                </a:solidFill>
              </a:rPr>
              <a:t>ΜΕΤΑΦΡΑΣΗ</a:t>
            </a:r>
          </a:p>
        </p:txBody>
      </p:sp>
    </p:spTree>
    <p:extLst>
      <p:ext uri="{BB962C8B-B14F-4D97-AF65-F5344CB8AC3E}">
        <p14:creationId xmlns:p14="http://schemas.microsoft.com/office/powerpoint/2010/main" val="35887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A5E473-B0DF-5441-9237-1C5FA5D2F86C}"/>
              </a:ext>
            </a:extLst>
          </p:cNvPr>
          <p:cNvGrpSpPr/>
          <p:nvPr/>
        </p:nvGrpSpPr>
        <p:grpSpPr>
          <a:xfrm>
            <a:off x="1143000" y="0"/>
            <a:ext cx="4904656" cy="6847940"/>
            <a:chOff x="1143000" y="0"/>
            <a:chExt cx="4904656" cy="6847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65369A-D495-CB48-9E5F-629C52EA5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915" b="52100"/>
            <a:stretch/>
          </p:blipFill>
          <p:spPr>
            <a:xfrm>
              <a:off x="1143001" y="0"/>
              <a:ext cx="4653136" cy="32262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CD7C5A9-0E45-0F44-9298-7FEC76A54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197" r="30915"/>
            <a:stretch/>
          </p:blipFill>
          <p:spPr>
            <a:xfrm>
              <a:off x="1143000" y="3501008"/>
              <a:ext cx="4653135" cy="33469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B39312-0079-3941-87DD-3B3B555F7DAD}"/>
                </a:ext>
              </a:extLst>
            </p:cNvPr>
            <p:cNvSpPr txBox="1"/>
            <p:nvPr/>
          </p:nvSpPr>
          <p:spPr>
            <a:xfrm>
              <a:off x="1475656" y="2926685"/>
              <a:ext cx="4572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3600" dirty="0"/>
                <a:t>...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7D2D9E-2030-6D41-8D34-0A39511C6249}"/>
              </a:ext>
            </a:extLst>
          </p:cNvPr>
          <p:cNvGrpSpPr/>
          <p:nvPr/>
        </p:nvGrpSpPr>
        <p:grpSpPr>
          <a:xfrm>
            <a:off x="5472608" y="116632"/>
            <a:ext cx="4572000" cy="6624736"/>
            <a:chOff x="5184576" y="1851875"/>
            <a:chExt cx="4572000" cy="6624736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AF1C6509-1A0D-7F4E-8D83-43B414563DBF}"/>
                </a:ext>
              </a:extLst>
            </p:cNvPr>
            <p:cNvSpPr/>
            <p:nvPr/>
          </p:nvSpPr>
          <p:spPr>
            <a:xfrm>
              <a:off x="5759624" y="1851875"/>
              <a:ext cx="432048" cy="6624736"/>
            </a:xfrm>
            <a:prstGeom prst="rightBrace">
              <a:avLst>
                <a:gd name="adj1" fmla="val 80787"/>
                <a:gd name="adj2" fmla="val 50000"/>
              </a:avLst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R">
                <a:solidFill>
                  <a:schemeClr val="tx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542113-4F42-F148-A314-0DDFE8BDE839}"/>
                </a:ext>
              </a:extLst>
            </p:cNvPr>
            <p:cNvSpPr txBox="1"/>
            <p:nvPr/>
          </p:nvSpPr>
          <p:spPr>
            <a:xfrm>
              <a:off x="5184576" y="4516171"/>
              <a:ext cx="45720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R" sz="4000" dirty="0">
                  <a:solidFill>
                    <a:schemeClr val="tx2"/>
                  </a:solidFill>
                </a:rPr>
                <a:t>Nucleotide </a:t>
              </a:r>
            </a:p>
            <a:p>
              <a:pPr algn="ctr"/>
              <a:r>
                <a:rPr lang="en-GR" sz="4000" dirty="0">
                  <a:solidFill>
                    <a:schemeClr val="tx2"/>
                  </a:solidFill>
                </a:rPr>
                <a:t>sequence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«</a:t>
            </a:r>
            <a:r>
              <a:rPr lang="en-US" dirty="0"/>
              <a:t>Ordo ab chao</a:t>
            </a:r>
            <a:r>
              <a:rPr lang="el-GR" dirty="0"/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22" y="5265204"/>
            <a:ext cx="1244371" cy="40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ordanton\Desktop\Cap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54814"/>
            <a:ext cx="3749279" cy="38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ordanton\Desktop\Cap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087" y="1754814"/>
            <a:ext cx="3672408" cy="39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rdanton\Desktop\Captur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1764772"/>
            <a:ext cx="3800475" cy="38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ordanton\Desktop\Capture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819682"/>
            <a:ext cx="3749278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ordanton\Desktop\Capture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1816543"/>
            <a:ext cx="3777853" cy="39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6712"/>
          </a:xfrm>
        </p:spPr>
        <p:txBody>
          <a:bodyPr/>
          <a:lstStyle/>
          <a:p>
            <a:r>
              <a:rPr lang="en-US" dirty="0" err="1"/>
              <a:t>Expasy</a:t>
            </a:r>
            <a:r>
              <a:rPr lang="en-US" dirty="0"/>
              <a:t> translate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2621D-E1BD-7F4C-925E-8F1062F2A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4721" r="9838" b="19759"/>
          <a:stretch/>
        </p:blipFill>
        <p:spPr>
          <a:xfrm>
            <a:off x="69593" y="1221809"/>
            <a:ext cx="9004814" cy="4608512"/>
          </a:xfrm>
          <a:prstGeom prst="rect">
            <a:avLst/>
          </a:prstGeom>
        </p:spPr>
      </p:pic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322A0BB5-BDAD-B240-A145-97D12FA98360}"/>
              </a:ext>
            </a:extLst>
          </p:cNvPr>
          <p:cNvSpPr/>
          <p:nvPr/>
        </p:nvSpPr>
        <p:spPr>
          <a:xfrm>
            <a:off x="3851920" y="3284984"/>
            <a:ext cx="4326758" cy="576064"/>
          </a:xfrm>
          <a:prstGeom prst="wedgeRectCallout">
            <a:avLst>
              <a:gd name="adj1" fmla="val -44931"/>
              <a:gd name="adj2" fmla="val -107328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Insert nucleotide sequence</a:t>
            </a:r>
            <a:endParaRPr lang="en-GR" sz="2800" dirty="0"/>
          </a:p>
        </p:txBody>
      </p:sp>
    </p:spTree>
    <p:extLst>
      <p:ext uri="{BB962C8B-B14F-4D97-AF65-F5344CB8AC3E}">
        <p14:creationId xmlns:p14="http://schemas.microsoft.com/office/powerpoint/2010/main" val="175631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A2B9-F15D-5028-298B-0818E2E2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AUGAUGGCA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4D600-CBEA-11FE-117B-8AC3C72D2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l-GR" dirty="0"/>
              <a:t>Υπάρχουν τρία πιθανά </a:t>
            </a:r>
            <a:r>
              <a:rPr lang="en-GB" dirty="0"/>
              <a:t>reading frames, </a:t>
            </a:r>
            <a:r>
              <a:rPr lang="el-GR" dirty="0"/>
              <a:t>ανάλογα με το πού ξεκινά η ανάγνωση:</a:t>
            </a:r>
            <a:r>
              <a:rPr lang="en-GB" b="1" dirty="0"/>
              <a:t>AUG </a:t>
            </a:r>
            <a:r>
              <a:rPr lang="en-GB" b="1" dirty="0" err="1"/>
              <a:t>AUG</a:t>
            </a:r>
            <a:r>
              <a:rPr lang="en-GB" b="1" dirty="0"/>
              <a:t> GCA</a:t>
            </a:r>
            <a:r>
              <a:rPr lang="en-GB" dirty="0"/>
              <a:t> → </a:t>
            </a:r>
            <a:r>
              <a:rPr lang="el-GR" dirty="0" err="1"/>
              <a:t>Μεθειονίνη</a:t>
            </a:r>
            <a:r>
              <a:rPr lang="el-GR" dirty="0"/>
              <a:t> (</a:t>
            </a:r>
            <a:r>
              <a:rPr lang="en-GB" dirty="0"/>
              <a:t>Met) - </a:t>
            </a:r>
            <a:r>
              <a:rPr lang="el-GR" dirty="0" err="1"/>
              <a:t>Μεθειονίνη</a:t>
            </a:r>
            <a:r>
              <a:rPr lang="el-GR" dirty="0"/>
              <a:t> (</a:t>
            </a:r>
            <a:r>
              <a:rPr lang="en-GB" dirty="0"/>
              <a:t>Met) - </a:t>
            </a:r>
            <a:r>
              <a:rPr lang="el-GR" dirty="0" err="1"/>
              <a:t>Αλανίνη</a:t>
            </a:r>
            <a:r>
              <a:rPr lang="el-GR" dirty="0"/>
              <a:t> (</a:t>
            </a:r>
            <a:r>
              <a:rPr lang="en-GB" dirty="0"/>
              <a:t>Ala)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U GA UGG CA...</a:t>
            </a:r>
            <a:r>
              <a:rPr lang="en-GB" dirty="0"/>
              <a:t> → </a:t>
            </a:r>
            <a:r>
              <a:rPr lang="el-GR" dirty="0"/>
              <a:t>Δεν σχηματίζεται λειτουργική πρωτεΐνη.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G AU GGC A...</a:t>
            </a:r>
            <a:r>
              <a:rPr lang="en-GB" dirty="0"/>
              <a:t> → </a:t>
            </a:r>
            <a:r>
              <a:rPr lang="el-GR" dirty="0"/>
              <a:t>Δεν σχηματίζεται λειτουργική πρωτεΐνη.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1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287" y="394536"/>
            <a:ext cx="1688649" cy="3034464"/>
          </a:xfrm>
        </p:spPr>
        <p:txBody>
          <a:bodyPr>
            <a:noAutofit/>
          </a:bodyPr>
          <a:lstStyle/>
          <a:p>
            <a:r>
              <a:rPr lang="el-GR" sz="2400" dirty="0"/>
              <a:t>Ανοιχτά πλαίσια </a:t>
            </a:r>
            <a:br>
              <a:rPr lang="el-GR" sz="2400" dirty="0"/>
            </a:br>
            <a:r>
              <a:rPr lang="el-GR" sz="2400" dirty="0"/>
              <a:t>ανάγνωσης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7CA4-0EFA-1B89-1FB2-A600DB680D4E}"/>
              </a:ext>
            </a:extLst>
          </p:cNvPr>
          <p:cNvSpPr txBox="1"/>
          <p:nvPr/>
        </p:nvSpPr>
        <p:spPr>
          <a:xfrm>
            <a:off x="164547" y="4549676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Το </a:t>
            </a:r>
            <a:r>
              <a:rPr lang="en-GB" b="1" dirty="0"/>
              <a:t>open reading frame</a:t>
            </a:r>
            <a:r>
              <a:rPr lang="en-GB" dirty="0"/>
              <a:t> (ORF) </a:t>
            </a:r>
            <a:r>
              <a:rPr lang="el-GR" dirty="0"/>
              <a:t>είναι ένα τμήμα του </a:t>
            </a:r>
            <a:r>
              <a:rPr lang="en-GB" dirty="0"/>
              <a:t>mRNA </a:t>
            </a:r>
            <a:r>
              <a:rPr lang="el-GR" dirty="0"/>
              <a:t>που περιλαμβάνει: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Ένα </a:t>
            </a:r>
            <a:r>
              <a:rPr lang="el-GR" b="1" dirty="0" err="1"/>
              <a:t>κωδικόνιο</a:t>
            </a:r>
            <a:r>
              <a:rPr lang="el-GR" b="1" dirty="0"/>
              <a:t> έναρξης (</a:t>
            </a:r>
            <a:r>
              <a:rPr lang="en-GB" b="1" dirty="0"/>
              <a:t>start codon)</a:t>
            </a:r>
            <a:r>
              <a:rPr lang="en-GB" dirty="0"/>
              <a:t>: </a:t>
            </a:r>
            <a:r>
              <a:rPr lang="el-GR" dirty="0"/>
              <a:t>Συνήθως το </a:t>
            </a:r>
            <a:r>
              <a:rPr lang="en-GB" dirty="0"/>
              <a:t>AUG.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Μία σειρά </a:t>
            </a:r>
            <a:r>
              <a:rPr lang="el-GR" b="1" dirty="0" err="1"/>
              <a:t>κωδικονίων</a:t>
            </a:r>
            <a:r>
              <a:rPr lang="el-GR" dirty="0"/>
              <a:t> που κωδικοποιούν αμινοξέα.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Ένα </a:t>
            </a:r>
            <a:r>
              <a:rPr lang="el-GR" b="1" dirty="0" err="1"/>
              <a:t>κωδικόνιο</a:t>
            </a:r>
            <a:r>
              <a:rPr lang="el-GR" b="1" dirty="0"/>
              <a:t> τερματισμού (</a:t>
            </a:r>
            <a:r>
              <a:rPr lang="en-GB" b="1" dirty="0"/>
              <a:t>stop codon)</a:t>
            </a:r>
            <a:r>
              <a:rPr lang="en-GB" dirty="0"/>
              <a:t>: UAA, UAG, </a:t>
            </a:r>
            <a:r>
              <a:rPr lang="el-GR" dirty="0"/>
              <a:t>ή </a:t>
            </a:r>
            <a:r>
              <a:rPr lang="en-GB" dirty="0"/>
              <a:t>UGA.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C09ED1-7ADE-2537-B927-67CF756BACC4}"/>
              </a:ext>
            </a:extLst>
          </p:cNvPr>
          <p:cNvSpPr txBox="1"/>
          <p:nvPr/>
        </p:nvSpPr>
        <p:spPr>
          <a:xfrm>
            <a:off x="5508104" y="4549676"/>
            <a:ext cx="40280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5'-UTR: Αμετάφραστη. Βοηθά στη ρύθμιση.</a:t>
            </a:r>
          </a:p>
          <a:p>
            <a:r>
              <a:rPr lang="el-GR" dirty="0"/>
              <a:t>ORF: Μεταφράζεται σε πρωτεΐνη:</a:t>
            </a:r>
          </a:p>
          <a:p>
            <a:r>
              <a:rPr lang="el-GR" dirty="0"/>
              <a:t>3'-UTR: Αμετάφραστη. Ρυθμίζει τη σταθερότητα και τη μεταφορά του </a:t>
            </a:r>
            <a:r>
              <a:rPr lang="el-GR" dirty="0" err="1"/>
              <a:t>mRNΑ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9D3EAA-C20D-8E6A-D511-673B1F59D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002"/>
            <a:ext cx="7020272" cy="42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8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5400" dirty="0"/>
              <a:t>Ψάχνοντας στις βάσεις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052736"/>
            <a:ext cx="853832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Basic Local Alignment Search Tool (BLAST)</a:t>
            </a:r>
            <a:endParaRPr lang="el-GR" sz="36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02840" y="1642730"/>
            <a:ext cx="8250288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Το βασικό εργαλείο αναζήτησης τοπικής </a:t>
            </a:r>
            <a:r>
              <a:rPr lang="el-GR" sz="2800" dirty="0">
                <a:solidFill>
                  <a:srgbClr val="212121"/>
                </a:solidFill>
                <a:latin typeface="inherit"/>
                <a:cs typeface="Arial" pitchFamily="34" charset="0"/>
              </a:rPr>
              <a:t>στοίχισης 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(</a:t>
            </a:r>
            <a:r>
              <a:rPr kumimoji="0" lang="el-GR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BLAST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) είναι ένα πρόγραμμα που αναφέρει περιοχές τοπικής στοίχισης μεταξύ </a:t>
            </a:r>
            <a:r>
              <a:rPr kumimoji="0" lang="el-GR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αλληλουχίας αναζήτησης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(query) 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και </a:t>
            </a:r>
            <a:r>
              <a:rPr kumimoji="0" lang="el-GR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αλληλουχιών σε μια βάση δεδομένων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(subject-target)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. Η ικανότητα ανίχνευσης της </a:t>
            </a:r>
            <a:r>
              <a:rPr kumimoji="0" lang="el-GR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ομολογίας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αλληλουχίας μας επιτρέπει να προσδιορίσουμε εάν ένα γονίδιο ή μια πρωτεΐνη σχετίζεται με άλλα γνωστά γονίδια ή πρωτεΐνες. Η ανίχνευση </a:t>
            </a:r>
            <a:r>
              <a:rPr kumimoji="0" lang="el-GR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ομόλογων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αλληλουχιών διευκολύνει επίσης την αναγνώριση των </a:t>
            </a:r>
            <a:r>
              <a:rPr kumimoji="0" lang="el-GR" sz="28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διατηρημένων τομέων </a:t>
            </a:r>
            <a:r>
              <a:rPr kumimoji="0" lang="el-GR" sz="28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που μοιράζονται τα πολλαπλά γονίδια και την αναγνώριση των μελών μιας οικογένειας γονιδίων</a:t>
            </a:r>
            <a:r>
              <a:rPr kumimoji="0" 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l-G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0DAC07-3346-3AE9-FAE1-FD6493493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2708920"/>
            <a:ext cx="9248185" cy="15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75C43-4A25-5F4B-83DF-5DAA21264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715000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3F42AB40-5690-4941-9A9F-3C4F94955948}"/>
              </a:ext>
            </a:extLst>
          </p:cNvPr>
          <p:cNvSpPr/>
          <p:nvPr/>
        </p:nvSpPr>
        <p:spPr>
          <a:xfrm>
            <a:off x="3707904" y="1245940"/>
            <a:ext cx="3672408" cy="504056"/>
          </a:xfrm>
          <a:prstGeom prst="wedgeRectCallout">
            <a:avLst>
              <a:gd name="adj1" fmla="val -68117"/>
              <a:gd name="adj2" fmla="val -6289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Insert protein sequence</a:t>
            </a:r>
            <a:endParaRPr lang="en-GR" sz="2800" dirty="0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62B2A13E-57C2-9A41-8D5A-71D67EB7FD8E}"/>
              </a:ext>
            </a:extLst>
          </p:cNvPr>
          <p:cNvSpPr/>
          <p:nvPr/>
        </p:nvSpPr>
        <p:spPr>
          <a:xfrm>
            <a:off x="4283968" y="2686100"/>
            <a:ext cx="4752528" cy="648072"/>
          </a:xfrm>
          <a:prstGeom prst="wedgeRectCallout">
            <a:avLst>
              <a:gd name="adj1" fmla="val -65736"/>
              <a:gd name="adj2" fmla="val 5130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Restrict search to specific taxon</a:t>
            </a:r>
            <a:endParaRPr lang="en-GR" sz="28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4341EA-6732-8744-8041-54329C1326DB}"/>
              </a:ext>
            </a:extLst>
          </p:cNvPr>
          <p:cNvSpPr/>
          <p:nvPr/>
        </p:nvSpPr>
        <p:spPr>
          <a:xfrm>
            <a:off x="611560" y="63185"/>
            <a:ext cx="864096" cy="2466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A37A3D-19CE-A248-A6D2-A1830919147E}"/>
              </a:ext>
            </a:extLst>
          </p:cNvPr>
          <p:cNvSpPr/>
          <p:nvPr/>
        </p:nvSpPr>
        <p:spPr>
          <a:xfrm>
            <a:off x="107504" y="5342589"/>
            <a:ext cx="936104" cy="2466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EBC7A081-08E2-104A-8E8F-DF95DFF4D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85055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cs typeface="Arial" pitchFamily="34" charset="0"/>
              </a:rPr>
              <a:t>BLASTn: Nucleotide query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vs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cs typeface="Arial" pitchFamily="34" charset="0"/>
              </a:rPr>
              <a:t> Nucleotide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cs typeface="Arial" pitchFamily="34" charset="0"/>
              </a:rPr>
              <a:t>db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accent2"/>
                </a:solidFill>
                <a:latin typeface="inherit"/>
                <a:cs typeface="Arial" pitchFamily="34" charset="0"/>
              </a:rPr>
              <a:t>BLASTp: Protein query Protein </a:t>
            </a:r>
            <a:r>
              <a:rPr lang="en-US" sz="2400" dirty="0" err="1">
                <a:solidFill>
                  <a:schemeClr val="accent2"/>
                </a:solidFill>
                <a:latin typeface="inherit"/>
                <a:cs typeface="Arial" pitchFamily="34" charset="0"/>
              </a:rPr>
              <a:t>db</a:t>
            </a:r>
            <a:endParaRPr lang="en-US" sz="2400" dirty="0">
              <a:solidFill>
                <a:schemeClr val="accent2"/>
              </a:solidFill>
              <a:latin typeface="inherit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BLASTx: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cs typeface="Arial" pitchFamily="34" charset="0"/>
              </a:rPr>
              <a:t>Nucleotide query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(auto-tran</a:t>
            </a:r>
            <a:r>
              <a:rPr lang="en-US" sz="2400" dirty="0">
                <a:latin typeface="inherit"/>
                <a:cs typeface="Arial" pitchFamily="34" charset="0"/>
              </a:rPr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lated) vs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inherit"/>
                <a:cs typeface="Arial" pitchFamily="34" charset="0"/>
              </a:rPr>
              <a:t>Protein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inherit"/>
                <a:cs typeface="Arial" pitchFamily="34" charset="0"/>
              </a:rPr>
              <a:t>db</a:t>
            </a:r>
            <a:endParaRPr kumimoji="0" lang="el-GR" sz="3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BLAST</a:t>
            </a:r>
            <a:endParaRPr lang="el-GR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556" y="836712"/>
            <a:ext cx="9013670" cy="4525963"/>
          </a:xfrm>
        </p:spPr>
        <p:txBody>
          <a:bodyPr>
            <a:normAutofit/>
          </a:bodyPr>
          <a:lstStyle/>
          <a:p>
            <a:r>
              <a:rPr lang="el-GR" sz="3600" dirty="0"/>
              <a:t>Εύρεση της μέγιστης δυνατής ομοιότητας μεταξύ αλληλουχιών</a:t>
            </a:r>
            <a:r>
              <a:rPr lang="en-US" sz="3600" dirty="0"/>
              <a:t> query - subject</a:t>
            </a:r>
            <a:endParaRPr lang="el-GR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19FB2-FD28-8348-B37F-E472F8B21A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5901" b="37433"/>
          <a:stretch/>
        </p:blipFill>
        <p:spPr>
          <a:xfrm>
            <a:off x="62774" y="2300295"/>
            <a:ext cx="9018452" cy="39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9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CD07-4B45-4721-B025-480AB43C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72778" cy="1143000"/>
          </a:xfrm>
        </p:spPr>
        <p:txBody>
          <a:bodyPr>
            <a:noAutofit/>
          </a:bodyPr>
          <a:lstStyle/>
          <a:p>
            <a:r>
              <a:rPr lang="en-US" sz="3600" dirty="0"/>
              <a:t>Search NM_001101 in </a:t>
            </a:r>
            <a:r>
              <a:rPr lang="en-US" sz="3600" dirty="0">
                <a:solidFill>
                  <a:schemeClr val="tx2"/>
                </a:solidFill>
              </a:rPr>
              <a:t>Nucleotide </a:t>
            </a:r>
            <a:r>
              <a:rPr lang="en-US" sz="3600" dirty="0" err="1">
                <a:solidFill>
                  <a:schemeClr val="tx2"/>
                </a:solidFill>
              </a:rPr>
              <a:t>db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BLASTn</a:t>
            </a:r>
            <a:r>
              <a:rPr lang="en-US" sz="3600" dirty="0"/>
              <a:t> restrict to Pan troglodytes (taxid:9598)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B0B7-62FA-4DE6-8DF1-3782F5B2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9319110" cy="5068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NOTEPAD FASTA FORMAT</a:t>
            </a:r>
          </a:p>
          <a:p>
            <a:pPr marL="0" indent="0">
              <a:buNone/>
            </a:pPr>
            <a:r>
              <a:rPr lang="en-US" sz="2800" dirty="0"/>
              <a:t>&gt;homo</a:t>
            </a:r>
          </a:p>
          <a:p>
            <a:pPr marL="0" indent="0">
              <a:buNone/>
            </a:pPr>
            <a:r>
              <a:rPr lang="en-US" sz="2800" dirty="0"/>
              <a:t> 1 </a:t>
            </a:r>
            <a:r>
              <a:rPr lang="en-US" sz="2800" dirty="0" err="1"/>
              <a:t>accgccgaga</a:t>
            </a:r>
            <a:r>
              <a:rPr lang="en-US" sz="2800" dirty="0"/>
              <a:t> </a:t>
            </a:r>
            <a:r>
              <a:rPr lang="en-US" sz="2800" dirty="0" err="1"/>
              <a:t>ccgcgtccgc</a:t>
            </a:r>
            <a:r>
              <a:rPr lang="en-US" sz="2800" dirty="0"/>
              <a:t> </a:t>
            </a:r>
            <a:r>
              <a:rPr lang="en-US" sz="2800" dirty="0" err="1"/>
              <a:t>cccgcgagca</a:t>
            </a:r>
            <a:r>
              <a:rPr lang="en-US" sz="2800" dirty="0"/>
              <a:t> </a:t>
            </a:r>
            <a:r>
              <a:rPr lang="en-US" sz="2800" dirty="0" err="1"/>
              <a:t>cagagcctcg</a:t>
            </a:r>
            <a:r>
              <a:rPr lang="en-US" sz="2800" dirty="0"/>
              <a:t> </a:t>
            </a:r>
            <a:r>
              <a:rPr lang="en-US" sz="2800" dirty="0" err="1"/>
              <a:t>cctttgccga</a:t>
            </a:r>
            <a:r>
              <a:rPr lang="en-US" sz="2800" dirty="0"/>
              <a:t> </a:t>
            </a:r>
            <a:r>
              <a:rPr lang="en-US" sz="2800" dirty="0" err="1"/>
              <a:t>tccgccgccc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61 </a:t>
            </a:r>
            <a:r>
              <a:rPr lang="en-US" sz="2800" dirty="0" err="1"/>
              <a:t>gtccacaccc</a:t>
            </a:r>
            <a:r>
              <a:rPr lang="en-US" sz="2800" dirty="0"/>
              <a:t> </a:t>
            </a:r>
            <a:r>
              <a:rPr lang="en-US" sz="2800" dirty="0" err="1"/>
              <a:t>gccgccagct</a:t>
            </a:r>
            <a:r>
              <a:rPr lang="en-US" sz="2800" dirty="0"/>
              <a:t> </a:t>
            </a:r>
            <a:r>
              <a:rPr lang="en-US" sz="2800" dirty="0" err="1"/>
              <a:t>caccatggat</a:t>
            </a:r>
            <a:r>
              <a:rPr lang="en-US" sz="2800" dirty="0"/>
              <a:t> </a:t>
            </a:r>
            <a:r>
              <a:rPr lang="en-US" sz="2800" dirty="0" err="1"/>
              <a:t>gatgatatcg</a:t>
            </a:r>
            <a:r>
              <a:rPr lang="en-US" sz="2800" dirty="0"/>
              <a:t> </a:t>
            </a:r>
            <a:r>
              <a:rPr lang="en-US" sz="2800" dirty="0" err="1"/>
              <a:t>ccgcgctcgt</a:t>
            </a:r>
            <a:r>
              <a:rPr lang="en-US" sz="2800" dirty="0"/>
              <a:t> </a:t>
            </a:r>
            <a:r>
              <a:rPr lang="en-US" sz="2800" dirty="0" err="1"/>
              <a:t>cgtcgacaac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...</a:t>
            </a:r>
          </a:p>
          <a:p>
            <a:pPr marL="0" indent="0">
              <a:buNone/>
            </a:pPr>
            <a:r>
              <a:rPr lang="en-US" sz="2800" dirty="0"/>
              <a:t>1741 </a:t>
            </a:r>
            <a:r>
              <a:rPr lang="en-US" sz="2800" dirty="0" err="1"/>
              <a:t>gtggaggcag</a:t>
            </a:r>
            <a:r>
              <a:rPr lang="en-US" sz="2800" dirty="0"/>
              <a:t> </a:t>
            </a:r>
            <a:r>
              <a:rPr lang="en-US" sz="2800" dirty="0" err="1"/>
              <a:t>ccagggctta</a:t>
            </a:r>
            <a:r>
              <a:rPr lang="en-US" sz="2800" dirty="0"/>
              <a:t> </a:t>
            </a:r>
            <a:r>
              <a:rPr lang="en-US" sz="2800" dirty="0" err="1"/>
              <a:t>cctgtacact</a:t>
            </a:r>
            <a:r>
              <a:rPr lang="en-US" sz="2800" dirty="0"/>
              <a:t> </a:t>
            </a:r>
            <a:r>
              <a:rPr lang="en-US" sz="2800" dirty="0" err="1"/>
              <a:t>gacttgagac</a:t>
            </a:r>
            <a:r>
              <a:rPr lang="en-US" sz="2800" dirty="0"/>
              <a:t> </a:t>
            </a:r>
            <a:r>
              <a:rPr lang="en-US" sz="2800" dirty="0" err="1"/>
              <a:t>cagttgaata</a:t>
            </a:r>
            <a:r>
              <a:rPr lang="en-US" sz="2800" dirty="0"/>
              <a:t> </a:t>
            </a:r>
            <a:r>
              <a:rPr lang="en-US" sz="2800" dirty="0" err="1"/>
              <a:t>aaagtgcaca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1801 </a:t>
            </a:r>
            <a:r>
              <a:rPr lang="en-US" sz="2800" dirty="0" err="1"/>
              <a:t>ccttaaaaat</a:t>
            </a:r>
            <a:r>
              <a:rPr lang="en-US" sz="2800" dirty="0"/>
              <a:t> </a:t>
            </a:r>
            <a:r>
              <a:rPr lang="en-US" sz="2800" dirty="0" err="1"/>
              <a:t>ga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95591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85"/>
            <a:ext cx="8229600" cy="1143000"/>
          </a:xfrm>
        </p:spPr>
        <p:txBody>
          <a:bodyPr>
            <a:normAutofit/>
          </a:bodyPr>
          <a:lstStyle/>
          <a:p>
            <a:r>
              <a:rPr lang="el-GR" sz="5400" dirty="0"/>
              <a:t>Αλληλουχία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25685"/>
            <a:ext cx="8928992" cy="5515683"/>
          </a:xfrm>
        </p:spPr>
        <p:txBody>
          <a:bodyPr>
            <a:normAutofit/>
          </a:bodyPr>
          <a:lstStyle/>
          <a:p>
            <a:r>
              <a:rPr lang="el-GR" sz="4000" dirty="0"/>
              <a:t>Είναι μια σειρά από νουκλεοτίδια ή αμινοξέα όπως αυτά εμφανίζονται σε ένα μόριο </a:t>
            </a:r>
            <a:r>
              <a:rPr lang="en-US" sz="4000" dirty="0"/>
              <a:t>DNA </a:t>
            </a:r>
            <a:r>
              <a:rPr lang="el-GR" sz="4000" dirty="0"/>
              <a:t>ή </a:t>
            </a:r>
            <a:r>
              <a:rPr lang="en-US" sz="4000" dirty="0"/>
              <a:t>RNA </a:t>
            </a:r>
            <a:r>
              <a:rPr lang="el-GR" sz="4000" dirty="0"/>
              <a:t>και μια πρωτεΐνη αντίστοιχα</a:t>
            </a:r>
          </a:p>
          <a:p>
            <a:pPr marL="0" indent="0">
              <a:buNone/>
            </a:pPr>
            <a:r>
              <a:rPr lang="el-GR" sz="4000" dirty="0"/>
              <a:t>Πχ </a:t>
            </a:r>
            <a:r>
              <a:rPr lang="en-US" sz="4000" dirty="0">
                <a:solidFill>
                  <a:srgbClr val="FF0000"/>
                </a:solidFill>
              </a:rPr>
              <a:t>T</a:t>
            </a:r>
            <a:r>
              <a:rPr lang="en-US" sz="4000" dirty="0">
                <a:solidFill>
                  <a:srgbClr val="00B050"/>
                </a:solidFill>
              </a:rPr>
              <a:t>A</a:t>
            </a:r>
            <a:r>
              <a:rPr lang="en-US" sz="4000" dirty="0">
                <a:solidFill>
                  <a:srgbClr val="0432FF"/>
                </a:solidFill>
              </a:rPr>
              <a:t>C</a:t>
            </a:r>
            <a:r>
              <a:rPr lang="en-US" sz="4000" dirty="0">
                <a:solidFill>
                  <a:srgbClr val="FF0000"/>
                </a:solidFill>
              </a:rPr>
              <a:t>T</a:t>
            </a:r>
            <a:r>
              <a:rPr lang="en-US" sz="4000" dirty="0">
                <a:solidFill>
                  <a:srgbClr val="00B050"/>
                </a:solidFill>
              </a:rPr>
              <a:t>A</a:t>
            </a:r>
            <a:r>
              <a:rPr lang="en-US" sz="4000" dirty="0"/>
              <a:t>G</a:t>
            </a:r>
            <a:r>
              <a:rPr lang="en-US" sz="4000" dirty="0">
                <a:solidFill>
                  <a:srgbClr val="00B050"/>
                </a:solidFill>
              </a:rPr>
              <a:t>A</a:t>
            </a:r>
            <a:r>
              <a:rPr lang="en-US" sz="4000" dirty="0"/>
              <a:t>G</a:t>
            </a:r>
            <a:r>
              <a:rPr lang="en-US" sz="4000" dirty="0">
                <a:solidFill>
                  <a:srgbClr val="0432FF"/>
                </a:solidFill>
              </a:rPr>
              <a:t>C</a:t>
            </a:r>
          </a:p>
          <a:p>
            <a:pPr marL="0" indent="0" algn="r">
              <a:buNone/>
            </a:pPr>
            <a:endParaRPr lang="en-US" sz="40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6AEA9-48FF-2B49-9EF6-A6B53B0BAD2D}"/>
              </a:ext>
            </a:extLst>
          </p:cNvPr>
          <p:cNvSpPr txBox="1"/>
          <p:nvPr/>
        </p:nvSpPr>
        <p:spPr>
          <a:xfrm>
            <a:off x="2843808" y="4836323"/>
            <a:ext cx="619268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000" u="sng" dirty="0"/>
              <a:t>Nucleic acid 1-letter code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50"/>
                </a:solidFill>
              </a:rPr>
              <a:t>A</a:t>
            </a:r>
            <a:r>
              <a:rPr lang="el-GR" sz="4000" dirty="0"/>
              <a:t> </a:t>
            </a:r>
            <a:r>
              <a:rPr lang="en-US" sz="4000" dirty="0"/>
              <a:t>=</a:t>
            </a:r>
            <a:r>
              <a:rPr lang="el-GR" sz="4000" dirty="0"/>
              <a:t> </a:t>
            </a:r>
            <a:r>
              <a:rPr lang="el-GR" sz="4000" dirty="0" err="1"/>
              <a:t>Αδενίνη</a:t>
            </a:r>
            <a:r>
              <a:rPr lang="en-US" sz="4000" dirty="0"/>
              <a:t> | </a:t>
            </a:r>
            <a:r>
              <a:rPr lang="en-US" sz="4000" dirty="0">
                <a:solidFill>
                  <a:srgbClr val="FF0000"/>
                </a:solidFill>
              </a:rPr>
              <a:t>T</a:t>
            </a:r>
            <a:r>
              <a:rPr lang="el-GR" sz="4000" dirty="0"/>
              <a:t> </a:t>
            </a:r>
            <a:r>
              <a:rPr lang="en-US" sz="4000" dirty="0"/>
              <a:t>=</a:t>
            </a:r>
            <a:r>
              <a:rPr lang="el-GR" sz="4000" dirty="0"/>
              <a:t> </a:t>
            </a:r>
            <a:r>
              <a:rPr lang="el-GR" sz="4000" dirty="0" err="1"/>
              <a:t>Θυμίνη</a:t>
            </a:r>
            <a:endParaRPr lang="el-GR" sz="4000" dirty="0"/>
          </a:p>
          <a:p>
            <a:pPr marL="0" indent="0" algn="ctr">
              <a:buNone/>
            </a:pPr>
            <a:r>
              <a:rPr lang="en-US" sz="4000" dirty="0"/>
              <a:t>G</a:t>
            </a:r>
            <a:r>
              <a:rPr lang="el-GR" sz="4000" dirty="0"/>
              <a:t> </a:t>
            </a:r>
            <a:r>
              <a:rPr lang="en-US" sz="4000" dirty="0"/>
              <a:t>=</a:t>
            </a:r>
            <a:r>
              <a:rPr lang="el-GR" sz="4000" dirty="0"/>
              <a:t> </a:t>
            </a:r>
            <a:r>
              <a:rPr lang="el-GR" sz="4000" dirty="0" err="1"/>
              <a:t>Γουανίνη</a:t>
            </a:r>
            <a:r>
              <a:rPr lang="en-US" sz="4000" dirty="0"/>
              <a:t>  | </a:t>
            </a:r>
            <a:r>
              <a:rPr lang="en-US" sz="4000" dirty="0">
                <a:solidFill>
                  <a:srgbClr val="0432FF"/>
                </a:solidFill>
              </a:rPr>
              <a:t>C</a:t>
            </a:r>
            <a:r>
              <a:rPr lang="el-GR" sz="4000" dirty="0"/>
              <a:t> </a:t>
            </a:r>
            <a:r>
              <a:rPr lang="en-US" sz="4000" dirty="0"/>
              <a:t>=</a:t>
            </a:r>
            <a:r>
              <a:rPr lang="el-GR" sz="4000" dirty="0"/>
              <a:t> </a:t>
            </a:r>
            <a:r>
              <a:rPr lang="el-GR" sz="4000" dirty="0" err="1"/>
              <a:t>Κυτοσίνη</a:t>
            </a:r>
            <a:endParaRPr lang="en-US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10000"/>
          </a:bodyPr>
          <a:lstStyle/>
          <a:p>
            <a:r>
              <a:rPr lang="en-US" sz="3600" i="1" dirty="0"/>
              <a:t>Homo sapiens </a:t>
            </a:r>
            <a:r>
              <a:rPr lang="en-US" sz="3600" dirty="0"/>
              <a:t>(taxid:9606)</a:t>
            </a:r>
          </a:p>
          <a:p>
            <a:r>
              <a:rPr lang="en-US" sz="3600" i="1" dirty="0"/>
              <a:t>Pan troglodytes </a:t>
            </a:r>
            <a:r>
              <a:rPr lang="en-US" sz="3600" dirty="0"/>
              <a:t>(taxid:9598)</a:t>
            </a:r>
          </a:p>
          <a:p>
            <a:r>
              <a:rPr lang="en-US" sz="3600" i="1" dirty="0"/>
              <a:t>Mus musculus </a:t>
            </a:r>
            <a:r>
              <a:rPr lang="en-US" sz="3600" dirty="0"/>
              <a:t>(taxid:10090)</a:t>
            </a:r>
          </a:p>
          <a:p>
            <a:r>
              <a:rPr lang="en-US" sz="3600" i="1" dirty="0"/>
              <a:t>Ovis </a:t>
            </a:r>
            <a:r>
              <a:rPr lang="en-US" sz="3600" i="1" dirty="0" err="1"/>
              <a:t>aries</a:t>
            </a:r>
            <a:r>
              <a:rPr lang="en-US" sz="3600" i="1" dirty="0"/>
              <a:t> </a:t>
            </a:r>
            <a:r>
              <a:rPr lang="en-US" sz="3600" dirty="0"/>
              <a:t>(taxid:9940)</a:t>
            </a:r>
          </a:p>
          <a:p>
            <a:r>
              <a:rPr lang="en-US" sz="3600" i="1" dirty="0"/>
              <a:t>Felis </a:t>
            </a:r>
            <a:r>
              <a:rPr lang="en-US" sz="3600" i="1" dirty="0" err="1"/>
              <a:t>catus</a:t>
            </a:r>
            <a:r>
              <a:rPr lang="en-US" sz="3600" i="1" dirty="0"/>
              <a:t> </a:t>
            </a:r>
            <a:r>
              <a:rPr lang="en-US" sz="3600" dirty="0"/>
              <a:t>(taxid:9685)</a:t>
            </a:r>
          </a:p>
          <a:p>
            <a:r>
              <a:rPr lang="en-US" sz="3600" i="1" dirty="0"/>
              <a:t>Canis lupus </a:t>
            </a:r>
            <a:r>
              <a:rPr lang="en-US" sz="3600" dirty="0"/>
              <a:t>(taxid:9612)</a:t>
            </a:r>
          </a:p>
          <a:p>
            <a:r>
              <a:rPr lang="en-US" sz="3600" i="1" dirty="0"/>
              <a:t>Aedes albopictus </a:t>
            </a:r>
            <a:r>
              <a:rPr lang="en-US" sz="3600" dirty="0"/>
              <a:t>(taxid:7160)</a:t>
            </a:r>
          </a:p>
          <a:p>
            <a:r>
              <a:rPr lang="en-US" sz="3600" i="1" dirty="0"/>
              <a:t>Drosophila melanogaster </a:t>
            </a:r>
            <a:r>
              <a:rPr lang="en-US" sz="3600" dirty="0"/>
              <a:t>(taxid:7227)</a:t>
            </a:r>
          </a:p>
          <a:p>
            <a:r>
              <a:rPr lang="en-GB" sz="3600" i="1" dirty="0"/>
              <a:t>Solanum tuberosum </a:t>
            </a:r>
            <a:r>
              <a:rPr lang="en-GB" sz="3600" dirty="0"/>
              <a:t>(taxid:4113)</a:t>
            </a:r>
          </a:p>
          <a:p>
            <a:r>
              <a:rPr lang="en-US" sz="3600" i="1" dirty="0"/>
              <a:t>Trypanosoma </a:t>
            </a:r>
            <a:r>
              <a:rPr lang="en-US" sz="3600" i="1" dirty="0" err="1"/>
              <a:t>cruzi</a:t>
            </a:r>
            <a:r>
              <a:rPr lang="en-US" sz="3600" i="1" dirty="0"/>
              <a:t> </a:t>
            </a:r>
            <a:r>
              <a:rPr lang="en-US" sz="3600" dirty="0"/>
              <a:t>(taxid:5693)</a:t>
            </a:r>
          </a:p>
          <a:p>
            <a:r>
              <a:rPr lang="en-US" sz="3600" i="1" dirty="0"/>
              <a:t>Nicotiana tabacum </a:t>
            </a:r>
            <a:r>
              <a:rPr lang="en-US" sz="3600" dirty="0"/>
              <a:t>(taxid:4097)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833DB-28FB-483D-ADE6-994689D17E6F}"/>
              </a:ext>
            </a:extLst>
          </p:cNvPr>
          <p:cNvSpPr txBox="1"/>
          <p:nvPr/>
        </p:nvSpPr>
        <p:spPr>
          <a:xfrm>
            <a:off x="6692191" y="679727"/>
            <a:ext cx="39604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&gt;ID</a:t>
            </a:r>
          </a:p>
          <a:p>
            <a:r>
              <a:rPr lang="en-US" sz="11500" dirty="0"/>
              <a:t>seq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7CD956-82BB-5A48-9ADD-80EE0AB3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89" y="-234280"/>
            <a:ext cx="8229600" cy="1143000"/>
          </a:xfrm>
        </p:spPr>
        <p:txBody>
          <a:bodyPr/>
          <a:lstStyle/>
          <a:p>
            <a:r>
              <a:rPr lang="en-US" dirty="0"/>
              <a:t>NM_001101 human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2659-C0BD-4F4F-B67B-5A9B02C2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Sequence alignment</a:t>
            </a:r>
            <a:r>
              <a:rPr lang="el-GR" dirty="0"/>
              <a:t> (</a:t>
            </a:r>
            <a:r>
              <a:rPr lang="en-US" dirty="0"/>
              <a:t>MSA)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D92AC-75B0-4090-A75D-7A7F4A4EC9BB}"/>
              </a:ext>
            </a:extLst>
          </p:cNvPr>
          <p:cNvSpPr txBox="1"/>
          <p:nvPr/>
        </p:nvSpPr>
        <p:spPr>
          <a:xfrm>
            <a:off x="479324" y="2184604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/>
              <a:t>Όταν θέλουμε να ελέγξουμε πολλαπλές αλληλουχίες ίδιου μήκους για ομολογία μεταξύ τους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/>
              <a:t>Συνήθως κάνει ανά-δύο συγκρίσεις </a:t>
            </a:r>
            <a:r>
              <a:rPr lang="en-US" dirty="0"/>
              <a:t>(pairwise).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/>
              <a:t>Συχνότεροι Αλγόριθμοι : </a:t>
            </a:r>
            <a:r>
              <a:rPr lang="en-US" dirty="0" err="1"/>
              <a:t>Clustal</a:t>
            </a:r>
            <a:r>
              <a:rPr lang="en-US" dirty="0"/>
              <a:t> (W or OMEGA), MUSCLE, MAFFT</a:t>
            </a:r>
            <a:r>
              <a:rPr lang="el-GR" dirty="0"/>
              <a:t> </a:t>
            </a:r>
            <a:endParaRPr lang="en-GB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D7DD580-5F6E-4CCA-AA54-2310A8DFF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64" y="3480731"/>
            <a:ext cx="4228538" cy="23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66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06" y="5971"/>
            <a:ext cx="8458388" cy="666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952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561"/>
            <a:ext cx="8229600" cy="1143000"/>
          </a:xfrm>
        </p:spPr>
        <p:txBody>
          <a:bodyPr>
            <a:normAutofit/>
          </a:bodyPr>
          <a:lstStyle/>
          <a:p>
            <a:r>
              <a:rPr lang="el-GR" sz="4800" dirty="0"/>
              <a:t>Στοίχιση και πολλαπλή στοίχιση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06943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33CE9-A959-5A48-A23D-E3261839B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18501" r="23501" b="20642"/>
          <a:stretch/>
        </p:blipFill>
        <p:spPr>
          <a:xfrm>
            <a:off x="-1" y="1861768"/>
            <a:ext cx="914400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1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062"/>
            <a:ext cx="8229600" cy="4525963"/>
          </a:xfrm>
        </p:spPr>
        <p:txBody>
          <a:bodyPr>
            <a:normAutofit/>
          </a:bodyPr>
          <a:lstStyle/>
          <a:p>
            <a:r>
              <a:rPr lang="el-GR" sz="3600" dirty="0" err="1"/>
              <a:t>Πρωτεϊνη</a:t>
            </a:r>
            <a:endParaRPr lang="el-GR" sz="3600" dirty="0"/>
          </a:p>
        </p:txBody>
      </p:sp>
      <p:pic>
        <p:nvPicPr>
          <p:cNvPr id="24578" name="Picture 2" descr="Image result for alignment 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974" y="2420888"/>
            <a:ext cx="9202974" cy="3170773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C91E79-6972-C240-B08B-DA8BA6A0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3561"/>
            <a:ext cx="8229600" cy="1143000"/>
          </a:xfrm>
        </p:spPr>
        <p:txBody>
          <a:bodyPr>
            <a:normAutofit/>
          </a:bodyPr>
          <a:lstStyle/>
          <a:p>
            <a:r>
              <a:rPr lang="el-GR" sz="4800" dirty="0"/>
              <a:t>Στοίχιση και πολλαπλή στοίχιση</a:t>
            </a:r>
          </a:p>
        </p:txBody>
      </p:sp>
    </p:spTree>
    <p:extLst>
      <p:ext uri="{BB962C8B-B14F-4D97-AF65-F5344CB8AC3E}">
        <p14:creationId xmlns:p14="http://schemas.microsoft.com/office/powerpoint/2010/main" val="2749472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F8AAE-0B3B-4C47-BD0B-0532D40B1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34880" r="51050" b="36140"/>
          <a:stretch/>
        </p:blipFill>
        <p:spPr>
          <a:xfrm>
            <a:off x="-1" y="2060848"/>
            <a:ext cx="9144001" cy="40324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8071FC-4740-364A-84F1-C9868BE9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3561"/>
            <a:ext cx="8229600" cy="1143000"/>
          </a:xfrm>
        </p:spPr>
        <p:txBody>
          <a:bodyPr>
            <a:normAutofit/>
          </a:bodyPr>
          <a:lstStyle/>
          <a:p>
            <a:r>
              <a:rPr lang="el-GR" sz="4800" dirty="0"/>
              <a:t>Στοίχιση και πολλαπλή στοίχιση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8D5D04-052B-6541-8E92-5947B4360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4062"/>
            <a:ext cx="8229600" cy="4525963"/>
          </a:xfrm>
        </p:spPr>
        <p:txBody>
          <a:bodyPr>
            <a:normAutofit/>
          </a:bodyPr>
          <a:lstStyle/>
          <a:p>
            <a:r>
              <a:rPr lang="el-GR" sz="3600" dirty="0"/>
              <a:t>Φυλογενετική ανάλυση</a:t>
            </a:r>
          </a:p>
        </p:txBody>
      </p:sp>
    </p:spTree>
    <p:extLst>
      <p:ext uri="{BB962C8B-B14F-4D97-AF65-F5344CB8AC3E}">
        <p14:creationId xmlns:p14="http://schemas.microsoft.com/office/powerpoint/2010/main" val="48861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7200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sz="5400" dirty="0"/>
              <a:t>Μεταγραφή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768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Οι </a:t>
            </a:r>
            <a:r>
              <a:rPr lang="en-US" sz="2000" dirty="0"/>
              <a:t>François </a:t>
            </a:r>
            <a:r>
              <a:rPr lang="el-GR" sz="2000" dirty="0" err="1"/>
              <a:t>Jacob</a:t>
            </a:r>
            <a:r>
              <a:rPr lang="el-GR" sz="2000" dirty="0"/>
              <a:t> και </a:t>
            </a:r>
            <a:r>
              <a:rPr lang="en-US" sz="2000" dirty="0"/>
              <a:t>Jacques </a:t>
            </a:r>
            <a:r>
              <a:rPr lang="el-GR" sz="2000" dirty="0" err="1"/>
              <a:t>Monod</a:t>
            </a:r>
            <a:r>
              <a:rPr lang="el-GR" sz="2000" dirty="0"/>
              <a:t> ανακάλυψαν επίσης ότι η αλληλουχία ενός </a:t>
            </a:r>
            <a:r>
              <a:rPr lang="el-GR" sz="2000" dirty="0" err="1"/>
              <a:t>mRNA</a:t>
            </a:r>
            <a:r>
              <a:rPr lang="el-GR" sz="2000" dirty="0"/>
              <a:t> μορίου είναι συμπληρωματική με ένα τμήμα μίας από τις δύο αλυσίδες DNA.</a:t>
            </a:r>
          </a:p>
        </p:txBody>
      </p:sp>
      <p:pic>
        <p:nvPicPr>
          <p:cNvPr id="2050" name="Picture 2" descr="Image result for transcri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499540"/>
            <a:ext cx="9791184" cy="5457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F38F80A-14A8-44D9-8C2A-A74C1E6B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51793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CBB36E1-E98B-4F91-B9F6-1B38DADA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98834"/>
            <a:ext cx="3657600" cy="365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1FAA2E-5FD6-4356-A9FA-527DAC57C412}"/>
              </a:ext>
            </a:extLst>
          </p:cNvPr>
          <p:cNvSpPr txBox="1"/>
          <p:nvPr/>
        </p:nvSpPr>
        <p:spPr>
          <a:xfrm>
            <a:off x="1419772" y="1108710"/>
            <a:ext cx="27813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20 </a:t>
            </a:r>
            <a:r>
              <a:rPr lang="el-GR" sz="2100" dirty="0"/>
              <a:t>Αμινοξέα</a:t>
            </a:r>
            <a:endParaRPr lang="en-GB" sz="2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DEFAA-7BFA-4273-8292-BDA10EC1439A}"/>
              </a:ext>
            </a:extLst>
          </p:cNvPr>
          <p:cNvSpPr txBox="1"/>
          <p:nvPr/>
        </p:nvSpPr>
        <p:spPr>
          <a:xfrm>
            <a:off x="6202680" y="1108710"/>
            <a:ext cx="2354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rgbClr val="222222"/>
                </a:solidFill>
              </a:rPr>
              <a:t>64 </a:t>
            </a:r>
            <a:r>
              <a:rPr lang="el-GR" sz="2100" dirty="0" err="1"/>
              <a:t>Κωδικόνια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176319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016"/>
            <a:ext cx="8229600" cy="908720"/>
          </a:xfrm>
        </p:spPr>
        <p:txBody>
          <a:bodyPr/>
          <a:lstStyle/>
          <a:p>
            <a:r>
              <a:rPr lang="en-US" dirty="0"/>
              <a:t>Amino acid abbreviations</a:t>
            </a:r>
            <a:endParaRPr lang="el-GR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B15435-758B-5149-A3C2-E714A3495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88892"/>
              </p:ext>
            </p:extLst>
          </p:nvPr>
        </p:nvGraphicFramePr>
        <p:xfrm>
          <a:off x="1115617" y="707822"/>
          <a:ext cx="6914178" cy="6128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3835">
                  <a:extLst>
                    <a:ext uri="{9D8B030D-6E8A-4147-A177-3AD203B41FA5}">
                      <a16:colId xmlns:a16="http://schemas.microsoft.com/office/drawing/2014/main" val="137588530"/>
                    </a:ext>
                  </a:extLst>
                </a:gridCol>
                <a:gridCol w="2043762">
                  <a:extLst>
                    <a:ext uri="{9D8B030D-6E8A-4147-A177-3AD203B41FA5}">
                      <a16:colId xmlns:a16="http://schemas.microsoft.com/office/drawing/2014/main" val="2816706505"/>
                    </a:ext>
                  </a:extLst>
                </a:gridCol>
                <a:gridCol w="1866581">
                  <a:extLst>
                    <a:ext uri="{9D8B030D-6E8A-4147-A177-3AD203B41FA5}">
                      <a16:colId xmlns:a16="http://schemas.microsoft.com/office/drawing/2014/main" val="268977595"/>
                    </a:ext>
                  </a:extLst>
                </a:gridCol>
              </a:tblGrid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b="1" u="none" strike="noStrike" dirty="0">
                          <a:effectLst/>
                        </a:rPr>
                        <a:t>Amino acid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b="1" u="none" strike="noStrike" dirty="0">
                          <a:effectLst/>
                        </a:rPr>
                        <a:t>3-letter code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b="1" u="none" strike="noStrike" dirty="0">
                          <a:effectLst/>
                        </a:rPr>
                        <a:t>1-letter code</a:t>
                      </a:r>
                      <a:endParaRPr lang="en-GB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3373334246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alanine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 dirty="0">
                          <a:effectLst/>
                        </a:rPr>
                        <a:t>ala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A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2400292442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arginine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arg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R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1139300081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asparagine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asn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N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3533903538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aspartic acid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asp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D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4263711957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asparagine or aspartic acid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asx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B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384666625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cysteine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cys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C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2088244586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glutamic acid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 dirty="0" err="1">
                          <a:effectLst/>
                        </a:rPr>
                        <a:t>glu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E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451402776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glutamine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gln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Q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575243968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glutamine or glutamic acid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glx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Z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254152015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glycine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gly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G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2034233053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histidine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his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H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943504700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isoleucine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ile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I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2497283377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leucine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leu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L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1873290960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lysine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lys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K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408446110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methionine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met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M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73880566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phenylalanine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phe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F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2896700056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proline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pro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P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852694808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serine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ser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S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803304766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threonine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thr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T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3750736620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tryptophan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trp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W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2681520397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tyrosine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tyr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Y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1075638774"/>
                  </a:ext>
                </a:extLst>
              </a:tr>
              <a:tr h="2535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700" u="none" strike="noStrike" dirty="0">
                          <a:effectLst/>
                        </a:rPr>
                        <a:t>valine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>
                          <a:effectLst/>
                        </a:rPr>
                        <a:t>val</a:t>
                      </a:r>
                      <a:endParaRPr lang="en-GB" sz="1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700" u="none" strike="noStrike" dirty="0">
                          <a:effectLst/>
                        </a:rPr>
                        <a:t>V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79" marR="7379" marT="7379" marB="0" anchor="ctr"/>
                </a:tc>
                <a:extLst>
                  <a:ext uri="{0D108BD9-81ED-4DB2-BD59-A6C34878D82A}">
                    <a16:rowId xmlns:a16="http://schemas.microsoft.com/office/drawing/2014/main" val="316195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1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FE92-5181-4B20-A843-1784E706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Αποτέλεσμα πολυμορφισμών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CF7D0-E15B-4C48-8782-520AFD7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" y="2226469"/>
            <a:ext cx="3103751" cy="33170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Synonymous (Silent)</a:t>
            </a:r>
          </a:p>
          <a:p>
            <a:r>
              <a:rPr lang="en-US" dirty="0"/>
              <a:t>Non-Synonymous</a:t>
            </a:r>
          </a:p>
          <a:p>
            <a:pPr lvl="1"/>
            <a:r>
              <a:rPr lang="en-US" dirty="0"/>
              <a:t>Nonsense</a:t>
            </a:r>
          </a:p>
          <a:p>
            <a:pPr lvl="2"/>
            <a:r>
              <a:rPr lang="en-US" sz="1200" dirty="0"/>
              <a:t>A random stop codon is introduced, and the protein is incomplete</a:t>
            </a:r>
          </a:p>
          <a:p>
            <a:pPr lvl="1"/>
            <a:r>
              <a:rPr lang="en-US" dirty="0"/>
              <a:t>Missense</a:t>
            </a:r>
          </a:p>
          <a:p>
            <a:pPr lvl="2"/>
            <a:r>
              <a:rPr lang="en-GB" sz="1200" dirty="0">
                <a:solidFill>
                  <a:srgbClr val="222222"/>
                </a:solidFill>
              </a:rPr>
              <a:t>In a conservative missense mutation, the amino acid replaced is similar in function and shape to the amino acid being replaced.</a:t>
            </a:r>
            <a:r>
              <a:rPr lang="en-US" sz="1200" dirty="0"/>
              <a:t> </a:t>
            </a:r>
          </a:p>
          <a:p>
            <a:pPr lvl="2"/>
            <a:r>
              <a:rPr lang="en-GB" sz="1200" dirty="0">
                <a:solidFill>
                  <a:srgbClr val="222222"/>
                </a:solidFill>
              </a:rPr>
              <a:t>In a non-conservative missense mutation, a completely different kind of amino acid is added to the chain.</a:t>
            </a:r>
            <a:endParaRPr lang="en-US" sz="1200" dirty="0">
              <a:solidFill>
                <a:srgbClr val="222222"/>
              </a:solidFill>
            </a:endParaRPr>
          </a:p>
          <a:p>
            <a:pPr lvl="2"/>
            <a:endParaRPr lang="en-US" dirty="0"/>
          </a:p>
          <a:p>
            <a:endParaRPr lang="en-GB" dirty="0"/>
          </a:p>
        </p:txBody>
      </p:sp>
      <p:pic>
        <p:nvPicPr>
          <p:cNvPr id="8194" name="Picture 2" descr="Point mutations">
            <a:extLst>
              <a:ext uri="{FF2B5EF4-FFF2-40B4-BE49-F238E27FC236}">
                <a16:creationId xmlns:a16="http://schemas.microsoft.com/office/drawing/2014/main" id="{864497B6-8175-4BC6-BEBB-26F329D5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21" y="2125266"/>
            <a:ext cx="5499229" cy="29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E66F1F-C0A0-4720-8973-3B8B3A17CF2B}"/>
              </a:ext>
            </a:extLst>
          </p:cNvPr>
          <p:cNvSpPr txBox="1"/>
          <p:nvPr/>
        </p:nvSpPr>
        <p:spPr>
          <a:xfrm>
            <a:off x="5265420" y="5212973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/>
              <a:t>https://biologydictionary.net/missense-mutation/</a:t>
            </a:r>
          </a:p>
        </p:txBody>
      </p:sp>
    </p:spTree>
    <p:extLst>
      <p:ext uri="{BB962C8B-B14F-4D97-AF65-F5344CB8AC3E}">
        <p14:creationId xmlns:p14="http://schemas.microsoft.com/office/powerpoint/2010/main" val="269099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BCF371ED-1155-B744-929F-20D7FDB5B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80728"/>
            <a:ext cx="874821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3300"/>
          </a:xfrm>
        </p:spPr>
        <p:txBody>
          <a:bodyPr/>
          <a:lstStyle/>
          <a:p>
            <a:r>
              <a:rPr lang="en-US" dirty="0"/>
              <a:t>NCBI Nucleotide</a:t>
            </a:r>
            <a:endParaRPr lang="el-GR" dirty="0"/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F53AA134-4289-384E-B564-A5D3EFDBEFF3}"/>
              </a:ext>
            </a:extLst>
          </p:cNvPr>
          <p:cNvSpPr/>
          <p:nvPr/>
        </p:nvSpPr>
        <p:spPr>
          <a:xfrm>
            <a:off x="179511" y="1772816"/>
            <a:ext cx="2592289" cy="432048"/>
          </a:xfrm>
          <a:prstGeom prst="wedgeRectCallout">
            <a:avLst>
              <a:gd name="adj1" fmla="val 30648"/>
              <a:gd name="adj2" fmla="val -7478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Database selection</a:t>
            </a:r>
            <a:endParaRPr lang="en-GR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1F39C3-C4B7-654E-A7EA-0D9E588429D4}"/>
              </a:ext>
            </a:extLst>
          </p:cNvPr>
          <p:cNvGrpSpPr/>
          <p:nvPr/>
        </p:nvGrpSpPr>
        <p:grpSpPr>
          <a:xfrm>
            <a:off x="0" y="1556792"/>
            <a:ext cx="9144000" cy="5328592"/>
            <a:chOff x="0" y="1556792"/>
            <a:chExt cx="9144000" cy="53285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2C18C3-C037-5741-BB7B-6D4DBC6CA015}"/>
                </a:ext>
              </a:extLst>
            </p:cNvPr>
            <p:cNvSpPr txBox="1"/>
            <p:nvPr/>
          </p:nvSpPr>
          <p:spPr>
            <a:xfrm>
              <a:off x="0" y="6115943"/>
              <a:ext cx="9144000" cy="769441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/>
                <a:t>Search BC054498 </a:t>
              </a:r>
              <a:r>
                <a:rPr lang="el-GR" sz="4400" dirty="0"/>
                <a:t>(=</a:t>
              </a:r>
              <a:r>
                <a:rPr lang="en-US" sz="4400" dirty="0"/>
                <a:t>accession number)</a:t>
              </a:r>
              <a:endParaRPr lang="en-GB" sz="4400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55E623-A8F6-7D47-AD32-9314281A4B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7664" y="1556792"/>
              <a:ext cx="1800200" cy="4559151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stealth" w="lg" len="lg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318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F425C-FF27-5A4F-9D70-A5C42DA99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4" y="0"/>
            <a:ext cx="81461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007E5-F03E-EE41-AA69-78EB58569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18" y="0"/>
            <a:ext cx="7620963" cy="6858000"/>
          </a:xfrm>
          <a:prstGeom prst="rect">
            <a:avLst/>
          </a:prstGeom>
        </p:spPr>
      </p:pic>
      <p:sp>
        <p:nvSpPr>
          <p:cNvPr id="4" name="Line Callout 1 3">
            <a:extLst>
              <a:ext uri="{FF2B5EF4-FFF2-40B4-BE49-F238E27FC236}">
                <a16:creationId xmlns:a16="http://schemas.microsoft.com/office/drawing/2014/main" id="{B5CBF36E-EA83-9E4A-8C40-C9682423A5A8}"/>
              </a:ext>
            </a:extLst>
          </p:cNvPr>
          <p:cNvSpPr/>
          <p:nvPr/>
        </p:nvSpPr>
        <p:spPr>
          <a:xfrm>
            <a:off x="5220072" y="2564904"/>
            <a:ext cx="3888432" cy="516194"/>
          </a:xfrm>
          <a:prstGeom prst="borderCallout1">
            <a:avLst>
              <a:gd name="adj1" fmla="val 56476"/>
              <a:gd name="adj2" fmla="val 1963"/>
              <a:gd name="adj3" fmla="val 56918"/>
              <a:gd name="adj4" fmla="val -3421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700" dirty="0"/>
              <a:t>Protein accession number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F07AA2-3E13-C046-9DB5-A5343D3540B8}"/>
              </a:ext>
            </a:extLst>
          </p:cNvPr>
          <p:cNvGrpSpPr/>
          <p:nvPr/>
        </p:nvGrpSpPr>
        <p:grpSpPr>
          <a:xfrm>
            <a:off x="5508104" y="3384376"/>
            <a:ext cx="4572000" cy="3429000"/>
            <a:chOff x="5508104" y="3384376"/>
            <a:chExt cx="4572000" cy="3429000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80FE8823-0E29-DC49-BDF5-91F61EA2EE0E}"/>
                </a:ext>
              </a:extLst>
            </p:cNvPr>
            <p:cNvSpPr/>
            <p:nvPr/>
          </p:nvSpPr>
          <p:spPr>
            <a:xfrm>
              <a:off x="6228184" y="3384376"/>
              <a:ext cx="432048" cy="3429000"/>
            </a:xfrm>
            <a:prstGeom prst="rightBrace">
              <a:avLst>
                <a:gd name="adj1" fmla="val 80787"/>
                <a:gd name="adj2" fmla="val 50000"/>
              </a:avLst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5B67CB-D56F-A947-8434-6C992BF7E2C1}"/>
                </a:ext>
              </a:extLst>
            </p:cNvPr>
            <p:cNvSpPr txBox="1"/>
            <p:nvPr/>
          </p:nvSpPr>
          <p:spPr>
            <a:xfrm>
              <a:off x="5508104" y="4437156"/>
              <a:ext cx="45720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R" sz="4000" dirty="0">
                  <a:solidFill>
                    <a:schemeClr val="accent2"/>
                  </a:solidFill>
                </a:rPr>
                <a:t>Protein </a:t>
              </a:r>
            </a:p>
            <a:p>
              <a:pPr algn="ctr"/>
              <a:r>
                <a:rPr lang="en-GR" sz="4000" dirty="0">
                  <a:solidFill>
                    <a:schemeClr val="accent2"/>
                  </a:solidFill>
                </a:rPr>
                <a:t>sequence</a:t>
              </a:r>
            </a:p>
          </p:txBody>
        </p:sp>
      </p:grp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1FFD49B7-E59A-8045-A103-A3F425657302}"/>
              </a:ext>
            </a:extLst>
          </p:cNvPr>
          <p:cNvSpPr/>
          <p:nvPr/>
        </p:nvSpPr>
        <p:spPr>
          <a:xfrm>
            <a:off x="35495" y="2564904"/>
            <a:ext cx="1728192" cy="1368152"/>
          </a:xfrm>
          <a:prstGeom prst="wedgeRectCallout">
            <a:avLst>
              <a:gd name="adj1" fmla="val 21692"/>
              <a:gd name="adj2" fmla="val -64226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CDS</a:t>
            </a:r>
          </a:p>
          <a:p>
            <a:pPr algn="ctr"/>
            <a:r>
              <a:rPr lang="en-US" sz="2800" dirty="0"/>
              <a:t>(coding sequence)</a:t>
            </a:r>
            <a:endParaRPr lang="en-G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784</Words>
  <Application>Microsoft Office PowerPoint</Application>
  <PresentationFormat>On-screen Show (4:3)</PresentationFormat>
  <Paragraphs>172</Paragraphs>
  <Slides>25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inherit</vt:lpstr>
      <vt:lpstr>Office Theme</vt:lpstr>
      <vt:lpstr>Μονάδες ζωής σε ψηφιακή πληροφορία How life can be translated into data</vt:lpstr>
      <vt:lpstr>Αλληλουχία</vt:lpstr>
      <vt:lpstr>Μεταγραφή</vt:lpstr>
      <vt:lpstr>PowerPoint Presentation</vt:lpstr>
      <vt:lpstr>Amino acid abbreviations</vt:lpstr>
      <vt:lpstr>Αποτέλεσμα πολυμορφισμών</vt:lpstr>
      <vt:lpstr>NCBI Nucleotide</vt:lpstr>
      <vt:lpstr>PowerPoint Presentation</vt:lpstr>
      <vt:lpstr>PowerPoint Presentation</vt:lpstr>
      <vt:lpstr>PowerPoint Presentation</vt:lpstr>
      <vt:lpstr>«Ordo ab chao»</vt:lpstr>
      <vt:lpstr>Expasy translate</vt:lpstr>
      <vt:lpstr>AUGAUGGCA</vt:lpstr>
      <vt:lpstr>Ανοιχτά πλαίσια  ανάγνωσης</vt:lpstr>
      <vt:lpstr>Ψάχνοντας στις βάσεις</vt:lpstr>
      <vt:lpstr>PowerPoint Presentation</vt:lpstr>
      <vt:lpstr>PowerPoint Presentation</vt:lpstr>
      <vt:lpstr>BLAST</vt:lpstr>
      <vt:lpstr>Search NM_001101 in Nucleotide db BLASTn restrict to Pan troglodytes (taxid:9598)</vt:lpstr>
      <vt:lpstr>NM_001101 human</vt:lpstr>
      <vt:lpstr>Multiple Sequence alignment (MSA)</vt:lpstr>
      <vt:lpstr>PowerPoint Presentation</vt:lpstr>
      <vt:lpstr>Στοίχιση και πολλαπλή στοίχιση</vt:lpstr>
      <vt:lpstr>Στοίχιση και πολλαπλή στοίχιση</vt:lpstr>
      <vt:lpstr>Στοίχιση και πολλαπλή στοίχιση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karakasiliotis</dc:creator>
  <cp:lastModifiedBy>Nikolas Dovrolis</cp:lastModifiedBy>
  <cp:revision>187</cp:revision>
  <dcterms:created xsi:type="dcterms:W3CDTF">2018-01-08T14:23:07Z</dcterms:created>
  <dcterms:modified xsi:type="dcterms:W3CDTF">2024-12-11T10:40:05Z</dcterms:modified>
</cp:coreProperties>
</file>