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5" r:id="rId4"/>
    <p:sldId id="266" r:id="rId5"/>
    <p:sldId id="264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2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6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3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5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8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6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4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4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2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3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6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10A09-5E3C-0A48-A6E6-D95F4761BEE0}" type="datetimeFigureOut">
              <a:rPr lang="en-US" smtClean="0"/>
              <a:t>28/05/21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0738"/>
            <a:ext cx="7772400" cy="2045368"/>
          </a:xfrm>
        </p:spPr>
        <p:txBody>
          <a:bodyPr/>
          <a:lstStyle/>
          <a:p>
            <a:r>
              <a:rPr lang="el-GR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1800" dirty="0" smtClean="0"/>
              <a:t/>
            </a:r>
            <a:br>
              <a:rPr lang="el-GR" sz="1800" dirty="0" smtClean="0"/>
            </a:br>
            <a:r>
              <a:rPr lang="el-GR" sz="3600" dirty="0" smtClean="0"/>
              <a:t>Γιώργος </a:t>
            </a:r>
            <a:r>
              <a:rPr lang="el-GR" sz="3600" dirty="0" err="1" smtClean="0"/>
              <a:t>Μαυρομμάτης</a:t>
            </a:r>
            <a:r>
              <a:rPr lang="el-GR" sz="3600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1053" y="3368843"/>
            <a:ext cx="8368631" cy="3021262"/>
          </a:xfrm>
        </p:spPr>
        <p:txBody>
          <a:bodyPr>
            <a:normAutofit/>
          </a:bodyPr>
          <a:lstStyle/>
          <a:p>
            <a:r>
              <a:rPr lang="el-GR" sz="4000" dirty="0" smtClean="0">
                <a:solidFill>
                  <a:schemeClr val="tx1"/>
                </a:solidFill>
              </a:rPr>
              <a:t>Ενότητα 10</a:t>
            </a:r>
            <a:r>
              <a:rPr lang="el-GR" sz="4000" baseline="30000" dirty="0" smtClean="0">
                <a:solidFill>
                  <a:schemeClr val="tx1"/>
                </a:solidFill>
              </a:rPr>
              <a:t>η</a:t>
            </a:r>
            <a:r>
              <a:rPr lang="el-GR" sz="4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l-GR" sz="4000" b="1" dirty="0" err="1" smtClean="0">
                <a:solidFill>
                  <a:schemeClr val="tx1"/>
                </a:solidFill>
              </a:rPr>
              <a:t>Πολυπολιτισμικότητα</a:t>
            </a:r>
            <a:r>
              <a:rPr lang="el-GR" sz="4000" b="1" dirty="0" smtClean="0">
                <a:solidFill>
                  <a:schemeClr val="tx1"/>
                </a:solidFill>
              </a:rPr>
              <a:t> και </a:t>
            </a:r>
          </a:p>
          <a:p>
            <a:r>
              <a:rPr lang="el-GR" sz="4000" b="1" dirty="0" smtClean="0">
                <a:solidFill>
                  <a:schemeClr val="tx1"/>
                </a:solidFill>
              </a:rPr>
              <a:t>ΔΙΑΠΟΛΙΤΙΣΜΙΚΗ ΕΚΠΑΙΔΕΥΣΗ</a:t>
            </a:r>
            <a:endParaRPr lang="en-US" sz="35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8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962"/>
            <a:ext cx="8229600" cy="133692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Διαπολιτισμική εκπαίδευση </a:t>
            </a:r>
            <a:br>
              <a:rPr lang="el-GR" dirty="0" smtClean="0"/>
            </a:br>
            <a:r>
              <a:rPr lang="el-GR" dirty="0" smtClean="0"/>
              <a:t>αξιώματα </a:t>
            </a:r>
            <a:r>
              <a:rPr lang="mr-IN" dirty="0" smtClean="0"/>
              <a:t>–</a:t>
            </a:r>
            <a:r>
              <a:rPr lang="el-GR" dirty="0" smtClean="0"/>
              <a:t> αρχές </a:t>
            </a:r>
            <a:r>
              <a:rPr lang="mr-IN" dirty="0" smtClean="0"/>
              <a:t>–</a:t>
            </a:r>
            <a:r>
              <a:rPr lang="el-GR" dirty="0" smtClean="0"/>
              <a:t> στόχοι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90" y="2473309"/>
            <a:ext cx="8855770" cy="3652854"/>
          </a:xfrm>
        </p:spPr>
        <p:txBody>
          <a:bodyPr/>
          <a:lstStyle/>
          <a:p>
            <a:r>
              <a:rPr lang="el-GR" dirty="0" smtClean="0"/>
              <a:t>Η </a:t>
            </a:r>
            <a:r>
              <a:rPr lang="el-GR" dirty="0" err="1" smtClean="0"/>
              <a:t>πολυπολιτισμικότητα</a:t>
            </a:r>
            <a:r>
              <a:rPr lang="el-GR" dirty="0" smtClean="0"/>
              <a:t> θεωρείται ευτυχής συγκυρία  - η παρουσία «άλλων» μαθητών στη τάξη  δεν θεωρείται πρόβλημα </a:t>
            </a:r>
          </a:p>
          <a:p>
            <a:r>
              <a:rPr lang="el-GR" dirty="0" smtClean="0"/>
              <a:t>από την αλληλεπίδραση ΟΛΟΙ ωφελούνται </a:t>
            </a:r>
          </a:p>
          <a:p>
            <a:r>
              <a:rPr lang="el-GR" dirty="0" smtClean="0"/>
              <a:t>Ισοτιμία πολιτισμών </a:t>
            </a:r>
            <a:r>
              <a:rPr lang="mr-IN" dirty="0" smtClean="0"/>
              <a:t>–</a:t>
            </a:r>
            <a:r>
              <a:rPr lang="el-GR" dirty="0" smtClean="0"/>
              <a:t> ισοτιμία μορφωτικού κεφαλαίου </a:t>
            </a:r>
            <a:r>
              <a:rPr lang="mr-IN" dirty="0" smtClean="0"/>
              <a:t>–</a:t>
            </a:r>
            <a:r>
              <a:rPr lang="el-GR" dirty="0" smtClean="0"/>
              <a:t> ίσες ευκαιρίες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152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16981"/>
            <a:ext cx="8229600" cy="15765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635" y="116981"/>
            <a:ext cx="8655262" cy="65342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b="1" dirty="0" smtClean="0"/>
              <a:t>Helmut </a:t>
            </a:r>
            <a:r>
              <a:rPr lang="en-US" b="1" dirty="0" err="1"/>
              <a:t>Essinger</a:t>
            </a:r>
            <a:r>
              <a:rPr lang="en-US" b="1" dirty="0"/>
              <a:t>  (1991) </a:t>
            </a:r>
            <a:endParaRPr lang="en-US" b="1" dirty="0" smtClean="0"/>
          </a:p>
          <a:p>
            <a:r>
              <a:rPr lang="el-GR" dirty="0" smtClean="0"/>
              <a:t>α</a:t>
            </a:r>
            <a:r>
              <a:rPr lang="el-GR" dirty="0"/>
              <a:t>) Εκπαίδευση για </a:t>
            </a:r>
            <a:r>
              <a:rPr lang="el-GR" dirty="0" err="1"/>
              <a:t>ενσυναίσθηση</a:t>
            </a:r>
            <a:r>
              <a:rPr lang="el-GR" dirty="0"/>
              <a:t> (empathy</a:t>
            </a:r>
            <a:r>
              <a:rPr lang="el-GR" dirty="0" smtClean="0"/>
              <a:t>)</a:t>
            </a:r>
          </a:p>
          <a:p>
            <a:r>
              <a:rPr lang="el-GR" dirty="0" smtClean="0"/>
              <a:t> </a:t>
            </a:r>
            <a:r>
              <a:rPr lang="el-GR" dirty="0"/>
              <a:t>β) Εκπαίδευση για αλληλεγγύη </a:t>
            </a:r>
          </a:p>
          <a:p>
            <a:r>
              <a:rPr lang="el-GR" dirty="0" smtClean="0"/>
              <a:t>γ</a:t>
            </a:r>
            <a:r>
              <a:rPr lang="el-GR" dirty="0"/>
              <a:t>) Εκπαίδευση για διαπολιτισμικό σεβασμό </a:t>
            </a:r>
            <a:endParaRPr lang="el-GR" dirty="0" smtClean="0"/>
          </a:p>
          <a:p>
            <a:r>
              <a:rPr lang="el-GR" dirty="0" smtClean="0"/>
              <a:t>δ</a:t>
            </a:r>
            <a:r>
              <a:rPr lang="el-GR" dirty="0"/>
              <a:t>) Εκπαίδευση ενάντια στον εθνικιστικό τρόπο σκέψης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b="1" dirty="0" smtClean="0"/>
              <a:t>Georg  </a:t>
            </a:r>
            <a:r>
              <a:rPr lang="en-US" b="1" dirty="0" err="1" smtClean="0"/>
              <a:t>Auernheimer</a:t>
            </a:r>
            <a:r>
              <a:rPr lang="en-US" b="1" dirty="0" smtClean="0"/>
              <a:t>  (1995) </a:t>
            </a:r>
          </a:p>
          <a:p>
            <a:r>
              <a:rPr lang="el-GR" dirty="0"/>
              <a:t>α) κοινωνική </a:t>
            </a:r>
            <a:r>
              <a:rPr lang="el-GR" dirty="0" smtClean="0"/>
              <a:t>μάθηση</a:t>
            </a:r>
            <a:endParaRPr lang="en-US" dirty="0" smtClean="0"/>
          </a:p>
          <a:p>
            <a:r>
              <a:rPr lang="el-GR" dirty="0" smtClean="0"/>
              <a:t>β</a:t>
            </a:r>
            <a:r>
              <a:rPr lang="el-GR" dirty="0"/>
              <a:t>) διάλογος μεταξύ των πολιτισμών </a:t>
            </a:r>
            <a:endParaRPr lang="en-US" dirty="0" smtClean="0"/>
          </a:p>
          <a:p>
            <a:r>
              <a:rPr lang="el-GR" dirty="0" smtClean="0"/>
              <a:t>γ</a:t>
            </a:r>
            <a:r>
              <a:rPr lang="el-GR" dirty="0"/>
              <a:t>) πολυδιάστατη γενική </a:t>
            </a:r>
            <a:r>
              <a:rPr lang="el-GR" dirty="0" smtClean="0"/>
              <a:t>μόρφωση</a:t>
            </a:r>
            <a:endParaRPr lang="en-US" dirty="0" smtClean="0"/>
          </a:p>
          <a:p>
            <a:r>
              <a:rPr lang="el-GR" dirty="0" smtClean="0"/>
              <a:t>δ</a:t>
            </a:r>
            <a:r>
              <a:rPr lang="el-GR" dirty="0"/>
              <a:t>) πολιτική αγωγή και αντιρατσιστική </a:t>
            </a:r>
            <a:r>
              <a:rPr lang="el-GR" dirty="0" smtClean="0"/>
              <a:t>αγωγή</a:t>
            </a:r>
            <a:endParaRPr lang="en-US" dirty="0" smtClean="0"/>
          </a:p>
          <a:p>
            <a:r>
              <a:rPr lang="el-GR" dirty="0" smtClean="0"/>
              <a:t>ε</a:t>
            </a:r>
            <a:r>
              <a:rPr lang="el-GR" dirty="0"/>
              <a:t>) </a:t>
            </a:r>
            <a:r>
              <a:rPr lang="el-GR" dirty="0" err="1"/>
              <a:t>διπολιτισμική</a:t>
            </a:r>
            <a:r>
              <a:rPr lang="el-GR" dirty="0"/>
              <a:t>–δίγλωσση εκπαίδευση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26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97055"/>
          </a:xfrm>
        </p:spPr>
        <p:txBody>
          <a:bodyPr/>
          <a:lstStyle/>
          <a:p>
            <a:r>
              <a:rPr lang="el-GR" dirty="0"/>
              <a:t>δ</a:t>
            </a:r>
            <a:r>
              <a:rPr lang="el-GR" dirty="0" smtClean="0"/>
              <a:t>ιαπολιτισμική επάρκεια </a:t>
            </a:r>
            <a:br>
              <a:rPr lang="el-GR" dirty="0" smtClean="0"/>
            </a:br>
            <a:r>
              <a:rPr lang="el-GR" dirty="0" smtClean="0"/>
              <a:t>διαπολιτισμική ετοιμότητα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343" y="2239347"/>
            <a:ext cx="8705389" cy="4244731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sz="3000" dirty="0" smtClean="0"/>
              <a:t>Βασικές ικανότητες/ προϋποθέσεις  </a:t>
            </a:r>
            <a:r>
              <a:rPr lang="el-GR" sz="3000" dirty="0"/>
              <a:t>διαπολιτισμικής δράσης </a:t>
            </a:r>
            <a:r>
              <a:rPr lang="el-GR" sz="3000" dirty="0" smtClean="0"/>
              <a:t> (κατά </a:t>
            </a:r>
            <a:r>
              <a:rPr lang="el-GR" sz="3000" dirty="0" err="1"/>
              <a:t>Habermas</a:t>
            </a:r>
            <a:r>
              <a:rPr lang="el-GR" sz="3000" dirty="0"/>
              <a:t>  </a:t>
            </a:r>
            <a:r>
              <a:rPr lang="el-GR" sz="3000" dirty="0" smtClean="0"/>
              <a:t>και  </a:t>
            </a:r>
            <a:r>
              <a:rPr lang="el-GR" sz="3000" dirty="0" err="1" smtClean="0"/>
              <a:t>Krapman</a:t>
            </a:r>
            <a:r>
              <a:rPr lang="el-GR" sz="3000" dirty="0" smtClean="0"/>
              <a:t>)  </a:t>
            </a:r>
            <a:endParaRPr lang="en-US" dirty="0"/>
          </a:p>
          <a:p>
            <a:r>
              <a:rPr lang="el-GR" sz="3600" dirty="0"/>
              <a:t>«</a:t>
            </a:r>
            <a:r>
              <a:rPr lang="el-GR" sz="3600" dirty="0" err="1"/>
              <a:t>ενσυναίσθηση</a:t>
            </a:r>
            <a:r>
              <a:rPr lang="el-GR" sz="3600" dirty="0"/>
              <a:t>» </a:t>
            </a:r>
            <a:endParaRPr lang="el-GR" sz="3600" dirty="0" smtClean="0"/>
          </a:p>
          <a:p>
            <a:r>
              <a:rPr lang="el-GR" sz="3600" dirty="0" smtClean="0"/>
              <a:t> </a:t>
            </a:r>
            <a:r>
              <a:rPr lang="el-GR" sz="3600" dirty="0"/>
              <a:t>«κριτική στάση απέναντι στους ρόλους» </a:t>
            </a:r>
            <a:r>
              <a:rPr lang="el-GR" sz="3600" dirty="0" smtClean="0"/>
              <a:t>-</a:t>
            </a:r>
          </a:p>
          <a:p>
            <a:r>
              <a:rPr lang="el-GR" sz="3600" dirty="0" smtClean="0"/>
              <a:t>«</a:t>
            </a:r>
            <a:r>
              <a:rPr lang="el-GR" sz="3600" dirty="0"/>
              <a:t>ανοχή αντιφάσεων» </a:t>
            </a:r>
          </a:p>
          <a:p>
            <a:r>
              <a:rPr lang="el-GR" sz="3600" dirty="0" smtClean="0"/>
              <a:t>«</a:t>
            </a:r>
            <a:r>
              <a:rPr lang="el-GR" sz="3600" dirty="0"/>
              <a:t>επικοινωνιακή ικανότητα»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6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9673"/>
          </a:xfrm>
        </p:spPr>
        <p:txBody>
          <a:bodyPr/>
          <a:lstStyle/>
          <a:p>
            <a:r>
              <a:rPr lang="el-GR" dirty="0"/>
              <a:t>τ</a:t>
            </a:r>
            <a:r>
              <a:rPr lang="el-GR" dirty="0" smtClean="0"/>
              <a:t>ουλάχιστον να εξασφαλίζουμε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053" y="1353635"/>
            <a:ext cx="8402747" cy="5381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mtClean="0"/>
              <a:t> </a:t>
            </a:r>
            <a:r>
              <a:rPr lang="el-GR" smtClean="0"/>
              <a:t> </a:t>
            </a:r>
            <a:r>
              <a:rPr lang="el-GR" dirty="0" smtClean="0"/>
              <a:t>-  </a:t>
            </a:r>
            <a:r>
              <a:rPr lang="el-GR" sz="3500" dirty="0" smtClean="0"/>
              <a:t>Κλίμα ασφάλειας για όλους τους μαθητές </a:t>
            </a:r>
          </a:p>
          <a:p>
            <a:pPr marL="0" indent="0">
              <a:buNone/>
            </a:pPr>
            <a:endParaRPr lang="el-GR" sz="1200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sz="3500" dirty="0" smtClean="0"/>
              <a:t> - Κάθε </a:t>
            </a:r>
            <a:r>
              <a:rPr lang="el-GR" sz="3500" dirty="0" smtClean="0"/>
              <a:t>μαθητής να φεύγει κάθε μέρα έχοντας κάνει κάτι ευχάριστο. Αυτό είναι και η προϋπόθεση να για να μάθει κάτι καινούργιο!  </a:t>
            </a:r>
            <a:endParaRPr lang="en-US" sz="3500" dirty="0" smtClean="0"/>
          </a:p>
          <a:p>
            <a:pPr marL="0" indent="0">
              <a:buNone/>
            </a:pPr>
            <a:endParaRPr lang="el-GR" sz="1200" dirty="0"/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l-GR" sz="3500" dirty="0" smtClean="0"/>
              <a:t>-  </a:t>
            </a:r>
            <a:r>
              <a:rPr lang="el-GR" sz="3500" b="1" dirty="0" smtClean="0"/>
              <a:t>Ενδυναμώνουμε </a:t>
            </a:r>
            <a:r>
              <a:rPr lang="el-GR" sz="3500" b="1" dirty="0" smtClean="0"/>
              <a:t>τους μαθητές μας  </a:t>
            </a:r>
          </a:p>
          <a:p>
            <a:pPr marL="0" indent="0">
              <a:buNone/>
            </a:pPr>
            <a:r>
              <a:rPr lang="el-GR" sz="3500" dirty="0"/>
              <a:t> </a:t>
            </a:r>
            <a:r>
              <a:rPr lang="el-GR" sz="3500" dirty="0" smtClean="0"/>
              <a:t>   βέβαια πρέπει να ξέρουμε και να αντέχουμε</a:t>
            </a:r>
            <a:r>
              <a:rPr lang="el-GR" sz="3500" dirty="0" smtClean="0"/>
              <a:t>!</a:t>
            </a:r>
          </a:p>
          <a:p>
            <a:pPr marL="0" indent="0">
              <a:buNone/>
            </a:pPr>
            <a:endParaRPr lang="el-GR" sz="1400" dirty="0" smtClean="0"/>
          </a:p>
          <a:p>
            <a:pPr marL="0" indent="0" algn="ctr">
              <a:buNone/>
            </a:pPr>
            <a:r>
              <a:rPr lang="el-GR" sz="3900" dirty="0"/>
              <a:t>Προσοχή. Βάζουμε νοητικά απαιτητικές δραστηριότητες για ΟΛΟΥΣ της μαθητές, ανάλογα (διαφοροποιημένη παιδαγωγική)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6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53" y="227263"/>
            <a:ext cx="8863263" cy="708583"/>
          </a:xfrm>
        </p:spPr>
        <p:txBody>
          <a:bodyPr>
            <a:normAutofit/>
          </a:bodyPr>
          <a:lstStyle/>
          <a:p>
            <a:r>
              <a:rPr lang="el-GR" sz="3800" dirty="0" err="1" smtClean="0"/>
              <a:t>Γιααα</a:t>
            </a:r>
            <a:r>
              <a:rPr lang="el-GR" sz="3800" dirty="0" smtClean="0"/>
              <a:t>... </a:t>
            </a:r>
            <a:r>
              <a:rPr lang="el-GR" sz="3800" dirty="0"/>
              <a:t>ν</a:t>
            </a:r>
            <a:r>
              <a:rPr lang="el-GR" sz="3800" dirty="0" smtClean="0"/>
              <a:t>α θυμηθούμε 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53" y="1243263"/>
            <a:ext cx="8863263" cy="52938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4000" u="sng" dirty="0" smtClean="0"/>
              <a:t>πολιτισμός;;;; </a:t>
            </a:r>
            <a:endParaRPr lang="el-GR" u="sng" dirty="0" smtClean="0"/>
          </a:p>
          <a:p>
            <a:pPr marL="0" indent="0">
              <a:buNone/>
            </a:pPr>
            <a:endParaRPr lang="el-GR" sz="1200" dirty="0"/>
          </a:p>
          <a:p>
            <a:pPr marL="0" indent="0">
              <a:buNone/>
            </a:pPr>
            <a:r>
              <a:rPr lang="el-GR" sz="3000" dirty="0" smtClean="0"/>
              <a:t>-   </a:t>
            </a:r>
            <a:r>
              <a:rPr lang="el-GR" sz="3000" dirty="0" err="1" smtClean="0"/>
              <a:t>Πολυπολιτισμικότητα</a:t>
            </a:r>
            <a:r>
              <a:rPr lang="el-GR" sz="3000" dirty="0" smtClean="0"/>
              <a:t>;  </a:t>
            </a:r>
          </a:p>
          <a:p>
            <a:pPr>
              <a:buFontTx/>
              <a:buChar char="-"/>
            </a:pPr>
            <a:r>
              <a:rPr lang="el-GR" sz="3000" dirty="0" err="1" smtClean="0"/>
              <a:t>Διαπολιτισμικότητα</a:t>
            </a:r>
            <a:r>
              <a:rPr lang="el-GR" sz="3000" dirty="0" smtClean="0"/>
              <a:t> ;</a:t>
            </a:r>
          </a:p>
          <a:p>
            <a:pPr>
              <a:buFontTx/>
              <a:buChar char="-"/>
            </a:pPr>
            <a:endParaRPr lang="el-GR" sz="1600" dirty="0" smtClean="0"/>
          </a:p>
          <a:p>
            <a:pPr marL="0" indent="0" algn="ctr">
              <a:buNone/>
            </a:pPr>
            <a:r>
              <a:rPr lang="el-GR" sz="3000" b="1" dirty="0" smtClean="0"/>
              <a:t>ΠΡΟΣΟΧΗ </a:t>
            </a:r>
          </a:p>
          <a:p>
            <a:pPr marL="0" indent="0">
              <a:buNone/>
            </a:pPr>
            <a:endParaRPr lang="el-GR" sz="1200" dirty="0" smtClean="0"/>
          </a:p>
          <a:p>
            <a:pPr marL="0" indent="0">
              <a:buNone/>
            </a:pPr>
            <a:r>
              <a:rPr lang="el-GR" sz="3500" dirty="0" smtClean="0"/>
              <a:t>- </a:t>
            </a:r>
            <a:r>
              <a:rPr lang="el-GR" sz="3500" dirty="0" err="1" smtClean="0"/>
              <a:t>Πολυπολιτισμικότητα</a:t>
            </a:r>
            <a:r>
              <a:rPr lang="el-GR" sz="3500" dirty="0" smtClean="0"/>
              <a:t> </a:t>
            </a:r>
            <a:r>
              <a:rPr lang="mr-IN" sz="3500" dirty="0" smtClean="0"/>
              <a:t>–</a:t>
            </a:r>
            <a:r>
              <a:rPr lang="el-GR" sz="3500" dirty="0" smtClean="0"/>
              <a:t> συνθήκη </a:t>
            </a:r>
          </a:p>
          <a:p>
            <a:pPr marL="0" indent="0">
              <a:buNone/>
            </a:pPr>
            <a:r>
              <a:rPr lang="el-GR" sz="3500" dirty="0" smtClean="0"/>
              <a:t>- </a:t>
            </a:r>
            <a:r>
              <a:rPr lang="el-GR" sz="3500" dirty="0" err="1" smtClean="0"/>
              <a:t>Διαπολιτισμικότητα</a:t>
            </a:r>
            <a:r>
              <a:rPr lang="el-GR" sz="3500" dirty="0" smtClean="0"/>
              <a:t> </a:t>
            </a:r>
            <a:r>
              <a:rPr lang="mr-IN" sz="3500" dirty="0" smtClean="0"/>
              <a:t>–</a:t>
            </a:r>
            <a:r>
              <a:rPr lang="el-GR" sz="3500" dirty="0" smtClean="0"/>
              <a:t> ένας από τους τρόπους διαχείρισης της </a:t>
            </a:r>
            <a:r>
              <a:rPr lang="el-GR" sz="3500" dirty="0" err="1" smtClean="0"/>
              <a:t>πολυπολιτισμικότητας</a:t>
            </a:r>
            <a:r>
              <a:rPr lang="el-GR" sz="3500" dirty="0" smtClean="0"/>
              <a:t> </a:t>
            </a:r>
            <a:endParaRPr lang="en-US" sz="35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819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0481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Ο όρος «διαπολιτισμική εκπαίδευση» </a:t>
            </a:r>
            <a:br>
              <a:rPr lang="el-GR" sz="3600" dirty="0" smtClean="0"/>
            </a:br>
            <a:r>
              <a:rPr lang="el-GR" sz="3600" dirty="0" smtClean="0"/>
              <a:t>και τα προβλήματα κατά τη χρήση του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578" y="1554173"/>
            <a:ext cx="8569159" cy="5170141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l-GR" sz="3000" dirty="0" smtClean="0"/>
              <a:t>Ασάφεια !!!</a:t>
            </a:r>
            <a:r>
              <a:rPr lang="el-GR" sz="2000" dirty="0" smtClean="0"/>
              <a:t>  (έλλειψη κοινά αποδεκτής πολιτισμικής θεωρίας)</a:t>
            </a:r>
          </a:p>
          <a:p>
            <a:pPr>
              <a:buFontTx/>
              <a:buChar char="-"/>
            </a:pPr>
            <a:r>
              <a:rPr lang="el-GR" sz="3000" dirty="0" smtClean="0"/>
              <a:t>Βασική παραδοχή: </a:t>
            </a:r>
            <a:r>
              <a:rPr lang="el-GR" sz="3000" dirty="0" smtClean="0">
                <a:solidFill>
                  <a:srgbClr val="0000FF"/>
                </a:solidFill>
              </a:rPr>
              <a:t>αλληλεπίδραση</a:t>
            </a:r>
            <a:r>
              <a:rPr lang="el-GR" sz="3000" dirty="0" smtClean="0"/>
              <a:t> </a:t>
            </a:r>
            <a:r>
              <a:rPr lang="el-GR" sz="2800" dirty="0" smtClean="0"/>
              <a:t>(μεταξύ φορέων κυρίαρχου και </a:t>
            </a:r>
            <a:r>
              <a:rPr lang="el-GR" sz="2800" dirty="0" err="1" smtClean="0"/>
              <a:t>κυριαρχούμενου</a:t>
            </a:r>
            <a:r>
              <a:rPr lang="el-GR" sz="2800" dirty="0" smtClean="0"/>
              <a:t> πολιτισμού) </a:t>
            </a:r>
          </a:p>
          <a:p>
            <a:pPr>
              <a:buFontTx/>
              <a:buChar char="-"/>
            </a:pPr>
            <a:r>
              <a:rPr lang="el-GR" sz="2800" dirty="0" smtClean="0"/>
              <a:t>Κινείται μεταξύ οικουμενισμού και σχετικισμού</a:t>
            </a:r>
          </a:p>
          <a:p>
            <a:pPr>
              <a:buFontTx/>
              <a:buChar char="-"/>
            </a:pPr>
            <a:r>
              <a:rPr lang="el-GR" dirty="0" smtClean="0"/>
              <a:t>Καλλιέργεια </a:t>
            </a:r>
            <a:r>
              <a:rPr lang="el-GR" u="sng" dirty="0" smtClean="0"/>
              <a:t>διαπολιτισμικής ικανότητας  </a:t>
            </a:r>
          </a:p>
          <a:p>
            <a:pPr>
              <a:buFontTx/>
              <a:buChar char="-"/>
            </a:pPr>
            <a:r>
              <a:rPr lang="el-GR" sz="3000" dirty="0" smtClean="0"/>
              <a:t>Συζητάμε με τους άλλους θεωρούμε τους πολιτισμούς τους ισότιμους.  Διαπραγματευόμαστε. Επινοούμε νέες λύσεις </a:t>
            </a:r>
            <a:r>
              <a:rPr lang="mr-IN" sz="3000" dirty="0" smtClean="0"/>
              <a:t>–</a:t>
            </a:r>
            <a:r>
              <a:rPr lang="el-GR" sz="3000" dirty="0" err="1" smtClean="0"/>
              <a:t>αναδεικνύουμε</a:t>
            </a:r>
            <a:r>
              <a:rPr lang="el-GR" sz="3000" dirty="0" smtClean="0"/>
              <a:t>  δυνατότητες και περιορισμούς. </a:t>
            </a:r>
            <a:r>
              <a:rPr lang="el-GR" sz="3000" u="sng" dirty="0" smtClean="0"/>
              <a:t>ΩΣΤΟΣΟ, ΔΕΝ ΠΑΡΑΙΤΟΥΜΑΣΤΕ ΑΠΟ ΚΡΙΤΙΚΗ  </a:t>
            </a:r>
          </a:p>
        </p:txBody>
      </p:sp>
    </p:spTree>
    <p:extLst>
      <p:ext uri="{BB962C8B-B14F-4D97-AF65-F5344CB8AC3E}">
        <p14:creationId xmlns:p14="http://schemas.microsoft.com/office/powerpoint/2010/main" val="370157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673" y="116981"/>
            <a:ext cx="8839060" cy="1119673"/>
          </a:xfrm>
        </p:spPr>
        <p:txBody>
          <a:bodyPr>
            <a:noAutofit/>
          </a:bodyPr>
          <a:lstStyle/>
          <a:p>
            <a:r>
              <a:rPr lang="el-GR" sz="3600" dirty="0" smtClean="0"/>
              <a:t>Αλλαγή σημείου και τρόπου </a:t>
            </a:r>
            <a:br>
              <a:rPr lang="el-GR" sz="3600" dirty="0" smtClean="0"/>
            </a:br>
            <a:r>
              <a:rPr lang="el-GR" sz="3600" dirty="0" smtClean="0"/>
              <a:t>«παρατήρησης και κατανόησης του κόσμου»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673" y="1587597"/>
            <a:ext cx="8839060" cy="51989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3600" dirty="0" smtClean="0"/>
              <a:t> Από την παρατήρηση μεγάλων δομών  (κοινωνία) και από την ανάδειξη κοινών στοιχείων με κοινωνιολογικές οπτικές και εργαλεία  </a:t>
            </a:r>
            <a:r>
              <a:rPr lang="el-GR" u="sng" dirty="0" smtClean="0"/>
              <a:t>[κίνηση «από πάνω προς τα κάτω»] </a:t>
            </a:r>
            <a:r>
              <a:rPr lang="el-GR" sz="3600" b="1" dirty="0" smtClean="0"/>
              <a:t>μετατοπιζόμαστε </a:t>
            </a:r>
          </a:p>
          <a:p>
            <a:pPr marL="0" indent="0">
              <a:buNone/>
            </a:pPr>
            <a:r>
              <a:rPr lang="el-GR" sz="3600" dirty="0"/>
              <a:t>σ</a:t>
            </a:r>
            <a:r>
              <a:rPr lang="el-GR" sz="3600" dirty="0" smtClean="0"/>
              <a:t>την παρατήρηση μικρότερων δομών (κοινότητα </a:t>
            </a:r>
            <a:r>
              <a:rPr lang="mr-IN" sz="3600" dirty="0" smtClean="0"/>
              <a:t>–</a:t>
            </a:r>
            <a:r>
              <a:rPr lang="el-GR" sz="3600" dirty="0" smtClean="0"/>
              <a:t> ομάδα) στη μελέτη του πλαισίου και των σχέσεων εξουσίας μέσα από  ανθρωπολογικές οπτικές </a:t>
            </a:r>
            <a:r>
              <a:rPr lang="en-US" u="sng" dirty="0" smtClean="0"/>
              <a:t>[</a:t>
            </a:r>
            <a:r>
              <a:rPr lang="el-GR" u="sng" dirty="0" smtClean="0"/>
              <a:t>κίνηση «από κάτω προς τα πάνω»]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890239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87058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Βασική αρχή της </a:t>
            </a:r>
            <a:br>
              <a:rPr lang="el-GR" sz="4000" dirty="0" smtClean="0"/>
            </a:br>
            <a:r>
              <a:rPr lang="el-GR" sz="4000" dirty="0" smtClean="0"/>
              <a:t>«Διαπολιτισμικής Εκπαίδευσης»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271" y="1621021"/>
            <a:ext cx="8687208" cy="50134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/>
              <a:t>Η διαπολιτισμική εκπαίδευση </a:t>
            </a:r>
            <a:r>
              <a:rPr lang="el-GR" b="1" dirty="0" smtClean="0"/>
              <a:t>δεν </a:t>
            </a:r>
            <a:r>
              <a:rPr lang="el-GR" dirty="0" smtClean="0"/>
              <a:t>(πρέπει να) </a:t>
            </a:r>
            <a:r>
              <a:rPr lang="el-GR" b="1" dirty="0"/>
              <a:t>αποτελεί ιδιαίτερη εκπαίδευση που στοχεύει σε μία ομάδα αλλά διάσταση της γενικής </a:t>
            </a:r>
            <a:r>
              <a:rPr lang="el-GR" b="1" dirty="0" smtClean="0"/>
              <a:t>παιδείας</a:t>
            </a:r>
          </a:p>
          <a:p>
            <a:pPr marL="0" indent="0">
              <a:buNone/>
            </a:pPr>
            <a:endParaRPr lang="el-GR" sz="2200" b="1" dirty="0" smtClean="0"/>
          </a:p>
          <a:p>
            <a:pPr marL="0" indent="0">
              <a:buNone/>
            </a:pPr>
            <a:r>
              <a:rPr lang="el-GR" u="sng" dirty="0" smtClean="0">
                <a:solidFill>
                  <a:srgbClr val="0000FF"/>
                </a:solidFill>
              </a:rPr>
              <a:t>Η διαπολιτισμική εκπαίδευση δεν είναι για τους «άλλους», για τους «ξένους». Μας αφορά όλους!</a:t>
            </a:r>
          </a:p>
          <a:p>
            <a:pPr marL="0" indent="0">
              <a:buNone/>
            </a:pPr>
            <a:endParaRPr lang="el-GR" sz="2000" u="sng" dirty="0"/>
          </a:p>
          <a:p>
            <a:pPr marL="0" indent="0">
              <a:buNone/>
            </a:pPr>
            <a:r>
              <a:rPr lang="el-GR" sz="3500" dirty="0" smtClean="0"/>
              <a:t>Στόχος μας είναι τα εκπαιδευτικά προγράμματα </a:t>
            </a:r>
            <a:r>
              <a:rPr lang="el-GR" sz="3500" dirty="0"/>
              <a:t>να εκφράζουν την πολλαπλότητα των «πολιτισμικών πρισμάτων» που υπάρχουν σε μία κοινωνία και να επιχειρούν κάποια σύνθεση. </a:t>
            </a:r>
            <a:r>
              <a:rPr lang="el-GR" sz="3500" u="sng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761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981"/>
            <a:ext cx="8229600" cy="601615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ΠΡΟΣΟΧΗ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179" y="902422"/>
            <a:ext cx="8538299" cy="5698637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Δεν κινούμαστε με λογικές φιλανθρωπίας</a:t>
            </a:r>
          </a:p>
          <a:p>
            <a:r>
              <a:rPr lang="el-GR" dirty="0" smtClean="0"/>
              <a:t>Δεν κινούμαστε με λογικές ανοχής </a:t>
            </a:r>
          </a:p>
          <a:p>
            <a:r>
              <a:rPr lang="el-GR" dirty="0"/>
              <a:t> </a:t>
            </a:r>
            <a:r>
              <a:rPr lang="el-GR" dirty="0" smtClean="0"/>
              <a:t>Επιδιώκουμε δίκαιη ισότητα (</a:t>
            </a:r>
            <a:r>
              <a:rPr lang="en-US" dirty="0" smtClean="0"/>
              <a:t>equity)   </a:t>
            </a:r>
            <a:endParaRPr lang="el-GR" dirty="0" smtClean="0"/>
          </a:p>
          <a:p>
            <a:endParaRPr lang="el-GR" sz="2000" dirty="0"/>
          </a:p>
          <a:p>
            <a:r>
              <a:rPr lang="el-GR" dirty="0" smtClean="0"/>
              <a:t>Τουριστική  προσέγγιση (</a:t>
            </a:r>
            <a:r>
              <a:rPr lang="en-US" dirty="0" smtClean="0"/>
              <a:t>touristic approach) </a:t>
            </a:r>
            <a:endParaRPr lang="el-GR" dirty="0"/>
          </a:p>
          <a:p>
            <a:r>
              <a:rPr lang="el-GR" dirty="0" smtClean="0"/>
              <a:t>Αγωνιστική προσέγγιση  </a:t>
            </a:r>
            <a:r>
              <a:rPr lang="en-US" dirty="0"/>
              <a:t>(militant </a:t>
            </a:r>
            <a:r>
              <a:rPr lang="en-US" dirty="0" smtClean="0"/>
              <a:t>approach)</a:t>
            </a:r>
            <a:endParaRPr lang="el-GR" dirty="0" smtClean="0"/>
          </a:p>
          <a:p>
            <a:r>
              <a:rPr lang="el-GR" u="sng" dirty="0" smtClean="0"/>
              <a:t>Κεντρικό το ζήτημα της ισότητας </a:t>
            </a:r>
            <a:endParaRPr lang="en-US" u="sng" dirty="0" smtClean="0"/>
          </a:p>
          <a:p>
            <a:endParaRPr lang="en-US" u="sng" dirty="0"/>
          </a:p>
          <a:p>
            <a:pPr marL="0" indent="0">
              <a:buNone/>
            </a:pPr>
            <a:r>
              <a:rPr lang="el-GR" dirty="0" smtClean="0"/>
              <a:t>      Και από την άλλη μεριά: </a:t>
            </a:r>
          </a:p>
          <a:p>
            <a:pPr marL="0" indent="0">
              <a:buNone/>
            </a:pPr>
            <a:r>
              <a:rPr lang="el-GR" dirty="0" smtClean="0">
                <a:solidFill>
                  <a:srgbClr val="0000FF"/>
                </a:solidFill>
              </a:rPr>
              <a:t>	Η διαπολιτισμική εκπαίδευση των ελίτ και των   επιχειρηματικών εκπαιδευτική σχημάτων 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7684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981"/>
            <a:ext cx="8229600" cy="1069539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ΠΡΟΣΟΧΗ</a:t>
            </a:r>
            <a:r>
              <a:rPr lang="el-GR" sz="3600" dirty="0" smtClean="0"/>
              <a:t> </a:t>
            </a:r>
            <a:br>
              <a:rPr lang="el-GR" sz="3600" dirty="0" smtClean="0"/>
            </a:br>
            <a:r>
              <a:rPr lang="el-GR" dirty="0" smtClean="0"/>
              <a:t>το ερώτημα είναι εξόχως πολιτικό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344" y="1403770"/>
            <a:ext cx="8655262" cy="5013463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</a:t>
            </a:r>
            <a:r>
              <a:rPr lang="el-GR" dirty="0" smtClean="0"/>
              <a:t>ημαντικότερη </a:t>
            </a:r>
            <a:r>
              <a:rPr lang="el-GR" dirty="0"/>
              <a:t>πρόκληση πολυπολιτισμικών </a:t>
            </a:r>
            <a:r>
              <a:rPr lang="el-GR" dirty="0" smtClean="0"/>
              <a:t>κοινωνιών είναι η </a:t>
            </a:r>
            <a:r>
              <a:rPr lang="el-GR" dirty="0"/>
              <a:t>ρύθμιση </a:t>
            </a:r>
            <a:r>
              <a:rPr lang="el-GR" u="sng" dirty="0"/>
              <a:t>συμμετοχής των μειονοτικών λόγων στον δημόσιο λόγο</a:t>
            </a:r>
            <a:r>
              <a:rPr lang="el-GR" dirty="0"/>
              <a:t>.  </a:t>
            </a:r>
            <a:endParaRPr lang="el-GR" dirty="0" smtClean="0"/>
          </a:p>
          <a:p>
            <a:r>
              <a:rPr lang="el-GR" sz="2800" dirty="0" smtClean="0"/>
              <a:t>Τι </a:t>
            </a:r>
            <a:r>
              <a:rPr lang="el-GR" sz="2800" dirty="0"/>
              <a:t>συμβαίνει στην Ελλάδα, πως το </a:t>
            </a:r>
            <a:r>
              <a:rPr lang="el-GR" sz="2800" dirty="0" smtClean="0"/>
              <a:t>καταλαβαίνουμε?</a:t>
            </a:r>
          </a:p>
          <a:p>
            <a:r>
              <a:rPr lang="el-GR" dirty="0" smtClean="0"/>
              <a:t>Το ζήτημα είναι πως η «διαπολιτισμική εκπαίδευση» μπορεί να </a:t>
            </a:r>
            <a:r>
              <a:rPr lang="el-GR" dirty="0"/>
              <a:t>συμβάλει στη δίκαιη και ορθολογική συγκρότηση της κοινωνικής τάξη (όχι class, order). </a:t>
            </a:r>
            <a:endParaRPr lang="el-GR" dirty="0" smtClean="0"/>
          </a:p>
          <a:p>
            <a:r>
              <a:rPr lang="el-GR" dirty="0" smtClean="0"/>
              <a:t>Κεντρικό </a:t>
            </a:r>
            <a:r>
              <a:rPr lang="el-GR" dirty="0"/>
              <a:t>ζήτημα η αναγνώριση της ετερότητας «να είσαι διαφορετικός χωρίς φόβο»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32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982"/>
            <a:ext cx="8229600" cy="73530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Να θυμόμαστε ότι: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90" y="1136385"/>
            <a:ext cx="8755516" cy="5548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>
                <a:solidFill>
                  <a:srgbClr val="0000FF"/>
                </a:solidFill>
              </a:rPr>
              <a:t>     Η όλη συζήτηση </a:t>
            </a:r>
            <a:r>
              <a:rPr lang="el-GR" dirty="0">
                <a:solidFill>
                  <a:srgbClr val="0000FF"/>
                </a:solidFill>
              </a:rPr>
              <a:t>περί διαπολιτισμικότητας έχει στη βάση της μια πολιτική </a:t>
            </a:r>
            <a:r>
              <a:rPr lang="el-GR" dirty="0" smtClean="0">
                <a:solidFill>
                  <a:srgbClr val="0000FF"/>
                </a:solidFill>
              </a:rPr>
              <a:t>παραδοχή:  </a:t>
            </a:r>
          </a:p>
          <a:p>
            <a:pPr marL="0" indent="0">
              <a:buNone/>
            </a:pPr>
            <a:r>
              <a:rPr lang="el-GR" dirty="0" smtClean="0">
                <a:solidFill>
                  <a:srgbClr val="0000FF"/>
                </a:solidFill>
              </a:rPr>
              <a:t>     </a:t>
            </a:r>
            <a:r>
              <a:rPr lang="el-GR" b="1" dirty="0" smtClean="0">
                <a:solidFill>
                  <a:srgbClr val="0000FF"/>
                </a:solidFill>
              </a:rPr>
              <a:t>Ο </a:t>
            </a:r>
            <a:r>
              <a:rPr lang="el-GR" b="1" dirty="0">
                <a:solidFill>
                  <a:srgbClr val="0000FF"/>
                </a:solidFill>
              </a:rPr>
              <a:t>«άλλος» </a:t>
            </a:r>
            <a:r>
              <a:rPr lang="el-GR" sz="2800" b="1" dirty="0" smtClean="0">
                <a:solidFill>
                  <a:srgbClr val="0000FF"/>
                </a:solidFill>
              </a:rPr>
              <a:t>(που μένει εδώ και συμβάλλει στην ευημερία μας και συμμετέχει στην παραγωγή πλούτου) </a:t>
            </a:r>
            <a:r>
              <a:rPr lang="el-GR" b="1" dirty="0" smtClean="0">
                <a:solidFill>
                  <a:srgbClr val="0000FF"/>
                </a:solidFill>
              </a:rPr>
              <a:t>είναι </a:t>
            </a:r>
            <a:r>
              <a:rPr lang="el-GR" b="1" dirty="0">
                <a:solidFill>
                  <a:srgbClr val="0000FF"/>
                </a:solidFill>
              </a:rPr>
              <a:t>ισότιμος με εμάς, δικαιούται μερίδιο από τον κοινό και δημόσιο πλούτο, μπορεί και πρέπει να συμμετέχει ισότιμα στη δημοκρατία μας. </a:t>
            </a:r>
            <a:endParaRPr lang="el-GR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l-GR" dirty="0">
                <a:solidFill>
                  <a:srgbClr val="0000FF"/>
                </a:solidFill>
              </a:rPr>
              <a:t> </a:t>
            </a:r>
            <a:r>
              <a:rPr lang="el-GR" dirty="0" smtClean="0">
                <a:solidFill>
                  <a:srgbClr val="0000FF"/>
                </a:solidFill>
              </a:rPr>
              <a:t>    </a:t>
            </a:r>
            <a:r>
              <a:rPr lang="el-GR" u="sng" dirty="0" smtClean="0">
                <a:solidFill>
                  <a:srgbClr val="0000FF"/>
                </a:solidFill>
              </a:rPr>
              <a:t> Αν </a:t>
            </a:r>
            <a:r>
              <a:rPr lang="el-GR" u="sng" dirty="0">
                <a:solidFill>
                  <a:srgbClr val="0000FF"/>
                </a:solidFill>
              </a:rPr>
              <a:t>δεν </a:t>
            </a:r>
            <a:r>
              <a:rPr lang="el-GR" u="sng" dirty="0" smtClean="0">
                <a:solidFill>
                  <a:srgbClr val="0000FF"/>
                </a:solidFill>
              </a:rPr>
              <a:t>συμμεριζόμαστε αυτή τη θέση και </a:t>
            </a:r>
            <a:r>
              <a:rPr lang="el-GR" u="sng" dirty="0">
                <a:solidFill>
                  <a:srgbClr val="0000FF"/>
                </a:solidFill>
              </a:rPr>
              <a:t>δεν </a:t>
            </a:r>
            <a:r>
              <a:rPr lang="el-GR" u="sng" dirty="0" smtClean="0">
                <a:solidFill>
                  <a:srgbClr val="0000FF"/>
                </a:solidFill>
              </a:rPr>
              <a:t>δρούμε προς αυτή την κατεύθυνση, </a:t>
            </a:r>
            <a:r>
              <a:rPr lang="el-GR" u="sng" dirty="0">
                <a:solidFill>
                  <a:srgbClr val="0000FF"/>
                </a:solidFill>
              </a:rPr>
              <a:t>όλη αυτή η </a:t>
            </a:r>
            <a:r>
              <a:rPr lang="el-GR" u="sng" dirty="0" smtClean="0">
                <a:solidFill>
                  <a:srgbClr val="0000FF"/>
                </a:solidFill>
              </a:rPr>
              <a:t>συζήτηση έχει από ελάχιστη έως καμία αξία! 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99753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6789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Διαπολιτισμική Εκπαίδευση</a:t>
            </a:r>
            <a:br>
              <a:rPr lang="el-GR" dirty="0" smtClean="0"/>
            </a:br>
            <a:r>
              <a:rPr lang="el-GR" b="1" dirty="0" smtClean="0"/>
              <a:t>ένα πολιτικό πρόταγμα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08" y="1600200"/>
            <a:ext cx="8788934" cy="5050995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Συγκρότηση κοινότητας μάθησης  </a:t>
            </a:r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l-GR" sz="2800" dirty="0" err="1" smtClean="0"/>
              <a:t>χμμμ</a:t>
            </a:r>
            <a:r>
              <a:rPr lang="el-GR" sz="2800" dirty="0" smtClean="0"/>
              <a:t>... ΟΚ αλλά μέσα σε ποιο πολιτικό </a:t>
            </a:r>
            <a:r>
              <a:rPr lang="el-GR" sz="2800" dirty="0" err="1" smtClean="0"/>
              <a:t>συγκείμενο</a:t>
            </a:r>
            <a:r>
              <a:rPr lang="el-GR" sz="2800" dirty="0" smtClean="0"/>
              <a:t>; </a:t>
            </a:r>
          </a:p>
          <a:p>
            <a:r>
              <a:rPr lang="el-GR" dirty="0"/>
              <a:t>ο</a:t>
            </a:r>
            <a:r>
              <a:rPr lang="el-GR" dirty="0" smtClean="0"/>
              <a:t>ι μαθητές (και οι εκπαιδευτικοί) να προσέρχονται με ισχυρή ταυτότητα που σημαίνει:  </a:t>
            </a:r>
            <a:r>
              <a:rPr lang="el-GR" dirty="0"/>
              <a:t>όχι εναρμόνιση και προσαρμογή των υποκειμενικών αναγκών στην εκπλήρωση των κοινωνικών προσδοκιών αλλά κριτική στάση απέναντι στους κοινωνικούς ρόλους</a:t>
            </a:r>
            <a:r>
              <a:rPr lang="en-US" dirty="0"/>
              <a:t> </a:t>
            </a:r>
            <a:endParaRPr lang="el-GR" dirty="0" smtClean="0"/>
          </a:p>
          <a:p>
            <a:r>
              <a:rPr lang="el-GR" dirty="0"/>
              <a:t>ν</a:t>
            </a:r>
            <a:r>
              <a:rPr lang="el-GR" dirty="0" smtClean="0"/>
              <a:t>α έχουν/ αποκτήσουν  (μαθητές και εκπαιδευτικοί) </a:t>
            </a:r>
            <a:r>
              <a:rPr lang="el-GR" dirty="0" err="1" smtClean="0"/>
              <a:t>αναστοχαστική</a:t>
            </a:r>
            <a:r>
              <a:rPr lang="el-GR" dirty="0" smtClean="0"/>
              <a:t> ικανότητα </a:t>
            </a:r>
            <a:endParaRPr lang="el-GR" dirty="0"/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35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701</Words>
  <Application>Microsoft Macintosh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Διαπολιτισμική Εκπαίδευση  Γιώργος Μαυρομμάτης </vt:lpstr>
      <vt:lpstr>Γιααα... να θυμηθούμε </vt:lpstr>
      <vt:lpstr>Ο όρος «διαπολιτισμική εκπαίδευση»  και τα προβλήματα κατά τη χρήση του</vt:lpstr>
      <vt:lpstr>Αλλαγή σημείου και τρόπου  «παρατήρησης και κατανόησης του κόσμου»</vt:lpstr>
      <vt:lpstr>Βασική αρχή της  «Διαπολιτισμικής Εκπαίδευσης» </vt:lpstr>
      <vt:lpstr>ΠΡΟΣΟΧΗ </vt:lpstr>
      <vt:lpstr>ΠΡΟΣΟΧΗ  το ερώτημα είναι εξόχως πολιτικό </vt:lpstr>
      <vt:lpstr>Να θυμόμαστε ότι:</vt:lpstr>
      <vt:lpstr>Διαπολιτισμική Εκπαίδευση ένα πολιτικό πρόταγμα </vt:lpstr>
      <vt:lpstr>Διαπολιτισμική εκπαίδευση  αξιώματα – αρχές – στόχοι </vt:lpstr>
      <vt:lpstr>PowerPoint Presentation</vt:lpstr>
      <vt:lpstr>διαπολιτισμική επάρκεια  διαπολιτισμική ετοιμότητα </vt:lpstr>
      <vt:lpstr>τουλάχιστον να εξασφαλίζουμε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60</cp:revision>
  <dcterms:created xsi:type="dcterms:W3CDTF">2021-04-16T04:36:59Z</dcterms:created>
  <dcterms:modified xsi:type="dcterms:W3CDTF">2021-05-28T10:15:16Z</dcterms:modified>
</cp:coreProperties>
</file>