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886" r:id="rId2"/>
  </p:sldMasterIdLst>
  <p:notesMasterIdLst>
    <p:notesMasterId r:id="rId26"/>
  </p:notesMasterIdLst>
  <p:handoutMasterIdLst>
    <p:handoutMasterId r:id="rId27"/>
  </p:handoutMasterIdLst>
  <p:sldIdLst>
    <p:sldId id="1525" r:id="rId3"/>
    <p:sldId id="1486" r:id="rId4"/>
    <p:sldId id="327" r:id="rId5"/>
    <p:sldId id="462" r:id="rId6"/>
    <p:sldId id="463" r:id="rId7"/>
    <p:sldId id="464" r:id="rId8"/>
    <p:sldId id="484" r:id="rId9"/>
    <p:sldId id="465" r:id="rId10"/>
    <p:sldId id="468" r:id="rId11"/>
    <p:sldId id="469" r:id="rId12"/>
    <p:sldId id="471" r:id="rId13"/>
    <p:sldId id="472" r:id="rId14"/>
    <p:sldId id="474" r:id="rId15"/>
    <p:sldId id="475" r:id="rId16"/>
    <p:sldId id="479" r:id="rId17"/>
    <p:sldId id="1886" r:id="rId18"/>
    <p:sldId id="1887" r:id="rId19"/>
    <p:sldId id="1885" r:id="rId20"/>
    <p:sldId id="1881" r:id="rId21"/>
    <p:sldId id="1882" r:id="rId22"/>
    <p:sldId id="478" r:id="rId23"/>
    <p:sldId id="477" r:id="rId24"/>
    <p:sldId id="1880" r:id="rId2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278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529" autoAdjust="0"/>
  </p:normalViewPr>
  <p:slideViewPr>
    <p:cSldViewPr>
      <p:cViewPr varScale="1">
        <p:scale>
          <a:sx n="78" d="100"/>
          <a:sy n="78" d="100"/>
        </p:scale>
        <p:origin x="126" y="192"/>
      </p:cViewPr>
      <p:guideLst>
        <p:guide orient="horz" pos="1968"/>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100" d="100"/>
          <a:sy n="100"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_____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sz="1200"/>
              <a:t>Σύνθεση επενδύσεων Πολιτικής Συνοχής στις λιγότερο ανεπτυγμένες Περιφέρειας ανά πρόγραμμα</a:t>
            </a:r>
          </a:p>
        </c:rich>
      </c:tx>
      <c:layout>
        <c:manualLayout>
          <c:xMode val="edge"/>
          <c:yMode val="edge"/>
          <c:x val="0.16447730619038473"/>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autoTitleDeleted val="0"/>
    <c:plotArea>
      <c:layout>
        <c:manualLayout>
          <c:layoutTarget val="inner"/>
          <c:xMode val="edge"/>
          <c:yMode val="edge"/>
          <c:x val="6.70463753006484E-2"/>
          <c:y val="0.1728698741554644"/>
          <c:w val="0.60078173155184877"/>
          <c:h val="0.74189994311547558"/>
        </c:manualLayout>
      </c:layout>
      <c:barChart>
        <c:barDir val="col"/>
        <c:grouping val="stacked"/>
        <c:varyColors val="0"/>
        <c:ser>
          <c:idx val="0"/>
          <c:order val="0"/>
          <c:tx>
            <c:strRef>
              <c:f>Φύλλο1!$AI$2</c:f>
              <c:strCache>
                <c:ptCount val="1"/>
                <c:pt idx="0">
                  <c:v>Επιχειρηματική Υποστήριξη, Έρευνα &amp; Ανάπτυξη, Καινοτομία</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Φύλλο1!$AJ$1:$AM$1</c:f>
              <c:strCache>
                <c:ptCount val="4"/>
                <c:pt idx="0">
                  <c:v>1989-1993</c:v>
                </c:pt>
                <c:pt idx="1">
                  <c:v>1994-1999</c:v>
                </c:pt>
                <c:pt idx="2">
                  <c:v>2000-2006</c:v>
                </c:pt>
                <c:pt idx="3">
                  <c:v>2007-2013</c:v>
                </c:pt>
              </c:strCache>
            </c:strRef>
          </c:cat>
          <c:val>
            <c:numRef>
              <c:f>Φύλλο1!$AJ$2:$AM$2</c:f>
              <c:numCache>
                <c:formatCode>General</c:formatCode>
                <c:ptCount val="4"/>
                <c:pt idx="0">
                  <c:v>35</c:v>
                </c:pt>
                <c:pt idx="1">
                  <c:v>33</c:v>
                </c:pt>
                <c:pt idx="2">
                  <c:v>28</c:v>
                </c:pt>
                <c:pt idx="3">
                  <c:v>33</c:v>
                </c:pt>
              </c:numCache>
            </c:numRef>
          </c:val>
          <c:extLst xmlns:c16r2="http://schemas.microsoft.com/office/drawing/2015/06/chart">
            <c:ext xmlns:c16="http://schemas.microsoft.com/office/drawing/2014/chart" uri="{C3380CC4-5D6E-409C-BE32-E72D297353CC}">
              <c16:uniqueId val="{00000000-CB7F-470F-B5B2-D81D6C1881FD}"/>
            </c:ext>
          </c:extLst>
        </c:ser>
        <c:ser>
          <c:idx val="1"/>
          <c:order val="1"/>
          <c:tx>
            <c:strRef>
              <c:f>Φύλλο1!$AI$3</c:f>
              <c:strCache>
                <c:ptCount val="1"/>
                <c:pt idx="0">
                  <c:v>Υποδομές (μεταφορές, ενέργεια, τηλεπικοινωνίες)</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Φύλλο1!$AJ$1:$AM$1</c:f>
              <c:strCache>
                <c:ptCount val="4"/>
                <c:pt idx="0">
                  <c:v>1989-1993</c:v>
                </c:pt>
                <c:pt idx="1">
                  <c:v>1994-1999</c:v>
                </c:pt>
                <c:pt idx="2">
                  <c:v>2000-2006</c:v>
                </c:pt>
                <c:pt idx="3">
                  <c:v>2007-2013</c:v>
                </c:pt>
              </c:strCache>
            </c:strRef>
          </c:cat>
          <c:val>
            <c:numRef>
              <c:f>Φύλλο1!$AJ$3:$AM$3</c:f>
              <c:numCache>
                <c:formatCode>General</c:formatCode>
                <c:ptCount val="4"/>
                <c:pt idx="0">
                  <c:v>40</c:v>
                </c:pt>
                <c:pt idx="1">
                  <c:v>27</c:v>
                </c:pt>
                <c:pt idx="2">
                  <c:v>30</c:v>
                </c:pt>
                <c:pt idx="3">
                  <c:v>22</c:v>
                </c:pt>
              </c:numCache>
            </c:numRef>
          </c:val>
          <c:extLst xmlns:c16r2="http://schemas.microsoft.com/office/drawing/2015/06/chart">
            <c:ext xmlns:c16="http://schemas.microsoft.com/office/drawing/2014/chart" uri="{C3380CC4-5D6E-409C-BE32-E72D297353CC}">
              <c16:uniqueId val="{00000001-CB7F-470F-B5B2-D81D6C1881FD}"/>
            </c:ext>
          </c:extLst>
        </c:ser>
        <c:ser>
          <c:idx val="2"/>
          <c:order val="2"/>
          <c:tx>
            <c:strRef>
              <c:f>Φύλλο1!$AI$4</c:f>
              <c:strCache>
                <c:ptCount val="1"/>
                <c:pt idx="0">
                  <c:v>Απασχόληση, Παιδεία, Κοινωνική Ένταξη</c:v>
                </c:pt>
              </c:strCache>
            </c:strRef>
          </c:tx>
          <c:spPr>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Φύλλο1!$AJ$1:$AM$1</c:f>
              <c:strCache>
                <c:ptCount val="4"/>
                <c:pt idx="0">
                  <c:v>1989-1993</c:v>
                </c:pt>
                <c:pt idx="1">
                  <c:v>1994-1999</c:v>
                </c:pt>
                <c:pt idx="2">
                  <c:v>2000-2006</c:v>
                </c:pt>
                <c:pt idx="3">
                  <c:v>2007-2013</c:v>
                </c:pt>
              </c:strCache>
            </c:strRef>
          </c:cat>
          <c:val>
            <c:numRef>
              <c:f>Φύλλο1!$AJ$4:$AM$4</c:f>
              <c:numCache>
                <c:formatCode>General</c:formatCode>
                <c:ptCount val="4"/>
                <c:pt idx="0">
                  <c:v>23</c:v>
                </c:pt>
                <c:pt idx="1">
                  <c:v>23</c:v>
                </c:pt>
                <c:pt idx="2">
                  <c:v>25</c:v>
                </c:pt>
                <c:pt idx="3">
                  <c:v>25</c:v>
                </c:pt>
              </c:numCache>
            </c:numRef>
          </c:val>
          <c:extLst xmlns:c16r2="http://schemas.microsoft.com/office/drawing/2015/06/chart">
            <c:ext xmlns:c16="http://schemas.microsoft.com/office/drawing/2014/chart" uri="{C3380CC4-5D6E-409C-BE32-E72D297353CC}">
              <c16:uniqueId val="{00000002-CB7F-470F-B5B2-D81D6C1881FD}"/>
            </c:ext>
          </c:extLst>
        </c:ser>
        <c:ser>
          <c:idx val="3"/>
          <c:order val="3"/>
          <c:tx>
            <c:strRef>
              <c:f>Φύλλο1!$AI$5</c:f>
              <c:strCache>
                <c:ptCount val="1"/>
                <c:pt idx="0">
                  <c:v>Περιβάλλον</c:v>
                </c:pt>
              </c:strCache>
            </c:strRef>
          </c:tx>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Φύλλο1!$AJ$1:$AM$1</c:f>
              <c:strCache>
                <c:ptCount val="4"/>
                <c:pt idx="0">
                  <c:v>1989-1993</c:v>
                </c:pt>
                <c:pt idx="1">
                  <c:v>1994-1999</c:v>
                </c:pt>
                <c:pt idx="2">
                  <c:v>2000-2006</c:v>
                </c:pt>
                <c:pt idx="3">
                  <c:v>2007-2013</c:v>
                </c:pt>
              </c:strCache>
            </c:strRef>
          </c:cat>
          <c:val>
            <c:numRef>
              <c:f>Φύλλο1!$AJ$5:$AM$5</c:f>
              <c:numCache>
                <c:formatCode>General</c:formatCode>
                <c:ptCount val="4"/>
                <c:pt idx="0">
                  <c:v>2</c:v>
                </c:pt>
                <c:pt idx="1">
                  <c:v>16</c:v>
                </c:pt>
                <c:pt idx="2">
                  <c:v>15</c:v>
                </c:pt>
                <c:pt idx="3">
                  <c:v>16</c:v>
                </c:pt>
              </c:numCache>
            </c:numRef>
          </c:val>
          <c:extLst xmlns:c16r2="http://schemas.microsoft.com/office/drawing/2015/06/chart">
            <c:ext xmlns:c16="http://schemas.microsoft.com/office/drawing/2014/chart" uri="{C3380CC4-5D6E-409C-BE32-E72D297353CC}">
              <c16:uniqueId val="{00000003-CB7F-470F-B5B2-D81D6C1881FD}"/>
            </c:ext>
          </c:extLst>
        </c:ser>
        <c:ser>
          <c:idx val="4"/>
          <c:order val="4"/>
          <c:tx>
            <c:strRef>
              <c:f>Φύλλο1!$AI$6</c:f>
              <c:strCache>
                <c:ptCount val="1"/>
                <c:pt idx="0">
                  <c:v>Τεχνική Βοήθεια</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Φύλλο1!$AJ$1:$AM$1</c:f>
              <c:strCache>
                <c:ptCount val="4"/>
                <c:pt idx="0">
                  <c:v>1989-1993</c:v>
                </c:pt>
                <c:pt idx="1">
                  <c:v>1994-1999</c:v>
                </c:pt>
                <c:pt idx="2">
                  <c:v>2000-2006</c:v>
                </c:pt>
                <c:pt idx="3">
                  <c:v>2007-2013</c:v>
                </c:pt>
              </c:strCache>
            </c:strRef>
          </c:cat>
          <c:val>
            <c:numRef>
              <c:f>Φύλλο1!$AJ$6:$AM$6</c:f>
              <c:numCache>
                <c:formatCode>General</c:formatCode>
                <c:ptCount val="4"/>
                <c:pt idx="0">
                  <c:v>0</c:v>
                </c:pt>
                <c:pt idx="1">
                  <c:v>1</c:v>
                </c:pt>
                <c:pt idx="2">
                  <c:v>2</c:v>
                </c:pt>
                <c:pt idx="3">
                  <c:v>4</c:v>
                </c:pt>
              </c:numCache>
            </c:numRef>
          </c:val>
          <c:extLst xmlns:c16r2="http://schemas.microsoft.com/office/drawing/2015/06/chart">
            <c:ext xmlns:c16="http://schemas.microsoft.com/office/drawing/2014/chart" uri="{C3380CC4-5D6E-409C-BE32-E72D297353CC}">
              <c16:uniqueId val="{00000004-CB7F-470F-B5B2-D81D6C1881FD}"/>
            </c:ext>
          </c:extLst>
        </c:ser>
        <c:dLbls>
          <c:showLegendKey val="0"/>
          <c:showVal val="0"/>
          <c:showCatName val="0"/>
          <c:showSerName val="0"/>
          <c:showPercent val="0"/>
          <c:showBubbleSize val="0"/>
        </c:dLbls>
        <c:gapWidth val="70"/>
        <c:overlap val="100"/>
        <c:axId val="422854088"/>
        <c:axId val="422851736"/>
      </c:barChart>
      <c:catAx>
        <c:axId val="42285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422851736"/>
        <c:crosses val="autoZero"/>
        <c:auto val="1"/>
        <c:lblAlgn val="ctr"/>
        <c:lblOffset val="100"/>
        <c:noMultiLvlLbl val="0"/>
      </c:catAx>
      <c:valAx>
        <c:axId val="422851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422854088"/>
        <c:crosses val="autoZero"/>
        <c:crossBetween val="between"/>
        <c:majorUnit val="20"/>
      </c:valAx>
      <c:spPr>
        <a:noFill/>
        <a:ln>
          <a:noFill/>
        </a:ln>
        <a:effectLst/>
      </c:spPr>
    </c:plotArea>
    <c:legend>
      <c:legendPos val="b"/>
      <c:layout>
        <c:manualLayout>
          <c:xMode val="edge"/>
          <c:yMode val="edge"/>
          <c:x val="0.68177105910541669"/>
          <c:y val="0.19902850685331"/>
          <c:w val="0.3170616477818321"/>
          <c:h val="0.7495879364889275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legend>
    <c:plotVisOnly val="1"/>
    <c:dispBlanksAs val="gap"/>
    <c:showDLblsOverMax val="0"/>
  </c:chart>
  <c:spPr>
    <a:solidFill>
      <a:schemeClr val="bg1"/>
    </a:solidFill>
    <a:ln w="9525" cap="flat" cmpd="sng" algn="ctr">
      <a:solidFill>
        <a:schemeClr val="tx1"/>
      </a:solidFill>
      <a:round/>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97663184-C1B5-4A7D-8A89-A9050913DB79}" type="slidenum">
              <a:rPr lang="en-US" altLang="en-US"/>
              <a:pPr/>
              <a:t>‹#›</a:t>
            </a:fld>
            <a:endParaRPr lang="en-US" altLang="en-US"/>
          </a:p>
        </p:txBody>
      </p:sp>
    </p:spTree>
    <p:extLst>
      <p:ext uri="{BB962C8B-B14F-4D97-AF65-F5344CB8AC3E}">
        <p14:creationId xmlns:p14="http://schemas.microsoft.com/office/powerpoint/2010/main" val="59090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1F15992B-A51B-4F77-8E65-4771253008EB}" type="slidenum">
              <a:rPr lang="en-US" altLang="en-US"/>
              <a:pPr/>
              <a:t>‹#›</a:t>
            </a:fld>
            <a:endParaRPr lang="en-US" altLang="en-US"/>
          </a:p>
        </p:txBody>
      </p:sp>
      <p:sp>
        <p:nvSpPr>
          <p:cNvPr id="19462" name="Rectangle 6"/>
          <p:cNvSpPr>
            <a:spLocks noGrp="1" noRot="1" noChangeAspect="1" noChangeArrowheads="1" noTextEdit="1"/>
          </p:cNvSpPr>
          <p:nvPr>
            <p:ph type="sldImg" idx="2"/>
          </p:nvPr>
        </p:nvSpPr>
        <p:spPr bwMode="auto">
          <a:xfrm>
            <a:off x="393700" y="692150"/>
            <a:ext cx="60706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66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1</a:t>
            </a:fld>
            <a:endParaRPr lang="en-US" altLang="en-US"/>
          </a:p>
        </p:txBody>
      </p:sp>
    </p:spTree>
    <p:extLst>
      <p:ext uri="{BB962C8B-B14F-4D97-AF65-F5344CB8AC3E}">
        <p14:creationId xmlns:p14="http://schemas.microsoft.com/office/powerpoint/2010/main" val="42696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90809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02021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72283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823514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193695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056565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14662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35577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652679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23</a:t>
            </a:fld>
            <a:endParaRPr lang="en-US" altLang="en-US"/>
          </a:p>
        </p:txBody>
      </p:sp>
    </p:spTree>
    <p:extLst>
      <p:ext uri="{BB962C8B-B14F-4D97-AF65-F5344CB8AC3E}">
        <p14:creationId xmlns:p14="http://schemas.microsoft.com/office/powerpoint/2010/main" val="299150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78005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7850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376193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125685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125604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1256048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671E9E9-5D2E-4BE9-8881-E30C156104A5}" type="slidenum">
              <a:rPr lang="en-US" altLang="en-US"/>
              <a:pPr/>
              <a:t>‹#›</a:t>
            </a:fld>
            <a:endParaRPr lang="en-US" altLang="en-US"/>
          </a:p>
        </p:txBody>
      </p:sp>
    </p:spTree>
    <p:extLst>
      <p:ext uri="{BB962C8B-B14F-4D97-AF65-F5344CB8AC3E}">
        <p14:creationId xmlns:p14="http://schemas.microsoft.com/office/powerpoint/2010/main" val="767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976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19162A54-5098-48D0-9067-A1075CFCEFC6}" type="slidenum">
              <a:rPr lang="en-US" altLang="el-GR"/>
              <a:pPr/>
              <a:t>‹#›</a:t>
            </a:fld>
            <a:endParaRPr lang="en-US" altLang="el-GR"/>
          </a:p>
        </p:txBody>
      </p:sp>
    </p:spTree>
    <p:extLst>
      <p:ext uri="{BB962C8B-B14F-4D97-AF65-F5344CB8AC3E}">
        <p14:creationId xmlns:p14="http://schemas.microsoft.com/office/powerpoint/2010/main" val="40822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97F546C9-70D2-4EB3-BB0E-ABCD0C766E77}" type="slidenum">
              <a:rPr lang="en-US" altLang="el-GR"/>
              <a:pPr/>
              <a:t>‹#›</a:t>
            </a:fld>
            <a:endParaRPr lang="en-US" altLang="el-GR"/>
          </a:p>
        </p:txBody>
      </p:sp>
    </p:spTree>
    <p:extLst>
      <p:ext uri="{BB962C8B-B14F-4D97-AF65-F5344CB8AC3E}">
        <p14:creationId xmlns:p14="http://schemas.microsoft.com/office/powerpoint/2010/main" val="18035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ECCB3E7E-0273-4A22-9847-F8A3E5DD815D}" type="slidenum">
              <a:rPr lang="en-US" altLang="el-GR"/>
              <a:pPr/>
              <a:t>‹#›</a:t>
            </a:fld>
            <a:endParaRPr lang="en-US" altLang="el-GR"/>
          </a:p>
        </p:txBody>
      </p:sp>
    </p:spTree>
    <p:extLst>
      <p:ext uri="{BB962C8B-B14F-4D97-AF65-F5344CB8AC3E}">
        <p14:creationId xmlns:p14="http://schemas.microsoft.com/office/powerpoint/2010/main" val="265613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008A87DD-3140-400E-A8DB-78B85C6AAA7C}" type="slidenum">
              <a:rPr lang="en-US" altLang="en-US"/>
              <a:pPr/>
              <a:t>‹#›</a:t>
            </a:fld>
            <a:endParaRPr lang="en-US" altLang="en-US"/>
          </a:p>
        </p:txBody>
      </p:sp>
    </p:spTree>
    <p:extLst>
      <p:ext uri="{BB962C8B-B14F-4D97-AF65-F5344CB8AC3E}">
        <p14:creationId xmlns:p14="http://schemas.microsoft.com/office/powerpoint/2010/main" val="23541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userDrawn="1"/>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10"/>
          </p:nvPr>
        </p:nvSpPr>
        <p:spPr/>
        <p:txBody>
          <a:bodyPr/>
          <a:lstStyle>
            <a:lvl1pPr>
              <a:defRPr/>
            </a:lvl1pPr>
          </a:lstStyle>
          <a:p>
            <a:fld id="{C6AE8490-37D8-4136-92C7-3FC2F12C84A5}" type="slidenum">
              <a:rPr lang="en-US" altLang="en-US"/>
              <a:pPr/>
              <a:t>‹#›</a:t>
            </a:fld>
            <a:endParaRPr lang="en-US" altLang="en-US"/>
          </a:p>
        </p:txBody>
      </p:sp>
    </p:spTree>
    <p:extLst>
      <p:ext uri="{BB962C8B-B14F-4D97-AF65-F5344CB8AC3E}">
        <p14:creationId xmlns:p14="http://schemas.microsoft.com/office/powerpoint/2010/main" val="32010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EAE01E8-041E-4860-A49A-C8D4AA499DDB}" type="slidenum">
              <a:rPr lang="en-US" altLang="en-US"/>
              <a:pPr/>
              <a:t>‹#›</a:t>
            </a:fld>
            <a:endParaRPr lang="en-US" altLang="en-US"/>
          </a:p>
        </p:txBody>
      </p:sp>
    </p:spTree>
    <p:extLst>
      <p:ext uri="{BB962C8B-B14F-4D97-AF65-F5344CB8AC3E}">
        <p14:creationId xmlns:p14="http://schemas.microsoft.com/office/powerpoint/2010/main" val="15822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F437F02B-124C-48B9-88F3-FE45D934C16B}" type="slidenum">
              <a:rPr lang="en-US" altLang="en-US"/>
              <a:pPr/>
              <a:t>‹#›</a:t>
            </a:fld>
            <a:endParaRPr lang="en-US" altLang="en-US"/>
          </a:p>
        </p:txBody>
      </p:sp>
    </p:spTree>
    <p:extLst>
      <p:ext uri="{BB962C8B-B14F-4D97-AF65-F5344CB8AC3E}">
        <p14:creationId xmlns:p14="http://schemas.microsoft.com/office/powerpoint/2010/main" val="171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lvl1pPr>
              <a:defRPr sz="4800" baseline="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DA4B9D2-2526-409A-A2DF-BF5D3AA159E1}" type="slidenum">
              <a:rPr lang="en-US" altLang="en-US"/>
              <a:pPr/>
              <a:t>‹#›</a:t>
            </a:fld>
            <a:endParaRPr lang="en-US" altLang="en-US"/>
          </a:p>
        </p:txBody>
      </p:sp>
    </p:spTree>
    <p:extLst>
      <p:ext uri="{BB962C8B-B14F-4D97-AF65-F5344CB8AC3E}">
        <p14:creationId xmlns:p14="http://schemas.microsoft.com/office/powerpoint/2010/main" val="97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5" name="Slide Number Placeholder 8"/>
          <p:cNvSpPr>
            <a:spLocks noGrp="1"/>
          </p:cNvSpPr>
          <p:nvPr>
            <p:ph type="sldNum" sz="quarter" idx="10"/>
          </p:nvPr>
        </p:nvSpPr>
        <p:spPr/>
        <p:txBody>
          <a:bodyPr/>
          <a:lstStyle>
            <a:lvl1pPr>
              <a:defRPr/>
            </a:lvl1pPr>
          </a:lstStyle>
          <a:p>
            <a:fld id="{7ADEA3C8-C2DE-4A3E-A6B7-C39F131016B8}" type="slidenum">
              <a:rPr lang="en-US" altLang="en-US"/>
              <a:pPr/>
              <a:t>‹#›</a:t>
            </a:fld>
            <a:endParaRPr lang="en-US" altLang="en-US"/>
          </a:p>
        </p:txBody>
      </p:sp>
    </p:spTree>
    <p:extLst>
      <p:ext uri="{BB962C8B-B14F-4D97-AF65-F5344CB8AC3E}">
        <p14:creationId xmlns:p14="http://schemas.microsoft.com/office/powerpoint/2010/main" val="161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Rectangle 11"/>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n-US" sz="900">
                <a:solidFill>
                  <a:schemeClr val="bg1"/>
                </a:solidFill>
                <a:latin typeface="Calibri" charset="0"/>
              </a:rPr>
              <a:t>OIKONOMIKH, 5</a:t>
            </a:r>
            <a:r>
              <a:rPr lang="el-GR" sz="900" baseline="30000">
                <a:solidFill>
                  <a:schemeClr val="bg1"/>
                </a:solidFill>
                <a:latin typeface="Calibri" charset="0"/>
              </a:rPr>
              <a:t>η</a:t>
            </a:r>
            <a:r>
              <a:rPr lang="el-GR" sz="900">
                <a:solidFill>
                  <a:schemeClr val="bg1"/>
                </a:solidFill>
                <a:latin typeface="Calibri" charset="0"/>
              </a:rPr>
              <a:t> έκδοση</a:t>
            </a:r>
          </a:p>
          <a:p>
            <a:pPr algn="ctr">
              <a:defRPr/>
            </a:pPr>
            <a:r>
              <a:rPr lang="en-GB" sz="900">
                <a:solidFill>
                  <a:schemeClr val="bg1"/>
                </a:solidFill>
                <a:latin typeface="Calibri" charset="0"/>
              </a:rPr>
              <a:t>Mankiw and Taylor</a:t>
            </a:r>
          </a:p>
        </p:txBody>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fld id="{4060402E-16D0-4292-B8FE-C0787A4D232F}" type="slidenum">
              <a:rPr lang="en-US" altLang="en-US"/>
              <a:pPr/>
              <a:t>‹#›</a:t>
            </a:fld>
            <a:endParaRPr lang="en-US" altLang="en-US"/>
          </a:p>
        </p:txBody>
      </p:sp>
    </p:spTree>
    <p:extLst>
      <p:ext uri="{BB962C8B-B14F-4D97-AF65-F5344CB8AC3E}">
        <p14:creationId xmlns:p14="http://schemas.microsoft.com/office/powerpoint/2010/main" val="14881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3A24CD47-AD0B-4E38-9454-FD5BF2B6B2ED}" type="slidenum">
              <a:rPr lang="en-US" altLang="el-GR"/>
              <a:pPr/>
              <a:t>‹#›</a:t>
            </a:fld>
            <a:endParaRPr lang="en-US" altLang="el-GR"/>
          </a:p>
        </p:txBody>
      </p:sp>
    </p:spTree>
    <p:extLst>
      <p:ext uri="{BB962C8B-B14F-4D97-AF65-F5344CB8AC3E}">
        <p14:creationId xmlns:p14="http://schemas.microsoft.com/office/powerpoint/2010/main" val="36392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037067-1598-43CF-A8B1-036363D8EC90}" type="slidenum">
              <a:rPr lang="en-US" altLang="en-US"/>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Εικόνα 11" descr="Εικόνα που περιέχει βέλος&#10;&#10;Περιγραφή που δημιουργήθηκε αυτόματα"/>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hd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Θέση τίτλου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 υποδείγματος</a:t>
            </a:r>
            <a:endParaRPr lang="en-US" altLang="el-GR"/>
          </a:p>
        </p:txBody>
      </p:sp>
      <p:sp>
        <p:nvSpPr>
          <p:cNvPr id="2051" name="Θέση κειμένου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κειμένου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endParaRPr lang="en-US" altLang="el-GR"/>
          </a:p>
        </p:txBody>
      </p:sp>
      <p:sp>
        <p:nvSpPr>
          <p:cNvPr id="4" name="Θέση ημερομηνίας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p>
        </p:txBody>
      </p:sp>
      <p:sp>
        <p:nvSpPr>
          <p:cNvPr id="5" name="Θέση υποσέλιδου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p>
        </p:txBody>
      </p:sp>
      <p:sp>
        <p:nvSpPr>
          <p:cNvPr id="6" name="Θέση αριθμού διαφάνειας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37D27-1E3E-4773-85B2-E14315E15E8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9"/>
          <p:cNvSpPr>
            <a:spLocks noChangeArrowheads="1"/>
          </p:cNvSpPr>
          <p:nvPr/>
        </p:nvSpPr>
        <p:spPr bwMode="auto">
          <a:xfrm>
            <a:off x="1524000" y="-285750"/>
            <a:ext cx="9144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i="1">
              <a:latin typeface="Arial" panose="020B0604020202020204" pitchFamily="34" charset="0"/>
              <a:ea typeface="ＭＳ Ｐゴシック" panose="020B0600070205080204" pitchFamily="34" charset="-128"/>
            </a:endParaRPr>
          </a:p>
        </p:txBody>
      </p:sp>
      <p:sp>
        <p:nvSpPr>
          <p:cNvPr id="11267" name="Ορθογώνιο 6"/>
          <p:cNvSpPr>
            <a:spLocks noChangeArrowheads="1"/>
          </p:cNvSpPr>
          <p:nvPr/>
        </p:nvSpPr>
        <p:spPr bwMode="auto">
          <a:xfrm>
            <a:off x="1600200" y="5181601"/>
            <a:ext cx="403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900" b="1">
                <a:latin typeface="Foco" pitchFamily="34" charset="0"/>
                <a:ea typeface="Foco" pitchFamily="34" charset="0"/>
                <a:cs typeface="Foco" pitchFamily="34" charset="0"/>
              </a:rPr>
              <a:t>Αποκλειστικότητα για την ελληνική γλώσσα: </a:t>
            </a:r>
            <a:r>
              <a:rPr lang="el-GR" altLang="el-GR" sz="900">
                <a:latin typeface="Foco" pitchFamily="34" charset="0"/>
                <a:ea typeface="Foco" pitchFamily="34" charset="0"/>
                <a:cs typeface="Foco" pitchFamily="34" charset="0"/>
              </a:rPr>
              <a:t>Εκδόσεις ΤΖΙΟΛΑ. </a:t>
            </a:r>
            <a:r>
              <a:rPr lang="en-US" altLang="el-GR" sz="900">
                <a:latin typeface="Foco" pitchFamily="34" charset="0"/>
                <a:ea typeface="Foco" pitchFamily="34" charset="0"/>
                <a:cs typeface="Foco" pitchFamily="34" charset="0"/>
              </a:rPr>
              <a:t/>
            </a:r>
            <a:br>
              <a:rPr lang="en-US" altLang="el-GR" sz="900">
                <a:latin typeface="Foco" pitchFamily="34" charset="0"/>
                <a:ea typeface="Foco" pitchFamily="34" charset="0"/>
                <a:cs typeface="Foco" pitchFamily="34" charset="0"/>
              </a:rPr>
            </a:br>
            <a:r>
              <a:rPr lang="el-GR" altLang="el-GR" sz="900">
                <a:latin typeface="Foco" pitchFamily="34" charset="0"/>
                <a:ea typeface="Foco" pitchFamily="34" charset="0"/>
                <a:cs typeface="Foco" pitchFamily="34" charset="0"/>
              </a:rPr>
              <a:t>Copyright © </a:t>
            </a:r>
            <a:r>
              <a:rPr lang="en-US" altLang="el-GR" sz="900">
                <a:latin typeface="Foco" pitchFamily="34" charset="0"/>
                <a:ea typeface="Foco" pitchFamily="34" charset="0"/>
                <a:cs typeface="Foco" pitchFamily="34" charset="0"/>
              </a:rPr>
              <a:t>2021</a:t>
            </a:r>
            <a:r>
              <a:rPr lang="el-GR" altLang="el-GR" sz="900">
                <a:latin typeface="Foco" pitchFamily="34" charset="0"/>
                <a:ea typeface="Foco" pitchFamily="34" charset="0"/>
                <a:cs typeface="Foco" pitchFamily="34" charset="0"/>
              </a:rPr>
              <a:t> Εκδόσεις ΤΖΙΟΛΑ. Με επιφύλαξη παντός νόμιμου δικαιώματος.</a:t>
            </a:r>
          </a:p>
        </p:txBody>
      </p:sp>
      <p:pic>
        <p:nvPicPr>
          <p:cNvPr id="11268" name="Εικόνα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76238"/>
            <a:ext cx="8985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Εικόνα 26" descr="Εικόνα που περιέχει βέλος&#10;&#10;Περιγραφή που δημιουργήθηκε αυτό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467475"/>
            <a:ext cx="3508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Υπότιτλος 2"/>
          <p:cNvSpPr txBox="1">
            <a:spLocks/>
          </p:cNvSpPr>
          <p:nvPr/>
        </p:nvSpPr>
        <p:spPr>
          <a:xfrm>
            <a:off x="1587500" y="1685926"/>
            <a:ext cx="9080500" cy="15906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80000"/>
              </a:lnSpc>
              <a:spcAft>
                <a:spcPts val="600"/>
              </a:spcAft>
            </a:pPr>
            <a:r>
              <a:rPr lang="el-GR" altLang="el-GR" sz="3000" b="1">
                <a:solidFill>
                  <a:srgbClr val="FF0000"/>
                </a:solidFill>
                <a:latin typeface="Arial Black" panose="020B0A04020102020204" pitchFamily="34" charset="0"/>
              </a:rPr>
              <a:t>ΤΟ ΕΥΡΩΠΑΪΚΟ </a:t>
            </a:r>
          </a:p>
          <a:p>
            <a:pPr defTabSz="914400" eaLnBrk="1" hangingPunct="1">
              <a:lnSpc>
                <a:spcPct val="80000"/>
              </a:lnSpc>
              <a:spcAft>
                <a:spcPts val="600"/>
              </a:spcAft>
            </a:pPr>
            <a:r>
              <a:rPr lang="el-GR" altLang="el-GR" sz="3000" b="1">
                <a:solidFill>
                  <a:srgbClr val="FF0000"/>
                </a:solidFill>
                <a:latin typeface="Arial Black" panose="020B0A04020102020204" pitchFamily="34" charset="0"/>
              </a:rPr>
              <a:t>ΦΑΙΝΟΜΕΝΟ</a:t>
            </a:r>
          </a:p>
          <a:p>
            <a:pPr defTabSz="914400" eaLnBrk="1" hangingPunct="1">
              <a:lnSpc>
                <a:spcPct val="80000"/>
              </a:lnSpc>
              <a:spcAft>
                <a:spcPts val="600"/>
              </a:spcAft>
            </a:pPr>
            <a:r>
              <a:rPr lang="el-GR" altLang="el-GR" sz="2000" b="1">
                <a:solidFill>
                  <a:srgbClr val="2958BE"/>
                </a:solidFill>
                <a:latin typeface="Foco" pitchFamily="34" charset="0"/>
                <a:ea typeface="Foco" pitchFamily="34" charset="0"/>
                <a:cs typeface="Foco" pitchFamily="34" charset="0"/>
              </a:rPr>
              <a:t>Ιστορία, Θεσμοί, Πολιτικές</a:t>
            </a:r>
          </a:p>
          <a:p>
            <a:pPr defTabSz="914400" eaLnBrk="1" hangingPunct="1">
              <a:lnSpc>
                <a:spcPct val="80000"/>
              </a:lnSpc>
              <a:spcAft>
                <a:spcPts val="600"/>
              </a:spcAft>
            </a:pPr>
            <a:r>
              <a:rPr lang="el-GR" altLang="el-GR" sz="1600" b="1">
                <a:solidFill>
                  <a:srgbClr val="2958BE"/>
                </a:solidFill>
                <a:latin typeface="Foco" pitchFamily="34" charset="0"/>
                <a:ea typeface="Foco" pitchFamily="34" charset="0"/>
                <a:cs typeface="Foco" pitchFamily="34" charset="0"/>
              </a:rPr>
              <a:t>3</a:t>
            </a:r>
            <a:r>
              <a:rPr lang="el-GR" altLang="el-GR" sz="1600" b="1" baseline="30000">
                <a:solidFill>
                  <a:srgbClr val="2958BE"/>
                </a:solidFill>
                <a:latin typeface="Foco" pitchFamily="34" charset="0"/>
                <a:ea typeface="Foco" pitchFamily="34" charset="0"/>
                <a:cs typeface="Foco" pitchFamily="34" charset="0"/>
              </a:rPr>
              <a:t>η</a:t>
            </a:r>
            <a:r>
              <a:rPr lang="el-GR" altLang="el-GR" sz="1600" b="1">
                <a:solidFill>
                  <a:srgbClr val="2958BE"/>
                </a:solidFill>
                <a:latin typeface="Foco" pitchFamily="34" charset="0"/>
                <a:ea typeface="Foco" pitchFamily="34" charset="0"/>
                <a:cs typeface="Foco" pitchFamily="34" charset="0"/>
              </a:rPr>
              <a:t> Έκδοση</a:t>
            </a:r>
            <a:endParaRPr lang="en-US" altLang="el-GR" sz="1600" b="1">
              <a:solidFill>
                <a:srgbClr val="2958BE"/>
              </a:solidFill>
              <a:latin typeface="Foco" pitchFamily="34" charset="0"/>
              <a:ea typeface="Foco" pitchFamily="34" charset="0"/>
              <a:cs typeface="Foco" pitchFamily="34" charset="0"/>
            </a:endParaRPr>
          </a:p>
        </p:txBody>
      </p:sp>
      <p:sp>
        <p:nvSpPr>
          <p:cNvPr id="10" name="9 - Ορθογώνιο"/>
          <p:cNvSpPr/>
          <p:nvPr/>
        </p:nvSpPr>
        <p:spPr>
          <a:xfrm>
            <a:off x="1600200" y="3886201"/>
            <a:ext cx="4419600" cy="307975"/>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1400" b="1" dirty="0">
                <a:solidFill>
                  <a:srgbClr val="595959"/>
                </a:solidFill>
                <a:latin typeface="Foco" pitchFamily="34" charset="0"/>
                <a:ea typeface="Foco" pitchFamily="34" charset="0"/>
                <a:cs typeface="Foco" pitchFamily="34" charset="0"/>
              </a:rPr>
              <a:t>Παναγιώτης </a:t>
            </a:r>
            <a:r>
              <a:rPr lang="el-GR" altLang="el-GR" sz="1400" b="1" dirty="0" err="1">
                <a:solidFill>
                  <a:srgbClr val="595959"/>
                </a:solidFill>
                <a:latin typeface="Foco" pitchFamily="34" charset="0"/>
                <a:ea typeface="Foco" pitchFamily="34" charset="0"/>
                <a:cs typeface="Foco" pitchFamily="34" charset="0"/>
              </a:rPr>
              <a:t>Λιαργκόβας</a:t>
            </a:r>
            <a:r>
              <a:rPr lang="el-GR" altLang="el-GR" sz="1400" b="1" dirty="0">
                <a:solidFill>
                  <a:srgbClr val="595959"/>
                </a:solidFill>
                <a:latin typeface="Foco" pitchFamily="34" charset="0"/>
                <a:ea typeface="Foco" pitchFamily="34" charset="0"/>
                <a:cs typeface="Foco" pitchFamily="34" charset="0"/>
              </a:rPr>
              <a:t>, Χρήστος Παπαγεωργίου</a:t>
            </a:r>
            <a:endParaRPr lang="en-US" altLang="el-GR" sz="1400" b="1" dirty="0">
              <a:solidFill>
                <a:srgbClr val="595959"/>
              </a:solidFill>
              <a:latin typeface="Foco" pitchFamily="34" charset="0"/>
              <a:ea typeface="Foco" pitchFamily="34" charset="0"/>
              <a:cs typeface="Foco" pitchFamily="34" charset="0"/>
            </a:endParaRPr>
          </a:p>
        </p:txBody>
      </p:sp>
      <p:pic>
        <p:nvPicPr>
          <p:cNvPr id="14" name="13 - Εικόνα" descr="LIARGOVAS-PAPAGEORGIOU-EVROPAIKO_3E__FC.jpg"/>
          <p:cNvPicPr>
            <a:picLocks noChangeAspect="1"/>
          </p:cNvPicPr>
          <p:nvPr/>
        </p:nvPicPr>
        <p:blipFill>
          <a:blip r:embed="rId5"/>
          <a:srcRect b="2532"/>
          <a:stretch>
            <a:fillRect/>
          </a:stretch>
        </p:blipFill>
        <p:spPr>
          <a:xfrm>
            <a:off x="6324601" y="228600"/>
            <a:ext cx="4138613" cy="5867400"/>
          </a:xfrm>
          <a:prstGeom prst="rect">
            <a:avLst/>
          </a:prstGeom>
          <a:ln>
            <a:noFill/>
          </a:ln>
          <a:effectLst>
            <a:outerShdw blurRad="292100" dist="139700" dir="2700000" algn="tl" rotWithShape="0">
              <a:srgbClr val="333333">
                <a:alpha val="65000"/>
              </a:srgbClr>
            </a:outerShdw>
          </a:effectLst>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Αναθεώρηση του κανονιστικού πλαισίου και το Β’ ΚΠΣ (1994 – 1999)</a:t>
            </a:r>
          </a:p>
          <a:p>
            <a:pPr marL="285750" indent="-285750" algn="just">
              <a:buFont typeface="Arial" panose="020B0604020202020204" pitchFamily="34" charset="0"/>
              <a:buChar char="•"/>
            </a:pPr>
            <a:r>
              <a:rPr lang="el-GR" b="1" dirty="0">
                <a:solidFill>
                  <a:schemeClr val="accent2"/>
                </a:solidFill>
              </a:rPr>
              <a:t>Προστέθηκε στον 5</a:t>
            </a:r>
            <a:r>
              <a:rPr lang="el-GR" b="1" baseline="30000" dirty="0">
                <a:solidFill>
                  <a:schemeClr val="accent2"/>
                </a:solidFill>
              </a:rPr>
              <a:t>ο</a:t>
            </a:r>
            <a:r>
              <a:rPr lang="el-GR" b="1" dirty="0">
                <a:solidFill>
                  <a:schemeClr val="accent2"/>
                </a:solidFill>
              </a:rPr>
              <a:t> στόχο ο τομέας της αλιείας, και συστάθηκε το Χρηματοδοτικό Μέσο Προσανατολισμού της Αλιείας (ΧΜΠΑ).</a:t>
            </a:r>
          </a:p>
          <a:p>
            <a:pPr marL="285750" indent="-285750" algn="just">
              <a:buFont typeface="Arial" panose="020B0604020202020204" pitchFamily="34" charset="0"/>
              <a:buChar char="•"/>
            </a:pPr>
            <a:r>
              <a:rPr lang="el-GR" b="1" dirty="0">
                <a:solidFill>
                  <a:schemeClr val="accent2"/>
                </a:solidFill>
              </a:rPr>
              <a:t> Οι νέοι στόχοι της περιόδου 1994 – 1999 περιλαμβάνουν:</a:t>
            </a:r>
          </a:p>
          <a:p>
            <a:pPr marL="685800" lvl="1" indent="-342900" algn="just">
              <a:buFont typeface="+mj-lt"/>
              <a:buAutoNum type="arabicPeriod"/>
            </a:pPr>
            <a:r>
              <a:rPr lang="el-GR" b="1" dirty="0">
                <a:solidFill>
                  <a:schemeClr val="accent2"/>
                </a:solidFill>
              </a:rPr>
              <a:t>Ανάπτυξη/διαρθρωτική προσαρμογή των λιγότερο αναπτυγμένων περιφερειών (ΕΤΠΑ, </a:t>
            </a:r>
            <a:r>
              <a:rPr lang="el-GR" b="1" dirty="0" err="1">
                <a:solidFill>
                  <a:schemeClr val="accent2"/>
                </a:solidFill>
              </a:rPr>
              <a:t>ΕΚοινΤ</a:t>
            </a:r>
            <a:r>
              <a:rPr lang="el-GR" b="1" dirty="0">
                <a:solidFill>
                  <a:schemeClr val="accent2"/>
                </a:solidFill>
              </a:rPr>
              <a:t>, ΕΓΤΠΕ). </a:t>
            </a:r>
          </a:p>
          <a:p>
            <a:pPr marL="685800" lvl="1" indent="-342900" algn="just">
              <a:buFont typeface="+mj-lt"/>
              <a:buAutoNum type="arabicPeriod"/>
            </a:pPr>
            <a:r>
              <a:rPr lang="el-GR" b="1" dirty="0">
                <a:solidFill>
                  <a:schemeClr val="accent2"/>
                </a:solidFill>
              </a:rPr>
              <a:t>Αναδιάρθρωση περιοχών που πλήττονται από την παρακμή της βιομηχανίας (ΕΤΠΑ, </a:t>
            </a:r>
            <a:r>
              <a:rPr lang="el-GR" b="1" dirty="0" err="1">
                <a:solidFill>
                  <a:schemeClr val="accent2"/>
                </a:solidFill>
              </a:rPr>
              <a:t>ΕΚοινΤ</a:t>
            </a:r>
            <a:r>
              <a:rPr lang="el-GR" b="1" dirty="0">
                <a:solidFill>
                  <a:schemeClr val="accent2"/>
                </a:solidFill>
              </a:rPr>
              <a:t>). </a:t>
            </a:r>
          </a:p>
          <a:p>
            <a:pPr marL="685800" lvl="1" indent="-342900" algn="just">
              <a:buFont typeface="+mj-lt"/>
              <a:buAutoNum type="arabicPeriod"/>
            </a:pPr>
            <a:r>
              <a:rPr lang="el-GR" b="1" dirty="0">
                <a:solidFill>
                  <a:schemeClr val="accent2"/>
                </a:solidFill>
              </a:rPr>
              <a:t>Καταπολέμηση μακροχρόνιας ανεργίας, αποκατάσταση των νέων και προώθηση ίσων ευκαιριών για τα δύο φύλα (</a:t>
            </a:r>
            <a:r>
              <a:rPr lang="el-GR" b="1" dirty="0" err="1">
                <a:solidFill>
                  <a:schemeClr val="accent2"/>
                </a:solidFill>
              </a:rPr>
              <a:t>ΕΚοινΤ</a:t>
            </a:r>
            <a:r>
              <a:rPr lang="el-GR" b="1" dirty="0">
                <a:solidFill>
                  <a:schemeClr val="accent2"/>
                </a:solidFill>
              </a:rPr>
              <a:t>). </a:t>
            </a:r>
          </a:p>
          <a:p>
            <a:pPr marL="685800" lvl="1" indent="-342900" algn="just">
              <a:buFont typeface="+mj-lt"/>
              <a:buAutoNum type="arabicPeriod"/>
            </a:pPr>
            <a:r>
              <a:rPr lang="el-GR" b="1" dirty="0">
                <a:solidFill>
                  <a:schemeClr val="accent2"/>
                </a:solidFill>
              </a:rPr>
              <a:t>Επαγγελματική προσαρμογή εργαζομένων στις βιομηχανικές μεταβολές (</a:t>
            </a:r>
            <a:r>
              <a:rPr lang="el-GR" b="1" dirty="0" err="1">
                <a:solidFill>
                  <a:schemeClr val="accent2"/>
                </a:solidFill>
              </a:rPr>
              <a:t>ΕΚοινΤ</a:t>
            </a:r>
            <a:r>
              <a:rPr lang="el-GR" b="1" dirty="0">
                <a:solidFill>
                  <a:schemeClr val="accent2"/>
                </a:solidFill>
              </a:rPr>
              <a:t>). </a:t>
            </a:r>
          </a:p>
          <a:p>
            <a:pPr marL="685800" lvl="1" indent="-342900" algn="just">
              <a:buFont typeface="+mj-lt"/>
              <a:buAutoNum type="arabicPeriod"/>
            </a:pPr>
            <a:r>
              <a:rPr lang="el-GR" b="1" dirty="0">
                <a:solidFill>
                  <a:schemeClr val="accent2"/>
                </a:solidFill>
              </a:rPr>
              <a:t>Αγροτική αναδιάρθρωση και ανάπτυξη με δύο </a:t>
            </a:r>
            <a:r>
              <a:rPr lang="el-GR" b="1" dirty="0" err="1">
                <a:solidFill>
                  <a:schemeClr val="accent2"/>
                </a:solidFill>
              </a:rPr>
              <a:t>υποστόχους</a:t>
            </a:r>
            <a:r>
              <a:rPr lang="el-GR" b="1" dirty="0">
                <a:solidFill>
                  <a:schemeClr val="accent2"/>
                </a:solidFill>
              </a:rPr>
              <a:t>: </a:t>
            </a:r>
          </a:p>
          <a:p>
            <a:pPr marL="628650" lvl="1" algn="just"/>
            <a:r>
              <a:rPr lang="el-GR" b="1" dirty="0">
                <a:solidFill>
                  <a:schemeClr val="accent2"/>
                </a:solidFill>
              </a:rPr>
              <a:t>α) Ενίσχυση της προσαρμογής των αγροτικών περιοχών και εκσυγχρονισμό της αλιείας (ΕΓΤΠΕ, ΧΜΠΑ). </a:t>
            </a:r>
          </a:p>
          <a:p>
            <a:pPr marL="628650" lvl="1" algn="just"/>
            <a:r>
              <a:rPr lang="el-GR" b="1" dirty="0">
                <a:solidFill>
                  <a:schemeClr val="accent2"/>
                </a:solidFill>
              </a:rPr>
              <a:t>β) Ανάπτυξη ευαίσθητων αγροτικών περιοχών (</a:t>
            </a:r>
            <a:r>
              <a:rPr lang="el-GR" sz="1600" b="1" dirty="0">
                <a:solidFill>
                  <a:schemeClr val="accent2"/>
                </a:solidFill>
              </a:rPr>
              <a:t>ΕΤΠΑ, </a:t>
            </a:r>
            <a:r>
              <a:rPr lang="el-GR" sz="1600" b="1" dirty="0" err="1">
                <a:solidFill>
                  <a:schemeClr val="accent2"/>
                </a:solidFill>
              </a:rPr>
              <a:t>ΕΚοινΤ</a:t>
            </a:r>
            <a:r>
              <a:rPr lang="el-GR" sz="1600" b="1" dirty="0">
                <a:solidFill>
                  <a:schemeClr val="accent2"/>
                </a:solidFill>
              </a:rPr>
              <a:t>, ΕΓΤΠΕ</a:t>
            </a:r>
            <a:r>
              <a:rPr lang="el-GR" b="1" dirty="0">
                <a:solidFill>
                  <a:schemeClr val="accent2"/>
                </a:solidFill>
              </a:rPr>
              <a:t>).</a:t>
            </a:r>
          </a:p>
          <a:p>
            <a:pPr marL="685800" lvl="1" indent="-342900" algn="just">
              <a:buFont typeface="+mj-lt"/>
              <a:buAutoNum type="arabicPeriod"/>
            </a:pPr>
            <a:endParaRPr lang="el-GR" b="1" dirty="0">
              <a:solidFill>
                <a:schemeClr val="accent2"/>
              </a:solidFill>
            </a:endParaRPr>
          </a:p>
        </p:txBody>
      </p:sp>
      <p:sp>
        <p:nvSpPr>
          <p:cNvPr id="13" name="Ορθογώνιο 4"/>
          <p:cNvSpPr/>
          <p:nvPr/>
        </p:nvSpPr>
        <p:spPr>
          <a:xfrm>
            <a:off x="7426" y="1754773"/>
            <a:ext cx="4760148" cy="430887"/>
          </a:xfrm>
          <a:prstGeom prst="rect">
            <a:avLst/>
          </a:prstGeom>
        </p:spPr>
        <p:txBody>
          <a:bodyPr wrap="square">
            <a:spAutoFit/>
          </a:bodyPr>
          <a:lstStyle/>
          <a:p>
            <a:pPr algn="ctr"/>
            <a:r>
              <a:rPr lang="el-GR" sz="1100" b="1" dirty="0">
                <a:solidFill>
                  <a:schemeClr val="accent2"/>
                </a:solidFill>
              </a:rPr>
              <a:t>Διατιθέμενα ποσά σε δισ. ECU (τιμές 1994) και ποσοστά επί του συνόλου για το Β’ ΚΠΣ 1994 – 1999. </a:t>
            </a:r>
            <a:r>
              <a:rPr lang="el-GR" sz="1100" b="1" dirty="0" smtClean="0">
                <a:solidFill>
                  <a:schemeClr val="accent2"/>
                </a:solidFill>
              </a:rPr>
              <a:t>Πηγή</a:t>
            </a:r>
            <a:r>
              <a:rPr lang="el-GR" sz="1100" b="1" dirty="0">
                <a:solidFill>
                  <a:schemeClr val="accent2"/>
                </a:solidFill>
              </a:rPr>
              <a:t>: Ευρωπαϊκή Επιτροπή.</a:t>
            </a:r>
          </a:p>
        </p:txBody>
      </p:sp>
      <p:graphicFrame>
        <p:nvGraphicFramePr>
          <p:cNvPr id="5" name="Πίνακας 4"/>
          <p:cNvGraphicFramePr>
            <a:graphicFrameLocks noGrp="1"/>
          </p:cNvGraphicFramePr>
          <p:nvPr>
            <p:extLst>
              <p:ext uri="{D42A27DB-BD31-4B8C-83A1-F6EECF244321}">
                <p14:modId xmlns:p14="http://schemas.microsoft.com/office/powerpoint/2010/main" val="1969295433"/>
              </p:ext>
            </p:extLst>
          </p:nvPr>
        </p:nvGraphicFramePr>
        <p:xfrm>
          <a:off x="106879" y="2133600"/>
          <a:ext cx="4560125" cy="1671398"/>
        </p:xfrm>
        <a:graphic>
          <a:graphicData uri="http://schemas.openxmlformats.org/drawingml/2006/table">
            <a:tbl>
              <a:tblPr firstRow="1" firstCol="1" bandRow="1"/>
              <a:tblGrid>
                <a:gridCol w="2802576">
                  <a:extLst>
                    <a:ext uri="{9D8B030D-6E8A-4147-A177-3AD203B41FA5}">
                      <a16:colId xmlns="" xmlns:a16="http://schemas.microsoft.com/office/drawing/2014/main" val="20000"/>
                    </a:ext>
                  </a:extLst>
                </a:gridCol>
                <a:gridCol w="835174">
                  <a:extLst>
                    <a:ext uri="{9D8B030D-6E8A-4147-A177-3AD203B41FA5}">
                      <a16:colId xmlns="" xmlns:a16="http://schemas.microsoft.com/office/drawing/2014/main" val="20001"/>
                    </a:ext>
                  </a:extLst>
                </a:gridCol>
                <a:gridCol w="922375">
                  <a:extLst>
                    <a:ext uri="{9D8B030D-6E8A-4147-A177-3AD203B41FA5}">
                      <a16:colId xmlns="" xmlns:a16="http://schemas.microsoft.com/office/drawing/2014/main" val="20002"/>
                    </a:ext>
                  </a:extLst>
                </a:gridCol>
              </a:tblGrid>
              <a:tr h="409018">
                <a:tc>
                  <a:txBody>
                    <a:bodyPr/>
                    <a:lstStyle/>
                    <a:p>
                      <a:pPr marL="0" indent="0" algn="ctr"/>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1905" algn="ctr"/>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δισ. </a:t>
                      </a:r>
                      <a:r>
                        <a:rPr lang="en-US"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ECU</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Ποσοστό επί του συνόλου</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80340">
                <a:tc>
                  <a:txBody>
                    <a:bodyPr/>
                    <a:lstStyle/>
                    <a:p>
                      <a:pPr indent="24765"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1(</a:t>
                      </a:r>
                      <a:r>
                        <a:rPr lang="en-GB"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1</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108,5</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67,</a:t>
                      </a:r>
                      <a:r>
                        <a:rPr lang="en-GB"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5</a:t>
                      </a: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180340">
                <a:tc>
                  <a:txBody>
                    <a:bodyPr/>
                    <a:lstStyle/>
                    <a:p>
                      <a:pPr indent="24765"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2</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9,4</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5,</a:t>
                      </a:r>
                      <a:r>
                        <a:rPr lang="en-GB"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9</a:t>
                      </a: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2"/>
                  </a:ext>
                </a:extLst>
              </a:tr>
              <a:tr h="180340">
                <a:tc>
                  <a:txBody>
                    <a:bodyPr/>
                    <a:lstStyle/>
                    <a:p>
                      <a:pPr indent="24765"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Στόχοι 3 &amp; 4</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15,2</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9,5%</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3"/>
                  </a:ext>
                </a:extLst>
              </a:tr>
              <a:tr h="180340">
                <a:tc>
                  <a:txBody>
                    <a:bodyPr/>
                    <a:lstStyle/>
                    <a:p>
                      <a:pPr indent="24765"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5</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13,0</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a:t>
                      </a:r>
                      <a:r>
                        <a:rPr lang="en-GB"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a:t>
                      </a: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r h="180340">
                <a:tc>
                  <a:txBody>
                    <a:bodyPr/>
                    <a:lstStyle/>
                    <a:p>
                      <a:pPr indent="24765" algn="just"/>
                      <a:r>
                        <a:rPr lang="el-GR" sz="11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Νεοενταγμένα</a:t>
                      </a:r>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κράτη-μέλη (Στόχος 6) </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r>
                        <a:rPr lang="en-GB"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0,7</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0,4%</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5"/>
                  </a:ext>
                </a:extLst>
              </a:tr>
              <a:tr h="180340">
                <a:tc>
                  <a:txBody>
                    <a:bodyPr/>
                    <a:lstStyle/>
                    <a:p>
                      <a:pPr indent="24765"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13 λοιπές κοινοτικές πρωτοβουλίες </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r>
                        <a:rPr lang="en-GB"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14,0</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8,7%</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6"/>
                  </a:ext>
                </a:extLst>
              </a:tr>
              <a:tr h="180340">
                <a:tc>
                  <a:txBody>
                    <a:bodyPr/>
                    <a:lstStyle/>
                    <a:p>
                      <a:pPr indent="24765"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ΣΥΝΟΛΟ</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160,8</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100,0%</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 xmlns:a16="http://schemas.microsoft.com/office/drawing/2014/main" val="10007"/>
                  </a:ext>
                </a:extLst>
              </a:tr>
            </a:tbl>
          </a:graphicData>
        </a:graphic>
      </p:graphicFrame>
      <p:sp>
        <p:nvSpPr>
          <p:cNvPr id="7" name="Ορθογώνιο 6"/>
          <p:cNvSpPr/>
          <p:nvPr/>
        </p:nvSpPr>
        <p:spPr>
          <a:xfrm>
            <a:off x="95002" y="3733800"/>
            <a:ext cx="4672572" cy="938719"/>
          </a:xfrm>
          <a:prstGeom prst="rect">
            <a:avLst/>
          </a:prstGeom>
        </p:spPr>
        <p:txBody>
          <a:bodyPr wrap="square">
            <a:spAutoFit/>
          </a:bodyPr>
          <a:lstStyle/>
          <a:p>
            <a:pPr algn="just"/>
            <a:r>
              <a:rPr lang="el-GR" sz="1100" b="1" dirty="0">
                <a:solidFill>
                  <a:schemeClr val="accent2"/>
                </a:solidFill>
              </a:rPr>
              <a:t>1. Συμμετέχει και το ΤΣ με 14,45 δισ. </a:t>
            </a:r>
            <a:r>
              <a:rPr lang="en-GB" sz="1100" b="1" dirty="0">
                <a:solidFill>
                  <a:schemeClr val="accent2"/>
                </a:solidFill>
              </a:rPr>
              <a:t>ECU </a:t>
            </a:r>
            <a:r>
              <a:rPr lang="el-GR" sz="1100" b="1" dirty="0">
                <a:solidFill>
                  <a:schemeClr val="accent2"/>
                </a:solidFill>
              </a:rPr>
              <a:t>για κράτη της αρμοδιότητάς του</a:t>
            </a:r>
          </a:p>
          <a:p>
            <a:pPr algn="just"/>
            <a:r>
              <a:rPr lang="el-GR" sz="1100" b="1" dirty="0">
                <a:solidFill>
                  <a:schemeClr val="accent2"/>
                </a:solidFill>
              </a:rPr>
              <a:t>2. Φινλανδία και Σουηδία.</a:t>
            </a:r>
          </a:p>
          <a:p>
            <a:pPr algn="just"/>
            <a:r>
              <a:rPr lang="el-GR" sz="1100" b="1" dirty="0">
                <a:solidFill>
                  <a:schemeClr val="accent2"/>
                </a:solidFill>
              </a:rPr>
              <a:t>3. Πρόκειται για τα: </a:t>
            </a:r>
            <a:r>
              <a:rPr lang="en-GB" sz="1100" b="1" dirty="0" err="1">
                <a:solidFill>
                  <a:schemeClr val="accent2"/>
                </a:solidFill>
              </a:rPr>
              <a:t>Interreg</a:t>
            </a:r>
            <a:r>
              <a:rPr lang="en-GB" sz="1100" b="1" dirty="0">
                <a:solidFill>
                  <a:schemeClr val="accent2"/>
                </a:solidFill>
              </a:rPr>
              <a:t>, </a:t>
            </a:r>
            <a:r>
              <a:rPr lang="en-GB" sz="1100" b="1" dirty="0" err="1">
                <a:solidFill>
                  <a:schemeClr val="accent2"/>
                </a:solidFill>
              </a:rPr>
              <a:t>Euroform</a:t>
            </a:r>
            <a:r>
              <a:rPr lang="en-GB" sz="1100" b="1" dirty="0">
                <a:solidFill>
                  <a:schemeClr val="accent2"/>
                </a:solidFill>
              </a:rPr>
              <a:t>, Now, Horizon, Leader </a:t>
            </a:r>
            <a:r>
              <a:rPr lang="el-GR" sz="1100" b="1" dirty="0">
                <a:solidFill>
                  <a:schemeClr val="accent2"/>
                </a:solidFill>
              </a:rPr>
              <a:t>ΙΙ, </a:t>
            </a:r>
            <a:r>
              <a:rPr lang="en-GB" sz="1100" b="1" dirty="0" err="1">
                <a:solidFill>
                  <a:schemeClr val="accent2"/>
                </a:solidFill>
              </a:rPr>
              <a:t>Resider</a:t>
            </a:r>
            <a:r>
              <a:rPr lang="en-GB" sz="1100" b="1" dirty="0">
                <a:solidFill>
                  <a:schemeClr val="accent2"/>
                </a:solidFill>
              </a:rPr>
              <a:t>, </a:t>
            </a:r>
            <a:r>
              <a:rPr lang="en-GB" sz="1100" b="1" dirty="0" err="1">
                <a:solidFill>
                  <a:schemeClr val="accent2"/>
                </a:solidFill>
              </a:rPr>
              <a:t>Rechar</a:t>
            </a:r>
            <a:r>
              <a:rPr lang="en-GB" sz="1100" b="1" dirty="0">
                <a:solidFill>
                  <a:schemeClr val="accent2"/>
                </a:solidFill>
              </a:rPr>
              <a:t>, </a:t>
            </a:r>
            <a:r>
              <a:rPr lang="en-GB" sz="1100" b="1" dirty="0" err="1">
                <a:solidFill>
                  <a:schemeClr val="accent2"/>
                </a:solidFill>
              </a:rPr>
              <a:t>Retex</a:t>
            </a:r>
            <a:r>
              <a:rPr lang="en-GB" sz="1100" b="1" dirty="0">
                <a:solidFill>
                  <a:schemeClr val="accent2"/>
                </a:solidFill>
              </a:rPr>
              <a:t>, </a:t>
            </a:r>
            <a:r>
              <a:rPr lang="en-GB" sz="1100" b="1" dirty="0" err="1">
                <a:solidFill>
                  <a:schemeClr val="accent2"/>
                </a:solidFill>
              </a:rPr>
              <a:t>Renaval</a:t>
            </a:r>
            <a:r>
              <a:rPr lang="en-GB" sz="1100" b="1" dirty="0">
                <a:solidFill>
                  <a:schemeClr val="accent2"/>
                </a:solidFill>
              </a:rPr>
              <a:t>, </a:t>
            </a:r>
            <a:r>
              <a:rPr lang="en-GB" sz="1100" b="1" dirty="0" err="1">
                <a:solidFill>
                  <a:schemeClr val="accent2"/>
                </a:solidFill>
              </a:rPr>
              <a:t>Konver</a:t>
            </a:r>
            <a:r>
              <a:rPr lang="en-GB" sz="1100" b="1" dirty="0">
                <a:solidFill>
                  <a:schemeClr val="accent2"/>
                </a:solidFill>
              </a:rPr>
              <a:t>, Regis, </a:t>
            </a:r>
            <a:r>
              <a:rPr lang="en-GB" sz="1100" b="1" dirty="0" err="1">
                <a:solidFill>
                  <a:schemeClr val="accent2"/>
                </a:solidFill>
              </a:rPr>
              <a:t>Envireg</a:t>
            </a:r>
            <a:r>
              <a:rPr lang="en-GB" sz="1100" b="1" dirty="0">
                <a:solidFill>
                  <a:schemeClr val="accent2"/>
                </a:solidFill>
              </a:rPr>
              <a:t>, </a:t>
            </a:r>
            <a:r>
              <a:rPr lang="en-GB" sz="1100" b="1" dirty="0" err="1">
                <a:solidFill>
                  <a:schemeClr val="accent2"/>
                </a:solidFill>
              </a:rPr>
              <a:t>Regen</a:t>
            </a:r>
            <a:r>
              <a:rPr lang="en-GB" sz="1100" b="1" dirty="0">
                <a:solidFill>
                  <a:schemeClr val="accent2"/>
                </a:solidFill>
              </a:rPr>
              <a:t>, </a:t>
            </a:r>
            <a:r>
              <a:rPr lang="en-GB" sz="1100" b="1" dirty="0" err="1">
                <a:solidFill>
                  <a:schemeClr val="accent2"/>
                </a:solidFill>
              </a:rPr>
              <a:t>Prisma</a:t>
            </a:r>
            <a:r>
              <a:rPr lang="en-GB" sz="1100" b="1" dirty="0">
                <a:solidFill>
                  <a:schemeClr val="accent2"/>
                </a:solidFill>
              </a:rPr>
              <a:t>, </a:t>
            </a:r>
            <a:r>
              <a:rPr lang="en-GB" sz="1100" b="1" dirty="0" err="1">
                <a:solidFill>
                  <a:schemeClr val="accent2"/>
                </a:solidFill>
              </a:rPr>
              <a:t>Telematique</a:t>
            </a:r>
            <a:r>
              <a:rPr lang="en-GB" sz="1100" b="1" dirty="0">
                <a:solidFill>
                  <a:schemeClr val="accent2"/>
                </a:solidFill>
              </a:rPr>
              <a:t>, Stride.</a:t>
            </a:r>
          </a:p>
        </p:txBody>
      </p:sp>
      <p:sp>
        <p:nvSpPr>
          <p:cNvPr id="15" name="TextBox 14">
            <a:extLst>
              <a:ext uri="{FF2B5EF4-FFF2-40B4-BE49-F238E27FC236}">
                <a16:creationId xmlns="" xmlns:a16="http://schemas.microsoft.com/office/drawing/2014/main" id="{D3550989-3146-47A5-9CA9-409F5278D68C}"/>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7" name="Ορθογώνιο 16">
            <a:extLst>
              <a:ext uri="{FF2B5EF4-FFF2-40B4-BE49-F238E27FC236}">
                <a16:creationId xmlns="" xmlns:a16="http://schemas.microsoft.com/office/drawing/2014/main" id="{37516DCE-7EA2-4706-820E-E887CFDB0C03}"/>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graphicFrame>
        <p:nvGraphicFramePr>
          <p:cNvPr id="9" name="Πίνακας 8"/>
          <p:cNvGraphicFramePr>
            <a:graphicFrameLocks noGrp="1"/>
          </p:cNvGraphicFramePr>
          <p:nvPr>
            <p:extLst>
              <p:ext uri="{D42A27DB-BD31-4B8C-83A1-F6EECF244321}">
                <p14:modId xmlns:p14="http://schemas.microsoft.com/office/powerpoint/2010/main" val="3863393416"/>
              </p:ext>
            </p:extLst>
          </p:nvPr>
        </p:nvGraphicFramePr>
        <p:xfrm>
          <a:off x="86497" y="5011420"/>
          <a:ext cx="4637903" cy="1313180"/>
        </p:xfrm>
        <a:graphic>
          <a:graphicData uri="http://schemas.openxmlformats.org/drawingml/2006/table">
            <a:tbl>
              <a:tblPr firstRow="1" firstCol="1" bandRow="1"/>
              <a:tblGrid>
                <a:gridCol w="904103"/>
                <a:gridCol w="609600"/>
                <a:gridCol w="914400"/>
                <a:gridCol w="609600"/>
                <a:gridCol w="990600"/>
                <a:gridCol w="609600"/>
              </a:tblGrid>
              <a:tr h="421640">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80340">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Αυστρία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0,7</a:t>
                      </a:r>
                      <a:endParaRPr lang="el-GR" sz="12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Λουξεμβούργο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0,1</a:t>
                      </a: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Βέλγιο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1,7</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Ελλάδα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17,7</a:t>
                      </a:r>
                      <a:endParaRPr lang="el-GR" sz="12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Ολλανδία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Βρετανία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10,9</a:t>
                      </a:r>
                      <a:endParaRPr lang="el-GR" sz="12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Ιρλανδία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6,7</a:t>
                      </a:r>
                      <a:endParaRPr lang="el-GR" sz="12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Πορτογαλία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18,2</a:t>
                      </a: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9017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Γαλλία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14,9</a:t>
                      </a:r>
                      <a:endParaRPr lang="el-GR" sz="12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Ισπανία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n-GB" sz="10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a:t>
                      </a:r>
                      <a:r>
                        <a:rPr lang="el-GR" sz="10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l-GR" sz="12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Σουηδία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1,1</a:t>
                      </a:r>
                      <a:endPar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Γερμανία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21,8</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200" b="1" dirty="0" smtClean="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Ιταλία</a:t>
                      </a:r>
                      <a:endParaRPr lang="el-GR" sz="12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a:t>
                      </a:r>
                      <a:r>
                        <a:rPr lang="en-GB"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r>
                        <a:rPr lang="el-GR" sz="1000" b="1" dirty="0" smtClean="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7</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200" b="1" dirty="0" smtClean="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Φινλανδία</a:t>
                      </a:r>
                      <a:endParaRPr lang="el-GR" sz="12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a:t>
                      </a: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bl>
          </a:graphicData>
        </a:graphic>
      </p:graphicFrame>
      <p:sp>
        <p:nvSpPr>
          <p:cNvPr id="2" name="Ορθογώνιο 1"/>
          <p:cNvSpPr/>
          <p:nvPr/>
        </p:nvSpPr>
        <p:spPr>
          <a:xfrm>
            <a:off x="17723" y="4648200"/>
            <a:ext cx="4749851" cy="430887"/>
          </a:xfrm>
          <a:prstGeom prst="rect">
            <a:avLst/>
          </a:prstGeom>
        </p:spPr>
        <p:txBody>
          <a:bodyPr wrap="square">
            <a:spAutoFit/>
          </a:bodyPr>
          <a:lstStyle/>
          <a:p>
            <a:pPr algn="ctr">
              <a:spcAft>
                <a:spcPts val="0"/>
              </a:spcAft>
            </a:pPr>
            <a:r>
              <a:rPr lang="el-GR" sz="1100" b="1" dirty="0">
                <a:solidFill>
                  <a:schemeClr val="accent2"/>
                </a:solidFill>
                <a:latin typeface="+mn-lt"/>
                <a:ea typeface="Calibri" panose="020F0502020204030204" pitchFamily="34" charset="0"/>
              </a:rPr>
              <a:t>Χρηματοδοτικά κονδύλια ανά κράτος-μέλος σε δισ. </a:t>
            </a:r>
            <a:r>
              <a:rPr lang="en-GB" sz="1100" b="1" dirty="0">
                <a:solidFill>
                  <a:schemeClr val="accent2"/>
                </a:solidFill>
                <a:latin typeface="+mn-lt"/>
                <a:ea typeface="Calibri" panose="020F0502020204030204" pitchFamily="34" charset="0"/>
              </a:rPr>
              <a:t>ECU</a:t>
            </a:r>
            <a:r>
              <a:rPr lang="el-GR" sz="1100" b="1" dirty="0">
                <a:solidFill>
                  <a:schemeClr val="accent2"/>
                </a:solidFill>
                <a:latin typeface="+mn-lt"/>
                <a:ea typeface="Calibri" panose="020F0502020204030204" pitchFamily="34" charset="0"/>
              </a:rPr>
              <a:t> (τιμές 1994) από το Β’ ΚΠΣ 1994 – 1999. </a:t>
            </a:r>
            <a:r>
              <a:rPr lang="el-GR" sz="1100" b="1" dirty="0" smtClean="0">
                <a:solidFill>
                  <a:schemeClr val="accent2"/>
                </a:solidFill>
                <a:latin typeface="+mn-lt"/>
                <a:ea typeface="Calibri" panose="020F0502020204030204" pitchFamily="34" charset="0"/>
              </a:rPr>
              <a:t>Πηγή</a:t>
            </a:r>
            <a:r>
              <a:rPr lang="el-GR" sz="1100" b="1" dirty="0">
                <a:solidFill>
                  <a:schemeClr val="accent2"/>
                </a:solidFill>
                <a:latin typeface="+mn-lt"/>
                <a:ea typeface="Calibri" panose="020F0502020204030204" pitchFamily="34" charset="0"/>
              </a:rPr>
              <a:t>: Ευρωπαϊκή Επιτροπή.</a:t>
            </a:r>
            <a:endParaRPr lang="el-GR" sz="1100" b="1" dirty="0">
              <a:solidFill>
                <a:schemeClr val="accent2"/>
              </a:solidFill>
              <a:effectLst/>
              <a:latin typeface="+mn-lt"/>
              <a:ea typeface="Calibri" panose="020F0502020204030204" pitchFamily="34" charset="0"/>
            </a:endParaRPr>
          </a:p>
        </p:txBody>
      </p:sp>
      <p:sp>
        <p:nvSpPr>
          <p:cNvPr id="4" name="Θέση αριθμού διαφάνειας 3"/>
          <p:cNvSpPr>
            <a:spLocks noGrp="1"/>
          </p:cNvSpPr>
          <p:nvPr>
            <p:ph type="sldNum" sz="quarter" idx="10"/>
          </p:nvPr>
        </p:nvSpPr>
        <p:spPr/>
        <p:txBody>
          <a:bodyPr/>
          <a:lstStyle/>
          <a:p>
            <a:fld id="{7ADEA3C8-C2DE-4A3E-A6B7-C39F131016B8}" type="slidenum">
              <a:rPr lang="en-US" altLang="en-US" smtClean="0"/>
              <a:pPr/>
              <a:t>10</a:t>
            </a:fld>
            <a:endParaRPr lang="en-US" altLang="en-US"/>
          </a:p>
        </p:txBody>
      </p:sp>
    </p:spTree>
    <p:extLst>
      <p:ext uri="{BB962C8B-B14F-4D97-AF65-F5344CB8AC3E}">
        <p14:creationId xmlns:p14="http://schemas.microsoft.com/office/powerpoint/2010/main" val="426135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Νέα αναθεώρηση του κανονιστικού πλαισίου. </a:t>
            </a:r>
            <a:r>
              <a:rPr lang="el-GR" b="1" dirty="0" smtClean="0">
                <a:solidFill>
                  <a:schemeClr val="accent2"/>
                </a:solidFill>
              </a:rPr>
              <a:t>Το </a:t>
            </a:r>
            <a:r>
              <a:rPr lang="el-GR" b="1" dirty="0">
                <a:solidFill>
                  <a:schemeClr val="accent2"/>
                </a:solidFill>
              </a:rPr>
              <a:t>Γ’ ΚΠΣ (2000 – 2006</a:t>
            </a:r>
            <a:r>
              <a:rPr lang="el-GR" b="1" dirty="0" smtClean="0">
                <a:solidFill>
                  <a:schemeClr val="accent2"/>
                </a:solidFill>
              </a:rPr>
              <a:t>)</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Με το </a:t>
            </a:r>
            <a:r>
              <a:rPr lang="el-GR" b="1" i="1" dirty="0">
                <a:solidFill>
                  <a:schemeClr val="accent2"/>
                </a:solidFill>
              </a:rPr>
              <a:t>Πρόγραμμα Δράσης 2000 </a:t>
            </a:r>
            <a:r>
              <a:rPr lang="el-GR" b="1" dirty="0">
                <a:solidFill>
                  <a:schemeClr val="accent2"/>
                </a:solidFill>
              </a:rPr>
              <a:t>που υπέβαλε η Επιτροπή τον Ιούλιο 1997, περιέγραφε τις συνολικές προοπτικές για την ανάπτυξη της ΕΕ και των πολιτικών της, και ειδικότερα, την ανάγκη να διατηρηθεί η πολιτική της οικονομικής και κοινωνικής συνοχής, να ενισχυθεί η ανάπτυξη και η απασχόληση, να βελτιωθούν οι συνθήκες διαβίωσης και να καταστεί η περιφερειακή πολιτική πιο αποτελεσματική. </a:t>
            </a:r>
          </a:p>
          <a:p>
            <a:pPr marL="285750" indent="-285750" algn="just">
              <a:buFont typeface="Arial" panose="020B0604020202020204" pitchFamily="34" charset="0"/>
              <a:buChar char="•"/>
            </a:pPr>
            <a:r>
              <a:rPr lang="el-GR" b="1" dirty="0">
                <a:solidFill>
                  <a:schemeClr val="accent2"/>
                </a:solidFill>
              </a:rPr>
              <a:t>Το Μάρτιο του 1998, η Επιτροπή υπέβαλε νομοθετικές προτάσεις σχετικές με τα διάφορα θέματα που καθορίζονταν στην πρότασή της που υπέβαλε με το </a:t>
            </a:r>
            <a:r>
              <a:rPr lang="el-GR" b="1" i="1" dirty="0">
                <a:solidFill>
                  <a:schemeClr val="accent2"/>
                </a:solidFill>
              </a:rPr>
              <a:t>Πρόγραμμα Δράσης 2000</a:t>
            </a:r>
            <a:r>
              <a:rPr lang="el-GR" b="1" dirty="0">
                <a:solidFill>
                  <a:schemeClr val="accent2"/>
                </a:solidFill>
              </a:rPr>
              <a:t>. </a:t>
            </a:r>
          </a:p>
          <a:p>
            <a:pPr marL="285750" indent="-285750" algn="just">
              <a:buFont typeface="Arial" panose="020B0604020202020204" pitchFamily="34" charset="0"/>
              <a:buChar char="•"/>
            </a:pPr>
            <a:r>
              <a:rPr lang="el-GR" b="1" dirty="0">
                <a:solidFill>
                  <a:schemeClr val="accent2"/>
                </a:solidFill>
              </a:rPr>
              <a:t>Το Ευρωπαϊκό Συμβούλιο του Βερολίνου, του Μαρτίου 1999, κατάρτισε τις κατευθυντήριες γραμμές. Ωστόσο δεν υποστήριξε την πρόταση της Επιτροπής για διατήρηση της χρηματοδότησης της περιφερειακής πολιτικής για την περίοδο 2000 – 2006 στο ίδιο επίπεδο της προηγούμενης περιόδου, περιορίζοντας το συνολικό ποσό στα 195 δισ. € από τα διαρθρωτικά ταμεία και 18 δισ. από το ΤΣ. </a:t>
            </a:r>
          </a:p>
        </p:txBody>
      </p:sp>
      <p:pic>
        <p:nvPicPr>
          <p:cNvPr id="12" name="Picture 2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50" y="1672448"/>
            <a:ext cx="3668970" cy="5109352"/>
          </a:xfrm>
          <a:prstGeom prst="rect">
            <a:avLst/>
          </a:prstGeom>
        </p:spPr>
      </p:pic>
      <p:sp>
        <p:nvSpPr>
          <p:cNvPr id="11" name="TextBox 10">
            <a:extLst>
              <a:ext uri="{FF2B5EF4-FFF2-40B4-BE49-F238E27FC236}">
                <a16:creationId xmlns="" xmlns:a16="http://schemas.microsoft.com/office/drawing/2014/main" id="{5524EE65-A696-41FC-B4FE-129B8E5F8F82}"/>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A57EDB52-1F66-4DDD-B384-E7218EFC7513}"/>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11</a:t>
            </a:fld>
            <a:endParaRPr lang="en-US" altLang="en-US"/>
          </a:p>
        </p:txBody>
      </p:sp>
    </p:spTree>
    <p:extLst>
      <p:ext uri="{BB962C8B-B14F-4D97-AF65-F5344CB8AC3E}">
        <p14:creationId xmlns:p14="http://schemas.microsoft.com/office/powerpoint/2010/main" val="87721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Νέα αναθεώρηση του κανονιστικού πλαισίου. Το Γ’ ΚΠΣ (2000 – 2006</a:t>
            </a:r>
            <a:r>
              <a:rPr lang="el-GR" b="1" dirty="0" smtClean="0">
                <a:solidFill>
                  <a:schemeClr val="accent2"/>
                </a:solidFill>
              </a:rPr>
              <a:t>)</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αναθεώρηση των κανονισμών των διαρθρωτικών ταμείων που πραγματοποιήθηκε το ίδιο έτος, διαμόρφωσε το Γ’ ΚΠΣ για την περίοδο 2000 – 2006 και προέβλεπε τρεις στόχους: </a:t>
            </a:r>
          </a:p>
          <a:p>
            <a:pPr marL="592138" lvl="1" indent="-342900" algn="just">
              <a:buFont typeface="+mj-lt"/>
              <a:buAutoNum type="arabicPeriod"/>
            </a:pPr>
            <a:r>
              <a:rPr lang="el-GR" b="1" dirty="0">
                <a:solidFill>
                  <a:schemeClr val="accent2"/>
                </a:solidFill>
              </a:rPr>
              <a:t>Ανάπτυξης και διαρθρωτικής προσαρμογής των περιφερειών με αναπτυξιακή καθυστέρηση και κ. κ. ΑΕΠ κάτω του 75% του Μ.Ο. (ΕΤΠΑ, </a:t>
            </a:r>
            <a:r>
              <a:rPr lang="el-GR" b="1" dirty="0" err="1">
                <a:solidFill>
                  <a:schemeClr val="accent2"/>
                </a:solidFill>
              </a:rPr>
              <a:t>ΕΚοινΤ</a:t>
            </a:r>
            <a:r>
              <a:rPr lang="el-GR" b="1" dirty="0">
                <a:solidFill>
                  <a:schemeClr val="accent2"/>
                </a:solidFill>
              </a:rPr>
              <a:t>, ΕΓΤΠΕ, ΧΜΠΑ). </a:t>
            </a:r>
          </a:p>
          <a:p>
            <a:pPr marL="592138" lvl="1" indent="-342900" algn="just">
              <a:buFont typeface="+mj-lt"/>
              <a:buAutoNum type="arabicPeriod"/>
            </a:pPr>
            <a:r>
              <a:rPr lang="el-GR" b="1" dirty="0">
                <a:solidFill>
                  <a:schemeClr val="accent2"/>
                </a:solidFill>
              </a:rPr>
              <a:t>Κοινωνικής και οικονομικής ανασυγκρότησης των περιφερειών που αντιμετωπίζουν διαρθρωτικές δυσκολίες προερχόμενες κυρίως από ανεργία </a:t>
            </a:r>
            <a:r>
              <a:rPr lang="el-GR" b="1" dirty="0" smtClean="0">
                <a:solidFill>
                  <a:schemeClr val="accent2"/>
                </a:solidFill>
              </a:rPr>
              <a:t>(</a:t>
            </a:r>
            <a:r>
              <a:rPr lang="el-GR" b="1" dirty="0">
                <a:solidFill>
                  <a:schemeClr val="accent2"/>
                </a:solidFill>
              </a:rPr>
              <a:t>ΕΤΠΑ, </a:t>
            </a:r>
            <a:r>
              <a:rPr lang="el-GR" b="1" dirty="0" err="1">
                <a:solidFill>
                  <a:schemeClr val="accent2"/>
                </a:solidFill>
              </a:rPr>
              <a:t>ΕΚοινΤ</a:t>
            </a:r>
            <a:r>
              <a:rPr lang="el-GR" b="1" dirty="0">
                <a:solidFill>
                  <a:schemeClr val="accent2"/>
                </a:solidFill>
              </a:rPr>
              <a:t>, ΧΜΠΑ).</a:t>
            </a:r>
          </a:p>
          <a:p>
            <a:pPr marL="592138" lvl="1" indent="-342900" algn="just">
              <a:buFont typeface="+mj-lt"/>
              <a:buAutoNum type="arabicPeriod"/>
            </a:pPr>
            <a:r>
              <a:rPr lang="el-GR" b="1" dirty="0">
                <a:solidFill>
                  <a:schemeClr val="accent2"/>
                </a:solidFill>
              </a:rPr>
              <a:t>Προσαρμογής και εκσυγχρονισμού πολιτικών και συστημάτων που προωθούν την εκπαίδευση, την κατάρτιση και την απασχόληση, ιδιαίτερα για τις γυναίκες (</a:t>
            </a:r>
            <a:r>
              <a:rPr lang="el-GR" b="1" dirty="0" err="1">
                <a:solidFill>
                  <a:schemeClr val="accent2"/>
                </a:solidFill>
              </a:rPr>
              <a:t>ΕΚοινΤ</a:t>
            </a:r>
            <a:r>
              <a:rPr lang="el-GR" b="1" dirty="0" smtClean="0">
                <a:solidFill>
                  <a:schemeClr val="accent2"/>
                </a:solidFill>
              </a:rPr>
              <a:t>).</a:t>
            </a:r>
          </a:p>
          <a:p>
            <a:pPr marL="77788" indent="-285750" algn="just">
              <a:buFont typeface="Arial" panose="020B0604020202020204" pitchFamily="34" charset="0"/>
              <a:buChar char="•"/>
            </a:pPr>
            <a:r>
              <a:rPr lang="el-GR" b="1" dirty="0">
                <a:solidFill>
                  <a:schemeClr val="accent2"/>
                </a:solidFill>
              </a:rPr>
              <a:t>Έ</a:t>
            </a:r>
            <a:r>
              <a:rPr lang="el-GR" b="1" dirty="0" smtClean="0">
                <a:solidFill>
                  <a:schemeClr val="accent2"/>
                </a:solidFill>
              </a:rPr>
              <a:t>να </a:t>
            </a:r>
            <a:r>
              <a:rPr lang="el-GR" b="1" dirty="0">
                <a:solidFill>
                  <a:schemeClr val="accent2"/>
                </a:solidFill>
              </a:rPr>
              <a:t>ποσοστό </a:t>
            </a:r>
            <a:r>
              <a:rPr lang="el-GR" b="1" dirty="0" smtClean="0">
                <a:solidFill>
                  <a:schemeClr val="accent2"/>
                </a:solidFill>
              </a:rPr>
              <a:t>6,5% των </a:t>
            </a:r>
            <a:r>
              <a:rPr lang="el-GR" b="1" dirty="0">
                <a:solidFill>
                  <a:schemeClr val="accent2"/>
                </a:solidFill>
              </a:rPr>
              <a:t>διαρθρωτικών πόρων θα διατίθετο για κοινοτικές πρωτοβουλίες που θα λάμβανε η </a:t>
            </a:r>
            <a:r>
              <a:rPr lang="el-GR" b="1" dirty="0" smtClean="0">
                <a:solidFill>
                  <a:schemeClr val="accent2"/>
                </a:solidFill>
              </a:rPr>
              <a:t>Επιτροπή. </a:t>
            </a:r>
            <a:endParaRPr lang="el-GR" b="1" dirty="0">
              <a:solidFill>
                <a:schemeClr val="accent2"/>
              </a:solidFill>
            </a:endParaRPr>
          </a:p>
          <a:p>
            <a:pPr marL="77788" indent="-285750" algn="just">
              <a:buFont typeface="Arial" panose="020B0604020202020204" pitchFamily="34" charset="0"/>
              <a:buChar char="•"/>
            </a:pPr>
            <a:r>
              <a:rPr lang="el-GR" b="1" dirty="0">
                <a:solidFill>
                  <a:schemeClr val="accent2"/>
                </a:solidFill>
              </a:rPr>
              <a:t>Ακόμη έγινε καταμερισμός </a:t>
            </a:r>
            <a:r>
              <a:rPr lang="el-GR" b="1" dirty="0" smtClean="0">
                <a:solidFill>
                  <a:schemeClr val="accent2"/>
                </a:solidFill>
              </a:rPr>
              <a:t>αρμοδιοτήτων των διαρθρωτικών ταμείων, και </a:t>
            </a:r>
            <a:r>
              <a:rPr lang="el-GR" b="1" dirty="0">
                <a:solidFill>
                  <a:schemeClr val="accent2"/>
                </a:solidFill>
              </a:rPr>
              <a:t>προσδιορίστηκαν οι νέες </a:t>
            </a:r>
            <a:r>
              <a:rPr lang="el-GR" b="1" dirty="0" smtClean="0">
                <a:solidFill>
                  <a:schemeClr val="accent2"/>
                </a:solidFill>
              </a:rPr>
              <a:t>αρχές </a:t>
            </a:r>
            <a:r>
              <a:rPr lang="el-GR" b="1" dirty="0" err="1">
                <a:solidFill>
                  <a:schemeClr val="accent2"/>
                </a:solidFill>
              </a:rPr>
              <a:t>επιλεξιμότητας</a:t>
            </a:r>
            <a:r>
              <a:rPr lang="el-GR" b="1" dirty="0">
                <a:solidFill>
                  <a:schemeClr val="accent2"/>
                </a:solidFill>
              </a:rPr>
              <a:t> των περιφερειών</a:t>
            </a:r>
            <a:r>
              <a:rPr lang="el-GR" b="1" dirty="0" smtClean="0">
                <a:solidFill>
                  <a:schemeClr val="accent2"/>
                </a:solidFill>
              </a:rPr>
              <a:t>.</a:t>
            </a:r>
            <a:endParaRPr lang="el-GR" b="1" dirty="0">
              <a:solidFill>
                <a:schemeClr val="accent2"/>
              </a:solidFill>
            </a:endParaRPr>
          </a:p>
        </p:txBody>
      </p:sp>
      <p:sp>
        <p:nvSpPr>
          <p:cNvPr id="13" name="Ορθογώνιο 4"/>
          <p:cNvSpPr/>
          <p:nvPr/>
        </p:nvSpPr>
        <p:spPr>
          <a:xfrm>
            <a:off x="0" y="1752600"/>
            <a:ext cx="4760148" cy="430887"/>
          </a:xfrm>
          <a:prstGeom prst="rect">
            <a:avLst/>
          </a:prstGeom>
        </p:spPr>
        <p:txBody>
          <a:bodyPr wrap="square">
            <a:spAutoFit/>
          </a:bodyPr>
          <a:lstStyle/>
          <a:p>
            <a:pPr algn="just"/>
            <a:r>
              <a:rPr lang="el-GR" sz="1100" b="1" dirty="0">
                <a:solidFill>
                  <a:schemeClr val="accent2"/>
                </a:solidFill>
              </a:rPr>
              <a:t>Διατιθέμενα ποσά σε δισ. € (τιμές 1999) και ποσοστά επί του συνόλου για το Γ’ ΚΠΣ 2000 – 2006. </a:t>
            </a:r>
            <a:r>
              <a:rPr lang="el-GR" sz="1100" b="1" dirty="0" smtClean="0">
                <a:solidFill>
                  <a:schemeClr val="accent2"/>
                </a:solidFill>
              </a:rPr>
              <a:t>Πηγή</a:t>
            </a:r>
            <a:r>
              <a:rPr lang="el-GR" sz="1100" b="1" dirty="0">
                <a:solidFill>
                  <a:schemeClr val="accent2"/>
                </a:solidFill>
              </a:rPr>
              <a:t>: Ευρωπαϊκή Επιτροπή.</a:t>
            </a:r>
          </a:p>
        </p:txBody>
      </p:sp>
      <p:graphicFrame>
        <p:nvGraphicFramePr>
          <p:cNvPr id="5" name="Πίνακας 4"/>
          <p:cNvGraphicFramePr>
            <a:graphicFrameLocks noGrp="1"/>
          </p:cNvGraphicFramePr>
          <p:nvPr>
            <p:extLst>
              <p:ext uri="{D42A27DB-BD31-4B8C-83A1-F6EECF244321}">
                <p14:modId xmlns:p14="http://schemas.microsoft.com/office/powerpoint/2010/main" val="2671601659"/>
              </p:ext>
            </p:extLst>
          </p:nvPr>
        </p:nvGraphicFramePr>
        <p:xfrm>
          <a:off x="140737" y="2209800"/>
          <a:ext cx="4515514" cy="1516556"/>
        </p:xfrm>
        <a:graphic>
          <a:graphicData uri="http://schemas.openxmlformats.org/drawingml/2006/table">
            <a:tbl>
              <a:tblPr firstRow="1" firstCol="1" bandRow="1"/>
              <a:tblGrid>
                <a:gridCol w="2798209">
                  <a:extLst>
                    <a:ext uri="{9D8B030D-6E8A-4147-A177-3AD203B41FA5}">
                      <a16:colId xmlns="" xmlns:a16="http://schemas.microsoft.com/office/drawing/2014/main" val="20000"/>
                    </a:ext>
                  </a:extLst>
                </a:gridCol>
                <a:gridCol w="807081">
                  <a:extLst>
                    <a:ext uri="{9D8B030D-6E8A-4147-A177-3AD203B41FA5}">
                      <a16:colId xmlns="" xmlns:a16="http://schemas.microsoft.com/office/drawing/2014/main" val="20001"/>
                    </a:ext>
                  </a:extLst>
                </a:gridCol>
                <a:gridCol w="910224">
                  <a:extLst>
                    <a:ext uri="{9D8B030D-6E8A-4147-A177-3AD203B41FA5}">
                      <a16:colId xmlns="" xmlns:a16="http://schemas.microsoft.com/office/drawing/2014/main" val="20002"/>
                    </a:ext>
                  </a:extLst>
                </a:gridCol>
              </a:tblGrid>
              <a:tr h="614856">
                <a:tc>
                  <a:txBody>
                    <a:bodyPr/>
                    <a:lstStyle/>
                    <a:p>
                      <a:pPr marL="0" indent="0" algn="ctr"/>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1588" algn="ctr"/>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δισ. €</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Ποσοστό επί του συνόλου</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80340">
                <a:tc>
                  <a:txBody>
                    <a:bodyPr/>
                    <a:lstStyle/>
                    <a:p>
                      <a:pPr marL="0" indent="0"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1 (1)</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a:t>
                      </a:r>
                      <a:r>
                        <a:rPr lang="en-GB"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74</a:t>
                      </a: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r>
                        <a:rPr lang="en-GB"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180340">
                <a:tc>
                  <a:txBody>
                    <a:bodyPr/>
                    <a:lstStyle/>
                    <a:p>
                      <a:pPr marL="0" indent="0"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2</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22,5</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9,7%</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2"/>
                  </a:ext>
                </a:extLst>
              </a:tr>
              <a:tr h="180340">
                <a:tc>
                  <a:txBody>
                    <a:bodyPr/>
                    <a:lstStyle/>
                    <a:p>
                      <a:pPr marL="0" indent="0"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3 </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24,1</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10,4%</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3"/>
                  </a:ext>
                </a:extLst>
              </a:tr>
              <a:tr h="180340">
                <a:tc>
                  <a:txBody>
                    <a:bodyPr/>
                    <a:lstStyle/>
                    <a:p>
                      <a:pPr marL="0" indent="0"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4 λοιπές κοινοτικές πρωτοβουλίες </a:t>
                      </a:r>
                      <a:r>
                        <a:rPr lang="el-GR" sz="11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11,5</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4,9%</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r h="180340">
                <a:tc>
                  <a:txBody>
                    <a:bodyPr/>
                    <a:lstStyle/>
                    <a:p>
                      <a:pPr marL="0" indent="0" algn="just"/>
                      <a:r>
                        <a:rPr lang="el-GR" sz="11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ΣΥΝΟΛΟ</a:t>
                      </a:r>
                      <a:endParaRPr lang="el-GR"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n-GB"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232,7</a:t>
                      </a:r>
                      <a:endParaRPr lang="el-GR"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100,0%</a:t>
                      </a:r>
                      <a:endParaRPr lang="el-GR"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 xmlns:a16="http://schemas.microsoft.com/office/drawing/2014/main" val="10005"/>
                  </a:ext>
                </a:extLst>
              </a:tr>
            </a:tbl>
          </a:graphicData>
        </a:graphic>
      </p:graphicFrame>
      <p:sp>
        <p:nvSpPr>
          <p:cNvPr id="7" name="Ορθογώνιο 6"/>
          <p:cNvSpPr/>
          <p:nvPr/>
        </p:nvSpPr>
        <p:spPr>
          <a:xfrm>
            <a:off x="140736" y="3657600"/>
            <a:ext cx="4309193" cy="430887"/>
          </a:xfrm>
          <a:prstGeom prst="rect">
            <a:avLst/>
          </a:prstGeom>
        </p:spPr>
        <p:txBody>
          <a:bodyPr wrap="none">
            <a:spAutoFit/>
          </a:bodyPr>
          <a:lstStyle/>
          <a:p>
            <a:r>
              <a:rPr lang="el-GR" sz="1100" b="1" dirty="0">
                <a:solidFill>
                  <a:schemeClr val="accent2"/>
                </a:solidFill>
              </a:rPr>
              <a:t>1. Συμμετέχει και το ΤΣ με 25,4 δισ. € για κράτη της αρμοδιότητάς του</a:t>
            </a:r>
          </a:p>
          <a:p>
            <a:r>
              <a:rPr lang="el-GR" sz="1100" b="1" dirty="0">
                <a:solidFill>
                  <a:schemeClr val="accent2"/>
                </a:solidFill>
              </a:rPr>
              <a:t>2. Πρόκειται για τα: </a:t>
            </a:r>
            <a:r>
              <a:rPr lang="el-GR" sz="1100" b="1" dirty="0" err="1">
                <a:solidFill>
                  <a:schemeClr val="accent2"/>
                </a:solidFill>
              </a:rPr>
              <a:t>Interreg</a:t>
            </a:r>
            <a:r>
              <a:rPr lang="el-GR" sz="1100" b="1" dirty="0">
                <a:solidFill>
                  <a:schemeClr val="accent2"/>
                </a:solidFill>
              </a:rPr>
              <a:t> III, </a:t>
            </a:r>
            <a:r>
              <a:rPr lang="el-GR" sz="1100" b="1" dirty="0" err="1">
                <a:solidFill>
                  <a:schemeClr val="accent2"/>
                </a:solidFill>
              </a:rPr>
              <a:t>Urban</a:t>
            </a:r>
            <a:r>
              <a:rPr lang="el-GR" sz="1100" b="1" dirty="0">
                <a:solidFill>
                  <a:schemeClr val="accent2"/>
                </a:solidFill>
              </a:rPr>
              <a:t> II, </a:t>
            </a:r>
            <a:r>
              <a:rPr lang="el-GR" sz="1100" b="1" dirty="0" err="1">
                <a:solidFill>
                  <a:schemeClr val="accent2"/>
                </a:solidFill>
              </a:rPr>
              <a:t>Equal</a:t>
            </a:r>
            <a:r>
              <a:rPr lang="el-GR" sz="1100" b="1" dirty="0">
                <a:solidFill>
                  <a:schemeClr val="accent2"/>
                </a:solidFill>
              </a:rPr>
              <a:t>, </a:t>
            </a:r>
            <a:r>
              <a:rPr lang="el-GR" sz="1100" b="1" dirty="0" err="1">
                <a:solidFill>
                  <a:schemeClr val="accent2"/>
                </a:solidFill>
              </a:rPr>
              <a:t>Leader</a:t>
            </a:r>
            <a:r>
              <a:rPr lang="el-GR" sz="1100" b="1" dirty="0">
                <a:solidFill>
                  <a:schemeClr val="accent2"/>
                </a:solidFill>
              </a:rPr>
              <a:t>+</a:t>
            </a:r>
          </a:p>
        </p:txBody>
      </p:sp>
      <p:sp>
        <p:nvSpPr>
          <p:cNvPr id="15" name="TextBox 14">
            <a:extLst>
              <a:ext uri="{FF2B5EF4-FFF2-40B4-BE49-F238E27FC236}">
                <a16:creationId xmlns="" xmlns:a16="http://schemas.microsoft.com/office/drawing/2014/main" id="{0F19787D-CB47-4D68-8547-09D019FB07A8}"/>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7" name="Ορθογώνιο 16">
            <a:extLst>
              <a:ext uri="{FF2B5EF4-FFF2-40B4-BE49-F238E27FC236}">
                <a16:creationId xmlns="" xmlns:a16="http://schemas.microsoft.com/office/drawing/2014/main" id="{76FD9372-68A8-4B8D-B23D-1F8C83ADA134}"/>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9" name="Ορθογώνιο 4"/>
          <p:cNvSpPr/>
          <p:nvPr/>
        </p:nvSpPr>
        <p:spPr>
          <a:xfrm>
            <a:off x="-22654" y="4114800"/>
            <a:ext cx="4760148" cy="430887"/>
          </a:xfrm>
          <a:prstGeom prst="rect">
            <a:avLst/>
          </a:prstGeom>
        </p:spPr>
        <p:txBody>
          <a:bodyPr wrap="square">
            <a:spAutoFit/>
          </a:bodyPr>
          <a:lstStyle/>
          <a:p>
            <a:pPr algn="ctr"/>
            <a:r>
              <a:rPr lang="el-GR" sz="1100" b="1" dirty="0">
                <a:solidFill>
                  <a:schemeClr val="accent2"/>
                </a:solidFill>
              </a:rPr>
              <a:t>Τα κυριότερα </a:t>
            </a:r>
            <a:r>
              <a:rPr lang="el-GR" sz="1100" b="1" dirty="0" err="1">
                <a:solidFill>
                  <a:schemeClr val="accent2"/>
                </a:solidFill>
              </a:rPr>
              <a:t>δικαιούχα</a:t>
            </a:r>
            <a:r>
              <a:rPr lang="el-GR" sz="1100" b="1" dirty="0">
                <a:solidFill>
                  <a:schemeClr val="accent2"/>
                </a:solidFill>
              </a:rPr>
              <a:t> κράτη-μέλη και τα διατιθέμενα ποσά από το Γ’ ΚΠΣ 2000 – </a:t>
            </a:r>
            <a:r>
              <a:rPr lang="el-GR" sz="1100" b="1" dirty="0" smtClean="0">
                <a:solidFill>
                  <a:schemeClr val="accent2"/>
                </a:solidFill>
              </a:rPr>
              <a:t>2006. Πηγή</a:t>
            </a:r>
            <a:r>
              <a:rPr lang="el-GR" sz="1100" b="1" dirty="0">
                <a:solidFill>
                  <a:schemeClr val="accent2"/>
                </a:solidFill>
              </a:rPr>
              <a:t>: Ευρωπαϊκή Επιτροπή.</a:t>
            </a:r>
          </a:p>
        </p:txBody>
      </p:sp>
      <p:graphicFrame>
        <p:nvGraphicFramePr>
          <p:cNvPr id="10" name="Πίνακας 9"/>
          <p:cNvGraphicFramePr>
            <a:graphicFrameLocks noGrp="1"/>
          </p:cNvGraphicFramePr>
          <p:nvPr>
            <p:extLst>
              <p:ext uri="{D42A27DB-BD31-4B8C-83A1-F6EECF244321}">
                <p14:modId xmlns:p14="http://schemas.microsoft.com/office/powerpoint/2010/main" val="1413338588"/>
              </p:ext>
            </p:extLst>
          </p:nvPr>
        </p:nvGraphicFramePr>
        <p:xfrm>
          <a:off x="838200" y="4495800"/>
          <a:ext cx="2998553" cy="1983105"/>
        </p:xfrm>
        <a:graphic>
          <a:graphicData uri="http://schemas.openxmlformats.org/drawingml/2006/table">
            <a:tbl>
              <a:tblPr firstRow="1" firstCol="1" bandRow="1"/>
              <a:tblGrid>
                <a:gridCol w="1752600">
                  <a:extLst>
                    <a:ext uri="{9D8B030D-6E8A-4147-A177-3AD203B41FA5}">
                      <a16:colId xmlns="" xmlns:a16="http://schemas.microsoft.com/office/drawing/2014/main" val="20000"/>
                    </a:ext>
                  </a:extLst>
                </a:gridCol>
                <a:gridCol w="1245953">
                  <a:extLst>
                    <a:ext uri="{9D8B030D-6E8A-4147-A177-3AD203B41FA5}">
                      <a16:colId xmlns="" xmlns:a16="http://schemas.microsoft.com/office/drawing/2014/main" val="20001"/>
                    </a:ext>
                  </a:extLst>
                </a:gridCol>
              </a:tblGrid>
              <a:tr h="540385">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Ισπανία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Γερμανία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29,8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2"/>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Ιταλία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29,6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3"/>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Ελλάδα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24,9</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Πορτογαλία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22,8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5"/>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Βρετανία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Γαλλία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n-GB"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a:t>
                      </a: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r h="180340">
                <a:tc>
                  <a:txBody>
                    <a:bodyPr/>
                    <a:lstStyle/>
                    <a:p>
                      <a:pPr marL="0" indent="0" algn="just"/>
                      <a:r>
                        <a:rPr lang="el-GR" sz="10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Νεοενταχθέντα</a:t>
                      </a: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το 2004</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21,7</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 xmlns:a16="http://schemas.microsoft.com/office/drawing/2014/main" val="10008"/>
                  </a:ext>
                </a:extLst>
              </a:tr>
            </a:tbl>
          </a:graphicData>
        </a:graphic>
      </p:graphicFrame>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12</a:t>
            </a:fld>
            <a:endParaRPr lang="en-US" altLang="en-US"/>
          </a:p>
        </p:txBody>
      </p:sp>
    </p:spTree>
    <p:extLst>
      <p:ext uri="{BB962C8B-B14F-4D97-AF65-F5344CB8AC3E}">
        <p14:creationId xmlns:p14="http://schemas.microsoft.com/office/powerpoint/2010/main" val="143305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Τα Εθνικά Στρατηγικά Πλαίσια Αναφοράς. </a:t>
            </a:r>
            <a:r>
              <a:rPr lang="el-GR" b="1" dirty="0" smtClean="0">
                <a:solidFill>
                  <a:schemeClr val="accent2"/>
                </a:solidFill>
              </a:rPr>
              <a:t>Το </a:t>
            </a:r>
            <a:r>
              <a:rPr lang="el-GR" b="1" dirty="0">
                <a:solidFill>
                  <a:schemeClr val="accent2"/>
                </a:solidFill>
              </a:rPr>
              <a:t>ΕΣΠΑ 2007 – </a:t>
            </a:r>
            <a:r>
              <a:rPr lang="el-GR" b="1" dirty="0" smtClean="0">
                <a:solidFill>
                  <a:schemeClr val="accent2"/>
                </a:solidFill>
              </a:rPr>
              <a:t>2013</a:t>
            </a:r>
          </a:p>
          <a:p>
            <a:pPr marL="355600" indent="-355600" algn="just">
              <a:buFont typeface="Arial" pitchFamily="34" charset="0"/>
              <a:buChar char="•"/>
            </a:pPr>
            <a:r>
              <a:rPr lang="el-GR" b="1" dirty="0" smtClean="0">
                <a:solidFill>
                  <a:schemeClr val="accent2"/>
                </a:solidFill>
              </a:rPr>
              <a:t>Στον απόηχο της </a:t>
            </a:r>
            <a:r>
              <a:rPr lang="el-GR" b="1" i="1" dirty="0" smtClean="0">
                <a:solidFill>
                  <a:schemeClr val="accent2"/>
                </a:solidFill>
              </a:rPr>
              <a:t>Στρατηγικής της Λισαβόνας</a:t>
            </a:r>
            <a:r>
              <a:rPr lang="el-GR" b="1" dirty="0" smtClean="0">
                <a:solidFill>
                  <a:schemeClr val="accent2"/>
                </a:solidFill>
              </a:rPr>
              <a:t> ώστε να καταστεί η ΕΕ η ανταγωνιστικότερη και δυναμικότερη οικονομία της γνώσης στον κόσμο, ικανή για βιώσιμη ανάπτυξη με περισσότερες και καλύτερες θέσεις εργασίας και με μεγαλύτερη κοινωνική συνοχή, η Επιτροπή κατέθεσε προτάσεις για την περίοδο 2007 – 2013, τον Ιούλιο 2004. </a:t>
            </a:r>
          </a:p>
          <a:p>
            <a:pPr marL="355600" indent="-355600" algn="just">
              <a:buFont typeface="Arial" pitchFamily="34" charset="0"/>
              <a:buChar char="•"/>
            </a:pPr>
            <a:r>
              <a:rPr lang="el-GR" b="1" dirty="0" smtClean="0">
                <a:solidFill>
                  <a:schemeClr val="accent2"/>
                </a:solidFill>
              </a:rPr>
              <a:t>Η </a:t>
            </a:r>
            <a:r>
              <a:rPr lang="el-GR" b="1" dirty="0">
                <a:solidFill>
                  <a:schemeClr val="accent2"/>
                </a:solidFill>
              </a:rPr>
              <a:t>τελική συμφωνία επιτεύχθηκε στο Ευρωπαϊκό Συμβούλιο των Βρυξελλών, του Δεκεμβρίου 2005, χωρίς σημαντικές παρεκκλίσεις.</a:t>
            </a:r>
          </a:p>
          <a:p>
            <a:pPr marL="355600" indent="-355600" algn="just">
              <a:buFont typeface="Arial" pitchFamily="34" charset="0"/>
              <a:buChar char="•"/>
            </a:pPr>
            <a:r>
              <a:rPr lang="el-GR" b="1" dirty="0">
                <a:solidFill>
                  <a:schemeClr val="accent2"/>
                </a:solidFill>
              </a:rPr>
              <a:t>Οι νέοι κανονισμοί δημοσιεύθηκαν τον Ιούλιο 2006, περιορίζοντας τα διαρθρωτικά ταμεία σε τρία, το ΕΤΠΑ, το </a:t>
            </a:r>
            <a:r>
              <a:rPr lang="el-GR" b="1" dirty="0" err="1">
                <a:solidFill>
                  <a:schemeClr val="accent2"/>
                </a:solidFill>
              </a:rPr>
              <a:t>ΕΚοινΤ</a:t>
            </a:r>
            <a:r>
              <a:rPr lang="el-GR" b="1" dirty="0">
                <a:solidFill>
                  <a:schemeClr val="accent2"/>
                </a:solidFill>
              </a:rPr>
              <a:t> και το ΤΣ, ενώ εγκαθιδρυόταν ο </a:t>
            </a:r>
            <a:r>
              <a:rPr lang="el-GR" b="1" i="1" dirty="0">
                <a:solidFill>
                  <a:schemeClr val="accent2"/>
                </a:solidFill>
              </a:rPr>
              <a:t>Ευρωπαϊκός Όμιλος Εδαφικής Συνεργασίας</a:t>
            </a:r>
            <a:r>
              <a:rPr lang="el-GR" b="1" dirty="0">
                <a:solidFill>
                  <a:schemeClr val="accent2"/>
                </a:solidFill>
              </a:rPr>
              <a:t> (ΕΟΕΣ), για διευκόλυνση της διασυνοριακής, διαπεριφερειακής και διακρατικής συνεργασίας σε επίπεδο περιφερειών. </a:t>
            </a:r>
          </a:p>
          <a:p>
            <a:pPr marL="355600" indent="-355600" algn="just">
              <a:buFont typeface="Arial" pitchFamily="34" charset="0"/>
              <a:buChar char="•"/>
            </a:pPr>
            <a:r>
              <a:rPr lang="el-GR" b="1" dirty="0">
                <a:solidFill>
                  <a:schemeClr val="accent2"/>
                </a:solidFill>
              </a:rPr>
              <a:t>Η χρηματοδότηση από το ΤΣ αφορά σε κράτη-μέλη με κ. κ. ΑΕΠ κατώτερο του 90% του Μ.Ο., που κάλυπτε νέα κράτη-μέλη, Ελλάδα, Πορτογαλία και Ισπανία ως </a:t>
            </a:r>
            <a:r>
              <a:rPr lang="el-GR" b="1" dirty="0" err="1" smtClean="0">
                <a:solidFill>
                  <a:schemeClr val="accent2"/>
                </a:solidFill>
              </a:rPr>
              <a:t>δικαιούχα</a:t>
            </a:r>
            <a:r>
              <a:rPr lang="el-GR" b="1" dirty="0" smtClean="0">
                <a:solidFill>
                  <a:schemeClr val="accent2"/>
                </a:solidFill>
              </a:rPr>
              <a:t> </a:t>
            </a:r>
            <a:r>
              <a:rPr lang="el-GR" b="1" dirty="0">
                <a:solidFill>
                  <a:schemeClr val="accent2"/>
                </a:solidFill>
              </a:rPr>
              <a:t>σε μεταβατική βάση.</a:t>
            </a:r>
          </a:p>
        </p:txBody>
      </p:sp>
      <p:pic>
        <p:nvPicPr>
          <p:cNvPr id="15" name="Picture 2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89" y="1680451"/>
            <a:ext cx="3664970" cy="5101349"/>
          </a:xfrm>
          <a:prstGeom prst="rect">
            <a:avLst/>
          </a:prstGeom>
        </p:spPr>
      </p:pic>
      <p:sp>
        <p:nvSpPr>
          <p:cNvPr id="11" name="TextBox 10">
            <a:extLst>
              <a:ext uri="{FF2B5EF4-FFF2-40B4-BE49-F238E27FC236}">
                <a16:creationId xmlns="" xmlns:a16="http://schemas.microsoft.com/office/drawing/2014/main" id="{1669C678-660A-499F-82EF-9A20E83954E2}"/>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62376FD9-B335-4A11-BE54-141399914576}"/>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13</a:t>
            </a:fld>
            <a:endParaRPr lang="en-US" altLang="en-US"/>
          </a:p>
        </p:txBody>
      </p:sp>
    </p:spTree>
    <p:extLst>
      <p:ext uri="{BB962C8B-B14F-4D97-AF65-F5344CB8AC3E}">
        <p14:creationId xmlns:p14="http://schemas.microsoft.com/office/powerpoint/2010/main" val="359811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5078313"/>
          </a:xfrm>
          <a:prstGeom prst="rect">
            <a:avLst/>
          </a:prstGeom>
          <a:noFill/>
        </p:spPr>
        <p:txBody>
          <a:bodyPr wrap="square" rtlCol="0">
            <a:spAutoFit/>
          </a:bodyPr>
          <a:lstStyle/>
          <a:p>
            <a:r>
              <a:rPr lang="el-GR" b="1" dirty="0">
                <a:solidFill>
                  <a:schemeClr val="accent2"/>
                </a:solidFill>
              </a:rPr>
              <a:t>Τα Εθνικά Στρατηγικά Πλαίσια Αναφοράς. Το ΕΣΠΑ 2007 – </a:t>
            </a:r>
            <a:r>
              <a:rPr lang="el-GR" b="1" dirty="0" smtClean="0">
                <a:solidFill>
                  <a:schemeClr val="accent2"/>
                </a:solidFill>
              </a:rPr>
              <a:t>2013</a:t>
            </a:r>
            <a:endParaRPr lang="el-GR" b="1" dirty="0">
              <a:solidFill>
                <a:schemeClr val="accent2"/>
              </a:solidFill>
            </a:endParaRPr>
          </a:p>
          <a:p>
            <a:pPr marL="355600" indent="-355600" algn="just">
              <a:buFont typeface="Arial" pitchFamily="34" charset="0"/>
              <a:buChar char="•"/>
            </a:pPr>
            <a:r>
              <a:rPr lang="el-GR" b="1" dirty="0">
                <a:solidFill>
                  <a:schemeClr val="accent2"/>
                </a:solidFill>
              </a:rPr>
              <a:t>Οι στόχοι που θεσπίστηκαν για την περίοδο 2007 – 2013 </a:t>
            </a:r>
            <a:r>
              <a:rPr lang="el-GR" b="1" dirty="0" smtClean="0">
                <a:solidFill>
                  <a:schemeClr val="accent2"/>
                </a:solidFill>
              </a:rPr>
              <a:t>ήταν</a:t>
            </a:r>
            <a:r>
              <a:rPr lang="el-GR" b="1" dirty="0">
                <a:solidFill>
                  <a:schemeClr val="accent2"/>
                </a:solidFill>
              </a:rPr>
              <a:t>: </a:t>
            </a:r>
          </a:p>
          <a:p>
            <a:pPr marL="627063" lvl="0" indent="-271463" algn="just">
              <a:buFont typeface="+mj-lt"/>
              <a:buAutoNum type="arabicPeriod"/>
            </a:pPr>
            <a:r>
              <a:rPr lang="el-GR" b="1" dirty="0">
                <a:solidFill>
                  <a:schemeClr val="accent2"/>
                </a:solidFill>
              </a:rPr>
              <a:t>Σύγκλισης των λιγότερο ανεπτυγμένων περιφερειών των οποίων το </a:t>
            </a:r>
            <a:r>
              <a:rPr lang="el-GR" b="1" dirty="0" smtClean="0">
                <a:solidFill>
                  <a:schemeClr val="accent2"/>
                </a:solidFill>
              </a:rPr>
              <a:t>κ.κ</a:t>
            </a:r>
            <a:r>
              <a:rPr lang="el-GR" b="1" dirty="0">
                <a:solidFill>
                  <a:schemeClr val="accent2"/>
                </a:solidFill>
              </a:rPr>
              <a:t>. ΑΕΠ είναι μικρότερο του 75% του Μ.Ο., για το ανθρώπινο και φυσικό κεφάλαιο, την καινοτομία, την κοινωνία της γνώσης, το περιβάλλον και τη διοικητική αποδοτικότητα (ΕΤΠΑ, </a:t>
            </a:r>
            <a:r>
              <a:rPr lang="el-GR" b="1" dirty="0" err="1">
                <a:solidFill>
                  <a:schemeClr val="accent2"/>
                </a:solidFill>
              </a:rPr>
              <a:t>ΕΚοινΤ</a:t>
            </a:r>
            <a:r>
              <a:rPr lang="el-GR" b="1" dirty="0">
                <a:solidFill>
                  <a:schemeClr val="accent2"/>
                </a:solidFill>
              </a:rPr>
              <a:t> και ΤΣ για </a:t>
            </a:r>
            <a:r>
              <a:rPr lang="el-GR" b="1" dirty="0" smtClean="0">
                <a:solidFill>
                  <a:schemeClr val="accent2"/>
                </a:solidFill>
              </a:rPr>
              <a:t>κράτη-μέλη </a:t>
            </a:r>
            <a:r>
              <a:rPr lang="el-GR" b="1" dirty="0">
                <a:solidFill>
                  <a:schemeClr val="accent2"/>
                </a:solidFill>
              </a:rPr>
              <a:t>με </a:t>
            </a:r>
            <a:r>
              <a:rPr lang="el-GR" b="1" dirty="0" smtClean="0">
                <a:solidFill>
                  <a:schemeClr val="accent2"/>
                </a:solidFill>
              </a:rPr>
              <a:t>κ.κ</a:t>
            </a:r>
            <a:r>
              <a:rPr lang="el-GR" b="1" dirty="0">
                <a:solidFill>
                  <a:schemeClr val="accent2"/>
                </a:solidFill>
              </a:rPr>
              <a:t>. ΑΕΠ μικρότερο του 90% του Μ.Ο.). </a:t>
            </a:r>
          </a:p>
          <a:p>
            <a:pPr marL="627063" lvl="0" indent="-271463" algn="just">
              <a:buFont typeface="+mj-lt"/>
              <a:buAutoNum type="arabicPeriod"/>
            </a:pPr>
            <a:r>
              <a:rPr lang="el-GR" b="1" dirty="0">
                <a:solidFill>
                  <a:schemeClr val="accent2"/>
                </a:solidFill>
              </a:rPr>
              <a:t>Περιφερειακής Ανταγωνιστικότητας και Απασχόλησης, για ενίσχυση </a:t>
            </a:r>
            <a:r>
              <a:rPr lang="el-GR" b="1" dirty="0" smtClean="0">
                <a:solidFill>
                  <a:schemeClr val="accent2"/>
                </a:solidFill>
              </a:rPr>
              <a:t>ανταγωνιστικότητας </a:t>
            </a:r>
            <a:r>
              <a:rPr lang="el-GR" b="1" dirty="0">
                <a:solidFill>
                  <a:schemeClr val="accent2"/>
                </a:solidFill>
              </a:rPr>
              <a:t>και </a:t>
            </a:r>
            <a:r>
              <a:rPr lang="el-GR" b="1" dirty="0" smtClean="0">
                <a:solidFill>
                  <a:schemeClr val="accent2"/>
                </a:solidFill>
              </a:rPr>
              <a:t>απασχόλησης </a:t>
            </a:r>
            <a:r>
              <a:rPr lang="el-GR" b="1" dirty="0">
                <a:solidFill>
                  <a:schemeClr val="accent2"/>
                </a:solidFill>
              </a:rPr>
              <a:t>των περιφερειών που δεν καλύπτονται από το στόχο Σύγκλισης, (ΕΤΠΑ, </a:t>
            </a:r>
            <a:r>
              <a:rPr lang="el-GR" b="1" dirty="0" err="1">
                <a:solidFill>
                  <a:schemeClr val="accent2"/>
                </a:solidFill>
              </a:rPr>
              <a:t>ΕΚοινΤ</a:t>
            </a:r>
            <a:r>
              <a:rPr lang="el-GR" b="1" dirty="0">
                <a:solidFill>
                  <a:schemeClr val="accent2"/>
                </a:solidFill>
              </a:rPr>
              <a:t>). </a:t>
            </a:r>
          </a:p>
          <a:p>
            <a:pPr marL="627063" lvl="0" indent="-271463" algn="just">
              <a:buFont typeface="+mj-lt"/>
              <a:buAutoNum type="arabicPeriod"/>
            </a:pPr>
            <a:r>
              <a:rPr lang="el-GR" b="1" dirty="0">
                <a:solidFill>
                  <a:schemeClr val="accent2"/>
                </a:solidFill>
              </a:rPr>
              <a:t>Ευρωπαϊκής Εδαφικής Συνεργασίας για την ανάπτυξη κοινών λύσεων για αστική, αγροτική και παράκτια ανάπτυξη, καθώς και διαχείριση περιβάλλοντος, (</a:t>
            </a:r>
            <a:r>
              <a:rPr lang="el-GR" sz="1700" b="1" dirty="0">
                <a:solidFill>
                  <a:schemeClr val="accent2"/>
                </a:solidFill>
              </a:rPr>
              <a:t>ΕΤΠΑ</a:t>
            </a:r>
            <a:r>
              <a:rPr lang="el-GR" b="1" dirty="0" smtClean="0">
                <a:solidFill>
                  <a:schemeClr val="accent2"/>
                </a:solidFill>
              </a:rPr>
              <a:t>).</a:t>
            </a:r>
            <a:endParaRPr lang="el-GR" b="1" dirty="0">
              <a:solidFill>
                <a:schemeClr val="accent2"/>
              </a:solidFill>
            </a:endParaRPr>
          </a:p>
          <a:p>
            <a:pPr marL="358775" lvl="0" indent="-358775" algn="just">
              <a:buFont typeface="Arial" panose="020B0604020202020204" pitchFamily="34" charset="0"/>
              <a:buChar char="•"/>
            </a:pPr>
            <a:r>
              <a:rPr lang="el-GR" b="1" dirty="0">
                <a:solidFill>
                  <a:schemeClr val="accent2"/>
                </a:solidFill>
              </a:rPr>
              <a:t>Κάθε κράτος-μέλος υποβάλλει </a:t>
            </a:r>
            <a:r>
              <a:rPr lang="el-GR" b="1" dirty="0" smtClean="0">
                <a:solidFill>
                  <a:schemeClr val="accent2"/>
                </a:solidFill>
              </a:rPr>
              <a:t>Εθνικό </a:t>
            </a:r>
            <a:r>
              <a:rPr lang="el-GR" b="1" dirty="0">
                <a:solidFill>
                  <a:schemeClr val="accent2"/>
                </a:solidFill>
              </a:rPr>
              <a:t>Στρατηγικό Πλαίσιο Αναφοράς (ΕΣΠΑ</a:t>
            </a:r>
            <a:r>
              <a:rPr lang="el-GR" b="1" dirty="0" smtClean="0">
                <a:solidFill>
                  <a:schemeClr val="accent2"/>
                </a:solidFill>
              </a:rPr>
              <a:t>) για </a:t>
            </a:r>
            <a:r>
              <a:rPr lang="el-GR" b="1" dirty="0">
                <a:solidFill>
                  <a:schemeClr val="accent2"/>
                </a:solidFill>
              </a:rPr>
              <a:t>την κατάρτιση του προγραμματισμού των Διαρθρωτικών Ταμείων, το οποίο διαβιβάζεται στην </a:t>
            </a:r>
            <a:r>
              <a:rPr lang="el-GR" b="1" dirty="0" smtClean="0">
                <a:solidFill>
                  <a:schemeClr val="accent2"/>
                </a:solidFill>
              </a:rPr>
              <a:t>Επιτροπή.</a:t>
            </a:r>
          </a:p>
          <a:p>
            <a:pPr marL="358775" lvl="0" indent="-358775" algn="just">
              <a:buFont typeface="Arial" panose="020B0604020202020204" pitchFamily="34" charset="0"/>
              <a:buChar char="•"/>
            </a:pPr>
            <a:r>
              <a:rPr lang="el-GR" b="1" dirty="0" smtClean="0">
                <a:solidFill>
                  <a:schemeClr val="accent2"/>
                </a:solidFill>
              </a:rPr>
              <a:t>Το </a:t>
            </a:r>
            <a:r>
              <a:rPr lang="el-GR" b="1" dirty="0">
                <a:solidFill>
                  <a:schemeClr val="accent2"/>
                </a:solidFill>
              </a:rPr>
              <a:t>ΕΣΠΑ ως μέσο αναφοράς αντικατέστησε το </a:t>
            </a:r>
            <a:r>
              <a:rPr lang="el-GR" b="1" dirty="0" smtClean="0">
                <a:solidFill>
                  <a:schemeClr val="accent2"/>
                </a:solidFill>
              </a:rPr>
              <a:t>προγενέστερο ΚΠΣ.</a:t>
            </a:r>
            <a:endParaRPr lang="el-GR" b="1" dirty="0">
              <a:solidFill>
                <a:schemeClr val="accent2"/>
              </a:solidFill>
            </a:endParaRPr>
          </a:p>
          <a:p>
            <a:pPr lvl="0" algn="just"/>
            <a:endParaRPr lang="el-GR" b="1" dirty="0" smtClean="0">
              <a:solidFill>
                <a:schemeClr val="accent2"/>
              </a:solidFill>
            </a:endParaRPr>
          </a:p>
        </p:txBody>
      </p:sp>
      <p:graphicFrame>
        <p:nvGraphicFramePr>
          <p:cNvPr id="11" name="10 - Πίνακας"/>
          <p:cNvGraphicFramePr>
            <a:graphicFrameLocks noGrp="1"/>
          </p:cNvGraphicFramePr>
          <p:nvPr>
            <p:extLst>
              <p:ext uri="{D42A27DB-BD31-4B8C-83A1-F6EECF244321}">
                <p14:modId xmlns:p14="http://schemas.microsoft.com/office/powerpoint/2010/main" val="2198322547"/>
              </p:ext>
            </p:extLst>
          </p:nvPr>
        </p:nvGraphicFramePr>
        <p:xfrm>
          <a:off x="164572" y="2133600"/>
          <a:ext cx="4429125" cy="1261745"/>
        </p:xfrm>
        <a:graphic>
          <a:graphicData uri="http://schemas.openxmlformats.org/drawingml/2006/table">
            <a:tbl>
              <a:tblPr/>
              <a:tblGrid>
                <a:gridCol w="2636520">
                  <a:extLst>
                    <a:ext uri="{9D8B030D-6E8A-4147-A177-3AD203B41FA5}">
                      <a16:colId xmlns="" xmlns:a16="http://schemas.microsoft.com/office/drawing/2014/main" val="20000"/>
                    </a:ext>
                  </a:extLst>
                </a:gridCol>
                <a:gridCol w="899795">
                  <a:extLst>
                    <a:ext uri="{9D8B030D-6E8A-4147-A177-3AD203B41FA5}">
                      <a16:colId xmlns="" xmlns:a16="http://schemas.microsoft.com/office/drawing/2014/main" val="20001"/>
                    </a:ext>
                  </a:extLst>
                </a:gridCol>
                <a:gridCol w="892810">
                  <a:extLst>
                    <a:ext uri="{9D8B030D-6E8A-4147-A177-3AD203B41FA5}">
                      <a16:colId xmlns="" xmlns:a16="http://schemas.microsoft.com/office/drawing/2014/main" val="20002"/>
                    </a:ext>
                  </a:extLst>
                </a:gridCol>
              </a:tblGrid>
              <a:tr h="540385">
                <a:tc>
                  <a:txBody>
                    <a:bodyPr/>
                    <a:lstStyle/>
                    <a:p>
                      <a:pPr indent="226695" algn="ctr"/>
                      <a:r>
                        <a:rPr lang="el-GR" sz="1100" b="1" dirty="0">
                          <a:solidFill>
                            <a:srgbClr val="FFFFFF"/>
                          </a:solidFill>
                          <a:latin typeface="Times New Roman"/>
                          <a:ea typeface="Times New Roman"/>
                        </a:rPr>
                        <a:t>Στόχος</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1905" algn="ctr"/>
                      <a:r>
                        <a:rPr lang="el-GR" sz="1100" b="1" dirty="0">
                          <a:solidFill>
                            <a:srgbClr val="FFFFFF"/>
                          </a:solidFill>
                          <a:latin typeface="Times New Roman"/>
                          <a:ea typeface="Times New Roman"/>
                        </a:rPr>
                        <a:t>Ποσό σε δισ. €</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100" b="1" dirty="0">
                          <a:solidFill>
                            <a:srgbClr val="FFFFFF"/>
                          </a:solidFill>
                          <a:latin typeface="Times New Roman"/>
                          <a:ea typeface="Times New Roman"/>
                        </a:rPr>
                        <a:t>Ποσοστό επί του συνόλου</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80340">
                <a:tc>
                  <a:txBody>
                    <a:bodyPr/>
                    <a:lstStyle/>
                    <a:p>
                      <a:pPr marL="0" indent="0" algn="just"/>
                      <a:r>
                        <a:rPr lang="el-GR" sz="1100" b="1" dirty="0">
                          <a:solidFill>
                            <a:srgbClr val="FFFFFF"/>
                          </a:solidFill>
                          <a:latin typeface="Times New Roman"/>
                          <a:ea typeface="Times New Roman"/>
                        </a:rPr>
                        <a:t>Στόχος 1.</a:t>
                      </a:r>
                      <a:r>
                        <a:rPr lang="en-GB" sz="1100" b="1" dirty="0">
                          <a:solidFill>
                            <a:srgbClr val="FFFFFF"/>
                          </a:solidFill>
                          <a:latin typeface="Times New Roman"/>
                          <a:ea typeface="Times New Roman"/>
                        </a:rPr>
                        <a:t> </a:t>
                      </a:r>
                      <a:r>
                        <a:rPr lang="en-GB" sz="1100" b="1" dirty="0" smtClean="0">
                          <a:solidFill>
                            <a:srgbClr val="FFFFFF"/>
                          </a:solidFill>
                          <a:latin typeface="Times New Roman"/>
                          <a:ea typeface="Times New Roman"/>
                        </a:rPr>
                        <a:t>(</a:t>
                      </a:r>
                      <a:r>
                        <a:rPr lang="el-GR" sz="1100" b="1" dirty="0" smtClean="0">
                          <a:solidFill>
                            <a:srgbClr val="FFFFFF"/>
                          </a:solidFill>
                          <a:latin typeface="Times New Roman"/>
                          <a:ea typeface="Times New Roman"/>
                        </a:rPr>
                        <a:t>1</a:t>
                      </a:r>
                      <a:r>
                        <a:rPr lang="en-GB" sz="1100" b="1" dirty="0" smtClean="0">
                          <a:solidFill>
                            <a:srgbClr val="FFFFFF"/>
                          </a:solidFill>
                          <a:latin typeface="Times New Roman"/>
                          <a:ea typeface="Times New Roman"/>
                        </a:rPr>
                        <a:t>)</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282,8</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81</a:t>
                      </a:r>
                      <a:r>
                        <a:rPr lang="en-GB"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180340">
                <a:tc>
                  <a:txBody>
                    <a:bodyPr/>
                    <a:lstStyle/>
                    <a:p>
                      <a:pPr marL="0" indent="0" algn="just"/>
                      <a:r>
                        <a:rPr lang="el-GR" sz="1100" b="1" dirty="0">
                          <a:solidFill>
                            <a:srgbClr val="FFFFFF"/>
                          </a:solidFill>
                          <a:latin typeface="Times New Roman"/>
                          <a:ea typeface="Times New Roman"/>
                        </a:rPr>
                        <a:t>Στόχος 2</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54,9</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15,</a:t>
                      </a:r>
                      <a:r>
                        <a:rPr lang="en-GB"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9</a:t>
                      </a: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2"/>
                  </a:ext>
                </a:extLst>
              </a:tr>
              <a:tr h="180340">
                <a:tc>
                  <a:txBody>
                    <a:bodyPr/>
                    <a:lstStyle/>
                    <a:p>
                      <a:pPr marL="0" indent="0" algn="just"/>
                      <a:r>
                        <a:rPr lang="el-GR" sz="1100" b="1" dirty="0">
                          <a:solidFill>
                            <a:srgbClr val="FFFFFF"/>
                          </a:solidFill>
                          <a:latin typeface="Times New Roman"/>
                          <a:ea typeface="Times New Roman"/>
                        </a:rPr>
                        <a:t>Στόχος 3 </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8,7</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3"/>
                  </a:ext>
                </a:extLst>
              </a:tr>
              <a:tr h="180340">
                <a:tc>
                  <a:txBody>
                    <a:bodyPr/>
                    <a:lstStyle/>
                    <a:p>
                      <a:pPr marL="0" indent="0" algn="just"/>
                      <a:r>
                        <a:rPr lang="el-GR" sz="1100" b="1" dirty="0">
                          <a:solidFill>
                            <a:srgbClr val="FFFFFF"/>
                          </a:solidFill>
                          <a:latin typeface="Times New Roman"/>
                          <a:ea typeface="Times New Roman"/>
                        </a:rPr>
                        <a:t>ΣΥΝΟΛΟ</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1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346,4</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r"/>
                      <a:r>
                        <a:rPr lang="el-GR" sz="11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 xmlns:a16="http://schemas.microsoft.com/office/drawing/2014/main" val="10004"/>
                  </a:ext>
                </a:extLst>
              </a:tr>
            </a:tbl>
          </a:graphicData>
        </a:graphic>
      </p:graphicFrame>
      <p:sp>
        <p:nvSpPr>
          <p:cNvPr id="13" name="12 - Ορθογώνιο"/>
          <p:cNvSpPr/>
          <p:nvPr/>
        </p:nvSpPr>
        <p:spPr>
          <a:xfrm>
            <a:off x="0" y="1752600"/>
            <a:ext cx="4680000" cy="430887"/>
          </a:xfrm>
          <a:prstGeom prst="rect">
            <a:avLst/>
          </a:prstGeom>
        </p:spPr>
        <p:txBody>
          <a:bodyPr wrap="square">
            <a:spAutoFit/>
          </a:bodyPr>
          <a:lstStyle/>
          <a:p>
            <a:pPr algn="ctr"/>
            <a:r>
              <a:rPr lang="el-GR" sz="1100" b="1" dirty="0">
                <a:solidFill>
                  <a:schemeClr val="accent2"/>
                </a:solidFill>
              </a:rPr>
              <a:t>Διατιθέμενα ποσά σε δισ. € (τιμές 2004) και ποσοστά επί του συνόλου για το ΕΣΠΑ 2007 – 2013. </a:t>
            </a:r>
            <a:r>
              <a:rPr lang="el-GR" sz="1100" b="1" dirty="0" smtClean="0">
                <a:solidFill>
                  <a:schemeClr val="accent2"/>
                </a:solidFill>
              </a:rPr>
              <a:t>Πηγή</a:t>
            </a:r>
            <a:r>
              <a:rPr lang="el-GR" sz="1100" b="1" dirty="0">
                <a:solidFill>
                  <a:schemeClr val="accent2"/>
                </a:solidFill>
              </a:rPr>
              <a:t>: Ευρωπαϊκή </a:t>
            </a:r>
            <a:r>
              <a:rPr lang="el-GR" sz="1100" b="1" dirty="0" smtClean="0">
                <a:solidFill>
                  <a:schemeClr val="accent2"/>
                </a:solidFill>
              </a:rPr>
              <a:t>Επιτροπή.</a:t>
            </a:r>
            <a:endParaRPr lang="el-GR" sz="1100" b="1" dirty="0">
              <a:solidFill>
                <a:schemeClr val="accent2"/>
              </a:solidFill>
            </a:endParaRPr>
          </a:p>
        </p:txBody>
      </p:sp>
      <p:sp>
        <p:nvSpPr>
          <p:cNvPr id="5" name="Ορθογώνιο 4"/>
          <p:cNvSpPr/>
          <p:nvPr/>
        </p:nvSpPr>
        <p:spPr>
          <a:xfrm>
            <a:off x="120600" y="3352800"/>
            <a:ext cx="4680000" cy="430887"/>
          </a:xfrm>
          <a:prstGeom prst="rect">
            <a:avLst/>
          </a:prstGeom>
        </p:spPr>
        <p:txBody>
          <a:bodyPr wrap="square">
            <a:spAutoFit/>
          </a:bodyPr>
          <a:lstStyle/>
          <a:p>
            <a:r>
              <a:rPr lang="el-GR" sz="1100" b="1" dirty="0">
                <a:solidFill>
                  <a:schemeClr val="accent2"/>
                </a:solidFill>
              </a:rPr>
              <a:t>1. Συμμετέχει και το ΤΣ με 69,6 δισ. € για κράτη της αρμοδιότητάς του</a:t>
            </a:r>
          </a:p>
          <a:p>
            <a:r>
              <a:rPr lang="el-GR" sz="1100" b="1" dirty="0">
                <a:solidFill>
                  <a:schemeClr val="accent2"/>
                </a:solidFill>
              </a:rPr>
              <a:t>Λειτουργούν οι Κοινοτικές Πρωτοβουλίες: </a:t>
            </a:r>
            <a:r>
              <a:rPr lang="el-GR" sz="1100" b="1" dirty="0" err="1">
                <a:solidFill>
                  <a:schemeClr val="accent2"/>
                </a:solidFill>
              </a:rPr>
              <a:t>Jeremie</a:t>
            </a:r>
            <a:r>
              <a:rPr lang="el-GR" sz="1100" b="1" dirty="0">
                <a:solidFill>
                  <a:schemeClr val="accent2"/>
                </a:solidFill>
              </a:rPr>
              <a:t>, </a:t>
            </a:r>
            <a:r>
              <a:rPr lang="el-GR" sz="1100" b="1" dirty="0" err="1">
                <a:solidFill>
                  <a:schemeClr val="accent2"/>
                </a:solidFill>
              </a:rPr>
              <a:t>Jessica</a:t>
            </a:r>
            <a:r>
              <a:rPr lang="el-GR" sz="1100" b="1" dirty="0">
                <a:solidFill>
                  <a:schemeClr val="accent2"/>
                </a:solidFill>
              </a:rPr>
              <a:t>, </a:t>
            </a:r>
            <a:r>
              <a:rPr lang="el-GR" sz="1100" b="1" dirty="0" err="1">
                <a:solidFill>
                  <a:schemeClr val="accent2"/>
                </a:solidFill>
              </a:rPr>
              <a:t>Jaspers</a:t>
            </a:r>
            <a:r>
              <a:rPr lang="el-GR" sz="1100" b="1" dirty="0">
                <a:solidFill>
                  <a:schemeClr val="accent2"/>
                </a:solidFill>
              </a:rPr>
              <a:t>, </a:t>
            </a:r>
            <a:r>
              <a:rPr lang="el-GR" sz="1100" b="1" dirty="0" err="1">
                <a:solidFill>
                  <a:schemeClr val="accent2"/>
                </a:solidFill>
              </a:rPr>
              <a:t>Jasmine</a:t>
            </a:r>
            <a:r>
              <a:rPr lang="el-GR" sz="1100" b="1" dirty="0">
                <a:solidFill>
                  <a:schemeClr val="accent2"/>
                </a:solidFill>
              </a:rPr>
              <a:t>.</a:t>
            </a:r>
          </a:p>
        </p:txBody>
      </p:sp>
      <p:sp>
        <p:nvSpPr>
          <p:cNvPr id="15" name="TextBox 14">
            <a:extLst>
              <a:ext uri="{FF2B5EF4-FFF2-40B4-BE49-F238E27FC236}">
                <a16:creationId xmlns="" xmlns:a16="http://schemas.microsoft.com/office/drawing/2014/main" id="{CDEF9C8D-FA63-40A6-B180-854F7171ECB3}"/>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8" name="Ορθογώνιο 17">
            <a:extLst>
              <a:ext uri="{FF2B5EF4-FFF2-40B4-BE49-F238E27FC236}">
                <a16:creationId xmlns="" xmlns:a16="http://schemas.microsoft.com/office/drawing/2014/main" id="{1CEDAC4A-F591-4631-9578-E367CA3DBA75}"/>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9" name="16 - Ορθογώνιο"/>
          <p:cNvSpPr/>
          <p:nvPr/>
        </p:nvSpPr>
        <p:spPr>
          <a:xfrm>
            <a:off x="120599" y="3988713"/>
            <a:ext cx="4680001" cy="430887"/>
          </a:xfrm>
          <a:prstGeom prst="rect">
            <a:avLst/>
          </a:prstGeom>
        </p:spPr>
        <p:txBody>
          <a:bodyPr wrap="square">
            <a:spAutoFit/>
          </a:bodyPr>
          <a:lstStyle/>
          <a:p>
            <a:pPr algn="ctr"/>
            <a:r>
              <a:rPr lang="el-GR" sz="1100" b="1" dirty="0">
                <a:solidFill>
                  <a:schemeClr val="accent2"/>
                </a:solidFill>
              </a:rPr>
              <a:t>Χρηματοδοτικά κονδύλια ανά κράτος-μέλος σε δισ. € (τιμές 2004) από το ΕΣΠΑ 2007 – 2013. </a:t>
            </a:r>
            <a:r>
              <a:rPr lang="el-GR" sz="1100" b="1" dirty="0" smtClean="0">
                <a:solidFill>
                  <a:schemeClr val="accent2"/>
                </a:solidFill>
              </a:rPr>
              <a:t>Πηγή</a:t>
            </a:r>
            <a:r>
              <a:rPr lang="el-GR" sz="1100" b="1" dirty="0">
                <a:solidFill>
                  <a:schemeClr val="accent2"/>
                </a:solidFill>
              </a:rPr>
              <a:t>: Ευρωπαϊκή Επιτροπή.</a:t>
            </a:r>
          </a:p>
        </p:txBody>
      </p:sp>
      <p:graphicFrame>
        <p:nvGraphicFramePr>
          <p:cNvPr id="10" name="Πίνακας 9">
            <a:extLst>
              <a:ext uri="{FF2B5EF4-FFF2-40B4-BE49-F238E27FC236}">
                <a16:creationId xmlns="" xmlns:a16="http://schemas.microsoft.com/office/drawing/2014/main" id="{AE21316E-2446-4558-AAD0-6B4249F38389}"/>
              </a:ext>
            </a:extLst>
          </p:cNvPr>
          <p:cNvGraphicFramePr>
            <a:graphicFrameLocks noGrp="1"/>
          </p:cNvGraphicFramePr>
          <p:nvPr>
            <p:extLst>
              <p:ext uri="{D42A27DB-BD31-4B8C-83A1-F6EECF244321}">
                <p14:modId xmlns:p14="http://schemas.microsoft.com/office/powerpoint/2010/main" val="1529942587"/>
              </p:ext>
            </p:extLst>
          </p:nvPr>
        </p:nvGraphicFramePr>
        <p:xfrm>
          <a:off x="76200" y="4389755"/>
          <a:ext cx="4680000" cy="2163445"/>
        </p:xfrm>
        <a:graphic>
          <a:graphicData uri="http://schemas.openxmlformats.org/drawingml/2006/table">
            <a:tbl>
              <a:tblPr firstRow="1" firstCol="1" bandRow="1"/>
              <a:tblGrid>
                <a:gridCol w="870000">
                  <a:extLst>
                    <a:ext uri="{9D8B030D-6E8A-4147-A177-3AD203B41FA5}">
                      <a16:colId xmlns="" xmlns:a16="http://schemas.microsoft.com/office/drawing/2014/main" val="786562369"/>
                    </a:ext>
                  </a:extLst>
                </a:gridCol>
                <a:gridCol w="685800">
                  <a:extLst>
                    <a:ext uri="{9D8B030D-6E8A-4147-A177-3AD203B41FA5}">
                      <a16:colId xmlns="" xmlns:a16="http://schemas.microsoft.com/office/drawing/2014/main" val="1701127299"/>
                    </a:ext>
                  </a:extLst>
                </a:gridCol>
                <a:gridCol w="990600">
                  <a:extLst>
                    <a:ext uri="{9D8B030D-6E8A-4147-A177-3AD203B41FA5}">
                      <a16:colId xmlns="" xmlns:a16="http://schemas.microsoft.com/office/drawing/2014/main" val="3189006755"/>
                    </a:ext>
                  </a:extLst>
                </a:gridCol>
                <a:gridCol w="609600">
                  <a:extLst>
                    <a:ext uri="{9D8B030D-6E8A-4147-A177-3AD203B41FA5}">
                      <a16:colId xmlns="" xmlns:a16="http://schemas.microsoft.com/office/drawing/2014/main" val="1614286376"/>
                    </a:ext>
                  </a:extLst>
                </a:gridCol>
                <a:gridCol w="914400">
                  <a:extLst>
                    <a:ext uri="{9D8B030D-6E8A-4147-A177-3AD203B41FA5}">
                      <a16:colId xmlns="" xmlns:a16="http://schemas.microsoft.com/office/drawing/2014/main" val="3537278548"/>
                    </a:ext>
                  </a:extLst>
                </a:gridCol>
                <a:gridCol w="609600">
                  <a:extLst>
                    <a:ext uri="{9D8B030D-6E8A-4147-A177-3AD203B41FA5}">
                      <a16:colId xmlns="" xmlns:a16="http://schemas.microsoft.com/office/drawing/2014/main" val="1071951506"/>
                    </a:ext>
                  </a:extLst>
                </a:gridCol>
              </a:tblGrid>
              <a:tr h="540385">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313817913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Αυστρία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Ιρλανδία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Ουγγαρία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25,3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30744229"/>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Βέλγιο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Ισπανία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Πολωνία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67,3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702489259"/>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Βουλγαρία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Ιταλία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28,8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Πορτογαλία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21,5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970697115"/>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Βρετανία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Κύπρος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Ρουμανία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377407461"/>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Γαλλία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Λετονία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Σλοβακία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26067909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Γερμανία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26,3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Λιθουανία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Σλοβενία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5375287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Λουξεμβούργο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Σουηδία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10642144"/>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Ελλάδα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Μάλτα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Τσεχία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26,7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02842492"/>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Εσθονία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Ολλανδία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Φινλανδία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1,7</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925598278"/>
                  </a:ext>
                </a:extLst>
              </a:tr>
            </a:tbl>
          </a:graphicData>
        </a:graphic>
      </p:graphicFrame>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14</a:t>
            </a:fld>
            <a:endParaRPr lang="en-US" altLang="en-US"/>
          </a:p>
        </p:txBody>
      </p:sp>
    </p:spTree>
    <p:extLst>
      <p:ext uri="{BB962C8B-B14F-4D97-AF65-F5344CB8AC3E}">
        <p14:creationId xmlns:p14="http://schemas.microsoft.com/office/powerpoint/2010/main" val="134044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Αναθεώρηση της Περιφερειακής Πολιτικής. Το ΕΣΠΑ 2014 - </a:t>
            </a:r>
            <a:r>
              <a:rPr lang="el-GR" b="1" dirty="0" smtClean="0">
                <a:solidFill>
                  <a:schemeClr val="accent2"/>
                </a:solidFill>
              </a:rPr>
              <a:t>2020 </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a:t>
            </a:r>
            <a:r>
              <a:rPr lang="el-GR" b="1" i="1" dirty="0">
                <a:solidFill>
                  <a:schemeClr val="accent2"/>
                </a:solidFill>
              </a:rPr>
              <a:t>Συνθήκη της Λισσαβόνας </a:t>
            </a:r>
            <a:r>
              <a:rPr lang="el-GR" b="1" dirty="0">
                <a:solidFill>
                  <a:schemeClr val="accent2"/>
                </a:solidFill>
              </a:rPr>
              <a:t>έθεσε το ζήτημα μίας πιο ισορροπημένης και βιώσιμης «χωρικής ανάπτυξης» που συνιστά μια έννοια ευρύτερη από αυτήν της περιφερειακής πολιτικής</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Σύμφωνα </a:t>
            </a:r>
            <a:r>
              <a:rPr lang="el-GR" b="1" dirty="0">
                <a:solidFill>
                  <a:schemeClr val="accent2"/>
                </a:solidFill>
              </a:rPr>
              <a:t>με την ανακοίνωση της Επιτροπής, </a:t>
            </a:r>
            <a:r>
              <a:rPr lang="el-GR" b="1" dirty="0" smtClean="0">
                <a:solidFill>
                  <a:schemeClr val="accent2"/>
                </a:solidFill>
              </a:rPr>
              <a:t>του </a:t>
            </a:r>
            <a:r>
              <a:rPr lang="el-GR" b="1" dirty="0">
                <a:solidFill>
                  <a:schemeClr val="accent2"/>
                </a:solidFill>
              </a:rPr>
              <a:t>Μαρτίου </a:t>
            </a:r>
            <a:r>
              <a:rPr lang="el-GR" b="1" dirty="0" smtClean="0">
                <a:solidFill>
                  <a:schemeClr val="accent2"/>
                </a:solidFill>
              </a:rPr>
              <a:t>2010</a:t>
            </a:r>
            <a:r>
              <a:rPr lang="el-GR" b="1" dirty="0">
                <a:solidFill>
                  <a:schemeClr val="accent2"/>
                </a:solidFill>
              </a:rPr>
              <a:t>, με τίτλο «Ευρώπη 2020: Στρατηγική για έξυπνη, διατηρήσιμη και χωρίς αποκλεισμούς ανάπτυξη» που προωθήθηκε από το Ευρωπαϊκό Συμβούλιο </a:t>
            </a:r>
            <a:r>
              <a:rPr lang="el-GR" b="1" dirty="0" smtClean="0">
                <a:solidFill>
                  <a:schemeClr val="accent2"/>
                </a:solidFill>
              </a:rPr>
              <a:t>του Μαρτίου 2010 </a:t>
            </a:r>
            <a:r>
              <a:rPr lang="el-GR" b="1" dirty="0">
                <a:solidFill>
                  <a:schemeClr val="accent2"/>
                </a:solidFill>
              </a:rPr>
              <a:t>και εγκρίθηκε από το Ευρωπαϊκό Συμβούλιο </a:t>
            </a:r>
            <a:r>
              <a:rPr lang="el-GR" b="1" dirty="0" smtClean="0">
                <a:solidFill>
                  <a:schemeClr val="accent2"/>
                </a:solidFill>
              </a:rPr>
              <a:t>του Ιουνίου 2010</a:t>
            </a:r>
            <a:r>
              <a:rPr lang="el-GR" b="1" dirty="0">
                <a:solidFill>
                  <a:schemeClr val="accent2"/>
                </a:solidFill>
              </a:rPr>
              <a:t>, αυτή θα έδινε στην ΕΕ τη δυνατότητα να αποκτήσει ανάπτυξη, η οποία θα έχει τα εξής χαρακτηριστικά: </a:t>
            </a:r>
            <a:endParaRPr lang="el-GR" b="1" dirty="0" smtClean="0">
              <a:solidFill>
                <a:schemeClr val="accent2"/>
              </a:solidFill>
            </a:endParaRPr>
          </a:p>
          <a:p>
            <a:pPr marL="271463" algn="just"/>
            <a:r>
              <a:rPr lang="el-GR" b="1" dirty="0" smtClean="0">
                <a:solidFill>
                  <a:schemeClr val="accent2"/>
                </a:solidFill>
              </a:rPr>
              <a:t>α</a:t>
            </a:r>
            <a:r>
              <a:rPr lang="el-GR" b="1" dirty="0">
                <a:solidFill>
                  <a:schemeClr val="accent2"/>
                </a:solidFill>
              </a:rPr>
              <a:t>) έξυπνη: μέσω της προώθησης της γνώσης και της καινοτομίας, </a:t>
            </a:r>
            <a:endParaRPr lang="el-GR" b="1" dirty="0" smtClean="0">
              <a:solidFill>
                <a:schemeClr val="accent2"/>
              </a:solidFill>
            </a:endParaRPr>
          </a:p>
          <a:p>
            <a:pPr marL="271463" algn="just"/>
            <a:r>
              <a:rPr lang="el-GR" b="1" dirty="0" smtClean="0">
                <a:solidFill>
                  <a:schemeClr val="accent2"/>
                </a:solidFill>
              </a:rPr>
              <a:t>β</a:t>
            </a:r>
            <a:r>
              <a:rPr lang="el-GR" b="1" dirty="0">
                <a:solidFill>
                  <a:schemeClr val="accent2"/>
                </a:solidFill>
              </a:rPr>
              <a:t>) διατηρήσιμη (βιώσιμη): βασισμένη στην προώθηση μιας οικονομίας πιο πράσινης, πιο ανταγωνιστικής και στην οποία οι πόροι χρησιμοποιούνται πιο αποδοτικά, </a:t>
            </a:r>
            <a:endParaRPr lang="el-GR" b="1" dirty="0" smtClean="0">
              <a:solidFill>
                <a:schemeClr val="accent2"/>
              </a:solidFill>
            </a:endParaRPr>
          </a:p>
          <a:p>
            <a:pPr marL="271463" algn="just"/>
            <a:r>
              <a:rPr lang="el-GR" b="1" dirty="0" smtClean="0">
                <a:solidFill>
                  <a:schemeClr val="accent2"/>
                </a:solidFill>
              </a:rPr>
              <a:t>γ</a:t>
            </a:r>
            <a:r>
              <a:rPr lang="el-GR" b="1" dirty="0">
                <a:solidFill>
                  <a:schemeClr val="accent2"/>
                </a:solidFill>
              </a:rPr>
              <a:t>) χωρίς αποκλεισμούς: με στόχο την αύξηση της απασχόλησης και την ενίσχυση της κοινωνικής και εδαφικής συνοχής.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Επιπλέον</a:t>
            </a:r>
            <a:r>
              <a:rPr lang="el-GR" b="1" dirty="0">
                <a:solidFill>
                  <a:schemeClr val="accent2"/>
                </a:solidFill>
              </a:rPr>
              <a:t>, η Επιτροπή θέτει </a:t>
            </a:r>
            <a:r>
              <a:rPr lang="el-GR" b="1" dirty="0" smtClean="0">
                <a:solidFill>
                  <a:schemeClr val="accent2"/>
                </a:solidFill>
              </a:rPr>
              <a:t>σειρά </a:t>
            </a:r>
            <a:r>
              <a:rPr lang="el-GR" b="1" dirty="0">
                <a:solidFill>
                  <a:schemeClr val="accent2"/>
                </a:solidFill>
              </a:rPr>
              <a:t>στόχων </a:t>
            </a:r>
            <a:r>
              <a:rPr lang="el-GR" b="1" dirty="0" smtClean="0">
                <a:solidFill>
                  <a:schemeClr val="accent2"/>
                </a:solidFill>
              </a:rPr>
              <a:t>για υλοποίηση έως το </a:t>
            </a:r>
            <a:r>
              <a:rPr lang="el-GR" b="1" dirty="0">
                <a:solidFill>
                  <a:schemeClr val="accent2"/>
                </a:solidFill>
              </a:rPr>
              <a:t>2020.</a:t>
            </a:r>
          </a:p>
        </p:txBody>
      </p:sp>
      <p:sp>
        <p:nvSpPr>
          <p:cNvPr id="11" name="TextBox 10">
            <a:extLst>
              <a:ext uri="{FF2B5EF4-FFF2-40B4-BE49-F238E27FC236}">
                <a16:creationId xmlns="" xmlns:a16="http://schemas.microsoft.com/office/drawing/2014/main" id="{49373DEA-9309-401B-9519-CEDC5FC66439}"/>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DBD54DA4-8715-450A-B2D3-6459A0D44E83}"/>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pic>
        <p:nvPicPr>
          <p:cNvPr id="7" name="Εικόνα 6"/>
          <p:cNvPicPr/>
          <p:nvPr/>
        </p:nvPicPr>
        <p:blipFill>
          <a:blip r:embed="rId3">
            <a:extLst>
              <a:ext uri="{28A0092B-C50C-407E-A947-70E740481C1C}">
                <a14:useLocalDpi xmlns:a14="http://schemas.microsoft.com/office/drawing/2010/main" val="0"/>
              </a:ext>
            </a:extLst>
          </a:blip>
          <a:stretch>
            <a:fillRect/>
          </a:stretch>
        </p:blipFill>
        <p:spPr>
          <a:xfrm>
            <a:off x="547200" y="1681200"/>
            <a:ext cx="3664800" cy="5101200"/>
          </a:xfrm>
          <a:prstGeom prst="rect">
            <a:avLst/>
          </a:prstGeom>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15</a:t>
            </a:fld>
            <a:endParaRPr lang="en-US" altLang="en-US"/>
          </a:p>
        </p:txBody>
      </p:sp>
    </p:spTree>
    <p:extLst>
      <p:ext uri="{BB962C8B-B14F-4D97-AF65-F5344CB8AC3E}">
        <p14:creationId xmlns:p14="http://schemas.microsoft.com/office/powerpoint/2010/main" val="424382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004CBF"/>
                </a:solidFill>
              </a:rPr>
              <a:t>Αναθεώρηση της Περιφερειακής Πολιτικής. Το ΕΣΠΑ 2014 - </a:t>
            </a:r>
            <a:r>
              <a:rPr lang="el-GR" b="1" dirty="0" smtClean="0">
                <a:solidFill>
                  <a:srgbClr val="004CBF"/>
                </a:solidFill>
              </a:rPr>
              <a:t>2020 </a:t>
            </a:r>
            <a:endParaRPr lang="el-GR" b="1" dirty="0">
              <a:solidFill>
                <a:srgbClr val="004CBF"/>
              </a:solidFill>
            </a:endParaRPr>
          </a:p>
          <a:p>
            <a:pPr algn="just"/>
            <a:r>
              <a:rPr lang="el-GR" b="1" dirty="0">
                <a:solidFill>
                  <a:srgbClr val="004CBF"/>
                </a:solidFill>
              </a:rPr>
              <a:t>Ύστερα από πρόταση της Επιτροπής, για την προγραμματική περίοδο 2014 – 2020, ο Κανονισμός του Ευρωπαϊκού Κοινοβουλίου και του Συμβουλίου των Υπουργών, του Δεκεμβρίου 2013, για τις κοινές διατάξεις των ΕΤΠΑ, </a:t>
            </a:r>
            <a:r>
              <a:rPr lang="el-GR" b="1" dirty="0" err="1">
                <a:solidFill>
                  <a:srgbClr val="004CBF"/>
                </a:solidFill>
              </a:rPr>
              <a:t>ΕΚοινΤ</a:t>
            </a:r>
            <a:r>
              <a:rPr lang="el-GR" b="1" dirty="0">
                <a:solidFill>
                  <a:srgbClr val="004CBF"/>
                </a:solidFill>
              </a:rPr>
              <a:t>, ΤΣ, ΕΓΤΑΑ και Ευρωπαϊκό Ταμείο Θάλασσας και Αλιείας (ΕΤΘΑ) και τις γενικές διατάξεις των ΕΤΠΑ, </a:t>
            </a:r>
            <a:r>
              <a:rPr lang="el-GR" b="1" dirty="0" err="1">
                <a:solidFill>
                  <a:srgbClr val="004CBF"/>
                </a:solidFill>
              </a:rPr>
              <a:t>ΕΚοινΤ</a:t>
            </a:r>
            <a:r>
              <a:rPr lang="el-GR" b="1" dirty="0">
                <a:solidFill>
                  <a:srgbClr val="004CBF"/>
                </a:solidFill>
              </a:rPr>
              <a:t>, ΤΣ και ΕΤΘΑ, καθόρισε 11 Θεματικούς Στόχους οι οποίοι υποστηρίζονται από τα Ευρωπαϊκά Διαρθρωτικά και Επενδυτικά Ταμεία (ΕΔΕΤ): </a:t>
            </a:r>
            <a:endParaRPr lang="el-GR" b="1" dirty="0" smtClean="0">
              <a:solidFill>
                <a:srgbClr val="004CBF"/>
              </a:solidFill>
            </a:endParaRPr>
          </a:p>
          <a:p>
            <a:pPr algn="just"/>
            <a:r>
              <a:rPr lang="el-GR" b="1" dirty="0" smtClean="0">
                <a:solidFill>
                  <a:srgbClr val="004CBF"/>
                </a:solidFill>
              </a:rPr>
              <a:t>i</a:t>
            </a:r>
            <a:r>
              <a:rPr lang="el-GR" b="1" dirty="0">
                <a:solidFill>
                  <a:srgbClr val="004CBF"/>
                </a:solidFill>
              </a:rPr>
              <a:t>) Ενίσχυση της Έρευνας, της Τεχνολογικής Ανάπτυξης και της Καινοτομίας. </a:t>
            </a:r>
          </a:p>
          <a:p>
            <a:pPr algn="just"/>
            <a:r>
              <a:rPr lang="el-GR" b="1" dirty="0" err="1">
                <a:solidFill>
                  <a:srgbClr val="004CBF"/>
                </a:solidFill>
              </a:rPr>
              <a:t>ii</a:t>
            </a:r>
            <a:r>
              <a:rPr lang="el-GR" b="1" dirty="0">
                <a:solidFill>
                  <a:srgbClr val="004CBF"/>
                </a:solidFill>
              </a:rPr>
              <a:t>) Βελτίωση της πρόσβασης, της χρήσης και της ποιότητας των Τεχνολογιών Πληροφοριών και Επικοινωνιών. </a:t>
            </a:r>
          </a:p>
          <a:p>
            <a:pPr algn="just"/>
            <a:r>
              <a:rPr lang="el-GR" b="1" dirty="0" err="1">
                <a:solidFill>
                  <a:srgbClr val="004CBF"/>
                </a:solidFill>
              </a:rPr>
              <a:t>iii</a:t>
            </a:r>
            <a:r>
              <a:rPr lang="el-GR" b="1" dirty="0">
                <a:solidFill>
                  <a:srgbClr val="004CBF"/>
                </a:solidFill>
              </a:rPr>
              <a:t>) Βελτίωση της ανταγωνιστικότητας των μικρομεσαίων επιχειρήσεων και του γεωργικού τομέα (για το ΕΓΤΑΑ) και του τομέα της αλιείας και της υδατοκαλλιέργειας (για το ΕΤΘΑ). </a:t>
            </a:r>
          </a:p>
          <a:p>
            <a:pPr algn="just"/>
            <a:r>
              <a:rPr lang="el-GR" b="1" dirty="0" err="1">
                <a:solidFill>
                  <a:srgbClr val="004CBF"/>
                </a:solidFill>
              </a:rPr>
              <a:t>iv</a:t>
            </a:r>
            <a:r>
              <a:rPr lang="el-GR" b="1" dirty="0">
                <a:solidFill>
                  <a:srgbClr val="004CBF"/>
                </a:solidFill>
              </a:rPr>
              <a:t>) Υποστήριξη της μετάβασης προς μια οικονομία χαμηλών εκπομπών διοξειδίου του άνθρακα σε όλους τους τομείς. </a:t>
            </a:r>
          </a:p>
        </p:txBody>
      </p:sp>
      <p:sp>
        <p:nvSpPr>
          <p:cNvPr id="11" name="TextBox 10">
            <a:extLst>
              <a:ext uri="{FF2B5EF4-FFF2-40B4-BE49-F238E27FC236}">
                <a16:creationId xmlns="" xmlns:a16="http://schemas.microsoft.com/office/drawing/2014/main" id="{49373DEA-9309-401B-9519-CEDC5FC66439}"/>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DBD54DA4-8715-450A-B2D3-6459A0D44E83}"/>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7" name="16 - Ορθογώνιο"/>
          <p:cNvSpPr/>
          <p:nvPr/>
        </p:nvSpPr>
        <p:spPr>
          <a:xfrm>
            <a:off x="0" y="1676400"/>
            <a:ext cx="4800600" cy="4832092"/>
          </a:xfrm>
          <a:prstGeom prst="rect">
            <a:avLst/>
          </a:prstGeom>
        </p:spPr>
        <p:txBody>
          <a:bodyPr wrap="square">
            <a:spAutoFit/>
          </a:bodyPr>
          <a:lstStyle/>
          <a:p>
            <a:pPr indent="3175" algn="just"/>
            <a:r>
              <a:rPr lang="el-GR" sz="1400" b="1" dirty="0">
                <a:solidFill>
                  <a:srgbClr val="004CBF"/>
                </a:solidFill>
              </a:rPr>
              <a:t>Οι πρώτοι τέσσερις Θεματικοί Στόχοι καλύπτουν το πρώτο χαρακτηριστικό της έξυπνης ανάπτυξης της Στρατηγικής «Ευρώπη 2020». </a:t>
            </a:r>
            <a:endParaRPr lang="el-GR" sz="1400" b="1" dirty="0" smtClean="0">
              <a:solidFill>
                <a:srgbClr val="004CBF"/>
              </a:solidFill>
            </a:endParaRPr>
          </a:p>
          <a:p>
            <a:pPr indent="3175" algn="just"/>
            <a:r>
              <a:rPr lang="el-GR" sz="1400" b="1" dirty="0" smtClean="0">
                <a:solidFill>
                  <a:srgbClr val="004CBF"/>
                </a:solidFill>
              </a:rPr>
              <a:t>Οι </a:t>
            </a:r>
            <a:r>
              <a:rPr lang="el-GR" sz="1400" b="1" dirty="0">
                <a:solidFill>
                  <a:srgbClr val="004CBF"/>
                </a:solidFill>
              </a:rPr>
              <a:t>επόμενοι τρεις Θεματικοί Στόχοι καλύπτουν το δεύτερο χαρακτηριστικό της διατηρήσιμης ανάπτυξης της Στρατηγικής «Ευρώπη 2020». </a:t>
            </a:r>
            <a:endParaRPr lang="el-GR" sz="1400" b="1" dirty="0" smtClean="0">
              <a:solidFill>
                <a:srgbClr val="004CBF"/>
              </a:solidFill>
            </a:endParaRPr>
          </a:p>
          <a:p>
            <a:pPr indent="3175" algn="just"/>
            <a:r>
              <a:rPr lang="el-GR" sz="1400" b="1" dirty="0" smtClean="0">
                <a:solidFill>
                  <a:srgbClr val="004CBF"/>
                </a:solidFill>
              </a:rPr>
              <a:t>Τέλος </a:t>
            </a:r>
            <a:r>
              <a:rPr lang="el-GR" sz="1400" b="1" dirty="0">
                <a:solidFill>
                  <a:srgbClr val="004CBF"/>
                </a:solidFill>
              </a:rPr>
              <a:t>οι τελευταίοι τέσσερις Θεματικοί Στόχοι καλύπτουν το τρίτο χαρακτηριστικό της χωρίς αποκλεισμούς ανάπτυξης της Στρατηγικής «Ευρώπη 2020».</a:t>
            </a:r>
          </a:p>
          <a:p>
            <a:pPr indent="3175" algn="just"/>
            <a:r>
              <a:rPr lang="el-GR" sz="1400" b="1" dirty="0">
                <a:solidFill>
                  <a:srgbClr val="004CBF"/>
                </a:solidFill>
              </a:rPr>
              <a:t>Οι προτεραιότητες των ταμείων για τους παραπάνω 11 στόχων είναι: </a:t>
            </a:r>
            <a:endParaRPr lang="el-GR" sz="1400" b="1" dirty="0" smtClean="0">
              <a:solidFill>
                <a:srgbClr val="004CBF"/>
              </a:solidFill>
            </a:endParaRPr>
          </a:p>
          <a:p>
            <a:pPr indent="3175" algn="just"/>
            <a:r>
              <a:rPr lang="el-GR" sz="1400" b="1" dirty="0" smtClean="0">
                <a:solidFill>
                  <a:srgbClr val="004CBF"/>
                </a:solidFill>
              </a:rPr>
              <a:t>α</a:t>
            </a:r>
            <a:r>
              <a:rPr lang="el-GR" sz="1400" b="1" dirty="0">
                <a:solidFill>
                  <a:srgbClr val="004CBF"/>
                </a:solidFill>
              </a:rPr>
              <a:t>) Το ΕΤΠΑ στηρίξει και τους 11 στόχους, αλλά βασικές προτεραιότητες του για επένδυση αποτελούν οι πρώτοι τέσσερις στόχοι (i - </a:t>
            </a:r>
            <a:r>
              <a:rPr lang="el-GR" sz="1400" b="1" dirty="0" err="1">
                <a:solidFill>
                  <a:srgbClr val="004CBF"/>
                </a:solidFill>
              </a:rPr>
              <a:t>iv</a:t>
            </a:r>
            <a:r>
              <a:rPr lang="el-GR" sz="1400" b="1" dirty="0">
                <a:solidFill>
                  <a:srgbClr val="004CBF"/>
                </a:solidFill>
              </a:rPr>
              <a:t>). </a:t>
            </a:r>
            <a:endParaRPr lang="el-GR" sz="1400" b="1" dirty="0" smtClean="0">
              <a:solidFill>
                <a:srgbClr val="004CBF"/>
              </a:solidFill>
            </a:endParaRPr>
          </a:p>
          <a:p>
            <a:pPr indent="3175" algn="just"/>
            <a:r>
              <a:rPr lang="el-GR" sz="1400" b="1" dirty="0" smtClean="0">
                <a:solidFill>
                  <a:srgbClr val="004CBF"/>
                </a:solidFill>
              </a:rPr>
              <a:t>β</a:t>
            </a:r>
            <a:r>
              <a:rPr lang="el-GR" sz="1400" b="1" dirty="0">
                <a:solidFill>
                  <a:srgbClr val="004CBF"/>
                </a:solidFill>
              </a:rPr>
              <a:t>) Το </a:t>
            </a:r>
            <a:r>
              <a:rPr lang="el-GR" sz="1400" b="1" dirty="0" err="1">
                <a:solidFill>
                  <a:srgbClr val="004CBF"/>
                </a:solidFill>
              </a:rPr>
              <a:t>ΕΚοινΤ</a:t>
            </a:r>
            <a:r>
              <a:rPr lang="el-GR" sz="1400" b="1" dirty="0">
                <a:solidFill>
                  <a:srgbClr val="004CBF"/>
                </a:solidFill>
              </a:rPr>
              <a:t> στηρίζει τους τέσσερις πρώτους στόχους (i - </a:t>
            </a:r>
            <a:r>
              <a:rPr lang="el-GR" sz="1400" b="1" dirty="0" err="1">
                <a:solidFill>
                  <a:srgbClr val="004CBF"/>
                </a:solidFill>
              </a:rPr>
              <a:t>iv</a:t>
            </a:r>
            <a:r>
              <a:rPr lang="el-GR" sz="1400" b="1" dirty="0">
                <a:solidFill>
                  <a:srgbClr val="004CBF"/>
                </a:solidFill>
              </a:rPr>
              <a:t>) αλλά και τους τέσσερις τελευταίους (</a:t>
            </a:r>
            <a:r>
              <a:rPr lang="el-GR" sz="1400" b="1" dirty="0" err="1">
                <a:solidFill>
                  <a:srgbClr val="004CBF"/>
                </a:solidFill>
              </a:rPr>
              <a:t>viii</a:t>
            </a:r>
            <a:r>
              <a:rPr lang="el-GR" sz="1400" b="1" dirty="0">
                <a:solidFill>
                  <a:srgbClr val="004CBF"/>
                </a:solidFill>
              </a:rPr>
              <a:t> - </a:t>
            </a:r>
            <a:r>
              <a:rPr lang="el-GR" sz="1400" b="1" dirty="0" err="1">
                <a:solidFill>
                  <a:srgbClr val="004CBF"/>
                </a:solidFill>
              </a:rPr>
              <a:t>xi</a:t>
            </a:r>
            <a:r>
              <a:rPr lang="el-GR" sz="1400" b="1" dirty="0">
                <a:solidFill>
                  <a:srgbClr val="004CBF"/>
                </a:solidFill>
              </a:rPr>
              <a:t>), όμως κύριες προτεραιότητες για το ταμείο είναι οι τέσσερις τελευταίοι στόχοι (</a:t>
            </a:r>
            <a:r>
              <a:rPr lang="el-GR" sz="1400" b="1" dirty="0" err="1">
                <a:solidFill>
                  <a:srgbClr val="004CBF"/>
                </a:solidFill>
              </a:rPr>
              <a:t>viii</a:t>
            </a:r>
            <a:r>
              <a:rPr lang="el-GR" sz="1400" b="1" dirty="0">
                <a:solidFill>
                  <a:srgbClr val="004CBF"/>
                </a:solidFill>
              </a:rPr>
              <a:t> - </a:t>
            </a:r>
            <a:r>
              <a:rPr lang="el-GR" sz="1400" b="1" dirty="0" err="1">
                <a:solidFill>
                  <a:srgbClr val="004CBF"/>
                </a:solidFill>
              </a:rPr>
              <a:t>xi</a:t>
            </a:r>
            <a:r>
              <a:rPr lang="el-GR" sz="1400" b="1" dirty="0">
                <a:solidFill>
                  <a:srgbClr val="004CBF"/>
                </a:solidFill>
              </a:rPr>
              <a:t>). </a:t>
            </a:r>
            <a:endParaRPr lang="el-GR" sz="1400" b="1" dirty="0" smtClean="0">
              <a:solidFill>
                <a:srgbClr val="004CBF"/>
              </a:solidFill>
            </a:endParaRPr>
          </a:p>
          <a:p>
            <a:pPr indent="3175" algn="just"/>
            <a:r>
              <a:rPr lang="el-GR" sz="1400" b="1" dirty="0" smtClean="0">
                <a:solidFill>
                  <a:srgbClr val="004CBF"/>
                </a:solidFill>
              </a:rPr>
              <a:t>γ</a:t>
            </a:r>
            <a:r>
              <a:rPr lang="el-GR" sz="1400" b="1" dirty="0">
                <a:solidFill>
                  <a:srgbClr val="004CBF"/>
                </a:solidFill>
              </a:rPr>
              <a:t>) Το ΤΣ στηρίζει μόνο πέντε στόχους, πιο συγκεκριμένα τους τέσσερις ενδιάμεσους (</a:t>
            </a:r>
            <a:r>
              <a:rPr lang="el-GR" sz="1400" b="1" dirty="0" err="1">
                <a:solidFill>
                  <a:srgbClr val="004CBF"/>
                </a:solidFill>
              </a:rPr>
              <a:t>iv</a:t>
            </a:r>
            <a:r>
              <a:rPr lang="el-GR" sz="1400" b="1" dirty="0">
                <a:solidFill>
                  <a:srgbClr val="004CBF"/>
                </a:solidFill>
              </a:rPr>
              <a:t> - </a:t>
            </a:r>
            <a:r>
              <a:rPr lang="el-GR" sz="1400" b="1" dirty="0" err="1">
                <a:solidFill>
                  <a:srgbClr val="004CBF"/>
                </a:solidFill>
              </a:rPr>
              <a:t>vii</a:t>
            </a:r>
            <a:r>
              <a:rPr lang="el-GR" sz="1400" b="1" dirty="0">
                <a:solidFill>
                  <a:srgbClr val="004CBF"/>
                </a:solidFill>
              </a:rPr>
              <a:t>) και τον τελευταίο στόχο (</a:t>
            </a:r>
            <a:r>
              <a:rPr lang="el-GR" sz="1400" b="1" dirty="0" err="1">
                <a:solidFill>
                  <a:srgbClr val="004CBF"/>
                </a:solidFill>
              </a:rPr>
              <a:t>xi</a:t>
            </a:r>
            <a:r>
              <a:rPr lang="el-GR" sz="1400" b="1" dirty="0">
                <a:solidFill>
                  <a:srgbClr val="004CBF"/>
                </a:solidFill>
              </a:rPr>
              <a:t>). </a:t>
            </a:r>
            <a:endParaRPr lang="el-GR" sz="1400" b="1" dirty="0" smtClean="0">
              <a:solidFill>
                <a:srgbClr val="004CBF"/>
              </a:solidFill>
            </a:endParaRPr>
          </a:p>
          <a:p>
            <a:pPr indent="3175" algn="just"/>
            <a:r>
              <a:rPr lang="el-GR" sz="1400" b="1" dirty="0" smtClean="0">
                <a:solidFill>
                  <a:srgbClr val="004CBF"/>
                </a:solidFill>
              </a:rPr>
              <a:t>δ</a:t>
            </a:r>
            <a:r>
              <a:rPr lang="el-GR" sz="1400" b="1" dirty="0">
                <a:solidFill>
                  <a:srgbClr val="004CBF"/>
                </a:solidFill>
              </a:rPr>
              <a:t>) Τέλος, το ΕΓΤΑΑ και το ΕΤΘΑ εξυπηρετούν τον τρίτο στόχο (</a:t>
            </a:r>
            <a:r>
              <a:rPr lang="el-GR" sz="1400" b="1" dirty="0" err="1">
                <a:solidFill>
                  <a:srgbClr val="004CBF"/>
                </a:solidFill>
              </a:rPr>
              <a:t>iii</a:t>
            </a:r>
            <a:r>
              <a:rPr lang="el-GR" sz="1400" b="1" dirty="0">
                <a:solidFill>
                  <a:srgbClr val="004CBF"/>
                </a:solidFill>
              </a:rPr>
              <a:t>).</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16</a:t>
            </a:fld>
            <a:endParaRPr lang="en-US" altLang="en-US"/>
          </a:p>
        </p:txBody>
      </p:sp>
    </p:spTree>
    <p:extLst>
      <p:ext uri="{BB962C8B-B14F-4D97-AF65-F5344CB8AC3E}">
        <p14:creationId xmlns:p14="http://schemas.microsoft.com/office/powerpoint/2010/main" val="341491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rgbClr val="004CBF"/>
                </a:solidFill>
              </a:rPr>
              <a:t>Αναθεώρηση της Περιφερειακής Πολιτικής. Το ΕΣΠΑ 2014 - </a:t>
            </a:r>
            <a:r>
              <a:rPr lang="el-GR" b="1" dirty="0" smtClean="0">
                <a:solidFill>
                  <a:srgbClr val="004CBF"/>
                </a:solidFill>
              </a:rPr>
              <a:t>2020 </a:t>
            </a:r>
            <a:endParaRPr lang="el-GR" b="1" dirty="0">
              <a:solidFill>
                <a:srgbClr val="004CBF"/>
              </a:solidFill>
            </a:endParaRPr>
          </a:p>
          <a:p>
            <a:pPr algn="just"/>
            <a:r>
              <a:rPr lang="el-GR" b="1" dirty="0" smtClean="0">
                <a:solidFill>
                  <a:srgbClr val="004CBF"/>
                </a:solidFill>
              </a:rPr>
              <a:t>v</a:t>
            </a:r>
            <a:r>
              <a:rPr lang="el-GR" b="1" dirty="0">
                <a:solidFill>
                  <a:srgbClr val="004CBF"/>
                </a:solidFill>
              </a:rPr>
              <a:t>) Προώθηση της προσαρμογής στην κλιματική αλλαγή, της πρόληψης και της διαχείρισης κινδύνων. </a:t>
            </a:r>
          </a:p>
          <a:p>
            <a:pPr algn="just"/>
            <a:r>
              <a:rPr lang="el-GR" b="1" dirty="0" err="1">
                <a:solidFill>
                  <a:srgbClr val="004CBF"/>
                </a:solidFill>
              </a:rPr>
              <a:t>vi</a:t>
            </a:r>
            <a:r>
              <a:rPr lang="el-GR" b="1" dirty="0">
                <a:solidFill>
                  <a:srgbClr val="004CBF"/>
                </a:solidFill>
              </a:rPr>
              <a:t>) Διατήρηση και προστασία του περιβάλλοντος και προώθηση της αποδοτικότητας των πόρων. </a:t>
            </a:r>
          </a:p>
          <a:p>
            <a:pPr algn="just"/>
            <a:r>
              <a:rPr lang="el-GR" b="1" dirty="0" err="1">
                <a:solidFill>
                  <a:srgbClr val="004CBF"/>
                </a:solidFill>
              </a:rPr>
              <a:t>vii</a:t>
            </a:r>
            <a:r>
              <a:rPr lang="el-GR" b="1" dirty="0">
                <a:solidFill>
                  <a:srgbClr val="004CBF"/>
                </a:solidFill>
              </a:rPr>
              <a:t>) Προώθηση των βιώσιμων μεταφορών και άρση των εμποδίων σε βασικές υποδομές δικτύων. </a:t>
            </a:r>
          </a:p>
          <a:p>
            <a:pPr algn="just"/>
            <a:r>
              <a:rPr lang="el-GR" b="1" dirty="0" err="1">
                <a:solidFill>
                  <a:srgbClr val="004CBF"/>
                </a:solidFill>
              </a:rPr>
              <a:t>viii</a:t>
            </a:r>
            <a:r>
              <a:rPr lang="el-GR" b="1" dirty="0">
                <a:solidFill>
                  <a:srgbClr val="004CBF"/>
                </a:solidFill>
              </a:rPr>
              <a:t>) Προώθηση της βιώσιμης και ποιοτικής απασχόλησης και υποστήριξη της κινητικότητας των εργαζομένων. </a:t>
            </a:r>
          </a:p>
          <a:p>
            <a:pPr algn="just"/>
            <a:r>
              <a:rPr lang="el-GR" b="1" dirty="0" err="1">
                <a:solidFill>
                  <a:srgbClr val="004CBF"/>
                </a:solidFill>
              </a:rPr>
              <a:t>ix</a:t>
            </a:r>
            <a:r>
              <a:rPr lang="el-GR" b="1" dirty="0">
                <a:solidFill>
                  <a:srgbClr val="004CBF"/>
                </a:solidFill>
              </a:rPr>
              <a:t>) Προώθηση της κοινωνικής ένταξης και της καταπολέμησης της φτώχειας και των διακρίσεων. </a:t>
            </a:r>
          </a:p>
          <a:p>
            <a:pPr algn="just"/>
            <a:r>
              <a:rPr lang="el-GR" b="1" dirty="0">
                <a:solidFill>
                  <a:srgbClr val="004CBF"/>
                </a:solidFill>
              </a:rPr>
              <a:t>x) Επένδυση στην εκπαίδευση, την κατάρτιση και την επαγγελματική κατάρτιση για την απόκτηση δεξιοτήτων και τη δια βίου μάθηση. </a:t>
            </a:r>
          </a:p>
          <a:p>
            <a:pPr algn="just"/>
            <a:r>
              <a:rPr lang="el-GR" b="1" dirty="0" err="1">
                <a:solidFill>
                  <a:srgbClr val="004CBF"/>
                </a:solidFill>
              </a:rPr>
              <a:t>xi</a:t>
            </a:r>
            <a:r>
              <a:rPr lang="el-GR" b="1" dirty="0">
                <a:solidFill>
                  <a:srgbClr val="004CBF"/>
                </a:solidFill>
              </a:rPr>
              <a:t>) Ενίσχυση της θεσμικής ικανότητας των δημόσιων αρχών και των ενδιαφερόμενων φορέων και της αποτελεσματικής δημόσιας διοίκησης</a:t>
            </a:r>
          </a:p>
        </p:txBody>
      </p:sp>
      <p:sp>
        <p:nvSpPr>
          <p:cNvPr id="11" name="TextBox 10">
            <a:extLst>
              <a:ext uri="{FF2B5EF4-FFF2-40B4-BE49-F238E27FC236}">
                <a16:creationId xmlns="" xmlns:a16="http://schemas.microsoft.com/office/drawing/2014/main" id="{49373DEA-9309-401B-9519-CEDC5FC66439}"/>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DBD54DA4-8715-450A-B2D3-6459A0D44E83}"/>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8" name="12 - Ορθογώνιο"/>
          <p:cNvSpPr/>
          <p:nvPr/>
        </p:nvSpPr>
        <p:spPr>
          <a:xfrm>
            <a:off x="0" y="1600200"/>
            <a:ext cx="4680000" cy="430887"/>
          </a:xfrm>
          <a:prstGeom prst="rect">
            <a:avLst/>
          </a:prstGeom>
        </p:spPr>
        <p:txBody>
          <a:bodyPr wrap="square">
            <a:spAutoFit/>
          </a:bodyPr>
          <a:lstStyle/>
          <a:p>
            <a:pPr algn="ctr"/>
            <a:r>
              <a:rPr lang="el-GR" sz="1100" b="1" dirty="0">
                <a:solidFill>
                  <a:schemeClr val="accent2"/>
                </a:solidFill>
              </a:rPr>
              <a:t>Διατιθέμενα ποσά σε δισ. € (τιμές 2012) και ποσοστά επί του συνόλου για την περίοδο 2014 – </a:t>
            </a:r>
            <a:r>
              <a:rPr lang="el-GR" sz="1100" b="1" dirty="0" smtClean="0">
                <a:solidFill>
                  <a:schemeClr val="accent2"/>
                </a:solidFill>
              </a:rPr>
              <a:t>2020. Πηγή</a:t>
            </a:r>
            <a:r>
              <a:rPr lang="el-GR" sz="1100" b="1" dirty="0">
                <a:solidFill>
                  <a:schemeClr val="accent2"/>
                </a:solidFill>
              </a:rPr>
              <a:t>: Ευρωπαϊκή Επιτροπή.</a:t>
            </a:r>
          </a:p>
        </p:txBody>
      </p:sp>
      <p:graphicFrame>
        <p:nvGraphicFramePr>
          <p:cNvPr id="9" name="Πίνακας 8">
            <a:extLst>
              <a:ext uri="{FF2B5EF4-FFF2-40B4-BE49-F238E27FC236}">
                <a16:creationId xmlns="" xmlns:a16="http://schemas.microsoft.com/office/drawing/2014/main" id="{AE21316E-2446-4558-AAD0-6B4249F38389}"/>
              </a:ext>
            </a:extLst>
          </p:cNvPr>
          <p:cNvGraphicFramePr>
            <a:graphicFrameLocks noGrp="1"/>
          </p:cNvGraphicFramePr>
          <p:nvPr>
            <p:extLst>
              <p:ext uri="{D42A27DB-BD31-4B8C-83A1-F6EECF244321}">
                <p14:modId xmlns:p14="http://schemas.microsoft.com/office/powerpoint/2010/main" val="1511095546"/>
              </p:ext>
            </p:extLst>
          </p:nvPr>
        </p:nvGraphicFramePr>
        <p:xfrm>
          <a:off x="76200" y="4724400"/>
          <a:ext cx="4680000" cy="2133598"/>
        </p:xfrm>
        <a:graphic>
          <a:graphicData uri="http://schemas.openxmlformats.org/drawingml/2006/table">
            <a:tbl>
              <a:tblPr firstRow="1" firstCol="1" bandRow="1"/>
              <a:tblGrid>
                <a:gridCol w="870000">
                  <a:extLst>
                    <a:ext uri="{9D8B030D-6E8A-4147-A177-3AD203B41FA5}">
                      <a16:colId xmlns="" xmlns:a16="http://schemas.microsoft.com/office/drawing/2014/main" val="786562369"/>
                    </a:ext>
                  </a:extLst>
                </a:gridCol>
                <a:gridCol w="685800">
                  <a:extLst>
                    <a:ext uri="{9D8B030D-6E8A-4147-A177-3AD203B41FA5}">
                      <a16:colId xmlns="" xmlns:a16="http://schemas.microsoft.com/office/drawing/2014/main" val="1701127299"/>
                    </a:ext>
                  </a:extLst>
                </a:gridCol>
                <a:gridCol w="990600">
                  <a:extLst>
                    <a:ext uri="{9D8B030D-6E8A-4147-A177-3AD203B41FA5}">
                      <a16:colId xmlns="" xmlns:a16="http://schemas.microsoft.com/office/drawing/2014/main" val="3189006755"/>
                    </a:ext>
                  </a:extLst>
                </a:gridCol>
                <a:gridCol w="609600">
                  <a:extLst>
                    <a:ext uri="{9D8B030D-6E8A-4147-A177-3AD203B41FA5}">
                      <a16:colId xmlns="" xmlns:a16="http://schemas.microsoft.com/office/drawing/2014/main" val="1614286376"/>
                    </a:ext>
                  </a:extLst>
                </a:gridCol>
                <a:gridCol w="914400">
                  <a:extLst>
                    <a:ext uri="{9D8B030D-6E8A-4147-A177-3AD203B41FA5}">
                      <a16:colId xmlns="" xmlns:a16="http://schemas.microsoft.com/office/drawing/2014/main" val="3537278548"/>
                    </a:ext>
                  </a:extLst>
                </a:gridCol>
                <a:gridCol w="609600">
                  <a:extLst>
                    <a:ext uri="{9D8B030D-6E8A-4147-A177-3AD203B41FA5}">
                      <a16:colId xmlns="" xmlns:a16="http://schemas.microsoft.com/office/drawing/2014/main" val="1071951506"/>
                    </a:ext>
                  </a:extLst>
                </a:gridCol>
              </a:tblGrid>
              <a:tr h="355598">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313817913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Αυστρία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Ισπανία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28,6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Ουγγαρία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21,9</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30744229"/>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Βέλγιο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2,3</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Ιταλία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32,8</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Πολωνία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77,6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702489259"/>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Βουλγαρία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7,6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Κροατία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Πορτογαλία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21,5</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970697115"/>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Βρετανία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11,8</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Κύπρος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0,7</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Ρουμανία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23,0</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377407461"/>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Γαλλία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15,9</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Λετονία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4,5</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Σλοβακία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14,0</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26067909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Γερμανία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19,2</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Λιθουανία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6,8</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Σλοβενία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3,1</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5375287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Λουξεμβούργο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0,1</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Σουηδία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10642144"/>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Ελλάδα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15,5</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Μάλτα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0,7</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Τσεχία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22,0</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02842492"/>
                  </a:ext>
                </a:extLst>
              </a:tr>
              <a:tr h="9017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Εσθονία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Ολλανδία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Φινλανδία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925598278"/>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000" b="1" i="0" u="none" strike="noStrike" kern="1200" cap="none" spc="0" normalizeH="0" baseline="0" noProof="0" dirty="0" smtClean="0">
                          <a:ln>
                            <a:noFill/>
                          </a:ln>
                          <a:solidFill>
                            <a:srgbClr val="FFFFFF"/>
                          </a:solidFill>
                          <a:effectLst/>
                          <a:uLnTx/>
                          <a:uFillTx/>
                          <a:latin typeface="Times New Roman" panose="02020603050405020304" pitchFamily="18" charset="0"/>
                          <a:ea typeface="Times New Roman" panose="02020603050405020304" pitchFamily="18" charset="0"/>
                          <a:cs typeface="Arial" panose="020B0604020202020204" pitchFamily="34" charset="0"/>
                        </a:rPr>
                        <a:t>Ιρλανδία</a:t>
                      </a:r>
                      <a:endParaRPr kumimoji="0" lang="el-G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indent="226695" algn="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indent="0"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indent="226695" algn="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r>
            </a:tbl>
          </a:graphicData>
        </a:graphic>
      </p:graphicFrame>
      <p:graphicFrame>
        <p:nvGraphicFramePr>
          <p:cNvPr id="10" name="Πίνακας 9"/>
          <p:cNvGraphicFramePr>
            <a:graphicFrameLocks noGrp="1"/>
          </p:cNvGraphicFramePr>
          <p:nvPr>
            <p:extLst>
              <p:ext uri="{D42A27DB-BD31-4B8C-83A1-F6EECF244321}">
                <p14:modId xmlns:p14="http://schemas.microsoft.com/office/powerpoint/2010/main" val="2015430311"/>
              </p:ext>
            </p:extLst>
          </p:nvPr>
        </p:nvGraphicFramePr>
        <p:xfrm>
          <a:off x="76200" y="1981200"/>
          <a:ext cx="4648200" cy="2453005"/>
        </p:xfrm>
        <a:graphic>
          <a:graphicData uri="http://schemas.openxmlformats.org/drawingml/2006/table">
            <a:tbl>
              <a:tblPr firstRow="1" firstCol="1" bandRow="1"/>
              <a:tblGrid>
                <a:gridCol w="3366135"/>
                <a:gridCol w="596265"/>
                <a:gridCol w="685800"/>
              </a:tblGrid>
              <a:tr h="290562">
                <a:tc>
                  <a:txBody>
                    <a:bodyPr/>
                    <a:lstStyle/>
                    <a:p>
                      <a:pPr indent="226695"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Προορισμός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1905" algn="ctr"/>
                      <a:r>
                        <a:rPr lang="el-GR" sz="10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δισ.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42838">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Λιγότερο αναπτυγμένες περιφέρειες, με κατά κεφαλή ΑΕΠ μικρότερο του 75% του μέσου ΑΕΠ της ΕΕ</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182,2</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51,8%</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r>
              <a:tr h="242838">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Περιφέρειες μετάβασης, με κατά κεφαλή ΑΕΠ μεταξύ του 75% και του 90% του μέσου κατά κεφαλή ΑΕΠ της ΕΕ</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35,4</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8572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10,1%</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r>
              <a:tr h="242838">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Περισσότερο αναπτυγμένες περιφέρειες, με κατά κεφαλή ΑΕΠ μεγαλύτερο του 90% του μέσου ΑΕΠ της ΕΕ</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54,3</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15,4%</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Πρωτοβουλία για την απασχόληση των νέων (πρόσθετη)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3,2</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indent="22669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0,9%</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r>
              <a:tr h="183515">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Αστικές καινοτόμες δράσεις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0,4</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indent="22669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0,1%</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r>
              <a:tr h="17653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Απομακρυσμένες και </a:t>
                      </a:r>
                      <a:r>
                        <a:rPr lang="el-GR" sz="10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αραιοκατηκημένες</a:t>
                      </a: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περιοχές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1,6</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indent="22669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0,5%</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74625">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Τεχνική βοήθεια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1,2</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indent="22669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0,3%</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9050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 Ταμείου Συνοχής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63,3</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18,0%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75895">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Εδαφική συνεργασία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1905" algn="r"/>
                      <a:r>
                        <a:rPr lang="el-GR" sz="1000" b="1">
                          <a:effectLst/>
                          <a:latin typeface="Times New Roman" panose="02020603050405020304" pitchFamily="18" charset="0"/>
                          <a:ea typeface="Times New Roman" panose="02020603050405020304" pitchFamily="18" charset="0"/>
                          <a:cs typeface="Arial" panose="020B0604020202020204" pitchFamily="34" charset="0"/>
                        </a:rPr>
                        <a:t>10,2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2,9%</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21285">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ΣΥΝΟΛΟ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351,8</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marL="0" indent="0"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100,0%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r>
            </a:tbl>
          </a:graphicData>
        </a:graphic>
      </p:graphicFrame>
      <p:sp>
        <p:nvSpPr>
          <p:cNvPr id="13" name="16 - Ορθογώνιο"/>
          <p:cNvSpPr/>
          <p:nvPr/>
        </p:nvSpPr>
        <p:spPr>
          <a:xfrm>
            <a:off x="120599" y="4369713"/>
            <a:ext cx="4680001" cy="430887"/>
          </a:xfrm>
          <a:prstGeom prst="rect">
            <a:avLst/>
          </a:prstGeom>
        </p:spPr>
        <p:txBody>
          <a:bodyPr wrap="square">
            <a:spAutoFit/>
          </a:bodyPr>
          <a:lstStyle/>
          <a:p>
            <a:pPr algn="ctr"/>
            <a:r>
              <a:rPr lang="el-GR" sz="1100" b="1" dirty="0">
                <a:solidFill>
                  <a:schemeClr val="accent2"/>
                </a:solidFill>
              </a:rPr>
              <a:t>Χρηματοδοτικά κονδύλια ανά κράτος-μέλος σε δισ. € (τιμές 2012) από το ΕΣΠΑ 2014 – 2020. </a:t>
            </a:r>
            <a:r>
              <a:rPr lang="el-GR" sz="1100" b="1" dirty="0" smtClean="0">
                <a:solidFill>
                  <a:schemeClr val="accent2"/>
                </a:solidFill>
              </a:rPr>
              <a:t>Πηγή</a:t>
            </a:r>
            <a:r>
              <a:rPr lang="el-GR" sz="1100" b="1" dirty="0">
                <a:solidFill>
                  <a:schemeClr val="accent2"/>
                </a:solidFill>
              </a:rPr>
              <a:t>: Ευρωπαϊκή Επιτροπή.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17</a:t>
            </a:fld>
            <a:endParaRPr lang="en-US" altLang="en-US"/>
          </a:p>
        </p:txBody>
      </p:sp>
    </p:spTree>
    <p:extLst>
      <p:ext uri="{BB962C8B-B14F-4D97-AF65-F5344CB8AC3E}">
        <p14:creationId xmlns:p14="http://schemas.microsoft.com/office/powerpoint/2010/main" val="182970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004CBF"/>
                </a:solidFill>
              </a:rPr>
              <a:t>Στόχοι της νέας Περιφερειακής Πολιτικής για την περίοδο 2014 - 2020 </a:t>
            </a:r>
          </a:p>
          <a:p>
            <a:pPr marL="355600" indent="-355600" algn="just">
              <a:buFont typeface="Arial" pitchFamily="34" charset="0"/>
              <a:buChar char="•"/>
            </a:pPr>
            <a:r>
              <a:rPr lang="el-GR" b="1" dirty="0">
                <a:solidFill>
                  <a:srgbClr val="004CBF"/>
                </a:solidFill>
              </a:rPr>
              <a:t>Για να μεγιστοποιηθεί η συμβολή των ΕΔΕΤ θεσπίστηκε ένα Κοινό Στρατηγικό Πλαίσιο (ΚΣΠ), καθώς και στρατηγικές κατευθυντήριες αρχές, ώστε να διευκολυνθεί η διαδικασία προγραμματισμού στο επίπεδο των κρατών-μελών και των περιφερειών. </a:t>
            </a:r>
            <a:endParaRPr lang="el-GR" b="1" dirty="0" smtClean="0">
              <a:solidFill>
                <a:srgbClr val="004CBF"/>
              </a:solidFill>
            </a:endParaRPr>
          </a:p>
          <a:p>
            <a:pPr marL="355600" indent="-355600" algn="just">
              <a:buFont typeface="Arial" pitchFamily="34" charset="0"/>
              <a:buChar char="•"/>
            </a:pPr>
            <a:r>
              <a:rPr lang="el-GR" b="1" dirty="0" smtClean="0">
                <a:solidFill>
                  <a:srgbClr val="004CBF"/>
                </a:solidFill>
              </a:rPr>
              <a:t>Το </a:t>
            </a:r>
            <a:r>
              <a:rPr lang="el-GR" b="1" dirty="0">
                <a:solidFill>
                  <a:srgbClr val="004CBF"/>
                </a:solidFill>
              </a:rPr>
              <a:t>ΚΣΠ καθορίζει τον τρόπο με τον οποίο τα ΕΔΕΤ συμβάλουν στην επίτευξη της στρατηγικής της ΕΕ για έξυπνη, διατηρήσιμη και χωρίς αποκλεισμούς ανάπτυξη, στις ρυθμίσεις για προώθηση της ολοκληρωμένης χρήσης των ΕΔΕΤ, στις ρυθμίσεις για το συντονισμό των ΕΔΕΤ με άλλες σχετικές πολιτικές και μέσα της Ένωσης. </a:t>
            </a:r>
            <a:endParaRPr lang="el-GR" b="1" dirty="0" smtClean="0">
              <a:solidFill>
                <a:srgbClr val="004CBF"/>
              </a:solidFill>
            </a:endParaRPr>
          </a:p>
          <a:p>
            <a:pPr marL="355600" indent="-355600" algn="just">
              <a:buFont typeface="Arial" pitchFamily="34" charset="0"/>
              <a:buChar char="•"/>
            </a:pPr>
            <a:r>
              <a:rPr lang="el-GR" b="1" dirty="0" smtClean="0">
                <a:solidFill>
                  <a:srgbClr val="004CBF"/>
                </a:solidFill>
              </a:rPr>
              <a:t>Η </a:t>
            </a:r>
            <a:r>
              <a:rPr lang="el-GR" b="1" dirty="0">
                <a:solidFill>
                  <a:srgbClr val="004CBF"/>
                </a:solidFill>
              </a:rPr>
              <a:t>εφαρμογή των ΕΔΕΤ θα πραγματοποιείται μέσω προγραμμάτων που καλύπτουν την περίοδο προγραμματισμού σύμφωνα με το σύμφωνο εταιρικής σχέσης. Τα προγράμματα καταρτίζονται από τα κράτη-μέλη με βάση διαδικασίες που είναι διαφανείς και σύμφωνες με το θεσμικό και νομικό πλαίσιό τους. Τα κράτη-μέλη και η Επιτροπή πρέπει να συνεργάζονται για να διασφαλίζεται ο συντονισμός και η συνοχή των ρυθμίσεων προγραμματισμού για τα ΕΔΕΤ. </a:t>
            </a:r>
            <a:endParaRPr lang="el-GR" b="1" dirty="0" smtClean="0">
              <a:solidFill>
                <a:srgbClr val="004CBF"/>
              </a:solidFill>
            </a:endParaRPr>
          </a:p>
        </p:txBody>
      </p:sp>
      <p:sp>
        <p:nvSpPr>
          <p:cNvPr id="11" name="TextBox 10">
            <a:extLst>
              <a:ext uri="{FF2B5EF4-FFF2-40B4-BE49-F238E27FC236}">
                <a16:creationId xmlns="" xmlns:a16="http://schemas.microsoft.com/office/drawing/2014/main" id="{C33D3EA7-FC07-489C-9A12-C002EBC30C22}"/>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A1C0829B-B317-4BB5-98ED-76A6752D3A3F}"/>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8" name="12 - Ορθογώνιο"/>
          <p:cNvSpPr/>
          <p:nvPr/>
        </p:nvSpPr>
        <p:spPr>
          <a:xfrm>
            <a:off x="0" y="2175570"/>
            <a:ext cx="4680000" cy="3539430"/>
          </a:xfrm>
          <a:prstGeom prst="rect">
            <a:avLst/>
          </a:prstGeom>
        </p:spPr>
        <p:txBody>
          <a:bodyPr wrap="square">
            <a:spAutoFit/>
          </a:bodyPr>
          <a:lstStyle/>
          <a:p>
            <a:pPr algn="just"/>
            <a:r>
              <a:rPr lang="el-GR" sz="1400" b="1" dirty="0">
                <a:solidFill>
                  <a:schemeClr val="accent2"/>
                </a:solidFill>
              </a:rPr>
              <a:t>Βάσει του ΚΣΠ, κάθε κράτος μέλος πρέπει να καταρτίσει, σε συνεργασία με τους εταίρους του, και σε συνεννόηση με την Επιτροπή, ένα Σύμφωνο Εταιρικής Σχέσης (ΣΕΣ), με το οποίο πρέπει να μεταφερθούν στο εθνικό πλαίσιο τα ορισθέντα στο ΚΣΠ και να αναληφθούν σοβαρές δεσμεύσεις για την επίτευξη των στόχων της ΕΕ μέσω του προγραμματισμού των ΕΔΕΤ. Το ΣΕΣ πρέπει να περιλαμβάνει: </a:t>
            </a:r>
            <a:endParaRPr lang="el-GR" sz="1400" b="1" dirty="0" smtClean="0">
              <a:solidFill>
                <a:schemeClr val="accent2"/>
              </a:solidFill>
            </a:endParaRPr>
          </a:p>
          <a:p>
            <a:pPr marL="185738" algn="just"/>
            <a:r>
              <a:rPr lang="el-GR" sz="1400" b="1" dirty="0" smtClean="0">
                <a:solidFill>
                  <a:schemeClr val="accent2"/>
                </a:solidFill>
              </a:rPr>
              <a:t>α</a:t>
            </a:r>
            <a:r>
              <a:rPr lang="el-GR" sz="1400" b="1" dirty="0">
                <a:solidFill>
                  <a:schemeClr val="accent2"/>
                </a:solidFill>
              </a:rPr>
              <a:t>) ρυθμίσεις που να εξασφαλίζουν την ευθυγράμμιση με τη στρατηγική της ΕΕ για μια έξυπνη, διατηρήσιμη και χωρίς αποκλεισμούς ανάπτυξη καθώς και τις ειδικές για κάθε ταμείο αποστολές σύμφωνα με τους στόχους τους που βασίζονται στη Συνθήκη, </a:t>
            </a:r>
            <a:endParaRPr lang="el-GR" sz="1400" b="1" dirty="0" smtClean="0">
              <a:solidFill>
                <a:schemeClr val="accent2"/>
              </a:solidFill>
            </a:endParaRPr>
          </a:p>
          <a:p>
            <a:pPr marL="185738" algn="just"/>
            <a:r>
              <a:rPr lang="el-GR" sz="1400" b="1" dirty="0" smtClean="0">
                <a:solidFill>
                  <a:schemeClr val="accent2"/>
                </a:solidFill>
              </a:rPr>
              <a:t>β</a:t>
            </a:r>
            <a:r>
              <a:rPr lang="el-GR" sz="1400" b="1" dirty="0">
                <a:solidFill>
                  <a:schemeClr val="accent2"/>
                </a:solidFill>
              </a:rPr>
              <a:t>) ρυθμίσεις που να εξασφαλίζουν την πραγματική και αποτελεσματική υλοποίηση των ΕΔΕΤ και </a:t>
            </a:r>
            <a:endParaRPr lang="el-GR" sz="1400" b="1" dirty="0" smtClean="0">
              <a:solidFill>
                <a:schemeClr val="accent2"/>
              </a:solidFill>
            </a:endParaRPr>
          </a:p>
          <a:p>
            <a:pPr marL="185738" algn="just"/>
            <a:r>
              <a:rPr lang="el-GR" sz="1400" b="1" dirty="0" smtClean="0">
                <a:solidFill>
                  <a:schemeClr val="accent2"/>
                </a:solidFill>
              </a:rPr>
              <a:t>γ</a:t>
            </a:r>
            <a:r>
              <a:rPr lang="el-GR" sz="1400" b="1" dirty="0">
                <a:solidFill>
                  <a:schemeClr val="accent2"/>
                </a:solidFill>
              </a:rPr>
              <a:t>) ρυθμίσεις για την αρχή της εταιρικής σχέσης και μια ολοκληρωμένη προσέγγιση στην χωρική ανάπτυξη.</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18</a:t>
            </a:fld>
            <a:endParaRPr lang="en-US" altLang="en-US"/>
          </a:p>
        </p:txBody>
      </p:sp>
    </p:spTree>
    <p:extLst>
      <p:ext uri="{BB962C8B-B14F-4D97-AF65-F5344CB8AC3E}">
        <p14:creationId xmlns:p14="http://schemas.microsoft.com/office/powerpoint/2010/main" val="173516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5078313"/>
          </a:xfrm>
          <a:prstGeom prst="rect">
            <a:avLst/>
          </a:prstGeom>
          <a:noFill/>
        </p:spPr>
        <p:txBody>
          <a:bodyPr wrap="square" rtlCol="0">
            <a:spAutoFit/>
          </a:bodyPr>
          <a:lstStyle/>
          <a:p>
            <a:r>
              <a:rPr lang="el-GR" b="1" dirty="0">
                <a:solidFill>
                  <a:srgbClr val="004CBF"/>
                </a:solidFill>
              </a:rPr>
              <a:t>Η νέα Περιφερειακή Πολιτική της περιόδου 2021 – </a:t>
            </a:r>
            <a:r>
              <a:rPr lang="el-GR" b="1" dirty="0" smtClean="0">
                <a:solidFill>
                  <a:srgbClr val="004CBF"/>
                </a:solidFill>
              </a:rPr>
              <a:t>2027</a:t>
            </a:r>
          </a:p>
          <a:p>
            <a:pPr algn="just"/>
            <a:r>
              <a:rPr lang="el-GR" b="1" dirty="0" smtClean="0">
                <a:solidFill>
                  <a:srgbClr val="004CBF"/>
                </a:solidFill>
              </a:rPr>
              <a:t>Η </a:t>
            </a:r>
            <a:r>
              <a:rPr lang="el-GR" b="1" dirty="0">
                <a:solidFill>
                  <a:srgbClr val="004CBF"/>
                </a:solidFill>
              </a:rPr>
              <a:t>νέα πρόταση της Επιτροπής </a:t>
            </a:r>
            <a:r>
              <a:rPr lang="el-GR" b="1" dirty="0" smtClean="0">
                <a:solidFill>
                  <a:srgbClr val="004CBF"/>
                </a:solidFill>
              </a:rPr>
              <a:t>του Μαΐου 2018</a:t>
            </a:r>
            <a:r>
              <a:rPr lang="el-GR" b="1" dirty="0">
                <a:solidFill>
                  <a:srgbClr val="004CBF"/>
                </a:solidFill>
              </a:rPr>
              <a:t>, για τον Κανονισμό Κοινών Διατάξεων (ΚΚΔ) των Διαρθρωτικών Ταμείων έδινε έμφαση σε πέντε βασικούς στόχους </a:t>
            </a:r>
            <a:r>
              <a:rPr lang="el-GR" b="1" dirty="0" smtClean="0">
                <a:solidFill>
                  <a:srgbClr val="004CBF"/>
                </a:solidFill>
              </a:rPr>
              <a:t>αντί των 11 Θεματικών Στόχων </a:t>
            </a:r>
            <a:r>
              <a:rPr lang="el-GR" b="1" dirty="0">
                <a:solidFill>
                  <a:srgbClr val="004CBF"/>
                </a:solidFill>
              </a:rPr>
              <a:t>του ΕΣΠΑ 2014 - 2020:</a:t>
            </a:r>
          </a:p>
          <a:p>
            <a:pPr algn="just"/>
            <a:r>
              <a:rPr lang="el-GR" b="1" dirty="0">
                <a:solidFill>
                  <a:srgbClr val="004CBF"/>
                </a:solidFill>
              </a:rPr>
              <a:t>1.	Μια εξυπνότερη Ευρώπη, μέσω </a:t>
            </a:r>
            <a:r>
              <a:rPr lang="el-GR" b="1" dirty="0" smtClean="0">
                <a:solidFill>
                  <a:srgbClr val="004CBF"/>
                </a:solidFill>
              </a:rPr>
              <a:t>καινοτομίας</a:t>
            </a:r>
            <a:r>
              <a:rPr lang="el-GR" b="1" dirty="0">
                <a:solidFill>
                  <a:srgbClr val="004CBF"/>
                </a:solidFill>
              </a:rPr>
              <a:t>, </a:t>
            </a:r>
            <a:r>
              <a:rPr lang="el-GR" b="1" dirty="0" err="1" smtClean="0">
                <a:solidFill>
                  <a:srgbClr val="004CBF"/>
                </a:solidFill>
              </a:rPr>
              <a:t>ψηφιοποίησης</a:t>
            </a:r>
            <a:r>
              <a:rPr lang="el-GR" b="1" dirty="0">
                <a:solidFill>
                  <a:srgbClr val="004CBF"/>
                </a:solidFill>
              </a:rPr>
              <a:t>, </a:t>
            </a:r>
            <a:r>
              <a:rPr lang="el-GR" b="1" dirty="0" smtClean="0">
                <a:solidFill>
                  <a:srgbClr val="004CBF"/>
                </a:solidFill>
              </a:rPr>
              <a:t>οικονομικού </a:t>
            </a:r>
            <a:r>
              <a:rPr lang="el-GR" b="1" dirty="0">
                <a:solidFill>
                  <a:srgbClr val="004CBF"/>
                </a:solidFill>
              </a:rPr>
              <a:t>μετασχηματισμού και </a:t>
            </a:r>
            <a:r>
              <a:rPr lang="el-GR" b="1" dirty="0" smtClean="0">
                <a:solidFill>
                  <a:srgbClr val="004CBF"/>
                </a:solidFill>
              </a:rPr>
              <a:t>στήριξης </a:t>
            </a:r>
            <a:r>
              <a:rPr lang="el-GR" b="1" dirty="0">
                <a:solidFill>
                  <a:srgbClr val="004CBF"/>
                </a:solidFill>
              </a:rPr>
              <a:t>των </a:t>
            </a:r>
            <a:r>
              <a:rPr lang="el-GR" b="1" dirty="0" smtClean="0">
                <a:solidFill>
                  <a:srgbClr val="004CBF"/>
                </a:solidFill>
              </a:rPr>
              <a:t>ΜΜΕ.</a:t>
            </a:r>
            <a:endParaRPr lang="el-GR" b="1" dirty="0">
              <a:solidFill>
                <a:srgbClr val="004CBF"/>
              </a:solidFill>
            </a:endParaRPr>
          </a:p>
          <a:p>
            <a:pPr algn="just"/>
            <a:r>
              <a:rPr lang="el-GR" b="1" dirty="0">
                <a:solidFill>
                  <a:srgbClr val="004CBF"/>
                </a:solidFill>
              </a:rPr>
              <a:t>2.	Μια πιο πράσινη Ευρώπη </a:t>
            </a:r>
            <a:r>
              <a:rPr lang="el-GR" b="1" dirty="0" smtClean="0">
                <a:solidFill>
                  <a:srgbClr val="004CBF"/>
                </a:solidFill>
              </a:rPr>
              <a:t>(</a:t>
            </a:r>
            <a:r>
              <a:rPr lang="el-GR" b="1" i="1" dirty="0" smtClean="0">
                <a:solidFill>
                  <a:srgbClr val="004CBF"/>
                </a:solidFill>
              </a:rPr>
              <a:t>Συμφωνία </a:t>
            </a:r>
            <a:r>
              <a:rPr lang="el-GR" b="1" i="1" dirty="0">
                <a:solidFill>
                  <a:srgbClr val="004CBF"/>
                </a:solidFill>
              </a:rPr>
              <a:t>του </a:t>
            </a:r>
            <a:r>
              <a:rPr lang="el-GR" b="1" i="1" dirty="0" smtClean="0">
                <a:solidFill>
                  <a:srgbClr val="004CBF"/>
                </a:solidFill>
              </a:rPr>
              <a:t>Παρισιού</a:t>
            </a:r>
            <a:r>
              <a:rPr lang="el-GR" b="1" dirty="0" smtClean="0">
                <a:solidFill>
                  <a:srgbClr val="004CBF"/>
                </a:solidFill>
              </a:rPr>
              <a:t>)</a:t>
            </a:r>
            <a:r>
              <a:rPr lang="el-GR" b="1" i="1" dirty="0" smtClean="0">
                <a:solidFill>
                  <a:srgbClr val="004CBF"/>
                </a:solidFill>
              </a:rPr>
              <a:t> </a:t>
            </a:r>
            <a:r>
              <a:rPr lang="el-GR" b="1" dirty="0" smtClean="0">
                <a:solidFill>
                  <a:srgbClr val="004CBF"/>
                </a:solidFill>
              </a:rPr>
              <a:t>με ενεργειακή μετάβαση, ανανεώσιμες πηγές και καταπολέμηση κλιματικής </a:t>
            </a:r>
            <a:r>
              <a:rPr lang="el-GR" b="1" dirty="0">
                <a:solidFill>
                  <a:srgbClr val="004CBF"/>
                </a:solidFill>
              </a:rPr>
              <a:t>αλλαγής.</a:t>
            </a:r>
          </a:p>
          <a:p>
            <a:pPr algn="just"/>
            <a:r>
              <a:rPr lang="el-GR" b="1" dirty="0">
                <a:solidFill>
                  <a:srgbClr val="004CBF"/>
                </a:solidFill>
              </a:rPr>
              <a:t>3.	Μια πιο συνδεδεμένη Ευρώπη, με </a:t>
            </a:r>
            <a:r>
              <a:rPr lang="el-GR" b="1" dirty="0" smtClean="0">
                <a:solidFill>
                  <a:srgbClr val="004CBF"/>
                </a:solidFill>
              </a:rPr>
              <a:t>στρατηγικά </a:t>
            </a:r>
            <a:r>
              <a:rPr lang="el-GR" b="1" dirty="0">
                <a:solidFill>
                  <a:srgbClr val="004CBF"/>
                </a:solidFill>
              </a:rPr>
              <a:t>δίκτυα μεταφορών και </a:t>
            </a:r>
            <a:r>
              <a:rPr lang="el-GR" b="1" dirty="0" smtClean="0">
                <a:solidFill>
                  <a:srgbClr val="004CBF"/>
                </a:solidFill>
              </a:rPr>
              <a:t>ψηφιακά δίκτυα</a:t>
            </a:r>
            <a:r>
              <a:rPr lang="el-GR" b="1" dirty="0">
                <a:solidFill>
                  <a:srgbClr val="004CBF"/>
                </a:solidFill>
              </a:rPr>
              <a:t>.</a:t>
            </a:r>
          </a:p>
          <a:p>
            <a:pPr algn="just"/>
            <a:r>
              <a:rPr lang="el-GR" b="1" dirty="0">
                <a:solidFill>
                  <a:srgbClr val="004CBF"/>
                </a:solidFill>
              </a:rPr>
              <a:t>4.	Μια πιο κοινωνική </a:t>
            </a:r>
            <a:r>
              <a:rPr lang="el-GR" b="1" dirty="0" smtClean="0">
                <a:solidFill>
                  <a:srgbClr val="004CBF"/>
                </a:solidFill>
              </a:rPr>
              <a:t>Ευρώπη (Ευρωπαϊκό Πυλώνα Κοινωνικών </a:t>
            </a:r>
            <a:r>
              <a:rPr lang="el-GR" b="1" dirty="0">
                <a:solidFill>
                  <a:srgbClr val="004CBF"/>
                </a:solidFill>
              </a:rPr>
              <a:t>Δ</a:t>
            </a:r>
            <a:r>
              <a:rPr lang="el-GR" b="1" dirty="0" smtClean="0">
                <a:solidFill>
                  <a:srgbClr val="004CBF"/>
                </a:solidFill>
              </a:rPr>
              <a:t>ικαιωμάτων) μέσω ποιοτικής απασχόλησης, εκπαίδευσης, κοινωνικής ένταξης </a:t>
            </a:r>
            <a:r>
              <a:rPr lang="el-GR" b="1" dirty="0">
                <a:solidFill>
                  <a:srgbClr val="004CBF"/>
                </a:solidFill>
              </a:rPr>
              <a:t>και </a:t>
            </a:r>
            <a:r>
              <a:rPr lang="el-GR" b="1" dirty="0" smtClean="0">
                <a:solidFill>
                  <a:srgbClr val="004CBF"/>
                </a:solidFill>
              </a:rPr>
              <a:t>ίσης πρόσβασης </a:t>
            </a:r>
            <a:r>
              <a:rPr lang="el-GR" b="1" dirty="0">
                <a:solidFill>
                  <a:srgbClr val="004CBF"/>
                </a:solidFill>
              </a:rPr>
              <a:t>στην υγειονομική περίθαλψη.</a:t>
            </a:r>
          </a:p>
          <a:p>
            <a:pPr marL="342900" indent="-342900" algn="just">
              <a:buAutoNum type="arabicPeriod" startAt="5"/>
            </a:pPr>
            <a:r>
              <a:rPr lang="el-GR" b="1" dirty="0" smtClean="0">
                <a:solidFill>
                  <a:srgbClr val="004CBF"/>
                </a:solidFill>
              </a:rPr>
              <a:t>Μια </a:t>
            </a:r>
            <a:r>
              <a:rPr lang="el-GR" b="1" dirty="0">
                <a:solidFill>
                  <a:srgbClr val="004CBF"/>
                </a:solidFill>
              </a:rPr>
              <a:t>Ευρώπη πιο κοντά στους πολίτες, με τη στήριξη </a:t>
            </a:r>
            <a:r>
              <a:rPr lang="el-GR" b="1" dirty="0" smtClean="0">
                <a:solidFill>
                  <a:srgbClr val="004CBF"/>
                </a:solidFill>
              </a:rPr>
              <a:t>των.</a:t>
            </a:r>
            <a:endParaRPr lang="el-GR" b="1" dirty="0">
              <a:solidFill>
                <a:srgbClr val="004CBF"/>
              </a:solidFill>
            </a:endParaRPr>
          </a:p>
          <a:p>
            <a:pPr algn="just"/>
            <a:r>
              <a:rPr lang="el-GR" b="1" dirty="0" smtClean="0">
                <a:solidFill>
                  <a:srgbClr val="004CBF"/>
                </a:solidFill>
              </a:rPr>
              <a:t>Απαιτούνται επτά ταμεία: </a:t>
            </a:r>
            <a:r>
              <a:rPr lang="el-GR" b="1" dirty="0">
                <a:solidFill>
                  <a:srgbClr val="004CBF"/>
                </a:solidFill>
              </a:rPr>
              <a:t>ΕΤΠΑ, ΤΣ, ΕΚΤ+, ΕΤΘΑ, Ταμείο </a:t>
            </a:r>
            <a:r>
              <a:rPr lang="el-GR" b="1" dirty="0" smtClean="0">
                <a:solidFill>
                  <a:srgbClr val="004CBF"/>
                </a:solidFill>
              </a:rPr>
              <a:t>Ασύλου (ΤΑ), </a:t>
            </a:r>
            <a:r>
              <a:rPr lang="el-GR" b="1" dirty="0">
                <a:solidFill>
                  <a:srgbClr val="004CBF"/>
                </a:solidFill>
              </a:rPr>
              <a:t>Μετανάστευσης και Ένταξης (ΤΑΜΕ), Ταμείο </a:t>
            </a:r>
            <a:r>
              <a:rPr lang="el-GR" b="1" dirty="0">
                <a:solidFill>
                  <a:schemeClr val="accent2"/>
                </a:solidFill>
              </a:rPr>
              <a:t>Εσωτερικής Ασφάλειας (ΤΕΑ) και Μηχανισμός Διαχείρισης Συνόρων και Θεωρήσεων Εισόδου (ΜΔΣΘΕ).</a:t>
            </a:r>
          </a:p>
          <a:p>
            <a:pPr algn="just"/>
            <a:endParaRPr lang="el-GR" b="1" dirty="0">
              <a:solidFill>
                <a:srgbClr val="004CBF"/>
              </a:solidFill>
            </a:endParaRPr>
          </a:p>
        </p:txBody>
      </p:sp>
      <p:sp>
        <p:nvSpPr>
          <p:cNvPr id="12" name="TextBox 11">
            <a:extLst>
              <a:ext uri="{FF2B5EF4-FFF2-40B4-BE49-F238E27FC236}">
                <a16:creationId xmlns="" xmlns:a16="http://schemas.microsoft.com/office/drawing/2014/main" id="{233CE59F-DD89-4FD8-859B-27FD11F5E43D}"/>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E4C33A59-6377-48F4-A009-2F5D8BE0C688}"/>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pic>
        <p:nvPicPr>
          <p:cNvPr id="16" name="Εικόνα 15">
            <a:extLst>
              <a:ext uri="{FF2B5EF4-FFF2-40B4-BE49-F238E27FC236}">
                <a16:creationId xmlns="" xmlns:a16="http://schemas.microsoft.com/office/drawing/2014/main" id="{F292D9D7-584C-4D13-838C-34F4C6E64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73782"/>
            <a:ext cx="3664970" cy="5101349"/>
          </a:xfrm>
          <a:prstGeom prst="rect">
            <a:avLst/>
          </a:prstGeom>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19</a:t>
            </a:fld>
            <a:endParaRPr lang="en-US" altLang="en-US"/>
          </a:p>
        </p:txBody>
      </p:sp>
    </p:spTree>
    <p:extLst>
      <p:ext uri="{BB962C8B-B14F-4D97-AF65-F5344CB8AC3E}">
        <p14:creationId xmlns:p14="http://schemas.microsoft.com/office/powerpoint/2010/main" val="204531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ctrTitle"/>
          </p:nvPr>
        </p:nvSpPr>
        <p:spPr>
          <a:xfrm>
            <a:off x="2346325" y="758826"/>
            <a:ext cx="7543800" cy="3565525"/>
          </a:xfrm>
        </p:spPr>
        <p:txBody>
          <a:bodyPr/>
          <a:lstStyle/>
          <a:p>
            <a:pPr eaLnBrk="1" fontAlgn="auto" hangingPunct="1">
              <a:spcAft>
                <a:spcPts val="0"/>
              </a:spcAft>
              <a:defRPr/>
            </a:pPr>
            <a:r>
              <a:rPr lang="el-GR" sz="2400" dirty="0">
                <a:solidFill>
                  <a:srgbClr val="FF0000"/>
                </a:solidFill>
                <a:latin typeface="Arial Black" pitchFamily="34" charset="0"/>
              </a:rPr>
              <a:t>ΚΕΦΑΛΑΙΟ</a:t>
            </a:r>
            <a:r>
              <a:rPr lang="el-GR" sz="6000" dirty="0">
                <a:solidFill>
                  <a:srgbClr val="FF0000"/>
                </a:solidFill>
                <a:latin typeface="Arial Black" pitchFamily="34" charset="0"/>
              </a:rPr>
              <a:t> </a:t>
            </a:r>
            <a:r>
              <a:rPr lang="el-GR" sz="6600" dirty="0">
                <a:solidFill>
                  <a:srgbClr val="FF0000"/>
                </a:solidFill>
                <a:latin typeface="Arial Black" pitchFamily="34" charset="0"/>
              </a:rPr>
              <a:t>16</a:t>
            </a:r>
            <a:endParaRPr lang="en-US" sz="6000" dirty="0">
              <a:solidFill>
                <a:srgbClr val="FF0000"/>
              </a:solidFill>
              <a:latin typeface="Arial Black" pitchFamily="34" charset="0"/>
            </a:endParaRPr>
          </a:p>
        </p:txBody>
      </p:sp>
      <p:sp>
        <p:nvSpPr>
          <p:cNvPr id="15363" name="Rectangle 11"/>
          <p:cNvSpPr>
            <a:spLocks noGrp="1" noChangeArrowheads="1"/>
          </p:cNvSpPr>
          <p:nvPr>
            <p:ph type="subTitle" idx="1"/>
          </p:nvPr>
        </p:nvSpPr>
        <p:spPr>
          <a:xfrm>
            <a:off x="2349500" y="4456113"/>
            <a:ext cx="7543800" cy="1143000"/>
          </a:xfrm>
        </p:spPr>
        <p:txBody>
          <a:bodyPr rtlCol="0"/>
          <a:lstStyle/>
          <a:p>
            <a:pPr eaLnBrk="1" fontAlgn="auto" hangingPunct="1">
              <a:defRPr/>
            </a:pPr>
            <a:r>
              <a:rPr lang="el-GR" altLang="en-US" sz="2000" dirty="0">
                <a:solidFill>
                  <a:schemeClr val="accent6">
                    <a:lumMod val="75000"/>
                  </a:schemeClr>
                </a:solidFill>
                <a:latin typeface="Arial Black" pitchFamily="34" charset="0"/>
                <a:ea typeface="ＭＳ Ｐゴシック" panose="020B0600070205080204" pitchFamily="34" charset="-128"/>
              </a:rPr>
              <a:t>Η περιφερειακη πολιτικη</a:t>
            </a:r>
          </a:p>
        </p:txBody>
      </p:sp>
      <p:sp>
        <p:nvSpPr>
          <p:cNvPr id="3" name="Θέση αριθμού διαφάνειας 2"/>
          <p:cNvSpPr>
            <a:spLocks noGrp="1"/>
          </p:cNvSpPr>
          <p:nvPr>
            <p:ph type="sldNum" sz="quarter" idx="10"/>
          </p:nvPr>
        </p:nvSpPr>
        <p:spPr/>
        <p:txBody>
          <a:bodyPr/>
          <a:lstStyle/>
          <a:p>
            <a:fld id="{6671E9E9-5D2E-4BE9-8881-E30C156104A5}" type="slidenum">
              <a:rPr lang="en-US" altLang="en-US" smtClean="0"/>
              <a:pPr/>
              <a:t>2</a:t>
            </a:fld>
            <a:endParaRPr lang="en-US"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004CBF"/>
                </a:solidFill>
              </a:rPr>
              <a:t>Στόχοι της νέας Περιφερειακής Πολιτικής για την περίοδο 2014 - 2020 </a:t>
            </a:r>
          </a:p>
          <a:p>
            <a:pPr marL="355600" indent="-355600" algn="just">
              <a:buFont typeface="Arial" pitchFamily="34" charset="0"/>
              <a:buChar char="•"/>
            </a:pPr>
            <a:r>
              <a:rPr lang="el-GR" b="1" dirty="0">
                <a:solidFill>
                  <a:srgbClr val="004CBF"/>
                </a:solidFill>
              </a:rPr>
              <a:t>Η πολιτική συνοχής εξακολουθεί να επενδύει σε όλες τις περιφέρειες, λαμβάνοντας πάντα ως βάση τρεις κατηγορίες: τις </a:t>
            </a:r>
            <a:r>
              <a:rPr lang="el-GR" b="1" dirty="0" smtClean="0">
                <a:solidFill>
                  <a:srgbClr val="004CBF"/>
                </a:solidFill>
              </a:rPr>
              <a:t>λιγότερο ανεπτυγμένες περιφέρειες</a:t>
            </a:r>
            <a:r>
              <a:rPr lang="el-GR" b="1" dirty="0">
                <a:solidFill>
                  <a:srgbClr val="004CBF"/>
                </a:solidFill>
              </a:rPr>
              <a:t>, τις περιφέρειες σε μετάβαση και τις περισσότερο ανεπτυγμένες περιφέρειες, με ποσοστό 81% των </a:t>
            </a:r>
            <a:r>
              <a:rPr lang="el-GR" b="1" dirty="0" smtClean="0">
                <a:solidFill>
                  <a:srgbClr val="004CBF"/>
                </a:solidFill>
              </a:rPr>
              <a:t>πόρων. </a:t>
            </a:r>
            <a:r>
              <a:rPr lang="el-GR" b="1" dirty="0">
                <a:solidFill>
                  <a:srgbClr val="004CBF"/>
                </a:solidFill>
              </a:rPr>
              <a:t>Πέρα όμως από την κατανομή πόρων με βάση το κατά κεφαλή ΑΕΠ, προστίθενται νέα κριτήρια όπως, η ανεργία των νέων (15%), η κλιματική αλλαγή (1%) και υποδοχή και ένταξη των μεταναστών (3%).</a:t>
            </a:r>
          </a:p>
          <a:p>
            <a:pPr marL="355600" indent="-355600" algn="just">
              <a:buFont typeface="Arial" pitchFamily="34" charset="0"/>
              <a:buChar char="•"/>
            </a:pPr>
            <a:r>
              <a:rPr lang="el-GR" b="1" dirty="0">
                <a:solidFill>
                  <a:srgbClr val="004CBF"/>
                </a:solidFill>
              </a:rPr>
              <a:t>Στηρίζονται περαιτέρω οι αναπτυξιακές στρατηγικές </a:t>
            </a:r>
          </a:p>
          <a:p>
            <a:pPr marL="355600" indent="-355600" algn="just">
              <a:buFont typeface="Arial" pitchFamily="34" charset="0"/>
              <a:buChar char="•"/>
            </a:pPr>
            <a:r>
              <a:rPr lang="el-GR" b="1" dirty="0">
                <a:solidFill>
                  <a:srgbClr val="004CBF"/>
                </a:solidFill>
              </a:rPr>
              <a:t>Αναπτύσσονται, </a:t>
            </a:r>
            <a:r>
              <a:rPr lang="el-GR" b="1" dirty="0" smtClean="0">
                <a:solidFill>
                  <a:srgbClr val="004CBF"/>
                </a:solidFill>
              </a:rPr>
              <a:t>λιγότεροι απλο</a:t>
            </a:r>
            <a:r>
              <a:rPr lang="el-GR" b="1" dirty="0">
                <a:solidFill>
                  <a:srgbClr val="004CBF"/>
                </a:solidFill>
              </a:rPr>
              <a:t>ύ</a:t>
            </a:r>
            <a:r>
              <a:rPr lang="el-GR" b="1" dirty="0" smtClean="0">
                <a:solidFill>
                  <a:srgbClr val="004CBF"/>
                </a:solidFill>
              </a:rPr>
              <a:t>στεροι </a:t>
            </a:r>
            <a:r>
              <a:rPr lang="el-GR" b="1" dirty="0">
                <a:solidFill>
                  <a:srgbClr val="004CBF"/>
                </a:solidFill>
              </a:rPr>
              <a:t>και σαφέστεροι </a:t>
            </a:r>
            <a:r>
              <a:rPr lang="el-GR" b="1" dirty="0" smtClean="0">
                <a:solidFill>
                  <a:srgbClr val="004CBF"/>
                </a:solidFill>
              </a:rPr>
              <a:t>κανόνες. </a:t>
            </a:r>
            <a:endParaRPr lang="el-GR" b="1" dirty="0">
              <a:solidFill>
                <a:srgbClr val="004CBF"/>
              </a:solidFill>
            </a:endParaRPr>
          </a:p>
          <a:p>
            <a:pPr marL="355600" indent="-355600" algn="just">
              <a:buFont typeface="Arial" pitchFamily="34" charset="0"/>
              <a:buChar char="•"/>
            </a:pPr>
            <a:r>
              <a:rPr lang="el-GR" b="1" dirty="0">
                <a:solidFill>
                  <a:srgbClr val="004CBF"/>
                </a:solidFill>
              </a:rPr>
              <a:t>Προβλέπεται ενισχυμένη σύνδεση με το Ευρωπαϊκό Εξάμηνο και την οικονομική διακυβέρνηση της </a:t>
            </a:r>
            <a:r>
              <a:rPr lang="el-GR" b="1" dirty="0" smtClean="0">
                <a:solidFill>
                  <a:srgbClr val="004CBF"/>
                </a:solidFill>
              </a:rPr>
              <a:t>ΕΕ. </a:t>
            </a:r>
            <a:endParaRPr lang="el-GR" b="1" dirty="0">
              <a:solidFill>
                <a:srgbClr val="004CBF"/>
              </a:solidFill>
            </a:endParaRPr>
          </a:p>
          <a:p>
            <a:pPr marL="355600" indent="-355600" algn="just">
              <a:buFont typeface="Arial" pitchFamily="34" charset="0"/>
              <a:buChar char="•"/>
            </a:pPr>
            <a:r>
              <a:rPr lang="el-GR" b="1" dirty="0">
                <a:solidFill>
                  <a:srgbClr val="004CBF"/>
                </a:solidFill>
              </a:rPr>
              <a:t>Παρέχονται περισσότερες ευκαιρίες για συνέργειες στο πλαίσιο της δημοσιονομικής εργαλειοθήκης της EE. </a:t>
            </a:r>
          </a:p>
          <a:p>
            <a:pPr marL="355600" indent="-355600" algn="just">
              <a:buFont typeface="Arial" pitchFamily="34" charset="0"/>
              <a:buChar char="•"/>
            </a:pPr>
            <a:r>
              <a:rPr lang="el-GR" b="1" dirty="0" smtClean="0">
                <a:solidFill>
                  <a:srgbClr val="004CBF"/>
                </a:solidFill>
              </a:rPr>
              <a:t>Διευκολύνεται η </a:t>
            </a:r>
            <a:r>
              <a:rPr lang="el-GR" b="1" dirty="0">
                <a:solidFill>
                  <a:srgbClr val="004CBF"/>
                </a:solidFill>
              </a:rPr>
              <a:t>διαπεριφερειακή και διασυνοριακή </a:t>
            </a:r>
            <a:r>
              <a:rPr lang="el-GR" b="1" dirty="0" smtClean="0">
                <a:solidFill>
                  <a:srgbClr val="004CBF"/>
                </a:solidFill>
              </a:rPr>
              <a:t>συνεργασία.</a:t>
            </a:r>
          </a:p>
          <a:p>
            <a:pPr marL="355600" indent="-355600" algn="just">
              <a:buFont typeface="Arial" pitchFamily="34" charset="0"/>
              <a:buChar char="•"/>
            </a:pPr>
            <a:r>
              <a:rPr lang="el-GR" b="1" dirty="0" smtClean="0">
                <a:solidFill>
                  <a:srgbClr val="004CBF"/>
                </a:solidFill>
              </a:rPr>
              <a:t>Καθιερώνεται </a:t>
            </a:r>
            <a:r>
              <a:rPr lang="el-GR" b="1" dirty="0">
                <a:solidFill>
                  <a:srgbClr val="004CBF"/>
                </a:solidFill>
              </a:rPr>
              <a:t>μία ετήσια επανεξέταση των επιδόσεων. </a:t>
            </a:r>
          </a:p>
        </p:txBody>
      </p:sp>
      <p:sp>
        <p:nvSpPr>
          <p:cNvPr id="11" name="TextBox 10">
            <a:extLst>
              <a:ext uri="{FF2B5EF4-FFF2-40B4-BE49-F238E27FC236}">
                <a16:creationId xmlns="" xmlns:a16="http://schemas.microsoft.com/office/drawing/2014/main" id="{201AE03B-7D3B-4506-89F9-1B75CBA84951}"/>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1C8E7603-5568-48EC-AEDF-7BE36BC9866F}"/>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graphicFrame>
        <p:nvGraphicFramePr>
          <p:cNvPr id="7" name="Πίνακας 6">
            <a:extLst>
              <a:ext uri="{FF2B5EF4-FFF2-40B4-BE49-F238E27FC236}">
                <a16:creationId xmlns="" xmlns:a16="http://schemas.microsoft.com/office/drawing/2014/main" id="{AE21316E-2446-4558-AAD0-6B4249F38389}"/>
              </a:ext>
            </a:extLst>
          </p:cNvPr>
          <p:cNvGraphicFramePr>
            <a:graphicFrameLocks noGrp="1"/>
          </p:cNvGraphicFramePr>
          <p:nvPr>
            <p:extLst>
              <p:ext uri="{D42A27DB-BD31-4B8C-83A1-F6EECF244321}">
                <p14:modId xmlns:p14="http://schemas.microsoft.com/office/powerpoint/2010/main" val="2672998911"/>
              </p:ext>
            </p:extLst>
          </p:nvPr>
        </p:nvGraphicFramePr>
        <p:xfrm>
          <a:off x="120599" y="4856205"/>
          <a:ext cx="4680000" cy="1950718"/>
        </p:xfrm>
        <a:graphic>
          <a:graphicData uri="http://schemas.openxmlformats.org/drawingml/2006/table">
            <a:tbl>
              <a:tblPr firstRow="1" firstCol="1" bandRow="1"/>
              <a:tblGrid>
                <a:gridCol w="870000">
                  <a:extLst>
                    <a:ext uri="{9D8B030D-6E8A-4147-A177-3AD203B41FA5}">
                      <a16:colId xmlns="" xmlns:a16="http://schemas.microsoft.com/office/drawing/2014/main" val="786562369"/>
                    </a:ext>
                  </a:extLst>
                </a:gridCol>
                <a:gridCol w="685800">
                  <a:extLst>
                    <a:ext uri="{9D8B030D-6E8A-4147-A177-3AD203B41FA5}">
                      <a16:colId xmlns="" xmlns:a16="http://schemas.microsoft.com/office/drawing/2014/main" val="1701127299"/>
                    </a:ext>
                  </a:extLst>
                </a:gridCol>
                <a:gridCol w="990600">
                  <a:extLst>
                    <a:ext uri="{9D8B030D-6E8A-4147-A177-3AD203B41FA5}">
                      <a16:colId xmlns="" xmlns:a16="http://schemas.microsoft.com/office/drawing/2014/main" val="3189006755"/>
                    </a:ext>
                  </a:extLst>
                </a:gridCol>
                <a:gridCol w="609600">
                  <a:extLst>
                    <a:ext uri="{9D8B030D-6E8A-4147-A177-3AD203B41FA5}">
                      <a16:colId xmlns="" xmlns:a16="http://schemas.microsoft.com/office/drawing/2014/main" val="1614286376"/>
                    </a:ext>
                  </a:extLst>
                </a:gridCol>
                <a:gridCol w="914400">
                  <a:extLst>
                    <a:ext uri="{9D8B030D-6E8A-4147-A177-3AD203B41FA5}">
                      <a16:colId xmlns="" xmlns:a16="http://schemas.microsoft.com/office/drawing/2014/main" val="3537278548"/>
                    </a:ext>
                  </a:extLst>
                </a:gridCol>
                <a:gridCol w="609600">
                  <a:extLst>
                    <a:ext uri="{9D8B030D-6E8A-4147-A177-3AD203B41FA5}">
                      <a16:colId xmlns="" xmlns:a16="http://schemas.microsoft.com/office/drawing/2014/main" val="1071951506"/>
                    </a:ext>
                  </a:extLst>
                </a:gridCol>
              </a:tblGrid>
              <a:tr h="355598">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313817913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Αυστρία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1,3</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Ισπανία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34,0</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Ουγγαρία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17,9</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30744229"/>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Βέλγιο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Ιταλία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38,6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Πολωνία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64,4</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702489259"/>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Βουλγαρία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8,9</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Κροατία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8,8</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Πορτογαλία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21,2</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970697115"/>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Γαλλία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16,0</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Κύπρος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0,9</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Ρουμανία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27,2</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377407461"/>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Γερμανία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15,7</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Λετονία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4,3</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Σλοβακία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11,8</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26067909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Λιθουανία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5,6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Σλοβενία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3,1</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53752876"/>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Ελλάδα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19,2</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Λουξεμβούργο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0,1</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Σουηδία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10642144"/>
                  </a:ext>
                </a:extLst>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Εσθονία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2,9</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Μάλτα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0,6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Τσεχία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17,8</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3502842492"/>
                  </a:ext>
                </a:extLst>
              </a:tr>
              <a:tr h="901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000" b="1" i="0" u="none" strike="noStrike" kern="1200" cap="none" spc="0" normalizeH="0" baseline="0" noProof="0" dirty="0" smtClean="0">
                          <a:ln>
                            <a:noFill/>
                          </a:ln>
                          <a:solidFill>
                            <a:srgbClr val="FFFFFF"/>
                          </a:solidFill>
                          <a:effectLst/>
                          <a:uLnTx/>
                          <a:uFillTx/>
                          <a:latin typeface="Times New Roman" panose="02020603050405020304" pitchFamily="18" charset="0"/>
                          <a:ea typeface="Times New Roman" panose="02020603050405020304" pitchFamily="18" charset="0"/>
                          <a:cs typeface="Arial" panose="020B0604020202020204" pitchFamily="34" charset="0"/>
                        </a:rPr>
                        <a:t>Ιρλανδία</a:t>
                      </a:r>
                      <a:endParaRPr kumimoji="0" lang="el-G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1,1</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Ολλανδία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Φινλανδία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1,6</a:t>
                      </a:r>
                      <a:endParaRPr lang="el-GR" sz="12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2925598278"/>
                  </a:ext>
                </a:extLst>
              </a:tr>
            </a:tbl>
          </a:graphicData>
        </a:graphic>
      </p:graphicFrame>
      <p:sp>
        <p:nvSpPr>
          <p:cNvPr id="9" name="12 - Ορθογώνιο"/>
          <p:cNvSpPr/>
          <p:nvPr/>
        </p:nvSpPr>
        <p:spPr>
          <a:xfrm>
            <a:off x="0" y="1600200"/>
            <a:ext cx="4680000" cy="430887"/>
          </a:xfrm>
          <a:prstGeom prst="rect">
            <a:avLst/>
          </a:prstGeom>
        </p:spPr>
        <p:txBody>
          <a:bodyPr wrap="square">
            <a:spAutoFit/>
          </a:bodyPr>
          <a:lstStyle/>
          <a:p>
            <a:pPr algn="ctr"/>
            <a:r>
              <a:rPr lang="el-GR" sz="1100" b="1" dirty="0">
                <a:solidFill>
                  <a:schemeClr val="accent2"/>
                </a:solidFill>
              </a:rPr>
              <a:t>Κονδύλια για το ΕΤΠΑ, το ΤΣ και το ΕΚΤ+ σε εκατ. € (τιμές 2018) κατά την περίοδο 2021 – 2027. </a:t>
            </a:r>
            <a:r>
              <a:rPr lang="el-GR" sz="1100" b="1" dirty="0" smtClean="0">
                <a:solidFill>
                  <a:schemeClr val="accent2"/>
                </a:solidFill>
              </a:rPr>
              <a:t>Πηγή</a:t>
            </a:r>
            <a:r>
              <a:rPr lang="el-GR" sz="1100" b="1" dirty="0">
                <a:solidFill>
                  <a:schemeClr val="accent2"/>
                </a:solidFill>
              </a:rPr>
              <a:t>: Ευρωπαϊκή Επιτροπή</a:t>
            </a:r>
            <a:r>
              <a:rPr lang="el-GR" sz="1100" b="1" dirty="0" smtClean="0">
                <a:solidFill>
                  <a:schemeClr val="accent2"/>
                </a:solidFill>
              </a:rPr>
              <a:t>.</a:t>
            </a:r>
            <a:endParaRPr lang="el-GR" sz="1100" b="1" dirty="0">
              <a:solidFill>
                <a:schemeClr val="accent2"/>
              </a:solidFill>
            </a:endParaRPr>
          </a:p>
        </p:txBody>
      </p:sp>
      <p:sp>
        <p:nvSpPr>
          <p:cNvPr id="10" name="16 - Ορθογώνιο"/>
          <p:cNvSpPr/>
          <p:nvPr/>
        </p:nvSpPr>
        <p:spPr>
          <a:xfrm>
            <a:off x="120599" y="4495800"/>
            <a:ext cx="4680001" cy="430887"/>
          </a:xfrm>
          <a:prstGeom prst="rect">
            <a:avLst/>
          </a:prstGeom>
        </p:spPr>
        <p:txBody>
          <a:bodyPr wrap="square">
            <a:spAutoFit/>
          </a:bodyPr>
          <a:lstStyle/>
          <a:p>
            <a:pPr algn="ctr"/>
            <a:r>
              <a:rPr lang="el-GR" sz="1100" b="1" dirty="0">
                <a:solidFill>
                  <a:schemeClr val="accent2"/>
                </a:solidFill>
              </a:rPr>
              <a:t>Χρηματοδοτικά κονδύλια ανά κράτος-μέλος σε δισ. € (τιμές 2018) από το ΕΣΠΑ 2021 – 2027. </a:t>
            </a:r>
            <a:r>
              <a:rPr lang="el-GR" sz="1100" b="1" dirty="0" smtClean="0">
                <a:solidFill>
                  <a:schemeClr val="accent2"/>
                </a:solidFill>
              </a:rPr>
              <a:t>Πηγή</a:t>
            </a:r>
            <a:r>
              <a:rPr lang="el-GR" sz="1100" b="1" dirty="0">
                <a:solidFill>
                  <a:schemeClr val="accent2"/>
                </a:solidFill>
              </a:rPr>
              <a:t>: Ευρωπαϊκή Επιτροπή</a:t>
            </a:r>
            <a:r>
              <a:rPr lang="el-GR" sz="1100" b="1" dirty="0" smtClean="0">
                <a:solidFill>
                  <a:schemeClr val="accent2"/>
                </a:solidFill>
              </a:rPr>
              <a:t>.</a:t>
            </a:r>
            <a:endParaRPr lang="el-GR" sz="1100" b="1" dirty="0">
              <a:solidFill>
                <a:schemeClr val="accent2"/>
              </a:solidFil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1557987433"/>
              </p:ext>
            </p:extLst>
          </p:nvPr>
        </p:nvGraphicFramePr>
        <p:xfrm>
          <a:off x="284106" y="1981200"/>
          <a:ext cx="4668895" cy="2504440"/>
        </p:xfrm>
        <a:graphic>
          <a:graphicData uri="http://schemas.openxmlformats.org/drawingml/2006/table">
            <a:tbl>
              <a:tblPr firstRow="1" firstCol="1" bandRow="1"/>
              <a:tblGrid>
                <a:gridCol w="3547887"/>
                <a:gridCol w="1018352"/>
                <a:gridCol w="102656"/>
              </a:tblGrid>
              <a:tr h="300108">
                <a:tc>
                  <a:txBody>
                    <a:bodyPr/>
                    <a:lstStyle/>
                    <a:p>
                      <a:pPr marL="63500" indent="226695" algn="l">
                        <a:spcAft>
                          <a:spcPts val="0"/>
                        </a:spcAft>
                      </a:pP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Σύνολο πολιτικής για τη συνοχή</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133985" indent="226695" algn="r">
                        <a:spcAft>
                          <a:spcPts val="0"/>
                        </a:spcAft>
                      </a:pPr>
                      <a:r>
                        <a:rPr lang="el-GR" sz="10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330.624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226695" algn="just"/>
                      <a:r>
                        <a:rPr lang="el-GR"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43840">
                <a:tc>
                  <a:txBody>
                    <a:bodyPr/>
                    <a:lstStyle/>
                    <a:p>
                      <a:pPr marL="63500" indent="22225" algn="l">
                        <a:spcAft>
                          <a:spcPts val="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Ευρωπαϊκό Ταμείο Περιφερειακής Ανάπτυξης (ΕΤΠΑ)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5B3D7"/>
                    </a:solidFill>
                  </a:tcPr>
                </a:tc>
                <a:tc>
                  <a:txBody>
                    <a:bodyPr/>
                    <a:lstStyle/>
                    <a:p>
                      <a:pPr marL="133985" indent="226695" algn="r">
                        <a:spcAft>
                          <a:spcPts val="0"/>
                        </a:spcAft>
                      </a:pP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200.629</a:t>
                      </a:r>
                      <a:endParaRPr lang="el-GR"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02287">
                <a:tc>
                  <a:txBody>
                    <a:bodyPr/>
                    <a:lstStyle/>
                    <a:p>
                      <a:pPr marL="406400" indent="-177800" algn="l">
                        <a:spcAft>
                          <a:spcPts val="0"/>
                        </a:spcAft>
                      </a:pPr>
                      <a:r>
                        <a:rPr lang="el-G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Επενδύσεις στην απασχόληση και την ανάπτυξη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CCE4"/>
                    </a:solidFill>
                  </a:tcPr>
                </a:tc>
                <a:tc>
                  <a:txBody>
                    <a:bodyPr/>
                    <a:lstStyle/>
                    <a:p>
                      <a:pPr marL="133985" indent="226695" algn="r">
                        <a:spcAft>
                          <a:spcPts val="0"/>
                        </a:spcAft>
                      </a:pPr>
                      <a:r>
                        <a:rPr lang="el-GR" sz="1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190.752</a:t>
                      </a:r>
                      <a:endParaRPr lang="el-GR"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indent="226695"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178713">
                <a:tc>
                  <a:txBody>
                    <a:bodyPr/>
                    <a:lstStyle/>
                    <a:p>
                      <a:pPr marL="406400" indent="-177800" algn="l">
                        <a:spcAft>
                          <a:spcPts val="0"/>
                        </a:spcAft>
                      </a:pPr>
                      <a:r>
                        <a:rPr lang="el-G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Ευρωπαϊκή εδαφική συνεργασία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CCE4"/>
                    </a:solidFill>
                  </a:tcPr>
                </a:tc>
                <a:tc>
                  <a:txBody>
                    <a:bodyPr/>
                    <a:lstStyle/>
                    <a:p>
                      <a:pPr marL="133985" indent="226695" algn="r">
                        <a:spcAft>
                          <a:spcPts val="0"/>
                        </a:spcAft>
                      </a:pPr>
                      <a:r>
                        <a:rPr lang="el-GR" sz="1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8.430</a:t>
                      </a:r>
                      <a:endParaRPr lang="el-GR"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indent="226695"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148233">
                <a:tc>
                  <a:txBody>
                    <a:bodyPr/>
                    <a:lstStyle/>
                    <a:p>
                      <a:pPr marL="406400" indent="-177800" algn="l">
                        <a:lnSpc>
                          <a:spcPts val="1065"/>
                        </a:lnSpc>
                        <a:spcAft>
                          <a:spcPts val="0"/>
                        </a:spcAft>
                      </a:pPr>
                      <a:r>
                        <a:rPr lang="el-G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Εξόχως απόκεντρες περιφέρειες και αραιοκατοικημένες περιοχές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CCE4"/>
                    </a:solidFill>
                  </a:tcPr>
                </a:tc>
                <a:tc>
                  <a:txBody>
                    <a:bodyPr/>
                    <a:lstStyle/>
                    <a:p>
                      <a:pPr marL="133985" indent="226695" algn="r">
                        <a:spcAft>
                          <a:spcPts val="0"/>
                        </a:spcAft>
                      </a:pPr>
                      <a:r>
                        <a:rPr lang="el-GR" sz="1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1.447</a:t>
                      </a:r>
                      <a:endParaRPr lang="el-GR"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indent="226695"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49833">
                <a:tc>
                  <a:txBody>
                    <a:bodyPr/>
                    <a:lstStyle/>
                    <a:p>
                      <a:pPr marL="63500" indent="22225" algn="l">
                        <a:spcAft>
                          <a:spcPts val="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Ταμείο Συνοχής (ΤΣ)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5B3D7"/>
                    </a:solidFill>
                  </a:tcPr>
                </a:tc>
                <a:tc>
                  <a:txBody>
                    <a:bodyPr/>
                    <a:lstStyle/>
                    <a:p>
                      <a:pPr marL="133985" indent="226695" algn="r">
                        <a:spcAft>
                          <a:spcPts val="0"/>
                        </a:spcAft>
                      </a:pP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41.349</a:t>
                      </a:r>
                      <a:endParaRPr lang="el-GR"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228600">
                <a:tc>
                  <a:txBody>
                    <a:bodyPr/>
                    <a:lstStyle/>
                    <a:p>
                      <a:pPr marL="406400" indent="-177800" algn="l">
                        <a:lnSpc>
                          <a:spcPts val="1095"/>
                        </a:lnSpc>
                        <a:spcAft>
                          <a:spcPts val="0"/>
                        </a:spcAft>
                      </a:pPr>
                      <a:r>
                        <a:rPr lang="el-GR"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εκ των οποίων συνεισφορά στον μηχανισμό «Συνδέοντας την Ευρώπη» Μεταφορές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CCE4"/>
                    </a:solidFill>
                  </a:tcPr>
                </a:tc>
                <a:tc>
                  <a:txBody>
                    <a:bodyPr/>
                    <a:lstStyle/>
                    <a:p>
                      <a:pPr marL="133985" indent="226695" algn="r">
                        <a:spcAft>
                          <a:spcPts val="0"/>
                        </a:spcAft>
                      </a:pPr>
                      <a:r>
                        <a:rPr lang="el-GR" sz="1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10.000</a:t>
                      </a:r>
                      <a:endParaRPr lang="el-GR"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indent="226695"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177800">
                <a:tc>
                  <a:txBody>
                    <a:bodyPr/>
                    <a:lstStyle/>
                    <a:p>
                      <a:pPr marL="63500" indent="22225" algn="l">
                        <a:spcAft>
                          <a:spcPts val="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Ευρωπαϊκό Κοινωνικό Ταμείο</a:t>
                      </a:r>
                      <a:r>
                        <a:rPr lang="el-GR" sz="1000" b="1" dirty="0" smtClean="0">
                          <a:effectLst/>
                          <a:latin typeface="Times New Roman" panose="02020603050405020304" pitchFamily="18" charset="0"/>
                          <a:ea typeface="Times New Roman" panose="02020603050405020304" pitchFamily="18" charset="0"/>
                          <a:cs typeface="Arial" panose="020B0604020202020204" pitchFamily="34" charset="0"/>
                        </a:rPr>
                        <a:t>+ (1)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95B3D7"/>
                    </a:solidFill>
                  </a:tcPr>
                </a:tc>
                <a:tc>
                  <a:txBody>
                    <a:bodyPr/>
                    <a:lstStyle/>
                    <a:p>
                      <a:pPr marL="133985" indent="226695" algn="r">
                        <a:spcAft>
                          <a:spcPts val="0"/>
                        </a:spcAft>
                      </a:pPr>
                      <a:r>
                        <a:rPr lang="el-GR" sz="10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88.646</a:t>
                      </a:r>
                      <a:endParaRPr lang="el-GR"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just"/>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tcPr>
                </a:tc>
              </a:tr>
              <a:tr h="302088">
                <a:tc gridSpan="2">
                  <a:txBody>
                    <a:bodyPr/>
                    <a:lstStyle/>
                    <a:p>
                      <a:pPr marL="0" indent="0" algn="just">
                        <a:spcAft>
                          <a:spcPts val="0"/>
                        </a:spcAft>
                      </a:pPr>
                      <a:r>
                        <a:rPr lang="el-GR" sz="1000" dirty="0">
                          <a:solidFill>
                            <a:schemeClr val="accent2"/>
                          </a:solidFill>
                          <a:effectLst/>
                          <a:latin typeface="Times New Roman" panose="02020603050405020304" pitchFamily="18" charset="0"/>
                          <a:ea typeface="Times New Roman" panose="02020603050405020304" pitchFamily="18" charset="0"/>
                          <a:cs typeface="Arial" panose="020B0604020202020204" pitchFamily="34" charset="0"/>
                        </a:rPr>
                        <a:t>Σημ.: Η πρόταση της Επιτροπής για τη χρηματοδότηση του ΕΤΘΑ, του TAME, του ΜΔΣΘ και του TEA θα περιληφθεί στον ειδικό για κάθε Ταμείο κανονισμό.</a:t>
                      </a: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tcPr>
                </a:tc>
                <a:tc hMerge="1">
                  <a:txBody>
                    <a:bodyPr/>
                    <a:lstStyle/>
                    <a:p>
                      <a:endParaRPr lang="el-GR"/>
                    </a:p>
                  </a:txBody>
                  <a:tcPr/>
                </a:tc>
                <a:tc>
                  <a:txBody>
                    <a:bodyPr/>
                    <a:lstStyle/>
                    <a:p>
                      <a:pPr indent="226695" algn="just"/>
                      <a:r>
                        <a:rPr lang="el-GR"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38100" cap="flat" cmpd="sng" algn="ctr">
                      <a:solidFill>
                        <a:srgbClr val="FFFFFF"/>
                      </a:solidFill>
                      <a:prstDash val="solid"/>
                      <a:round/>
                      <a:headEnd type="none" w="med" len="med"/>
                      <a:tailEnd type="none" w="med" len="med"/>
                    </a:lnL>
                    <a:lnR>
                      <a:noFill/>
                    </a:lnR>
                    <a:lnT>
                      <a:noFill/>
                    </a:lnT>
                    <a:lnB>
                      <a:noFill/>
                    </a:lnB>
                  </a:tcPr>
                </a:tc>
              </a:tr>
              <a:tr h="73025">
                <a:tc gridSpan="3">
                  <a:txBody>
                    <a:bodyPr/>
                    <a:lstStyle/>
                    <a:p>
                      <a:pPr marL="0" marR="42545" indent="0" algn="just">
                        <a:spcAft>
                          <a:spcPts val="0"/>
                        </a:spcAft>
                      </a:pPr>
                      <a:r>
                        <a:rPr lang="el-GR" sz="1000" dirty="0">
                          <a:solidFill>
                            <a:schemeClr val="accent2"/>
                          </a:solidFill>
                          <a:effectLst/>
                          <a:latin typeface="Times New Roman" panose="02020603050405020304" pitchFamily="18" charset="0"/>
                          <a:ea typeface="Times New Roman" panose="02020603050405020304" pitchFamily="18" charset="0"/>
                          <a:cs typeface="Arial" panose="020B0604020202020204" pitchFamily="34" charset="0"/>
                        </a:rPr>
                        <a:t>1. Δεν περιλαμβάνονται 1.042 εκ. € για υγεία, απασχόληση και κοινωνική καινοτομία. </a:t>
                      </a: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r>
            </a:tbl>
          </a:graphicData>
        </a:graphic>
      </p:graphicFrame>
      <p:sp>
        <p:nvSpPr>
          <p:cNvPr id="4" name="Θέση αριθμού διαφάνειας 3"/>
          <p:cNvSpPr>
            <a:spLocks noGrp="1"/>
          </p:cNvSpPr>
          <p:nvPr>
            <p:ph type="sldNum" sz="quarter" idx="10"/>
          </p:nvPr>
        </p:nvSpPr>
        <p:spPr/>
        <p:txBody>
          <a:bodyPr/>
          <a:lstStyle/>
          <a:p>
            <a:fld id="{7ADEA3C8-C2DE-4A3E-A6B7-C39F131016B8}" type="slidenum">
              <a:rPr lang="en-US" altLang="en-US" smtClean="0"/>
              <a:pPr/>
              <a:t>20</a:t>
            </a:fld>
            <a:endParaRPr lang="en-US" altLang="en-US"/>
          </a:p>
        </p:txBody>
      </p:sp>
    </p:spTree>
    <p:extLst>
      <p:ext uri="{BB962C8B-B14F-4D97-AF65-F5344CB8AC3E}">
        <p14:creationId xmlns:p14="http://schemas.microsoft.com/office/powerpoint/2010/main" val="230526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Δαπάνες της Πολιτικής Συνοχής, από το 1989 έως το 20</a:t>
            </a:r>
            <a:r>
              <a:rPr lang="en-US" sz="2000" b="1" dirty="0">
                <a:solidFill>
                  <a:schemeClr val="accent2"/>
                </a:solidFill>
              </a:rPr>
              <a:t>20</a:t>
            </a:r>
            <a:endParaRPr lang="el-GR" sz="2000" b="1" dirty="0">
              <a:solidFill>
                <a:schemeClr val="accent2"/>
              </a:solidFill>
              <a:cs typeface="Times New Roman" panose="02020603050405020304" pitchFamily="18" charset="0"/>
            </a:endParaRPr>
          </a:p>
        </p:txBody>
      </p:sp>
      <p:pic>
        <p:nvPicPr>
          <p:cNvPr id="10" name="Εικόνα 9">
            <a:extLst>
              <a:ext uri="{FF2B5EF4-FFF2-40B4-BE49-F238E27FC236}">
                <a16:creationId xmlns="" xmlns:a16="http://schemas.microsoft.com/office/drawing/2014/main" id="{DC1DC2C7-E059-4D01-8400-710289A0D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17" y="1706245"/>
            <a:ext cx="8863965" cy="5151755"/>
          </a:xfrm>
          <a:prstGeom prst="rect">
            <a:avLst/>
          </a:prstGeom>
        </p:spPr>
      </p:pic>
      <p:sp>
        <p:nvSpPr>
          <p:cNvPr id="11" name="TextBox 10">
            <a:extLst>
              <a:ext uri="{FF2B5EF4-FFF2-40B4-BE49-F238E27FC236}">
                <a16:creationId xmlns="" xmlns:a16="http://schemas.microsoft.com/office/drawing/2014/main" id="{F4EA6377-D8DC-4454-A3EC-5C38040EBFC1}"/>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C2B9F21E-1DB0-481B-9125-3BA190E4CBE4}"/>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625" y="3276600"/>
            <a:ext cx="1158195" cy="1444877"/>
          </a:xfrm>
          <a:prstGeom prst="rect">
            <a:avLst/>
          </a:prstGeom>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21</a:t>
            </a:fld>
            <a:endParaRPr lang="en-US" altLang="en-US"/>
          </a:p>
        </p:txBody>
      </p:sp>
    </p:spTree>
    <p:extLst>
      <p:ext uri="{BB962C8B-B14F-4D97-AF65-F5344CB8AC3E}">
        <p14:creationId xmlns:p14="http://schemas.microsoft.com/office/powerpoint/2010/main" val="242826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369332"/>
          </a:xfrm>
          <a:prstGeom prst="rect">
            <a:avLst/>
          </a:prstGeom>
          <a:noFill/>
        </p:spPr>
        <p:txBody>
          <a:bodyPr wrap="square" rtlCol="0">
            <a:spAutoFit/>
          </a:bodyPr>
          <a:lstStyle/>
          <a:p>
            <a:r>
              <a:rPr lang="el-GR" b="1" dirty="0">
                <a:solidFill>
                  <a:schemeClr val="accent2"/>
                </a:solidFill>
              </a:rPr>
              <a:t>Αποτίμηση της εξέλιξης της ευρωπαϊκής Περιφερειακής Πολιτικής</a:t>
            </a:r>
          </a:p>
        </p:txBody>
      </p:sp>
      <p:sp>
        <p:nvSpPr>
          <p:cNvPr id="17" name="16 - Ορθογώνιο"/>
          <p:cNvSpPr/>
          <p:nvPr/>
        </p:nvSpPr>
        <p:spPr>
          <a:xfrm>
            <a:off x="284107" y="4800600"/>
            <a:ext cx="5467349" cy="954107"/>
          </a:xfrm>
          <a:prstGeom prst="rect">
            <a:avLst/>
          </a:prstGeom>
        </p:spPr>
        <p:txBody>
          <a:bodyPr wrap="square">
            <a:spAutoFit/>
          </a:bodyPr>
          <a:lstStyle/>
          <a:p>
            <a:pPr algn="ctr"/>
            <a:r>
              <a:rPr lang="el-GR" sz="1400" b="1" dirty="0">
                <a:solidFill>
                  <a:schemeClr val="accent2"/>
                </a:solidFill>
              </a:rPr>
              <a:t>Σύνθεση επενδύσεων Πολιτικής Συνοχής στις λιγότερο ανεπτυγμένες Περιφέρειας ανά πρόγραμμα. </a:t>
            </a:r>
          </a:p>
          <a:p>
            <a:pPr algn="ctr"/>
            <a:r>
              <a:rPr lang="el-GR" sz="1400" b="1" dirty="0">
                <a:solidFill>
                  <a:schemeClr val="accent2"/>
                </a:solidFill>
              </a:rPr>
              <a:t>Πηγή: Έκτη έκθεση για την οικονομική, κοινωνική και εδαφική συνοχή (2014).</a:t>
            </a:r>
          </a:p>
        </p:txBody>
      </p:sp>
      <p:sp>
        <p:nvSpPr>
          <p:cNvPr id="12" name="TextBox 11">
            <a:extLst>
              <a:ext uri="{FF2B5EF4-FFF2-40B4-BE49-F238E27FC236}">
                <a16:creationId xmlns="" xmlns:a16="http://schemas.microsoft.com/office/drawing/2014/main" id="{E5A3D17E-4F87-4C1C-ADC5-BA8D796DD5B7}"/>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08FEB7B8-35E1-40E3-A10E-04496AA082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graphicFrame>
        <p:nvGraphicFramePr>
          <p:cNvPr id="16" name="Γράφημα 15">
            <a:extLst>
              <a:ext uri="{FF2B5EF4-FFF2-40B4-BE49-F238E27FC236}">
                <a16:creationId xmlns="" xmlns:a16="http://schemas.microsoft.com/office/drawing/2014/main" id="{E46D2F67-37BB-4415-A50B-338719997EC0}"/>
              </a:ext>
            </a:extLst>
          </p:cNvPr>
          <p:cNvGraphicFramePr/>
          <p:nvPr>
            <p:extLst>
              <p:ext uri="{D42A27DB-BD31-4B8C-83A1-F6EECF244321}">
                <p14:modId xmlns:p14="http://schemas.microsoft.com/office/powerpoint/2010/main" val="632598359"/>
              </p:ext>
            </p:extLst>
          </p:nvPr>
        </p:nvGraphicFramePr>
        <p:xfrm>
          <a:off x="284106" y="2137145"/>
          <a:ext cx="5467350" cy="2523476"/>
        </p:xfrm>
        <a:graphic>
          <a:graphicData uri="http://schemas.openxmlformats.org/drawingml/2006/chart">
            <c:chart xmlns:c="http://schemas.openxmlformats.org/drawingml/2006/chart" xmlns:r="http://schemas.openxmlformats.org/officeDocument/2006/relationships" r:id="rId3"/>
          </a:graphicData>
        </a:graphic>
      </p:graphicFrame>
      <p:pic>
        <p:nvPicPr>
          <p:cNvPr id="18" name="Εικόνα 17">
            <a:extLst>
              <a:ext uri="{FF2B5EF4-FFF2-40B4-BE49-F238E27FC236}">
                <a16:creationId xmlns="" xmlns:a16="http://schemas.microsoft.com/office/drawing/2014/main" id="{B4BF137D-FD2D-416D-BA64-4CC8E5342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806" y="2125701"/>
            <a:ext cx="5497195" cy="2534920"/>
          </a:xfrm>
          <a:prstGeom prst="rect">
            <a:avLst/>
          </a:prstGeom>
        </p:spPr>
      </p:pic>
      <p:sp>
        <p:nvSpPr>
          <p:cNvPr id="19" name="TextBox 18">
            <a:extLst>
              <a:ext uri="{FF2B5EF4-FFF2-40B4-BE49-F238E27FC236}">
                <a16:creationId xmlns="" xmlns:a16="http://schemas.microsoft.com/office/drawing/2014/main" id="{2C817154-D4E1-4D80-9023-01EEA2B478CE}"/>
              </a:ext>
            </a:extLst>
          </p:cNvPr>
          <p:cNvSpPr txBox="1"/>
          <p:nvPr/>
        </p:nvSpPr>
        <p:spPr>
          <a:xfrm>
            <a:off x="6068806" y="4808066"/>
            <a:ext cx="5497195" cy="1169551"/>
          </a:xfrm>
          <a:prstGeom prst="rect">
            <a:avLst/>
          </a:prstGeom>
          <a:noFill/>
        </p:spPr>
        <p:txBody>
          <a:bodyPr wrap="square">
            <a:spAutoFit/>
          </a:bodyPr>
          <a:lstStyle/>
          <a:p>
            <a:pPr algn="ctr"/>
            <a:r>
              <a:rPr lang="el-GR" sz="1400" b="1" dirty="0">
                <a:solidFill>
                  <a:schemeClr val="accent2"/>
                </a:solidFill>
                <a:effectLst/>
                <a:latin typeface="+mn-lt"/>
                <a:ea typeface="Calibri" panose="020F0502020204030204" pitchFamily="34" charset="0"/>
              </a:rPr>
              <a:t>Ο συντελεστής διαφοροποίησης του κατά κεφαλή </a:t>
            </a:r>
            <a:r>
              <a:rPr lang="el-GR" sz="1400" b="1" dirty="0" err="1">
                <a:solidFill>
                  <a:schemeClr val="accent2"/>
                </a:solidFill>
                <a:effectLst/>
                <a:latin typeface="+mn-lt"/>
                <a:ea typeface="Calibri" panose="020F0502020204030204" pitchFamily="34" charset="0"/>
              </a:rPr>
              <a:t>ΑΕγχΠ</a:t>
            </a:r>
            <a:r>
              <a:rPr lang="el-GR" sz="1400" b="1" dirty="0">
                <a:solidFill>
                  <a:schemeClr val="accent2"/>
                </a:solidFill>
                <a:effectLst/>
                <a:latin typeface="+mn-lt"/>
                <a:ea typeface="Calibri" panose="020F0502020204030204" pitchFamily="34" charset="0"/>
              </a:rPr>
              <a:t>, του ποσοστού απασχόλησης (20–64) και του ποσοστού ανεργίας, στις περιφέρειες NUTS 2 της EE-28, το χρονικό διάστημα 2000–2016,</a:t>
            </a:r>
          </a:p>
          <a:p>
            <a:pPr algn="ctr"/>
            <a:r>
              <a:rPr lang="el-GR" sz="1400" b="1" dirty="0">
                <a:solidFill>
                  <a:schemeClr val="accent2"/>
                </a:solidFill>
                <a:effectLst/>
                <a:latin typeface="+mn-lt"/>
                <a:ea typeface="Times New Roman" panose="02020603050405020304" pitchFamily="18" charset="0"/>
              </a:rPr>
              <a:t>Πηγή: </a:t>
            </a:r>
            <a:r>
              <a:rPr lang="el-GR" sz="1400" b="1" i="1" dirty="0">
                <a:solidFill>
                  <a:schemeClr val="accent2"/>
                </a:solidFill>
                <a:effectLst/>
                <a:latin typeface="+mn-lt"/>
                <a:ea typeface="Times New Roman" panose="02020603050405020304" pitchFamily="18" charset="0"/>
              </a:rPr>
              <a:t>Έβδομη έκθεση για την οικονομική, την κοινωνική και την εδαφική συνοχή</a:t>
            </a:r>
            <a:r>
              <a:rPr lang="el-GR" sz="1400" b="1" dirty="0">
                <a:solidFill>
                  <a:schemeClr val="accent2"/>
                </a:solidFill>
                <a:effectLst/>
                <a:latin typeface="+mn-lt"/>
                <a:ea typeface="Times New Roman" panose="02020603050405020304" pitchFamily="18" charset="0"/>
              </a:rPr>
              <a:t> (2017</a:t>
            </a:r>
            <a:r>
              <a:rPr lang="el-GR" sz="1400" b="1" dirty="0" smtClean="0">
                <a:solidFill>
                  <a:schemeClr val="accent2"/>
                </a:solidFill>
                <a:effectLst/>
                <a:latin typeface="+mn-lt"/>
                <a:ea typeface="Times New Roman" panose="02020603050405020304" pitchFamily="18" charset="0"/>
              </a:rPr>
              <a:t>).</a:t>
            </a:r>
            <a:endParaRPr lang="el-GR" sz="1400" b="1" dirty="0">
              <a:solidFill>
                <a:schemeClr val="accent2"/>
              </a:solidFill>
              <a:latin typeface="+mn-lt"/>
            </a:endParaRP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22</a:t>
            </a:fld>
            <a:endParaRPr lang="en-US" altLang="en-US"/>
          </a:p>
        </p:txBody>
      </p:sp>
    </p:spTree>
    <p:extLst>
      <p:ext uri="{BB962C8B-B14F-4D97-AF65-F5344CB8AC3E}">
        <p14:creationId xmlns:p14="http://schemas.microsoft.com/office/powerpoint/2010/main" val="135903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4100" y="1851026"/>
            <a:ext cx="7543800" cy="2836863"/>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latin typeface="Calibri" charset="0"/>
              </a:rPr>
              <a:t>Το παρόν συνοδευτικό έργο </a:t>
            </a:r>
            <a:r>
              <a:rPr lang="el-GR" sz="1200" b="1" dirty="0">
                <a:solidFill>
                  <a:srgbClr val="000000"/>
                </a:solidFill>
                <a:latin typeface="Calibri" charset="0"/>
              </a:rPr>
              <a:t>παρέχεται </a:t>
            </a:r>
            <a:r>
              <a:rPr lang="el-GR" sz="1200" dirty="0">
                <a:solidFill>
                  <a:srgbClr val="000000"/>
                </a:solidFill>
                <a:latin typeface="Calibri" charset="0"/>
              </a:rPr>
              <a:t>αποκλειστικά και μόνο στους διδάσκοντες που έχουν επιλέξει το αντίστοιχο βιβλίο μέσω του συστήματος του </a:t>
            </a:r>
            <a:r>
              <a:rPr lang="el-GR" sz="1200" b="1" dirty="0">
                <a:solidFill>
                  <a:srgbClr val="000000"/>
                </a:solidFill>
                <a:latin typeface="Calibri" charset="0"/>
              </a:rPr>
              <a:t>Ευδόξου </a:t>
            </a:r>
            <a:r>
              <a:rPr lang="el-GR" sz="1200" dirty="0">
                <a:solidFill>
                  <a:srgbClr val="000000"/>
                </a:solidFill>
                <a:latin typeface="Calibri" charset="0"/>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latin typeface="Calibri" charset="0"/>
              </a:rPr>
              <a:t>διάδοση, δημοσίευση, αναπαραγωγή </a:t>
            </a:r>
            <a:r>
              <a:rPr lang="el-GR" sz="1200" dirty="0">
                <a:solidFill>
                  <a:srgbClr val="000000"/>
                </a:solidFill>
                <a:latin typeface="Calibri" charset="0"/>
              </a:rPr>
              <a:t>ή </a:t>
            </a:r>
            <a:r>
              <a:rPr lang="el-GR" sz="1200" b="1" dirty="0">
                <a:solidFill>
                  <a:srgbClr val="000000"/>
                </a:solidFill>
                <a:latin typeface="Calibri" charset="0"/>
              </a:rPr>
              <a:t>πώληση </a:t>
            </a:r>
            <a:r>
              <a:rPr lang="el-GR" sz="1200" dirty="0">
                <a:solidFill>
                  <a:srgbClr val="000000"/>
                </a:solidFill>
                <a:latin typeface="Calibri" charset="0"/>
              </a:rPr>
              <a:t>οπουδήποτε μέρους αυτού του έργου με οποιοδήποτε μέσο καταστρέφει την ακεραιότητα του έργου </a:t>
            </a:r>
            <a:r>
              <a:rPr lang="el-GR" sz="1200" b="1" dirty="0">
                <a:solidFill>
                  <a:srgbClr val="000000"/>
                </a:solidFill>
                <a:latin typeface="Calibri" charset="0"/>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latin typeface="Calibri" charset="0"/>
              </a:rPr>
              <a:t>. Το περιεχόμενο του έργου </a:t>
            </a:r>
            <a:r>
              <a:rPr lang="el-GR" sz="1200" b="1" dirty="0">
                <a:solidFill>
                  <a:srgbClr val="000000"/>
                </a:solidFill>
                <a:latin typeface="Calibri" charset="0"/>
              </a:rPr>
              <a:t>δεν θα πρέπει να διατίθεται </a:t>
            </a:r>
            <a:r>
              <a:rPr lang="el-GR" sz="1200" dirty="0">
                <a:solidFill>
                  <a:srgbClr val="000000"/>
                </a:solidFill>
                <a:latin typeface="Calibri" charset="0"/>
              </a:rPr>
              <a:t>στους φοιτητές παρά μόνο όταν αυτό αναφέρεται ρητά ότι μπορεί να γίνει. Η </a:t>
            </a:r>
            <a:r>
              <a:rPr lang="el-GR" sz="1200" b="1" dirty="0">
                <a:solidFill>
                  <a:srgbClr val="000000"/>
                </a:solidFill>
                <a:latin typeface="Calibri" charset="0"/>
              </a:rPr>
              <a:t>χρήση </a:t>
            </a:r>
            <a:r>
              <a:rPr lang="el-GR" sz="1200" dirty="0">
                <a:solidFill>
                  <a:srgbClr val="000000"/>
                </a:solidFill>
                <a:latin typeface="Calibri" charset="0"/>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latin typeface="Calibri" charset="0"/>
              </a:rPr>
              <a:t>επίσημες υπηρεσίες του εκπαιδευτικού ιδρύματος </a:t>
            </a:r>
            <a:r>
              <a:rPr lang="el-GR" sz="1200" dirty="0">
                <a:solidFill>
                  <a:srgbClr val="000000"/>
                </a:solidFill>
                <a:latin typeface="Calibri" charset="0"/>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latin typeface="Calibri" charset="0"/>
              </a:rPr>
              <a:t>προσαρμόζει </a:t>
            </a:r>
            <a:r>
              <a:rPr lang="el-GR" sz="1200" dirty="0">
                <a:solidFill>
                  <a:srgbClr val="000000"/>
                </a:solidFill>
                <a:latin typeface="Calibri" charset="0"/>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a:t>
            </a:r>
            <a:endParaRPr lang="el-GR" sz="1200" dirty="0">
              <a:solidFill>
                <a:prstClr val="black"/>
              </a:solidFill>
              <a:latin typeface="Calibri" charset="0"/>
            </a:endParaRPr>
          </a:p>
        </p:txBody>
      </p:sp>
      <p:pic>
        <p:nvPicPr>
          <p:cNvPr id="18435" name="Εικόνα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803775"/>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0"/>
          </p:nvPr>
        </p:nvSpPr>
        <p:spPr/>
        <p:txBody>
          <a:bodyPr/>
          <a:lstStyle/>
          <a:p>
            <a:fld id="{7ADEA3C8-C2DE-4A3E-A6B7-C39F131016B8}" type="slidenum">
              <a:rPr lang="en-US" altLang="en-US" smtClean="0"/>
              <a:pPr/>
              <a:t>23</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Άσκηση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ύπαρξη περιφερειακών ανισοτήτων στις ΕΚ και στην ΕΕ</a:t>
            </a:r>
          </a:p>
          <a:p>
            <a:pPr marL="285750" indent="-285750" algn="just">
              <a:buFont typeface="Arial" panose="020B0604020202020204" pitchFamily="34" charset="0"/>
              <a:buChar char="•"/>
            </a:pPr>
            <a:r>
              <a:rPr lang="el-GR" b="1" dirty="0">
                <a:solidFill>
                  <a:schemeClr val="accent2"/>
                </a:solidFill>
              </a:rPr>
              <a:t>Στο επίπεδο των ΕΚ και της μετέπειτα ΕΕ έχει διαμορφωθεί ιστορικά μία μορφή περιφερειακών ανισοτήτων ως ανισότητα «Βορρά-Νότου» ή ακόμη ως «κέντρου-περιφέρειας» που εξακολουθεί να υφίσταται, παρά τα μέτρα που έχουν ληφθεί μέχρι σήμερα. </a:t>
            </a:r>
          </a:p>
          <a:p>
            <a:pPr marL="285750" indent="-285750" algn="just">
              <a:buFont typeface="Arial" panose="020B0604020202020204" pitchFamily="34" charset="0"/>
              <a:buChar char="•"/>
            </a:pPr>
            <a:r>
              <a:rPr lang="el-GR" b="1" dirty="0">
                <a:solidFill>
                  <a:schemeClr val="accent2"/>
                </a:solidFill>
              </a:rPr>
              <a:t>Η τελευταία διεύρυνση με χώρες της Κεντροανατολικής Ευρώπης, έφερε στο προσκήνιο μία νέα μορφή περιφερειακών ανισοτήτων, λόγω οικονομικών διαφορών και νοοτροπιών μεταξύ παλαιών κρατών-μελών και των χωρών αυτών. </a:t>
            </a:r>
          </a:p>
          <a:p>
            <a:pPr marL="285750" indent="-285750" algn="just">
              <a:buFont typeface="Arial" panose="020B0604020202020204" pitchFamily="34" charset="0"/>
              <a:buChar char="•"/>
            </a:pPr>
            <a:r>
              <a:rPr lang="el-GR" b="1" dirty="0">
                <a:solidFill>
                  <a:schemeClr val="accent2"/>
                </a:solidFill>
              </a:rPr>
              <a:t>Την τελευταία περίοδο υπάρχουν δύο αντίρροπες δυναμικές στο χωρικό επίπεδο της ΕΕ, που οφείλεται κυρίως σε συγκλίσεις από πολιτικές συνοχής που ενίσχυσαν παραπέρα τα μητροπολιτικά κέντρων και άλλες περιοχές που διέθεταν δυναμική. Οι προκαλούμενες από αυτό το γεγονός ανισότητες: </a:t>
            </a:r>
          </a:p>
          <a:p>
            <a:pPr marL="742950" lvl="1" indent="-285750" algn="just">
              <a:buFont typeface="Arial" panose="020B0604020202020204" pitchFamily="34" charset="0"/>
              <a:buChar char="•"/>
            </a:pPr>
            <a:r>
              <a:rPr lang="el-GR" b="1" dirty="0">
                <a:solidFill>
                  <a:schemeClr val="accent2"/>
                </a:solidFill>
              </a:rPr>
              <a:t>αυξάνονται στο εσωτερικό των κρατών-μελών και </a:t>
            </a:r>
          </a:p>
          <a:p>
            <a:pPr marL="742950" lvl="1" indent="-285750" algn="just">
              <a:buFont typeface="Arial" panose="020B0604020202020204" pitchFamily="34" charset="0"/>
              <a:buChar char="•"/>
            </a:pPr>
            <a:r>
              <a:rPr lang="el-GR" b="1" dirty="0">
                <a:solidFill>
                  <a:schemeClr val="accent2"/>
                </a:solidFill>
              </a:rPr>
              <a:t>μειώνονται μεταξύ των κρατών-μελών.</a:t>
            </a:r>
          </a:p>
        </p:txBody>
      </p:sp>
      <p:sp>
        <p:nvSpPr>
          <p:cNvPr id="5" name="Ορθογώνιο 4"/>
          <p:cNvSpPr/>
          <p:nvPr/>
        </p:nvSpPr>
        <p:spPr>
          <a:xfrm>
            <a:off x="15052" y="1874047"/>
            <a:ext cx="4760148" cy="4185761"/>
          </a:xfrm>
          <a:prstGeom prst="rect">
            <a:avLst/>
          </a:prstGeom>
        </p:spPr>
        <p:txBody>
          <a:bodyPr wrap="square">
            <a:spAutoFit/>
          </a:bodyPr>
          <a:lstStyle/>
          <a:p>
            <a:pPr lvl="0" algn="just"/>
            <a:r>
              <a:rPr lang="el-GR" sz="1400" b="1" dirty="0">
                <a:solidFill>
                  <a:schemeClr val="accent2"/>
                </a:solidFill>
              </a:rPr>
              <a:t>Βασικά επιχειρήματα ευρωπαϊκής περιφερειακής πολιτικής:</a:t>
            </a:r>
          </a:p>
          <a:p>
            <a:pPr marL="203200" lvl="0" indent="-203200" algn="just">
              <a:buFontTx/>
              <a:buChar char="-"/>
            </a:pPr>
            <a:r>
              <a:rPr lang="el-GR" sz="1400" b="1" dirty="0">
                <a:solidFill>
                  <a:schemeClr val="accent2"/>
                </a:solidFill>
              </a:rPr>
              <a:t>Του έννομου συμφέροντος: Οι κάτοικοι μιας περιφέρειας έχουν έννομο συμφέρον να επιζητούν μείωση περιφερειακών προβλημάτων προς όφελος όλων.</a:t>
            </a:r>
          </a:p>
          <a:p>
            <a:pPr marL="203200" lvl="0" indent="-203200" algn="just">
              <a:buFontTx/>
              <a:buChar char="-"/>
            </a:pPr>
            <a:r>
              <a:rPr lang="el-GR" sz="1400" b="1" dirty="0">
                <a:solidFill>
                  <a:schemeClr val="accent2"/>
                </a:solidFill>
              </a:rPr>
              <a:t>Της οικονομικής στόχευσης: Επιβάλλεται η μεταφορά πόρων από τις πλουσιότερες περιφέρειες στις φτωχότερες για την ενίσχυση της οικονομικής και κοινωνικής συνοχής.</a:t>
            </a:r>
          </a:p>
          <a:p>
            <a:pPr marL="203200" lvl="0" indent="-203200" algn="just">
              <a:buFontTx/>
              <a:buChar char="-"/>
            </a:pPr>
            <a:r>
              <a:rPr lang="el-GR" sz="1400" b="1" dirty="0">
                <a:solidFill>
                  <a:schemeClr val="accent2"/>
                </a:solidFill>
              </a:rPr>
              <a:t>Των συνεπειών της ολοκλήρωσης: Η πολιτική συνοχής είναι απαραίτητη για την αντιμετώπιση των δυσμενών συνεπειών της συνεχιζόμενης διαδικασίας ολοκλήρωσης.</a:t>
            </a:r>
          </a:p>
          <a:p>
            <a:pPr marL="203200" lvl="0" indent="-203200" algn="just">
              <a:buFontTx/>
              <a:buChar char="-"/>
            </a:pPr>
            <a:r>
              <a:rPr lang="el-GR" sz="1400" b="1" dirty="0">
                <a:solidFill>
                  <a:schemeClr val="accent2"/>
                </a:solidFill>
              </a:rPr>
              <a:t>Του συντονισμού: Ο συντονιστικός ρόλος των ευρωπαϊκών οργάνων επιτρέπει την αποτελεσματική επέμβαση για την ενίσχυση προβληματικών περιφερειών.</a:t>
            </a:r>
          </a:p>
          <a:p>
            <a:pPr marL="203200" lvl="0" indent="-203200" algn="just">
              <a:buFontTx/>
              <a:buChar char="-"/>
            </a:pPr>
            <a:r>
              <a:rPr lang="el-GR" sz="1400" b="1" dirty="0">
                <a:solidFill>
                  <a:schemeClr val="accent2"/>
                </a:solidFill>
              </a:rPr>
              <a:t>Των συνεπειών άλλων πολιτικών: Μετριασμός συνεπειών άλλων πολιτικών με περιφερειακή διάσταση (Κοινή Αγροτική Πολιτική, Εμπορική Πολιτική κ.λπ.).</a:t>
            </a:r>
          </a:p>
          <a:p>
            <a:pPr marL="203200" lvl="0" indent="-203200" algn="just">
              <a:buFontTx/>
              <a:buChar char="-"/>
            </a:pPr>
            <a:r>
              <a:rPr lang="el-GR" sz="1400" b="1" dirty="0">
                <a:solidFill>
                  <a:schemeClr val="accent2"/>
                </a:solidFill>
              </a:rPr>
              <a:t>Της περαιτέρω ολοκλήρωσης: Δίκαιη διανομή ωφελειών ολοκλήρωσης μέσω πολιτικής συνοχής οδηγεί τα κράτη-μέλη σε περαιτέρω ενέργειες για πλήρη ολοκλήρωση.</a:t>
            </a:r>
          </a:p>
        </p:txBody>
      </p:sp>
      <p:sp>
        <p:nvSpPr>
          <p:cNvPr id="11" name="TextBox 10">
            <a:extLst>
              <a:ext uri="{FF2B5EF4-FFF2-40B4-BE49-F238E27FC236}">
                <a16:creationId xmlns="" xmlns:a16="http://schemas.microsoft.com/office/drawing/2014/main" id="{64965B94-988A-4013-A853-646BB2B69FF9}"/>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7232A324-9EED-47C5-B48A-171FB1981DB0}"/>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3</a:t>
            </a:fld>
            <a:endParaRPr lang="en-US" altLang="en-US"/>
          </a:p>
        </p:txBody>
      </p:sp>
    </p:spTree>
    <p:extLst>
      <p:ext uri="{BB962C8B-B14F-4D97-AF65-F5344CB8AC3E}">
        <p14:creationId xmlns:p14="http://schemas.microsoft.com/office/powerpoint/2010/main" val="271728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Περιφερειακή Πολιτική των ΕΚ μέχρι το 1986</a:t>
            </a:r>
          </a:p>
          <a:p>
            <a:pPr marL="285750" indent="-285750" algn="just">
              <a:buFont typeface="Arial" panose="020B0604020202020204" pitchFamily="34" charset="0"/>
              <a:buChar char="•"/>
            </a:pPr>
            <a:r>
              <a:rPr lang="el-GR" b="1" dirty="0">
                <a:solidFill>
                  <a:schemeClr val="accent2"/>
                </a:solidFill>
              </a:rPr>
              <a:t>Ενώ επίσημα δεν υπήρχε θεσμοθετημένη περιφερειακή πολιτική, μέχρι το 1975 λειτουργούσαν με περιορισμένη διοχέτευση πόρων: </a:t>
            </a:r>
          </a:p>
          <a:p>
            <a:pPr marL="534988" lvl="1" indent="-285750" algn="just">
              <a:buFont typeface="Courier New" panose="02070309020205020404" pitchFamily="49" charset="0"/>
              <a:buChar char="o"/>
            </a:pPr>
            <a:r>
              <a:rPr lang="el-GR" b="1" dirty="0">
                <a:solidFill>
                  <a:schemeClr val="accent2"/>
                </a:solidFill>
              </a:rPr>
              <a:t>α) Το Ευρωπαϊκό Κοινωνικό Ταμείο (</a:t>
            </a:r>
            <a:r>
              <a:rPr lang="el-GR" b="1" dirty="0" err="1">
                <a:solidFill>
                  <a:schemeClr val="accent2"/>
                </a:solidFill>
              </a:rPr>
              <a:t>ΕΚοινT</a:t>
            </a:r>
            <a:r>
              <a:rPr lang="el-GR" b="1" dirty="0">
                <a:solidFill>
                  <a:schemeClr val="accent2"/>
                </a:solidFill>
              </a:rPr>
              <a:t>), που ιδρύθηκε με τη </a:t>
            </a:r>
            <a:r>
              <a:rPr lang="el-GR" b="1" i="1" dirty="0">
                <a:solidFill>
                  <a:schemeClr val="accent2"/>
                </a:solidFill>
              </a:rPr>
              <a:t>Συνθήκη της Ρώμης </a:t>
            </a:r>
            <a:r>
              <a:rPr lang="el-GR" b="1" dirty="0">
                <a:solidFill>
                  <a:schemeClr val="accent2"/>
                </a:solidFill>
              </a:rPr>
              <a:t>για βελτίωση κινητικότητας αγοράς εργασίας, </a:t>
            </a:r>
          </a:p>
          <a:p>
            <a:pPr marL="534988" lvl="1" indent="-285750" algn="just">
              <a:buFont typeface="Courier New" panose="02070309020205020404" pitchFamily="49" charset="0"/>
              <a:buChar char="o"/>
            </a:pPr>
            <a:r>
              <a:rPr lang="el-GR" b="1" dirty="0">
                <a:solidFill>
                  <a:schemeClr val="accent2"/>
                </a:solidFill>
              </a:rPr>
              <a:t>β) Η Ευρωπαϊκή Τράπεζα Επενδύσεων (ΕΤΕ), που ιδρύθηκε μαζί με το </a:t>
            </a:r>
            <a:r>
              <a:rPr lang="el-GR" b="1" dirty="0" err="1">
                <a:solidFill>
                  <a:schemeClr val="accent2"/>
                </a:solidFill>
              </a:rPr>
              <a:t>ΕΚοινΤ</a:t>
            </a:r>
            <a:r>
              <a:rPr lang="el-GR" b="1" dirty="0">
                <a:solidFill>
                  <a:schemeClr val="accent2"/>
                </a:solidFill>
              </a:rPr>
              <a:t> και παρείχε δάνεια με προνομιακό επιτόκιο σε φορείς που στόχευαν στην ανάπτυξη λιγότερο ευνοημένων περιοχών </a:t>
            </a:r>
          </a:p>
          <a:p>
            <a:pPr marL="534988" lvl="1" indent="-285750" algn="just">
              <a:buFont typeface="Courier New" panose="02070309020205020404" pitchFamily="49" charset="0"/>
              <a:buChar char="o"/>
            </a:pPr>
            <a:r>
              <a:rPr lang="el-GR" b="1" dirty="0">
                <a:solidFill>
                  <a:schemeClr val="accent2"/>
                </a:solidFill>
              </a:rPr>
              <a:t>γ) Το Ευρωπαϊκό Γεωργικό Ταμείο Προσανατολισμού και Εγγυήσεων (ΕΓΤΠΕ), που ιδρύθηκε το 1962 για την εξυπηρέτηση της ΚΑΠ.</a:t>
            </a:r>
          </a:p>
          <a:p>
            <a:pPr marL="285750" indent="-285750" algn="just">
              <a:buFont typeface="Arial" panose="020B0604020202020204" pitchFamily="34" charset="0"/>
              <a:buChar char="•"/>
            </a:pPr>
            <a:r>
              <a:rPr lang="el-GR" b="1" dirty="0">
                <a:solidFill>
                  <a:schemeClr val="accent2"/>
                </a:solidFill>
              </a:rPr>
              <a:t>Στη σύνοδο κορυφής του Παρισιού, του Δεκεμβρίου 1974, μετά από πρόταση Βρετανίας και Ιρλανδίας, αποφασίστηκε η δημιουργία του Ευρωπαϊκού Ταμείου Περιφερειακής Ανάπτυξης (ΕΤΠΑ), από την 1</a:t>
            </a:r>
            <a:r>
              <a:rPr lang="el-GR" b="1" baseline="30000" dirty="0">
                <a:solidFill>
                  <a:schemeClr val="accent2"/>
                </a:solidFill>
              </a:rPr>
              <a:t>η</a:t>
            </a:r>
            <a:r>
              <a:rPr lang="el-GR" b="1" dirty="0">
                <a:solidFill>
                  <a:schemeClr val="accent2"/>
                </a:solidFill>
              </a:rPr>
              <a:t> Ιανουαρίου 1975, για την ενίσχυση προβληματικών περιφερειών, χρηματοδοτώντας κυρίως έργα υποδομής και έργα παραγωγικών επενδύσεων.</a:t>
            </a:r>
          </a:p>
        </p:txBody>
      </p:sp>
      <p:sp>
        <p:nvSpPr>
          <p:cNvPr id="5" name="Ορθογώνιο 4"/>
          <p:cNvSpPr/>
          <p:nvPr/>
        </p:nvSpPr>
        <p:spPr>
          <a:xfrm>
            <a:off x="15052" y="1874047"/>
            <a:ext cx="4760148" cy="1169551"/>
          </a:xfrm>
          <a:prstGeom prst="rect">
            <a:avLst/>
          </a:prstGeom>
        </p:spPr>
        <p:txBody>
          <a:bodyPr wrap="square">
            <a:spAutoFit/>
          </a:bodyPr>
          <a:lstStyle/>
          <a:p>
            <a:pPr algn="just"/>
            <a:r>
              <a:rPr lang="el-GR" sz="1400" b="1" dirty="0">
                <a:solidFill>
                  <a:schemeClr val="accent2"/>
                </a:solidFill>
              </a:rPr>
              <a:t>Εξέλιξη των διατεθέντων ποσών από το ΕΤΠΑ, σε ποσά και ως ποσοστά (%) επί του Κοινοτικού Προϋπολογισμού για χρηματοδοτήσεις έργων περιφερειακής ανάπτυξης σε κράτη-μέλη της ΕΟΚ, για το χρονικό διάστημα από 1975 έως 1986.</a:t>
            </a:r>
          </a:p>
          <a:p>
            <a:pPr algn="just"/>
            <a:r>
              <a:rPr lang="el-GR" sz="1400" b="1" dirty="0">
                <a:solidFill>
                  <a:schemeClr val="accent2"/>
                </a:solidFill>
              </a:rPr>
              <a:t>Πηγή: Πετράκος, Ψυχάρης (2004).</a:t>
            </a:r>
          </a:p>
        </p:txBody>
      </p:sp>
      <p:graphicFrame>
        <p:nvGraphicFramePr>
          <p:cNvPr id="8" name="Πίνακας 7"/>
          <p:cNvGraphicFramePr>
            <a:graphicFrameLocks noGrp="1"/>
          </p:cNvGraphicFramePr>
          <p:nvPr>
            <p:extLst>
              <p:ext uri="{D42A27DB-BD31-4B8C-83A1-F6EECF244321}">
                <p14:modId xmlns:p14="http://schemas.microsoft.com/office/powerpoint/2010/main" val="3495892915"/>
              </p:ext>
            </p:extLst>
          </p:nvPr>
        </p:nvGraphicFramePr>
        <p:xfrm>
          <a:off x="438481" y="3058988"/>
          <a:ext cx="3873249" cy="2743200"/>
        </p:xfrm>
        <a:graphic>
          <a:graphicData uri="http://schemas.openxmlformats.org/drawingml/2006/table">
            <a:tbl>
              <a:tblPr firstRow="1" firstCol="1" bandRow="1"/>
              <a:tblGrid>
                <a:gridCol w="721038">
                  <a:extLst>
                    <a:ext uri="{9D8B030D-6E8A-4147-A177-3AD203B41FA5}">
                      <a16:colId xmlns="" xmlns:a16="http://schemas.microsoft.com/office/drawing/2014/main" val="20000"/>
                    </a:ext>
                  </a:extLst>
                </a:gridCol>
                <a:gridCol w="1588830">
                  <a:extLst>
                    <a:ext uri="{9D8B030D-6E8A-4147-A177-3AD203B41FA5}">
                      <a16:colId xmlns="" xmlns:a16="http://schemas.microsoft.com/office/drawing/2014/main" val="20001"/>
                    </a:ext>
                  </a:extLst>
                </a:gridCol>
                <a:gridCol w="1563381">
                  <a:extLst>
                    <a:ext uri="{9D8B030D-6E8A-4147-A177-3AD203B41FA5}">
                      <a16:colId xmlns="" xmlns:a16="http://schemas.microsoft.com/office/drawing/2014/main" val="20002"/>
                    </a:ext>
                  </a:extLst>
                </a:gridCol>
              </a:tblGrid>
              <a:tr h="540385">
                <a:tc>
                  <a:txBody>
                    <a:bodyPr/>
                    <a:lstStyle/>
                    <a:p>
                      <a:pPr marL="0" indent="0" algn="ctr"/>
                      <a:r>
                        <a:rPr lang="el-GR"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Έτος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Ποσό σε εκατομμύρια </a:t>
                      </a:r>
                      <a:r>
                        <a:rPr lang="en-US"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ECU</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Ποσοστό (%) επί του Κοινοτικού Προϋπολογισμού</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257,6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4,8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1976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394,3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5,6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2"/>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1977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378,5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4,9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3"/>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1978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581,0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4,6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1979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945,0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6,1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5"/>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dirty="0" smtClean="0">
                          <a:effectLst/>
                          <a:latin typeface="Times New Roman" panose="02020603050405020304" pitchFamily="18" charset="0"/>
                          <a:ea typeface="Calibri" panose="020F0502020204030204" pitchFamily="34" charset="0"/>
                          <a:cs typeface="Arial" panose="020B0604020202020204" pitchFamily="34" charset="0"/>
                        </a:rPr>
                        <a:t>1.165,0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6,7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6"/>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1981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dirty="0" smtClean="0">
                          <a:effectLst/>
                          <a:latin typeface="Times New Roman" panose="02020603050405020304" pitchFamily="18" charset="0"/>
                          <a:ea typeface="Calibri" panose="020F0502020204030204" pitchFamily="34" charset="0"/>
                          <a:cs typeface="Arial" panose="020B0604020202020204" pitchFamily="34" charset="0"/>
                        </a:rPr>
                        <a:t>1.540,0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1982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dirty="0" smtClean="0">
                          <a:effectLst/>
                          <a:latin typeface="Times New Roman" panose="02020603050405020304" pitchFamily="18" charset="0"/>
                          <a:ea typeface="Calibri" panose="020F0502020204030204" pitchFamily="34" charset="0"/>
                          <a:cs typeface="Arial" panose="020B0604020202020204" pitchFamily="34" charset="0"/>
                        </a:rPr>
                        <a:t>1.759,5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8"/>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1983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dirty="0" smtClean="0">
                          <a:effectLst/>
                          <a:latin typeface="Times New Roman" panose="02020603050405020304" pitchFamily="18" charset="0"/>
                          <a:ea typeface="Calibri" panose="020F0502020204030204" pitchFamily="34" charset="0"/>
                          <a:cs typeface="Arial" panose="020B0604020202020204" pitchFamily="34" charset="0"/>
                        </a:rPr>
                        <a:t>2.010,0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9"/>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1984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dirty="0" smtClean="0">
                          <a:effectLst/>
                          <a:latin typeface="Times New Roman" panose="02020603050405020304" pitchFamily="18" charset="0"/>
                          <a:ea typeface="Calibri" panose="020F0502020204030204" pitchFamily="34" charset="0"/>
                          <a:cs typeface="Arial" panose="020B0604020202020204" pitchFamily="34" charset="0"/>
                        </a:rPr>
                        <a:t>2.140,0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10"/>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dirty="0" smtClean="0">
                          <a:effectLst/>
                          <a:latin typeface="Times New Roman" panose="02020603050405020304" pitchFamily="18" charset="0"/>
                          <a:ea typeface="Calibri" panose="020F0502020204030204" pitchFamily="34" charset="0"/>
                          <a:cs typeface="Arial" panose="020B0604020202020204" pitchFamily="34" charset="0"/>
                        </a:rPr>
                        <a:t>2.289,0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11"/>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1986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dirty="0" smtClean="0">
                          <a:effectLst/>
                          <a:latin typeface="Times New Roman" panose="02020603050405020304" pitchFamily="18" charset="0"/>
                          <a:ea typeface="Calibri" panose="020F0502020204030204" pitchFamily="34" charset="0"/>
                          <a:cs typeface="Arial" panose="020B0604020202020204" pitchFamily="34" charset="0"/>
                        </a:rPr>
                        <a:t>3.176,5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dirty="0">
                          <a:effectLst/>
                          <a:latin typeface="Times New Roman" panose="02020603050405020304" pitchFamily="18" charset="0"/>
                          <a:ea typeface="Calibri" panose="020F0502020204030204" pitchFamily="34" charset="0"/>
                          <a:cs typeface="Arial" panose="020B0604020202020204" pitchFamily="34" charset="0"/>
                        </a:rPr>
                        <a:t>9,1</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12"/>
                  </a:ext>
                </a:extLst>
              </a:tr>
            </a:tbl>
          </a:graphicData>
        </a:graphic>
      </p:graphicFrame>
      <p:sp>
        <p:nvSpPr>
          <p:cNvPr id="12" name="TextBox 11">
            <a:extLst>
              <a:ext uri="{FF2B5EF4-FFF2-40B4-BE49-F238E27FC236}">
                <a16:creationId xmlns="" xmlns:a16="http://schemas.microsoft.com/office/drawing/2014/main" id="{BB77E870-207E-41CF-9140-4DED2528BAAF}"/>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CBF655B2-45FC-43AE-A1DC-CBDC0B010AD3}"/>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4</a:t>
            </a:fld>
            <a:endParaRPr lang="en-US" altLang="en-US"/>
          </a:p>
        </p:txBody>
      </p:sp>
    </p:spTree>
    <p:extLst>
      <p:ext uri="{BB962C8B-B14F-4D97-AF65-F5344CB8AC3E}">
        <p14:creationId xmlns:p14="http://schemas.microsoft.com/office/powerpoint/2010/main" val="372984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Τα Μεσογειακά Ολοκληρωμένα Προγράμματα (ΜΟΠ) 1986 – 1989/93</a:t>
            </a:r>
          </a:p>
          <a:p>
            <a:pPr marL="285750" indent="-285750" algn="just">
              <a:buFont typeface="Arial" panose="020B0604020202020204" pitchFamily="34" charset="0"/>
              <a:buChar char="•"/>
            </a:pPr>
            <a:r>
              <a:rPr lang="el-GR" b="1" dirty="0">
                <a:solidFill>
                  <a:schemeClr val="accent2"/>
                </a:solidFill>
              </a:rPr>
              <a:t>Η πρόταση της Ελλάδας για λήψη μέτρων γεφύρωσης των περιφερειακών ανισοτήτων πήρε μορφή μνημονίου το Μάρτιο 1982.</a:t>
            </a:r>
          </a:p>
          <a:p>
            <a:pPr marL="285750" indent="-285750" algn="just">
              <a:buFont typeface="Arial" panose="020B0604020202020204" pitchFamily="34" charset="0"/>
              <a:buChar char="•"/>
            </a:pPr>
            <a:r>
              <a:rPr lang="el-GR" b="1" dirty="0">
                <a:solidFill>
                  <a:schemeClr val="accent2"/>
                </a:solidFill>
              </a:rPr>
              <a:t>Στο Ευρωπαϊκό Συμβούλιο των Βρυξελλών, του Μαρτίου 1985, υιοθετήθηκαν τα Μεσογειακά Ολοκληρωμένα Προγράμματα (ΜΟΠ). </a:t>
            </a:r>
          </a:p>
          <a:p>
            <a:pPr marL="285750" indent="-285750" algn="just">
              <a:buFont typeface="Arial" panose="020B0604020202020204" pitchFamily="34" charset="0"/>
              <a:buChar char="•"/>
            </a:pPr>
            <a:r>
              <a:rPr lang="el-GR" b="1" dirty="0">
                <a:solidFill>
                  <a:schemeClr val="accent2"/>
                </a:solidFill>
              </a:rPr>
              <a:t>Τα μέτρα των στόχων των ΜΟΠ εντάσσονται σε πέντε κατηγορίες: </a:t>
            </a:r>
          </a:p>
          <a:p>
            <a:pPr marL="534988" lvl="1" indent="-285750" algn="just">
              <a:buFont typeface="Courier New" panose="02070309020205020404" pitchFamily="49" charset="0"/>
              <a:buChar char="o"/>
            </a:pPr>
            <a:r>
              <a:rPr lang="el-GR" b="1" dirty="0">
                <a:solidFill>
                  <a:schemeClr val="accent2"/>
                </a:solidFill>
              </a:rPr>
              <a:t>μέτρα για τη γεωργία, </a:t>
            </a:r>
          </a:p>
          <a:p>
            <a:pPr marL="534988" lvl="1" indent="-285750" algn="just">
              <a:buFont typeface="Courier New" panose="02070309020205020404" pitchFamily="49" charset="0"/>
              <a:buChar char="o"/>
            </a:pPr>
            <a:r>
              <a:rPr lang="el-GR" b="1" dirty="0">
                <a:solidFill>
                  <a:schemeClr val="accent2"/>
                </a:solidFill>
              </a:rPr>
              <a:t>μέτρα για την αλιεία, </a:t>
            </a:r>
          </a:p>
          <a:p>
            <a:pPr marL="534988" lvl="1" indent="-285750" algn="just">
              <a:buFont typeface="Courier New" panose="02070309020205020404" pitchFamily="49" charset="0"/>
              <a:buChar char="o"/>
            </a:pPr>
            <a:r>
              <a:rPr lang="el-GR" b="1" dirty="0">
                <a:solidFill>
                  <a:schemeClr val="accent2"/>
                </a:solidFill>
              </a:rPr>
              <a:t>μέτρα για τη βιομηχανία και τη βιοτεχνία, </a:t>
            </a:r>
          </a:p>
          <a:p>
            <a:pPr marL="534988" lvl="1" indent="-285750" algn="just">
              <a:buFont typeface="Courier New" panose="02070309020205020404" pitchFamily="49" charset="0"/>
              <a:buChar char="o"/>
            </a:pPr>
            <a:r>
              <a:rPr lang="el-GR" b="1" dirty="0">
                <a:solidFill>
                  <a:schemeClr val="accent2"/>
                </a:solidFill>
              </a:rPr>
              <a:t>μέτρα για τις υπηρεσίες και </a:t>
            </a:r>
          </a:p>
          <a:p>
            <a:pPr marL="534988" lvl="1" indent="-285750" algn="just">
              <a:buFont typeface="Courier New" panose="02070309020205020404" pitchFamily="49" charset="0"/>
              <a:buChar char="o"/>
            </a:pPr>
            <a:r>
              <a:rPr lang="el-GR" b="1" dirty="0">
                <a:solidFill>
                  <a:schemeClr val="accent2"/>
                </a:solidFill>
              </a:rPr>
              <a:t>μέτρα για την αξιοποίηση του ανθρώπινου δυναμικού</a:t>
            </a:r>
          </a:p>
          <a:p>
            <a:pPr marL="285750" indent="-285750" algn="just">
              <a:buFont typeface="Arial" panose="020B0604020202020204" pitchFamily="34" charset="0"/>
              <a:buChar char="•"/>
            </a:pPr>
            <a:r>
              <a:rPr lang="el-GR" b="1" dirty="0">
                <a:solidFill>
                  <a:schemeClr val="accent2"/>
                </a:solidFill>
              </a:rPr>
              <a:t>Η διάρκεια των ΜΟΠ ορίσθηκε αρχικά για τα έτη 1986 – 1989 και επεκτάθηκε μέχρι το 1993, ενώ η κοινοτική συμμετοχή θα έφθανε τα 6,6 δισ. ECU, καλύπτοντας το 70% της δαπάνης των έργων των ΜΟΠ.</a:t>
            </a:r>
          </a:p>
          <a:p>
            <a:pPr marL="285750" indent="-285750" algn="just">
              <a:buFont typeface="Arial" panose="020B0604020202020204" pitchFamily="34" charset="0"/>
              <a:buChar char="•"/>
            </a:pPr>
            <a:r>
              <a:rPr lang="el-GR" b="1" dirty="0">
                <a:solidFill>
                  <a:schemeClr val="accent2"/>
                </a:solidFill>
              </a:rPr>
              <a:t>Τα έργα δεν προχώρησαν ικανοποιητικά και οι κοινοτικές ενισχύσεις θα μεταφέρονταν στο Α’ Κοινοτικό Πλαίσιο Στήριξης (1989 – 1993). </a:t>
            </a:r>
          </a:p>
        </p:txBody>
      </p:sp>
      <p:sp>
        <p:nvSpPr>
          <p:cNvPr id="5" name="Ορθογώνιο 4"/>
          <p:cNvSpPr/>
          <p:nvPr/>
        </p:nvSpPr>
        <p:spPr>
          <a:xfrm>
            <a:off x="10605" y="1856383"/>
            <a:ext cx="4760148" cy="523220"/>
          </a:xfrm>
          <a:prstGeom prst="rect">
            <a:avLst/>
          </a:prstGeom>
        </p:spPr>
        <p:txBody>
          <a:bodyPr wrap="square">
            <a:spAutoFit/>
          </a:bodyPr>
          <a:lstStyle/>
          <a:p>
            <a:pPr algn="just"/>
            <a:r>
              <a:rPr lang="el-GR" sz="1400" b="1" dirty="0">
                <a:solidFill>
                  <a:schemeClr val="accent2"/>
                </a:solidFill>
              </a:rPr>
              <a:t>Περιοχές επωφελούμενες από τα Μεσογειακά Ολοκληρωμένα Προγράμματα</a:t>
            </a:r>
          </a:p>
        </p:txBody>
      </p:sp>
      <p:pic>
        <p:nvPicPr>
          <p:cNvPr id="12" name="Picture 17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8" y="2323478"/>
            <a:ext cx="4629224" cy="4458322"/>
          </a:xfrm>
          <a:prstGeom prst="rect">
            <a:avLst/>
          </a:prstGeom>
        </p:spPr>
      </p:pic>
      <p:sp>
        <p:nvSpPr>
          <p:cNvPr id="13" name="TextBox 12">
            <a:extLst>
              <a:ext uri="{FF2B5EF4-FFF2-40B4-BE49-F238E27FC236}">
                <a16:creationId xmlns="" xmlns:a16="http://schemas.microsoft.com/office/drawing/2014/main" id="{3F00F768-B231-4468-ADCA-961FEBAC2141}"/>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6" name="Ορθογώνιο 15">
            <a:extLst>
              <a:ext uri="{FF2B5EF4-FFF2-40B4-BE49-F238E27FC236}">
                <a16:creationId xmlns="" xmlns:a16="http://schemas.microsoft.com/office/drawing/2014/main" id="{02C0D04F-27CA-4320-B9B7-01226DCF582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5</a:t>
            </a:fld>
            <a:endParaRPr lang="en-US" altLang="en-US"/>
          </a:p>
        </p:txBody>
      </p:sp>
    </p:spTree>
    <p:extLst>
      <p:ext uri="{BB962C8B-B14F-4D97-AF65-F5344CB8AC3E}">
        <p14:creationId xmlns:p14="http://schemas.microsoft.com/office/powerpoint/2010/main" val="373591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διαρθρωτική πολιτική μετά το 1988 και το Α’ ΚΠΣ (1989 – 1993)</a:t>
            </a:r>
          </a:p>
          <a:p>
            <a:pPr marL="285750" indent="-285750" algn="just">
              <a:buFont typeface="Arial" panose="020B0604020202020204" pitchFamily="34" charset="0"/>
              <a:buChar char="•"/>
            </a:pPr>
            <a:r>
              <a:rPr lang="el-GR" b="1" dirty="0">
                <a:solidFill>
                  <a:schemeClr val="accent2"/>
                </a:solidFill>
              </a:rPr>
              <a:t>Η Περιφερειακή Πολιτική και Πολιτική Συνοχής, έλαβε τη σημερινή της μορφή το 1988, όταν στα πλαίσια έναρξης της ισχύος από 1</a:t>
            </a:r>
            <a:r>
              <a:rPr lang="el-GR" b="1" baseline="30000" dirty="0">
                <a:solidFill>
                  <a:schemeClr val="accent2"/>
                </a:solidFill>
              </a:rPr>
              <a:t>η</a:t>
            </a:r>
            <a:r>
              <a:rPr lang="el-GR" b="1" dirty="0">
                <a:solidFill>
                  <a:schemeClr val="accent2"/>
                </a:solidFill>
              </a:rPr>
              <a:t> Ιανουαρίου 1987 της Ενιαίας Ευρωπαϊκής Πράξης (ΕΕΠ), υποβλήθηκε από τον Πρόεδρο της Επιτροπής </a:t>
            </a:r>
            <a:r>
              <a:rPr lang="en-US" b="1" dirty="0">
                <a:solidFill>
                  <a:schemeClr val="accent2"/>
                </a:solidFill>
              </a:rPr>
              <a:t>Jacques </a:t>
            </a:r>
            <a:r>
              <a:rPr lang="en-US" b="1" dirty="0" err="1">
                <a:solidFill>
                  <a:schemeClr val="accent2"/>
                </a:solidFill>
              </a:rPr>
              <a:t>Delors</a:t>
            </a:r>
            <a:r>
              <a:rPr lang="en-US" b="1" dirty="0">
                <a:solidFill>
                  <a:schemeClr val="accent2"/>
                </a:solidFill>
              </a:rPr>
              <a:t> </a:t>
            </a:r>
            <a:r>
              <a:rPr lang="el-GR" b="1" dirty="0">
                <a:solidFill>
                  <a:schemeClr val="accent2"/>
                </a:solidFill>
              </a:rPr>
              <a:t>σχέδιο </a:t>
            </a:r>
            <a:r>
              <a:rPr lang="el-GR" b="1" i="1" dirty="0">
                <a:solidFill>
                  <a:schemeClr val="accent2"/>
                </a:solidFill>
              </a:rPr>
              <a:t>Για την Επιτυχία της Ενιαίας Πράξης: ένα νέο όριο για την Ευρώπη</a:t>
            </a:r>
            <a:r>
              <a:rPr lang="el-GR" b="1" dirty="0">
                <a:solidFill>
                  <a:schemeClr val="accent2"/>
                </a:solidFill>
              </a:rPr>
              <a:t>, γνωστό ως «Πακέτο </a:t>
            </a:r>
            <a:r>
              <a:rPr lang="en-US" b="1" dirty="0" err="1">
                <a:solidFill>
                  <a:schemeClr val="accent2"/>
                </a:solidFill>
              </a:rPr>
              <a:t>Delors</a:t>
            </a:r>
            <a:r>
              <a:rPr lang="en-US" b="1" dirty="0">
                <a:solidFill>
                  <a:schemeClr val="accent2"/>
                </a:solidFill>
              </a:rPr>
              <a:t> I</a:t>
            </a:r>
            <a:r>
              <a:rPr lang="el-GR" b="1" dirty="0">
                <a:solidFill>
                  <a:schemeClr val="accent2"/>
                </a:solidFill>
              </a:rPr>
              <a:t>», με βασική πρόβλεψη το διπλασιασμό των πόρων των διαρθρωτικών ταμείων έως το έτος 1993, σε σχέση με το 1987. </a:t>
            </a:r>
          </a:p>
          <a:p>
            <a:pPr marL="285750" indent="-285750" algn="just">
              <a:buFont typeface="Arial" panose="020B0604020202020204" pitchFamily="34" charset="0"/>
              <a:buChar char="•"/>
            </a:pPr>
            <a:r>
              <a:rPr lang="el-GR" b="1" dirty="0">
                <a:solidFill>
                  <a:schemeClr val="accent2"/>
                </a:solidFill>
              </a:rPr>
              <a:t>Το Ευρωπαϊκό Συμβούλιο των Βρυξελλών, του Φεβρουαρίου 1988, ενέκρινε τις αυξήσεις υπέρ των διαρθρωτικών ταμείων. </a:t>
            </a:r>
          </a:p>
          <a:p>
            <a:pPr marL="285750" indent="-285750" algn="just">
              <a:buFont typeface="Arial" panose="020B0604020202020204" pitchFamily="34" charset="0"/>
              <a:buChar char="•"/>
            </a:pPr>
            <a:r>
              <a:rPr lang="el-GR" b="1" dirty="0">
                <a:solidFill>
                  <a:schemeClr val="accent2"/>
                </a:solidFill>
              </a:rPr>
              <a:t>Παράλληλα η μεταρρύθμιση (Κανονισμός Πλαίσιο) του 1988 καθόρισε με σαφήνεια τα ενιαία κριτήρια κατάταξης των τριών κατηγοριών περιφερειών του ευρωπαϊκού χώρου (</a:t>
            </a:r>
            <a:r>
              <a:rPr lang="el-GR" b="1" dirty="0" err="1">
                <a:solidFill>
                  <a:schemeClr val="accent2"/>
                </a:solidFill>
              </a:rPr>
              <a:t>Nomenclature</a:t>
            </a:r>
            <a:r>
              <a:rPr lang="el-GR" b="1" dirty="0">
                <a:solidFill>
                  <a:schemeClr val="accent2"/>
                </a:solidFill>
              </a:rPr>
              <a:t> </a:t>
            </a:r>
            <a:r>
              <a:rPr lang="el-GR" b="1" dirty="0" err="1">
                <a:solidFill>
                  <a:schemeClr val="accent2"/>
                </a:solidFill>
              </a:rPr>
              <a:t>d'Unités</a:t>
            </a:r>
            <a:r>
              <a:rPr lang="el-GR" b="1" dirty="0">
                <a:solidFill>
                  <a:schemeClr val="accent2"/>
                </a:solidFill>
              </a:rPr>
              <a:t> </a:t>
            </a:r>
            <a:r>
              <a:rPr lang="el-GR" b="1" dirty="0" err="1">
                <a:solidFill>
                  <a:schemeClr val="accent2"/>
                </a:solidFill>
              </a:rPr>
              <a:t>Territoriales</a:t>
            </a:r>
            <a:r>
              <a:rPr lang="el-GR" b="1" dirty="0">
                <a:solidFill>
                  <a:schemeClr val="accent2"/>
                </a:solidFill>
              </a:rPr>
              <a:t> </a:t>
            </a:r>
            <a:r>
              <a:rPr lang="el-GR" b="1" dirty="0" err="1">
                <a:solidFill>
                  <a:schemeClr val="accent2"/>
                </a:solidFill>
              </a:rPr>
              <a:t>Statistiques</a:t>
            </a:r>
            <a:r>
              <a:rPr lang="el-GR" b="1" dirty="0">
                <a:solidFill>
                  <a:schemeClr val="accent2"/>
                </a:solidFill>
              </a:rPr>
              <a:t>, NUTS), καθώς και ορισμένες αρχές και στόχους για την Πολιτική Συνοχής που αφορούσαν στο σύνολο του πληθυσμού, των περιοχών και των κρατών-μελών των τότε ΕΚ. </a:t>
            </a:r>
          </a:p>
        </p:txBody>
      </p:sp>
      <p:sp>
        <p:nvSpPr>
          <p:cNvPr id="5" name="Ορθογώνιο 4"/>
          <p:cNvSpPr/>
          <p:nvPr/>
        </p:nvSpPr>
        <p:spPr>
          <a:xfrm>
            <a:off x="0" y="4305043"/>
            <a:ext cx="4760148" cy="2246769"/>
          </a:xfrm>
          <a:prstGeom prst="rect">
            <a:avLst/>
          </a:prstGeom>
        </p:spPr>
        <p:txBody>
          <a:bodyPr wrap="square">
            <a:spAutoFit/>
          </a:bodyPr>
          <a:lstStyle/>
          <a:p>
            <a:pPr algn="just"/>
            <a:r>
              <a:rPr lang="el-GR" sz="1400" b="1" dirty="0">
                <a:solidFill>
                  <a:schemeClr val="accent2"/>
                </a:solidFill>
              </a:rPr>
              <a:t>Κατάταξη των περιφερειών του ευρωπαϊκού χώρου (NUTS) </a:t>
            </a:r>
          </a:p>
          <a:p>
            <a:r>
              <a:rPr lang="el-GR" sz="1400" b="1" u="sng" dirty="0">
                <a:solidFill>
                  <a:schemeClr val="accent2"/>
                </a:solidFill>
              </a:rPr>
              <a:t>Πληθυσμιακά</a:t>
            </a:r>
            <a:r>
              <a:rPr lang="el-GR" sz="1400" b="1" dirty="0">
                <a:solidFill>
                  <a:schemeClr val="accent2"/>
                </a:solidFill>
              </a:rPr>
              <a:t>:</a:t>
            </a:r>
          </a:p>
          <a:p>
            <a:pPr algn="just"/>
            <a:r>
              <a:rPr lang="el-GR" sz="1400" b="1" dirty="0">
                <a:solidFill>
                  <a:schemeClr val="accent2"/>
                </a:solidFill>
              </a:rPr>
              <a:t>NUTS-1: από </a:t>
            </a:r>
            <a:r>
              <a:rPr lang="en-GB" sz="1400" b="1" dirty="0" smtClean="0">
                <a:solidFill>
                  <a:schemeClr val="accent2"/>
                </a:solidFill>
              </a:rPr>
              <a:t>3</a:t>
            </a:r>
            <a:r>
              <a:rPr lang="el-GR" sz="1400" b="1" dirty="0" smtClean="0">
                <a:solidFill>
                  <a:schemeClr val="accent2"/>
                </a:solidFill>
              </a:rPr>
              <a:t>.000.000  </a:t>
            </a:r>
            <a:r>
              <a:rPr lang="el-GR" sz="1400" b="1" dirty="0">
                <a:solidFill>
                  <a:schemeClr val="accent2"/>
                </a:solidFill>
              </a:rPr>
              <a:t>έως </a:t>
            </a:r>
            <a:r>
              <a:rPr lang="en-GB" sz="1400" b="1" dirty="0" smtClean="0">
                <a:solidFill>
                  <a:schemeClr val="accent2"/>
                </a:solidFill>
              </a:rPr>
              <a:t>7</a:t>
            </a:r>
            <a:r>
              <a:rPr lang="el-GR" sz="1400" b="1" dirty="0" smtClean="0">
                <a:solidFill>
                  <a:schemeClr val="accent2"/>
                </a:solidFill>
              </a:rPr>
              <a:t>.000.000</a:t>
            </a:r>
            <a:endParaRPr lang="el-GR" sz="1400" b="1" dirty="0">
              <a:solidFill>
                <a:schemeClr val="accent2"/>
              </a:solidFill>
            </a:endParaRPr>
          </a:p>
          <a:p>
            <a:pPr algn="just"/>
            <a:r>
              <a:rPr lang="el-GR" sz="1400" b="1" dirty="0">
                <a:solidFill>
                  <a:schemeClr val="accent2"/>
                </a:solidFill>
              </a:rPr>
              <a:t>NUTS-2: από 800.000 έως 3.000.000</a:t>
            </a:r>
          </a:p>
          <a:p>
            <a:pPr algn="just"/>
            <a:r>
              <a:rPr lang="el-GR" sz="1400" b="1" dirty="0">
                <a:solidFill>
                  <a:schemeClr val="accent2"/>
                </a:solidFill>
              </a:rPr>
              <a:t>NUTS-3: από 150.000 έως 800.000 </a:t>
            </a:r>
          </a:p>
          <a:p>
            <a:pPr algn="just"/>
            <a:r>
              <a:rPr lang="el-GR" sz="1400" b="1" dirty="0">
                <a:solidFill>
                  <a:schemeClr val="accent2"/>
                </a:solidFill>
              </a:rPr>
              <a:t>Η Επιτροπή ενημερώνει τα επεξηγηματικά σημειώματα σχετικά με τις NUTS και έχει τη δυνατότητα να τα τροποποιεί κάθε 3 έτη.</a:t>
            </a:r>
          </a:p>
          <a:p>
            <a:pPr algn="just"/>
            <a:endParaRPr lang="el-GR" sz="1400" b="1" dirty="0">
              <a:solidFill>
                <a:schemeClr val="accent2"/>
              </a:solidFill>
            </a:endParaRPr>
          </a:p>
          <a:p>
            <a:pPr algn="just"/>
            <a:endParaRPr lang="el-GR" sz="1400" b="1" dirty="0">
              <a:solidFill>
                <a:schemeClr val="accent2"/>
              </a:solidFill>
            </a:endParaRPr>
          </a:p>
        </p:txBody>
      </p:sp>
      <p:pic>
        <p:nvPicPr>
          <p:cNvPr id="13" name="Picture 17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198" y="1837267"/>
            <a:ext cx="3053335" cy="2524410"/>
          </a:xfrm>
          <a:prstGeom prst="rect">
            <a:avLst/>
          </a:prstGeom>
        </p:spPr>
      </p:pic>
      <p:sp>
        <p:nvSpPr>
          <p:cNvPr id="12" name="TextBox 11">
            <a:extLst>
              <a:ext uri="{FF2B5EF4-FFF2-40B4-BE49-F238E27FC236}">
                <a16:creationId xmlns="" xmlns:a16="http://schemas.microsoft.com/office/drawing/2014/main" id="{B6E4FB68-C279-49BD-80A2-5406D523C37D}"/>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6" name="Ορθογώνιο 15">
            <a:extLst>
              <a:ext uri="{FF2B5EF4-FFF2-40B4-BE49-F238E27FC236}">
                <a16:creationId xmlns="" xmlns:a16="http://schemas.microsoft.com/office/drawing/2014/main" id="{EFBE0372-0A19-4885-A8F2-E190C64AB3D2}"/>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6</a:t>
            </a:fld>
            <a:endParaRPr lang="en-US" altLang="en-US"/>
          </a:p>
        </p:txBody>
      </p:sp>
    </p:spTree>
    <p:extLst>
      <p:ext uri="{BB962C8B-B14F-4D97-AF65-F5344CB8AC3E}">
        <p14:creationId xmlns:p14="http://schemas.microsoft.com/office/powerpoint/2010/main" val="357008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Η διαρθρωτική πολιτική μετά το 1988 και το Α’ ΚΠΣ (1989 – 1993)</a:t>
            </a:r>
          </a:p>
          <a:p>
            <a:pPr algn="just"/>
            <a:r>
              <a:rPr lang="el-GR" b="1" dirty="0">
                <a:solidFill>
                  <a:schemeClr val="accent2"/>
                </a:solidFill>
              </a:rPr>
              <a:t>Οι </a:t>
            </a:r>
            <a:r>
              <a:rPr lang="el-GR" b="1" dirty="0" smtClean="0">
                <a:solidFill>
                  <a:schemeClr val="accent2"/>
                </a:solidFill>
              </a:rPr>
              <a:t>πέντε βασικές </a:t>
            </a:r>
            <a:r>
              <a:rPr lang="el-GR" b="1" dirty="0">
                <a:solidFill>
                  <a:schemeClr val="accent2"/>
                </a:solidFill>
              </a:rPr>
              <a:t>αρχές στις οποίες βασίζεται η περιφερειακή - διαρθρωτική πολιτική που θεωρούνται ως ένα ενιαίο σύνολο, είναι: </a:t>
            </a:r>
          </a:p>
          <a:p>
            <a:pPr marL="400050" indent="-400050" algn="just">
              <a:buFont typeface="+mj-lt"/>
              <a:buAutoNum type="romanUcPeriod"/>
            </a:pPr>
            <a:r>
              <a:rPr lang="el-GR" b="1" dirty="0">
                <a:solidFill>
                  <a:schemeClr val="accent2"/>
                </a:solidFill>
              </a:rPr>
              <a:t>Η συγκέντρωση σε 5 στόχους προτεραιότητας, τρεις εκ των οποίων περιορίζονταν χωρικά βάσει κριτηρίων </a:t>
            </a:r>
            <a:r>
              <a:rPr lang="el-GR" b="1" dirty="0" err="1">
                <a:solidFill>
                  <a:schemeClr val="accent2"/>
                </a:solidFill>
              </a:rPr>
              <a:t>επιλεξιμότητας</a:t>
            </a:r>
            <a:r>
              <a:rPr lang="el-GR" b="1" dirty="0" smtClean="0">
                <a:solidFill>
                  <a:schemeClr val="accent2"/>
                </a:solidFill>
              </a:rPr>
              <a:t>.</a:t>
            </a:r>
            <a:endParaRPr lang="en-GB" b="1" dirty="0" smtClean="0">
              <a:solidFill>
                <a:schemeClr val="accent2"/>
              </a:solidFill>
            </a:endParaRPr>
          </a:p>
          <a:p>
            <a:pPr marL="400050" indent="-400050" algn="just">
              <a:buFont typeface="+mj-lt"/>
              <a:buAutoNum type="romanUcPeriod"/>
            </a:pPr>
            <a:r>
              <a:rPr lang="el-GR" b="1" dirty="0" smtClean="0">
                <a:solidFill>
                  <a:schemeClr val="accent2"/>
                </a:solidFill>
              </a:rPr>
              <a:t>Η </a:t>
            </a:r>
            <a:r>
              <a:rPr lang="el-GR" b="1" dirty="0">
                <a:solidFill>
                  <a:schemeClr val="accent2"/>
                </a:solidFill>
              </a:rPr>
              <a:t>εταιρική </a:t>
            </a:r>
            <a:r>
              <a:rPr lang="el-GR" b="1" dirty="0" smtClean="0">
                <a:solidFill>
                  <a:schemeClr val="accent2"/>
                </a:solidFill>
              </a:rPr>
              <a:t>σχέση απορρέει </a:t>
            </a:r>
            <a:r>
              <a:rPr lang="el-GR" b="1" dirty="0">
                <a:solidFill>
                  <a:schemeClr val="accent2"/>
                </a:solidFill>
              </a:rPr>
              <a:t>από την αρχή της επικουρικότητας, έχει χαρακτήρα συμπληρωματικότητας, στηρίζεται στη στενή συνεργασία των εμπλεκομένων φορέων, έχει </a:t>
            </a:r>
            <a:r>
              <a:rPr lang="el-GR" b="1" dirty="0" err="1">
                <a:solidFill>
                  <a:schemeClr val="accent2"/>
                </a:solidFill>
              </a:rPr>
              <a:t>τριεπίπεδη</a:t>
            </a:r>
            <a:r>
              <a:rPr lang="el-GR" b="1" dirty="0">
                <a:solidFill>
                  <a:schemeClr val="accent2"/>
                </a:solidFill>
              </a:rPr>
              <a:t> οργάνωση με επίπεδα την Επιτροπή, το ενδιαφερόμενο κράτος-μέλος, και τις αρμόδιες αρχές σε εθνικό, περιφερειακό, τοπικό ή άλλο </a:t>
            </a:r>
            <a:r>
              <a:rPr lang="el-GR" b="1" dirty="0" smtClean="0">
                <a:solidFill>
                  <a:schemeClr val="accent2"/>
                </a:solidFill>
              </a:rPr>
              <a:t>επίπεδο.</a:t>
            </a:r>
            <a:endParaRPr lang="el-GR" b="1" dirty="0">
              <a:solidFill>
                <a:schemeClr val="accent2"/>
              </a:solidFill>
            </a:endParaRPr>
          </a:p>
          <a:p>
            <a:pPr marL="400050" indent="-400050" algn="just">
              <a:buFont typeface="+mj-lt"/>
              <a:buAutoNum type="romanUcPeriod"/>
            </a:pPr>
            <a:r>
              <a:rPr lang="el-GR" b="1" dirty="0">
                <a:solidFill>
                  <a:schemeClr val="accent2"/>
                </a:solidFill>
              </a:rPr>
              <a:t>Η συνοχή, που </a:t>
            </a:r>
            <a:r>
              <a:rPr lang="el-GR" b="1" dirty="0" smtClean="0">
                <a:solidFill>
                  <a:schemeClr val="accent2"/>
                </a:solidFill>
              </a:rPr>
              <a:t>πρέπει να εξασφαλίζεται στις </a:t>
            </a:r>
            <a:r>
              <a:rPr lang="el-GR" b="1" dirty="0">
                <a:solidFill>
                  <a:schemeClr val="accent2"/>
                </a:solidFill>
              </a:rPr>
              <a:t>δράσεις της ΕΕ και τις </a:t>
            </a:r>
            <a:r>
              <a:rPr lang="el-GR" b="1" dirty="0" smtClean="0">
                <a:solidFill>
                  <a:schemeClr val="accent2"/>
                </a:solidFill>
              </a:rPr>
              <a:t>τοπικές, περιφερειακές και εθνικές στρατηγικές </a:t>
            </a:r>
            <a:r>
              <a:rPr lang="el-GR" b="1" dirty="0">
                <a:solidFill>
                  <a:schemeClr val="accent2"/>
                </a:solidFill>
              </a:rPr>
              <a:t>των </a:t>
            </a:r>
            <a:r>
              <a:rPr lang="el-GR" b="1" dirty="0" smtClean="0">
                <a:solidFill>
                  <a:schemeClr val="accent2"/>
                </a:solidFill>
              </a:rPr>
              <a:t>κρατών-μελών.</a:t>
            </a:r>
            <a:endParaRPr lang="el-GR" b="1" dirty="0">
              <a:solidFill>
                <a:schemeClr val="accent2"/>
              </a:solidFill>
            </a:endParaRPr>
          </a:p>
          <a:p>
            <a:pPr marL="400050" indent="-400050" algn="just">
              <a:buFont typeface="+mj-lt"/>
              <a:buAutoNum type="romanUcPeriod"/>
            </a:pPr>
            <a:r>
              <a:rPr lang="el-GR" b="1" dirty="0">
                <a:solidFill>
                  <a:schemeClr val="accent2"/>
                </a:solidFill>
              </a:rPr>
              <a:t>Η καλύτερη διαχείριση των </a:t>
            </a:r>
            <a:r>
              <a:rPr lang="el-GR" b="1" dirty="0" smtClean="0">
                <a:solidFill>
                  <a:schemeClr val="accent2"/>
                </a:solidFill>
              </a:rPr>
              <a:t>Ταμείων</a:t>
            </a:r>
            <a:r>
              <a:rPr lang="el-GR" b="1" dirty="0">
                <a:solidFill>
                  <a:schemeClr val="accent2"/>
                </a:solidFill>
              </a:rPr>
              <a:t> </a:t>
            </a:r>
            <a:r>
              <a:rPr lang="el-GR" b="1" dirty="0" smtClean="0">
                <a:solidFill>
                  <a:schemeClr val="accent2"/>
                </a:solidFill>
              </a:rPr>
              <a:t>χρονικά, οικονομικά, κανονιστικά, δημοσιονομικά και αξιολογικά.</a:t>
            </a:r>
          </a:p>
          <a:p>
            <a:pPr marL="400050" indent="-400050" algn="just">
              <a:buFont typeface="+mj-lt"/>
              <a:buAutoNum type="romanUcPeriod"/>
            </a:pPr>
            <a:r>
              <a:rPr lang="el-GR" b="1" dirty="0">
                <a:solidFill>
                  <a:schemeClr val="accent2"/>
                </a:solidFill>
              </a:rPr>
              <a:t>Η απλοποίηση, η παρακολούθηση και η </a:t>
            </a:r>
            <a:r>
              <a:rPr lang="el-GR" b="1" dirty="0" smtClean="0">
                <a:solidFill>
                  <a:schemeClr val="accent2"/>
                </a:solidFill>
              </a:rPr>
              <a:t>ευελιξία.</a:t>
            </a:r>
          </a:p>
          <a:p>
            <a:pPr algn="just"/>
            <a:r>
              <a:rPr lang="el-GR" b="1" dirty="0" smtClean="0">
                <a:solidFill>
                  <a:schemeClr val="accent2"/>
                </a:solidFill>
              </a:rPr>
              <a:t>Η </a:t>
            </a:r>
            <a:r>
              <a:rPr lang="el-GR" b="1" dirty="0">
                <a:solidFill>
                  <a:schemeClr val="accent2"/>
                </a:solidFill>
              </a:rPr>
              <a:t>χρηματοδότηση θα υλοποιούνταν κυρίως μέσω πολυετών δεσμών δράσεων των </a:t>
            </a:r>
            <a:r>
              <a:rPr lang="el-GR" b="1" dirty="0" err="1" smtClean="0">
                <a:solidFill>
                  <a:schemeClr val="accent2"/>
                </a:solidFill>
              </a:rPr>
              <a:t>των</a:t>
            </a:r>
            <a:r>
              <a:rPr lang="el-GR" b="1" dirty="0" smtClean="0">
                <a:solidFill>
                  <a:schemeClr val="accent2"/>
                </a:solidFill>
              </a:rPr>
              <a:t> περιφερειών, των Κοινοτικών </a:t>
            </a:r>
            <a:r>
              <a:rPr lang="el-GR" b="1" dirty="0">
                <a:solidFill>
                  <a:schemeClr val="accent2"/>
                </a:solidFill>
              </a:rPr>
              <a:t>Πλαισίων Στήριξης (ΚΠΣ).</a:t>
            </a:r>
          </a:p>
        </p:txBody>
      </p:sp>
      <p:pic>
        <p:nvPicPr>
          <p:cNvPr id="15" name="Picture 2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82" y="1668447"/>
            <a:ext cx="3672971" cy="5113353"/>
          </a:xfrm>
          <a:prstGeom prst="rect">
            <a:avLst/>
          </a:prstGeom>
        </p:spPr>
      </p:pic>
      <p:sp>
        <p:nvSpPr>
          <p:cNvPr id="11" name="TextBox 10">
            <a:extLst>
              <a:ext uri="{FF2B5EF4-FFF2-40B4-BE49-F238E27FC236}">
                <a16:creationId xmlns="" xmlns:a16="http://schemas.microsoft.com/office/drawing/2014/main" id="{B5CE72CB-FA06-4181-B91E-F86AFFD3BDDF}"/>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C5F902F2-8590-4B73-90DE-AA26D9763FCB}"/>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7</a:t>
            </a:fld>
            <a:endParaRPr lang="en-US" altLang="en-US"/>
          </a:p>
        </p:txBody>
      </p:sp>
    </p:spTree>
    <p:extLst>
      <p:ext uri="{BB962C8B-B14F-4D97-AF65-F5344CB8AC3E}">
        <p14:creationId xmlns:p14="http://schemas.microsoft.com/office/powerpoint/2010/main" val="103367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chemeClr val="accent2"/>
                </a:solidFill>
              </a:rPr>
              <a:t>Η διαρθρωτική πολιτική μετά το 1988 και το Α’ ΚΠΣ (1989 – 1993)</a:t>
            </a:r>
          </a:p>
          <a:p>
            <a:pPr algn="just"/>
            <a:r>
              <a:rPr lang="el-GR" b="1" dirty="0" smtClean="0">
                <a:solidFill>
                  <a:schemeClr val="accent2"/>
                </a:solidFill>
              </a:rPr>
              <a:t>Οι πέντε στόχοι που αναφέρονται στη πρώτη βασική αρχή της συγκέντρωσης που προαναφέρθηκε για την περίοδο 1989 – 1993 του Α’ ΚΠΣ, περιλάμβαναν:</a:t>
            </a:r>
          </a:p>
          <a:p>
            <a:pPr marL="628650" lvl="1" indent="-342900" algn="just">
              <a:buFont typeface="+mj-lt"/>
              <a:buAutoNum type="arabicPeriod"/>
            </a:pPr>
            <a:r>
              <a:rPr lang="el-GR" b="1" dirty="0" smtClean="0">
                <a:solidFill>
                  <a:schemeClr val="accent2"/>
                </a:solidFill>
              </a:rPr>
              <a:t>Ανάπτυξη/διαρθρωτική </a:t>
            </a:r>
            <a:r>
              <a:rPr lang="el-GR" b="1" dirty="0">
                <a:solidFill>
                  <a:schemeClr val="accent2"/>
                </a:solidFill>
              </a:rPr>
              <a:t>προσαρμογή των λιγότερο αναπτυγμένων περιφερειών με κ. κ. ΑΕΠ κάτω του 75% του Μ.Ο. (ΕΤΠΑ, </a:t>
            </a:r>
            <a:r>
              <a:rPr lang="el-GR" b="1" dirty="0" err="1">
                <a:solidFill>
                  <a:schemeClr val="accent2"/>
                </a:solidFill>
              </a:rPr>
              <a:t>ΕΚοινΤ</a:t>
            </a:r>
            <a:r>
              <a:rPr lang="el-GR" b="1" dirty="0">
                <a:solidFill>
                  <a:schemeClr val="accent2"/>
                </a:solidFill>
              </a:rPr>
              <a:t>, ΕΓΤΠΕ). </a:t>
            </a:r>
          </a:p>
          <a:p>
            <a:pPr marL="628650" lvl="1" indent="-342900" algn="just">
              <a:buFont typeface="+mj-lt"/>
              <a:buAutoNum type="arabicPeriod"/>
            </a:pPr>
            <a:r>
              <a:rPr lang="el-GR" b="1" dirty="0">
                <a:solidFill>
                  <a:schemeClr val="accent2"/>
                </a:solidFill>
              </a:rPr>
              <a:t>Αναδιάρθρωση των περιοχών που πλήττονται από την παρακμή της βιομηχανίας (ΕΤΠΑ, </a:t>
            </a:r>
            <a:r>
              <a:rPr lang="el-GR" b="1" dirty="0" err="1">
                <a:solidFill>
                  <a:schemeClr val="accent2"/>
                </a:solidFill>
              </a:rPr>
              <a:t>ΕΚοινΤ</a:t>
            </a:r>
            <a:r>
              <a:rPr lang="el-GR" b="1" dirty="0">
                <a:solidFill>
                  <a:schemeClr val="accent2"/>
                </a:solidFill>
              </a:rPr>
              <a:t>). </a:t>
            </a:r>
          </a:p>
          <a:p>
            <a:pPr marL="628650" lvl="1" indent="-342900" algn="just">
              <a:buFont typeface="+mj-lt"/>
              <a:buAutoNum type="arabicPeriod"/>
            </a:pPr>
            <a:r>
              <a:rPr lang="el-GR" b="1" dirty="0">
                <a:solidFill>
                  <a:schemeClr val="accent2"/>
                </a:solidFill>
              </a:rPr>
              <a:t>Καταπολέμηση μακροχρόνιας ανεργίας (</a:t>
            </a:r>
            <a:r>
              <a:rPr lang="el-GR" b="1" dirty="0" err="1">
                <a:solidFill>
                  <a:schemeClr val="accent2"/>
                </a:solidFill>
              </a:rPr>
              <a:t>ΕΚοινΤ</a:t>
            </a:r>
            <a:r>
              <a:rPr lang="el-GR" b="1" dirty="0">
                <a:solidFill>
                  <a:schemeClr val="accent2"/>
                </a:solidFill>
              </a:rPr>
              <a:t>). </a:t>
            </a:r>
          </a:p>
          <a:p>
            <a:pPr marL="628650" lvl="1" indent="-342900" algn="just">
              <a:buFont typeface="+mj-lt"/>
              <a:buAutoNum type="arabicPeriod"/>
            </a:pPr>
            <a:r>
              <a:rPr lang="el-GR" b="1" dirty="0">
                <a:solidFill>
                  <a:schemeClr val="accent2"/>
                </a:solidFill>
              </a:rPr>
              <a:t>Προώθηση της επαγγελματικής αποκατάστασης νέων  (</a:t>
            </a:r>
            <a:r>
              <a:rPr lang="el-GR" b="1" dirty="0" err="1">
                <a:solidFill>
                  <a:schemeClr val="accent2"/>
                </a:solidFill>
              </a:rPr>
              <a:t>ΕΚοινΤ</a:t>
            </a:r>
            <a:r>
              <a:rPr lang="el-GR" b="1" dirty="0">
                <a:solidFill>
                  <a:schemeClr val="accent2"/>
                </a:solidFill>
              </a:rPr>
              <a:t>). </a:t>
            </a:r>
          </a:p>
          <a:p>
            <a:pPr marL="628650" lvl="1" indent="-342900" algn="just">
              <a:buFont typeface="+mj-lt"/>
              <a:buAutoNum type="arabicPeriod"/>
            </a:pPr>
            <a:r>
              <a:rPr lang="el-GR" b="1" dirty="0">
                <a:solidFill>
                  <a:schemeClr val="accent2"/>
                </a:solidFill>
              </a:rPr>
              <a:t>Αγροτική αναδιάρθρωση και ανάπτυξη, με δύο </a:t>
            </a:r>
            <a:r>
              <a:rPr lang="el-GR" b="1" dirty="0" err="1">
                <a:solidFill>
                  <a:schemeClr val="accent2"/>
                </a:solidFill>
              </a:rPr>
              <a:t>υποστόχους</a:t>
            </a:r>
            <a:r>
              <a:rPr lang="el-GR" b="1" dirty="0">
                <a:solidFill>
                  <a:schemeClr val="accent2"/>
                </a:solidFill>
              </a:rPr>
              <a:t>, </a:t>
            </a:r>
          </a:p>
          <a:p>
            <a:pPr marL="628650" lvl="1" indent="-342900" algn="just"/>
            <a:r>
              <a:rPr lang="el-GR" b="1" dirty="0">
                <a:solidFill>
                  <a:schemeClr val="accent2"/>
                </a:solidFill>
              </a:rPr>
              <a:t>	α) Ενίσχυση της προσαρμογής των αγροτικών περιοχών (ΕΓΤΠΕ). </a:t>
            </a:r>
          </a:p>
          <a:p>
            <a:pPr marL="628650" lvl="1" indent="-342900" algn="just"/>
            <a:r>
              <a:rPr lang="el-GR" b="1" dirty="0">
                <a:solidFill>
                  <a:schemeClr val="accent2"/>
                </a:solidFill>
              </a:rPr>
              <a:t>	β) Ανάπτυξη αγροτικού χώρου (ΕΤΠΑ, </a:t>
            </a:r>
            <a:r>
              <a:rPr lang="el-GR" b="1" dirty="0" err="1">
                <a:solidFill>
                  <a:schemeClr val="accent2"/>
                </a:solidFill>
              </a:rPr>
              <a:t>ΕΚοινΤ</a:t>
            </a:r>
            <a:r>
              <a:rPr lang="el-GR" b="1" dirty="0">
                <a:solidFill>
                  <a:schemeClr val="accent2"/>
                </a:solidFill>
              </a:rPr>
              <a:t>, ΕΓΤΠΕ). </a:t>
            </a:r>
          </a:p>
          <a:p>
            <a:pPr marL="628650" indent="-342900" algn="just">
              <a:buFont typeface="Arial" panose="020B0604020202020204" pitchFamily="34" charset="0"/>
              <a:buChar char="•"/>
            </a:pPr>
            <a:endParaRPr lang="el-GR" b="1" dirty="0">
              <a:solidFill>
                <a:schemeClr val="accent2"/>
              </a:solidFill>
            </a:endParaRPr>
          </a:p>
        </p:txBody>
      </p:sp>
      <p:graphicFrame>
        <p:nvGraphicFramePr>
          <p:cNvPr id="11" name="12 - Πίνακας"/>
          <p:cNvGraphicFramePr>
            <a:graphicFrameLocks noGrp="1"/>
          </p:cNvGraphicFramePr>
          <p:nvPr>
            <p:extLst>
              <p:ext uri="{D42A27DB-BD31-4B8C-83A1-F6EECF244321}">
                <p14:modId xmlns:p14="http://schemas.microsoft.com/office/powerpoint/2010/main" val="1483018251"/>
              </p:ext>
            </p:extLst>
          </p:nvPr>
        </p:nvGraphicFramePr>
        <p:xfrm>
          <a:off x="70274" y="2133600"/>
          <a:ext cx="4609726" cy="1622425"/>
        </p:xfrm>
        <a:graphic>
          <a:graphicData uri="http://schemas.openxmlformats.org/drawingml/2006/table">
            <a:tbl>
              <a:tblPr/>
              <a:tblGrid>
                <a:gridCol w="2780936">
                  <a:extLst>
                    <a:ext uri="{9D8B030D-6E8A-4147-A177-3AD203B41FA5}">
                      <a16:colId xmlns="" xmlns:a16="http://schemas.microsoft.com/office/drawing/2014/main" val="20000"/>
                    </a:ext>
                  </a:extLst>
                </a:gridCol>
                <a:gridCol w="904372">
                  <a:extLst>
                    <a:ext uri="{9D8B030D-6E8A-4147-A177-3AD203B41FA5}">
                      <a16:colId xmlns="" xmlns:a16="http://schemas.microsoft.com/office/drawing/2014/main" val="20001"/>
                    </a:ext>
                  </a:extLst>
                </a:gridCol>
                <a:gridCol w="924418">
                  <a:extLst>
                    <a:ext uri="{9D8B030D-6E8A-4147-A177-3AD203B41FA5}">
                      <a16:colId xmlns="" xmlns:a16="http://schemas.microsoft.com/office/drawing/2014/main" val="20002"/>
                    </a:ext>
                  </a:extLst>
                </a:gridCol>
              </a:tblGrid>
              <a:tr h="540385">
                <a:tc>
                  <a:txBody>
                    <a:bodyPr/>
                    <a:lstStyle/>
                    <a:p>
                      <a:pPr indent="226695" algn="ctr"/>
                      <a:r>
                        <a:rPr lang="el-GR" sz="1100" b="1" dirty="0">
                          <a:solidFill>
                            <a:srgbClr val="FFFFFF"/>
                          </a:solidFill>
                          <a:latin typeface="Times New Roman"/>
                          <a:ea typeface="Times New Roman"/>
                        </a:rPr>
                        <a:t>Στόχος</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100" b="1" dirty="0">
                          <a:solidFill>
                            <a:srgbClr val="FFFFFF"/>
                          </a:solidFill>
                          <a:latin typeface="Times New Roman"/>
                          <a:ea typeface="Times New Roman"/>
                        </a:rPr>
                        <a:t>Ποσό σε δισ. </a:t>
                      </a:r>
                      <a:r>
                        <a:rPr lang="en-US" sz="1100" b="1" dirty="0">
                          <a:solidFill>
                            <a:srgbClr val="FFFFFF"/>
                          </a:solidFill>
                          <a:latin typeface="Times New Roman"/>
                          <a:ea typeface="Times New Roman"/>
                        </a:rPr>
                        <a:t>ECU</a:t>
                      </a:r>
                      <a:endParaRPr lang="el-GR" sz="1100" dirty="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1905" algn="ctr"/>
                      <a:r>
                        <a:rPr lang="el-GR" sz="1100" b="1" dirty="0">
                          <a:solidFill>
                            <a:srgbClr val="FFFFFF"/>
                          </a:solidFill>
                          <a:latin typeface="Times New Roman"/>
                          <a:ea typeface="Times New Roman"/>
                        </a:rPr>
                        <a:t>Ποσοστό επί του συνόλου</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80340">
                <a:tc>
                  <a:txBody>
                    <a:bodyPr/>
                    <a:lstStyle/>
                    <a:p>
                      <a:pPr indent="24765" algn="just"/>
                      <a:r>
                        <a:rPr lang="el-GR" sz="1100" b="1">
                          <a:solidFill>
                            <a:srgbClr val="FFFFFF"/>
                          </a:solidFill>
                          <a:latin typeface="Times New Roman"/>
                          <a:ea typeface="Times New Roman"/>
                        </a:rPr>
                        <a:t>Στόχος 1.</a:t>
                      </a:r>
                      <a:endParaRPr lang="el-GR" sz="11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a:latin typeface="Times New Roman"/>
                          <a:ea typeface="Times New Roman"/>
                        </a:rPr>
                        <a:t>43,8</a:t>
                      </a:r>
                      <a:endParaRPr lang="el-GR" sz="11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100" b="1" dirty="0">
                          <a:latin typeface="Times New Roman"/>
                          <a:ea typeface="Times New Roman"/>
                        </a:rPr>
                        <a:t>64,0%</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180340">
                <a:tc>
                  <a:txBody>
                    <a:bodyPr/>
                    <a:lstStyle/>
                    <a:p>
                      <a:pPr indent="24765" algn="just"/>
                      <a:r>
                        <a:rPr lang="el-GR" sz="1100" b="1">
                          <a:solidFill>
                            <a:srgbClr val="FFFFFF"/>
                          </a:solidFill>
                          <a:latin typeface="Times New Roman"/>
                          <a:ea typeface="Times New Roman"/>
                        </a:rPr>
                        <a:t>Στόχος 2</a:t>
                      </a:r>
                      <a:endParaRPr lang="el-GR" sz="11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a:latin typeface="Times New Roman"/>
                          <a:ea typeface="Times New Roman"/>
                        </a:rPr>
                        <a:t>6,1</a:t>
                      </a:r>
                      <a:endParaRPr lang="el-GR" sz="11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100" b="1" dirty="0">
                          <a:latin typeface="Times New Roman"/>
                          <a:ea typeface="Times New Roman"/>
                        </a:rPr>
                        <a:t>9,0%</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2"/>
                  </a:ext>
                </a:extLst>
              </a:tr>
              <a:tr h="180340">
                <a:tc>
                  <a:txBody>
                    <a:bodyPr/>
                    <a:lstStyle/>
                    <a:p>
                      <a:pPr indent="24765" algn="just"/>
                      <a:r>
                        <a:rPr lang="el-GR" sz="1100" b="1">
                          <a:solidFill>
                            <a:srgbClr val="FFFFFF"/>
                          </a:solidFill>
                          <a:latin typeface="Times New Roman"/>
                          <a:ea typeface="Times New Roman"/>
                        </a:rPr>
                        <a:t>Στόχοι 3 &amp; 4</a:t>
                      </a:r>
                      <a:endParaRPr lang="el-GR" sz="11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a:latin typeface="Times New Roman"/>
                          <a:ea typeface="Times New Roman"/>
                        </a:rPr>
                        <a:t>6,7</a:t>
                      </a:r>
                      <a:endParaRPr lang="el-GR" sz="11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100" b="1" dirty="0">
                          <a:latin typeface="Times New Roman"/>
                          <a:ea typeface="Times New Roman"/>
                        </a:rPr>
                        <a:t>10,0%</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3"/>
                  </a:ext>
                </a:extLst>
              </a:tr>
              <a:tr h="180340">
                <a:tc>
                  <a:txBody>
                    <a:bodyPr/>
                    <a:lstStyle/>
                    <a:p>
                      <a:pPr indent="24765" algn="just"/>
                      <a:r>
                        <a:rPr lang="el-GR" sz="1100" b="1">
                          <a:solidFill>
                            <a:srgbClr val="FFFFFF"/>
                          </a:solidFill>
                          <a:latin typeface="Times New Roman"/>
                          <a:ea typeface="Times New Roman"/>
                        </a:rPr>
                        <a:t>Στόχος 5</a:t>
                      </a:r>
                      <a:endParaRPr lang="el-GR" sz="11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a:latin typeface="Times New Roman"/>
                          <a:ea typeface="Times New Roman"/>
                        </a:rPr>
                        <a:t>6,3</a:t>
                      </a:r>
                      <a:endParaRPr lang="el-GR" sz="11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100" b="1" dirty="0">
                          <a:latin typeface="Times New Roman"/>
                          <a:ea typeface="Times New Roman"/>
                        </a:rPr>
                        <a:t>9,2%</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r h="180340">
                <a:tc>
                  <a:txBody>
                    <a:bodyPr/>
                    <a:lstStyle/>
                    <a:p>
                      <a:pPr indent="24765" algn="just"/>
                      <a:r>
                        <a:rPr lang="el-GR" sz="1100" b="1" dirty="0">
                          <a:solidFill>
                            <a:srgbClr val="FFFFFF"/>
                          </a:solidFill>
                          <a:latin typeface="Times New Roman"/>
                          <a:ea typeface="Times New Roman"/>
                        </a:rPr>
                        <a:t>16 λοιπές κοινοτικές πρωτοβουλίες (*)</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a:latin typeface="Times New Roman"/>
                          <a:ea typeface="Times New Roman"/>
                        </a:rPr>
                        <a:t>5,3</a:t>
                      </a:r>
                      <a:endParaRPr lang="el-GR" sz="11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100" b="1" dirty="0">
                          <a:latin typeface="Times New Roman"/>
                          <a:ea typeface="Times New Roman"/>
                        </a:rPr>
                        <a:t>7,8%</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5"/>
                  </a:ext>
                </a:extLst>
              </a:tr>
              <a:tr h="180340">
                <a:tc>
                  <a:txBody>
                    <a:bodyPr/>
                    <a:lstStyle/>
                    <a:p>
                      <a:pPr indent="24765" algn="just"/>
                      <a:r>
                        <a:rPr lang="el-GR" sz="1100" b="1" dirty="0">
                          <a:solidFill>
                            <a:srgbClr val="FFFFFF"/>
                          </a:solidFill>
                          <a:latin typeface="Times New Roman"/>
                          <a:ea typeface="Times New Roman"/>
                        </a:rPr>
                        <a:t>ΣΥΝΟΛΟ</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100" b="1">
                          <a:latin typeface="Times New Roman"/>
                          <a:ea typeface="Times New Roman"/>
                        </a:rPr>
                        <a:t>68,2</a:t>
                      </a:r>
                      <a:endParaRPr lang="el-GR" sz="11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1905" algn="r"/>
                      <a:r>
                        <a:rPr lang="el-GR" sz="1100" b="1" dirty="0">
                          <a:latin typeface="Times New Roman"/>
                          <a:ea typeface="Times New Roman"/>
                        </a:rPr>
                        <a:t>100,0%</a:t>
                      </a:r>
                      <a:endParaRPr lang="el-GR" sz="11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 xmlns:a16="http://schemas.microsoft.com/office/drawing/2014/main" val="10006"/>
                  </a:ext>
                </a:extLst>
              </a:tr>
            </a:tbl>
          </a:graphicData>
        </a:graphic>
      </p:graphicFrame>
      <p:sp>
        <p:nvSpPr>
          <p:cNvPr id="13" name="Ορθογώνιο 12"/>
          <p:cNvSpPr/>
          <p:nvPr/>
        </p:nvSpPr>
        <p:spPr>
          <a:xfrm>
            <a:off x="1" y="3657600"/>
            <a:ext cx="4760147" cy="600164"/>
          </a:xfrm>
          <a:prstGeom prst="rect">
            <a:avLst/>
          </a:prstGeom>
        </p:spPr>
        <p:txBody>
          <a:bodyPr wrap="square">
            <a:spAutoFit/>
          </a:bodyPr>
          <a:lstStyle/>
          <a:p>
            <a:pPr algn="just"/>
            <a:r>
              <a:rPr lang="el-GR" sz="1100" b="1" dirty="0">
                <a:solidFill>
                  <a:schemeClr val="accent2"/>
                </a:solidFill>
              </a:rPr>
              <a:t>(*) Πρόκειται για τα: </a:t>
            </a:r>
            <a:r>
              <a:rPr lang="en-GB" sz="1100" b="1" dirty="0" err="1">
                <a:solidFill>
                  <a:schemeClr val="accent2"/>
                </a:solidFill>
              </a:rPr>
              <a:t>Interreg</a:t>
            </a:r>
            <a:r>
              <a:rPr lang="en-GB" sz="1100" b="1" dirty="0">
                <a:solidFill>
                  <a:schemeClr val="accent2"/>
                </a:solidFill>
              </a:rPr>
              <a:t>, </a:t>
            </a:r>
            <a:r>
              <a:rPr lang="en-GB" sz="1100" b="1" dirty="0" err="1">
                <a:solidFill>
                  <a:schemeClr val="accent2"/>
                </a:solidFill>
              </a:rPr>
              <a:t>Euroform</a:t>
            </a:r>
            <a:r>
              <a:rPr lang="en-GB" sz="1100" b="1" dirty="0">
                <a:solidFill>
                  <a:schemeClr val="accent2"/>
                </a:solidFill>
              </a:rPr>
              <a:t>, Now, Horizon, Leader, </a:t>
            </a:r>
            <a:r>
              <a:rPr lang="en-GB" sz="1100" b="1" dirty="0" err="1">
                <a:solidFill>
                  <a:schemeClr val="accent2"/>
                </a:solidFill>
              </a:rPr>
              <a:t>Resider</a:t>
            </a:r>
            <a:r>
              <a:rPr lang="en-GB" sz="1100" b="1" dirty="0">
                <a:solidFill>
                  <a:schemeClr val="accent2"/>
                </a:solidFill>
              </a:rPr>
              <a:t>, </a:t>
            </a:r>
            <a:r>
              <a:rPr lang="en-GB" sz="1100" b="1" dirty="0" err="1">
                <a:solidFill>
                  <a:schemeClr val="accent2"/>
                </a:solidFill>
              </a:rPr>
              <a:t>Rechar</a:t>
            </a:r>
            <a:r>
              <a:rPr lang="en-GB" sz="1100" b="1" dirty="0">
                <a:solidFill>
                  <a:schemeClr val="accent2"/>
                </a:solidFill>
              </a:rPr>
              <a:t>, </a:t>
            </a:r>
            <a:r>
              <a:rPr lang="en-GB" sz="1100" b="1" dirty="0" err="1">
                <a:solidFill>
                  <a:schemeClr val="accent2"/>
                </a:solidFill>
              </a:rPr>
              <a:t>Retex</a:t>
            </a:r>
            <a:r>
              <a:rPr lang="en-GB" sz="1100" b="1" dirty="0">
                <a:solidFill>
                  <a:schemeClr val="accent2"/>
                </a:solidFill>
              </a:rPr>
              <a:t>, </a:t>
            </a:r>
            <a:r>
              <a:rPr lang="en-GB" sz="1100" b="1" dirty="0" err="1">
                <a:solidFill>
                  <a:schemeClr val="accent2"/>
                </a:solidFill>
              </a:rPr>
              <a:t>Renaval</a:t>
            </a:r>
            <a:r>
              <a:rPr lang="en-GB" sz="1100" b="1" dirty="0">
                <a:solidFill>
                  <a:schemeClr val="accent2"/>
                </a:solidFill>
              </a:rPr>
              <a:t>, </a:t>
            </a:r>
            <a:r>
              <a:rPr lang="en-GB" sz="1100" b="1" dirty="0" err="1">
                <a:solidFill>
                  <a:schemeClr val="accent2"/>
                </a:solidFill>
              </a:rPr>
              <a:t>Konver</a:t>
            </a:r>
            <a:r>
              <a:rPr lang="en-GB" sz="1100" b="1" dirty="0">
                <a:solidFill>
                  <a:schemeClr val="accent2"/>
                </a:solidFill>
              </a:rPr>
              <a:t>, Regis, </a:t>
            </a:r>
            <a:r>
              <a:rPr lang="en-GB" sz="1100" b="1" dirty="0" err="1">
                <a:solidFill>
                  <a:schemeClr val="accent2"/>
                </a:solidFill>
              </a:rPr>
              <a:t>Envireg</a:t>
            </a:r>
            <a:r>
              <a:rPr lang="en-GB" sz="1100" b="1" dirty="0">
                <a:solidFill>
                  <a:schemeClr val="accent2"/>
                </a:solidFill>
              </a:rPr>
              <a:t>, </a:t>
            </a:r>
            <a:r>
              <a:rPr lang="en-GB" sz="1100" b="1" dirty="0" err="1">
                <a:solidFill>
                  <a:schemeClr val="accent2"/>
                </a:solidFill>
              </a:rPr>
              <a:t>Regen</a:t>
            </a:r>
            <a:r>
              <a:rPr lang="en-GB" sz="1100" b="1" dirty="0">
                <a:solidFill>
                  <a:schemeClr val="accent2"/>
                </a:solidFill>
              </a:rPr>
              <a:t>, </a:t>
            </a:r>
            <a:r>
              <a:rPr lang="en-GB" sz="1100" b="1" dirty="0" err="1">
                <a:solidFill>
                  <a:schemeClr val="accent2"/>
                </a:solidFill>
              </a:rPr>
              <a:t>Prisma</a:t>
            </a:r>
            <a:r>
              <a:rPr lang="en-GB" sz="1100" b="1" dirty="0">
                <a:solidFill>
                  <a:schemeClr val="accent2"/>
                </a:solidFill>
              </a:rPr>
              <a:t>, </a:t>
            </a:r>
            <a:r>
              <a:rPr lang="en-GB" sz="1100" b="1" dirty="0" err="1">
                <a:solidFill>
                  <a:schemeClr val="accent2"/>
                </a:solidFill>
              </a:rPr>
              <a:t>Telematique</a:t>
            </a:r>
            <a:r>
              <a:rPr lang="en-GB" sz="1100" b="1" dirty="0">
                <a:solidFill>
                  <a:schemeClr val="accent2"/>
                </a:solidFill>
              </a:rPr>
              <a:t>, Stride.</a:t>
            </a:r>
            <a:endParaRPr lang="el-GR" sz="1100" b="1" dirty="0">
              <a:solidFill>
                <a:schemeClr val="accent2"/>
              </a:solidFill>
            </a:endParaRPr>
          </a:p>
        </p:txBody>
      </p:sp>
      <p:sp>
        <p:nvSpPr>
          <p:cNvPr id="15" name="Ορθογώνιο 14"/>
          <p:cNvSpPr/>
          <p:nvPr/>
        </p:nvSpPr>
        <p:spPr>
          <a:xfrm>
            <a:off x="0" y="1752600"/>
            <a:ext cx="4760148" cy="430887"/>
          </a:xfrm>
          <a:prstGeom prst="rect">
            <a:avLst/>
          </a:prstGeom>
        </p:spPr>
        <p:txBody>
          <a:bodyPr wrap="square">
            <a:spAutoFit/>
          </a:bodyPr>
          <a:lstStyle/>
          <a:p>
            <a:pPr algn="ctr"/>
            <a:r>
              <a:rPr lang="el-GR" sz="1100" b="1" dirty="0">
                <a:solidFill>
                  <a:schemeClr val="accent2"/>
                </a:solidFill>
              </a:rPr>
              <a:t>Διατιθέμενα ποσά σε δισ. ECU (τιμές 1988) και ποσοστά επί του συνόλου για το Α’ ΚΠΣ 1989 – 1993. </a:t>
            </a:r>
            <a:r>
              <a:rPr lang="el-GR" sz="1100" b="1" dirty="0" smtClean="0">
                <a:solidFill>
                  <a:schemeClr val="accent2"/>
                </a:solidFill>
              </a:rPr>
              <a:t>Πηγή</a:t>
            </a:r>
            <a:r>
              <a:rPr lang="el-GR" sz="1100" b="1" dirty="0">
                <a:solidFill>
                  <a:schemeClr val="accent2"/>
                </a:solidFill>
              </a:rPr>
              <a:t>: Ευρωπαϊκή Επιτροπή. </a:t>
            </a:r>
          </a:p>
        </p:txBody>
      </p:sp>
      <p:sp>
        <p:nvSpPr>
          <p:cNvPr id="16" name="TextBox 15">
            <a:extLst>
              <a:ext uri="{FF2B5EF4-FFF2-40B4-BE49-F238E27FC236}">
                <a16:creationId xmlns="" xmlns:a16="http://schemas.microsoft.com/office/drawing/2014/main" id="{01E86E26-B687-49B5-997D-E7CA80DECF7F}"/>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8" name="Ορθογώνιο 17">
            <a:extLst>
              <a:ext uri="{FF2B5EF4-FFF2-40B4-BE49-F238E27FC236}">
                <a16:creationId xmlns="" xmlns:a16="http://schemas.microsoft.com/office/drawing/2014/main" id="{CDC5C7CA-E5D7-4B19-89CF-46B987154728}"/>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graphicFrame>
        <p:nvGraphicFramePr>
          <p:cNvPr id="2" name="Πίνακας 1"/>
          <p:cNvGraphicFramePr>
            <a:graphicFrameLocks noGrp="1"/>
          </p:cNvGraphicFramePr>
          <p:nvPr>
            <p:extLst>
              <p:ext uri="{D42A27DB-BD31-4B8C-83A1-F6EECF244321}">
                <p14:modId xmlns:p14="http://schemas.microsoft.com/office/powerpoint/2010/main" val="939702708"/>
              </p:ext>
            </p:extLst>
          </p:nvPr>
        </p:nvGraphicFramePr>
        <p:xfrm>
          <a:off x="10297" y="4758055"/>
          <a:ext cx="4637903" cy="1261745"/>
        </p:xfrm>
        <a:graphic>
          <a:graphicData uri="http://schemas.openxmlformats.org/drawingml/2006/table">
            <a:tbl>
              <a:tblPr firstRow="1" firstCol="1" bandRow="1"/>
              <a:tblGrid>
                <a:gridCol w="904103"/>
                <a:gridCol w="609600"/>
                <a:gridCol w="914400"/>
                <a:gridCol w="609600"/>
                <a:gridCol w="990600"/>
                <a:gridCol w="609600"/>
              </a:tblGrid>
              <a:tr h="540385">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Βέλγιο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n-GB" sz="1000" b="1">
                          <a:effectLst/>
                          <a:latin typeface="Times New Roman" panose="02020603050405020304" pitchFamily="18" charset="0"/>
                          <a:ea typeface="Times New Roman" panose="02020603050405020304" pitchFamily="18" charset="0"/>
                          <a:cs typeface="Arial" panose="020B0604020202020204" pitchFamily="34" charset="0"/>
                        </a:rPr>
                        <a:t>0,8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effectLst/>
                          <a:latin typeface="Times New Roman" panose="02020603050405020304" pitchFamily="18" charset="0"/>
                          <a:ea typeface="Times New Roman" panose="02020603050405020304" pitchFamily="18" charset="0"/>
                          <a:cs typeface="Arial" panose="020B0604020202020204" pitchFamily="34" charset="0"/>
                        </a:rPr>
                        <a:t>0,</a:t>
                      </a:r>
                      <a:r>
                        <a:rPr lang="en-GB" sz="1000" b="1">
                          <a:effectLst/>
                          <a:latin typeface="Times New Roman" panose="02020603050405020304"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Ιταλία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n-GB" sz="1000" b="1" dirty="0">
                          <a:effectLst/>
                          <a:latin typeface="Times New Roman" panose="02020603050405020304" pitchFamily="18" charset="0"/>
                          <a:ea typeface="Times New Roman" panose="02020603050405020304" pitchFamily="18" charset="0"/>
                          <a:cs typeface="Arial" panose="020B0604020202020204" pitchFamily="34" charset="0"/>
                        </a:rPr>
                        <a:t>11</a:t>
                      </a:r>
                      <a:r>
                        <a:rPr lang="el-GR" sz="1000" b="1" dirty="0" smtClean="0">
                          <a:effectLst/>
                          <a:latin typeface="Times New Roman" panose="02020603050405020304" pitchFamily="18" charset="0"/>
                          <a:ea typeface="Times New Roman" panose="02020603050405020304" pitchFamily="18" charset="0"/>
                          <a:cs typeface="Arial" panose="020B0604020202020204" pitchFamily="34" charset="0"/>
                        </a:rPr>
                        <a:t>,4</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Βρετανία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n-GB" sz="1000" b="1">
                          <a:effectLst/>
                          <a:latin typeface="Times New Roman" panose="02020603050405020304" pitchFamily="18" charset="0"/>
                          <a:ea typeface="Times New Roman" panose="02020603050405020304" pitchFamily="18" charset="0"/>
                          <a:cs typeface="Arial" panose="020B0604020202020204" pitchFamily="34" charset="0"/>
                        </a:rPr>
                        <a:t>5,2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Ελλάδα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n-GB" sz="1000" b="1">
                          <a:effectLst/>
                          <a:latin typeface="Times New Roman" panose="02020603050405020304" pitchFamily="18" charset="0"/>
                          <a:ea typeface="Times New Roman" panose="02020603050405020304" pitchFamily="18" charset="0"/>
                          <a:cs typeface="Arial" panose="020B0604020202020204" pitchFamily="34" charset="0"/>
                        </a:rPr>
                        <a:t>8,2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Λουξεμβούργο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effectLst/>
                          <a:latin typeface="Times New Roman" panose="02020603050405020304" pitchFamily="18" charset="0"/>
                          <a:ea typeface="Times New Roman" panose="02020603050405020304" pitchFamily="18" charset="0"/>
                          <a:cs typeface="Arial" panose="020B0604020202020204" pitchFamily="34" charset="0"/>
                        </a:rPr>
                        <a:t>0,1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Γαλλία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indent="226695" algn="r"/>
                      <a:r>
                        <a:rPr lang="en-GB" sz="1000" b="1">
                          <a:effectLst/>
                          <a:latin typeface="Times New Roman" panose="02020603050405020304" pitchFamily="18" charset="0"/>
                          <a:ea typeface="Times New Roman" panose="02020603050405020304" pitchFamily="18" charset="0"/>
                          <a:cs typeface="Arial" panose="020B0604020202020204" pitchFamily="34" charset="0"/>
                        </a:rPr>
                        <a:t>6,4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Ιρλανδία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n-GB" sz="1000" b="1">
                          <a:effectLst/>
                          <a:latin typeface="Times New Roman" panose="02020603050405020304" pitchFamily="18" charset="0"/>
                          <a:ea typeface="Times New Roman" panose="02020603050405020304" pitchFamily="18" charset="0"/>
                          <a:cs typeface="Arial" panose="020B0604020202020204" pitchFamily="34" charset="0"/>
                        </a:rPr>
                        <a:t>4,8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Ολλανδία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a:effectLst/>
                          <a:latin typeface="Times New Roman" panose="02020603050405020304" pitchFamily="18" charset="0"/>
                          <a:ea typeface="Times New Roman" panose="02020603050405020304" pitchFamily="18" charset="0"/>
                          <a:cs typeface="Arial" panose="020B0604020202020204" pitchFamily="34" charset="0"/>
                        </a:rPr>
                        <a:t>0,8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180340">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Γερμανία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n-GB" sz="1000" b="1">
                          <a:effectLst/>
                          <a:latin typeface="Times New Roman" panose="02020603050405020304" pitchFamily="18" charset="0"/>
                          <a:ea typeface="Times New Roman" panose="02020603050405020304" pitchFamily="18" charset="0"/>
                          <a:cs typeface="Arial" panose="020B0604020202020204" pitchFamily="34" charset="0"/>
                        </a:rPr>
                        <a:t>6,5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Ισπανία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n-GB" sz="1000" b="1">
                          <a:effectLst/>
                          <a:latin typeface="Times New Roman" panose="02020603050405020304" pitchFamily="18" charset="0"/>
                          <a:ea typeface="Times New Roman" panose="02020603050405020304" pitchFamily="18" charset="0"/>
                          <a:cs typeface="Arial" panose="020B0604020202020204" pitchFamily="34" charset="0"/>
                        </a:rPr>
                        <a:t>14</a:t>
                      </a:r>
                      <a:r>
                        <a:rPr lang="el-GR" sz="1000" b="1">
                          <a:effectLst/>
                          <a:latin typeface="Times New Roman" panose="02020603050405020304"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lgn="just"/>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Πορτογαλία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9,2</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bl>
          </a:graphicData>
        </a:graphic>
      </p:graphicFrame>
      <p:sp>
        <p:nvSpPr>
          <p:cNvPr id="3" name="Ορθογώνιο 2"/>
          <p:cNvSpPr/>
          <p:nvPr/>
        </p:nvSpPr>
        <p:spPr>
          <a:xfrm>
            <a:off x="50063" y="4369713"/>
            <a:ext cx="4710085" cy="430887"/>
          </a:xfrm>
          <a:prstGeom prst="rect">
            <a:avLst/>
          </a:prstGeom>
        </p:spPr>
        <p:txBody>
          <a:bodyPr wrap="square">
            <a:spAutoFit/>
          </a:bodyPr>
          <a:lstStyle/>
          <a:p>
            <a:pPr algn="ctr">
              <a:spcAft>
                <a:spcPts val="0"/>
              </a:spcAft>
            </a:pPr>
            <a:r>
              <a:rPr lang="el-GR" sz="1100" b="1" dirty="0">
                <a:solidFill>
                  <a:schemeClr val="accent2"/>
                </a:solidFill>
                <a:latin typeface="+mn-lt"/>
                <a:ea typeface="Calibri" panose="020F0502020204030204" pitchFamily="34" charset="0"/>
              </a:rPr>
              <a:t>Χρηματοδοτικά κονδύλια ανά κράτος-μέλος σε δισ. </a:t>
            </a:r>
            <a:r>
              <a:rPr lang="en-GB" sz="1100" b="1" dirty="0">
                <a:solidFill>
                  <a:schemeClr val="accent2"/>
                </a:solidFill>
                <a:latin typeface="+mn-lt"/>
                <a:ea typeface="Calibri" panose="020F0502020204030204" pitchFamily="34" charset="0"/>
              </a:rPr>
              <a:t>ECU</a:t>
            </a:r>
            <a:r>
              <a:rPr lang="el-GR" sz="1100" b="1" dirty="0">
                <a:solidFill>
                  <a:schemeClr val="accent2"/>
                </a:solidFill>
                <a:latin typeface="+mn-lt"/>
                <a:ea typeface="Calibri" panose="020F0502020204030204" pitchFamily="34" charset="0"/>
              </a:rPr>
              <a:t> (τιμές 1988) από το Α’ ΚΠΣ 1989 – 1993. </a:t>
            </a:r>
            <a:r>
              <a:rPr lang="el-GR" sz="1100" b="1" dirty="0" smtClean="0">
                <a:solidFill>
                  <a:schemeClr val="accent2"/>
                </a:solidFill>
                <a:latin typeface="+mn-lt"/>
                <a:ea typeface="Calibri" panose="020F0502020204030204" pitchFamily="34" charset="0"/>
              </a:rPr>
              <a:t>Πηγή</a:t>
            </a:r>
            <a:r>
              <a:rPr lang="el-GR" sz="1100" b="1" dirty="0">
                <a:solidFill>
                  <a:schemeClr val="accent2"/>
                </a:solidFill>
                <a:latin typeface="+mn-lt"/>
                <a:ea typeface="Calibri" panose="020F0502020204030204" pitchFamily="34" charset="0"/>
              </a:rPr>
              <a:t>: Ευρωπαϊκή Επιτροπή.</a:t>
            </a:r>
            <a:endParaRPr lang="el-GR" sz="1100" b="1" dirty="0">
              <a:solidFill>
                <a:schemeClr val="accent2"/>
              </a:solidFill>
              <a:effectLst/>
              <a:latin typeface="+mn-lt"/>
              <a:ea typeface="Calibri" panose="020F0502020204030204" pitchFamily="34" charset="0"/>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8</a:t>
            </a:fld>
            <a:endParaRPr lang="en-US" altLang="en-US"/>
          </a:p>
        </p:txBody>
      </p:sp>
    </p:spTree>
    <p:extLst>
      <p:ext uri="{BB962C8B-B14F-4D97-AF65-F5344CB8AC3E}">
        <p14:creationId xmlns:p14="http://schemas.microsoft.com/office/powerpoint/2010/main" val="3655606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Προγράμματα Περιφερειακής Πολιτικής στην ΕΕ</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Αναθεώρηση του κανονιστικού πλαισίου και το Β’ ΚΠΣ (1994 – 1999)</a:t>
            </a:r>
          </a:p>
          <a:p>
            <a:pPr marL="285750" indent="-285750" algn="just">
              <a:buFont typeface="Arial" panose="020B0604020202020204" pitchFamily="34" charset="0"/>
              <a:buChar char="•"/>
            </a:pPr>
            <a:r>
              <a:rPr lang="el-GR" b="1" dirty="0">
                <a:solidFill>
                  <a:schemeClr val="accent2"/>
                </a:solidFill>
              </a:rPr>
              <a:t>Η εκφρασμένη από το Νοέμβριο του 1991 άποψη του προέδρου της Επιτροπής </a:t>
            </a:r>
            <a:r>
              <a:rPr lang="el-GR" b="1" dirty="0" err="1">
                <a:solidFill>
                  <a:schemeClr val="accent2"/>
                </a:solidFill>
              </a:rPr>
              <a:t>Jacques</a:t>
            </a:r>
            <a:r>
              <a:rPr lang="el-GR" b="1" dirty="0">
                <a:solidFill>
                  <a:schemeClr val="accent2"/>
                </a:solidFill>
              </a:rPr>
              <a:t> </a:t>
            </a:r>
            <a:r>
              <a:rPr lang="el-GR" b="1" dirty="0" err="1">
                <a:solidFill>
                  <a:schemeClr val="accent2"/>
                </a:solidFill>
              </a:rPr>
              <a:t>Delors</a:t>
            </a:r>
            <a:r>
              <a:rPr lang="el-GR" b="1" dirty="0">
                <a:solidFill>
                  <a:schemeClr val="accent2"/>
                </a:solidFill>
              </a:rPr>
              <a:t> για τη δημιουργία ταμείου συνοχής, συμπεριλήφθηκε σε σχετική διάταξη στην υπογραφείσα νέα </a:t>
            </a:r>
            <a:r>
              <a:rPr lang="el-GR" b="1" i="1" dirty="0">
                <a:solidFill>
                  <a:schemeClr val="accent2"/>
                </a:solidFill>
              </a:rPr>
              <a:t>Συνθήκη για την Ευρωπαϊκή Ένωση</a:t>
            </a:r>
            <a:r>
              <a:rPr lang="el-GR" b="1" dirty="0">
                <a:solidFill>
                  <a:schemeClr val="accent2"/>
                </a:solidFill>
              </a:rPr>
              <a:t> (ΣΕΕ) το Φεβρουάριο 1992.</a:t>
            </a:r>
          </a:p>
          <a:p>
            <a:pPr marL="285750" indent="-285750" algn="just">
              <a:buFont typeface="Arial" panose="020B0604020202020204" pitchFamily="34" charset="0"/>
              <a:buChar char="•"/>
            </a:pPr>
            <a:r>
              <a:rPr lang="el-GR" b="1" dirty="0">
                <a:solidFill>
                  <a:schemeClr val="accent2"/>
                </a:solidFill>
              </a:rPr>
              <a:t>Το Ευρωπαϊκό Συμβούλιο του Εδιμβούργου, του Δεκεμβρίου 1992, αποδέχθηκε νέο πακέτο προτάσεων του προέδρου της Επιτροπής </a:t>
            </a:r>
            <a:r>
              <a:rPr lang="en-US" b="1" dirty="0" err="1">
                <a:solidFill>
                  <a:schemeClr val="accent2"/>
                </a:solidFill>
              </a:rPr>
              <a:t>Delors</a:t>
            </a:r>
            <a:r>
              <a:rPr lang="el-GR" b="1" dirty="0">
                <a:solidFill>
                  <a:schemeClr val="accent2"/>
                </a:solidFill>
              </a:rPr>
              <a:t>, για την περίοδο 1994 – 1999, γνωστό ως «πακέτο </a:t>
            </a:r>
            <a:r>
              <a:rPr lang="en-US" b="1" dirty="0" err="1">
                <a:solidFill>
                  <a:schemeClr val="accent2"/>
                </a:solidFill>
              </a:rPr>
              <a:t>Delors</a:t>
            </a:r>
            <a:r>
              <a:rPr lang="en-US" b="1" dirty="0">
                <a:solidFill>
                  <a:schemeClr val="accent2"/>
                </a:solidFill>
              </a:rPr>
              <a:t> II</a:t>
            </a:r>
            <a:r>
              <a:rPr lang="el-GR" b="1" dirty="0">
                <a:solidFill>
                  <a:schemeClr val="accent2"/>
                </a:solidFill>
              </a:rPr>
              <a:t>». </a:t>
            </a:r>
          </a:p>
          <a:p>
            <a:pPr marL="285750" indent="-285750" algn="just">
              <a:buFont typeface="Arial" panose="020B0604020202020204" pitchFamily="34" charset="0"/>
              <a:buChar char="•"/>
            </a:pPr>
            <a:r>
              <a:rPr lang="el-GR" b="1" dirty="0">
                <a:solidFill>
                  <a:schemeClr val="accent2"/>
                </a:solidFill>
              </a:rPr>
              <a:t>Το </a:t>
            </a:r>
            <a:r>
              <a:rPr lang="el-GR" b="1" i="1" dirty="0">
                <a:solidFill>
                  <a:schemeClr val="accent2"/>
                </a:solidFill>
              </a:rPr>
              <a:t>Ταμείο Συνοχής</a:t>
            </a:r>
            <a:r>
              <a:rPr lang="el-GR" b="1" dirty="0">
                <a:solidFill>
                  <a:schemeClr val="accent2"/>
                </a:solidFill>
              </a:rPr>
              <a:t> (ΤΣ) θα λειτουργούσε πριν από το τέλος του 1993, θα απευθυνόταν σε κράτη-μέλη και όχι σε κοινοτικές περιφέρειες και θα αφορούσε σε έργα διευρωπαϊκών δικτύων και περιβάλλοντος. </a:t>
            </a:r>
          </a:p>
          <a:p>
            <a:pPr marL="285750" indent="-285750" algn="just">
              <a:buFont typeface="Arial" panose="020B0604020202020204" pitchFamily="34" charset="0"/>
              <a:buChar char="•"/>
            </a:pPr>
            <a:r>
              <a:rPr lang="el-GR" b="1" dirty="0">
                <a:solidFill>
                  <a:schemeClr val="accent2"/>
                </a:solidFill>
              </a:rPr>
              <a:t>Ακόμη, διπλασιάστηκαν οι διαρθρωτικές δαπάνες για τα τέσσερα λιγότερο ανεπτυγμένα κράτη-μέλη, δηλαδή, την Ελλάδα, την Ιρλανδία, την Ισπανία και την Πορτογαλία, για την επταετία 1993 – 1999. </a:t>
            </a:r>
          </a:p>
          <a:p>
            <a:pPr marL="285750" indent="-285750" algn="just">
              <a:buFont typeface="Arial" panose="020B0604020202020204" pitchFamily="34" charset="0"/>
              <a:buChar char="•"/>
            </a:pPr>
            <a:r>
              <a:rPr lang="el-GR" b="1" dirty="0">
                <a:solidFill>
                  <a:schemeClr val="accent2"/>
                </a:solidFill>
              </a:rPr>
              <a:t>Η αναθεώρηση των κανονισμών των διαρθρωτικών ταμείων τον Ιούλιο 1993, διαμόρφωσε το Β’ ΚΠΣ, για την περίοδο 1994 – 1999. </a:t>
            </a:r>
          </a:p>
          <a:p>
            <a:pPr marL="285750" indent="-285750" algn="just">
              <a:buFont typeface="Arial" panose="020B0604020202020204" pitchFamily="34" charset="0"/>
              <a:buChar char="•"/>
            </a:pPr>
            <a:endParaRPr lang="el-GR" b="1" dirty="0">
              <a:solidFill>
                <a:schemeClr val="accent2"/>
              </a:solidFill>
            </a:endParaRPr>
          </a:p>
        </p:txBody>
      </p:sp>
      <p:pic>
        <p:nvPicPr>
          <p:cNvPr id="15" name="Picture 2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05" y="1664446"/>
            <a:ext cx="3676973" cy="5117354"/>
          </a:xfrm>
          <a:prstGeom prst="rect">
            <a:avLst/>
          </a:prstGeom>
        </p:spPr>
      </p:pic>
      <p:sp>
        <p:nvSpPr>
          <p:cNvPr id="11" name="TextBox 10">
            <a:extLst>
              <a:ext uri="{FF2B5EF4-FFF2-40B4-BE49-F238E27FC236}">
                <a16:creationId xmlns="" xmlns:a16="http://schemas.microsoft.com/office/drawing/2014/main" id="{75D5BC87-0513-4055-915E-2111D5085638}"/>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FDD98562-01BC-411E-8048-8769F029AB0F}"/>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16. </a:t>
            </a:r>
            <a:r>
              <a:rPr lang="el-GR" sz="2400" b="1" dirty="0">
                <a:solidFill>
                  <a:srgbClr val="C00000"/>
                </a:solidFill>
              </a:rPr>
              <a:t>Η Περιφερειακή Πολιτική</a:t>
            </a:r>
          </a:p>
        </p:txBody>
      </p:sp>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9</a:t>
            </a:fld>
            <a:endParaRPr lang="en-US" altLang="en-US"/>
          </a:p>
        </p:txBody>
      </p:sp>
    </p:spTree>
    <p:extLst>
      <p:ext uri="{BB962C8B-B14F-4D97-AF65-F5344CB8AC3E}">
        <p14:creationId xmlns:p14="http://schemas.microsoft.com/office/powerpoint/2010/main" val="2696249130"/>
      </p:ext>
    </p:extLst>
  </p:cSld>
  <p:clrMapOvr>
    <a:masterClrMapping/>
  </p:clrMapOvr>
</p:sld>
</file>

<file path=ppt/theme/theme1.xml><?xml version="1.0" encoding="utf-8"?>
<a:theme xmlns:a="http://schemas.openxmlformats.org/drawingml/2006/main" name="Mankiw 4e">
  <a:themeElements>
    <a:clrScheme name="Προσαρμοσμένος 4">
      <a:dk1>
        <a:sysClr val="windowText" lastClr="000000"/>
      </a:dk1>
      <a:lt1>
        <a:sysClr val="window" lastClr="FFFFFF"/>
      </a:lt1>
      <a:dk2>
        <a:srgbClr val="632E62"/>
      </a:dk2>
      <a:lt2>
        <a:srgbClr val="EAE5EB"/>
      </a:lt2>
      <a:accent1>
        <a:srgbClr val="65A3FF"/>
      </a:accent1>
      <a:accent2>
        <a:srgbClr val="004CBF"/>
      </a:accent2>
      <a:accent3>
        <a:srgbClr val="004CBF"/>
      </a:accent3>
      <a:accent4>
        <a:srgbClr val="99C1FF"/>
      </a:accent4>
      <a:accent5>
        <a:srgbClr val="45A5ED"/>
      </a:accent5>
      <a:accent6>
        <a:srgbClr val="5982DB"/>
      </a:accent6>
      <a:hlink>
        <a:srgbClr val="0066FF"/>
      </a:hlink>
      <a:folHlink>
        <a:srgbClr val="FF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Mankiw 4e</Template>
  <TotalTime>11158</TotalTime>
  <Pages>64</Pages>
  <Words>5235</Words>
  <Application>Microsoft Office PowerPoint</Application>
  <PresentationFormat>Ευρεία οθόνη</PresentationFormat>
  <Paragraphs>743</Paragraphs>
  <Slides>23</Slides>
  <Notes>23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23</vt:i4>
      </vt:variant>
    </vt:vector>
  </HeadingPairs>
  <TitlesOfParts>
    <vt:vector size="34" baseType="lpstr">
      <vt:lpstr>Microsoft JhengHei</vt:lpstr>
      <vt:lpstr>ＭＳ Ｐゴシック</vt:lpstr>
      <vt:lpstr>Arial</vt:lpstr>
      <vt:lpstr>Arial Black</vt:lpstr>
      <vt:lpstr>Calibri</vt:lpstr>
      <vt:lpstr>Calibri Light</vt:lpstr>
      <vt:lpstr>Courier New</vt:lpstr>
      <vt:lpstr>Foco</vt:lpstr>
      <vt:lpstr>Times New Roman</vt:lpstr>
      <vt:lpstr>Mankiw 4e</vt:lpstr>
      <vt:lpstr>Προσαρμοσμένη σχεδίαση</vt:lpstr>
      <vt:lpstr>Παρουσίαση του PowerPoint</vt:lpstr>
      <vt:lpstr>ΚΕΦΑΛΑΙΟ 16</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Christos Papageorgiou</cp:lastModifiedBy>
  <cp:revision>707</cp:revision>
  <cp:lastPrinted>1997-07-28T16:10:48Z</cp:lastPrinted>
  <dcterms:created xsi:type="dcterms:W3CDTF">2016-07-17T12:04:29Z</dcterms:created>
  <dcterms:modified xsi:type="dcterms:W3CDTF">2021-11-29T18:08:27Z</dcterms:modified>
</cp:coreProperties>
</file>