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4" r:id="rId1"/>
  </p:sldMasterIdLst>
  <p:handoutMasterIdLst>
    <p:handoutMasterId r:id="rId32"/>
  </p:handoutMasterIdLst>
  <p:sldIdLst>
    <p:sldId id="256" r:id="rId2"/>
    <p:sldId id="257" r:id="rId3"/>
    <p:sldId id="272" r:id="rId4"/>
    <p:sldId id="260" r:id="rId5"/>
    <p:sldId id="261" r:id="rId6"/>
    <p:sldId id="262" r:id="rId7"/>
    <p:sldId id="277" r:id="rId8"/>
    <p:sldId id="263" r:id="rId9"/>
    <p:sldId id="264" r:id="rId10"/>
    <p:sldId id="278" r:id="rId11"/>
    <p:sldId id="279" r:id="rId12"/>
    <p:sldId id="283" r:id="rId13"/>
    <p:sldId id="280" r:id="rId14"/>
    <p:sldId id="292" r:id="rId15"/>
    <p:sldId id="293" r:id="rId16"/>
    <p:sldId id="294" r:id="rId17"/>
    <p:sldId id="295" r:id="rId18"/>
    <p:sldId id="304" r:id="rId19"/>
    <p:sldId id="296" r:id="rId20"/>
    <p:sldId id="309" r:id="rId21"/>
    <p:sldId id="297" r:id="rId22"/>
    <p:sldId id="298" r:id="rId23"/>
    <p:sldId id="299" r:id="rId24"/>
    <p:sldId id="300" r:id="rId25"/>
    <p:sldId id="301" r:id="rId26"/>
    <p:sldId id="302" r:id="rId27"/>
    <p:sldId id="306" r:id="rId28"/>
    <p:sldId id="307" r:id="rId29"/>
    <p:sldId id="308" r:id="rId30"/>
    <p:sldId id="274" r:id="rId3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59" autoAdjust="0"/>
    <p:restoredTop sz="94660"/>
  </p:normalViewPr>
  <p:slideViewPr>
    <p:cSldViewPr>
      <p:cViewPr varScale="1">
        <p:scale>
          <a:sx n="85" d="100"/>
          <a:sy n="85" d="100"/>
        </p:scale>
        <p:origin x="1445" y="5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1F55E0-5487-47E6-9FD8-5B3FE702A17B}" type="datetimeFigureOut">
              <a:rPr lang="el-GR" smtClean="0"/>
              <a:pPr/>
              <a:t>10/12/2024</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538CC2-F72C-42E4-9438-E2B28FBC69C7}"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pPr>
              <a:defRPr/>
            </a:pPr>
            <a:fld id="{541CD016-0157-425D-83CC-EA1570990AEA}" type="datetimeFigureOut">
              <a:rPr lang="el-GR" smtClean="0"/>
              <a:pPr>
                <a:defRPr/>
              </a:pPr>
              <a:t>10/12/2024</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07EF87C1-C206-4FE9-A7F8-0ACB33FBA2F5}" type="slidenum">
              <a:rPr lang="el-GR" smtClean="0"/>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pPr>
              <a:defRPr/>
            </a:pPr>
            <a:fld id="{81D7090C-C3CA-49E0-A4BF-7C4A4DC5017D}" type="datetimeFigureOut">
              <a:rPr lang="el-GR" smtClean="0"/>
              <a:pPr>
                <a:defRPr/>
              </a:pPr>
              <a:t>10/12/2024</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8A11AAF7-67DC-4E70-8C8D-21FBC69BC0BE}"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pPr>
              <a:defRPr/>
            </a:pPr>
            <a:fld id="{18BE7B6C-B588-41DF-B007-A946A63F19A7}" type="datetimeFigureOut">
              <a:rPr lang="el-GR" smtClean="0"/>
              <a:pPr>
                <a:defRPr/>
              </a:pPr>
              <a:t>10/12/2024</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2BBB40FB-6CDC-4518-BEC6-20CD77C67409}" type="slidenum">
              <a:rPr lang="el-GR" smtClean="0"/>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pPr>
              <a:defRPr/>
            </a:pPr>
            <a:fld id="{7058DB01-1E40-45D1-9F35-2439D106B3EE}" type="datetimeFigureOut">
              <a:rPr lang="el-GR" smtClean="0"/>
              <a:pPr>
                <a:defRPr/>
              </a:pPr>
              <a:t>10/12/2024</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42317AEE-E189-466E-A225-9C028F3DF483}" type="slidenum">
              <a:rPr lang="el-GR" smtClean="0"/>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pPr>
              <a:defRPr/>
            </a:pPr>
            <a:fld id="{B5D7389E-CA73-4501-ABD2-6CA9549AD368}" type="datetimeFigureOut">
              <a:rPr lang="el-GR" smtClean="0"/>
              <a:pPr>
                <a:defRPr/>
              </a:pPr>
              <a:t>10/12/2024</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44B32C6B-A337-4947-A9E9-1B6F0223BBCF}" type="slidenum">
              <a:rPr lang="el-GR" smtClean="0"/>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pPr>
              <a:defRPr/>
            </a:pPr>
            <a:fld id="{C74D651A-FD9F-4D78-A33E-14E3F83CBE45}" type="datetimeFigureOut">
              <a:rPr lang="el-GR" smtClean="0"/>
              <a:pPr>
                <a:defRPr/>
              </a:pPr>
              <a:t>10/12/2024</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1057C2A7-4788-40CC-A0C8-ABC76461669E}" type="slidenum">
              <a:rPr lang="el-GR" smtClean="0"/>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pPr>
              <a:defRPr/>
            </a:pPr>
            <a:fld id="{8AE7A3C2-5417-4DF1-918A-74BF3D0D1D9B}" type="datetimeFigureOut">
              <a:rPr lang="el-GR" smtClean="0"/>
              <a:pPr>
                <a:defRPr/>
              </a:pPr>
              <a:t>10/12/2024</a:t>
            </a:fld>
            <a:endParaRPr lang="el-GR"/>
          </a:p>
        </p:txBody>
      </p:sp>
      <p:sp>
        <p:nvSpPr>
          <p:cNvPr id="8" name="7 - Θέση υποσέλιδου"/>
          <p:cNvSpPr>
            <a:spLocks noGrp="1"/>
          </p:cNvSpPr>
          <p:nvPr>
            <p:ph type="ftr" sz="quarter" idx="11"/>
          </p:nvPr>
        </p:nvSpPr>
        <p:spPr/>
        <p:txBody>
          <a:bodyPr/>
          <a:lstStyle/>
          <a:p>
            <a:pPr>
              <a:defRPr/>
            </a:pPr>
            <a:endParaRPr lang="el-GR"/>
          </a:p>
        </p:txBody>
      </p:sp>
      <p:sp>
        <p:nvSpPr>
          <p:cNvPr id="9" name="8 - Θέση αριθμού διαφάνειας"/>
          <p:cNvSpPr>
            <a:spLocks noGrp="1"/>
          </p:cNvSpPr>
          <p:nvPr>
            <p:ph type="sldNum" sz="quarter" idx="12"/>
          </p:nvPr>
        </p:nvSpPr>
        <p:spPr/>
        <p:txBody>
          <a:bodyPr/>
          <a:lstStyle/>
          <a:p>
            <a:pPr>
              <a:defRPr/>
            </a:pPr>
            <a:fld id="{5500B2DF-7AC6-4C6F-B74B-3EF1F716BBFE}" type="slidenum">
              <a:rPr lang="el-GR" smtClean="0"/>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pPr>
              <a:defRPr/>
            </a:pPr>
            <a:fld id="{51C1495A-4141-4478-AE18-039DB9B22892}" type="datetimeFigureOut">
              <a:rPr lang="el-GR" smtClean="0"/>
              <a:pPr>
                <a:defRPr/>
              </a:pPr>
              <a:t>10/12/2024</a:t>
            </a:fld>
            <a:endParaRPr lang="el-GR"/>
          </a:p>
        </p:txBody>
      </p:sp>
      <p:sp>
        <p:nvSpPr>
          <p:cNvPr id="4" name="3 - Θέση υποσέλιδου"/>
          <p:cNvSpPr>
            <a:spLocks noGrp="1"/>
          </p:cNvSpPr>
          <p:nvPr>
            <p:ph type="ftr" sz="quarter" idx="11"/>
          </p:nvPr>
        </p:nvSpPr>
        <p:spPr/>
        <p:txBody>
          <a:bodyPr/>
          <a:lstStyle/>
          <a:p>
            <a:pPr>
              <a:defRPr/>
            </a:pPr>
            <a:endParaRPr lang="el-GR"/>
          </a:p>
        </p:txBody>
      </p:sp>
      <p:sp>
        <p:nvSpPr>
          <p:cNvPr id="5" name="4 - Θέση αριθμού διαφάνειας"/>
          <p:cNvSpPr>
            <a:spLocks noGrp="1"/>
          </p:cNvSpPr>
          <p:nvPr>
            <p:ph type="sldNum" sz="quarter" idx="12"/>
          </p:nvPr>
        </p:nvSpPr>
        <p:spPr/>
        <p:txBody>
          <a:bodyPr/>
          <a:lstStyle/>
          <a:p>
            <a:pPr>
              <a:defRPr/>
            </a:pPr>
            <a:fld id="{C6A0E423-4532-4B17-AC4C-201E9DB604D5}" type="slidenum">
              <a:rPr lang="el-GR" smtClean="0"/>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fld id="{F399C9A6-90F5-4045-98D3-11744E6FEA29}" type="datetimeFigureOut">
              <a:rPr lang="el-GR" smtClean="0"/>
              <a:pPr>
                <a:defRPr/>
              </a:pPr>
              <a:t>10/12/2024</a:t>
            </a:fld>
            <a:endParaRPr lang="el-GR"/>
          </a:p>
        </p:txBody>
      </p:sp>
      <p:sp>
        <p:nvSpPr>
          <p:cNvPr id="3" name="2 - Θέση υποσέλιδου"/>
          <p:cNvSpPr>
            <a:spLocks noGrp="1"/>
          </p:cNvSpPr>
          <p:nvPr>
            <p:ph type="ftr" sz="quarter" idx="11"/>
          </p:nvPr>
        </p:nvSpPr>
        <p:spPr/>
        <p:txBody>
          <a:bodyPr/>
          <a:lstStyle/>
          <a:p>
            <a:pPr>
              <a:defRPr/>
            </a:pPr>
            <a:endParaRPr lang="el-GR"/>
          </a:p>
        </p:txBody>
      </p:sp>
      <p:sp>
        <p:nvSpPr>
          <p:cNvPr id="4" name="3 - Θέση αριθμού διαφάνειας"/>
          <p:cNvSpPr>
            <a:spLocks noGrp="1"/>
          </p:cNvSpPr>
          <p:nvPr>
            <p:ph type="sldNum" sz="quarter" idx="12"/>
          </p:nvPr>
        </p:nvSpPr>
        <p:spPr/>
        <p:txBody>
          <a:bodyPr/>
          <a:lstStyle/>
          <a:p>
            <a:pPr>
              <a:defRPr/>
            </a:pPr>
            <a:fld id="{8F4B008F-CE11-4CFE-BA1C-2E0435B7998B}"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fld id="{FECEAA7E-C5EA-4222-BB3A-D9E647E1426E}" type="datetimeFigureOut">
              <a:rPr lang="el-GR" smtClean="0"/>
              <a:pPr>
                <a:defRPr/>
              </a:pPr>
              <a:t>10/12/2024</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96BE9CDB-7038-4459-8A5E-9015570C0000}" type="slidenum">
              <a:rPr lang="el-GR" smtClean="0"/>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fld id="{242FB763-A5CF-4163-AC71-E518EDE3CB34}" type="datetimeFigureOut">
              <a:rPr lang="el-GR" smtClean="0"/>
              <a:pPr>
                <a:defRPr/>
              </a:pPr>
              <a:t>10/12/2024</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D8ED3199-0505-4CDC-9B4A-7B1F0BB4A152}" type="slidenum">
              <a:rPr lang="el-GR" smtClean="0"/>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41B73C8-F384-45B0-90EC-9E672F25546D}" type="datetimeFigureOut">
              <a:rPr lang="el-GR" smtClean="0"/>
              <a:pPr>
                <a:defRPr/>
              </a:pPr>
              <a:t>10/12/2024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9199527-F938-45B7-AEEA-2385FF8F4A8F}" type="slidenum">
              <a:rPr lang="el-GR" smtClean="0"/>
              <a:pPr>
                <a:defRPr/>
              </a:pPr>
              <a:t>‹#›</a:t>
            </a:fld>
            <a:endParaRPr lang="el-GR"/>
          </a:p>
        </p:txBody>
      </p:sp>
    </p:spTree>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Autofit/>
          </a:bodyPr>
          <a:lstStyle/>
          <a:p>
            <a:pPr>
              <a:defRPr/>
            </a:pPr>
            <a:r>
              <a:rPr lang="el-GR" sz="3200" dirty="0"/>
              <a:t>Κοινωνική Εργασία </a:t>
            </a:r>
            <a:r>
              <a:rPr lang="el-GR" sz="3200"/>
              <a:t>στην εκπαίδευση</a:t>
            </a:r>
            <a:br>
              <a:rPr lang="en-US" sz="3200" dirty="0"/>
            </a:br>
            <a:endParaRPr lang="el-GR" sz="3200" dirty="0">
              <a:solidFill>
                <a:schemeClr val="tx1"/>
              </a:solidFill>
            </a:endParaRPr>
          </a:p>
        </p:txBody>
      </p:sp>
      <p:sp>
        <p:nvSpPr>
          <p:cNvPr id="5123" name="2 - Υπότιτλος"/>
          <p:cNvSpPr>
            <a:spLocks noGrp="1"/>
          </p:cNvSpPr>
          <p:nvPr>
            <p:ph type="subTitle" idx="1"/>
          </p:nvPr>
        </p:nvSpPr>
        <p:spPr/>
        <p:txBody>
          <a:bodyPr>
            <a:normAutofit/>
          </a:bodyPr>
          <a:lstStyle/>
          <a:p>
            <a:r>
              <a:rPr lang="el-GR" sz="2000" dirty="0"/>
              <a:t>Ειρήνη </a:t>
            </a:r>
            <a:r>
              <a:rPr lang="el-GR" sz="2000" dirty="0" err="1"/>
              <a:t>Κατσαμά</a:t>
            </a:r>
            <a:r>
              <a:rPr lang="el-GR" sz="2000" dirty="0"/>
              <a:t>,</a:t>
            </a:r>
            <a:br>
              <a:rPr lang="el-GR" sz="2000" dirty="0"/>
            </a:br>
            <a:r>
              <a:rPr lang="el-GR" sz="2000" dirty="0"/>
              <a:t> Αν. </a:t>
            </a:r>
            <a:r>
              <a:rPr lang="el-GR" sz="2000" dirty="0" err="1"/>
              <a:t>Καθηγ</a:t>
            </a:r>
            <a:r>
              <a:rPr lang="el-GR" sz="2000" dirty="0"/>
              <a:t>. ΔΠΘ</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a:t>Κοινωνική εργασία στην εκπαίδευση</a:t>
            </a:r>
          </a:p>
        </p:txBody>
      </p:sp>
      <p:sp>
        <p:nvSpPr>
          <p:cNvPr id="3" name="2 - Θέση περιεχομένου"/>
          <p:cNvSpPr>
            <a:spLocks noGrp="1"/>
          </p:cNvSpPr>
          <p:nvPr>
            <p:ph idx="1"/>
          </p:nvPr>
        </p:nvSpPr>
        <p:spPr/>
        <p:txBody>
          <a:bodyPr/>
          <a:lstStyle/>
          <a:p>
            <a:r>
              <a:rPr lang="el-GR" dirty="0"/>
              <a:t>Πλαίσιο εμπιστοσύνης</a:t>
            </a:r>
          </a:p>
          <a:p>
            <a:r>
              <a:rPr lang="el-GR" dirty="0"/>
              <a:t>Διασφάλισης δικαιωμάτων</a:t>
            </a:r>
          </a:p>
          <a:p>
            <a:r>
              <a:rPr lang="el-GR" dirty="0"/>
              <a:t>Εφαρμογής των διεθνών συμβάσεων για τα δικαιώματα του παιδιού (1989). Η Σύμβαση αποτελεί νόμο της χώρας μας από το 1992.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a:t>Παρεμβάσεις</a:t>
            </a:r>
          </a:p>
        </p:txBody>
      </p:sp>
      <p:sp>
        <p:nvSpPr>
          <p:cNvPr id="3" name="2 - Θέση περιεχομένου"/>
          <p:cNvSpPr>
            <a:spLocks noGrp="1"/>
          </p:cNvSpPr>
          <p:nvPr>
            <p:ph idx="1"/>
          </p:nvPr>
        </p:nvSpPr>
        <p:spPr/>
        <p:txBody>
          <a:bodyPr>
            <a:normAutofit fontScale="92500" lnSpcReduction="10000"/>
          </a:bodyPr>
          <a:lstStyle/>
          <a:p>
            <a:pPr marL="0" indent="0" algn="just">
              <a:buNone/>
            </a:pPr>
            <a:r>
              <a:rPr lang="el-GR" sz="3200" kern="0" dirty="0">
                <a:solidFill>
                  <a:srgbClr val="1D2228"/>
                </a:solidFill>
                <a:effectLst/>
                <a:latin typeface="Calibri" panose="020F0502020204030204" pitchFamily="34" charset="0"/>
                <a:ea typeface="Times New Roman" panose="02020603050405020304" pitchFamily="18" charset="0"/>
              </a:rPr>
              <a:t>Οι παρεμβάσεις της κοινωνικής εργασίας στην εκπαίδευση εστιάζουν στις διαμορφούμενες ανάγκες της σχολικής κοινότητας, με συγκεκριμένους στόχους, βασισμένες σε θεωρητικές προσεγγίσεις και μεθοδολογικά εργαλεία (τεχνικές). </a:t>
            </a:r>
          </a:p>
          <a:p>
            <a:pPr marL="0" indent="0" algn="just">
              <a:buNone/>
            </a:pPr>
            <a:r>
              <a:rPr lang="el-GR" sz="3200" kern="0" dirty="0">
                <a:solidFill>
                  <a:srgbClr val="1D2228"/>
                </a:solidFill>
                <a:effectLst/>
                <a:latin typeface="Calibri" panose="020F0502020204030204" pitchFamily="34" charset="0"/>
                <a:ea typeface="Times New Roman" panose="02020603050405020304" pitchFamily="18" charset="0"/>
              </a:rPr>
              <a:t>Οι παρεμβάσεις (μακρόχρονες ή βραχύχρονες) απαιτούν διερεύνηση των αναγκών των ομάδων στόχου (εν προκειμένω των μαθητών/τριών, των γονέων και των εκπαιδευτικών). </a:t>
            </a:r>
            <a:endParaRPr lang="el-GR" dirty="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a:t>Παρεμβάσεις </a:t>
            </a:r>
          </a:p>
        </p:txBody>
      </p:sp>
      <p:sp>
        <p:nvSpPr>
          <p:cNvPr id="3" name="2 - Θέση περιεχομένου"/>
          <p:cNvSpPr>
            <a:spLocks noGrp="1"/>
          </p:cNvSpPr>
          <p:nvPr>
            <p:ph idx="1"/>
          </p:nvPr>
        </p:nvSpPr>
        <p:spPr/>
        <p:txBody>
          <a:bodyPr>
            <a:normAutofit lnSpcReduction="10000"/>
          </a:bodyPr>
          <a:lstStyle/>
          <a:p>
            <a:pPr algn="just"/>
            <a:r>
              <a:rPr lang="el-GR" sz="2800" dirty="0">
                <a:solidFill>
                  <a:srgbClr val="1D2228"/>
                </a:solidFill>
                <a:effectLst/>
                <a:latin typeface="Calibri" panose="020F0502020204030204" pitchFamily="34" charset="0"/>
                <a:ea typeface="Times New Roman" panose="02020603050405020304" pitchFamily="18" charset="0"/>
                <a:cs typeface="Calibri" panose="020F0502020204030204" pitchFamily="34" charset="0"/>
              </a:rPr>
              <a:t>Απαιτούν σχεδιασμό και προσεκτική αποτύπωση του σκοπού και των επιμέρους στόχων, πολύ καλή γνώση των </a:t>
            </a:r>
            <a:r>
              <a:rPr lang="el-GR" sz="2800" b="1" dirty="0">
                <a:solidFill>
                  <a:srgbClr val="1D2228"/>
                </a:solidFill>
                <a:effectLst/>
                <a:latin typeface="Calibri" panose="020F0502020204030204" pitchFamily="34" charset="0"/>
                <a:ea typeface="Times New Roman" panose="02020603050405020304" pitchFamily="18" charset="0"/>
                <a:cs typeface="Calibri" panose="020F0502020204030204" pitchFamily="34" charset="0"/>
              </a:rPr>
              <a:t>τεχνικών </a:t>
            </a:r>
            <a:r>
              <a:rPr lang="el-GR" sz="2800" dirty="0">
                <a:solidFill>
                  <a:srgbClr val="1D2228"/>
                </a:solidFill>
                <a:effectLst/>
                <a:latin typeface="Calibri" panose="020F0502020204030204" pitchFamily="34" charset="0"/>
                <a:ea typeface="Times New Roman" panose="02020603050405020304" pitchFamily="18" charset="0"/>
                <a:cs typeface="Calibri" panose="020F0502020204030204" pitchFamily="34" charset="0"/>
              </a:rPr>
              <a:t>και των </a:t>
            </a:r>
            <a:r>
              <a:rPr lang="el-GR" sz="2800" b="1" dirty="0">
                <a:solidFill>
                  <a:srgbClr val="1D2228"/>
                </a:solidFill>
                <a:effectLst/>
                <a:latin typeface="Calibri" panose="020F0502020204030204" pitchFamily="34" charset="0"/>
                <a:ea typeface="Times New Roman" panose="02020603050405020304" pitchFamily="18" charset="0"/>
                <a:cs typeface="Calibri" panose="020F0502020204030204" pitchFamily="34" charset="0"/>
              </a:rPr>
              <a:t>εργαλείων </a:t>
            </a:r>
            <a:r>
              <a:rPr lang="el-GR" sz="2800" dirty="0">
                <a:solidFill>
                  <a:srgbClr val="1D2228"/>
                </a:solidFill>
                <a:effectLst/>
                <a:latin typeface="Calibri" panose="020F0502020204030204" pitchFamily="34" charset="0"/>
                <a:ea typeface="Times New Roman" panose="02020603050405020304" pitchFamily="18" charset="0"/>
                <a:cs typeface="Calibri" panose="020F0502020204030204" pitchFamily="34" charset="0"/>
              </a:rPr>
              <a:t>που θα εξυπηρετήσουν τη διαδικασία επίτευξης των στόχων, και σύνδεση με</a:t>
            </a:r>
            <a:r>
              <a:rPr lang="el-GR" sz="2800" b="1" dirty="0">
                <a:solidFill>
                  <a:srgbClr val="1D2228"/>
                </a:solidFill>
                <a:effectLst/>
                <a:latin typeface="Calibri" panose="020F0502020204030204" pitchFamily="34" charset="0"/>
                <a:ea typeface="Times New Roman" panose="02020603050405020304" pitchFamily="18" charset="0"/>
                <a:cs typeface="Calibri" panose="020F0502020204030204" pitchFamily="34" charset="0"/>
              </a:rPr>
              <a:t> θεωρίες </a:t>
            </a:r>
            <a:r>
              <a:rPr lang="el-GR" sz="2800" dirty="0">
                <a:solidFill>
                  <a:srgbClr val="1D2228"/>
                </a:solidFill>
                <a:effectLst/>
                <a:latin typeface="Calibri" panose="020F0502020204030204" pitchFamily="34" charset="0"/>
                <a:ea typeface="Times New Roman" panose="02020603050405020304" pitchFamily="18" charset="0"/>
                <a:cs typeface="Calibri" panose="020F0502020204030204" pitchFamily="34" charset="0"/>
              </a:rPr>
              <a:t>και </a:t>
            </a:r>
            <a:r>
              <a:rPr lang="el-GR" sz="2800" b="1" dirty="0">
                <a:solidFill>
                  <a:srgbClr val="1D2228"/>
                </a:solidFill>
                <a:effectLst/>
                <a:latin typeface="Calibri" panose="020F0502020204030204" pitchFamily="34" charset="0"/>
                <a:ea typeface="Times New Roman" panose="02020603050405020304" pitchFamily="18" charset="0"/>
                <a:cs typeface="Calibri" panose="020F0502020204030204" pitchFamily="34" charset="0"/>
              </a:rPr>
              <a:t>προσεγγίσεις</a:t>
            </a:r>
            <a:r>
              <a:rPr lang="el-GR" sz="2800" dirty="0">
                <a:solidFill>
                  <a:srgbClr val="1D2228"/>
                </a:solidFill>
                <a:effectLst/>
                <a:latin typeface="Calibri" panose="020F0502020204030204" pitchFamily="34" charset="0"/>
                <a:ea typeface="Times New Roman" panose="02020603050405020304" pitchFamily="18" charset="0"/>
                <a:cs typeface="Calibri" panose="020F0502020204030204" pitchFamily="34" charset="0"/>
              </a:rPr>
              <a:t>, από τις οποίες ο/η κοινωνικός/ή λειτουργός-συντονιστής/</a:t>
            </a:r>
            <a:r>
              <a:rPr lang="el-GR" sz="2800" dirty="0" err="1">
                <a:solidFill>
                  <a:srgbClr val="1D2228"/>
                </a:solidFill>
                <a:effectLst/>
                <a:latin typeface="Calibri" panose="020F0502020204030204" pitchFamily="34" charset="0"/>
                <a:ea typeface="Times New Roman" panose="02020603050405020304" pitchFamily="18" charset="0"/>
                <a:cs typeface="Calibri" panose="020F0502020204030204" pitchFamily="34" charset="0"/>
              </a:rPr>
              <a:t>στρια</a:t>
            </a:r>
            <a:r>
              <a:rPr lang="el-GR" sz="2800" dirty="0">
                <a:solidFill>
                  <a:srgbClr val="1D2228"/>
                </a:solidFill>
                <a:effectLst/>
                <a:latin typeface="Calibri" panose="020F0502020204030204" pitchFamily="34" charset="0"/>
                <a:ea typeface="Times New Roman" panose="02020603050405020304" pitchFamily="18" charset="0"/>
                <a:cs typeface="Calibri" panose="020F0502020204030204" pitchFamily="34" charset="0"/>
              </a:rPr>
              <a:t> ομάδας αντλεί πλαίσιο ερμηνείας και αναφοράς σχετικά με συμπεριφορές και βασικές αρχές πρόληψης, διαχείρισης και αντιμετώπισης φαινομένων όπως αυτά εμφανίζονται στη σχολική κοινότητα.</a:t>
            </a: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kern="0" dirty="0">
                <a:solidFill>
                  <a:srgbClr val="1D2228"/>
                </a:solidFill>
                <a:latin typeface="Calibri" panose="020F0502020204030204" pitchFamily="34" charset="0"/>
                <a:ea typeface="Times New Roman" panose="02020603050405020304" pitchFamily="18" charset="0"/>
              </a:rPr>
              <a:t>Οι παρεμβάσεις σχολικής κοινωνικής εργασίας </a:t>
            </a:r>
            <a:endParaRPr lang="el-GR" sz="3600" b="1" dirty="0"/>
          </a:p>
        </p:txBody>
      </p:sp>
      <p:sp>
        <p:nvSpPr>
          <p:cNvPr id="3" name="2 - Θέση περιεχομένου"/>
          <p:cNvSpPr>
            <a:spLocks noGrp="1"/>
          </p:cNvSpPr>
          <p:nvPr>
            <p:ph idx="1"/>
          </p:nvPr>
        </p:nvSpPr>
        <p:spPr/>
        <p:txBody>
          <a:bodyPr>
            <a:normAutofit/>
          </a:bodyPr>
          <a:lstStyle/>
          <a:p>
            <a:r>
              <a:rPr lang="el-GR" sz="2800" kern="0" dirty="0">
                <a:solidFill>
                  <a:srgbClr val="1D2228"/>
                </a:solidFill>
                <a:latin typeface="Calibri" panose="020F0502020204030204" pitchFamily="34" charset="0"/>
                <a:ea typeface="Times New Roman" panose="02020603050405020304" pitchFamily="18" charset="0"/>
              </a:rPr>
              <a:t>Α</a:t>
            </a:r>
            <a:r>
              <a:rPr lang="el-GR" sz="2800" kern="0" dirty="0">
                <a:solidFill>
                  <a:srgbClr val="1D2228"/>
                </a:solidFill>
                <a:effectLst/>
                <a:latin typeface="Calibri" panose="020F0502020204030204" pitchFamily="34" charset="0"/>
                <a:ea typeface="Times New Roman" panose="02020603050405020304" pitchFamily="18" charset="0"/>
              </a:rPr>
              <a:t>ξιοποιούν ως βασική μέθοδο την εργασία με ομάδα και τη βιωματική μάθηση ως μέσο, υπό το πρίσμα θεωριών και προσεγγίσεων της κοινωνικής εργασίας με την αξιοποίηση της δυναμικής της ομάδας.</a:t>
            </a:r>
          </a:p>
          <a:p>
            <a:r>
              <a:rPr lang="el-GR" sz="2800" kern="0" dirty="0">
                <a:solidFill>
                  <a:srgbClr val="1D2228"/>
                </a:solidFill>
                <a:effectLst/>
                <a:latin typeface="Calibri" panose="020F0502020204030204" pitchFamily="34" charset="0"/>
                <a:ea typeface="Times New Roman" panose="02020603050405020304" pitchFamily="18" charset="0"/>
              </a:rPr>
              <a:t> Η δυναμική της ομάδας συνίσταται στη ροή/ενέργεια που σχετίζεται με την επικοινωνία των μελών και είναι μοναδική για κάθε ομάδα. </a:t>
            </a:r>
            <a:endParaRPr lang="el-G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91EBBA-994B-4349-BB65-376B91642916}"/>
              </a:ext>
            </a:extLst>
          </p:cNvPr>
          <p:cNvSpPr>
            <a:spLocks noGrp="1"/>
          </p:cNvSpPr>
          <p:nvPr>
            <p:ph type="title"/>
          </p:nvPr>
        </p:nvSpPr>
        <p:spPr/>
        <p:txBody>
          <a:bodyPr>
            <a:normAutofit fontScale="90000"/>
          </a:bodyPr>
          <a:lstStyle/>
          <a:p>
            <a:r>
              <a:rPr lang="el-GR" sz="4400" b="1" kern="0" dirty="0">
                <a:solidFill>
                  <a:srgbClr val="1D2228"/>
                </a:solidFill>
                <a:latin typeface="Calibri" panose="020F0502020204030204" pitchFamily="34" charset="0"/>
                <a:ea typeface="Times New Roman" panose="02020603050405020304" pitchFamily="18" charset="0"/>
              </a:rPr>
              <a:t>Οι παρεμβάσεις σχολικής κοινωνικής εργασίας </a:t>
            </a:r>
            <a:endParaRPr lang="el-GR" dirty="0"/>
          </a:p>
        </p:txBody>
      </p:sp>
      <p:sp>
        <p:nvSpPr>
          <p:cNvPr id="3" name="Θέση περιεχομένου 2">
            <a:extLst>
              <a:ext uri="{FF2B5EF4-FFF2-40B4-BE49-F238E27FC236}">
                <a16:creationId xmlns:a16="http://schemas.microsoft.com/office/drawing/2014/main" id="{07A6B730-A9FC-40F1-AFF2-019CA8E19C0A}"/>
              </a:ext>
            </a:extLst>
          </p:cNvPr>
          <p:cNvSpPr>
            <a:spLocks noGrp="1"/>
          </p:cNvSpPr>
          <p:nvPr>
            <p:ph idx="1"/>
          </p:nvPr>
        </p:nvSpPr>
        <p:spPr/>
        <p:txBody>
          <a:bodyPr/>
          <a:lstStyle/>
          <a:p>
            <a:r>
              <a:rPr lang="el-GR" sz="2400" kern="0" dirty="0">
                <a:solidFill>
                  <a:srgbClr val="1D2228"/>
                </a:solidFill>
                <a:effectLst/>
                <a:latin typeface="Calibri" panose="020F0502020204030204" pitchFamily="34" charset="0"/>
                <a:ea typeface="Times New Roman" panose="02020603050405020304" pitchFamily="18" charset="0"/>
              </a:rPr>
              <a:t>Στο πλαίσιο αυτό, η γνώση των αρχών δυναμικής της ομάδας από τον/τη συντονιστή/</a:t>
            </a:r>
            <a:r>
              <a:rPr lang="el-GR" sz="2400" kern="0" dirty="0" err="1">
                <a:solidFill>
                  <a:srgbClr val="1D2228"/>
                </a:solidFill>
                <a:effectLst/>
                <a:latin typeface="Calibri" panose="020F0502020204030204" pitchFamily="34" charset="0"/>
                <a:ea typeface="Times New Roman" panose="02020603050405020304" pitchFamily="18" charset="0"/>
              </a:rPr>
              <a:t>στρια</a:t>
            </a:r>
            <a:r>
              <a:rPr lang="el-GR" sz="2400" kern="0" dirty="0">
                <a:solidFill>
                  <a:srgbClr val="1D2228"/>
                </a:solidFill>
                <a:effectLst/>
                <a:latin typeface="Calibri" panose="020F0502020204030204" pitchFamily="34" charset="0"/>
                <a:ea typeface="Times New Roman" panose="02020603050405020304" pitchFamily="18" charset="0"/>
              </a:rPr>
              <a:t> κοινωνικό/ή λειτουργό είναι απαραίτητη προϋπόθεση για την ουσιαστική εφαρμογή ομαδικών παρεμβάσεων και την αποτελεσματικότητά τους. </a:t>
            </a:r>
          </a:p>
          <a:p>
            <a:r>
              <a:rPr lang="el-GR" sz="2400" kern="0" dirty="0">
                <a:solidFill>
                  <a:srgbClr val="1D2228"/>
                </a:solidFill>
                <a:effectLst/>
                <a:latin typeface="Calibri" panose="020F0502020204030204" pitchFamily="34" charset="0"/>
                <a:ea typeface="Times New Roman" panose="02020603050405020304" pitchFamily="18" charset="0"/>
              </a:rPr>
              <a:t>Στην επαγγελματική πρακτική συναντάμε συχνά προσπάθειες εφαρμογής εγχειριδίων και βιωματικών ασκήσεων σε ομάδες. Ωστόσο, όταν εφαρμόζονται αποσπασματικά, είναι αποκομμένες από τη θεωρία και δεν αξιοποιούν τη δυναμική της ομάδας, και ως εκ τούτου είναι δύσκολο να έχουν αποτελέσματα</a:t>
            </a:r>
            <a:r>
              <a:rPr lang="el-GR" sz="1800" kern="0" dirty="0">
                <a:solidFill>
                  <a:srgbClr val="1D2228"/>
                </a:solidFill>
                <a:effectLst/>
                <a:latin typeface="Calibri" panose="020F0502020204030204" pitchFamily="34" charset="0"/>
                <a:ea typeface="Times New Roman" panose="02020603050405020304" pitchFamily="18" charset="0"/>
              </a:rPr>
              <a:t>. </a:t>
            </a:r>
            <a:endParaRPr lang="el-GR" dirty="0"/>
          </a:p>
        </p:txBody>
      </p:sp>
    </p:spTree>
    <p:extLst>
      <p:ext uri="{BB962C8B-B14F-4D97-AF65-F5344CB8AC3E}">
        <p14:creationId xmlns:p14="http://schemas.microsoft.com/office/powerpoint/2010/main" val="3946392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1F9764-F7CF-4EA2-BC35-5EABE9360E04}"/>
              </a:ext>
            </a:extLst>
          </p:cNvPr>
          <p:cNvSpPr>
            <a:spLocks noGrp="1"/>
          </p:cNvSpPr>
          <p:nvPr>
            <p:ph type="title"/>
          </p:nvPr>
        </p:nvSpPr>
        <p:spPr/>
        <p:txBody>
          <a:bodyPr/>
          <a:lstStyle/>
          <a:p>
            <a:r>
              <a:rPr lang="el-GR" b="1" dirty="0"/>
              <a:t>Τα μέλη</a:t>
            </a:r>
          </a:p>
        </p:txBody>
      </p:sp>
      <p:sp>
        <p:nvSpPr>
          <p:cNvPr id="3" name="Θέση περιεχομένου 2">
            <a:extLst>
              <a:ext uri="{FF2B5EF4-FFF2-40B4-BE49-F238E27FC236}">
                <a16:creationId xmlns:a16="http://schemas.microsoft.com/office/drawing/2014/main" id="{5B99D5DE-1F74-4B00-B3B1-6606CE882CDC}"/>
              </a:ext>
            </a:extLst>
          </p:cNvPr>
          <p:cNvSpPr>
            <a:spLocks noGrp="1"/>
          </p:cNvSpPr>
          <p:nvPr>
            <p:ph idx="1"/>
          </p:nvPr>
        </p:nvSpPr>
        <p:spPr/>
        <p:txBody>
          <a:bodyPr/>
          <a:lstStyle/>
          <a:p>
            <a:r>
              <a:rPr lang="el-GR" sz="2800" dirty="0">
                <a:solidFill>
                  <a:srgbClr val="202124"/>
                </a:solidFill>
                <a:effectLst/>
                <a:latin typeface="Calibri" panose="020F0502020204030204" pitchFamily="34" charset="0"/>
                <a:ea typeface="Times New Roman" panose="02020603050405020304" pitchFamily="18" charset="0"/>
                <a:cs typeface="Times New Roman" panose="02020603050405020304" pitchFamily="18" charset="0"/>
              </a:rPr>
              <a:t>Τα μέλη των ομάδων των μαθητών/τριών,  είναι σημαντικό να </a:t>
            </a:r>
            <a:r>
              <a:rPr lang="el-GR" sz="2800" dirty="0">
                <a:effectLst/>
                <a:latin typeface="Calibri" panose="020F0502020204030204" pitchFamily="34" charset="0"/>
                <a:ea typeface="Times New Roman" panose="02020603050405020304" pitchFamily="18" charset="0"/>
                <a:cs typeface="Calibri" panose="020F0502020204030204" pitchFamily="34" charset="0"/>
              </a:rPr>
              <a:t>αντιμετωπίζονται ως ισότιμα μέλη της ομάδας, με την ιδιότητά τους ως παιδιά που: βρίσκονται στην </a:t>
            </a:r>
            <a:r>
              <a:rPr lang="el-GR" sz="2800" dirty="0" err="1">
                <a:effectLst/>
                <a:latin typeface="Calibri" panose="020F0502020204030204" pitchFamily="34" charset="0"/>
                <a:ea typeface="Times New Roman" panose="02020603050405020304" pitchFamily="18" charset="0"/>
                <a:cs typeface="Calibri" panose="020F0502020204030204" pitchFamily="34" charset="0"/>
              </a:rPr>
              <a:t>προεφηβεία</a:t>
            </a:r>
            <a:r>
              <a:rPr lang="el-GR" sz="2800" dirty="0">
                <a:effectLst/>
                <a:latin typeface="Calibri" panose="020F0502020204030204" pitchFamily="34" charset="0"/>
                <a:ea typeface="Times New Roman" panose="02020603050405020304" pitchFamily="18" charset="0"/>
                <a:cs typeface="Calibri" panose="020F0502020204030204" pitchFamily="34" charset="0"/>
              </a:rPr>
              <a:t>, ανεξάρτητα από την καταγωγή, τη γλώσσα, το θρήσκευμα, το φύλο ή τον προσδιορισμό φύλου, την οικογενειακή κατάσταση, αλλά με επίγνωση των ιδιαιτεροτήτων τους και των αναγκών τους σε επίπεδο μαθησιακών, κοινωνικών και συναισθηματικών δεξιοτήτων, και ασφαλώς με επίγνωση για τη δυναμική στις σχέσεις τους.</a:t>
            </a:r>
            <a:endParaRPr lang="el-GR" sz="2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645639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D2C0C3-BE52-4FE3-A381-3D38D4C83CB8}"/>
              </a:ext>
            </a:extLst>
          </p:cNvPr>
          <p:cNvSpPr>
            <a:spLocks noGrp="1"/>
          </p:cNvSpPr>
          <p:nvPr>
            <p:ph type="title"/>
          </p:nvPr>
        </p:nvSpPr>
        <p:spPr/>
        <p:txBody>
          <a:bodyPr/>
          <a:lstStyle/>
          <a:p>
            <a:r>
              <a:rPr lang="el-GR" b="1" dirty="0"/>
              <a:t>Θεωρητικές προσεγγίσεις</a:t>
            </a:r>
          </a:p>
        </p:txBody>
      </p:sp>
      <p:sp>
        <p:nvSpPr>
          <p:cNvPr id="3" name="Θέση περιεχομένου 2">
            <a:extLst>
              <a:ext uri="{FF2B5EF4-FFF2-40B4-BE49-F238E27FC236}">
                <a16:creationId xmlns:a16="http://schemas.microsoft.com/office/drawing/2014/main" id="{CED34CF5-E3FF-40BE-A090-ACED85F60FBF}"/>
              </a:ext>
            </a:extLst>
          </p:cNvPr>
          <p:cNvSpPr>
            <a:spLocks noGrp="1"/>
          </p:cNvSpPr>
          <p:nvPr>
            <p:ph idx="1"/>
          </p:nvPr>
        </p:nvSpPr>
        <p:spPr/>
        <p:txBody>
          <a:bodyPr>
            <a:normAutofit/>
          </a:bodyPr>
          <a:lstStyle/>
          <a:p>
            <a:r>
              <a:rPr lang="el-GR" sz="2800" kern="0" dirty="0">
                <a:effectLst/>
                <a:latin typeface="Calibri" panose="020F0502020204030204" pitchFamily="34" charset="0"/>
                <a:ea typeface="Times New Roman" panose="02020603050405020304" pitchFamily="18" charset="0"/>
              </a:rPr>
              <a:t>Οι μέθοδοι εκτίμησης, παρέμβασης και αξιολόγησης  των εφαρμογών της κοινωνικής εργασίας εμπνέονται/αντλούν από ένα ευρύ </a:t>
            </a:r>
            <a:r>
              <a:rPr lang="el-GR" sz="2800" kern="0" dirty="0">
                <a:solidFill>
                  <a:srgbClr val="000000"/>
                </a:solidFill>
                <a:effectLst/>
                <a:latin typeface="Calibri" panose="020F0502020204030204" pitchFamily="34" charset="0"/>
                <a:ea typeface="Times New Roman" panose="02020603050405020304" pitchFamily="18" charset="0"/>
              </a:rPr>
              <a:t>θεωρητικό πλαίσιο, βάσει του οποίου διαμορφώνονται τα ποικίλα μοντέλα παρέμβασης (ψυχοδυναμικό/ψυχοκοινωνικό, παρέμβαση σε καταστάσεις κρίσης, επικεντρωμένη σε στόχους κοινωνική εργασία, συστημικό μοντέλο, γενικό-ολιστικό μοντέλο, μοντέλο διαπολιτισμικής κοινωνικής εργασίας κ.ά.)</a:t>
            </a:r>
            <a:r>
              <a:rPr lang="el-GR" sz="2800" kern="0" dirty="0">
                <a:effectLst/>
                <a:latin typeface="Calibri" panose="020F0502020204030204" pitchFamily="34" charset="0"/>
                <a:ea typeface="Times New Roman" panose="02020603050405020304" pitchFamily="18" charset="0"/>
              </a:rPr>
              <a:t>. </a:t>
            </a:r>
            <a:endParaRPr lang="el-GR" sz="2800" dirty="0"/>
          </a:p>
        </p:txBody>
      </p:sp>
    </p:spTree>
    <p:extLst>
      <p:ext uri="{BB962C8B-B14F-4D97-AF65-F5344CB8AC3E}">
        <p14:creationId xmlns:p14="http://schemas.microsoft.com/office/powerpoint/2010/main" val="2250673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3BA50F-9AB0-4497-ABD0-2B452622EAEC}"/>
              </a:ext>
            </a:extLst>
          </p:cNvPr>
          <p:cNvSpPr>
            <a:spLocks noGrp="1"/>
          </p:cNvSpPr>
          <p:nvPr>
            <p:ph type="title"/>
          </p:nvPr>
        </p:nvSpPr>
        <p:spPr/>
        <p:txBody>
          <a:bodyPr/>
          <a:lstStyle/>
          <a:p>
            <a:r>
              <a:rPr lang="el-GR" b="1" dirty="0"/>
              <a:t>Θεωρητικές προσεγγίσεις</a:t>
            </a:r>
          </a:p>
        </p:txBody>
      </p:sp>
      <p:sp>
        <p:nvSpPr>
          <p:cNvPr id="3" name="Θέση περιεχομένου 2">
            <a:extLst>
              <a:ext uri="{FF2B5EF4-FFF2-40B4-BE49-F238E27FC236}">
                <a16:creationId xmlns:a16="http://schemas.microsoft.com/office/drawing/2014/main" id="{AB29DC44-DC3D-4862-ADC3-5DED753BB4D2}"/>
              </a:ext>
            </a:extLst>
          </p:cNvPr>
          <p:cNvSpPr>
            <a:spLocks noGrp="1"/>
          </p:cNvSpPr>
          <p:nvPr>
            <p:ph idx="1"/>
          </p:nvPr>
        </p:nvSpPr>
        <p:spPr/>
        <p:txBody>
          <a:bodyPr>
            <a:normAutofit/>
          </a:bodyPr>
          <a:lstStyle/>
          <a:p>
            <a:r>
              <a:rPr lang="el-GR" sz="2800" dirty="0">
                <a:effectLst/>
                <a:latin typeface="Calibri" panose="020F0502020204030204" pitchFamily="34" charset="0"/>
                <a:ea typeface="Times New Roman" panose="02020603050405020304" pitchFamily="18" charset="0"/>
                <a:cs typeface="Calibri" panose="020F0502020204030204" pitchFamily="34" charset="0"/>
              </a:rPr>
              <a:t>Στο πλαίσιο της παρουσίασης προτείνεται  ως πλαίσιο αναφοράς και άντλησης οπτικής για τον σχεδιασμό και την εφαρμογή παρεμβάσεων σχολικής κοινωνικής εργασίας δύο βασικές θεωρητικές προσεγγίσεις της συγκρότησης και του συντονισμού ομάδων στο σχολείο:</a:t>
            </a:r>
          </a:p>
          <a:p>
            <a:pPr marL="0" indent="0">
              <a:buNone/>
            </a:pPr>
            <a:r>
              <a:rPr lang="el-GR" sz="2800" dirty="0">
                <a:effectLst/>
                <a:latin typeface="Calibri" panose="020F0502020204030204" pitchFamily="34" charset="0"/>
                <a:ea typeface="Times New Roman" panose="02020603050405020304" pitchFamily="18" charset="0"/>
                <a:cs typeface="Calibri" panose="020F0502020204030204" pitchFamily="34" charset="0"/>
              </a:rPr>
              <a:t> –</a:t>
            </a:r>
            <a:r>
              <a:rPr lang="el-GR" sz="2800" b="1" dirty="0">
                <a:effectLst/>
                <a:latin typeface="Calibri" panose="020F0502020204030204" pitchFamily="34" charset="0"/>
                <a:ea typeface="Times New Roman" panose="02020603050405020304" pitchFamily="18" charset="0"/>
                <a:cs typeface="Calibri" panose="020F0502020204030204" pitchFamily="34" charset="0"/>
              </a:rPr>
              <a:t>η </a:t>
            </a:r>
            <a:r>
              <a:rPr lang="el-GR" sz="2800" b="1" dirty="0" err="1">
                <a:effectLst/>
                <a:latin typeface="Calibri" panose="020F0502020204030204" pitchFamily="34" charset="0"/>
                <a:ea typeface="Times New Roman" panose="02020603050405020304" pitchFamily="18" charset="0"/>
                <a:cs typeface="Calibri" panose="020F0502020204030204" pitchFamily="34" charset="0"/>
              </a:rPr>
              <a:t>οικοσυστημική</a:t>
            </a:r>
            <a:r>
              <a:rPr lang="el-GR" sz="2800" b="1" dirty="0">
                <a:effectLst/>
                <a:latin typeface="Calibri" panose="020F0502020204030204" pitchFamily="34" charset="0"/>
                <a:ea typeface="Times New Roman" panose="02020603050405020304" pitchFamily="18" charset="0"/>
                <a:cs typeface="Calibri" panose="020F0502020204030204" pitchFamily="34" charset="0"/>
              </a:rPr>
              <a:t> προσέγγιση </a:t>
            </a:r>
            <a:r>
              <a:rPr lang="el-GR" sz="2800" dirty="0">
                <a:effectLst/>
                <a:latin typeface="Calibri" panose="020F0502020204030204" pitchFamily="34" charset="0"/>
                <a:ea typeface="Times New Roman" panose="02020603050405020304" pitchFamily="18" charset="0"/>
                <a:cs typeface="Calibri" panose="020F0502020204030204" pitchFamily="34" charset="0"/>
              </a:rPr>
              <a:t>και </a:t>
            </a:r>
            <a:r>
              <a:rPr lang="el-GR" sz="2800" b="1" dirty="0">
                <a:effectLst/>
                <a:latin typeface="Calibri" panose="020F0502020204030204" pitchFamily="34" charset="0"/>
                <a:ea typeface="Times New Roman" panose="02020603050405020304" pitchFamily="18" charset="0"/>
                <a:cs typeface="Calibri" panose="020F0502020204030204" pitchFamily="34" charset="0"/>
              </a:rPr>
              <a:t>η προσέγγιση των δυνατών σημείων</a:t>
            </a:r>
            <a:r>
              <a:rPr lang="el-GR" sz="2800" dirty="0">
                <a:effectLst/>
                <a:latin typeface="Calibri" panose="020F0502020204030204" pitchFamily="34" charset="0"/>
                <a:ea typeface="Times New Roman" panose="02020603050405020304" pitchFamily="18" charset="0"/>
                <a:cs typeface="Calibri" panose="020F0502020204030204" pitchFamily="34" charset="0"/>
              </a:rPr>
              <a:t>– και μία θεωρία</a:t>
            </a:r>
          </a:p>
          <a:p>
            <a:pPr marL="0" indent="0">
              <a:buNone/>
            </a:pPr>
            <a:r>
              <a:rPr lang="el-GR" sz="2800" dirty="0">
                <a:effectLst/>
                <a:latin typeface="Calibri" panose="020F0502020204030204" pitchFamily="34" charset="0"/>
                <a:ea typeface="Times New Roman" panose="02020603050405020304" pitchFamily="18" charset="0"/>
                <a:cs typeface="Calibri" panose="020F0502020204030204" pitchFamily="34" charset="0"/>
              </a:rPr>
              <a:t> – </a:t>
            </a:r>
            <a:r>
              <a:rPr lang="el-GR" sz="2800" b="1" dirty="0">
                <a:effectLst/>
                <a:latin typeface="Calibri" panose="020F0502020204030204" pitchFamily="34" charset="0"/>
                <a:ea typeface="Times New Roman" panose="02020603050405020304" pitchFamily="18" charset="0"/>
                <a:cs typeface="Calibri" panose="020F0502020204030204" pitchFamily="34" charset="0"/>
              </a:rPr>
              <a:t>η θεωρία της κοινωνικής κατασκευής</a:t>
            </a:r>
            <a:r>
              <a:rPr lang="el-GR" sz="2800" dirty="0">
                <a:effectLst/>
                <a:latin typeface="Calibri" panose="020F0502020204030204" pitchFamily="34" charset="0"/>
                <a:ea typeface="Times New Roman" panose="02020603050405020304" pitchFamily="18" charset="0"/>
                <a:cs typeface="Calibri" panose="020F0502020204030204" pitchFamily="34" charset="0"/>
              </a:rPr>
              <a:t>. </a:t>
            </a:r>
            <a:endParaRPr lang="el-GR" sz="2800" dirty="0"/>
          </a:p>
        </p:txBody>
      </p:sp>
    </p:spTree>
    <p:extLst>
      <p:ext uri="{BB962C8B-B14F-4D97-AF65-F5344CB8AC3E}">
        <p14:creationId xmlns:p14="http://schemas.microsoft.com/office/powerpoint/2010/main" val="3646957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877155-D2CE-4F37-B683-DAC1E7958B19}"/>
              </a:ext>
            </a:extLst>
          </p:cNvPr>
          <p:cNvSpPr>
            <a:spLocks noGrp="1"/>
          </p:cNvSpPr>
          <p:nvPr>
            <p:ph type="title"/>
          </p:nvPr>
        </p:nvSpPr>
        <p:spPr/>
        <p:txBody>
          <a:bodyPr/>
          <a:lstStyle/>
          <a:p>
            <a:r>
              <a:rPr lang="el-GR" b="1" dirty="0"/>
              <a:t>Μέθοδος</a:t>
            </a:r>
          </a:p>
        </p:txBody>
      </p:sp>
      <p:sp>
        <p:nvSpPr>
          <p:cNvPr id="3" name="Θέση περιεχομένου 2">
            <a:extLst>
              <a:ext uri="{FF2B5EF4-FFF2-40B4-BE49-F238E27FC236}">
                <a16:creationId xmlns:a16="http://schemas.microsoft.com/office/drawing/2014/main" id="{3148B220-525C-4E17-AD9B-662B753D5536}"/>
              </a:ext>
            </a:extLst>
          </p:cNvPr>
          <p:cNvSpPr>
            <a:spLocks noGrp="1"/>
          </p:cNvSpPr>
          <p:nvPr>
            <p:ph idx="1"/>
          </p:nvPr>
        </p:nvSpPr>
        <p:spPr/>
        <p:txBody>
          <a:bodyPr>
            <a:normAutofit fontScale="92500" lnSpcReduction="20000"/>
          </a:bodyPr>
          <a:lstStyle/>
          <a:p>
            <a:pPr algn="just"/>
            <a:r>
              <a:rPr lang="el-GR" sz="3000" dirty="0">
                <a:effectLst/>
                <a:latin typeface="Calibri" panose="020F0502020204030204" pitchFamily="34" charset="0"/>
                <a:ea typeface="Times New Roman" panose="02020603050405020304" pitchFamily="18" charset="0"/>
                <a:cs typeface="Calibri" panose="020F0502020204030204" pitchFamily="34" charset="0"/>
              </a:rPr>
              <a:t>Ως βασική μέθοδος προτείνεται η εργασία με ομάδες, με κοινή αξία και παραδοχή: τη δουλειά μαζί με τα παιδιά, προκειμένου να προληφθούν δυσκολίες και τα προβλήματα να μετουσιωθούν σε ευκαιρίες και δυνατότητες.</a:t>
            </a:r>
          </a:p>
          <a:p>
            <a:pPr algn="just"/>
            <a:r>
              <a:rPr lang="el-GR" sz="3000" dirty="0">
                <a:effectLst/>
                <a:latin typeface="Calibri" panose="020F0502020204030204" pitchFamily="34" charset="0"/>
                <a:ea typeface="Times New Roman" panose="02020603050405020304" pitchFamily="18" charset="0"/>
                <a:cs typeface="Calibri" panose="020F0502020204030204" pitchFamily="34" charset="0"/>
              </a:rPr>
              <a:t> Σε αυτό το πλαίσιο, σημαντικό πυλώνα αποτελεί η πρόληψη εμφάνισης δυσκολιών μέσω της αναγνώρισης της μοναδικότητας, της ανάπτυξης συνεργιών, η ισχυροποίηση των σχέσεων μεταξύ των μερών της σχολικής και της ευρύτερης κοινότητας, αλλά και η ενίσχυση της δημιουργικότητας.</a:t>
            </a:r>
            <a:endParaRPr lang="el-GR" sz="3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363172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F5AD8B-A135-4DDC-B4FE-638E4C948E3B}"/>
              </a:ext>
            </a:extLst>
          </p:cNvPr>
          <p:cNvSpPr>
            <a:spLocks noGrp="1"/>
          </p:cNvSpPr>
          <p:nvPr>
            <p:ph type="title"/>
          </p:nvPr>
        </p:nvSpPr>
        <p:spPr>
          <a:xfrm>
            <a:off x="457200" y="274638"/>
            <a:ext cx="8229600" cy="487362"/>
          </a:xfrm>
        </p:spPr>
        <p:txBody>
          <a:bodyPr>
            <a:normAutofit fontScale="90000"/>
          </a:bodyPr>
          <a:lstStyle/>
          <a:p>
            <a:r>
              <a:rPr lang="el-GR" b="1" dirty="0"/>
              <a:t>Θεωρίες και προσεγγίσεις</a:t>
            </a:r>
          </a:p>
        </p:txBody>
      </p:sp>
      <p:sp>
        <p:nvSpPr>
          <p:cNvPr id="3" name="Θέση περιεχομένου 2">
            <a:extLst>
              <a:ext uri="{FF2B5EF4-FFF2-40B4-BE49-F238E27FC236}">
                <a16:creationId xmlns:a16="http://schemas.microsoft.com/office/drawing/2014/main" id="{B0C92524-821F-4A45-A55C-4FFB11CC9A38}"/>
              </a:ext>
            </a:extLst>
          </p:cNvPr>
          <p:cNvSpPr>
            <a:spLocks noGrp="1"/>
          </p:cNvSpPr>
          <p:nvPr>
            <p:ph idx="1"/>
          </p:nvPr>
        </p:nvSpPr>
        <p:spPr>
          <a:xfrm>
            <a:off x="457200" y="762000"/>
            <a:ext cx="8229600" cy="5821362"/>
          </a:xfrm>
        </p:spPr>
        <p:txBody>
          <a:bodyPr>
            <a:normAutofit/>
          </a:bodyPr>
          <a:lstStyle/>
          <a:p>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p>
            <a:r>
              <a:rPr lang="el-GR" sz="2400" dirty="0">
                <a:effectLst/>
                <a:latin typeface="Calibri" panose="020F0502020204030204" pitchFamily="34" charset="0"/>
                <a:ea typeface="Times New Roman" panose="02020603050405020304" pitchFamily="18" charset="0"/>
                <a:cs typeface="Calibri" panose="020F0502020204030204" pitchFamily="34" charset="0"/>
              </a:rPr>
              <a:t>Η </a:t>
            </a:r>
            <a:r>
              <a:rPr lang="el-GR" sz="2400" b="1" dirty="0" err="1">
                <a:effectLst/>
                <a:latin typeface="Calibri" panose="020F0502020204030204" pitchFamily="34" charset="0"/>
                <a:ea typeface="Times New Roman" panose="02020603050405020304" pitchFamily="18" charset="0"/>
                <a:cs typeface="Calibri" panose="020F0502020204030204" pitchFamily="34" charset="0"/>
              </a:rPr>
              <a:t>οικοσυστημική</a:t>
            </a:r>
            <a:r>
              <a:rPr lang="el-GR" sz="2400" b="1" dirty="0">
                <a:effectLst/>
                <a:latin typeface="Calibri" panose="020F0502020204030204" pitchFamily="34" charset="0"/>
                <a:ea typeface="Times New Roman" panose="02020603050405020304" pitchFamily="18" charset="0"/>
                <a:cs typeface="Calibri" panose="020F0502020204030204" pitchFamily="34" charset="0"/>
              </a:rPr>
              <a:t> προσέγγιση</a:t>
            </a:r>
            <a:r>
              <a:rPr lang="el-GR" sz="2400" dirty="0">
                <a:effectLst/>
                <a:latin typeface="Calibri" panose="020F0502020204030204" pitchFamily="34" charset="0"/>
                <a:ea typeface="Times New Roman" panose="02020603050405020304" pitchFamily="18" charset="0"/>
                <a:cs typeface="Calibri" panose="020F0502020204030204" pitchFamily="34" charset="0"/>
              </a:rPr>
              <a:t>, μελετά τις συνθήκες μέσα στις οποίες εκδηλώνεται ένα φαινόμενο, επιχειρεί να το ερμηνεύσει και να αναδείξει τις επιπτώσεις του στη σχέση των μαθητών/τριών και του σχολικού περιβάλλοντός τους τη χρονική περίοδο υλοποίησης της παρέμβασης.</a:t>
            </a:r>
          </a:p>
          <a:p>
            <a:r>
              <a:rPr lang="el-GR" sz="2400" dirty="0">
                <a:effectLst/>
                <a:latin typeface="Calibri" panose="020F0502020204030204" pitchFamily="34" charset="0"/>
                <a:ea typeface="Times New Roman" panose="02020603050405020304" pitchFamily="18" charset="0"/>
                <a:cs typeface="Calibri" panose="020F0502020204030204" pitchFamily="34" charset="0"/>
              </a:rPr>
              <a:t> Μελετά ακόμη τις συμπεριφορές που εκφέρονται σε συγκεκριμένο χρόνο και χώρο και επιχειρεί παρεμβάσεις σε ομάδες εκπαιδευτικών και μαθητών/τριών, στις οικογένειες και τις κοινότητες, με στόχο την αλλαγή των συμπεριφορών και των στάσεων που προκαλούν δυσκολίες και προβλήματα. H δε συμπεριφορά στην τάξη μελετάται και αναλύεται στο ευρύτερο πλαίσιο μέσα στο οποίο εκδηλώνεται. </a:t>
            </a:r>
            <a:endParaRPr lang="el-GR" sz="2400" dirty="0">
              <a:latin typeface="Calibri" panose="020F0502020204030204" pitchFamily="34" charset="0"/>
              <a:ea typeface="Times New Roman" panose="02020603050405020304" pitchFamily="18" charset="0"/>
              <a:cs typeface="Calibri" panose="020F0502020204030204" pitchFamily="34" charset="0"/>
            </a:endParaRPr>
          </a:p>
          <a:p>
            <a:endParaRPr lang="el-GR" sz="1800" dirty="0">
              <a:effectLst/>
              <a:latin typeface="Calibri" panose="020F0502020204030204" pitchFamily="34" charset="0"/>
              <a:ea typeface="Times New Roman" panose="02020603050405020304" pitchFamily="18" charset="0"/>
              <a:cs typeface="Calibri" panose="020F0502020204030204" pitchFamily="34" charset="0"/>
            </a:endParaRPr>
          </a:p>
          <a:p>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133839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p:cNvSpPr>
            <a:spLocks noGrp="1"/>
          </p:cNvSpPr>
          <p:nvPr>
            <p:ph type="title"/>
          </p:nvPr>
        </p:nvSpPr>
        <p:spPr>
          <a:xfrm>
            <a:off x="457200" y="704850"/>
            <a:ext cx="8229600" cy="590550"/>
          </a:xfrm>
        </p:spPr>
        <p:txBody>
          <a:bodyPr>
            <a:normAutofit fontScale="90000"/>
          </a:bodyPr>
          <a:lstStyle/>
          <a:p>
            <a:pPr algn="ctr" eaLnBrk="1" hangingPunct="1"/>
            <a:r>
              <a:rPr lang="el-GR" dirty="0"/>
              <a:t>ΠΕΡΙΓΡΑΜΜΑ</a:t>
            </a:r>
          </a:p>
        </p:txBody>
      </p:sp>
      <p:sp>
        <p:nvSpPr>
          <p:cNvPr id="6147" name="2 - Θέση περιεχομένου"/>
          <p:cNvSpPr>
            <a:spLocks noGrp="1"/>
          </p:cNvSpPr>
          <p:nvPr>
            <p:ph idx="1"/>
          </p:nvPr>
        </p:nvSpPr>
        <p:spPr>
          <a:xfrm>
            <a:off x="457200" y="1447801"/>
            <a:ext cx="8229600" cy="4876800"/>
          </a:xfrm>
        </p:spPr>
        <p:txBody>
          <a:bodyPr>
            <a:normAutofit/>
          </a:bodyPr>
          <a:lstStyle/>
          <a:p>
            <a:pPr algn="just" eaLnBrk="1" hangingPunct="1"/>
            <a:r>
              <a:rPr lang="el-GR" dirty="0"/>
              <a:t>Με ποιους τρόπους η Κοινωνική Εργασία με Ομάδες στην Εκπαίδευση μέσα από το θεωρητικό της πλαίσιο μπορεί να ανταποκριθεί στις ανάγκες της σχολικής κοινότητας με τον σχεδιασμό παρεμβάσεων. </a:t>
            </a:r>
          </a:p>
          <a:p>
            <a:pPr eaLnBrk="1" hangingPunct="1"/>
            <a:endParaRPr lang="el-GR" dirty="0"/>
          </a:p>
          <a:p>
            <a:pPr eaLnBrk="1" hangingPunct="1"/>
            <a:endParaRPr lang="en-US" b="1" dirty="0"/>
          </a:p>
          <a:p>
            <a:pPr eaLnBrk="1" hangingPunct="1"/>
            <a:endParaRPr lang="el-GR" b="1" dirty="0"/>
          </a:p>
          <a:p>
            <a:pPr eaLnBrk="1" hangingPunct="1"/>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2A275A-61A7-4A56-9745-52C372FFB136}"/>
              </a:ext>
            </a:extLst>
          </p:cNvPr>
          <p:cNvSpPr>
            <a:spLocks noGrp="1"/>
          </p:cNvSpPr>
          <p:nvPr>
            <p:ph type="title"/>
          </p:nvPr>
        </p:nvSpPr>
        <p:spPr/>
        <p:txBody>
          <a:bodyPr/>
          <a:lstStyle/>
          <a:p>
            <a:r>
              <a:rPr lang="el-GR" b="1" dirty="0"/>
              <a:t>Θεωρίες και προσεγγίσεις</a:t>
            </a:r>
          </a:p>
        </p:txBody>
      </p:sp>
      <p:sp>
        <p:nvSpPr>
          <p:cNvPr id="3" name="Θέση περιεχομένου 2">
            <a:extLst>
              <a:ext uri="{FF2B5EF4-FFF2-40B4-BE49-F238E27FC236}">
                <a16:creationId xmlns:a16="http://schemas.microsoft.com/office/drawing/2014/main" id="{25FAEAF1-75B7-4DD7-9782-B006025C3994}"/>
              </a:ext>
            </a:extLst>
          </p:cNvPr>
          <p:cNvSpPr>
            <a:spLocks noGrp="1"/>
          </p:cNvSpPr>
          <p:nvPr>
            <p:ph idx="1"/>
          </p:nvPr>
        </p:nvSpPr>
        <p:spPr/>
        <p:txBody>
          <a:bodyPr>
            <a:normAutofit fontScale="85000" lnSpcReduction="20000"/>
          </a:bodyPr>
          <a:lstStyle/>
          <a:p>
            <a:r>
              <a:rPr lang="el-GR" kern="0" dirty="0">
                <a:latin typeface="Calibri" panose="020F0502020204030204" pitchFamily="34" charset="0"/>
                <a:ea typeface="Times New Roman" panose="02020603050405020304" pitchFamily="18" charset="0"/>
              </a:rPr>
              <a:t>Η</a:t>
            </a:r>
            <a:r>
              <a:rPr lang="el-GR" sz="3200" kern="0" dirty="0">
                <a:effectLst/>
                <a:latin typeface="Calibri" panose="020F0502020204030204" pitchFamily="34" charset="0"/>
                <a:ea typeface="Times New Roman" panose="02020603050405020304" pitchFamily="18" charset="0"/>
              </a:rPr>
              <a:t> </a:t>
            </a:r>
            <a:r>
              <a:rPr lang="el-GR" sz="3200" b="1" kern="0" dirty="0">
                <a:effectLst/>
                <a:latin typeface="Calibri" panose="020F0502020204030204" pitchFamily="34" charset="0"/>
                <a:ea typeface="Times New Roman" panose="02020603050405020304" pitchFamily="18" charset="0"/>
              </a:rPr>
              <a:t>προσέγγιση των δυνατών σημείων </a:t>
            </a:r>
            <a:r>
              <a:rPr lang="el-GR" sz="3200" kern="0" dirty="0">
                <a:effectLst/>
                <a:latin typeface="Calibri" panose="020F0502020204030204" pitchFamily="34" charset="0"/>
                <a:ea typeface="Times New Roman" panose="02020603050405020304" pitchFamily="18" charset="0"/>
              </a:rPr>
              <a:t>αφορά μια στρατηγική </a:t>
            </a:r>
            <a:r>
              <a:rPr lang="el-GR" sz="3200" kern="0" dirty="0" err="1">
                <a:effectLst/>
                <a:latin typeface="Calibri" panose="020F0502020204030204" pitchFamily="34" charset="0"/>
                <a:ea typeface="Times New Roman" panose="02020603050405020304" pitchFamily="18" charset="0"/>
              </a:rPr>
              <a:t>στοχευμένης</a:t>
            </a:r>
            <a:r>
              <a:rPr lang="el-GR" sz="3200" kern="0" dirty="0">
                <a:effectLst/>
                <a:latin typeface="Calibri" panose="020F0502020204030204" pitchFamily="34" charset="0"/>
                <a:ea typeface="Times New Roman" panose="02020603050405020304" pitchFamily="18" charset="0"/>
              </a:rPr>
              <a:t> αλλαγής, η οποία επιτυγχάνεται μέσα από τον εντοπισμό και την αναγνώριση των θετικών σημείων και των δυνατοτήτων που ενυπάρχουν στα άτομα, αλλά και στα συστήματα που αυτά εντάσσονται και με τα οποία </a:t>
            </a:r>
            <a:r>
              <a:rPr lang="el-GR" sz="3200" kern="0" dirty="0" err="1">
                <a:effectLst/>
                <a:latin typeface="Calibri" panose="020F0502020204030204" pitchFamily="34" charset="0"/>
                <a:ea typeface="Times New Roman" panose="02020603050405020304" pitchFamily="18" charset="0"/>
              </a:rPr>
              <a:t>αλληλεπιδρούν</a:t>
            </a:r>
            <a:r>
              <a:rPr lang="el-GR" sz="3200" kern="0" dirty="0">
                <a:effectLst/>
                <a:latin typeface="Calibri" panose="020F0502020204030204" pitchFamily="34" charset="0"/>
                <a:ea typeface="Times New Roman" panose="02020603050405020304" pitchFamily="18" charset="0"/>
              </a:rPr>
              <a:t>. </a:t>
            </a:r>
          </a:p>
          <a:p>
            <a:r>
              <a:rPr lang="el-GR" sz="3200" dirty="0">
                <a:effectLst/>
                <a:latin typeface="Calibri" panose="020F0502020204030204" pitchFamily="34" charset="0"/>
                <a:ea typeface="Times New Roman" panose="02020603050405020304" pitchFamily="18" charset="0"/>
                <a:cs typeface="Calibri" panose="020F0502020204030204" pitchFamily="34" charset="0"/>
              </a:rPr>
              <a:t>Η εστίαση στα ελλείμματα των ατόμων και ο παραδοσιακός τρόπος εντοπισμού και διαχείρισης των προβλημάτων αμφισβητείται και αντιστρέφεται μέσα από την έμφαση στα θετικά και στις πηγές ενέργειας των ατόμων και των συστημάτων.</a:t>
            </a:r>
          </a:p>
          <a:p>
            <a:endParaRPr lang="el-GR" dirty="0"/>
          </a:p>
        </p:txBody>
      </p:sp>
    </p:spTree>
    <p:extLst>
      <p:ext uri="{BB962C8B-B14F-4D97-AF65-F5344CB8AC3E}">
        <p14:creationId xmlns:p14="http://schemas.microsoft.com/office/powerpoint/2010/main" val="2548932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53A411-1FE5-4E5C-80E8-31B3707B87EF}"/>
              </a:ext>
            </a:extLst>
          </p:cNvPr>
          <p:cNvSpPr>
            <a:spLocks noGrp="1"/>
          </p:cNvSpPr>
          <p:nvPr>
            <p:ph type="title"/>
          </p:nvPr>
        </p:nvSpPr>
        <p:spPr>
          <a:xfrm>
            <a:off x="457200" y="274638"/>
            <a:ext cx="8229600" cy="563562"/>
          </a:xfrm>
        </p:spPr>
        <p:txBody>
          <a:bodyPr>
            <a:normAutofit fontScale="90000"/>
          </a:bodyPr>
          <a:lstStyle/>
          <a:p>
            <a:r>
              <a:rPr lang="el-GR" sz="3200" b="1" dirty="0"/>
              <a:t>Θεωρίες και προσεγγίσεις</a:t>
            </a:r>
            <a:endParaRPr lang="el-GR" sz="3200" dirty="0"/>
          </a:p>
        </p:txBody>
      </p:sp>
      <p:sp>
        <p:nvSpPr>
          <p:cNvPr id="3" name="Θέση περιεχομένου 2">
            <a:extLst>
              <a:ext uri="{FF2B5EF4-FFF2-40B4-BE49-F238E27FC236}">
                <a16:creationId xmlns:a16="http://schemas.microsoft.com/office/drawing/2014/main" id="{F0AC337F-EC25-4DEF-8379-C7C3BB62452F}"/>
              </a:ext>
            </a:extLst>
          </p:cNvPr>
          <p:cNvSpPr>
            <a:spLocks noGrp="1"/>
          </p:cNvSpPr>
          <p:nvPr>
            <p:ph idx="1"/>
          </p:nvPr>
        </p:nvSpPr>
        <p:spPr>
          <a:xfrm>
            <a:off x="457200" y="838200"/>
            <a:ext cx="8229600" cy="5287963"/>
          </a:xfrm>
        </p:spPr>
        <p:txBody>
          <a:bodyPr>
            <a:normAutofit fontScale="70000" lnSpcReduction="20000"/>
          </a:bodyPr>
          <a:lstStyle/>
          <a:p>
            <a:pPr algn="just">
              <a:lnSpc>
                <a:spcPct val="150000"/>
              </a:lnSpc>
              <a:spcAft>
                <a:spcPts val="1000"/>
              </a:spcAft>
            </a:pPr>
            <a:r>
              <a:rPr lang="el-GR"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Σύμφωνα με την </a:t>
            </a:r>
            <a:r>
              <a:rPr lang="el-GR" sz="2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θεωρία της κοινωνικής κατασκευής</a:t>
            </a:r>
            <a:r>
              <a:rPr lang="el-GR"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Οι λέξεις είναι ο κύριος τρόπος κοινωνικής αλληλεπίδρασης, καθώς δομεί την εμπειρία της πραγματικότητας μέσα από την ανθρώπινη </a:t>
            </a:r>
            <a:r>
              <a:rPr lang="el-GR" sz="26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νοηματοδότηση</a:t>
            </a:r>
            <a:r>
              <a:rPr lang="el-GR"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Μιλάμε, συζητάμε, επικοινωνούμε, δημιουργώντας αναπαραστάσεις της πραγματικότητας συμβάλλοντας έτσι στην κατασκευή της. </a:t>
            </a:r>
            <a:endParaRPr lang="el-GR" sz="2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pPr>
            <a:r>
              <a:rPr lang="el-GR" sz="2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Η γλώσσα, συνεπώς, παρέχει απεριόριστες δυνατότητες αναφορικά με την κατασκευή της πραγματικότητας σε μια σχολική μονάδα, πολύ δε περισσότερο στην κατασκευή μιας πραγματικότητας για ένα παιδί. Δίνει τις ευκαιρίες είτε να το εγκλωβίσουμε σε μια συνθήκη αμετάκλητη που το περιγράφει αδύναμο στα μαθήματα, ταραξία, ανυπότακτο, διασπαστικό, είτε την ευκαιρία να το δούμε ως δραστήριο, χαρούμενο, ενθουσιώδες, με δυσκολία στην τήρηση των ορίων και να του επιτρέψουμε έτσι να δει τον εαυτό του θετικά και να δεσμευτεί αναφορικά με χαρακτηριστικά που εντοπίζουμε. </a:t>
            </a:r>
            <a:endParaRPr lang="el-GR" sz="26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15881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85AB95-B193-4420-B8CE-DB482CA96F76}"/>
              </a:ext>
            </a:extLst>
          </p:cNvPr>
          <p:cNvSpPr>
            <a:spLocks noGrp="1"/>
          </p:cNvSpPr>
          <p:nvPr>
            <p:ph type="title"/>
          </p:nvPr>
        </p:nvSpPr>
        <p:spPr/>
        <p:txBody>
          <a:bodyPr/>
          <a:lstStyle/>
          <a:p>
            <a:r>
              <a:rPr lang="el-GR" b="1" dirty="0"/>
              <a:t>Ομάδα</a:t>
            </a:r>
          </a:p>
        </p:txBody>
      </p:sp>
      <p:sp>
        <p:nvSpPr>
          <p:cNvPr id="3" name="Θέση περιεχομένου 2">
            <a:extLst>
              <a:ext uri="{FF2B5EF4-FFF2-40B4-BE49-F238E27FC236}">
                <a16:creationId xmlns:a16="http://schemas.microsoft.com/office/drawing/2014/main" id="{D928F870-2907-4B2F-9329-795C2F180DEA}"/>
              </a:ext>
            </a:extLst>
          </p:cNvPr>
          <p:cNvSpPr>
            <a:spLocks noGrp="1"/>
          </p:cNvSpPr>
          <p:nvPr>
            <p:ph idx="1"/>
          </p:nvPr>
        </p:nvSpPr>
        <p:spPr/>
        <p:txBody>
          <a:bodyPr>
            <a:normAutofit/>
          </a:bodyPr>
          <a:lstStyle/>
          <a:p>
            <a:r>
              <a:rPr lang="el-GR" sz="2800" kern="0" dirty="0">
                <a:effectLst/>
                <a:latin typeface="Calibri" panose="020F0502020204030204" pitchFamily="34" charset="0"/>
                <a:ea typeface="Times New Roman" panose="02020603050405020304" pitchFamily="18" charset="0"/>
              </a:rPr>
              <a:t>Σύμφωνα με την κοινωνική εργασία με ομάδες, το άτομο αναπτύσσεται και ολοκληρώνεται μέσα σε ομάδες, συναναστρέφεται, </a:t>
            </a:r>
            <a:r>
              <a:rPr lang="el-GR" sz="2800" kern="0" dirty="0" err="1">
                <a:effectLst/>
                <a:latin typeface="Calibri" panose="020F0502020204030204" pitchFamily="34" charset="0"/>
                <a:ea typeface="Times New Roman" panose="02020603050405020304" pitchFamily="18" charset="0"/>
              </a:rPr>
              <a:t>αλληλεπιδρά</a:t>
            </a:r>
            <a:r>
              <a:rPr lang="el-GR" sz="2800" kern="0" dirty="0">
                <a:effectLst/>
                <a:latin typeface="Calibri" panose="020F0502020204030204" pitchFamily="34" charset="0"/>
                <a:ea typeface="Times New Roman" panose="02020603050405020304" pitchFamily="18" charset="0"/>
              </a:rPr>
              <a:t> και επηρεάζεται από τους άλλους και ταυτόχρονα τους επηρεάζει όσον αφορά τον τρόπο που ενεργούν, σκέφτονται και αισθάνονται. Εντασσόμενο σε αυτές, καλύπτει βασικές του ανάγκες, όπως την ανάγκη για αγάπη, συντροφικότητα και ασφάλεια, ενώ αναπτύσσει και το αίσθημα του </a:t>
            </a:r>
            <a:r>
              <a:rPr lang="el-GR" sz="2800" kern="0" dirty="0" err="1">
                <a:effectLst/>
                <a:latin typeface="Calibri" panose="020F0502020204030204" pitchFamily="34" charset="0"/>
                <a:ea typeface="Times New Roman" panose="02020603050405020304" pitchFamily="18" charset="0"/>
              </a:rPr>
              <a:t>ανήκειν</a:t>
            </a:r>
            <a:r>
              <a:rPr lang="el-GR" sz="2800" kern="0" dirty="0">
                <a:effectLst/>
                <a:latin typeface="Calibri" panose="020F0502020204030204" pitchFamily="34" charset="0"/>
                <a:ea typeface="Times New Roman" panose="02020603050405020304" pitchFamily="18" charset="0"/>
              </a:rPr>
              <a:t>. </a:t>
            </a:r>
            <a:endParaRPr lang="el-GR" sz="2800" dirty="0"/>
          </a:p>
        </p:txBody>
      </p:sp>
    </p:spTree>
    <p:extLst>
      <p:ext uri="{BB962C8B-B14F-4D97-AF65-F5344CB8AC3E}">
        <p14:creationId xmlns:p14="http://schemas.microsoft.com/office/powerpoint/2010/main" val="2724193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D7C133-11DA-4C70-8E11-5838C82D81C9}"/>
              </a:ext>
            </a:extLst>
          </p:cNvPr>
          <p:cNvSpPr>
            <a:spLocks noGrp="1"/>
          </p:cNvSpPr>
          <p:nvPr>
            <p:ph type="title"/>
          </p:nvPr>
        </p:nvSpPr>
        <p:spPr/>
        <p:txBody>
          <a:bodyPr/>
          <a:lstStyle/>
          <a:p>
            <a:r>
              <a:rPr lang="el-GR" b="1" dirty="0"/>
              <a:t>Ομάδα</a:t>
            </a:r>
            <a:endParaRPr lang="el-GR" dirty="0"/>
          </a:p>
        </p:txBody>
      </p:sp>
      <p:sp>
        <p:nvSpPr>
          <p:cNvPr id="3" name="Θέση περιεχομένου 2">
            <a:extLst>
              <a:ext uri="{FF2B5EF4-FFF2-40B4-BE49-F238E27FC236}">
                <a16:creationId xmlns:a16="http://schemas.microsoft.com/office/drawing/2014/main" id="{B61F87AB-5549-4342-A5AE-EACBD525AE14}"/>
              </a:ext>
            </a:extLst>
          </p:cNvPr>
          <p:cNvSpPr>
            <a:spLocks noGrp="1"/>
          </p:cNvSpPr>
          <p:nvPr>
            <p:ph idx="1"/>
          </p:nvPr>
        </p:nvSpPr>
        <p:spPr/>
        <p:txBody>
          <a:bodyPr>
            <a:normAutofit/>
          </a:bodyPr>
          <a:lstStyle/>
          <a:p>
            <a:r>
              <a:rPr lang="el-GR" sz="2400" kern="0" dirty="0">
                <a:solidFill>
                  <a:srgbClr val="202124"/>
                </a:solidFill>
                <a:latin typeface="Calibri" panose="020F0502020204030204" pitchFamily="34" charset="0"/>
                <a:ea typeface="Times New Roman" panose="02020603050405020304" pitchFamily="18" charset="0"/>
                <a:cs typeface="Times New Roman" panose="02020603050405020304" pitchFamily="18" charset="0"/>
              </a:rPr>
              <a:t>Η</a:t>
            </a:r>
            <a:r>
              <a:rPr lang="el-GR" sz="2400" kern="0" dirty="0">
                <a:solidFill>
                  <a:srgbClr val="202124"/>
                </a:solidFill>
                <a:effectLst/>
                <a:latin typeface="Calibri" panose="020F0502020204030204" pitchFamily="34" charset="0"/>
                <a:ea typeface="Times New Roman" panose="02020603050405020304" pitchFamily="18" charset="0"/>
                <a:cs typeface="Times New Roman" panose="02020603050405020304" pitchFamily="18" charset="0"/>
              </a:rPr>
              <a:t> ομάδα είναι ένα ασφαλές μέρος για να αποκτήσουν τα μέλη γνώσεις, να διατυπώσουν νέες ιδέες, να πειραματιστούν με νέες συμπεριφορές και να μάθουν πολύτιμες κοινωνικές δεξιότητες. Οι ευκαιρίες που παρέχονται για </a:t>
            </a:r>
            <a:r>
              <a:rPr lang="el-GR" sz="2400" kern="0" dirty="0" err="1">
                <a:solidFill>
                  <a:srgbClr val="202124"/>
                </a:solidFill>
                <a:effectLst/>
                <a:latin typeface="Calibri" panose="020F0502020204030204" pitchFamily="34" charset="0"/>
                <a:ea typeface="Times New Roman" panose="02020603050405020304" pitchFamily="18" charset="0"/>
                <a:cs typeface="Times New Roman" panose="02020603050405020304" pitchFamily="18" charset="0"/>
              </a:rPr>
              <a:t>αυτοέκφραση</a:t>
            </a:r>
            <a:r>
              <a:rPr lang="el-GR" sz="2400" kern="0" dirty="0">
                <a:solidFill>
                  <a:srgbClr val="202124"/>
                </a:solidFill>
                <a:effectLst/>
                <a:latin typeface="Calibri" panose="020F0502020204030204" pitchFamily="34" charset="0"/>
                <a:ea typeface="Times New Roman" panose="02020603050405020304" pitchFamily="18" charset="0"/>
                <a:cs typeface="Times New Roman" panose="02020603050405020304" pitchFamily="18" charset="0"/>
              </a:rPr>
              <a:t> και για δοκιμή και κατάκτηση κοινωνικών δεξιοτήτων έχουν ευεργετική επίδραση στην αυτοεκτίμηση των μελών και στην ικανοποίηση της συναναστροφής με τους άλλους </a:t>
            </a:r>
            <a:r>
              <a:rPr lang="el-GR" sz="2400" kern="0" dirty="0">
                <a:effectLst/>
                <a:latin typeface="Calibri" panose="020F0502020204030204" pitchFamily="34" charset="0"/>
                <a:ea typeface="Times New Roman" panose="02020603050405020304" pitchFamily="18" charset="0"/>
              </a:rPr>
              <a:t>προσφέροντας φιλία, αμοιβαία υποστήριξη και σχέσεις, που αντισταθμίζουν την απομόνωση και τη μοναξιά</a:t>
            </a:r>
            <a:endParaRPr lang="el-GR" sz="2400" dirty="0"/>
          </a:p>
        </p:txBody>
      </p:sp>
    </p:spTree>
    <p:extLst>
      <p:ext uri="{BB962C8B-B14F-4D97-AF65-F5344CB8AC3E}">
        <p14:creationId xmlns:p14="http://schemas.microsoft.com/office/powerpoint/2010/main" val="2748067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81B541-30A1-4ED3-B60A-9C87C6923A95}"/>
              </a:ext>
            </a:extLst>
          </p:cNvPr>
          <p:cNvSpPr>
            <a:spLocks noGrp="1"/>
          </p:cNvSpPr>
          <p:nvPr>
            <p:ph type="title"/>
          </p:nvPr>
        </p:nvSpPr>
        <p:spPr/>
        <p:txBody>
          <a:bodyPr/>
          <a:lstStyle/>
          <a:p>
            <a:r>
              <a:rPr lang="el-GR" b="1" dirty="0"/>
              <a:t>Δυναμική της ομάδας</a:t>
            </a:r>
          </a:p>
        </p:txBody>
      </p:sp>
      <p:sp>
        <p:nvSpPr>
          <p:cNvPr id="3" name="Θέση περιεχομένου 2">
            <a:extLst>
              <a:ext uri="{FF2B5EF4-FFF2-40B4-BE49-F238E27FC236}">
                <a16:creationId xmlns:a16="http://schemas.microsoft.com/office/drawing/2014/main" id="{F7506295-A19C-4279-BA88-31E46AC2C696}"/>
              </a:ext>
            </a:extLst>
          </p:cNvPr>
          <p:cNvSpPr>
            <a:spLocks noGrp="1"/>
          </p:cNvSpPr>
          <p:nvPr>
            <p:ph idx="1"/>
          </p:nvPr>
        </p:nvSpPr>
        <p:spPr/>
        <p:txBody>
          <a:bodyPr/>
          <a:lstStyle/>
          <a:p>
            <a:r>
              <a:rPr lang="el-GR" sz="2800" kern="0" dirty="0">
                <a:effectLst/>
                <a:latin typeface="Calibri" panose="020F0502020204030204" pitchFamily="34" charset="0"/>
                <a:ea typeface="Times New Roman" panose="02020603050405020304" pitchFamily="18" charset="0"/>
              </a:rPr>
              <a:t>Η αξιοποίηση της δυναμικής της ομάδας, η αλληλεπίδραση που αναπτύσσουν τα άτομα μέσα από την επικοινωνία και τη χρήση του λόγου, η θετική ανατροφοδότηση αλλά και η επεξεργασία των μηνυμάτων λεκτικών και </a:t>
            </a:r>
            <a:r>
              <a:rPr lang="el-GR" sz="2800" kern="0" dirty="0" err="1">
                <a:effectLst/>
                <a:latin typeface="Calibri" panose="020F0502020204030204" pitchFamily="34" charset="0"/>
                <a:ea typeface="Times New Roman" panose="02020603050405020304" pitchFamily="18" charset="0"/>
              </a:rPr>
              <a:t>εξωλεκτικών</a:t>
            </a:r>
            <a:r>
              <a:rPr lang="el-GR" sz="2800" kern="0" dirty="0">
                <a:effectLst/>
                <a:latin typeface="Calibri" panose="020F0502020204030204" pitchFamily="34" charset="0"/>
                <a:ea typeface="Times New Roman" panose="02020603050405020304" pitchFamily="18" charset="0"/>
              </a:rPr>
              <a:t> που μεταφέρονται, όπως και η ερμηνεία τους, αποτελούν βασικούς άξονες της κοινωνικής εργασίας με ομάδες. </a:t>
            </a:r>
          </a:p>
          <a:p>
            <a:endParaRPr lang="el-GR" dirty="0"/>
          </a:p>
        </p:txBody>
      </p:sp>
    </p:spTree>
    <p:extLst>
      <p:ext uri="{BB962C8B-B14F-4D97-AF65-F5344CB8AC3E}">
        <p14:creationId xmlns:p14="http://schemas.microsoft.com/office/powerpoint/2010/main" val="37548399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AAB4A2-EFD7-4989-9D66-F566D9EE5E99}"/>
              </a:ext>
            </a:extLst>
          </p:cNvPr>
          <p:cNvSpPr>
            <a:spLocks noGrp="1"/>
          </p:cNvSpPr>
          <p:nvPr>
            <p:ph type="title"/>
          </p:nvPr>
        </p:nvSpPr>
        <p:spPr/>
        <p:txBody>
          <a:bodyPr/>
          <a:lstStyle/>
          <a:p>
            <a:r>
              <a:rPr lang="el-GR" b="1" dirty="0"/>
              <a:t>Δυναμική της Ομάδας</a:t>
            </a:r>
          </a:p>
        </p:txBody>
      </p:sp>
      <p:sp>
        <p:nvSpPr>
          <p:cNvPr id="3" name="Θέση περιεχομένου 2">
            <a:extLst>
              <a:ext uri="{FF2B5EF4-FFF2-40B4-BE49-F238E27FC236}">
                <a16:creationId xmlns:a16="http://schemas.microsoft.com/office/drawing/2014/main" id="{0D8F400F-6D99-429D-B298-FFCA83E1B82E}"/>
              </a:ext>
            </a:extLst>
          </p:cNvPr>
          <p:cNvSpPr>
            <a:spLocks noGrp="1"/>
          </p:cNvSpPr>
          <p:nvPr>
            <p:ph idx="1"/>
          </p:nvPr>
        </p:nvSpPr>
        <p:spPr/>
        <p:txBody>
          <a:bodyPr/>
          <a:lstStyle/>
          <a:p>
            <a:r>
              <a:rPr lang="el-GR" dirty="0"/>
              <a:t>Το πρωταρχικό καθήκον του ΚΛ είναι να διευκολύνει την ομαδική διαδικασία έτσι ώστε η συμμετοχή στην ομάδα να ασκήσει επιρροή στη συμπεριφορά των μελών της.</a:t>
            </a:r>
          </a:p>
        </p:txBody>
      </p:sp>
    </p:spTree>
    <p:extLst>
      <p:ext uri="{BB962C8B-B14F-4D97-AF65-F5344CB8AC3E}">
        <p14:creationId xmlns:p14="http://schemas.microsoft.com/office/powerpoint/2010/main" val="1661511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D31F4F-923C-413B-A71F-BA3CA9000D2C}"/>
              </a:ext>
            </a:extLst>
          </p:cNvPr>
          <p:cNvSpPr>
            <a:spLocks noGrp="1"/>
          </p:cNvSpPr>
          <p:nvPr>
            <p:ph type="title"/>
          </p:nvPr>
        </p:nvSpPr>
        <p:spPr/>
        <p:txBody>
          <a:bodyPr>
            <a:noAutofit/>
          </a:bodyPr>
          <a:lstStyle/>
          <a:p>
            <a:r>
              <a:rPr lang="el-GR" sz="3200" b="1" kern="0" dirty="0">
                <a:latin typeface="Calibri" panose="020F0502020204030204" pitchFamily="34" charset="0"/>
                <a:ea typeface="Times New Roman" panose="02020603050405020304" pitchFamily="18" charset="0"/>
              </a:rPr>
              <a:t>Στην κοινωνική εργασία με ομάδες στο σχολείο σημαντικό στόχο αποτελεί:</a:t>
            </a:r>
            <a:br>
              <a:rPr lang="el-GR" sz="3200" b="1" kern="0" dirty="0">
                <a:latin typeface="Calibri" panose="020F0502020204030204" pitchFamily="34" charset="0"/>
                <a:ea typeface="Times New Roman" panose="02020603050405020304" pitchFamily="18" charset="0"/>
              </a:rPr>
            </a:br>
            <a:endParaRPr lang="el-GR" sz="3200" b="1" dirty="0"/>
          </a:p>
        </p:txBody>
      </p:sp>
      <p:sp>
        <p:nvSpPr>
          <p:cNvPr id="3" name="Θέση περιεχομένου 2">
            <a:extLst>
              <a:ext uri="{FF2B5EF4-FFF2-40B4-BE49-F238E27FC236}">
                <a16:creationId xmlns:a16="http://schemas.microsoft.com/office/drawing/2014/main" id="{5DAF5E1A-68E9-4842-B81D-C10CF9D892F6}"/>
              </a:ext>
            </a:extLst>
          </p:cNvPr>
          <p:cNvSpPr>
            <a:spLocks noGrp="1"/>
          </p:cNvSpPr>
          <p:nvPr>
            <p:ph idx="1"/>
          </p:nvPr>
        </p:nvSpPr>
        <p:spPr/>
        <p:txBody>
          <a:bodyPr>
            <a:normAutofit lnSpcReduction="10000"/>
          </a:bodyPr>
          <a:lstStyle/>
          <a:p>
            <a:r>
              <a:rPr lang="el-GR" sz="2000" kern="0" dirty="0">
                <a:effectLst/>
                <a:latin typeface="Calibri" panose="020F0502020204030204" pitchFamily="34" charset="0"/>
                <a:ea typeface="Times New Roman" panose="02020603050405020304" pitchFamily="18" charset="0"/>
              </a:rPr>
              <a:t>η ενίσχυση της ατομικής πρωτοβουλίας του κάθε μέλους μέσα στην ομάδα,</a:t>
            </a:r>
          </a:p>
          <a:p>
            <a:r>
              <a:rPr lang="el-GR" sz="2000" kern="0" dirty="0">
                <a:effectLst/>
                <a:latin typeface="Calibri" panose="020F0502020204030204" pitchFamily="34" charset="0"/>
                <a:ea typeface="Times New Roman" panose="02020603050405020304" pitchFamily="18" charset="0"/>
              </a:rPr>
              <a:t> η ισότιμη ένταξη μαθητών με αναπηρία, με διαφορετική καταγωγή, κουλτούρα, εθνικότητα ή χρώμα δέρματος, η καλλιέργεια προϋποθέσεων για δημιουργία θετικής αλληλεπίδρασης,</a:t>
            </a:r>
          </a:p>
          <a:p>
            <a:r>
              <a:rPr lang="el-GR" sz="2000" kern="0" dirty="0">
                <a:effectLst/>
                <a:latin typeface="Calibri" panose="020F0502020204030204" pitchFamily="34" charset="0"/>
                <a:ea typeface="Times New Roman" panose="02020603050405020304" pitchFamily="18" charset="0"/>
              </a:rPr>
              <a:t> η συνεργασία και συμμετοχή στη λήψη αποφάσεων αναφορικά με τη διαδικασία και την πορεία της ομάδας,</a:t>
            </a:r>
          </a:p>
          <a:p>
            <a:r>
              <a:rPr lang="el-GR" sz="2000" kern="0" dirty="0">
                <a:effectLst/>
                <a:latin typeface="Calibri" panose="020F0502020204030204" pitchFamily="34" charset="0"/>
                <a:ea typeface="Times New Roman" panose="02020603050405020304" pitchFamily="18" charset="0"/>
              </a:rPr>
              <a:t>η ενίσχυση της ελευθερίας και της ουσιαστικής συμμετοχής κάθε μέλους,</a:t>
            </a:r>
          </a:p>
          <a:p>
            <a:r>
              <a:rPr lang="el-GR" sz="2000" kern="0" dirty="0">
                <a:effectLst/>
                <a:latin typeface="Calibri" panose="020F0502020204030204" pitchFamily="34" charset="0"/>
                <a:ea typeface="Times New Roman" panose="02020603050405020304" pitchFamily="18" charset="0"/>
              </a:rPr>
              <a:t> η έκφραση συναισθημάτων και σκέψεων όσον αφορά την ομάδα και τα άλλα μέλη, καθώς και</a:t>
            </a:r>
          </a:p>
          <a:p>
            <a:r>
              <a:rPr lang="el-GR" sz="2000" kern="0" dirty="0">
                <a:effectLst/>
                <a:latin typeface="Calibri" panose="020F0502020204030204" pitchFamily="34" charset="0"/>
                <a:ea typeface="Times New Roman" panose="02020603050405020304" pitchFamily="18" charset="0"/>
              </a:rPr>
              <a:t> η επεξεργασία ζητημάτων που προκύπτουν, αλλά και η ενίσχυση της αξίας, της μοναδικότητας του κάθε μέλους της ομάδας μέσα από την επίδειξη σεβασμού στα ιδιαίτερα χαρακτηριστικά της διαφορετικότητάς του </a:t>
            </a:r>
            <a:endParaRPr lang="el-GR" sz="2000" dirty="0"/>
          </a:p>
        </p:txBody>
      </p:sp>
    </p:spTree>
    <p:extLst>
      <p:ext uri="{BB962C8B-B14F-4D97-AF65-F5344CB8AC3E}">
        <p14:creationId xmlns:p14="http://schemas.microsoft.com/office/powerpoint/2010/main" val="24544162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C20D5B-12B0-4E4D-81ED-5F5A67F9A371}"/>
              </a:ext>
            </a:extLst>
          </p:cNvPr>
          <p:cNvSpPr>
            <a:spLocks noGrp="1"/>
          </p:cNvSpPr>
          <p:nvPr>
            <p:ph type="title"/>
          </p:nvPr>
        </p:nvSpPr>
        <p:spPr/>
        <p:txBody>
          <a:bodyPr/>
          <a:lstStyle/>
          <a:p>
            <a:r>
              <a:rPr lang="el-GR" b="1" dirty="0"/>
              <a:t>Ομάδες γονέων</a:t>
            </a:r>
          </a:p>
        </p:txBody>
      </p:sp>
      <p:sp>
        <p:nvSpPr>
          <p:cNvPr id="3" name="Θέση περιεχομένου 2">
            <a:extLst>
              <a:ext uri="{FF2B5EF4-FFF2-40B4-BE49-F238E27FC236}">
                <a16:creationId xmlns:a16="http://schemas.microsoft.com/office/drawing/2014/main" id="{27E5F7E9-E1F7-4713-BBD9-7875E6E54A3D}"/>
              </a:ext>
            </a:extLst>
          </p:cNvPr>
          <p:cNvSpPr>
            <a:spLocks noGrp="1"/>
          </p:cNvSpPr>
          <p:nvPr>
            <p:ph idx="1"/>
          </p:nvPr>
        </p:nvSpPr>
        <p:spPr/>
        <p:txBody>
          <a:bodyPr>
            <a:normAutofit/>
          </a:bodyPr>
          <a:lstStyle/>
          <a:p>
            <a:r>
              <a:rPr lang="el-GR" dirty="0"/>
              <a:t>Ζητήματα επικοινωνίας</a:t>
            </a:r>
          </a:p>
          <a:p>
            <a:r>
              <a:rPr lang="el-GR" dirty="0"/>
              <a:t>Εστίαση στα συναισθήματα </a:t>
            </a:r>
          </a:p>
          <a:p>
            <a:r>
              <a:rPr lang="el-GR" kern="0" dirty="0">
                <a:solidFill>
                  <a:srgbClr val="202124"/>
                </a:solidFill>
                <a:effectLst/>
                <a:latin typeface="Calibri" panose="020F0502020204030204" pitchFamily="34" charset="0"/>
                <a:ea typeface="Times New Roman" panose="02020603050405020304" pitchFamily="18" charset="0"/>
                <a:cs typeface="Times New Roman" panose="02020603050405020304" pitchFamily="18" charset="0"/>
              </a:rPr>
              <a:t>Διερεύνηση εναλλακτικών τρόπων ανταπόκρισης στα παιδιά</a:t>
            </a:r>
          </a:p>
          <a:p>
            <a:r>
              <a:rPr lang="el-GR" kern="0" dirty="0">
                <a:solidFill>
                  <a:srgbClr val="202124"/>
                </a:solidFill>
                <a:effectLst/>
                <a:latin typeface="Calibri" panose="020F0502020204030204" pitchFamily="34" charset="0"/>
                <a:ea typeface="Times New Roman" panose="02020603050405020304" pitchFamily="18" charset="0"/>
                <a:cs typeface="Times New Roman" panose="02020603050405020304" pitchFamily="18" charset="0"/>
              </a:rPr>
              <a:t>Διαχείριση στερεοτύπων και προκαταλήψεων</a:t>
            </a:r>
            <a:endParaRPr lang="el-GR" dirty="0"/>
          </a:p>
        </p:txBody>
      </p:sp>
    </p:spTree>
    <p:extLst>
      <p:ext uri="{BB962C8B-B14F-4D97-AF65-F5344CB8AC3E}">
        <p14:creationId xmlns:p14="http://schemas.microsoft.com/office/powerpoint/2010/main" val="1486827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2A6501-9D60-4F36-97D8-F8AA45B5252A}"/>
              </a:ext>
            </a:extLst>
          </p:cNvPr>
          <p:cNvSpPr>
            <a:spLocks noGrp="1"/>
          </p:cNvSpPr>
          <p:nvPr>
            <p:ph type="title"/>
          </p:nvPr>
        </p:nvSpPr>
        <p:spPr/>
        <p:txBody>
          <a:bodyPr/>
          <a:lstStyle/>
          <a:p>
            <a:r>
              <a:rPr lang="el-GR" b="1" dirty="0"/>
              <a:t>Ομάδες εκπαιδευτικών</a:t>
            </a:r>
          </a:p>
        </p:txBody>
      </p:sp>
      <p:sp>
        <p:nvSpPr>
          <p:cNvPr id="3" name="Θέση περιεχομένου 2">
            <a:extLst>
              <a:ext uri="{FF2B5EF4-FFF2-40B4-BE49-F238E27FC236}">
                <a16:creationId xmlns:a16="http://schemas.microsoft.com/office/drawing/2014/main" id="{09A581DE-4D3F-4B4E-80AC-9086E0EDEBF2}"/>
              </a:ext>
            </a:extLst>
          </p:cNvPr>
          <p:cNvSpPr>
            <a:spLocks noGrp="1"/>
          </p:cNvSpPr>
          <p:nvPr>
            <p:ph idx="1"/>
          </p:nvPr>
        </p:nvSpPr>
        <p:spPr/>
        <p:txBody>
          <a:bodyPr/>
          <a:lstStyle/>
          <a:p>
            <a:r>
              <a:rPr lang="el-GR" dirty="0"/>
              <a:t>Επικοινωνία και συνεργασία με τους γονείς</a:t>
            </a:r>
          </a:p>
          <a:p>
            <a:r>
              <a:rPr lang="el-GR" dirty="0"/>
              <a:t>Ευαισθητοποίηση αναφορικά με την προάσπιση των δικαιωμάτων του παιδιού</a:t>
            </a:r>
          </a:p>
          <a:p>
            <a:r>
              <a:rPr lang="el-GR" dirty="0"/>
              <a:t>Ευαισθητοποίηση αναφορικά με την ετερότητα στο άτομο και την οικογένεια</a:t>
            </a:r>
          </a:p>
          <a:p>
            <a:endParaRPr lang="el-GR" dirty="0"/>
          </a:p>
          <a:p>
            <a:endParaRPr lang="el-GR" dirty="0"/>
          </a:p>
        </p:txBody>
      </p:sp>
    </p:spTree>
    <p:extLst>
      <p:ext uri="{BB962C8B-B14F-4D97-AF65-F5344CB8AC3E}">
        <p14:creationId xmlns:p14="http://schemas.microsoft.com/office/powerpoint/2010/main" val="718165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4F3464-C5A6-4BFC-B720-CCC058FB7226}"/>
              </a:ext>
            </a:extLst>
          </p:cNvPr>
          <p:cNvSpPr>
            <a:spLocks noGrp="1"/>
          </p:cNvSpPr>
          <p:nvPr>
            <p:ph type="title"/>
          </p:nvPr>
        </p:nvSpPr>
        <p:spPr/>
        <p:txBody>
          <a:bodyPr/>
          <a:lstStyle/>
          <a:p>
            <a:r>
              <a:rPr lang="el-GR" dirty="0"/>
              <a:t>Συνεργασία με σχολείο</a:t>
            </a:r>
          </a:p>
        </p:txBody>
      </p:sp>
      <p:sp>
        <p:nvSpPr>
          <p:cNvPr id="3" name="Θέση περιεχομένου 2">
            <a:extLst>
              <a:ext uri="{FF2B5EF4-FFF2-40B4-BE49-F238E27FC236}">
                <a16:creationId xmlns:a16="http://schemas.microsoft.com/office/drawing/2014/main" id="{E1940FD0-5DF0-4ECF-B3FA-EA474533B15F}"/>
              </a:ext>
            </a:extLst>
          </p:cNvPr>
          <p:cNvSpPr>
            <a:spLocks noGrp="1"/>
          </p:cNvSpPr>
          <p:nvPr>
            <p:ph idx="1"/>
          </p:nvPr>
        </p:nvSpPr>
        <p:spPr/>
        <p:txBody>
          <a:bodyPr/>
          <a:lstStyle/>
          <a:p>
            <a:r>
              <a:rPr lang="el-GR" sz="2000" dirty="0">
                <a:effectLst/>
                <a:latin typeface="Calibri" panose="020F0502020204030204" pitchFamily="34" charset="0"/>
                <a:ea typeface="Times New Roman" panose="02020603050405020304" pitchFamily="18" charset="0"/>
                <a:cs typeface="Calibri" panose="020F0502020204030204" pitchFamily="34" charset="0"/>
              </a:rPr>
              <a:t>Συχνά, οι δυσκολίες και τα εμπόδια που προκύπτουν στη συνεργασία των κοινωνικών λειτουργών με τα σχολεία μοιάζουν ανυπέρβλητα. Ωστόσο, οι ομάδες των μαθητών/τριών, τόσο ως σύνολο όσο ως μέλη ξεχωριστά, με τα πηγαία χαρακτηριστικά τους, τον αυθορμητισμό, την ειλικρίνεια, την ανάγκη τους για επικοινωνία, το χιούμορ, την ευφυΐα τους, λειτουργούν ως θετικές πηγές ενέργειας.</a:t>
            </a:r>
          </a:p>
          <a:p>
            <a:r>
              <a:rPr lang="el-GR" sz="2000" dirty="0">
                <a:effectLst/>
                <a:latin typeface="Calibri" panose="020F0502020204030204" pitchFamily="34" charset="0"/>
                <a:ea typeface="Times New Roman" panose="02020603050405020304" pitchFamily="18" charset="0"/>
                <a:cs typeface="Calibri" panose="020F0502020204030204" pitchFamily="34" charset="0"/>
              </a:rPr>
              <a:t> Η αξιοποίηση των μηνυμάτων που αντλούνται από τη δουλειά με τις ομάδες, η διάθεσή τους να ακούσουν, η προσπάθειά τους να αλλάξουν στάσεις, να σχετιστούν με διαφορετικούς τρόπους, να ξεπεράσουν τις δυσκολίες τους και να ανταποκριθούν στις απαιτήσεις μιας εντελώς νέας εμπειρίας, δεν μπορούν παρά να λειτουργήσουν ως πηγή έμπνευσης και διαρκούς θετικής ανατροφοδότησης στη διαδικασία συντονισμού των ομάδων.</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59375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p:cNvSpPr>
            <a:spLocks noGrp="1"/>
          </p:cNvSpPr>
          <p:nvPr>
            <p:ph type="title"/>
          </p:nvPr>
        </p:nvSpPr>
        <p:spPr>
          <a:xfrm>
            <a:off x="457200" y="704850"/>
            <a:ext cx="8229600" cy="742950"/>
          </a:xfrm>
        </p:spPr>
        <p:txBody>
          <a:bodyPr/>
          <a:lstStyle/>
          <a:p>
            <a:pPr eaLnBrk="1" hangingPunct="1"/>
            <a:r>
              <a:rPr lang="el-GR" sz="3000" b="1" dirty="0"/>
              <a:t>Σχολείο και Εκπαίδευση</a:t>
            </a:r>
          </a:p>
        </p:txBody>
      </p:sp>
      <p:sp>
        <p:nvSpPr>
          <p:cNvPr id="7171" name="2 - Θέση περιεχομένου"/>
          <p:cNvSpPr>
            <a:spLocks noGrp="1"/>
          </p:cNvSpPr>
          <p:nvPr>
            <p:ph idx="1"/>
          </p:nvPr>
        </p:nvSpPr>
        <p:spPr>
          <a:xfrm>
            <a:off x="457200" y="1752600"/>
            <a:ext cx="8229600" cy="4572000"/>
          </a:xfrm>
        </p:spPr>
        <p:txBody>
          <a:bodyPr>
            <a:normAutofit lnSpcReduction="10000"/>
          </a:bodyPr>
          <a:lstStyle/>
          <a:p>
            <a:pPr algn="just" eaLnBrk="1" hangingPunct="1">
              <a:buFont typeface="Wingdings 2" pitchFamily="18" charset="2"/>
              <a:buNone/>
            </a:pPr>
            <a:r>
              <a:rPr lang="el-GR" b="1" dirty="0"/>
              <a:t>Σχολείο</a:t>
            </a:r>
          </a:p>
          <a:p>
            <a:pPr algn="just" eaLnBrk="1" hangingPunct="1"/>
            <a:r>
              <a:rPr lang="el-GR" sz="2400" dirty="0"/>
              <a:t>Οργανισμός, σύστημα άμεσα συνδεδεμένο με τις κοινωνικές, οικονομικές, πολιτισμικές, πολιτικές συνθήκες κάθε κοινωνίας. </a:t>
            </a:r>
          </a:p>
          <a:p>
            <a:pPr algn="just" eaLnBrk="1" hangingPunct="1"/>
            <a:r>
              <a:rPr lang="el-GR" sz="2400" dirty="0"/>
              <a:t>Επηρεάζει και συμβάλει στην εξέλιξη κάθε κοινωνίας</a:t>
            </a:r>
            <a:r>
              <a:rPr lang="el-GR" dirty="0"/>
              <a:t>.</a:t>
            </a:r>
          </a:p>
          <a:p>
            <a:pPr algn="just" eaLnBrk="1" hangingPunct="1">
              <a:buFont typeface="Wingdings 2" pitchFamily="18" charset="2"/>
              <a:buNone/>
            </a:pPr>
            <a:r>
              <a:rPr lang="el-GR" b="1" dirty="0"/>
              <a:t>Σκοπός της Εκπαίδευσης</a:t>
            </a:r>
          </a:p>
          <a:p>
            <a:pPr algn="just" eaLnBrk="1" hangingPunct="1"/>
            <a:r>
              <a:rPr lang="el-GR" sz="2400" dirty="0"/>
              <a:t>Επίκεντρο το παιδί (ανάπτυξη προσωπικών και κοινωνικών δεξιοτήτων), </a:t>
            </a:r>
          </a:p>
          <a:p>
            <a:pPr algn="just" eaLnBrk="1" hangingPunct="1"/>
            <a:r>
              <a:rPr lang="el-GR" sz="2400" dirty="0"/>
              <a:t>Θέτει κριτήρια για την επίτευξη εκπαιδευτικών στόχων,</a:t>
            </a:r>
          </a:p>
          <a:p>
            <a:pPr algn="just" eaLnBrk="1" hangingPunct="1"/>
            <a:r>
              <a:rPr lang="el-GR" sz="2400" dirty="0"/>
              <a:t>Προετοιμάζει τους μαθητές για τη συμμετοχή τους στον κόσμο, την κοινωνία.</a:t>
            </a:r>
          </a:p>
          <a:p>
            <a:pPr eaLnBrk="1" hangingPunct="1"/>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a:xfrm>
            <a:off x="457200" y="381000"/>
            <a:ext cx="8229600" cy="457200"/>
          </a:xfrm>
        </p:spPr>
        <p:txBody>
          <a:bodyPr>
            <a:normAutofit fontScale="90000"/>
          </a:bodyPr>
          <a:lstStyle/>
          <a:p>
            <a:pPr eaLnBrk="1" hangingPunct="1"/>
            <a:r>
              <a:rPr lang="el-GR" sz="3000" b="1" dirty="0"/>
              <a:t>Βιβλιογραφικές πηγές </a:t>
            </a:r>
          </a:p>
        </p:txBody>
      </p:sp>
      <p:sp>
        <p:nvSpPr>
          <p:cNvPr id="3" name="2 - Θέση περιεχομένου"/>
          <p:cNvSpPr>
            <a:spLocks noGrp="1"/>
          </p:cNvSpPr>
          <p:nvPr>
            <p:ph idx="1"/>
          </p:nvPr>
        </p:nvSpPr>
        <p:spPr>
          <a:xfrm>
            <a:off x="533400" y="857250"/>
            <a:ext cx="8229600" cy="5486400"/>
          </a:xfrm>
        </p:spPr>
        <p:txBody>
          <a:bodyPr>
            <a:noAutofit/>
          </a:bodyPr>
          <a:lstStyle/>
          <a:p>
            <a:pPr marL="274320" indent="-274320" eaLnBrk="1" fontAlgn="auto" hangingPunct="1">
              <a:spcAft>
                <a:spcPts val="0"/>
              </a:spcAft>
              <a:buClr>
                <a:schemeClr val="accent3"/>
              </a:buClr>
              <a:buFont typeface="Wingdings 2"/>
              <a:buChar char=""/>
              <a:defRPr/>
            </a:pPr>
            <a:endParaRPr lang="el-GR" sz="2000" dirty="0">
              <a:latin typeface="+mj-lt"/>
            </a:endParaRPr>
          </a:p>
          <a:p>
            <a:pPr marL="274320" indent="-274320" eaLnBrk="1" fontAlgn="auto" hangingPunct="1">
              <a:spcAft>
                <a:spcPts val="0"/>
              </a:spcAft>
              <a:buClr>
                <a:schemeClr val="accent3"/>
              </a:buClr>
              <a:buFont typeface="Wingdings 2"/>
              <a:buChar char=""/>
              <a:defRPr/>
            </a:pPr>
            <a:endParaRPr lang="el-GR" sz="2000" dirty="0">
              <a:latin typeface="+mj-lt"/>
            </a:endParaRPr>
          </a:p>
          <a:p>
            <a:pPr marL="228600" indent="-228600" algn="just">
              <a:lnSpc>
                <a:spcPct val="150000"/>
              </a:lnSpc>
              <a:spcBef>
                <a:spcPts val="1200"/>
              </a:spcBef>
              <a:spcAft>
                <a:spcPts val="1000"/>
              </a:spcAft>
            </a:pPr>
            <a:r>
              <a:rPr lang="el-G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Δοξιάδη, Α. (2013). Ρίζες και φτερά. Γράμματα σε Γονείς. Εκδόσεις Ποταμός</a:t>
            </a:r>
            <a:endParaRPr lang="el-GR" sz="1800" dirty="0">
              <a:effectLst/>
              <a:latin typeface="Calibri" panose="020F0502020204030204" pitchFamily="34" charset="0"/>
              <a:ea typeface="Calibri" panose="020F0502020204030204" pitchFamily="34" charset="0"/>
              <a:cs typeface="Calibri" panose="020F0502020204030204" pitchFamily="34" charset="0"/>
            </a:endParaRPr>
          </a:p>
          <a:p>
            <a:pPr>
              <a:buClr>
                <a:schemeClr val="accent3"/>
              </a:buClr>
              <a:defRPr/>
            </a:pPr>
            <a:r>
              <a:rPr lang="el-GR" sz="1800" dirty="0" err="1">
                <a:latin typeface="Calibri" panose="020F0502020204030204" pitchFamily="34" charset="0"/>
                <a:ea typeface="Calibri" panose="020F0502020204030204" pitchFamily="34" charset="0"/>
                <a:cs typeface="Calibri" panose="020F0502020204030204" pitchFamily="34" charset="0"/>
              </a:rPr>
              <a:t>Κατσαμά</a:t>
            </a:r>
            <a:r>
              <a:rPr lang="el-GR" sz="1800" dirty="0">
                <a:latin typeface="Calibri" panose="020F0502020204030204" pitchFamily="34" charset="0"/>
                <a:ea typeface="Calibri" panose="020F0502020204030204" pitchFamily="34" charset="0"/>
                <a:cs typeface="Calibri" panose="020F0502020204030204" pitchFamily="34" charset="0"/>
              </a:rPr>
              <a:t>, Ε. (2024). Κοινωνική Εργασία με Ομάδες στο Σχολείο. Εκδόσεις Τόπος</a:t>
            </a:r>
          </a:p>
          <a:p>
            <a:pPr marL="0" indent="0" eaLnBrk="1" fontAlgn="auto" hangingPunct="1">
              <a:spcAft>
                <a:spcPts val="0"/>
              </a:spcAft>
              <a:buClr>
                <a:schemeClr val="accent3"/>
              </a:buClr>
              <a:buNone/>
              <a:defRPr/>
            </a:pPr>
            <a:endParaRPr lang="el-GR" sz="1800" dirty="0">
              <a:latin typeface="Calibri" panose="020F0502020204030204" pitchFamily="34" charset="0"/>
              <a:ea typeface="Calibri" panose="020F0502020204030204" pitchFamily="34" charset="0"/>
              <a:cs typeface="Calibri" panose="020F0502020204030204" pitchFamily="34" charset="0"/>
            </a:endParaRPr>
          </a:p>
          <a:p>
            <a:pPr eaLnBrk="1" fontAlgn="auto" hangingPunct="1">
              <a:spcAft>
                <a:spcPts val="0"/>
              </a:spcAft>
              <a:buClr>
                <a:schemeClr val="accent3"/>
              </a:buClr>
              <a:defRPr/>
            </a:pPr>
            <a:r>
              <a:rPr lang="el-GR" sz="1800" dirty="0">
                <a:latin typeface="Calibri" panose="020F0502020204030204" pitchFamily="34" charset="0"/>
                <a:ea typeface="Calibri" panose="020F0502020204030204" pitchFamily="34" charset="0"/>
                <a:cs typeface="Calibri" panose="020F0502020204030204" pitchFamily="34" charset="0"/>
              </a:rPr>
              <a:t> </a:t>
            </a:r>
            <a:r>
              <a:rPr lang="el-GR" sz="1800" dirty="0" err="1">
                <a:latin typeface="Calibri" panose="020F0502020204030204" pitchFamily="34" charset="0"/>
                <a:ea typeface="Calibri" panose="020F0502020204030204" pitchFamily="34" charset="0"/>
                <a:cs typeface="Calibri" panose="020F0502020204030204" pitchFamily="34" charset="0"/>
              </a:rPr>
              <a:t>Παπαθανασίου</a:t>
            </a:r>
            <a:r>
              <a:rPr lang="el-GR" sz="1800" dirty="0">
                <a:latin typeface="Calibri" panose="020F0502020204030204" pitchFamily="34" charset="0"/>
                <a:ea typeface="Calibri" panose="020F0502020204030204" pitchFamily="34" charset="0"/>
                <a:cs typeface="Calibri" panose="020F0502020204030204" pitchFamily="34" charset="0"/>
              </a:rPr>
              <a:t>, Ν. &amp; Χρηστίδη, Ο.Ε. (2020). Επίδραση των διακρίσεων, μειονοτικό στρες, ψυχική ανθεκτικότητα και κοινοτική ψυχολογία. Στο</a:t>
            </a:r>
            <a:r>
              <a:rPr lang="el-GR" sz="1800" i="1" dirty="0">
                <a:latin typeface="Calibri" panose="020F0502020204030204" pitchFamily="34" charset="0"/>
                <a:ea typeface="Calibri" panose="020F0502020204030204" pitchFamily="34" charset="0"/>
                <a:cs typeface="Calibri" panose="020F0502020204030204" pitchFamily="34" charset="0"/>
              </a:rPr>
              <a:t>: Συμπερίληψη και Ανθεκτικότητα, Βασικές αρχές ψυχοκοινωνικής στήριξης σε θέματα σεξουαλικού προσανατολισμού, ταυτότητας, έκφρασης και χαρακτηριστικών φύλου</a:t>
            </a:r>
            <a:r>
              <a:rPr lang="el-GR" sz="1800" dirty="0">
                <a:latin typeface="Calibri" panose="020F0502020204030204" pitchFamily="34" charset="0"/>
                <a:ea typeface="Calibri" panose="020F0502020204030204" pitchFamily="34" charset="0"/>
                <a:cs typeface="Calibri" panose="020F0502020204030204" pitchFamily="34" charset="0"/>
              </a:rPr>
              <a:t> (</a:t>
            </a:r>
            <a:r>
              <a:rPr lang="el-GR" sz="1800" dirty="0" err="1">
                <a:latin typeface="Calibri" panose="020F0502020204030204" pitchFamily="34" charset="0"/>
                <a:ea typeface="Calibri" panose="020F0502020204030204" pitchFamily="34" charset="0"/>
                <a:cs typeface="Calibri" panose="020F0502020204030204" pitchFamily="34" charset="0"/>
              </a:rPr>
              <a:t>Επιμ</a:t>
            </a:r>
            <a:r>
              <a:rPr lang="el-GR" sz="1800" dirty="0">
                <a:latin typeface="Calibri" panose="020F0502020204030204" pitchFamily="34" charset="0"/>
                <a:ea typeface="Calibri" panose="020F0502020204030204" pitchFamily="34" charset="0"/>
                <a:cs typeface="Calibri" panose="020F0502020204030204" pitchFamily="34" charset="0"/>
              </a:rPr>
              <a:t>. Νάνσυ </a:t>
            </a:r>
            <a:r>
              <a:rPr lang="el-GR" sz="1800" dirty="0" err="1">
                <a:latin typeface="Calibri" panose="020F0502020204030204" pitchFamily="34" charset="0"/>
                <a:ea typeface="Calibri" panose="020F0502020204030204" pitchFamily="34" charset="0"/>
                <a:cs typeface="Calibri" panose="020F0502020204030204" pitchFamily="34" charset="0"/>
              </a:rPr>
              <a:t>Παπαθανασίου</a:t>
            </a:r>
            <a:r>
              <a:rPr lang="el-GR" sz="1800" dirty="0">
                <a:latin typeface="Calibri" panose="020F0502020204030204" pitchFamily="34" charset="0"/>
                <a:ea typeface="Calibri" panose="020F0502020204030204" pitchFamily="34" charset="0"/>
                <a:cs typeface="Calibri" panose="020F0502020204030204" pitchFamily="34" charset="0"/>
              </a:rPr>
              <a:t> &amp; Έλενα, Όλγα Χριστίδη). (Σελ.29-53). Αθήνα: </a:t>
            </a:r>
            <a:r>
              <a:rPr lang="en-US" sz="1800" dirty="0">
                <a:latin typeface="Calibri" panose="020F0502020204030204" pitchFamily="34" charset="0"/>
                <a:ea typeface="Calibri" panose="020F0502020204030204" pitchFamily="34" charset="0"/>
                <a:cs typeface="Calibri" panose="020F0502020204030204" pitchFamily="34" charset="0"/>
              </a:rPr>
              <a:t>Gutenberg</a:t>
            </a:r>
            <a:endParaRPr lang="el-GR" sz="18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p:txBody>
          <a:bodyPr/>
          <a:lstStyle/>
          <a:p>
            <a:pPr eaLnBrk="1" hangingPunct="1"/>
            <a:r>
              <a:rPr lang="el-GR" sz="3200" b="1"/>
              <a:t>Σύγχρονη Κοινωνική Πραγματικότητα</a:t>
            </a:r>
            <a:br>
              <a:rPr lang="el-GR" sz="3200"/>
            </a:br>
            <a:endParaRPr lang="el-GR" sz="3200"/>
          </a:p>
        </p:txBody>
      </p:sp>
      <p:sp>
        <p:nvSpPr>
          <p:cNvPr id="3" name="2 - Θέση περιεχομένου"/>
          <p:cNvSpPr>
            <a:spLocks noGrp="1"/>
          </p:cNvSpPr>
          <p:nvPr>
            <p:ph idx="1"/>
          </p:nvPr>
        </p:nvSpPr>
        <p:spPr>
          <a:xfrm>
            <a:off x="457200" y="1676400"/>
            <a:ext cx="8229600" cy="4648200"/>
          </a:xfrm>
        </p:spPr>
        <p:txBody>
          <a:bodyPr>
            <a:normAutofit fontScale="62500" lnSpcReduction="20000"/>
          </a:bodyPr>
          <a:lstStyle/>
          <a:p>
            <a:pPr marL="274320" indent="-274320" algn="just" eaLnBrk="1" fontAlgn="auto" hangingPunct="1">
              <a:spcAft>
                <a:spcPts val="0"/>
              </a:spcAft>
              <a:buClr>
                <a:schemeClr val="accent3"/>
              </a:buClr>
              <a:buFont typeface="Wingdings 2"/>
              <a:buChar char=""/>
              <a:defRPr/>
            </a:pPr>
            <a:r>
              <a:rPr lang="el-GR" b="1" dirty="0"/>
              <a:t>Οικονομική κρίση</a:t>
            </a:r>
            <a:r>
              <a:rPr lang="el-GR" dirty="0"/>
              <a:t>:  Δημιουργία </a:t>
            </a:r>
            <a:r>
              <a:rPr lang="el-GR" b="1" dirty="0"/>
              <a:t>νέων</a:t>
            </a:r>
            <a:r>
              <a:rPr lang="el-GR" dirty="0"/>
              <a:t> κοινωνικών και οικονομικών  ανισοτήτων, συνθήκες ακραίας φτώχειας, αποκλεισμού. </a:t>
            </a:r>
          </a:p>
          <a:p>
            <a:pPr marL="274320" indent="-274320" algn="just" eaLnBrk="1" fontAlgn="auto" hangingPunct="1">
              <a:spcAft>
                <a:spcPts val="0"/>
              </a:spcAft>
              <a:buClr>
                <a:schemeClr val="accent3"/>
              </a:buClr>
              <a:buFont typeface="Wingdings 2"/>
              <a:buChar char=""/>
              <a:defRPr/>
            </a:pPr>
            <a:r>
              <a:rPr lang="el-GR" b="1" dirty="0"/>
              <a:t>Προσφυγική κρίση</a:t>
            </a:r>
            <a:r>
              <a:rPr lang="el-GR" dirty="0"/>
              <a:t>: Σοβαρές παραβιάσεις ανθρωπίνων δικαιωμάτων, ενώ έχει αναδείξει χαμηλά επίπεδα του αισθήματος αλληλεγγύης.</a:t>
            </a:r>
          </a:p>
          <a:p>
            <a:pPr marL="274320" indent="-274320" algn="just" eaLnBrk="1" fontAlgn="auto" hangingPunct="1">
              <a:spcAft>
                <a:spcPts val="0"/>
              </a:spcAft>
              <a:buClr>
                <a:schemeClr val="accent3"/>
              </a:buClr>
              <a:buFont typeface="Wingdings 2"/>
              <a:buChar char=""/>
              <a:defRPr/>
            </a:pPr>
            <a:r>
              <a:rPr lang="el-GR" b="1" dirty="0"/>
              <a:t>Υγειονομική Κρίση: </a:t>
            </a:r>
            <a:r>
              <a:rPr lang="el-GR" dirty="0"/>
              <a:t>Πανδημία, ενέτεινε τις ήδη δυσμενείς συνθήκες αναφορικά με τις ανισότητες προκαλώντας παράλληλα κοινωνική αποστασιοποίηση, φόβο επιβίωσης και επιπτώσεις στην ψυχική υγεία και την επικοινωνία. </a:t>
            </a:r>
          </a:p>
          <a:p>
            <a:pPr marL="274320" indent="-274320" algn="just" eaLnBrk="1" fontAlgn="auto" hangingPunct="1">
              <a:spcAft>
                <a:spcPts val="0"/>
              </a:spcAft>
              <a:buClr>
                <a:schemeClr val="accent3"/>
              </a:buClr>
              <a:buFont typeface="Wingdings 2"/>
              <a:buChar char=""/>
              <a:defRPr/>
            </a:pPr>
            <a:r>
              <a:rPr lang="el-GR" b="1" dirty="0"/>
              <a:t>Κλιματική κρίση </a:t>
            </a:r>
            <a:r>
              <a:rPr lang="el-GR" dirty="0"/>
              <a:t>: ανυπολόγιστες συνέπειες για το οικοσύστημα.</a:t>
            </a:r>
          </a:p>
          <a:p>
            <a:pPr marL="274320" indent="-274320" algn="just" eaLnBrk="1" fontAlgn="auto" hangingPunct="1">
              <a:spcAft>
                <a:spcPts val="0"/>
              </a:spcAft>
              <a:buClr>
                <a:schemeClr val="accent3"/>
              </a:buClr>
              <a:buFont typeface="Wingdings 2"/>
              <a:buChar char=""/>
              <a:defRPr/>
            </a:pPr>
            <a:r>
              <a:rPr lang="el-GR" b="1" dirty="0"/>
              <a:t>Πόλεμοι: </a:t>
            </a:r>
            <a:r>
              <a:rPr lang="el-GR" dirty="0"/>
              <a:t>με</a:t>
            </a:r>
            <a:r>
              <a:rPr lang="el-GR" b="1" dirty="0"/>
              <a:t> </a:t>
            </a:r>
            <a:r>
              <a:rPr lang="el-GR" dirty="0"/>
              <a:t>τεράστιες ανθρωπιστικές, κοινωνικές και οικονομικές επιπτώσεις.</a:t>
            </a:r>
          </a:p>
          <a:p>
            <a:pPr marL="0" indent="0" algn="just" eaLnBrk="1" fontAlgn="auto" hangingPunct="1">
              <a:spcAft>
                <a:spcPts val="0"/>
              </a:spcAft>
              <a:buClr>
                <a:schemeClr val="accent3"/>
              </a:buClr>
              <a:buNone/>
              <a:defRPr/>
            </a:pPr>
            <a:endParaRPr lang="el-GR" dirty="0"/>
          </a:p>
          <a:p>
            <a:pPr marL="0" indent="0" algn="just" eaLnBrk="1" fontAlgn="auto" hangingPunct="1">
              <a:spcAft>
                <a:spcPts val="0"/>
              </a:spcAft>
              <a:buClr>
                <a:schemeClr val="accent3"/>
              </a:buClr>
              <a:buNone/>
              <a:defRPr/>
            </a:pPr>
            <a:r>
              <a:rPr lang="el-GR" dirty="0"/>
              <a:t>Το ζήτημα με τις κρίσεις είναι να προσπαθήσουμε να τις αναλύσουμε και να τις ερμηνεύσουμε ως προς τον αντίκτυπο που έχουν στην κοινωνία και το σχολείο με απώτερο στόχο την εγρήγορση και τον σχεδιασμό παρεμβάσεων προς την κατεύθυνση της κοινωνικής δικαιοσύνης και της προάσπισης των δικαιωμάτων του παιδιού.</a:t>
            </a:r>
          </a:p>
          <a:p>
            <a:pPr marL="274320" indent="-274320" eaLnBrk="1" fontAlgn="auto" hangingPunct="1">
              <a:spcAft>
                <a:spcPts val="0"/>
              </a:spcAft>
              <a:buClr>
                <a:schemeClr val="accent3"/>
              </a:buClr>
              <a:buFont typeface="Wingdings 2"/>
              <a:buChar char=""/>
              <a:defRPr/>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a:xfrm>
            <a:off x="457200" y="304800"/>
            <a:ext cx="8229600" cy="1543050"/>
          </a:xfrm>
        </p:spPr>
        <p:txBody>
          <a:bodyPr/>
          <a:lstStyle/>
          <a:p>
            <a:pPr eaLnBrk="1" hangingPunct="1"/>
            <a:r>
              <a:rPr lang="el-GR" sz="3200" b="1"/>
              <a:t>Επιπτώσεις στην οικογένεια και το σχολείο </a:t>
            </a:r>
            <a:br>
              <a:rPr lang="el-GR" sz="3200"/>
            </a:br>
            <a:endParaRPr lang="el-GR" sz="3200"/>
          </a:p>
        </p:txBody>
      </p:sp>
      <p:sp>
        <p:nvSpPr>
          <p:cNvPr id="9219" name="2 - Θέση περιεχομένου"/>
          <p:cNvSpPr>
            <a:spLocks noGrp="1"/>
          </p:cNvSpPr>
          <p:nvPr>
            <p:ph idx="1"/>
          </p:nvPr>
        </p:nvSpPr>
        <p:spPr>
          <a:xfrm>
            <a:off x="457200" y="1752600"/>
            <a:ext cx="8229600" cy="4572000"/>
          </a:xfrm>
        </p:spPr>
        <p:txBody>
          <a:bodyPr>
            <a:normAutofit fontScale="85000" lnSpcReduction="20000"/>
          </a:bodyPr>
          <a:lstStyle/>
          <a:p>
            <a:pPr algn="just" eaLnBrk="1" hangingPunct="1">
              <a:buFont typeface="Wingdings 2" pitchFamily="18" charset="2"/>
              <a:buNone/>
            </a:pPr>
            <a:r>
              <a:rPr lang="el-GR" b="1" dirty="0"/>
              <a:t>Ζητήματα</a:t>
            </a:r>
            <a:r>
              <a:rPr lang="el-GR" dirty="0"/>
              <a:t>:  (πολλά από τα οποία υπήρχαν, ή εντάθηκαν)</a:t>
            </a:r>
            <a:endParaRPr lang="el-GR" b="1" dirty="0"/>
          </a:p>
          <a:p>
            <a:pPr algn="just" eaLnBrk="1" hangingPunct="1"/>
            <a:r>
              <a:rPr lang="el-GR" dirty="0"/>
              <a:t>Πρόσβασης και ένταξης των μαθητών στην εκπαίδευση,</a:t>
            </a:r>
            <a:r>
              <a:rPr lang="en-US" dirty="0"/>
              <a:t> </a:t>
            </a:r>
            <a:r>
              <a:rPr lang="el-GR" dirty="0"/>
              <a:t>σχολική διαρροή,</a:t>
            </a:r>
          </a:p>
          <a:p>
            <a:pPr algn="just" eaLnBrk="1" hangingPunct="1"/>
            <a:r>
              <a:rPr lang="el-GR" dirty="0"/>
              <a:t>Διαπολιτισμικής επικοινωνίας, </a:t>
            </a:r>
          </a:p>
          <a:p>
            <a:pPr algn="just" eaLnBrk="1" hangingPunct="1"/>
            <a:r>
              <a:rPr lang="el-GR" dirty="0"/>
              <a:t>Δικαιωμάτων και ευκαιριών,</a:t>
            </a:r>
          </a:p>
          <a:p>
            <a:pPr algn="just" eaLnBrk="1" hangingPunct="1"/>
            <a:r>
              <a:rPr lang="el-GR" dirty="0"/>
              <a:t>Διακρίσεων ( φύλου, θρησκείας, </a:t>
            </a:r>
            <a:r>
              <a:rPr lang="el-GR" dirty="0" err="1"/>
              <a:t>εθνοτικής</a:t>
            </a:r>
            <a:r>
              <a:rPr lang="el-GR" dirty="0"/>
              <a:t> προέλευσης, σεξουαλικού προσανατολισμού), </a:t>
            </a:r>
          </a:p>
          <a:p>
            <a:pPr algn="just" eaLnBrk="1" hangingPunct="1"/>
            <a:r>
              <a:rPr lang="el-GR" dirty="0"/>
              <a:t>Βίας,</a:t>
            </a:r>
          </a:p>
          <a:p>
            <a:pPr algn="just" eaLnBrk="1" hangingPunct="1"/>
            <a:r>
              <a:rPr lang="el-GR" dirty="0"/>
              <a:t>Εκφοβισμού,</a:t>
            </a:r>
          </a:p>
          <a:p>
            <a:pPr algn="just" eaLnBrk="1" hangingPunct="1"/>
            <a:r>
              <a:rPr lang="el-GR" dirty="0"/>
              <a:t>Σεξουαλικής παρενόχλησης και κακοποίησης,</a:t>
            </a:r>
          </a:p>
          <a:p>
            <a:pPr algn="just" eaLnBrk="1" hangingPunct="1"/>
            <a:r>
              <a:rPr lang="el-GR" dirty="0"/>
              <a:t>Σεξουαλικής εκμετάλλευσης και  κακοποίησης παιδιών </a:t>
            </a:r>
          </a:p>
          <a:p>
            <a:pPr eaLnBrk="1" hangingPunct="1"/>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a:xfrm>
            <a:off x="457200" y="704850"/>
            <a:ext cx="8229600" cy="742950"/>
          </a:xfrm>
        </p:spPr>
        <p:txBody>
          <a:bodyPr/>
          <a:lstStyle/>
          <a:p>
            <a:pPr eaLnBrk="1" hangingPunct="1"/>
            <a:r>
              <a:rPr lang="el-GR" sz="3000" b="1"/>
              <a:t>Νέες προκλήσεις</a:t>
            </a:r>
          </a:p>
        </p:txBody>
      </p:sp>
      <p:sp>
        <p:nvSpPr>
          <p:cNvPr id="11267" name="2 - Θέση περιεχομένου"/>
          <p:cNvSpPr>
            <a:spLocks noGrp="1"/>
          </p:cNvSpPr>
          <p:nvPr>
            <p:ph idx="1"/>
          </p:nvPr>
        </p:nvSpPr>
        <p:spPr/>
        <p:txBody>
          <a:bodyPr/>
          <a:lstStyle/>
          <a:p>
            <a:pPr algn="just" eaLnBrk="1" hangingPunct="1">
              <a:buNone/>
            </a:pPr>
            <a:r>
              <a:rPr lang="el-GR" dirty="0"/>
              <a:t>Για όλα τα μέρη της σχολικής κοινότητας:  </a:t>
            </a:r>
          </a:p>
          <a:p>
            <a:pPr algn="just" eaLnBrk="1" hangingPunct="1"/>
            <a:r>
              <a:rPr lang="el-GR" dirty="0"/>
              <a:t>Μαθητές</a:t>
            </a:r>
          </a:p>
          <a:p>
            <a:pPr algn="just" eaLnBrk="1" hangingPunct="1"/>
            <a:r>
              <a:rPr lang="el-GR" dirty="0"/>
              <a:t>Εκπαιδευτικοί</a:t>
            </a:r>
          </a:p>
          <a:p>
            <a:pPr algn="just" eaLnBrk="1" hangingPunct="1"/>
            <a:r>
              <a:rPr lang="el-GR" dirty="0"/>
              <a:t>Γονείς </a:t>
            </a:r>
          </a:p>
          <a:p>
            <a:pPr algn="just" eaLnBrk="1" hangingPunct="1"/>
            <a:r>
              <a:rPr lang="el-GR" dirty="0"/>
              <a:t>Καλούνται να </a:t>
            </a:r>
            <a:r>
              <a:rPr lang="el-GR" b="1" dirty="0"/>
              <a:t>αντιμετωπίσουν</a:t>
            </a:r>
            <a:r>
              <a:rPr lang="el-GR" dirty="0"/>
              <a:t> και </a:t>
            </a:r>
            <a:r>
              <a:rPr lang="el-GR" b="1" dirty="0"/>
              <a:t>διαχειριστούν</a:t>
            </a:r>
            <a:r>
              <a:rPr lang="el-GR" dirty="0"/>
              <a:t> μια </a:t>
            </a:r>
            <a:r>
              <a:rPr lang="el-GR" b="1" dirty="0"/>
              <a:t>δύσκολη καθημερινότητα </a:t>
            </a:r>
            <a:r>
              <a:rPr lang="el-GR" dirty="0"/>
              <a:t>από </a:t>
            </a:r>
            <a:r>
              <a:rPr lang="el-GR" b="1" dirty="0"/>
              <a:t>διαφορετικές θέσεις </a:t>
            </a:r>
            <a:r>
              <a:rPr lang="el-GR" dirty="0" err="1"/>
              <a:t>ευαλωτότητας</a:t>
            </a:r>
            <a:r>
              <a:rPr lang="el-GR"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a:t>Παιδική προστασία</a:t>
            </a:r>
          </a:p>
        </p:txBody>
      </p:sp>
      <p:sp>
        <p:nvSpPr>
          <p:cNvPr id="3" name="2 - Θέση περιεχομένου"/>
          <p:cNvSpPr>
            <a:spLocks noGrp="1"/>
          </p:cNvSpPr>
          <p:nvPr>
            <p:ph idx="1"/>
          </p:nvPr>
        </p:nvSpPr>
        <p:spPr/>
        <p:txBody>
          <a:bodyPr/>
          <a:lstStyle/>
          <a:p>
            <a:r>
              <a:rPr lang="el-GR" dirty="0"/>
              <a:t>Η θέση του παιδιού σε έναν κόσμο που διαρκώς μεταβάλλεται, επιβαρύνεται και απειλείται.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a:xfrm>
            <a:off x="457200" y="685800"/>
            <a:ext cx="8229600" cy="819150"/>
          </a:xfrm>
        </p:spPr>
        <p:txBody>
          <a:bodyPr>
            <a:normAutofit/>
          </a:bodyPr>
          <a:lstStyle/>
          <a:p>
            <a:pPr eaLnBrk="1" hangingPunct="1"/>
            <a:r>
              <a:rPr lang="el-GR" sz="3200" b="1" dirty="0"/>
              <a:t>Επιπτώσεις</a:t>
            </a:r>
          </a:p>
        </p:txBody>
      </p:sp>
      <p:sp>
        <p:nvSpPr>
          <p:cNvPr id="12291" name="2 - Θέση περιεχομένου"/>
          <p:cNvSpPr>
            <a:spLocks noGrp="1"/>
          </p:cNvSpPr>
          <p:nvPr>
            <p:ph idx="1"/>
          </p:nvPr>
        </p:nvSpPr>
        <p:spPr/>
        <p:txBody>
          <a:bodyPr/>
          <a:lstStyle/>
          <a:p>
            <a:pPr algn="just" eaLnBrk="1" hangingPunct="1">
              <a:buNone/>
            </a:pPr>
            <a:r>
              <a:rPr lang="el-GR" dirty="0"/>
              <a:t>   Η αντίληψη των δυσκολιών, του αποκλεισμού, των διακρίσεων από τα παιδιά</a:t>
            </a:r>
            <a:endParaRPr lang="el-GR" dirty="0">
              <a:solidFill>
                <a:srgbClr val="FFC000"/>
              </a:solidFill>
            </a:endParaRPr>
          </a:p>
          <a:p>
            <a:pPr algn="just" eaLnBrk="1" hangingPunct="1">
              <a:buFont typeface="Wingdings 2" pitchFamily="18" charset="2"/>
              <a:buNone/>
            </a:pPr>
            <a:r>
              <a:rPr lang="el-GR" dirty="0"/>
              <a:t>Επιδρά:</a:t>
            </a:r>
          </a:p>
          <a:p>
            <a:pPr algn="just" eaLnBrk="1" hangingPunct="1"/>
            <a:r>
              <a:rPr lang="el-GR" dirty="0"/>
              <a:t>στον σχηματισμό ταυτότητας, </a:t>
            </a:r>
          </a:p>
          <a:p>
            <a:pPr algn="just" eaLnBrk="1" hangingPunct="1"/>
            <a:r>
              <a:rPr lang="el-GR" dirty="0"/>
              <a:t>στη σχολική επίδοση, </a:t>
            </a:r>
          </a:p>
          <a:p>
            <a:pPr algn="just" eaLnBrk="1" hangingPunct="1"/>
            <a:r>
              <a:rPr lang="el-GR" dirty="0"/>
              <a:t>στις σχέσεις με την οικογένεια και τους συνομηλίκους</a:t>
            </a:r>
          </a:p>
          <a:p>
            <a:pPr algn="just" eaLnBrk="1" hangingPunct="1"/>
            <a:r>
              <a:rPr lang="el-GR" dirty="0"/>
              <a:t> και στη σωματική και ψυχική υγεία.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a:xfrm>
            <a:off x="457200" y="704850"/>
            <a:ext cx="8305800" cy="819150"/>
          </a:xfrm>
        </p:spPr>
        <p:txBody>
          <a:bodyPr/>
          <a:lstStyle/>
          <a:p>
            <a:pPr eaLnBrk="1" hangingPunct="1"/>
            <a:r>
              <a:rPr lang="el-GR" sz="2400" b="1" dirty="0"/>
              <a:t>Κοινωνική Εργασία &amp; Κοινωνική Εργασία στην Εκπαίδευση</a:t>
            </a:r>
          </a:p>
        </p:txBody>
      </p:sp>
      <p:sp>
        <p:nvSpPr>
          <p:cNvPr id="13315" name="2 - Θέση περιεχομένου"/>
          <p:cNvSpPr>
            <a:spLocks noGrp="1"/>
          </p:cNvSpPr>
          <p:nvPr>
            <p:ph idx="1"/>
          </p:nvPr>
        </p:nvSpPr>
        <p:spPr/>
        <p:txBody>
          <a:bodyPr>
            <a:normAutofit fontScale="85000" lnSpcReduction="10000"/>
          </a:bodyPr>
          <a:lstStyle/>
          <a:p>
            <a:pPr algn="just" eaLnBrk="1" hangingPunct="1"/>
            <a:r>
              <a:rPr lang="el-GR" dirty="0"/>
              <a:t>Οι αρχές της κοινωνικής δικαιοσύνης, των ανθρωπίνων δικαιωμάτων, της συλλογικής ευθύνης και του σεβασμού της διαφορετικότητας,  κεντρικές στην κοινωνική εργασία και συνυφασμένες με την δημοκρατία είναι περισσότερο επίκαιρες από ποτέ.</a:t>
            </a:r>
          </a:p>
          <a:p>
            <a:pPr algn="just" eaLnBrk="1" hangingPunct="1"/>
            <a:r>
              <a:rPr lang="el-GR" dirty="0"/>
              <a:t>Στο </a:t>
            </a:r>
            <a:r>
              <a:rPr lang="el-GR" dirty="0" err="1"/>
              <a:t>αξιακό</a:t>
            </a:r>
            <a:r>
              <a:rPr lang="el-GR" dirty="0"/>
              <a:t> αυτό  πλαίσιο, η κοινωνική εργασία στην εκπαίδευση επικεντρώνεται και αναδεικνύει τις ανάγκες και τα δικαιώματα των μαθητών και υποστηρίζει την εξασφάλιση της δυνατότητας να αξιοποιούν στο μέγιστο την εκπαιδευτική διαδικασία.</a:t>
            </a:r>
          </a:p>
          <a:p>
            <a:pPr eaLnBrk="1" hangingPunct="1"/>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412</TotalTime>
  <Words>2030</Words>
  <Application>Microsoft Office PowerPoint</Application>
  <PresentationFormat>Προβολή στην οθόνη (4:3)</PresentationFormat>
  <Paragraphs>121</Paragraphs>
  <Slides>30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30</vt:i4>
      </vt:variant>
    </vt:vector>
  </HeadingPairs>
  <TitlesOfParts>
    <vt:vector size="34" baseType="lpstr">
      <vt:lpstr>Arial</vt:lpstr>
      <vt:lpstr>Calibri</vt:lpstr>
      <vt:lpstr>Wingdings 2</vt:lpstr>
      <vt:lpstr>Θέμα του Office</vt:lpstr>
      <vt:lpstr>Κοινωνική Εργασία στην εκπαίδευση </vt:lpstr>
      <vt:lpstr>ΠΕΡΙΓΡΑΜΜΑ</vt:lpstr>
      <vt:lpstr>Σχολείο και Εκπαίδευση</vt:lpstr>
      <vt:lpstr>Σύγχρονη Κοινωνική Πραγματικότητα </vt:lpstr>
      <vt:lpstr>Επιπτώσεις στην οικογένεια και το σχολείο  </vt:lpstr>
      <vt:lpstr>Νέες προκλήσεις</vt:lpstr>
      <vt:lpstr>Παιδική προστασία</vt:lpstr>
      <vt:lpstr>Επιπτώσεις</vt:lpstr>
      <vt:lpstr>Κοινωνική Εργασία &amp; Κοινωνική Εργασία στην Εκπαίδευση</vt:lpstr>
      <vt:lpstr>Κοινωνική εργασία στην εκπαίδευση</vt:lpstr>
      <vt:lpstr>Παρεμβάσεις</vt:lpstr>
      <vt:lpstr>Παρεμβάσεις </vt:lpstr>
      <vt:lpstr>Οι παρεμβάσεις σχολικής κοινωνικής εργασίας </vt:lpstr>
      <vt:lpstr>Οι παρεμβάσεις σχολικής κοινωνικής εργασίας </vt:lpstr>
      <vt:lpstr>Τα μέλη</vt:lpstr>
      <vt:lpstr>Θεωρητικές προσεγγίσεις</vt:lpstr>
      <vt:lpstr>Θεωρητικές προσεγγίσεις</vt:lpstr>
      <vt:lpstr>Μέθοδος</vt:lpstr>
      <vt:lpstr>Θεωρίες και προσεγγίσεις</vt:lpstr>
      <vt:lpstr>Θεωρίες και προσεγγίσεις</vt:lpstr>
      <vt:lpstr>Θεωρίες και προσεγγίσεις</vt:lpstr>
      <vt:lpstr>Ομάδα</vt:lpstr>
      <vt:lpstr>Ομάδα</vt:lpstr>
      <vt:lpstr>Δυναμική της ομάδας</vt:lpstr>
      <vt:lpstr>Δυναμική της Ομάδας</vt:lpstr>
      <vt:lpstr>Στην κοινωνική εργασία με ομάδες στο σχολείο σημαντικό στόχο αποτελεί: </vt:lpstr>
      <vt:lpstr>Ομάδες γονέων</vt:lpstr>
      <vt:lpstr>Ομάδες εκπαιδευτικών</vt:lpstr>
      <vt:lpstr>Συνεργασία με σχολείο</vt:lpstr>
      <vt:lpstr>Βιβλιογραφικές πηγές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Κοινωνική Εργασία στην Εκπαίδευση από τη Θεωρία στη πράξη 25/05/2021</dc:title>
  <dc:creator>irene katsama</dc:creator>
  <cp:lastModifiedBy>Ειρήνη Κατσαμά</cp:lastModifiedBy>
  <cp:revision>93</cp:revision>
  <dcterms:created xsi:type="dcterms:W3CDTF">2021-05-24T08:48:29Z</dcterms:created>
  <dcterms:modified xsi:type="dcterms:W3CDTF">2024-12-10T07:09:02Z</dcterms:modified>
</cp:coreProperties>
</file>