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6" r:id="rId2"/>
    <p:sldId id="358" r:id="rId3"/>
    <p:sldId id="350" r:id="rId4"/>
    <p:sldId id="351" r:id="rId5"/>
    <p:sldId id="352" r:id="rId6"/>
    <p:sldId id="368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</p:sldIdLst>
  <p:sldSz cx="9144000" cy="6858000" type="screen4x3"/>
  <p:notesSz cx="7099300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4555" autoAdjust="0"/>
    <p:restoredTop sz="94660"/>
  </p:normalViewPr>
  <p:slideViewPr>
    <p:cSldViewPr>
      <p:cViewPr varScale="1">
        <p:scale>
          <a:sx n="105" d="100"/>
          <a:sy n="105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B6FB17C-9BBC-4B2B-BCFB-18142C7F545F}" type="datetimeFigureOut">
              <a:rPr lang="el-GR" smtClean="0"/>
              <a:pPr/>
              <a:t>14/11/2023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304F133-8B00-48AE-A097-05F6B8CDC8E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F97D2-C0E4-4810-AD45-0D06644280C8}" type="slidenum">
              <a:rPr lang="en-GB">
                <a:latin typeface="Arial" charset="0"/>
              </a:rPr>
              <a:pPr/>
              <a:t>4</a:t>
            </a:fld>
            <a:endParaRPr lang="en-GB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DCF4-957E-4B3B-8692-52D8F4F34471}" type="datetimeFigureOut">
              <a:rPr lang="el-GR" smtClean="0"/>
              <a:pPr/>
              <a:t>14/11/2023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7F50-858C-472C-A890-8DADD9B1C2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DCF4-957E-4B3B-8692-52D8F4F34471}" type="datetimeFigureOut">
              <a:rPr lang="el-GR" smtClean="0"/>
              <a:pPr/>
              <a:t>14/11/2023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7F50-858C-472C-A890-8DADD9B1C2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DCF4-957E-4B3B-8692-52D8F4F34471}" type="datetimeFigureOut">
              <a:rPr lang="el-GR" smtClean="0"/>
              <a:pPr/>
              <a:t>14/11/2023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7F50-858C-472C-A890-8DADD9B1C2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DCF4-957E-4B3B-8692-52D8F4F34471}" type="datetimeFigureOut">
              <a:rPr lang="el-GR" smtClean="0"/>
              <a:pPr/>
              <a:t>14/11/2023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7F50-858C-472C-A890-8DADD9B1C2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DCF4-957E-4B3B-8692-52D8F4F34471}" type="datetimeFigureOut">
              <a:rPr lang="el-GR" smtClean="0"/>
              <a:pPr/>
              <a:t>14/11/2023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7F50-858C-472C-A890-8DADD9B1C2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DCF4-957E-4B3B-8692-52D8F4F34471}" type="datetimeFigureOut">
              <a:rPr lang="el-GR" smtClean="0"/>
              <a:pPr/>
              <a:t>14/11/2023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7F50-858C-472C-A890-8DADD9B1C2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DCF4-957E-4B3B-8692-52D8F4F34471}" type="datetimeFigureOut">
              <a:rPr lang="el-GR" smtClean="0"/>
              <a:pPr/>
              <a:t>14/11/2023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7F50-858C-472C-A890-8DADD9B1C2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DCF4-957E-4B3B-8692-52D8F4F34471}" type="datetimeFigureOut">
              <a:rPr lang="el-GR" smtClean="0"/>
              <a:pPr/>
              <a:t>14/11/2023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7F50-858C-472C-A890-8DADD9B1C2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DCF4-957E-4B3B-8692-52D8F4F34471}" type="datetimeFigureOut">
              <a:rPr lang="el-GR" smtClean="0"/>
              <a:pPr/>
              <a:t>14/11/2023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7F50-858C-472C-A890-8DADD9B1C2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DCF4-957E-4B3B-8692-52D8F4F34471}" type="datetimeFigureOut">
              <a:rPr lang="el-GR" smtClean="0"/>
              <a:pPr/>
              <a:t>14/11/2023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7F50-858C-472C-A890-8DADD9B1C2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DCF4-957E-4B3B-8692-52D8F4F34471}" type="datetimeFigureOut">
              <a:rPr lang="el-GR" smtClean="0"/>
              <a:pPr/>
              <a:t>14/11/2023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7F50-858C-472C-A890-8DADD9B1C2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DCF4-957E-4B3B-8692-52D8F4F34471}" type="datetimeFigureOut">
              <a:rPr lang="el-GR" smtClean="0"/>
              <a:pPr/>
              <a:t>14/11/2023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7F50-858C-472C-A890-8DADD9B1C2A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Εκτίμηση </a:t>
            </a:r>
            <a:r>
              <a:rPr lang="el-GR" dirty="0" err="1"/>
              <a:t>Εξατμισοδιαπνοής</a:t>
            </a:r>
            <a:br>
              <a:rPr lang="el-GR" dirty="0"/>
            </a:br>
            <a:r>
              <a:rPr lang="el-GR" dirty="0"/>
              <a:t>Υδρολογία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Δρ </a:t>
            </a:r>
            <a:r>
              <a:rPr lang="el-GR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Μ.Σπηλιώτης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564904"/>
            <a:ext cx="9778083" cy="274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323528" y="55892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Δε λαμβάνει υπόψη άλλους παράγοντες</a:t>
            </a:r>
          </a:p>
          <a:p>
            <a:r>
              <a:rPr lang="el-GR" sz="2400" dirty="0"/>
              <a:t>Π.χ. νησιά, (αέρηδες) ταχύτατα ανέμου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r="9063"/>
          <a:stretch>
            <a:fillRect/>
          </a:stretch>
        </p:blipFill>
        <p:spPr bwMode="auto">
          <a:xfrm>
            <a:off x="-130093" y="0"/>
            <a:ext cx="699464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9105"/>
            <a:ext cx="2563033" cy="65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611560" y="3861048"/>
            <a:ext cx="43924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effectLst>
                  <a:reflection blurRad="6350" stA="55000" endA="300" endPos="45500" dir="5400000" sy="-100000" algn="bl" rotWithShape="0"/>
                </a:effectLst>
              </a:rPr>
              <a:t>Άσκηση (Σακκάς, 2006)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77247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85" y="2132856"/>
            <a:ext cx="9078615" cy="137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395536" y="4077072"/>
            <a:ext cx="8748464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/>
              <a:t>Δυναμική </a:t>
            </a:r>
            <a:r>
              <a:rPr lang="el-GR" sz="2400" dirty="0" err="1"/>
              <a:t>εξατμισοδιαπνοή</a:t>
            </a:r>
            <a:r>
              <a:rPr lang="el-GR" sz="2400" dirty="0"/>
              <a:t> λεκάνης, αν η ημέρα  έχει διάρκεια 12 ώρες και για 30 ημέρες ανά μήνα</a:t>
            </a:r>
          </a:p>
          <a:p>
            <a:endParaRPr lang="el-GR" sz="2400" dirty="0"/>
          </a:p>
          <a:p>
            <a:r>
              <a:rPr lang="el-GR" sz="2400" dirty="0"/>
              <a:t>Μετά: διόρθωση με βάση το μήνα και τη γεωγραφικό πλάτος</a:t>
            </a:r>
          </a:p>
          <a:p>
            <a:r>
              <a:rPr lang="el-GR" sz="2400" dirty="0"/>
              <a:t>(πίνακας 5,7, Σακκά Ι./σελ. 405  )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883517" cy="38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41026"/>
          <a:stretch>
            <a:fillRect/>
          </a:stretch>
        </p:blipFill>
        <p:spPr bwMode="auto">
          <a:xfrm>
            <a:off x="5292080" y="620688"/>
            <a:ext cx="3312368" cy="133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32040" cy="113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3059832" y="908720"/>
            <a:ext cx="5688632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Βέλος προς τα επάνω"/>
          <p:cNvSpPr/>
          <p:nvPr/>
        </p:nvSpPr>
        <p:spPr>
          <a:xfrm rot="17971319" flipH="1">
            <a:off x="2352396" y="676906"/>
            <a:ext cx="1462836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πιο απλά</a:t>
            </a:r>
          </a:p>
        </p:txBody>
      </p:sp>
      <p:sp>
        <p:nvSpPr>
          <p:cNvPr id="7" name="6 - Επεξήγηση με σύννεφο"/>
          <p:cNvSpPr/>
          <p:nvPr/>
        </p:nvSpPr>
        <p:spPr>
          <a:xfrm>
            <a:off x="4355976" y="5373216"/>
            <a:ext cx="2771800" cy="1008112"/>
          </a:xfrm>
          <a:prstGeom prst="cloudCallout">
            <a:avLst>
              <a:gd name="adj1" fmla="val -108597"/>
              <a:gd name="adj2" fmla="val -118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Ετήσια μεγέθη</a:t>
            </a:r>
          </a:p>
          <a:p>
            <a:pPr algn="ctr"/>
            <a:r>
              <a:rPr lang="el-GR" dirty="0"/>
              <a:t>(όχι μηνιαίος)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192688" cy="64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Επεξήγηση με σύννεφο"/>
          <p:cNvSpPr/>
          <p:nvPr/>
        </p:nvSpPr>
        <p:spPr>
          <a:xfrm>
            <a:off x="6372200" y="260648"/>
            <a:ext cx="2771800" cy="1008112"/>
          </a:xfrm>
          <a:prstGeom prst="cloudCallout">
            <a:avLst>
              <a:gd name="adj1" fmla="val -92102"/>
              <a:gd name="adj2" fmla="val 122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Πίνακας 5.7</a:t>
            </a:r>
          </a:p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405, Σακκάς Ι.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344916" cy="452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922617" cy="402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12570" cy="683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4572000" y="0"/>
            <a:ext cx="4572000" cy="22467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/>
              <a:t>ΠΡΟΣΟΧΉ</a:t>
            </a:r>
            <a:r>
              <a:rPr lang="el-GR" dirty="0"/>
              <a:t>:</a:t>
            </a:r>
          </a:p>
          <a:p>
            <a:r>
              <a:rPr lang="el-GR" sz="2800" dirty="0"/>
              <a:t>Εξίσωση για εκτίμηση</a:t>
            </a:r>
          </a:p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πραγματικής </a:t>
            </a:r>
            <a:r>
              <a:rPr lang="el-GR" sz="2800" dirty="0" err="1"/>
              <a:t>εξατμσιδιαπνοής</a:t>
            </a:r>
            <a:endParaRPr lang="el-GR" sz="2800" dirty="0"/>
          </a:p>
          <a:p>
            <a:r>
              <a:rPr lang="el-GR" sz="2800" dirty="0"/>
              <a:t>Σε ετήσια βάση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6948264" y="58052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Χρυσάνθου</a:t>
            </a:r>
            <a:r>
              <a:rPr lang="el-GR" dirty="0"/>
              <a:t>, 2013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Αρδευτικές Ανάγκες σε νερό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Με βάση τη (δυνητική) </a:t>
            </a:r>
            <a:r>
              <a:rPr lang="el-GR" dirty="0" err="1"/>
              <a:t>εξατμισοδιαπνοή</a:t>
            </a:r>
            <a:r>
              <a:rPr lang="el-GR" dirty="0"/>
              <a:t> της καλλιέργειας (</a:t>
            </a:r>
            <a:r>
              <a:rPr lang="el-GR" dirty="0" err="1"/>
              <a:t>δλδ</a:t>
            </a:r>
            <a:r>
              <a:rPr lang="el-GR" dirty="0"/>
              <a:t> θεωρώντας  απεριόριστη διαθεσιμότητα νερού), </a:t>
            </a:r>
            <a:r>
              <a:rPr lang="en-US" dirty="0"/>
              <a:t>ET</a:t>
            </a:r>
            <a:r>
              <a:rPr lang="en-US" baseline="-25000" dirty="0"/>
              <a:t>C</a:t>
            </a:r>
            <a:r>
              <a:rPr lang="en-US" dirty="0"/>
              <a:t> (mm</a:t>
            </a:r>
            <a:r>
              <a:rPr lang="el-GR" dirty="0"/>
              <a:t>/ημέρα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 err="1"/>
              <a:t>Εξατμισοδιαπνοή</a:t>
            </a:r>
            <a:r>
              <a:rPr lang="el-GR" dirty="0"/>
              <a:t> (δυνητική) καλλιέργειας αναφοράς: η δυνητική </a:t>
            </a:r>
            <a:r>
              <a:rPr lang="el-GR" dirty="0" err="1"/>
              <a:t>εξατμισοδιαπνοή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/>
              <a:t>με επάρκεια νερού</a:t>
            </a:r>
            <a:r>
              <a:rPr lang="en-US" dirty="0"/>
              <a:t>)</a:t>
            </a:r>
            <a:r>
              <a:rPr lang="el-GR" dirty="0"/>
              <a:t>, ομοιόμορφο γρασίδι  ύψους 8 έως 15 </a:t>
            </a:r>
            <a:r>
              <a:rPr lang="en-US" dirty="0"/>
              <a:t>cm, ET</a:t>
            </a:r>
            <a:r>
              <a:rPr lang="en-US" baseline="-25000" dirty="0"/>
              <a:t>0</a:t>
            </a:r>
            <a:r>
              <a:rPr lang="en-US" dirty="0"/>
              <a:t> (mm</a:t>
            </a:r>
            <a:r>
              <a:rPr lang="el-GR" dirty="0"/>
              <a:t>/ημέρα</a:t>
            </a:r>
            <a:r>
              <a:rPr lang="en-US" dirty="0"/>
              <a:t>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K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l-GR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K</a:t>
            </a:r>
            <a:r>
              <a:rPr lang="en-US" baseline="-25000" dirty="0"/>
              <a:t>C</a:t>
            </a:r>
            <a:r>
              <a:rPr lang="el-GR" dirty="0"/>
              <a:t> φυτικός συντελεστής (πίνακες) ανά μήνα και για κάθε καλλιέργεια</a:t>
            </a:r>
            <a:endParaRPr lang="en-US" dirty="0"/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Βασικός παράγοντας: θερμοκρασία (και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οχι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μόνο)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Υδατικό ισοζύγιο: </a:t>
            </a:r>
            <a:r>
              <a:rPr lang="el-GR" dirty="0"/>
              <a:t>Αφαιρείτε η ενεργός βροχόπτωση,  για τη χώρα μας έχει μικρές τιμές στην αρδευτική περίοδο (η ενεργός βροχόπτωση </a:t>
            </a:r>
            <a:r>
              <a:rPr lang="el-GR" dirty="0" err="1"/>
              <a:t>effective</a:t>
            </a:r>
            <a:r>
              <a:rPr lang="el-GR" dirty="0"/>
              <a:t> </a:t>
            </a:r>
            <a:r>
              <a:rPr lang="en-US" dirty="0" err="1"/>
              <a:t>ra</a:t>
            </a:r>
            <a:r>
              <a:rPr lang="el-GR" dirty="0" err="1"/>
              <a:t>infall</a:t>
            </a:r>
            <a:r>
              <a:rPr lang="el-GR" dirty="0"/>
              <a:t>- δηλαδή η ποσότητα βροχής που </a:t>
            </a:r>
            <a:r>
              <a:rPr lang="el-GR" dirty="0" err="1"/>
              <a:t>κατεισδύει</a:t>
            </a:r>
            <a:r>
              <a:rPr lang="el-GR" dirty="0"/>
              <a:t> και δε γίνεται επιφανειακή απορροή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/>
              <a:t>Λαμβάνεται υπόψη η απόδοση των δικτύων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Βασική βιβλιογραφία σημερινού μαθήματος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err="1"/>
              <a:t>Χρυσάνθου</a:t>
            </a:r>
            <a:r>
              <a:rPr lang="el-GR" dirty="0"/>
              <a:t> Βλ., 2013. Σημειώσεις Υδρολογίας.</a:t>
            </a:r>
          </a:p>
          <a:p>
            <a:r>
              <a:rPr lang="el-GR" dirty="0" err="1"/>
              <a:t>Μπέλλος</a:t>
            </a:r>
            <a:r>
              <a:rPr lang="el-GR" dirty="0"/>
              <a:t> Κ., 2006. Στοιχεία Τεχνικής Υδρολογίας. Ξάνθη.</a:t>
            </a:r>
          </a:p>
          <a:p>
            <a:r>
              <a:rPr lang="el-GR" dirty="0"/>
              <a:t>Τσακίρης </a:t>
            </a:r>
            <a:r>
              <a:rPr lang="el-GR" dirty="0" err="1"/>
              <a:t>Γ.και</a:t>
            </a:r>
            <a:r>
              <a:rPr lang="el-GR" dirty="0"/>
              <a:t> Βαγγέλης Χ., 2009. Υδατικοί πόροι: ΙΙ. Εφαρμογές Τεχνικής Υδρολογίας, Ασκήσεις. (3 κεφάλαιο). Εκδόσεις Συμμετρία, Αθήνα. </a:t>
            </a:r>
          </a:p>
          <a:p>
            <a:r>
              <a:rPr lang="el-GR" dirty="0"/>
              <a:t>Σακάς Ι, 2012. Τεχνική Υδρολογία (άσκηση δυναμικής </a:t>
            </a:r>
            <a:r>
              <a:rPr lang="el-GR" dirty="0" err="1"/>
              <a:t>εξατμισοδιαπνοής</a:t>
            </a:r>
            <a:r>
              <a:rPr lang="el-GR" dirty="0"/>
              <a:t>). Εκδόσεις Αϊβαζίδη, Θεσσαλονίκη.</a:t>
            </a:r>
          </a:p>
          <a:p>
            <a:r>
              <a:rPr lang="el-GR" dirty="0"/>
              <a:t>Μ</a:t>
            </a:r>
            <a:r>
              <a:rPr lang="en-US" dirty="0" err="1"/>
              <a:t>cCuen</a:t>
            </a:r>
            <a:r>
              <a:rPr lang="el-GR" dirty="0"/>
              <a:t>, 1988. </a:t>
            </a:r>
            <a:r>
              <a:rPr lang="en-US" dirty="0"/>
              <a:t>Hydrologic Analysis and Design</a:t>
            </a:r>
            <a:r>
              <a:rPr lang="el-GR" dirty="0"/>
              <a:t>. </a:t>
            </a:r>
            <a:r>
              <a:rPr lang="en-US" dirty="0"/>
              <a:t>Prentice Hall, 1998 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508104" cy="730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516216" y="48691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Χρυσάνθου</a:t>
            </a:r>
            <a:r>
              <a:rPr lang="el-GR" dirty="0"/>
              <a:t>, 2013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9459" name="Picture 4" descr="watercycle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46063"/>
            <a:ext cx="8786812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94860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123728" y="60932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Μπέλλος</a:t>
            </a:r>
            <a:r>
              <a:rPr lang="el-GR" dirty="0"/>
              <a:t>, 2006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505056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err="1"/>
              <a:t>Εξατμισοδιαπνοή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277072"/>
          </a:xfrm>
        </p:spPr>
        <p:txBody>
          <a:bodyPr>
            <a:noAutofit/>
          </a:bodyPr>
          <a:lstStyle/>
          <a:p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Εξάτμιση: </a:t>
            </a:r>
            <a:r>
              <a:rPr lang="el-GR" sz="2000" dirty="0"/>
              <a:t>νερό από υγρή σε αέρια φάση (π.χ. ταμιευτήρας)</a:t>
            </a:r>
          </a:p>
          <a:p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Πραγματική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εξατμισοδιαπνοή</a:t>
            </a:r>
            <a:r>
              <a:rPr lang="el-GR" sz="2000" dirty="0"/>
              <a:t>: μεταφορά νερό προς την ατμόσφαιρα από τη διαπνοή των φυτών  και από την εξάτμιση από την επιφάνεια του εδάφους και των φύλλων όταν αυτά είναι υγρά</a:t>
            </a:r>
          </a:p>
          <a:p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Δυνητική </a:t>
            </a:r>
            <a:r>
              <a:rPr lang="el-GR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Εξατμισοδιαπνοή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000" dirty="0" err="1">
                <a:solidFill>
                  <a:srgbClr val="FF0000"/>
                </a:solidFill>
              </a:rPr>
              <a:t>εξατμισοδιαπνοή</a:t>
            </a:r>
            <a:r>
              <a:rPr lang="el-GR" sz="2000" dirty="0">
                <a:solidFill>
                  <a:srgbClr val="FF0000"/>
                </a:solidFill>
              </a:rPr>
              <a:t> σε συνθήκες πλήρους διαθεσιμότητας νερού (κλιματικοί παράγοντες θερμοκρασία, μικροκλίμα </a:t>
            </a:r>
            <a:r>
              <a:rPr lang="el-GR" sz="2000" dirty="0" err="1">
                <a:solidFill>
                  <a:srgbClr val="FF0000"/>
                </a:solidFill>
              </a:rPr>
              <a:t>κ.ά</a:t>
            </a:r>
            <a:r>
              <a:rPr lang="el-GR" sz="2000" dirty="0">
                <a:solidFill>
                  <a:srgbClr val="FF0000"/>
                </a:solidFill>
              </a:rPr>
              <a:t>) (πιο γενικό, μοντέλα υδατικού ισοζυγίου)</a:t>
            </a:r>
          </a:p>
          <a:p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Δυνητική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Εξατμισοδιαπνοή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καλλιέργειας αναφοράς: </a:t>
            </a:r>
            <a:r>
              <a:rPr lang="el-GR" sz="2000" dirty="0" err="1"/>
              <a:t>εξατμισοδιαπνοή</a:t>
            </a:r>
            <a:r>
              <a:rPr lang="el-GR" sz="2000" dirty="0"/>
              <a:t> σε συνθήκες πλήρους διαθεσιμότητας νερού για μία καλλιέργεια αναφοράς (π.χ. μηδική) που αναπτύσσεται δυναμικά (</a:t>
            </a:r>
            <a:r>
              <a:rPr lang="el-GR" sz="2000" dirty="0" err="1"/>
              <a:t>Παπαμηχαήλ</a:t>
            </a:r>
            <a:r>
              <a:rPr lang="el-GR" sz="2000" dirty="0"/>
              <a:t>, 2001)(αρδεύσεις)</a:t>
            </a:r>
          </a:p>
          <a:p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Δυνητική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Εξατμισοδιαπνοή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καλλιέργειας : </a:t>
            </a:r>
            <a:r>
              <a:rPr lang="el-GR" sz="2000" dirty="0"/>
              <a:t>υπολογισμός σε σχέση με τη Δυνητική </a:t>
            </a:r>
            <a:r>
              <a:rPr lang="el-GR" sz="2000" dirty="0" err="1"/>
              <a:t>Εξατμισοδιαπνοή</a:t>
            </a:r>
            <a:r>
              <a:rPr lang="el-GR" sz="2000" dirty="0"/>
              <a:t> καλλιέργειας αναφοράς</a:t>
            </a:r>
          </a:p>
          <a:p>
            <a:r>
              <a:rPr lang="el-GR" sz="2000" dirty="0"/>
              <a:t>Συνήθως η </a:t>
            </a:r>
            <a:r>
              <a:rPr lang="el-GR" sz="2000" dirty="0" err="1"/>
              <a:t>διαστασιολόγηση</a:t>
            </a:r>
            <a:r>
              <a:rPr lang="el-GR" sz="2000" dirty="0"/>
              <a:t> γίνεται με βάση τη δυναμική </a:t>
            </a:r>
            <a:r>
              <a:rPr lang="el-GR" sz="2000" dirty="0" err="1"/>
              <a:t>εξατμισοδιαπνοή</a:t>
            </a:r>
            <a:r>
              <a:rPr lang="el-GR" sz="2000" dirty="0"/>
              <a:t>, δυσκολία αποτίμησης της πραγματικής </a:t>
            </a:r>
            <a:r>
              <a:rPr lang="el-GR" sz="2000" dirty="0" err="1"/>
              <a:t>εξατμισοδιαπνοής</a:t>
            </a:r>
            <a:endParaRPr lang="el-G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Δυνητική και Πραγματική </a:t>
            </a:r>
            <a:r>
              <a:rPr lang="el-GR" dirty="0" err="1"/>
              <a:t>Εξατμισοδιαπνοή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Δυνητική </a:t>
            </a:r>
            <a:r>
              <a:rPr lang="el-GR" dirty="0" err="1"/>
              <a:t>Εξατμισοδιαπνοή</a:t>
            </a:r>
            <a:r>
              <a:rPr lang="el-GR" dirty="0"/>
              <a:t>: </a:t>
            </a:r>
            <a:r>
              <a:rPr lang="el-GR" dirty="0" err="1"/>
              <a:t>Εξατμισοδιαπνοή</a:t>
            </a:r>
            <a:r>
              <a:rPr lang="el-GR" dirty="0"/>
              <a:t> σε συνθήκες άπειρης επάρκειας νερού, ισχυρή εξάρτηση (και όχι μόνο) από θερμοκρασία.</a:t>
            </a:r>
          </a:p>
          <a:p>
            <a:r>
              <a:rPr lang="el-GR" dirty="0"/>
              <a:t>Σε πραγματικές συνθήκες το καλοκαίρι για μη αρδευόμενες εκτάσεις στον Ελληνικό χώρο η πραγματική </a:t>
            </a:r>
            <a:r>
              <a:rPr lang="el-GR" dirty="0" err="1"/>
              <a:t>εξατμισοδιανοή</a:t>
            </a:r>
            <a:r>
              <a:rPr lang="el-GR" dirty="0"/>
              <a:t> είναι μικρότερη της δυνητικής</a:t>
            </a:r>
          </a:p>
          <a:p>
            <a:r>
              <a:rPr lang="el-GR" dirty="0"/>
              <a:t>Αρδευόμενες εκτάσεις: Πραγματική </a:t>
            </a:r>
            <a:r>
              <a:rPr lang="el-GR" dirty="0" err="1"/>
              <a:t>εξατμισοδιαπνοή</a:t>
            </a:r>
            <a:r>
              <a:rPr lang="el-GR" dirty="0"/>
              <a:t> προσεγγίζει τη δυνητική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84" y="0"/>
            <a:ext cx="8700916" cy="415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Στρογγυλεμένο ορθογώνιο"/>
          <p:cNvSpPr/>
          <p:nvPr/>
        </p:nvSpPr>
        <p:spPr>
          <a:xfrm>
            <a:off x="2771800" y="692696"/>
            <a:ext cx="1296144" cy="86409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3491880" y="1556792"/>
            <a:ext cx="72008" cy="3168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5508104" y="4221088"/>
            <a:ext cx="3635896" cy="2677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/>
              <a:t>ΠΡΟΣΟΧΉ</a:t>
            </a:r>
            <a:r>
              <a:rPr lang="el-GR" dirty="0"/>
              <a:t>:</a:t>
            </a:r>
          </a:p>
          <a:p>
            <a:r>
              <a:rPr lang="el-GR" sz="2800" dirty="0"/>
              <a:t>Εξίσωση για εκτίμηση</a:t>
            </a:r>
          </a:p>
          <a:p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Δυνητικής</a:t>
            </a:r>
          </a:p>
          <a:p>
            <a:r>
              <a:rPr lang="el-GR" sz="2800" dirty="0" err="1"/>
              <a:t>Εξατμσιδιαπνοής</a:t>
            </a:r>
            <a:endParaRPr lang="el-GR" sz="2800" dirty="0"/>
          </a:p>
          <a:p>
            <a:r>
              <a:rPr lang="en-US" sz="2800" dirty="0"/>
              <a:t>mm/ </a:t>
            </a:r>
            <a:r>
              <a:rPr lang="el-GR" sz="2800" dirty="0"/>
              <a:t>μήνα</a:t>
            </a:r>
          </a:p>
          <a:p>
            <a:r>
              <a:rPr lang="el-GR" sz="2800" dirty="0"/>
              <a:t>(μηνιαία βάση)</a:t>
            </a:r>
          </a:p>
        </p:txBody>
      </p:sp>
      <p:sp>
        <p:nvSpPr>
          <p:cNvPr id="7" name="6 - Επεξήγηση με σύννεφο"/>
          <p:cNvSpPr/>
          <p:nvPr/>
        </p:nvSpPr>
        <p:spPr>
          <a:xfrm>
            <a:off x="6588224" y="260648"/>
            <a:ext cx="2555776" cy="1656184"/>
          </a:xfrm>
          <a:prstGeom prst="cloudCallout">
            <a:avLst>
              <a:gd name="adj1" fmla="val -102547"/>
              <a:gd name="adj2" fmla="val 5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Εξάρτηση μόνο από τη θερμοκρασία  κατά </a:t>
            </a:r>
            <a:r>
              <a:rPr lang="en-US" dirty="0" err="1"/>
              <a:t>Thornthwaite</a:t>
            </a:r>
            <a:endParaRPr lang="el-GR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 r="6370"/>
          <a:stretch>
            <a:fillRect/>
          </a:stretch>
        </p:blipFill>
        <p:spPr bwMode="auto">
          <a:xfrm>
            <a:off x="0" y="4149079"/>
            <a:ext cx="5557294" cy="265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484784"/>
            <a:ext cx="63627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8898185" cy="204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3024" y="4725144"/>
            <a:ext cx="9217024" cy="9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0" y="764704"/>
            <a:ext cx="874846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/>
              <a:t>Δυναμική </a:t>
            </a:r>
            <a:r>
              <a:rPr lang="el-GR" sz="2400" dirty="0" err="1"/>
              <a:t>εξατμισοδιαπνοή</a:t>
            </a:r>
            <a:r>
              <a:rPr lang="el-GR" sz="2400" dirty="0"/>
              <a:t> λεκάνης, αν η ημέρα  έχει διάρκεια 12 ώρες και για 30 ημέρες ανά μήνα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5733256"/>
            <a:ext cx="874846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/>
              <a:t>Μετά: διόρθωση με βάση το μήνα και τη γεωγραφικό πλάτος</a:t>
            </a:r>
          </a:p>
          <a:p>
            <a:r>
              <a:rPr lang="el-GR" sz="2400" dirty="0"/>
              <a:t>(πίνακας 5,7, Σακκά Ι./σελ. 405  )</a:t>
            </a:r>
          </a:p>
        </p:txBody>
      </p:sp>
      <p:sp>
        <p:nvSpPr>
          <p:cNvPr id="8" name="7 - Επεξήγηση με σύννεφο"/>
          <p:cNvSpPr/>
          <p:nvPr/>
        </p:nvSpPr>
        <p:spPr>
          <a:xfrm>
            <a:off x="6372200" y="3356992"/>
            <a:ext cx="2771800" cy="1008112"/>
          </a:xfrm>
          <a:prstGeom prst="cloudCallout">
            <a:avLst>
              <a:gd name="adj1" fmla="val -129215"/>
              <a:gd name="adj2" fmla="val 20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Ετήσιος</a:t>
            </a:r>
          </a:p>
          <a:p>
            <a:pPr algn="ctr"/>
            <a:r>
              <a:rPr lang="el-GR" dirty="0"/>
              <a:t>(όχι μηνιαίος)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559</Words>
  <Application>Microsoft Office PowerPoint</Application>
  <PresentationFormat>Προβολή στην οθόνη (4:3)</PresentationFormat>
  <Paragraphs>60</Paragraphs>
  <Slides>18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Arial</vt:lpstr>
      <vt:lpstr>Calibri</vt:lpstr>
      <vt:lpstr>Θέμα του Office</vt:lpstr>
      <vt:lpstr>Εκτίμηση Εξατμισοδιαπνοής Υδρολογία</vt:lpstr>
      <vt:lpstr>Βασική βιβλιογραφία σημερινού μαθήματος</vt:lpstr>
      <vt:lpstr>Παρουσίαση του PowerPoint</vt:lpstr>
      <vt:lpstr>Παρουσίαση του PowerPoint</vt:lpstr>
      <vt:lpstr>Παρουσίαση του PowerPoint</vt:lpstr>
      <vt:lpstr>Εξατμισοδιαπνοή</vt:lpstr>
      <vt:lpstr>Δυνητική και Πραγματική Εξατμισοδιαπνοή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Αρδευτικές Ανάγκες σε νερό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Μιχαήλ Σπηλιώτης</cp:lastModifiedBy>
  <cp:revision>21</cp:revision>
  <dcterms:created xsi:type="dcterms:W3CDTF">2014-11-10T18:54:44Z</dcterms:created>
  <dcterms:modified xsi:type="dcterms:W3CDTF">2023-11-14T18:22:50Z</dcterms:modified>
</cp:coreProperties>
</file>