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F4841DC-6798-494B-8CE4-E30C1FAC2667}"/>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0F17A432-9326-452A-9E97-AD8D208C15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78860FC3-8E91-473D-A3E8-7E48B06C8923}"/>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5" name="Θέση υποσέλιδου 4">
            <a:extLst>
              <a:ext uri="{FF2B5EF4-FFF2-40B4-BE49-F238E27FC236}">
                <a16:creationId xmlns:a16="http://schemas.microsoft.com/office/drawing/2014/main" id="{C76AA94B-5AC7-46C4-8328-E364525E659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74A981E-E3CB-47A4-AF10-FEAA099B0A36}"/>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781224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FA4A67-CCEF-4C53-B76E-CC3DDBC0BA11}"/>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AB795A90-4351-400C-A75D-5B3627022E58}"/>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0BB19A1-9B06-461E-9EFC-2767004601B4}"/>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5" name="Θέση υποσέλιδου 4">
            <a:extLst>
              <a:ext uri="{FF2B5EF4-FFF2-40B4-BE49-F238E27FC236}">
                <a16:creationId xmlns:a16="http://schemas.microsoft.com/office/drawing/2014/main" id="{D1324E0E-AB51-4BAA-B089-B75DF29CAD5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937AC57-7367-4EC8-BFED-0BCC4181AA68}"/>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3890106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43C11CD-4C84-4947-93D9-95F7AD34DE3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2923365C-0A20-4F07-82B5-CEEE9B33DF7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A542AB53-48F5-485A-8D7F-B50C3835ECEA}"/>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5" name="Θέση υποσέλιδου 4">
            <a:extLst>
              <a:ext uri="{FF2B5EF4-FFF2-40B4-BE49-F238E27FC236}">
                <a16:creationId xmlns:a16="http://schemas.microsoft.com/office/drawing/2014/main" id="{3E778B2B-78CE-4723-A75B-C7C6482FC7F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2AF89B5-2F10-4239-9521-D68B3A548DA2}"/>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38446983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C2824A4-6ECE-46E6-B23F-972EB1488EB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1566742-52B9-48D5-B047-9DE2D4EBC4A4}"/>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F4424E5-7964-4E8D-B1E4-6DF71D465AEC}"/>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5" name="Θέση υποσέλιδου 4">
            <a:extLst>
              <a:ext uri="{FF2B5EF4-FFF2-40B4-BE49-F238E27FC236}">
                <a16:creationId xmlns:a16="http://schemas.microsoft.com/office/drawing/2014/main" id="{0FAA8799-22D6-403F-A657-57812E4625C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3377380-7E1E-4535-A738-20B321D98E9D}"/>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4190148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F87129-F6CD-4DED-8EE9-775134D7069D}"/>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A9A2B89-50D0-48C1-A71C-8827D94DFD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0077F44-E3EB-499E-ABCC-3C43E35048A9}"/>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5" name="Θέση υποσέλιδου 4">
            <a:extLst>
              <a:ext uri="{FF2B5EF4-FFF2-40B4-BE49-F238E27FC236}">
                <a16:creationId xmlns:a16="http://schemas.microsoft.com/office/drawing/2014/main" id="{CA52E2D7-B738-4270-9301-C14B8CB682E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8F2DDB5-5F28-4CF7-8959-331D18F003D7}"/>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3206714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E07641-BC79-48E9-94EC-FFE259416DC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1F029EC-0C9B-4FD9-B1DA-C093CAA4729E}"/>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F324FE0C-EBD7-40C9-A303-6272980F25E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D55615A-8308-4E52-82C8-F9F9E9247CE3}"/>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6" name="Θέση υποσέλιδου 5">
            <a:extLst>
              <a:ext uri="{FF2B5EF4-FFF2-40B4-BE49-F238E27FC236}">
                <a16:creationId xmlns:a16="http://schemas.microsoft.com/office/drawing/2014/main" id="{BCE714E7-8B86-46C1-B0DE-C2859EB4241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42B1F83-DD76-43A6-98CA-57BF156E60AF}"/>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269963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6627174-A171-4C79-BA09-66F187C0D145}"/>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AF2DBBC-A50A-403A-930A-6EB70D912E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7E885D7A-989F-4E27-AED7-ED6B4FED8F5F}"/>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121CA43-B2DC-43FC-A18D-A07316C45AA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AA6213B-07D9-4A54-B21D-6885BBC38A06}"/>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7F05B171-31DD-4A69-93CB-49BEA0FC6E70}"/>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8" name="Θέση υποσέλιδου 7">
            <a:extLst>
              <a:ext uri="{FF2B5EF4-FFF2-40B4-BE49-F238E27FC236}">
                <a16:creationId xmlns:a16="http://schemas.microsoft.com/office/drawing/2014/main" id="{27B15856-D726-467F-AF7A-5F2D2017EAE4}"/>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E0C64CD6-C32F-484B-B8FC-EEE0B294F79E}"/>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2612540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E2F82D-4792-4392-A04A-275B2BA94CC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BC3105C-451F-4C5D-96BF-9A458D5F3293}"/>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4" name="Θέση υποσέλιδου 3">
            <a:extLst>
              <a:ext uri="{FF2B5EF4-FFF2-40B4-BE49-F238E27FC236}">
                <a16:creationId xmlns:a16="http://schemas.microsoft.com/office/drawing/2014/main" id="{BE9EB612-1D6D-49D9-B264-D1AF86BBE16C}"/>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38FEFE08-235C-47A0-9595-6177B75C6EAC}"/>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3020524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4C3D4BF1-FE5E-4100-8D0B-E43E726C5B10}"/>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3" name="Θέση υποσέλιδου 2">
            <a:extLst>
              <a:ext uri="{FF2B5EF4-FFF2-40B4-BE49-F238E27FC236}">
                <a16:creationId xmlns:a16="http://schemas.microsoft.com/office/drawing/2014/main" id="{91772147-9AAE-489D-BA4C-53B750F389EB}"/>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F718502-13CE-46C8-9152-3809391D30C1}"/>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7133803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EA8FFF-955E-43CC-98C7-2EC827C7C8C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E58DB89-12AC-4862-BD03-C2030C772DD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0803CFDB-FFD4-4918-8654-4048289C18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3F28F0B-57CA-46C2-BB11-D8BD92556B09}"/>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6" name="Θέση υποσέλιδου 5">
            <a:extLst>
              <a:ext uri="{FF2B5EF4-FFF2-40B4-BE49-F238E27FC236}">
                <a16:creationId xmlns:a16="http://schemas.microsoft.com/office/drawing/2014/main" id="{C985D47F-C70F-4BED-B7D2-3991B212815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43981D6-D9E9-42B6-9AAC-CEBA95C122AA}"/>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3127312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E23B94D-4F49-44B6-8908-C94418D8853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4922658-AFE4-4E65-A7F9-9F97CE1B3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9164B55-A780-46E7-98A1-F07B5F3BAE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0D2C49D-C2A5-4046-BAFD-9160BA9E052B}"/>
              </a:ext>
            </a:extLst>
          </p:cNvPr>
          <p:cNvSpPr>
            <a:spLocks noGrp="1"/>
          </p:cNvSpPr>
          <p:nvPr>
            <p:ph type="dt" sz="half" idx="10"/>
          </p:nvPr>
        </p:nvSpPr>
        <p:spPr/>
        <p:txBody>
          <a:bodyPr/>
          <a:lstStyle/>
          <a:p>
            <a:fld id="{194CB665-219D-47FA-AFAC-B8102D4C81F8}" type="datetimeFigureOut">
              <a:rPr lang="el-GR" smtClean="0"/>
              <a:t>16/6/2020</a:t>
            </a:fld>
            <a:endParaRPr lang="el-GR"/>
          </a:p>
        </p:txBody>
      </p:sp>
      <p:sp>
        <p:nvSpPr>
          <p:cNvPr id="6" name="Θέση υποσέλιδου 5">
            <a:extLst>
              <a:ext uri="{FF2B5EF4-FFF2-40B4-BE49-F238E27FC236}">
                <a16:creationId xmlns:a16="http://schemas.microsoft.com/office/drawing/2014/main" id="{2CB2A66A-9CE5-4DCD-BAC6-B0859926BDB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BB78AF6-096D-4505-9E3D-281E84360337}"/>
              </a:ext>
            </a:extLst>
          </p:cNvPr>
          <p:cNvSpPr>
            <a:spLocks noGrp="1"/>
          </p:cNvSpPr>
          <p:nvPr>
            <p:ph type="sldNum" sz="quarter" idx="12"/>
          </p:nvPr>
        </p:nvSpPr>
        <p:spPr/>
        <p:txBody>
          <a:bodyPr/>
          <a:lstStyle/>
          <a:p>
            <a:fld id="{9196473A-E660-4160-87DC-9DA3A7E77981}" type="slidenum">
              <a:rPr lang="el-GR" smtClean="0"/>
              <a:t>‹#›</a:t>
            </a:fld>
            <a:endParaRPr lang="el-GR"/>
          </a:p>
        </p:txBody>
      </p:sp>
    </p:spTree>
    <p:extLst>
      <p:ext uri="{BB962C8B-B14F-4D97-AF65-F5344CB8AC3E}">
        <p14:creationId xmlns:p14="http://schemas.microsoft.com/office/powerpoint/2010/main" val="564791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6153DE36-07D1-4E00-992A-047C83BA9C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6709F56-7F56-4A4F-8BA0-D5E86A381FB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00484AA-D357-4FE9-BFBD-22026CF293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4CB665-219D-47FA-AFAC-B8102D4C81F8}" type="datetimeFigureOut">
              <a:rPr lang="el-GR" smtClean="0"/>
              <a:t>16/6/2020</a:t>
            </a:fld>
            <a:endParaRPr lang="el-GR"/>
          </a:p>
        </p:txBody>
      </p:sp>
      <p:sp>
        <p:nvSpPr>
          <p:cNvPr id="5" name="Θέση υποσέλιδου 4">
            <a:extLst>
              <a:ext uri="{FF2B5EF4-FFF2-40B4-BE49-F238E27FC236}">
                <a16:creationId xmlns:a16="http://schemas.microsoft.com/office/drawing/2014/main" id="{6A913F21-7B2E-4182-872C-39CEEF67836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9B44B57-2D12-4370-A00A-2343BC6DDA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96473A-E660-4160-87DC-9DA3A7E77981}" type="slidenum">
              <a:rPr lang="el-GR" smtClean="0"/>
              <a:t>‹#›</a:t>
            </a:fld>
            <a:endParaRPr lang="el-GR"/>
          </a:p>
        </p:txBody>
      </p:sp>
    </p:spTree>
    <p:extLst>
      <p:ext uri="{BB962C8B-B14F-4D97-AF65-F5344CB8AC3E}">
        <p14:creationId xmlns:p14="http://schemas.microsoft.com/office/powerpoint/2010/main" val="1126390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a:t>ΣΥΝΤΑΓΜΑΤΙΚΟΙ ΘΕΣΜΟΙ- (ΕΙΣΑΓΩΓΗ ΣΤΟ) ΣΥΝΤΑΓΜΑΤΙΚΟ ΔΙΚΑΙΟ</a:t>
            </a:r>
          </a:p>
        </p:txBody>
      </p:sp>
      <p:sp>
        <p:nvSpPr>
          <p:cNvPr id="3" name="2 - Υπότιτλος"/>
          <p:cNvSpPr>
            <a:spLocks noGrp="1"/>
          </p:cNvSpPr>
          <p:nvPr>
            <p:ph type="subTitle" idx="1"/>
          </p:nvPr>
        </p:nvSpPr>
        <p:spPr/>
        <p:txBody>
          <a:bodyPr/>
          <a:lstStyle/>
          <a:p>
            <a:r>
              <a:rPr lang="el-GR" dirty="0"/>
              <a:t>Παρουσίαση 1</a:t>
            </a:r>
            <a:r>
              <a:rPr lang="en-US" dirty="0"/>
              <a:t>0</a:t>
            </a:r>
            <a:r>
              <a:rPr lang="el-GR" baseline="30000" dirty="0"/>
              <a:t>η</a:t>
            </a:r>
            <a:r>
              <a:rPr lang="el-GR"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b="1" dirty="0"/>
              <a:t>Η προσωπική ανεξαρτησία </a:t>
            </a:r>
            <a:r>
              <a:rPr lang="el-GR" dirty="0"/>
              <a:t>των δικαστών εξασφαλίζεται με τις ιδιαίτερες εγγυήσεις που προβλέπονται από το Σύνταγμα σχετική με την υπηρεσιακή και τη μισθολογική τους κατάσταση. Έχουν την εγγύηση της ισοβιότητας, ελέγχονται μόνον από ανώτερούς τους δικαστές, το Σύνταγμα επιφυλάσσει γι’ αυτούς ειδική μισθολογική μεταχείριση. </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Ανάλογα με το κριτήριο που χρησιμοποιούμε για να τα κατατάξουμε, τα δικαστήρια υπόκεινται σε διαφορετικές διακρίσεις. Εν προκειμένω, σημαντική κρίνεται η διάκριση των δικαστηρίων ανάλογα με την δικαιοδοσία τους, δηλαδή ανάλογα με το είδος των διαφορών που καλούνται να επιλύσουν.</a:t>
            </a:r>
          </a:p>
          <a:p>
            <a:pPr algn="just"/>
            <a:r>
              <a:rPr lang="el-GR" dirty="0"/>
              <a:t>Με βάση το κριτήριο της δικαιοδοσίας, τα δικαστήρια διακρίνονται σε (πρωτοδικεία, εφετεία) πολιτικά, ποινικά και διοικητικά. </a:t>
            </a:r>
          </a:p>
          <a:p>
            <a:pPr algn="just"/>
            <a:r>
              <a:rPr lang="el-GR" dirty="0"/>
              <a:t>Στην κορυφή της δικαιοδοσίας της πολιτικής και της ποινικής δικαιοσύνης βρίσκεται ο Άρειος Πάγος. Είναι το ανώτατο ποινικό και πολιτικό δικαστήριο.</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Το ανώτατο διοικητικό δικαστήριο είναι το Συμβούλιο της Επικρατείας.</a:t>
            </a:r>
          </a:p>
          <a:p>
            <a:pPr algn="just"/>
            <a:r>
              <a:rPr lang="el-GR" dirty="0"/>
              <a:t>Το Ελεγκτικό Συνέδριο είναι το ανώτατο δημοσιονομικό δικαστήριο. Η δικαιοδοσία του αναφέρεται σε διαφορές που αφορούν στην διαχείριση του δημοσίου χρήματος. Παρ’ όλο που είναι ανώτατο δικαστήριο, καθώς και τα άλλα δύο, δεν υφίστανται στο πλαίσιο της δικαιοδοσίας του δικαστήρια που είναι κατώτερα από το Ελεγκτικό Συνέδριο. Εκτός από ανώτατο δικαστήριο, το Ελεγκτικό Συνέδριο είναι και διοικητική αρχή. Έχει, δηλαδή, διφυή χαρακτήρα.</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idx="1"/>
          </p:nvPr>
        </p:nvSpPr>
        <p:spPr/>
        <p:txBody>
          <a:bodyPr>
            <a:normAutofit/>
          </a:bodyPr>
          <a:lstStyle/>
          <a:p>
            <a:pPr algn="ctr">
              <a:buNone/>
            </a:pPr>
            <a:r>
              <a:rPr lang="el-GR" dirty="0"/>
              <a:t>Συνταγματικές εγγυήσεις για την απονομή της δικαιοσύνης</a:t>
            </a:r>
          </a:p>
          <a:p>
            <a:pPr algn="just">
              <a:buNone/>
            </a:pPr>
            <a:r>
              <a:rPr lang="el-GR" dirty="0"/>
              <a:t>    Την παροχή της δικαστικής προστασίας εγγυώνται οι παρακάτω αρχές:</a:t>
            </a:r>
          </a:p>
          <a:p>
            <a:pPr algn="just">
              <a:buNone/>
            </a:pPr>
            <a:r>
              <a:rPr lang="el-GR" dirty="0"/>
              <a:t>    - η δημοσιότητα των συνεδριάσεων των δικαστηρίων</a:t>
            </a:r>
          </a:p>
          <a:p>
            <a:pPr algn="just">
              <a:buNone/>
            </a:pPr>
            <a:r>
              <a:rPr lang="el-GR" dirty="0"/>
              <a:t>    - η αιτιολόγηση των δικαστικών αποφάσεων</a:t>
            </a:r>
          </a:p>
          <a:p>
            <a:pPr algn="just">
              <a:buNone/>
            </a:pPr>
            <a:r>
              <a:rPr lang="el-GR" dirty="0"/>
              <a:t>    -η απαγγελία των δικαστικών αποφάσεων σε δημόσια συνεδρίαση </a:t>
            </a:r>
          </a:p>
          <a:p>
            <a:pPr algn="just">
              <a:buNone/>
            </a:pPr>
            <a:r>
              <a:rPr lang="el-GR" dirty="0"/>
              <a:t>    - η υποχρεωτική δημοσίευση στο κείμενο των δικαστικών αποφάσεων της γνώμης των δικαστών που μειοψήφησαν κατά την λήψη </a:t>
            </a:r>
            <a:r>
              <a:rPr lang="el-GR"/>
              <a:t>της αποφάσεως.  </a:t>
            </a:r>
            <a:endParaRPr lang="el-GR" dirty="0"/>
          </a:p>
          <a:p>
            <a:pPr algn="ctr">
              <a:buNone/>
            </a:pPr>
            <a:endParaRPr lang="el-GR" dirty="0"/>
          </a:p>
          <a:p>
            <a:pPr algn="just">
              <a:buNone/>
            </a:pP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Η Κυβέρνηση</a:t>
            </a:r>
          </a:p>
        </p:txBody>
      </p:sp>
      <p:sp>
        <p:nvSpPr>
          <p:cNvPr id="3" name="2 - Θέση περιεχομένου"/>
          <p:cNvSpPr>
            <a:spLocks noGrp="1"/>
          </p:cNvSpPr>
          <p:nvPr>
            <p:ph idx="1"/>
          </p:nvPr>
        </p:nvSpPr>
        <p:spPr/>
        <p:txBody>
          <a:bodyPr>
            <a:normAutofit/>
          </a:bodyPr>
          <a:lstStyle/>
          <a:p>
            <a:pPr algn="just"/>
            <a:r>
              <a:rPr lang="el-GR" dirty="0"/>
              <a:t>Η Κυβέρνηση αποτελεί άμεσο όργανο του Κράτους που ασκεί μαζί με τον Πρόεδρο της Δημοκρατίας την εκτελεστική εξουσία. Έχει αυξημένες αρμοδιότητες. Σύμφωνα με το Σύνταγμα είναι αρμόδια να καθορίζει και να κατευθύνει την γενική πολιτική της χώρας. </a:t>
            </a:r>
          </a:p>
          <a:p>
            <a:pPr algn="just"/>
            <a:r>
              <a:rPr lang="el-GR" dirty="0"/>
              <a:t>Η Κυβέρνηση με την ευρεία της έννοια αποτελείται από τον πρωθυπουργό, τους αντιπροέδρους της κυβερνήσεως, τους υπουργούς, τους αναπληρωτές υπουργούς και τους υφυπουργούς.</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a:t>Στην κυβέρνηση με τη στενή έννοια δεν περιλαμβάνονται οι υφυπουργοί. Η κυβέρνηση με τη στενή έννοια ταυτίζεται με το υπουργικό συμβούλιο. Σε αυτό, οι υφυπουργοί μπορούν να παρίστανται, εφ’ όσον λάβουν σχετική πρόσκληση.</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pPr algn="just"/>
            <a:r>
              <a:rPr lang="el-GR" dirty="0"/>
              <a:t>Οι κυβερνήσεις διακρίνονται σε μονοκομματικές, πολυκομματικές (ή κυβερνήσεις συνεργασίας) και υπηρεσιακές.</a:t>
            </a:r>
          </a:p>
          <a:p>
            <a:pPr algn="just"/>
            <a:r>
              <a:rPr lang="el-GR" dirty="0"/>
              <a:t>Οι </a:t>
            </a:r>
            <a:r>
              <a:rPr lang="el-GR" b="1" dirty="0"/>
              <a:t>μονοκομματικές κυβερνήσεις </a:t>
            </a:r>
            <a:r>
              <a:rPr lang="el-GR" dirty="0"/>
              <a:t>σχηματίζονται από βουλευτές ή εξωκοινοβουλευτικά στελέχη ενός μόνον κόμματος, το οποίο διαθέτει την απόλυτη πλειοψηφία στη Βουλή.</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Οι </a:t>
            </a:r>
            <a:r>
              <a:rPr lang="el-GR" b="1" dirty="0"/>
              <a:t>πολυκομματικές κυβερνήσεις ή κυβερνήσεις συνεργασίας</a:t>
            </a:r>
            <a:r>
              <a:rPr lang="el-GR" dirty="0"/>
              <a:t> απαρτίζονται από στελέχη δύο ή περισσοτέρων πολιτικών κομμάτων. Όταν σε κρίσιμες περιστάσεις σχηματίζεται κυβέρνηση με ομοφωνία όλων των κομμάτων που εκπροσωπούνται στη Βουλή, η κυβέρνηση ονομάζεται </a:t>
            </a:r>
            <a:r>
              <a:rPr lang="el-GR" b="1" dirty="0"/>
              <a:t>οικουμενική</a:t>
            </a:r>
            <a:r>
              <a:rPr lang="el-GR" dirty="0"/>
              <a:t>.</a:t>
            </a:r>
          </a:p>
          <a:p>
            <a:pPr algn="just"/>
            <a:r>
              <a:rPr lang="el-GR" dirty="0"/>
              <a:t>Μια </a:t>
            </a:r>
            <a:r>
              <a:rPr lang="el-GR" b="1" dirty="0"/>
              <a:t>υπηρεσιακή</a:t>
            </a:r>
            <a:r>
              <a:rPr lang="el-GR" dirty="0"/>
              <a:t> (εκλογική) κυβέρνηση σχηματίζεται από μη πολιτικά πρόσωπα. Δεν παρουσιάζεται στη Βουλή για να ζητήσει ψήφο εμπιστοσύνης, καθώς αποκλειστικό της έργο είναι η διάλυση της Βουλής και η προκήρυξη και διενέργεια εκλογών.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Δεδομένου ότι οι υπουργοί μιας κυβερνήσεως υποδεικνύονται από τον πρωθυπουργό και πρέπει να απολαμβάνουν της εμπιστοσύνης του, ο πρωθυπουργός έχει καταστεί στο πολίτευμά μας το πρόσωπο, στο οποίο συγκεντρώνονται οι περισσότερες εξουσίες. </a:t>
            </a:r>
          </a:p>
          <a:p>
            <a:pPr algn="just"/>
            <a:r>
              <a:rPr lang="el-GR" dirty="0"/>
              <a:t>Ενώ θεωρητικώς είναι </a:t>
            </a:r>
            <a:r>
              <a:rPr lang="en-US" dirty="0"/>
              <a:t>primus inter pares, </a:t>
            </a:r>
            <a:r>
              <a:rPr lang="el-GR" dirty="0"/>
              <a:t>στην πολιτειακή μας πραγματικότητα το πρόσωπο του πρωθυπουργού λειτουργεί – ιδίως έπειτα από την συνταγματική αναθεώρηση του έτους 1986 και τον σημαντικό περιορισμό των αρμοδιοτήτων του Προέδρου της Δημοκρατίας – ως </a:t>
            </a:r>
            <a:r>
              <a:rPr lang="en-US" dirty="0"/>
              <a:t>primus </a:t>
            </a:r>
            <a:r>
              <a:rPr lang="en-US" dirty="0" err="1"/>
              <a:t>solus</a:t>
            </a:r>
            <a:r>
              <a:rPr lang="en-US" dirty="0"/>
              <a:t>, </a:t>
            </a:r>
            <a:r>
              <a:rPr lang="el-GR" dirty="0"/>
              <a:t>ως μόνος πρώτος μεταξύ των μελών της κυβερνήσεως.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Η δικαστική εξουσία – Τα δικαστήρια</a:t>
            </a:r>
          </a:p>
        </p:txBody>
      </p:sp>
      <p:sp>
        <p:nvSpPr>
          <p:cNvPr id="3" name="2 - Θέση περιεχομένου"/>
          <p:cNvSpPr>
            <a:spLocks noGrp="1"/>
          </p:cNvSpPr>
          <p:nvPr>
            <p:ph idx="1"/>
          </p:nvPr>
        </p:nvSpPr>
        <p:spPr/>
        <p:txBody>
          <a:bodyPr>
            <a:normAutofit/>
          </a:bodyPr>
          <a:lstStyle/>
          <a:p>
            <a:pPr algn="just"/>
            <a:r>
              <a:rPr lang="el-GR" dirty="0"/>
              <a:t>Την δικαστική εξουσία αποτελούν τα δικαστήρια. Συγκροτούνται από τους δικαστές και έχουν ως αποστολή τους την απονομή της δικαιοσύνης. Τα δικαστήρια δικαιοδοτούν, δηλαδή επιλύουν διαφορές.</a:t>
            </a:r>
          </a:p>
          <a:p>
            <a:pPr algn="just"/>
            <a:r>
              <a:rPr lang="el-GR" dirty="0"/>
              <a:t>Οι δικαστές είναι εξοπλισμένοι από τον συντακτικό νομοθέτη με σειρά εγγυήσεων, προκειμένου να διασφαλίζεται </a:t>
            </a:r>
            <a:r>
              <a:rPr lang="el-GR" dirty="0" err="1"/>
              <a:t>θεσμικώς</a:t>
            </a:r>
            <a:r>
              <a:rPr lang="el-GR" dirty="0"/>
              <a:t> η ανεμπόδιστη και αντικειμενική επιτέλεση του έργου τους, δίχως εξαρτήσεις από τα όργανα των άλλων κρατικών εξουσιών.</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Οι εγγυήσεις αυτές κατατείνουν στη λειτουργική και στην προσωπική ανεξαρτησία των δικαστών.</a:t>
            </a:r>
          </a:p>
          <a:p>
            <a:pPr algn="just"/>
            <a:r>
              <a:rPr lang="el-GR" b="1" dirty="0"/>
              <a:t>Η λειτουργική ανεξαρτησία των δικαστών εξασφαλίζεται:</a:t>
            </a:r>
          </a:p>
          <a:p>
            <a:pPr algn="just">
              <a:buNone/>
            </a:pPr>
            <a:r>
              <a:rPr lang="el-GR" dirty="0"/>
              <a:t> - (έναντι της νομοθετικής εξουσίας) από την δυνατότητά τους να ελέγχουν την συμφωνία των κανόνων που καλούνται να εφαρμόσουν προς το Σύνταγμα. Ο δικαστικός έλεγχος της συνταγματικότητας των νόμων θεμελιώνεται στην παράγραφο 4 του άρθρου 93 του Συντάγματος.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a:bodyPr>
          <a:lstStyle/>
          <a:p>
            <a:pPr algn="just"/>
            <a:r>
              <a:rPr lang="el-GR" dirty="0"/>
              <a:t>Επίσης έναντι της νομοθετικής εξουσίας με την απαγόρευση της εξαφανίσεως δικαστικών αποφάσεων με νόμο, εκτός εάν ό τελευταίος αφορά σε αόριστο αριθμό προσώπων και περιπτώσεων, αν, δηλαδή, δεν θεσπίζεται για να καταργήσει στην πράξη συγκεκριμένες δικαστικές αποφάσεις.</a:t>
            </a:r>
          </a:p>
          <a:p>
            <a:pPr algn="just"/>
            <a:r>
              <a:rPr lang="el-GR" dirty="0"/>
              <a:t>Έναντι της εκτελεστικής εξουσίας: Οι δικαστές, κατά την ενάσκηση των καθηκόντων τους δεν υπόκεινται σε προληπτικό ή κατασταλτικό έλεγχο από οποιοδήποτε διοικητικό όργανο, ιδίως από τον Υπουργό της Δικαιοσύνης.</a:t>
            </a: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810</Words>
  <Application>Microsoft Office PowerPoint</Application>
  <PresentationFormat>Ευρεία οθόνη</PresentationFormat>
  <Paragraphs>32</Paragraphs>
  <Slides>13</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13</vt:i4>
      </vt:variant>
    </vt:vector>
  </HeadingPairs>
  <TitlesOfParts>
    <vt:vector size="17" baseType="lpstr">
      <vt:lpstr>Arial</vt:lpstr>
      <vt:lpstr>Calibri</vt:lpstr>
      <vt:lpstr>Calibri Light</vt:lpstr>
      <vt:lpstr>Θέμα του Office</vt:lpstr>
      <vt:lpstr>ΣΥΝΤΑΓΜΑΤΙΚΟΙ ΘΕΣΜΟΙ- (ΕΙΣΑΓΩΓΗ ΣΤΟ) ΣΥΝΤΑΓΜΑΤΙΚΟ ΔΙΚΑΙΟ</vt:lpstr>
      <vt:lpstr>Η Κυβέρνηση</vt:lpstr>
      <vt:lpstr>Παρουσίαση του PowerPoint</vt:lpstr>
      <vt:lpstr>Παρουσίαση του PowerPoint</vt:lpstr>
      <vt:lpstr>Παρουσίαση του PowerPoint</vt:lpstr>
      <vt:lpstr>Παρουσίαση του PowerPoint</vt:lpstr>
      <vt:lpstr>Η δικαστική εξουσία – Τα δικαστήρια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Chris_Morf</dc:creator>
  <cp:lastModifiedBy>Chris_Morf</cp:lastModifiedBy>
  <cp:revision>2</cp:revision>
  <dcterms:created xsi:type="dcterms:W3CDTF">2020-06-16T16:44:07Z</dcterms:created>
  <dcterms:modified xsi:type="dcterms:W3CDTF">2020-06-16T16:56:17Z</dcterms:modified>
</cp:coreProperties>
</file>