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slideLayouts/slideLayout15.xml" ContentType="application/vnd.openxmlformats-officedocument.presentationml.slideLayout+xml"/>
  <Override PartName="/ppt/theme/theme4.xml" ContentType="application/vnd.openxmlformats-officedocument.theme+xml"/>
  <Override PartName="/ppt/slideLayouts/slideLayout16.xml" ContentType="application/vnd.openxmlformats-officedocument.presentationml.slideLayout+xml"/>
  <Override PartName="/ppt/theme/theme5.xml" ContentType="application/vnd.openxmlformats-officedocument.theme+xml"/>
  <Override PartName="/ppt/slideLayouts/slideLayout17.xml" ContentType="application/vnd.openxmlformats-officedocument.presentationml.slideLayout+xml"/>
  <Override PartName="/ppt/theme/theme6.xml" ContentType="application/vnd.openxmlformats-officedocument.theme+xml"/>
  <Override PartName="/ppt/slideLayouts/slideLayout18.xml" ContentType="application/vnd.openxmlformats-officedocument.presentationml.slideLayout+xml"/>
  <Override PartName="/ppt/theme/theme7.xml" ContentType="application/vnd.openxmlformats-officedocument.theme+xml"/>
  <Override PartName="/ppt/slideLayouts/slideLayout19.xml" ContentType="application/vnd.openxmlformats-officedocument.presentationml.slideLayout+xml"/>
  <Override PartName="/ppt/theme/theme8.xml" ContentType="application/vnd.openxmlformats-officedocument.theme+xml"/>
  <Override PartName="/ppt/slideLayouts/slideLayout20.xml" ContentType="application/vnd.openxmlformats-officedocument.presentationml.slideLayout+xml"/>
  <Override PartName="/ppt/theme/theme9.xml" ContentType="application/vnd.openxmlformats-officedocument.theme+xml"/>
  <Override PartName="/ppt/slideLayouts/slideLayout21.xml" ContentType="application/vnd.openxmlformats-officedocument.presentationml.slideLayout+xml"/>
  <Override PartName="/ppt/theme/theme10.xml" ContentType="application/vnd.openxmlformats-officedocument.theme+xml"/>
  <Override PartName="/ppt/slideLayouts/slideLayout22.xml" ContentType="application/vnd.openxmlformats-officedocument.presentationml.slideLayout+xml"/>
  <Override PartName="/ppt/theme/theme11.xml" ContentType="application/vnd.openxmlformats-officedocument.theme+xml"/>
  <Override PartName="/ppt/slideLayouts/slideLayout23.xml" ContentType="application/vnd.openxmlformats-officedocument.presentationml.slideLayout+xml"/>
  <Override PartName="/ppt/theme/theme12.xml" ContentType="application/vnd.openxmlformats-officedocument.theme+xml"/>
  <Override PartName="/ppt/theme/theme1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64" r:id="rId2"/>
    <p:sldMasterId id="2147483666" r:id="rId3"/>
    <p:sldMasterId id="2147483668" r:id="rId4"/>
    <p:sldMasterId id="2147483670" r:id="rId5"/>
    <p:sldMasterId id="2147483672" r:id="rId6"/>
    <p:sldMasterId id="2147483674" r:id="rId7"/>
    <p:sldMasterId id="2147483676" r:id="rId8"/>
    <p:sldMasterId id="2147483678" r:id="rId9"/>
    <p:sldMasterId id="2147483680" r:id="rId10"/>
    <p:sldMasterId id="2147483682" r:id="rId11"/>
    <p:sldMasterId id="2147483684" r:id="rId12"/>
  </p:sldMasterIdLst>
  <p:notesMasterIdLst>
    <p:notesMasterId r:id="rId40"/>
  </p:notesMasterIdLst>
  <p:sldIdLst>
    <p:sldId id="256" r:id="rId13"/>
    <p:sldId id="257" r:id="rId14"/>
    <p:sldId id="259" r:id="rId15"/>
    <p:sldId id="258" r:id="rId16"/>
    <p:sldId id="270" r:id="rId17"/>
    <p:sldId id="260" r:id="rId18"/>
    <p:sldId id="264" r:id="rId19"/>
    <p:sldId id="268" r:id="rId20"/>
    <p:sldId id="271" r:id="rId21"/>
    <p:sldId id="278" r:id="rId22"/>
    <p:sldId id="279" r:id="rId23"/>
    <p:sldId id="261" r:id="rId24"/>
    <p:sldId id="272" r:id="rId25"/>
    <p:sldId id="277" r:id="rId26"/>
    <p:sldId id="280" r:id="rId27"/>
    <p:sldId id="281" r:id="rId28"/>
    <p:sldId id="282" r:id="rId29"/>
    <p:sldId id="274" r:id="rId30"/>
    <p:sldId id="275" r:id="rId31"/>
    <p:sldId id="284" r:id="rId32"/>
    <p:sldId id="285" r:id="rId33"/>
    <p:sldId id="286" r:id="rId34"/>
    <p:sldId id="287" r:id="rId35"/>
    <p:sldId id="276" r:id="rId36"/>
    <p:sldId id="288" r:id="rId37"/>
    <p:sldId id="289" r:id="rId38"/>
    <p:sldId id="290" r:id="rId3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84615" autoAdjust="0"/>
  </p:normalViewPr>
  <p:slideViewPr>
    <p:cSldViewPr>
      <p:cViewPr>
        <p:scale>
          <a:sx n="104" d="100"/>
          <a:sy n="104" d="100"/>
        </p:scale>
        <p:origin x="-174" y="-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88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openxmlformats.org/officeDocument/2006/relationships/slide" Target="slides/slide14.xml"/><Relationship Id="rId39" Type="http://schemas.openxmlformats.org/officeDocument/2006/relationships/slide" Target="slides/slide27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9.xml"/><Relationship Id="rId34" Type="http://schemas.openxmlformats.org/officeDocument/2006/relationships/slide" Target="slides/slide22.xml"/><Relationship Id="rId42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5.xml"/><Relationship Id="rId25" Type="http://schemas.openxmlformats.org/officeDocument/2006/relationships/slide" Target="slides/slide13.xml"/><Relationship Id="rId33" Type="http://schemas.openxmlformats.org/officeDocument/2006/relationships/slide" Target="slides/slide21.xml"/><Relationship Id="rId38" Type="http://schemas.openxmlformats.org/officeDocument/2006/relationships/slide" Target="slides/slide26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4.xml"/><Relationship Id="rId20" Type="http://schemas.openxmlformats.org/officeDocument/2006/relationships/slide" Target="slides/slide8.xml"/><Relationship Id="rId29" Type="http://schemas.openxmlformats.org/officeDocument/2006/relationships/slide" Target="slides/slide17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2.xml"/><Relationship Id="rId32" Type="http://schemas.openxmlformats.org/officeDocument/2006/relationships/slide" Target="slides/slide20.xml"/><Relationship Id="rId37" Type="http://schemas.openxmlformats.org/officeDocument/2006/relationships/slide" Target="slides/slide25.xml"/><Relationship Id="rId40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3.xml"/><Relationship Id="rId23" Type="http://schemas.openxmlformats.org/officeDocument/2006/relationships/slide" Target="slides/slide11.xml"/><Relationship Id="rId28" Type="http://schemas.openxmlformats.org/officeDocument/2006/relationships/slide" Target="slides/slide16.xml"/><Relationship Id="rId36" Type="http://schemas.openxmlformats.org/officeDocument/2006/relationships/slide" Target="slides/slide24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7.xml"/><Relationship Id="rId31" Type="http://schemas.openxmlformats.org/officeDocument/2006/relationships/slide" Target="slides/slide19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2.xml"/><Relationship Id="rId22" Type="http://schemas.openxmlformats.org/officeDocument/2006/relationships/slide" Target="slides/slide10.xml"/><Relationship Id="rId27" Type="http://schemas.openxmlformats.org/officeDocument/2006/relationships/slide" Target="slides/slide15.xml"/><Relationship Id="rId30" Type="http://schemas.openxmlformats.org/officeDocument/2006/relationships/slide" Target="slides/slide18.xml"/><Relationship Id="rId35" Type="http://schemas.openxmlformats.org/officeDocument/2006/relationships/slide" Target="slides/slide23.xml"/><Relationship Id="rId43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Κάντε κλικ για την επεξεργασία υποδειγμάτων στυλ κειμένου</a:t>
            </a:r>
          </a:p>
          <a:p>
            <a:pPr lvl="1"/>
            <a:r>
              <a:rPr lang="en-US" smtClean="0"/>
              <a:t>Δεύτερο επίπεδο</a:t>
            </a:r>
          </a:p>
          <a:p>
            <a:pPr lvl="2"/>
            <a:r>
              <a:rPr lang="en-US" smtClean="0"/>
              <a:t>Τρίτο επίπεδο</a:t>
            </a:r>
          </a:p>
          <a:p>
            <a:pPr lvl="3"/>
            <a:r>
              <a:rPr lang="en-US" smtClean="0"/>
              <a:t>Τέταρτο επίπεδο</a:t>
            </a:r>
          </a:p>
          <a:p>
            <a:pPr lvl="4"/>
            <a:r>
              <a:rPr lang="en-US" smtClean="0"/>
              <a:t>Πέμπτο επίπεδο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8279B08-224A-4A66-91E2-0F47FCAF696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0204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47B23F-1267-47B8-A0DD-B191E061C882}" type="slidenum">
              <a:rPr lang="en-US"/>
              <a:pPr/>
              <a:t>1</a:t>
            </a:fld>
            <a:endParaRPr lang="en-US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Κάντε κλικ για να προσθέσετε σημειώσεις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51D342-E6EC-49DB-8BD5-7A5065F046C7}" type="slidenum">
              <a:rPr lang="en-US"/>
              <a:pPr/>
              <a:t>2</a:t>
            </a:fld>
            <a:endParaRPr lang="en-US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buFontTx/>
              <a:buChar char="•"/>
            </a:pPr>
            <a:r>
              <a:rPr lang="el-GR"/>
              <a:t>Με ποιόν τρόπο θα επωφεληθεί το ακροατήριο από την παρουσίαση: Οι ενήλικες εκπαιδευόμενοι ενδιαφέρονται περισσότερο για ένα θέμα αν γνωρίζουν τους λόγους για τους οποίους το θέμα είναι σημαντικό.</a:t>
            </a:r>
          </a:p>
          <a:p>
            <a:pPr lvl="1">
              <a:buFontTx/>
              <a:buChar char="•"/>
            </a:pPr>
            <a:r>
              <a:rPr lang="el-GR"/>
              <a:t>Επίπεδο εμπειρίας του παρουσιαστή στο θέμα αυτό: Αναφέρετε συνοπτικά τις πιστοποιήσεις σας σε αυτόν τον τομέα ή τους λόγους για τους οποίους θα πρέπει να σας παρακολουθήσουν οι συμμετέχοντες.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D87D8C-4B96-474D-B867-AD2322199565}" type="slidenum">
              <a:rPr lang="en-US"/>
              <a:pPr/>
              <a:t>3</a:t>
            </a:fld>
            <a:endParaRPr lang="en-US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Οι περιγραφές των μαθημάτων πρέπει να είναι σύντομες σε αυτήν τη διαφάνεια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156E93-A1F7-42F5-8B37-ADE795BC3723}" type="slidenum">
              <a:rPr lang="en-US"/>
              <a:pPr/>
              <a:t>4</a:t>
            </a:fld>
            <a:endParaRPr lang="en-US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b="1"/>
              <a:t>Παραδείγματα στόχων</a:t>
            </a:r>
          </a:p>
          <a:p>
            <a:r>
              <a:rPr lang="el-GR"/>
              <a:t>Θα μπορείτε να:</a:t>
            </a:r>
          </a:p>
          <a:p>
            <a:pPr lvl="1">
              <a:buFontTx/>
              <a:buChar char="•"/>
            </a:pPr>
            <a:r>
              <a:rPr lang="el-GR"/>
              <a:t>Αποθηκεύσετε αρχεία στο διακομιστή Web ομάδας</a:t>
            </a:r>
          </a:p>
          <a:p>
            <a:pPr lvl="1">
              <a:buFontTx/>
              <a:buChar char="•"/>
            </a:pPr>
            <a:r>
              <a:rPr lang="el-GR"/>
              <a:t>Μεταφέρετε αρχεία σε διαφορετικές θέσεις του διακομιστή Web ομάδας</a:t>
            </a:r>
          </a:p>
          <a:p>
            <a:pPr lvl="1">
              <a:buFontTx/>
              <a:buChar char="•"/>
            </a:pPr>
            <a:r>
              <a:rPr lang="el-GR"/>
              <a:t>Κάνετε κοινή χρήση αρχείων στο διακομιστή Web ομάδας</a:t>
            </a:r>
          </a:p>
          <a:p>
            <a:pPr>
              <a:buFontTx/>
              <a:buChar char="•"/>
            </a:pPr>
            <a:endParaRPr 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279B08-224A-4A66-91E2-0F47FCAF696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1857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279B08-224A-4A66-91E2-0F47FCAF6961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0555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Line 2"/>
          <p:cNvSpPr>
            <a:spLocks noChangeShapeType="1"/>
          </p:cNvSpPr>
          <p:nvPr/>
        </p:nvSpPr>
        <p:spPr bwMode="auto">
          <a:xfrm>
            <a:off x="7315200" y="1066800"/>
            <a:ext cx="0" cy="17526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3300"/>
            </a:lvl1pPr>
          </a:lstStyle>
          <a:p>
            <a:pPr lvl="0"/>
            <a:r>
              <a:rPr lang="el-GR" noProof="0" smtClean="0"/>
              <a:t>Στυλ κύριου τίτλου</a:t>
            </a:r>
            <a:endParaRPr lang="en-US" noProof="0" smtClean="0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pPr lvl="0"/>
            <a:r>
              <a:rPr lang="el-GR" noProof="0" smtClean="0"/>
              <a:t>Στυλ κύριου υπότιτλου</a:t>
            </a:r>
            <a:endParaRPr lang="en-US" noProof="0" smtClean="0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24E483B-59CF-4D40-9E07-1884A7FF64C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6424" name="Line 40"/>
          <p:cNvSpPr>
            <a:spLocks noChangeShapeType="1"/>
          </p:cNvSpPr>
          <p:nvPr/>
        </p:nvSpPr>
        <p:spPr bwMode="auto">
          <a:xfrm>
            <a:off x="838200" y="2819400"/>
            <a:ext cx="6477000" cy="0"/>
          </a:xfrm>
          <a:prstGeom prst="line">
            <a:avLst/>
          </a:prstGeom>
          <a:noFill/>
          <a:ln w="63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B17041-E239-461E-96B7-A2816BC21E0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916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89D85E-6B8D-496C-8F6D-A7020FACA67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5759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Τίτλος, Κείμενο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17784A2-2DB7-4811-97A9-571DB1147CD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7333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21/3/2021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21/3/2021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21/3/2021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21/3/2021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21/3/2021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21/3/2021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21/3/2021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198258-3A06-43AD-98BB-3D07AD8A66F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9208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21/3/2021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21/3/2021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21/3/2021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21/3/2021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5159CB-FEC8-4CFE-96F6-C60ABC39FA0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190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D82326-DCDC-4132-AEC6-72A133EF8C1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866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A35FB7-47B6-42A2-89A4-D861C672321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446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DF1310-8E8F-4D80-A3CF-8651BDA8FA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782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F9D255-2762-4180-94F6-F055F3B0BA3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658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8C6239-4AAA-48C9-98F3-A1B01BA5F7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423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6754E1-57D6-4275-AE72-E51B79951E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577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21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22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23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7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8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9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Line 2"/>
          <p:cNvSpPr>
            <a:spLocks noChangeShapeType="1"/>
          </p:cNvSpPr>
          <p:nvPr/>
        </p:nvSpPr>
        <p:spPr bwMode="auto">
          <a:xfrm>
            <a:off x="8001000" y="0"/>
            <a:ext cx="0" cy="15240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Κάντε κλικ για την επεξεργασία υποδειγμάτων στυλ τίτλων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Κάντε κλικ για την επεξεργασία υποδειγμάτων στυλ κειμένου</a:t>
            </a:r>
          </a:p>
          <a:p>
            <a:pPr lvl="1"/>
            <a:r>
              <a:rPr lang="en-US" smtClean="0"/>
              <a:t>Δεύτερο επίπεδο</a:t>
            </a:r>
          </a:p>
          <a:p>
            <a:pPr lvl="2"/>
            <a:r>
              <a:rPr lang="en-US" smtClean="0"/>
              <a:t>Τρίτο επίπεδο</a:t>
            </a:r>
          </a:p>
          <a:p>
            <a:pPr lvl="3"/>
            <a:r>
              <a:rPr lang="en-US" smtClean="0"/>
              <a:t>Τέταρτο επίπεδο</a:t>
            </a:r>
          </a:p>
          <a:p>
            <a:pPr lvl="4"/>
            <a:r>
              <a:rPr lang="en-US" smtClean="0"/>
              <a:t>Πέμπτο επίπεδο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6354CBD6-EC84-4B1D-8537-C9869CCDD2CA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5368" name="Group 8" descr="decorative graphic made up of dots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5369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0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1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2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3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4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5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6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7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8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9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0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1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2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3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4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5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6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7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8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9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0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1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2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3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4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5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6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7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8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9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15401" name="Line 41"/>
          <p:cNvSpPr>
            <a:spLocks noChangeShapeType="1"/>
          </p:cNvSpPr>
          <p:nvPr/>
        </p:nvSpPr>
        <p:spPr bwMode="auto">
          <a:xfrm>
            <a:off x="457200" y="1524000"/>
            <a:ext cx="75438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2853615-BFDE-46DE-814C-47EC6EF6D371}" type="datetimeFigureOut">
              <a:rPr lang="el-G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21/3/2021</a:t>
            </a:fld>
            <a:endParaRPr lang="el-G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l-G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3DF53439-851E-44AD-84B1-B6BFC3D0C743}" type="slidenum">
              <a:rPr lang="el-G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l-G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2853615-BFDE-46DE-814C-47EC6EF6D371}" type="datetimeFigureOut">
              <a:rPr lang="el-G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21/3/2021</a:t>
            </a:fld>
            <a:endParaRPr lang="el-G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l-G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3DF53439-851E-44AD-84B1-B6BFC3D0C743}" type="slidenum">
              <a:rPr lang="el-G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l-G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2853615-BFDE-46DE-814C-47EC6EF6D371}" type="datetimeFigureOut">
              <a:rPr lang="el-G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21/3/2021</a:t>
            </a:fld>
            <a:endParaRPr lang="el-G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l-G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3DF53439-851E-44AD-84B1-B6BFC3D0C743}" type="slidenum">
              <a:rPr lang="el-G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l-G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2853615-BFDE-46DE-814C-47EC6EF6D371}" type="datetimeFigureOut">
              <a:rPr lang="el-G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21/3/2021</a:t>
            </a:fld>
            <a:endParaRPr lang="el-G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l-G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3DF53439-851E-44AD-84B1-B6BFC3D0C743}" type="slidenum">
              <a:rPr lang="el-G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l-G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2853615-BFDE-46DE-814C-47EC6EF6D371}" type="datetimeFigureOut">
              <a:rPr lang="el-G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21/3/2021</a:t>
            </a:fld>
            <a:endParaRPr lang="el-G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l-G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3DF53439-851E-44AD-84B1-B6BFC3D0C743}" type="slidenum">
              <a:rPr lang="el-G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l-G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2853615-BFDE-46DE-814C-47EC6EF6D371}" type="datetimeFigureOut">
              <a:rPr lang="el-G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21/3/2021</a:t>
            </a:fld>
            <a:endParaRPr lang="el-G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l-G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3DF53439-851E-44AD-84B1-B6BFC3D0C743}" type="slidenum">
              <a:rPr lang="el-G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l-G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2853615-BFDE-46DE-814C-47EC6EF6D371}" type="datetimeFigureOut">
              <a:rPr lang="el-G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21/3/2021</a:t>
            </a:fld>
            <a:endParaRPr lang="el-G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l-G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3DF53439-851E-44AD-84B1-B6BFC3D0C743}" type="slidenum">
              <a:rPr lang="el-G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l-G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2853615-BFDE-46DE-814C-47EC6EF6D371}" type="datetimeFigureOut">
              <a:rPr lang="el-G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21/3/2021</a:t>
            </a:fld>
            <a:endParaRPr lang="el-G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l-G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3DF53439-851E-44AD-84B1-B6BFC3D0C743}" type="slidenum">
              <a:rPr lang="el-G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l-G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2853615-BFDE-46DE-814C-47EC6EF6D371}" type="datetimeFigureOut">
              <a:rPr lang="el-G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21/3/2021</a:t>
            </a:fld>
            <a:endParaRPr lang="el-G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l-G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3DF53439-851E-44AD-84B1-B6BFC3D0C743}" type="slidenum">
              <a:rPr lang="el-G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l-G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2853615-BFDE-46DE-814C-47EC6EF6D371}" type="datetimeFigureOut">
              <a:rPr lang="el-G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21/3/2021</a:t>
            </a:fld>
            <a:endParaRPr lang="el-G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l-G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3DF53439-851E-44AD-84B1-B6BFC3D0C743}" type="slidenum">
              <a:rPr lang="el-G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l-G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2853615-BFDE-46DE-814C-47EC6EF6D371}" type="datetimeFigureOut">
              <a:rPr lang="el-G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21/3/2021</a:t>
            </a:fld>
            <a:endParaRPr lang="el-G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l-G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3DF53439-851E-44AD-84B1-B6BFC3D0C743}" type="slidenum">
              <a:rPr lang="el-G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l-G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1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png"/><Relationship Id="rId5" Type="http://schemas.openxmlformats.org/officeDocument/2006/relationships/oleObject" Target="../embeddings/oleObject4.bin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17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0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2.xml"/><Relationship Id="rId6" Type="http://schemas.openxmlformats.org/officeDocument/2006/relationships/image" Target="../media/image47.png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50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l-GR" sz="4800" dirty="0" smtClean="0"/>
              <a:t>ΗΛΕΚΤΡΙΚΑ ΚΥΚΛΩΜΑΤΑ</a:t>
            </a: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560" y="3049587"/>
            <a:ext cx="6840759" cy="3233737"/>
          </a:xfrm>
        </p:spPr>
        <p:txBody>
          <a:bodyPr/>
          <a:lstStyle/>
          <a:p>
            <a:r>
              <a:rPr lang="el-GR" dirty="0" smtClean="0"/>
              <a:t>ΜΕΘΟΔΟΣ  ΒΡΟΧΩΝ </a:t>
            </a:r>
            <a:endParaRPr lang="en-US" dirty="0" smtClean="0"/>
          </a:p>
          <a:p>
            <a:r>
              <a:rPr lang="el-GR" dirty="0" smtClean="0"/>
              <a:t>ΘΕΩΡΗΜΑ </a:t>
            </a:r>
            <a:r>
              <a:rPr lang="en-US" dirty="0" smtClean="0"/>
              <a:t>THEVENIN – NORTON</a:t>
            </a:r>
          </a:p>
          <a:p>
            <a:r>
              <a:rPr lang="en-US" dirty="0" smtClean="0"/>
              <a:t>01</a:t>
            </a:r>
            <a:r>
              <a:rPr lang="el-GR" dirty="0" smtClean="0"/>
              <a:t>-0</a:t>
            </a:r>
            <a:r>
              <a:rPr lang="en-US" dirty="0" smtClean="0"/>
              <a:t>4</a:t>
            </a:r>
            <a:r>
              <a:rPr lang="el-GR" dirty="0" smtClean="0"/>
              <a:t>-202</a:t>
            </a:r>
            <a:r>
              <a:rPr lang="en-US" dirty="0" smtClean="0"/>
              <a:t>1</a:t>
            </a:r>
            <a:endParaRPr lang="el-GR" dirty="0" smtClean="0"/>
          </a:p>
          <a:p>
            <a:endParaRPr lang="el-GR" dirty="0" smtClean="0"/>
          </a:p>
          <a:p>
            <a:pPr algn="l"/>
            <a:r>
              <a:rPr lang="el-GR" sz="2000" dirty="0" smtClean="0"/>
              <a:t>ΔΙΔΑΣΚΩΝ:</a:t>
            </a:r>
            <a:r>
              <a:rPr lang="el-GR" dirty="0" smtClean="0"/>
              <a:t> </a:t>
            </a:r>
            <a:r>
              <a:rPr lang="el-GR" sz="2000" dirty="0" smtClean="0"/>
              <a:t>ΚΑΡΑΚΑΤΣΑΝΗΣ ΘΕΟΚΛΗΤΟΣ</a:t>
            </a:r>
            <a:endParaRPr lang="el-GR" sz="2000" dirty="0"/>
          </a:p>
        </p:txBody>
      </p:sp>
      <p:pic>
        <p:nvPicPr>
          <p:cNvPr id="2052" name="Picture 4" descr="σημειωματάριο και μολύβι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4724400"/>
            <a:ext cx="2514600" cy="1558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Θέση αριθμού διαφάνειας 2"/>
          <p:cNvSpPr>
            <a:spLocks noGrp="1"/>
          </p:cNvSpPr>
          <p:nvPr>
            <p:ph type="sldNum" sz="quarter" idx="4"/>
          </p:nvPr>
        </p:nvSpPr>
        <p:spPr>
          <a:xfrm>
            <a:off x="6516216" y="6248400"/>
            <a:ext cx="2133600" cy="4572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311" y="2276872"/>
            <a:ext cx="7466073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95536" y="788511"/>
            <a:ext cx="81369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2400" b="1" u="sng" dirty="0">
                <a:solidFill>
                  <a:prstClr val="black"/>
                </a:solidFill>
                <a:latin typeface="Calibri"/>
              </a:rPr>
              <a:t>ΘΕΜΑ  1</a:t>
            </a:r>
            <a:r>
              <a:rPr lang="el-GR" sz="2400" b="1" u="sng" baseline="30000" dirty="0">
                <a:solidFill>
                  <a:prstClr val="black"/>
                </a:solidFill>
                <a:latin typeface="Calibri"/>
              </a:rPr>
              <a:t>Ο</a:t>
            </a:r>
            <a:r>
              <a:rPr lang="el-GR" sz="2400" b="1" u="sng" dirty="0">
                <a:solidFill>
                  <a:prstClr val="black"/>
                </a:solidFill>
                <a:latin typeface="Calibri"/>
              </a:rPr>
              <a:t> :</a:t>
            </a:r>
            <a:r>
              <a:rPr lang="el-GR" sz="2400" b="1" dirty="0">
                <a:solidFill>
                  <a:prstClr val="black"/>
                </a:solidFill>
                <a:latin typeface="Calibri"/>
              </a:rPr>
              <a:t>    </a:t>
            </a:r>
            <a:r>
              <a:rPr lang="el-GR" sz="2400" dirty="0">
                <a:solidFill>
                  <a:prstClr val="black"/>
                </a:solidFill>
                <a:latin typeface="Calibri"/>
              </a:rPr>
              <a:t>( Μονάδες  2.50 ).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2400" dirty="0">
                <a:solidFill>
                  <a:prstClr val="black"/>
                </a:solidFill>
                <a:latin typeface="Calibri"/>
              </a:rPr>
              <a:t>Να   αναλυθεί   με   την   μέθοδο   των  βρόχων  το  κύκλωμα  που  δίνεται  και   να   βρεθεί   το   ρεύμα   και   η  πτώση  τάσεως  επάνω  στις  αντιστάσεις    </a:t>
            </a:r>
            <a:r>
              <a:rPr lang="en-US" sz="2400" dirty="0">
                <a:solidFill>
                  <a:prstClr val="black"/>
                </a:solidFill>
                <a:latin typeface="Calibri"/>
              </a:rPr>
              <a:t>R</a:t>
            </a:r>
            <a:r>
              <a:rPr lang="el-GR" sz="2400" dirty="0">
                <a:solidFill>
                  <a:prstClr val="black"/>
                </a:solidFill>
                <a:latin typeface="Calibri"/>
              </a:rPr>
              <a:t>2   και    </a:t>
            </a:r>
            <a:r>
              <a:rPr lang="en-US" sz="2400" dirty="0">
                <a:solidFill>
                  <a:prstClr val="black"/>
                </a:solidFill>
                <a:latin typeface="Calibri"/>
              </a:rPr>
              <a:t>R</a:t>
            </a:r>
            <a:r>
              <a:rPr lang="el-GR" sz="2400" dirty="0">
                <a:solidFill>
                  <a:prstClr val="black"/>
                </a:solidFill>
                <a:latin typeface="Calibri"/>
              </a:rPr>
              <a:t>5.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3528" y="332656"/>
            <a:ext cx="51715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dirty="0">
                <a:solidFill>
                  <a:prstClr val="black"/>
                </a:solidFill>
                <a:latin typeface="Calibri"/>
              </a:rPr>
              <a:t>ΕΞΕΤΑΣΤΙΚΗ   ΠΕΡΙΟΔΟΣ:           </a:t>
            </a:r>
            <a:r>
              <a:rPr lang="el-GR" b="1" dirty="0">
                <a:solidFill>
                  <a:prstClr val="black"/>
                </a:solidFill>
                <a:latin typeface="Calibri"/>
              </a:rPr>
              <a:t>ΣΕΠΤΕΜΒΡΙΟΥ     2006</a:t>
            </a:r>
            <a:endParaRPr lang="el-GR" dirty="0">
              <a:solidFill>
                <a:prstClr val="black"/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l-GR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640047" y="5229200"/>
            <a:ext cx="303640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2400" dirty="0" smtClean="0">
                <a:solidFill>
                  <a:prstClr val="black"/>
                </a:solidFill>
                <a:latin typeface="Calibri"/>
              </a:rPr>
              <a:t>Κλάδοι  </a:t>
            </a:r>
            <a:r>
              <a:rPr lang="en-US" sz="2400" dirty="0" smtClean="0">
                <a:solidFill>
                  <a:prstClr val="black"/>
                </a:solidFill>
                <a:latin typeface="Calibri"/>
              </a:rPr>
              <a:t>b = 6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2400" dirty="0" smtClean="0">
                <a:solidFill>
                  <a:prstClr val="black"/>
                </a:solidFill>
                <a:latin typeface="Calibri"/>
              </a:rPr>
              <a:t>Κόμβοι  </a:t>
            </a:r>
            <a:r>
              <a:rPr lang="en-US" sz="2400" dirty="0" smtClean="0">
                <a:solidFill>
                  <a:prstClr val="black"/>
                </a:solidFill>
                <a:latin typeface="Calibri"/>
              </a:rPr>
              <a:t>n = 4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2400" dirty="0" smtClean="0">
                <a:solidFill>
                  <a:prstClr val="black"/>
                </a:solidFill>
                <a:latin typeface="Calibri"/>
              </a:rPr>
              <a:t>b – n + 1 = 6 – 4 + 1 = 3</a:t>
            </a:r>
            <a:endParaRPr lang="el-GR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3568" y="4494019"/>
            <a:ext cx="1229824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2000" dirty="0" smtClean="0">
                <a:solidFill>
                  <a:prstClr val="black"/>
                </a:solidFill>
                <a:latin typeface="Calibri"/>
              </a:rPr>
              <a:t>Κλάδοι </a:t>
            </a:r>
            <a:r>
              <a:rPr lang="en-US" sz="2000" dirty="0" smtClean="0">
                <a:solidFill>
                  <a:prstClr val="black"/>
                </a:solidFill>
                <a:latin typeface="Calibri"/>
              </a:rPr>
              <a:t> b: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solidFill>
                  <a:prstClr val="black"/>
                </a:solidFill>
                <a:latin typeface="Calibri"/>
              </a:rPr>
              <a:t>R1  </a:t>
            </a:r>
            <a:r>
              <a:rPr lang="en-US" sz="2000" dirty="0" smtClean="0">
                <a:solidFill>
                  <a:prstClr val="black"/>
                </a:solidFill>
                <a:latin typeface="Symbol" panose="05050102010706020507" pitchFamily="18" charset="2"/>
              </a:rPr>
              <a:t>I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solidFill>
                  <a:prstClr val="black"/>
                </a:solidFill>
                <a:latin typeface="Calibri"/>
              </a:rPr>
              <a:t>R2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solidFill>
                  <a:prstClr val="black"/>
                </a:solidFill>
                <a:latin typeface="Calibri"/>
              </a:rPr>
              <a:t>R3   V1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solidFill>
                  <a:prstClr val="black"/>
                </a:solidFill>
                <a:latin typeface="Calibri"/>
              </a:rPr>
              <a:t>R4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solidFill>
                  <a:prstClr val="black"/>
                </a:solidFill>
                <a:latin typeface="Calibri"/>
              </a:rPr>
              <a:t>R5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solidFill>
                  <a:prstClr val="black"/>
                </a:solidFill>
                <a:latin typeface="Calibri"/>
              </a:rPr>
              <a:t>R6  V2  R7</a:t>
            </a:r>
            <a:endParaRPr lang="el-GR" sz="2000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11" name="Ευθύγραμμο βέλος σύνδεσης 10"/>
          <p:cNvCxnSpPr/>
          <p:nvPr/>
        </p:nvCxnSpPr>
        <p:spPr>
          <a:xfrm>
            <a:off x="3059832" y="3212976"/>
            <a:ext cx="0" cy="57606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20072" y="3131676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prstClr val="black"/>
                </a:solidFill>
                <a:latin typeface="Calibri"/>
              </a:rPr>
              <a:t>a</a:t>
            </a:r>
            <a:endParaRPr lang="el-GR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73618" y="378904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prstClr val="black"/>
                </a:solidFill>
                <a:latin typeface="Calibri"/>
              </a:rPr>
              <a:t>b</a:t>
            </a:r>
            <a:endParaRPr lang="el-GR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771800" y="4894128"/>
            <a:ext cx="152354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2000" dirty="0" smtClean="0">
                <a:solidFill>
                  <a:prstClr val="black"/>
                </a:solidFill>
                <a:latin typeface="Calibri"/>
              </a:rPr>
              <a:t>Κόμβοι</a:t>
            </a:r>
            <a:r>
              <a:rPr lang="en-US" sz="2000" dirty="0" smtClean="0">
                <a:solidFill>
                  <a:prstClr val="black"/>
                </a:solidFill>
                <a:latin typeface="Calibri"/>
              </a:rPr>
              <a:t>   n</a:t>
            </a:r>
            <a:r>
              <a:rPr lang="el-GR" sz="2000" dirty="0" smtClean="0">
                <a:solidFill>
                  <a:prstClr val="black"/>
                </a:solidFill>
                <a:latin typeface="Calibri"/>
              </a:rPr>
              <a:t>: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2000" dirty="0" smtClean="0">
                <a:solidFill>
                  <a:prstClr val="black"/>
                </a:solidFill>
                <a:latin typeface="Calibri"/>
              </a:rPr>
              <a:t>1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2000" dirty="0" smtClean="0">
                <a:solidFill>
                  <a:prstClr val="black"/>
                </a:solidFill>
                <a:latin typeface="Calibri"/>
              </a:rPr>
              <a:t>2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2000" dirty="0" smtClean="0">
                <a:solidFill>
                  <a:prstClr val="black"/>
                </a:solidFill>
                <a:latin typeface="Calibri"/>
              </a:rPr>
              <a:t>3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2000" dirty="0">
                <a:solidFill>
                  <a:prstClr val="black"/>
                </a:solidFill>
                <a:latin typeface="Calibri"/>
              </a:rPr>
              <a:t>4</a:t>
            </a:r>
            <a:r>
              <a:rPr lang="el-GR" sz="2000" dirty="0" smtClean="0">
                <a:solidFill>
                  <a:prstClr val="black"/>
                </a:solidFill>
                <a:latin typeface="Calibri"/>
              </a:rPr>
              <a:t> </a:t>
            </a:r>
            <a:endParaRPr lang="el-GR" sz="20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627784" y="2473732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2800" b="1" dirty="0" smtClean="0">
                <a:solidFill>
                  <a:prstClr val="black"/>
                </a:solidFill>
                <a:latin typeface="Calibri"/>
              </a:rPr>
              <a:t>1</a:t>
            </a:r>
            <a:endParaRPr lang="el-GR" sz="28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76056" y="242088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2800" b="1" dirty="0" smtClean="0">
                <a:solidFill>
                  <a:prstClr val="black"/>
                </a:solidFill>
                <a:latin typeface="Calibri"/>
              </a:rPr>
              <a:t>2</a:t>
            </a:r>
            <a:endParaRPr lang="el-GR" sz="28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699792" y="4293096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2800" b="1" dirty="0" smtClean="0">
                <a:solidFill>
                  <a:prstClr val="black"/>
                </a:solidFill>
                <a:latin typeface="Calibri"/>
              </a:rPr>
              <a:t>3</a:t>
            </a:r>
            <a:endParaRPr lang="el-GR" sz="28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996680" y="434594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2800" b="1" dirty="0" smtClean="0">
                <a:solidFill>
                  <a:prstClr val="black"/>
                </a:solidFill>
                <a:latin typeface="Calibri"/>
              </a:rPr>
              <a:t>4</a:t>
            </a:r>
            <a:endParaRPr lang="el-GR" sz="2800" b="1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52138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 build="p"/>
      <p:bldP spid="14" grpId="0" build="p"/>
      <p:bldP spid="15" grpId="0"/>
      <p:bldP spid="18" grpId="0"/>
      <p:bldP spid="19" grpId="0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722702"/>
            <a:ext cx="6624736" cy="2346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95536" y="116632"/>
            <a:ext cx="83529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</a:pPr>
            <a:r>
              <a:rPr lang="el-GR" sz="1600" dirty="0">
                <a:solidFill>
                  <a:prstClr val="black"/>
                </a:solidFill>
                <a:latin typeface="Calibri"/>
              </a:rPr>
              <a:t>Οι   βρόχοι   που     επιλέγονται   και   τα   ρεύματα    των   βρόχων   </a:t>
            </a:r>
            <a:r>
              <a:rPr lang="en-US" sz="1600" dirty="0">
                <a:solidFill>
                  <a:prstClr val="black"/>
                </a:solidFill>
                <a:latin typeface="Calibri"/>
              </a:rPr>
              <a:t>J</a:t>
            </a:r>
            <a:r>
              <a:rPr lang="el-GR" sz="1600" dirty="0">
                <a:solidFill>
                  <a:prstClr val="black"/>
                </a:solidFill>
                <a:latin typeface="Calibri"/>
              </a:rPr>
              <a:t>1 ,   </a:t>
            </a:r>
            <a:r>
              <a:rPr lang="en-US" sz="1600" dirty="0">
                <a:solidFill>
                  <a:prstClr val="black"/>
                </a:solidFill>
                <a:latin typeface="Calibri"/>
              </a:rPr>
              <a:t>J</a:t>
            </a:r>
            <a:r>
              <a:rPr lang="el-GR" sz="1600" dirty="0">
                <a:solidFill>
                  <a:prstClr val="black"/>
                </a:solidFill>
                <a:latin typeface="Calibri"/>
              </a:rPr>
              <a:t>2 ,   </a:t>
            </a:r>
            <a:r>
              <a:rPr lang="en-US" sz="1600" dirty="0">
                <a:solidFill>
                  <a:prstClr val="black"/>
                </a:solidFill>
                <a:latin typeface="Calibri"/>
              </a:rPr>
              <a:t>J</a:t>
            </a:r>
            <a:r>
              <a:rPr lang="el-GR" sz="1600" dirty="0">
                <a:solidFill>
                  <a:prstClr val="black"/>
                </a:solidFill>
                <a:latin typeface="Calibri"/>
              </a:rPr>
              <a:t>3   μαζί    με  την   συμβατική   φορά  των    ρευμάτων   και    την   αντίστοιχη    πολικότητα  όλων  των    αντιστάσεων   φαίνονται   στο    </a:t>
            </a:r>
            <a:r>
              <a:rPr lang="el-GR" sz="1600" dirty="0" smtClean="0">
                <a:solidFill>
                  <a:prstClr val="black"/>
                </a:solidFill>
                <a:latin typeface="Calibri"/>
              </a:rPr>
              <a:t>ακόλουθο   </a:t>
            </a:r>
            <a:r>
              <a:rPr lang="el-GR" sz="1600" dirty="0">
                <a:solidFill>
                  <a:prstClr val="black"/>
                </a:solidFill>
                <a:latin typeface="Calibri"/>
              </a:rPr>
              <a:t>σχήμα .</a:t>
            </a:r>
          </a:p>
        </p:txBody>
      </p:sp>
      <p:sp>
        <p:nvSpPr>
          <p:cNvPr id="3073" name="Rectangle 32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l-GR" altLang="el-GR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l-GR" altLang="el-GR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el-GR" altLang="el-GR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eaLnBrk="0" hangingPunct="0"/>
            <a:endParaRPr lang="el-GR" altLang="el-GR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81" name="Rectangle 39"/>
          <p:cNvSpPr>
            <a:spLocks noChangeArrowheads="1"/>
          </p:cNvSpPr>
          <p:nvPr/>
        </p:nvSpPr>
        <p:spPr bwMode="auto">
          <a:xfrm>
            <a:off x="323528" y="2814027"/>
            <a:ext cx="648072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n-US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J</a:t>
            </a:r>
            <a:r>
              <a:rPr lang="el-GR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1  =  </a:t>
            </a:r>
            <a:r>
              <a:rPr lang="en-US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</a:t>
            </a:r>
            <a:r>
              <a:rPr lang="el-GR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=  7,50  </a:t>
            </a:r>
            <a:r>
              <a:rPr lang="en-US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</a:t>
            </a:r>
            <a:r>
              <a:rPr lang="el-GR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				</a:t>
            </a:r>
            <a:r>
              <a:rPr lang="en-US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</a:t>
            </a:r>
            <a:r>
              <a:rPr lang="el-GR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lang="en-US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l-GR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1 )</a:t>
            </a:r>
            <a:endParaRPr lang="el-GR" altLang="el-GR" sz="16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hangingPunct="0"/>
            <a:r>
              <a:rPr lang="en-US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R</a:t>
            </a:r>
            <a:r>
              <a:rPr lang="el-GR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3 </a:t>
            </a:r>
            <a:r>
              <a:rPr lang="en-US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J</a:t>
            </a:r>
            <a:r>
              <a:rPr lang="el-GR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 – </a:t>
            </a:r>
            <a:r>
              <a:rPr lang="en-US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V</a:t>
            </a:r>
            <a:r>
              <a:rPr lang="el-GR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1 + </a:t>
            </a:r>
            <a:r>
              <a:rPr lang="en-US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R</a:t>
            </a:r>
            <a:r>
              <a:rPr lang="el-GR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5 ( </a:t>
            </a:r>
            <a:r>
              <a:rPr lang="en-US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J</a:t>
            </a:r>
            <a:r>
              <a:rPr lang="el-GR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 + </a:t>
            </a:r>
            <a:r>
              <a:rPr lang="en-US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J</a:t>
            </a:r>
            <a:r>
              <a:rPr lang="el-GR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3 ) + </a:t>
            </a:r>
            <a:r>
              <a:rPr lang="en-US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R</a:t>
            </a:r>
            <a:r>
              <a:rPr lang="el-GR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4 </a:t>
            </a:r>
            <a:r>
              <a:rPr lang="en-US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J</a:t>
            </a:r>
            <a:r>
              <a:rPr lang="el-GR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 + </a:t>
            </a:r>
            <a:r>
              <a:rPr lang="en-US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R</a:t>
            </a:r>
            <a:r>
              <a:rPr lang="el-GR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 ( </a:t>
            </a:r>
            <a:r>
              <a:rPr lang="en-US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J</a:t>
            </a:r>
            <a:r>
              <a:rPr lang="el-GR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 – </a:t>
            </a:r>
            <a:r>
              <a:rPr lang="en-US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J</a:t>
            </a:r>
            <a:r>
              <a:rPr lang="el-GR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1 )  =  0</a:t>
            </a:r>
            <a:r>
              <a:rPr lang="en-US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	 ( </a:t>
            </a:r>
            <a:r>
              <a:rPr lang="el-GR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2 )</a:t>
            </a:r>
            <a:endParaRPr lang="el-GR" altLang="el-GR" sz="16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hangingPunct="0"/>
            <a:r>
              <a:rPr lang="en-US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R5 ( J3 + J2 ) + R7 J3 – V2 + J3 R6  =  0 		 ( 3 )</a:t>
            </a:r>
            <a:endParaRPr lang="en-US" altLang="el-GR" sz="16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82" name="TextBox 3081"/>
          <p:cNvSpPr txBox="1"/>
          <p:nvPr/>
        </p:nvSpPr>
        <p:spPr>
          <a:xfrm>
            <a:off x="155024" y="3645024"/>
            <a:ext cx="42162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prstClr val="black"/>
                </a:solidFill>
                <a:latin typeface="Calibri"/>
              </a:rPr>
              <a:t>(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R2 + R3 + R4 + R5 ) J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2 +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R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5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J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3  = V1 +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R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2 </a:t>
            </a:r>
            <a:r>
              <a:rPr lang="en-GB" dirty="0" smtClean="0">
                <a:solidFill>
                  <a:prstClr val="black"/>
                </a:solidFill>
                <a:latin typeface="Calibri"/>
              </a:rPr>
              <a:t>I  </a:t>
            </a:r>
            <a:endParaRPr lang="el-GR" dirty="0">
              <a:solidFill>
                <a:prstClr val="black"/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prstClr val="black"/>
                </a:solidFill>
                <a:latin typeface="Calibri"/>
              </a:rPr>
              <a:t> R5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J2  + ( R5 + R6 + R7 ) J3 = V2	</a:t>
            </a:r>
            <a:r>
              <a:rPr lang="en-US" dirty="0" smtClean="0">
                <a:solidFill>
                  <a:prstClr val="black"/>
                </a:solidFill>
                <a:latin typeface="Calibri"/>
              </a:rPr>
              <a:t>      </a:t>
            </a:r>
            <a:endParaRPr lang="el-GR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83" name="TextBox 3082"/>
          <p:cNvSpPr txBox="1"/>
          <p:nvPr/>
        </p:nvSpPr>
        <p:spPr>
          <a:xfrm>
            <a:off x="323528" y="4869160"/>
            <a:ext cx="760317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dirty="0">
                <a:solidFill>
                  <a:prstClr val="black"/>
                </a:solidFill>
                <a:latin typeface="Calibri"/>
              </a:rPr>
              <a:t>Τα   ρεύματα   επάνω   στις   αντιστάσεις  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R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2   και  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R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5   θα   είναι   αντίστοιχα 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Ι </a:t>
            </a:r>
            <a:r>
              <a:rPr lang="en-US" baseline="-25000" dirty="0">
                <a:solidFill>
                  <a:prstClr val="black"/>
                </a:solidFill>
                <a:latin typeface="Calibri"/>
              </a:rPr>
              <a:t>R</a:t>
            </a:r>
            <a:r>
              <a:rPr lang="el-GR" baseline="-25000" dirty="0">
                <a:solidFill>
                  <a:prstClr val="black"/>
                </a:solidFill>
                <a:latin typeface="Calibri"/>
              </a:rPr>
              <a:t>2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= 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J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1  – 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J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2  =  7,5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0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A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  –  ( – 1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A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 )  			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Ι </a:t>
            </a:r>
            <a:r>
              <a:rPr lang="en-US" baseline="-25000" dirty="0">
                <a:solidFill>
                  <a:prstClr val="black"/>
                </a:solidFill>
                <a:latin typeface="Calibri"/>
              </a:rPr>
              <a:t>R</a:t>
            </a:r>
            <a:r>
              <a:rPr lang="en-GB" baseline="-25000" dirty="0">
                <a:solidFill>
                  <a:prstClr val="black"/>
                </a:solidFill>
                <a:latin typeface="Calibri"/>
              </a:rPr>
              <a:t>2 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 =   8,50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A</a:t>
            </a:r>
            <a:endParaRPr lang="el-GR" dirty="0">
              <a:solidFill>
                <a:prstClr val="black"/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Ι </a:t>
            </a:r>
            <a:r>
              <a:rPr lang="en-US" baseline="-25000" dirty="0">
                <a:solidFill>
                  <a:prstClr val="black"/>
                </a:solidFill>
                <a:latin typeface="Calibri"/>
              </a:rPr>
              <a:t>R5 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 =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  J2  +  J3  =  – 1 A   +   5 A 	</a:t>
            </a:r>
            <a:r>
              <a:rPr lang="en-US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		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Ι </a:t>
            </a:r>
            <a:r>
              <a:rPr lang="en-US" baseline="-25000" dirty="0">
                <a:solidFill>
                  <a:prstClr val="black"/>
                </a:solidFill>
                <a:latin typeface="Calibri"/>
              </a:rPr>
              <a:t>R5 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 =   4,00 A</a:t>
            </a:r>
            <a:endParaRPr lang="el-GR" dirty="0">
              <a:solidFill>
                <a:prstClr val="black"/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και   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οι   πτώσεις    τάσεως   επάνω   στις   αντιστάσεις   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R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2   και  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R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5  θα  είναι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prstClr val="black"/>
                </a:solidFill>
                <a:latin typeface="Calibri"/>
              </a:rPr>
              <a:t>V</a:t>
            </a:r>
            <a:r>
              <a:rPr lang="en-US" baseline="-25000" dirty="0" smtClean="0">
                <a:solidFill>
                  <a:prstClr val="black"/>
                </a:solidFill>
                <a:latin typeface="Calibri"/>
              </a:rPr>
              <a:t>R2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= 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Ι </a:t>
            </a:r>
            <a:r>
              <a:rPr lang="en-US" baseline="-25000" dirty="0">
                <a:solidFill>
                  <a:prstClr val="black"/>
                </a:solidFill>
                <a:latin typeface="Calibri"/>
              </a:rPr>
              <a:t>R</a:t>
            </a:r>
            <a:r>
              <a:rPr lang="en-GB" baseline="-25000" dirty="0">
                <a:solidFill>
                  <a:prstClr val="black"/>
                </a:solidFill>
                <a:latin typeface="Calibri"/>
              </a:rPr>
              <a:t>2 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  x 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R2   =  8,50 A  x   2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Ω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  			</a:t>
            </a:r>
            <a:r>
              <a:rPr lang="en-US" dirty="0" smtClean="0">
                <a:solidFill>
                  <a:prstClr val="black"/>
                </a:solidFill>
                <a:latin typeface="Calibri"/>
              </a:rPr>
              <a:t>V</a:t>
            </a:r>
            <a:r>
              <a:rPr lang="en-US" baseline="-25000" dirty="0" smtClean="0">
                <a:solidFill>
                  <a:prstClr val="black"/>
                </a:solidFill>
                <a:latin typeface="Calibri"/>
              </a:rPr>
              <a:t>R2 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=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  17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V</a:t>
            </a:r>
            <a:endParaRPr lang="el-GR" dirty="0">
              <a:solidFill>
                <a:prstClr val="black"/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prstClr val="black"/>
                </a:solidFill>
                <a:latin typeface="Calibri"/>
              </a:rPr>
              <a:t>V</a:t>
            </a:r>
            <a:r>
              <a:rPr lang="en-US" baseline="-25000" dirty="0" smtClean="0">
                <a:solidFill>
                  <a:prstClr val="black"/>
                </a:solidFill>
                <a:latin typeface="Calibri"/>
              </a:rPr>
              <a:t>R5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= 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Ι </a:t>
            </a:r>
            <a:r>
              <a:rPr lang="en-US" baseline="-25000" dirty="0">
                <a:solidFill>
                  <a:prstClr val="black"/>
                </a:solidFill>
                <a:latin typeface="Calibri"/>
              </a:rPr>
              <a:t>R5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 x 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R5   =  4,00 A  x  15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Ω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  	</a:t>
            </a:r>
            <a:r>
              <a:rPr lang="en-US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		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V</a:t>
            </a:r>
            <a:r>
              <a:rPr lang="en-US" baseline="-25000" dirty="0">
                <a:solidFill>
                  <a:prstClr val="black"/>
                </a:solidFill>
                <a:latin typeface="Calibri"/>
              </a:rPr>
              <a:t>R5 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=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  60 </a:t>
            </a:r>
            <a:r>
              <a:rPr lang="en-US" dirty="0" smtClean="0">
                <a:solidFill>
                  <a:prstClr val="black"/>
                </a:solidFill>
                <a:latin typeface="Calibri"/>
              </a:rPr>
              <a:t>V</a:t>
            </a:r>
            <a:endParaRPr lang="el-GR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88" name="Rectangle 43"/>
          <p:cNvSpPr>
            <a:spLocks noChangeArrowheads="1"/>
          </p:cNvSpPr>
          <p:nvPr/>
        </p:nvSpPr>
        <p:spPr bwMode="auto">
          <a:xfrm>
            <a:off x="179512" y="4284385"/>
            <a:ext cx="885698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n-GB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25 </a:t>
            </a:r>
            <a:r>
              <a:rPr lang="en-US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J</a:t>
            </a:r>
            <a:r>
              <a:rPr lang="en-GB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 + 15 </a:t>
            </a:r>
            <a:r>
              <a:rPr lang="en-US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J</a:t>
            </a:r>
            <a:r>
              <a:rPr lang="en-GB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3 = 50     (</a:t>
            </a:r>
            <a:r>
              <a:rPr lang="en-US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x</a:t>
            </a:r>
            <a:r>
              <a:rPr lang="en-GB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2)    50 </a:t>
            </a:r>
            <a:r>
              <a:rPr lang="en-US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J</a:t>
            </a:r>
            <a:r>
              <a:rPr lang="en-GB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 + 30 </a:t>
            </a:r>
            <a:r>
              <a:rPr lang="en-US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J</a:t>
            </a:r>
            <a:r>
              <a:rPr lang="en-GB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3 = 100 </a:t>
            </a:r>
            <a:r>
              <a:rPr lang="en-US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     (2)-(3)        35 J2 = – 35 A         J2 = -1 </a:t>
            </a:r>
            <a:endParaRPr lang="el-GR" altLang="el-GR" sz="16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hangingPunct="0"/>
            <a:r>
              <a:rPr lang="en-GB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15 </a:t>
            </a:r>
            <a:r>
              <a:rPr lang="en-US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J</a:t>
            </a:r>
            <a:r>
              <a:rPr lang="en-GB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 + 30 </a:t>
            </a:r>
            <a:r>
              <a:rPr lang="en-US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J</a:t>
            </a:r>
            <a:r>
              <a:rPr lang="en-GB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3 = 135	            15 </a:t>
            </a:r>
            <a:r>
              <a:rPr lang="en-US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J</a:t>
            </a:r>
            <a:r>
              <a:rPr lang="en-GB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 + 30 </a:t>
            </a:r>
            <a:r>
              <a:rPr lang="en-US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J</a:t>
            </a:r>
            <a:r>
              <a:rPr lang="en-GB" altLang="el-GR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3 = 135       	  -15 + 30 J3 = 135          J3 = 5</a:t>
            </a:r>
            <a:endParaRPr lang="en-GB" altLang="el-GR" sz="16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99" name="TextBox 3098"/>
          <p:cNvSpPr txBox="1"/>
          <p:nvPr/>
        </p:nvSpPr>
        <p:spPr>
          <a:xfrm>
            <a:off x="4499992" y="3646765"/>
            <a:ext cx="4464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dirty="0">
                <a:solidFill>
                  <a:prstClr val="black"/>
                </a:solidFill>
                <a:latin typeface="Calibri"/>
              </a:rPr>
              <a:t>(2+5+3+15)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J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2 + 15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J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3 =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35+2</a:t>
            </a:r>
            <a:r>
              <a:rPr lang="en-US" dirty="0" smtClean="0">
                <a:solidFill>
                  <a:prstClr val="black"/>
                </a:solidFill>
                <a:latin typeface="Calibri"/>
              </a:rPr>
              <a:t>x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7,50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= 50 </a:t>
            </a:r>
            <a:r>
              <a:rPr lang="en-US" dirty="0" smtClean="0">
                <a:solidFill>
                  <a:prstClr val="black"/>
                </a:solidFill>
                <a:latin typeface="Calibri"/>
              </a:rPr>
              <a:t> 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( 2 )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dirty="0">
                <a:solidFill>
                  <a:prstClr val="black"/>
                </a:solidFill>
                <a:latin typeface="Calibri"/>
              </a:rPr>
              <a:t>15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J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2 + (15+8+7)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J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3 =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13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	</a:t>
            </a:r>
            <a:r>
              <a:rPr lang="en-US" dirty="0" smtClean="0">
                <a:solidFill>
                  <a:prstClr val="black"/>
                </a:solidFill>
                <a:latin typeface="Calibri"/>
              </a:rPr>
              <a:t>                   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( 3 )</a:t>
            </a:r>
          </a:p>
        </p:txBody>
      </p:sp>
      <p:sp>
        <p:nvSpPr>
          <p:cNvPr id="3100" name="TextBox 3099"/>
          <p:cNvSpPr txBox="1"/>
          <p:nvPr/>
        </p:nvSpPr>
        <p:spPr>
          <a:xfrm>
            <a:off x="7236296" y="1340768"/>
            <a:ext cx="12961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solidFill>
                  <a:prstClr val="black"/>
                </a:solidFill>
                <a:latin typeface="Calibri"/>
              </a:rPr>
              <a:t>J2 =   - 1 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solidFill>
                  <a:prstClr val="black"/>
                </a:solidFill>
                <a:latin typeface="Calibri"/>
              </a:rPr>
              <a:t>J3 =     5  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solidFill>
                  <a:prstClr val="black"/>
                </a:solidFill>
                <a:latin typeface="Calibri"/>
              </a:rPr>
              <a:t>J1 = 7,50 A</a:t>
            </a:r>
            <a:endParaRPr lang="el-GR" sz="20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8920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1" grpId="0" build="p"/>
      <p:bldP spid="3082" grpId="0" build="p"/>
      <p:bldP spid="3083" grpId="0" build="p"/>
      <p:bldP spid="3088" grpId="0"/>
      <p:bldP spid="3099" grpId="0" build="p"/>
      <p:bldP spid="3100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900" dirty="0" smtClean="0"/>
              <a:t>ΘΕΩΡΗΜΑ </a:t>
            </a:r>
            <a:r>
              <a:rPr lang="en-US" sz="3900" dirty="0" smtClean="0"/>
              <a:t>THEVENIN</a:t>
            </a:r>
            <a:endParaRPr lang="el-GR" sz="3900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19263"/>
            <a:ext cx="8075240" cy="2861865"/>
          </a:xfrm>
        </p:spPr>
        <p:txBody>
          <a:bodyPr/>
          <a:lstStyle/>
          <a:p>
            <a:pPr marL="0" indent="0" algn="just">
              <a:buNone/>
            </a:pPr>
            <a:r>
              <a:rPr lang="el-GR" sz="2400" dirty="0" smtClean="0"/>
              <a:t>Οποιοδήποτε σύνθετο γραμμικό κύκλωμα, που μπορεί να θεωρηθεί ανάμεσα σε δύο ακροδέκτες </a:t>
            </a:r>
            <a:r>
              <a:rPr lang="en-US" sz="2400" dirty="0" smtClean="0"/>
              <a:t>a</a:t>
            </a:r>
            <a:r>
              <a:rPr lang="el-GR" sz="2400" dirty="0" smtClean="0"/>
              <a:t> και</a:t>
            </a:r>
            <a:r>
              <a:rPr lang="en-US" sz="2400" dirty="0" smtClean="0"/>
              <a:t> b</a:t>
            </a:r>
            <a:r>
              <a:rPr lang="el-GR" sz="2400" dirty="0" smtClean="0"/>
              <a:t>, μπορεί να αντικατασταθεί από το ισοδύναμο</a:t>
            </a:r>
            <a:r>
              <a:rPr lang="en-US" sz="2400" dirty="0" smtClean="0"/>
              <a:t> </a:t>
            </a:r>
            <a:r>
              <a:rPr lang="el-GR" sz="2400" dirty="0" smtClean="0"/>
              <a:t>του</a:t>
            </a:r>
            <a:r>
              <a:rPr lang="en-US" sz="2400" dirty="0" smtClean="0"/>
              <a:t>,</a:t>
            </a:r>
            <a:r>
              <a:rPr lang="el-GR" sz="2400" dirty="0" smtClean="0"/>
              <a:t> που αποτελείται από μία πηγή τάσης </a:t>
            </a:r>
            <a:r>
              <a:rPr lang="en-US" sz="2400" dirty="0" err="1" smtClean="0"/>
              <a:t>Vth</a:t>
            </a:r>
            <a:r>
              <a:rPr lang="en-US" sz="2400" dirty="0" smtClean="0"/>
              <a:t> </a:t>
            </a:r>
            <a:r>
              <a:rPr lang="el-GR" sz="2400" dirty="0" smtClean="0"/>
              <a:t>σε σειρά με μία αντίσταση</a:t>
            </a:r>
            <a:r>
              <a:rPr lang="en-US" sz="2400" dirty="0" smtClean="0"/>
              <a:t> </a:t>
            </a:r>
            <a:r>
              <a:rPr lang="en-US" sz="2400" dirty="0" err="1" smtClean="0"/>
              <a:t>Rth</a:t>
            </a:r>
            <a:r>
              <a:rPr lang="en-US" sz="2400" dirty="0" smtClean="0"/>
              <a:t>.</a:t>
            </a:r>
          </a:p>
          <a:p>
            <a:pPr marL="0" indent="0" algn="just">
              <a:buNone/>
            </a:pPr>
            <a:r>
              <a:rPr lang="el-GR" sz="2400" dirty="0" smtClean="0"/>
              <a:t>Θα πρέπει να μετρηθεί ή να υπολογιστεί </a:t>
            </a:r>
            <a:r>
              <a:rPr lang="en-US" sz="2400" dirty="0" smtClean="0"/>
              <a:t>:</a:t>
            </a:r>
            <a:endParaRPr lang="el-GR" sz="2400" dirty="0" smtClean="0"/>
          </a:p>
          <a:p>
            <a:pPr marL="0" indent="0" algn="just">
              <a:buNone/>
            </a:pPr>
            <a:r>
              <a:rPr lang="el-GR" sz="2400" dirty="0" smtClean="0"/>
              <a:t>α) η τάση </a:t>
            </a:r>
            <a:r>
              <a:rPr lang="en-US" sz="2400" dirty="0" err="1" smtClean="0"/>
              <a:t>Vth</a:t>
            </a:r>
            <a:r>
              <a:rPr lang="el-GR" sz="2400" dirty="0" smtClean="0"/>
              <a:t> και  β) η αντίσταση </a:t>
            </a:r>
            <a:r>
              <a:rPr lang="en-US" sz="2400" dirty="0" err="1" smtClean="0"/>
              <a:t>Rth</a:t>
            </a:r>
            <a:endParaRPr lang="el-GR" sz="2400" dirty="0"/>
          </a:p>
          <a:p>
            <a:endParaRPr lang="el-GR" sz="1800" dirty="0"/>
          </a:p>
          <a:p>
            <a:endParaRPr lang="el-GR" sz="1800" dirty="0"/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784A2-2DB7-4811-97A9-571DB1147CD5}" type="slidenum">
              <a:rPr lang="en-US" sz="2000" b="1" smtClean="0"/>
              <a:pPr/>
              <a:t>12</a:t>
            </a:fld>
            <a:endParaRPr lang="en-US" sz="2000" b="1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5" name="Οδοντωτό δεξιό βέλος 4"/>
          <p:cNvSpPr/>
          <p:nvPr/>
        </p:nvSpPr>
        <p:spPr>
          <a:xfrm>
            <a:off x="5004048" y="5085184"/>
            <a:ext cx="978408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315378"/>
            <a:ext cx="4896544" cy="17779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221088"/>
            <a:ext cx="2781300" cy="185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ΥΠΟΛΟΓΙΣΜΟΣ ΙΣΟΔΥΝΑΜΟΥ </a:t>
            </a:r>
            <a:r>
              <a:rPr lang="en-US" dirty="0" smtClean="0"/>
              <a:t>THEVENIN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sz="half" idx="1"/>
          </p:nvPr>
        </p:nvSpPr>
        <p:spPr>
          <a:xfrm>
            <a:off x="323528" y="1719263"/>
            <a:ext cx="8352928" cy="4411662"/>
          </a:xfrm>
        </p:spPr>
        <p:txBody>
          <a:bodyPr/>
          <a:lstStyle/>
          <a:p>
            <a:pPr algn="just"/>
            <a:r>
              <a:rPr lang="el-GR" dirty="0" smtClean="0"/>
              <a:t>Αφαιρούμε την αντίσταση φορτίου και αφήνουμε ανοιχτούς ακροδέκτες </a:t>
            </a:r>
            <a:r>
              <a:rPr lang="en-US" dirty="0" smtClean="0"/>
              <a:t>a</a:t>
            </a:r>
            <a:r>
              <a:rPr lang="el-GR" dirty="0" smtClean="0"/>
              <a:t> και </a:t>
            </a:r>
            <a:r>
              <a:rPr lang="en-US" dirty="0" smtClean="0"/>
              <a:t>b</a:t>
            </a:r>
            <a:r>
              <a:rPr lang="el-GR" dirty="0" smtClean="0"/>
              <a:t> .</a:t>
            </a:r>
          </a:p>
          <a:p>
            <a:pPr algn="just"/>
            <a:r>
              <a:rPr lang="el-GR" dirty="0" smtClean="0"/>
              <a:t>Μετρούμε με βολτόμετρο ή υπολογίζουμε πραγματοποιώντας ανάλυση κυκλώματος την τάση ανοιχτού κυκλώματος </a:t>
            </a:r>
            <a:r>
              <a:rPr lang="en-US" dirty="0" smtClean="0"/>
              <a:t> </a:t>
            </a:r>
            <a:r>
              <a:rPr lang="en-US" dirty="0" err="1" smtClean="0"/>
              <a:t>Vab</a:t>
            </a:r>
            <a:r>
              <a:rPr lang="en-US" dirty="0" smtClean="0"/>
              <a:t> </a:t>
            </a:r>
            <a:r>
              <a:rPr lang="el-GR" dirty="0" smtClean="0"/>
              <a:t>=</a:t>
            </a:r>
            <a:r>
              <a:rPr lang="en-US" dirty="0" smtClean="0"/>
              <a:t> </a:t>
            </a:r>
            <a:r>
              <a:rPr lang="en-US" dirty="0" err="1" smtClean="0"/>
              <a:t>Vth</a:t>
            </a:r>
            <a:r>
              <a:rPr lang="el-GR" dirty="0" smtClean="0"/>
              <a:t>.</a:t>
            </a:r>
          </a:p>
          <a:p>
            <a:pPr algn="just"/>
            <a:r>
              <a:rPr lang="el-GR" dirty="0" smtClean="0"/>
              <a:t>Αφαιρούμε όλες τις πηγές τάσης ή ρεύματος.</a:t>
            </a:r>
            <a:endParaRPr lang="en-US" dirty="0" smtClean="0"/>
          </a:p>
          <a:p>
            <a:pPr algn="just"/>
            <a:r>
              <a:rPr lang="el-GR" dirty="0" smtClean="0"/>
              <a:t>Μετρούμε με ωμόμετρο ή υπολογίζουμε με σύνθεση αντιστάσεων την αντίσταση ανάμεσα στα σημεία </a:t>
            </a:r>
            <a:r>
              <a:rPr lang="en-US" dirty="0" smtClean="0"/>
              <a:t>a </a:t>
            </a:r>
            <a:r>
              <a:rPr lang="el-GR" dirty="0" smtClean="0"/>
              <a:t>και </a:t>
            </a:r>
            <a:r>
              <a:rPr lang="en-US" dirty="0" smtClean="0"/>
              <a:t>b  </a:t>
            </a:r>
            <a:r>
              <a:rPr lang="en-US" dirty="0" err="1" smtClean="0"/>
              <a:t>Rab</a:t>
            </a:r>
            <a:r>
              <a:rPr lang="en-US" dirty="0" smtClean="0"/>
              <a:t> = </a:t>
            </a:r>
            <a:r>
              <a:rPr lang="en-US" dirty="0" err="1" smtClean="0"/>
              <a:t>Rth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784A2-2DB7-4811-97A9-571DB1147CD5}" type="slidenum">
              <a:rPr lang="en-US" sz="2000" b="1" smtClean="0"/>
              <a:pPr/>
              <a:t>13</a:t>
            </a:fld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555320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45368"/>
            <a:ext cx="7543800" cy="1295400"/>
          </a:xfrm>
        </p:spPr>
        <p:txBody>
          <a:bodyPr/>
          <a:lstStyle/>
          <a:p>
            <a:r>
              <a:rPr lang="el-GR" smtClean="0"/>
              <a:t>Αφαιρώ πηγές σημαίνει: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sz="half" idx="1"/>
          </p:nvPr>
        </p:nvSpPr>
        <p:spPr>
          <a:xfrm>
            <a:off x="457200" y="1556792"/>
            <a:ext cx="7571184" cy="4411662"/>
          </a:xfrm>
        </p:spPr>
        <p:txBody>
          <a:bodyPr/>
          <a:lstStyle/>
          <a:p>
            <a:pPr algn="just"/>
            <a:r>
              <a:rPr lang="el-GR" sz="2800" smtClean="0"/>
              <a:t>Πηγή τάσης την βραχυκυκλώνω, δηλαδή την αντικαθιστώ με βραχυκύκλωμα.</a:t>
            </a:r>
          </a:p>
          <a:p>
            <a:pPr algn="just"/>
            <a:r>
              <a:rPr lang="el-GR" sz="2800" smtClean="0"/>
              <a:t>Πηγή ρεύματος την ανοιχτοκυκλώνω δηλαδή την διαγράφω και στη θέση της αφήνω ανοιχτούς ακροδέκτες.</a:t>
            </a:r>
          </a:p>
          <a:p>
            <a:pPr algn="just"/>
            <a:endParaRPr lang="el-GR" sz="2800" smtClean="0"/>
          </a:p>
          <a:p>
            <a:pPr algn="just"/>
            <a:r>
              <a:rPr lang="el-GR" sz="2800" smtClean="0"/>
              <a:t>Φορτία σε παράλληλη σύνδεση με βραχυκύκλωμα ή σε σύνδεση σειράς με ανοιχτό κύκλωμα  δεν διαρρέονται από ρεύμα δηλαδή είναι σαν να μην υπάρχουν.</a:t>
            </a:r>
          </a:p>
          <a:p>
            <a:pPr algn="just"/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784A2-2DB7-4811-97A9-571DB1147CD5}" type="slidenum">
              <a:rPr lang="en-US" sz="2000" b="1" smtClean="0"/>
              <a:pPr/>
              <a:t>14</a:t>
            </a:fld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888344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l-GR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l-GR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5" name="Αντικείμενο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2970384"/>
              </p:ext>
            </p:extLst>
          </p:nvPr>
        </p:nvGraphicFramePr>
        <p:xfrm>
          <a:off x="4962872" y="476672"/>
          <a:ext cx="4001616" cy="300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Εικόνα Bitmap" r:id="rId3" imgW="4019048" imgH="2905531" progId="Paint.Picture">
                  <p:embed/>
                </p:oleObj>
              </mc:Choice>
              <mc:Fallback>
                <p:oleObj name="Εικόνα Bitmap" r:id="rId3" imgW="4019048" imgH="2905531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2872" y="476672"/>
                        <a:ext cx="4001616" cy="30012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79512" y="764704"/>
            <a:ext cx="46085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</a:pPr>
            <a:r>
              <a:rPr lang="el-GR" b="1" u="sng" dirty="0">
                <a:solidFill>
                  <a:prstClr val="black"/>
                </a:solidFill>
                <a:latin typeface="Calibri"/>
              </a:rPr>
              <a:t>ΘΕΜΑ  3</a:t>
            </a:r>
            <a:r>
              <a:rPr lang="el-GR" b="1" u="sng" baseline="30000" dirty="0">
                <a:solidFill>
                  <a:prstClr val="black"/>
                </a:solidFill>
                <a:latin typeface="Calibri"/>
              </a:rPr>
              <a:t>Ο</a:t>
            </a:r>
            <a:r>
              <a:rPr lang="el-GR" b="1" u="sng" dirty="0">
                <a:solidFill>
                  <a:prstClr val="black"/>
                </a:solidFill>
                <a:latin typeface="Calibri"/>
              </a:rPr>
              <a:t> :</a:t>
            </a:r>
            <a:r>
              <a:rPr lang="el-GR" b="1" dirty="0">
                <a:solidFill>
                  <a:prstClr val="black"/>
                </a:solidFill>
                <a:latin typeface="Calibri"/>
              </a:rPr>
              <a:t>   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( Μονάδες  2.50 ).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</a:pPr>
            <a:r>
              <a:rPr lang="el-GR" dirty="0">
                <a:solidFill>
                  <a:prstClr val="black"/>
                </a:solidFill>
                <a:latin typeface="Calibri"/>
              </a:rPr>
              <a:t>Για  το  κύκλωμα  που  δίνεται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</a:pPr>
            <a:r>
              <a:rPr lang="el-GR" dirty="0">
                <a:solidFill>
                  <a:prstClr val="black"/>
                </a:solidFill>
                <a:latin typeface="Calibri"/>
              </a:rPr>
              <a:t>α)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N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α  προσδιοριστεί  το  ισοδύναμο  κατά  </a:t>
            </a:r>
            <a:r>
              <a:rPr lang="en-US" dirty="0" err="1">
                <a:solidFill>
                  <a:prstClr val="black"/>
                </a:solidFill>
                <a:latin typeface="Calibri"/>
              </a:rPr>
              <a:t>Thevenin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  ανάμεσα 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στα 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σημεία  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a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  και 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b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</a:pPr>
            <a:r>
              <a:rPr lang="el-GR" dirty="0">
                <a:solidFill>
                  <a:prstClr val="black"/>
                </a:solidFill>
                <a:latin typeface="Calibri"/>
              </a:rPr>
              <a:t>β)  Ποια  πρέπει να  είναι  η  τιμή  της  μεταβλητής  αντίστασης 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Rx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 έτσι   ώστε  να  καταναλώνει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την μέγιστη ισχύ και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να 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υπολογιστεί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η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τιμή της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μέγιστης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αυτής 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ισχύος.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3545" y="262389"/>
            <a:ext cx="51666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dirty="0">
                <a:solidFill>
                  <a:prstClr val="black"/>
                </a:solidFill>
                <a:latin typeface="Calibri"/>
              </a:rPr>
              <a:t>ΕΞΕΤΑΣΤΙΚΗ   ΠΕΡΙΟΔΟΣ:           </a:t>
            </a:r>
            <a:r>
              <a:rPr lang="el-GR" b="1" dirty="0">
                <a:solidFill>
                  <a:prstClr val="black"/>
                </a:solidFill>
                <a:latin typeface="Calibri"/>
              </a:rPr>
              <a:t>ΣΕΠΤΕΜΒΡΙΟΣ     2005</a:t>
            </a:r>
            <a:endParaRPr lang="el-GR" dirty="0">
              <a:solidFill>
                <a:prstClr val="black"/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l-GR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520" y="3356992"/>
            <a:ext cx="4680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dirty="0">
                <a:solidFill>
                  <a:prstClr val="black"/>
                </a:solidFill>
                <a:latin typeface="Calibri"/>
              </a:rPr>
              <a:t>Για  τον  υπολογισμό  της 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Vth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,  απομακρύνεται  η  αντίσταση  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Rx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  και  έτσι   προκύπτει  το  διπλανό   κύκλωμα.  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l-GR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10" name="Αντικείμενο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5943312"/>
              </p:ext>
            </p:extLst>
          </p:nvPr>
        </p:nvGraphicFramePr>
        <p:xfrm>
          <a:off x="5098711" y="3429001"/>
          <a:ext cx="3721761" cy="2880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Εικόνα Bitmap" r:id="rId5" imgW="3715269" imgH="2924583" progId="Paint.Picture">
                  <p:embed/>
                </p:oleObj>
              </mc:Choice>
              <mc:Fallback>
                <p:oleObj name="Εικόνα Bitmap" r:id="rId5" imgW="3715269" imgH="2924583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8711" y="3429001"/>
                        <a:ext cx="3721761" cy="28803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23528" y="4221088"/>
            <a:ext cx="468052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dirty="0">
                <a:solidFill>
                  <a:prstClr val="black"/>
                </a:solidFill>
                <a:latin typeface="Calibri"/>
              </a:rPr>
              <a:t>Η  ισοδύναμη  συνολική  αντίσταση  που  «βλέπει»   η   πηγή   είναι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prstClr val="black"/>
                </a:solidFill>
                <a:latin typeface="Calibri"/>
              </a:rPr>
              <a:t>R</a:t>
            </a:r>
            <a:r>
              <a:rPr lang="el-GR" baseline="-25000" dirty="0">
                <a:solidFill>
                  <a:prstClr val="black"/>
                </a:solidFill>
                <a:latin typeface="Calibri"/>
              </a:rPr>
              <a:t>Τ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= [ (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R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2 +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R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4 ) //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R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1 ] +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R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3 = [ ( 4 + 2 ) // 3 ] + 6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dirty="0">
                <a:solidFill>
                  <a:prstClr val="black"/>
                </a:solidFill>
                <a:latin typeface="Calibri"/>
              </a:rPr>
              <a:t>= [ ( 6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x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3 ) / ( 6 + 3 ) ]  +  6  = 18 / 9  + 6 = 2  + 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6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prstClr val="black"/>
                </a:solidFill>
                <a:latin typeface="Calibri"/>
              </a:rPr>
              <a:t>R</a:t>
            </a:r>
            <a:r>
              <a:rPr lang="el-GR" baseline="-25000" dirty="0">
                <a:solidFill>
                  <a:prstClr val="black"/>
                </a:solidFill>
                <a:latin typeface="Calibri"/>
              </a:rPr>
              <a:t>Τ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=  8 Ω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dirty="0">
                <a:solidFill>
                  <a:prstClr val="black"/>
                </a:solidFill>
                <a:latin typeface="Calibri"/>
              </a:rPr>
              <a:t>και το ρεύμα της πηγής  Ι</a:t>
            </a:r>
            <a:r>
              <a:rPr lang="el-GR" baseline="-25000" dirty="0">
                <a:solidFill>
                  <a:prstClr val="black"/>
                </a:solidFill>
                <a:latin typeface="Calibri"/>
              </a:rPr>
              <a:t>Τ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 =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V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/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R</a:t>
            </a:r>
            <a:r>
              <a:rPr lang="el-GR" baseline="-25000" dirty="0">
                <a:solidFill>
                  <a:prstClr val="black"/>
                </a:solidFill>
                <a:latin typeface="Calibri"/>
              </a:rPr>
              <a:t>Τ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 = 12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V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/ 8 Ω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Ι</a:t>
            </a:r>
            <a:r>
              <a:rPr lang="el-GR" baseline="-25000" dirty="0" smtClean="0">
                <a:solidFill>
                  <a:prstClr val="black"/>
                </a:solidFill>
                <a:latin typeface="Calibri"/>
              </a:rPr>
              <a:t>Τ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 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= 1,5Α </a:t>
            </a:r>
          </a:p>
        </p:txBody>
      </p:sp>
    </p:spTree>
    <p:extLst>
      <p:ext uri="{BB962C8B-B14F-4D97-AF65-F5344CB8AC3E}">
        <p14:creationId xmlns:p14="http://schemas.microsoft.com/office/powerpoint/2010/main" val="920151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1520" y="338173"/>
            <a:ext cx="4644009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l-GR" altLang="el-GR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Έτσι  οι  πτώσεις  τάσεως  επάνω</a:t>
            </a:r>
            <a:r>
              <a:rPr lang="en-US" altLang="el-GR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lang="el-GR" altLang="el-GR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στις</a:t>
            </a:r>
            <a:endParaRPr lang="en-US" altLang="el-GR" dirty="0" smtClean="0">
              <a:solidFill>
                <a:prstClr val="black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r>
              <a:rPr lang="el-GR" altLang="el-GR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αντιστάσεις </a:t>
            </a:r>
            <a:r>
              <a:rPr lang="en-US" altLang="el-GR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R</a:t>
            </a:r>
            <a:r>
              <a:rPr lang="el-GR" altLang="el-GR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3, </a:t>
            </a:r>
            <a:r>
              <a:rPr lang="en-US" altLang="el-GR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R</a:t>
            </a:r>
            <a:r>
              <a:rPr lang="el-GR" altLang="el-GR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1</a:t>
            </a:r>
            <a:r>
              <a:rPr lang="en-US" altLang="el-GR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l-GR" altLang="el-GR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και</a:t>
            </a:r>
            <a:r>
              <a:rPr lang="en-US" altLang="el-GR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l-GR" altLang="el-GR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el-GR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R</a:t>
            </a:r>
            <a:r>
              <a:rPr lang="el-GR" altLang="el-GR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  </a:t>
            </a:r>
            <a:r>
              <a:rPr lang="en-US" altLang="el-GR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l-GR" altLang="el-GR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θα  είναι  </a:t>
            </a:r>
          </a:p>
          <a:p>
            <a:endParaRPr lang="el-GR" altLang="el-GR" dirty="0" smtClean="0">
              <a:solidFill>
                <a:prstClr val="black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r>
              <a:rPr lang="en-US" altLang="el-GR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V</a:t>
            </a:r>
            <a:r>
              <a:rPr lang="en-US" altLang="el-GR" baseline="-300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R3</a:t>
            </a:r>
            <a:r>
              <a:rPr lang="en-US" altLang="el-GR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= </a:t>
            </a:r>
            <a:r>
              <a:rPr lang="el-GR" altLang="el-GR" dirty="0" smtClean="0">
                <a:solidFill>
                  <a:prstClr val="black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Ι</a:t>
            </a:r>
            <a:r>
              <a:rPr lang="el-GR" altLang="el-GR" baseline="-30000" dirty="0" smtClean="0">
                <a:solidFill>
                  <a:prstClr val="black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Τ</a:t>
            </a:r>
            <a:r>
              <a:rPr lang="en-US" altLang="el-GR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x R3 =  1,5 A x 6 </a:t>
            </a:r>
            <a:r>
              <a:rPr lang="el-GR" altLang="el-GR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Ω</a:t>
            </a:r>
            <a:r>
              <a:rPr lang="en-US" altLang="el-GR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=  9 V</a:t>
            </a:r>
            <a:endParaRPr lang="el-GR" altLang="el-GR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eaLnBrk="0" hangingPunct="0"/>
            <a:r>
              <a:rPr lang="fr-FR" altLang="el-GR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V</a:t>
            </a:r>
            <a:r>
              <a:rPr lang="fr-FR" altLang="el-GR" baseline="-300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R1</a:t>
            </a:r>
            <a:r>
              <a:rPr lang="fr-FR" altLang="el-GR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=  V  –  V</a:t>
            </a:r>
            <a:r>
              <a:rPr lang="fr-FR" altLang="el-GR" baseline="-300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R3</a:t>
            </a:r>
            <a:r>
              <a:rPr lang="fr-FR" altLang="el-GR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=  12 V  –  9 V  =  3 V</a:t>
            </a:r>
            <a:endParaRPr lang="el-GR" altLang="el-GR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eaLnBrk="0" hangingPunct="0"/>
            <a:r>
              <a:rPr lang="fr-FR" altLang="el-GR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V</a:t>
            </a:r>
            <a:r>
              <a:rPr lang="fr-FR" altLang="el-GR" baseline="-300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R2</a:t>
            </a:r>
            <a:r>
              <a:rPr lang="fr-FR" altLang="el-GR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=  [ R2 / ( R2 + R4 ) ] x V</a:t>
            </a:r>
            <a:r>
              <a:rPr lang="fr-FR" altLang="el-GR" baseline="-300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R1</a:t>
            </a:r>
            <a:r>
              <a:rPr lang="fr-FR" altLang="el-GR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=</a:t>
            </a:r>
          </a:p>
          <a:p>
            <a:pPr eaLnBrk="0" hangingPunct="0"/>
            <a:r>
              <a:rPr lang="fr-FR" altLang="el-GR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       [ 4 / ( 4  +  2 ) ]  x 3 V  =  2 V</a:t>
            </a:r>
            <a:endParaRPr lang="el-GR" altLang="el-GR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eaLnBrk="0" hangingPunct="0"/>
            <a:endParaRPr lang="en-US" altLang="el-GR" dirty="0" smtClean="0">
              <a:solidFill>
                <a:prstClr val="black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hangingPunct="0"/>
            <a:r>
              <a:rPr lang="el-GR" altLang="el-GR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Ενώ  η  </a:t>
            </a:r>
            <a:r>
              <a:rPr lang="en-US" altLang="el-GR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Vth</a:t>
            </a:r>
            <a:r>
              <a:rPr lang="el-GR" altLang="el-GR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είναι  :</a:t>
            </a:r>
          </a:p>
          <a:p>
            <a:pPr eaLnBrk="0" hangingPunct="0"/>
            <a:r>
              <a:rPr lang="en-US" altLang="el-GR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Vth</a:t>
            </a:r>
            <a:r>
              <a:rPr lang="el-GR" altLang="el-GR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=  </a:t>
            </a:r>
            <a:r>
              <a:rPr lang="en-US" altLang="el-GR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V</a:t>
            </a:r>
            <a:r>
              <a:rPr lang="el-GR" altLang="el-GR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–  </a:t>
            </a:r>
            <a:r>
              <a:rPr lang="en-US" altLang="el-GR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V</a:t>
            </a:r>
            <a:r>
              <a:rPr lang="en-US" altLang="el-GR" baseline="-300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R</a:t>
            </a:r>
            <a:r>
              <a:rPr lang="el-GR" altLang="el-GR" baseline="-300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en-US" altLang="el-GR" baseline="-300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=  12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V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– 2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V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dirty="0" smtClean="0">
                <a:solidFill>
                  <a:prstClr val="black"/>
                </a:solidFill>
                <a:latin typeface="Calibri"/>
              </a:rPr>
              <a:t>        Vth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 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= 10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V</a:t>
            </a:r>
            <a:r>
              <a:rPr lang="el-GR" altLang="el-GR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l-GR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5" name="Αντικείμενο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7293678"/>
              </p:ext>
            </p:extLst>
          </p:nvPr>
        </p:nvGraphicFramePr>
        <p:xfrm>
          <a:off x="4895529" y="188640"/>
          <a:ext cx="4140967" cy="32047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Εικόνα Bitmap" r:id="rId3" imgW="3715269" imgH="2924583" progId="Paint.Picture">
                  <p:embed/>
                </p:oleObj>
              </mc:Choice>
              <mc:Fallback>
                <p:oleObj name="Εικόνα Bitmap" r:id="rId3" imgW="3715269" imgH="2924583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5529" y="188640"/>
                        <a:ext cx="4140967" cy="32047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7504" y="3596823"/>
            <a:ext cx="511256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l-GR" altLang="el-GR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Για τον υπολογισμό της </a:t>
            </a:r>
            <a:r>
              <a:rPr lang="en-US" altLang="el-GR" dirty="0" err="1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Rth</a:t>
            </a:r>
            <a:r>
              <a:rPr lang="el-GR" altLang="el-GR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βραχυκυκλώνεται η  πηγή τάσης και προκύπτει ο ακόλουθος  συνδυασμός   αντιστάσεων ανάμεσα στα σημεία  </a:t>
            </a:r>
            <a:r>
              <a:rPr lang="en-US" altLang="el-GR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</a:t>
            </a:r>
            <a:r>
              <a:rPr lang="el-GR" altLang="el-GR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και  </a:t>
            </a:r>
            <a:r>
              <a:rPr lang="en-US" altLang="el-GR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</a:t>
            </a:r>
            <a:r>
              <a:rPr lang="el-GR" altLang="el-GR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.</a:t>
            </a:r>
            <a:endParaRPr lang="el-GR" altLang="el-GR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l-GR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11" name="Αντικείμενο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2632662"/>
              </p:ext>
            </p:extLst>
          </p:nvPr>
        </p:nvGraphicFramePr>
        <p:xfrm>
          <a:off x="5292081" y="3389553"/>
          <a:ext cx="3772732" cy="29197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Εικόνα Bitmap" r:id="rId5" imgW="3715269" imgH="2924583" progId="Paint.Picture">
                  <p:embed/>
                </p:oleObj>
              </mc:Choice>
              <mc:Fallback>
                <p:oleObj name="Εικόνα Bitmap" r:id="rId5" imgW="3715269" imgH="2924583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1" y="3389553"/>
                        <a:ext cx="3772732" cy="291976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07504" y="4941168"/>
            <a:ext cx="51125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eaLnBrk="0" hangingPunct="0"/>
            <a:r>
              <a:rPr lang="en-US" altLang="el-GR" dirty="0" err="1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Rth</a:t>
            </a:r>
            <a:r>
              <a:rPr lang="en-US" altLang="el-GR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= [ (R1 // R3) + R4 ] // R2 = [ (3 // 6) + 2 ] // </a:t>
            </a:r>
            <a:r>
              <a:rPr lang="en-US" altLang="el-GR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4</a:t>
            </a:r>
            <a:endParaRPr lang="el-GR" altLang="el-GR" dirty="0" smtClean="0">
              <a:solidFill>
                <a:prstClr val="black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algn="just" eaLnBrk="0" hangingPunct="0"/>
            <a:r>
              <a:rPr lang="en-US" altLang="el-GR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= </a:t>
            </a:r>
            <a:r>
              <a:rPr lang="en-US" altLang="el-GR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[ (3 x 6) / (3 + 6) ] + 2 ] // 4 =  [ 18 / 9 + 2 ]  //  4</a:t>
            </a:r>
            <a:endParaRPr lang="el-GR" altLang="el-GR" dirty="0">
              <a:solidFill>
                <a:prstClr val="black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algn="just" eaLnBrk="0" hangingPunct="0"/>
            <a:r>
              <a:rPr lang="el-GR" altLang="el-GR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= [ 2  +  2 ]  //  4  =  4  //  4 	                  </a:t>
            </a:r>
            <a:r>
              <a:rPr lang="en-US" dirty="0" err="1">
                <a:solidFill>
                  <a:prstClr val="black"/>
                </a:solidFill>
                <a:latin typeface="Calibri"/>
              </a:rPr>
              <a:t>Rth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 =   2 Ω</a:t>
            </a:r>
            <a:endParaRPr lang="el-GR" altLang="el-GR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4477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  <p:bldP spid="1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l-GR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3" name="Αντικείμενο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8276162"/>
              </p:ext>
            </p:extLst>
          </p:nvPr>
        </p:nvGraphicFramePr>
        <p:xfrm>
          <a:off x="107504" y="427863"/>
          <a:ext cx="5533796" cy="360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Εικόνα Bitmap" r:id="rId3" imgW="4800000" imgH="1924319" progId="Paint.Picture">
                  <p:embed/>
                </p:oleObj>
              </mc:Choice>
              <mc:Fallback>
                <p:oleObj name="Εικόνα Bitmap" r:id="rId3" imgW="4800000" imgH="1924319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504" y="427863"/>
                        <a:ext cx="5533796" cy="3600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067944" y="404664"/>
            <a:ext cx="489654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2400" dirty="0">
                <a:solidFill>
                  <a:prstClr val="black"/>
                </a:solidFill>
                <a:latin typeface="Calibri"/>
              </a:rPr>
              <a:t>Για  το  ισοδύναμο  κύκλωμα  κατά  </a:t>
            </a:r>
            <a:r>
              <a:rPr lang="en-US" sz="2400" dirty="0" err="1">
                <a:solidFill>
                  <a:prstClr val="black"/>
                </a:solidFill>
                <a:latin typeface="Calibri"/>
              </a:rPr>
              <a:t>Thevenin</a:t>
            </a:r>
            <a:r>
              <a:rPr lang="el-GR" sz="2400" dirty="0">
                <a:solidFill>
                  <a:prstClr val="black"/>
                </a:solidFill>
                <a:latin typeface="Calibri"/>
              </a:rPr>
              <a:t>  που  δίνεται  </a:t>
            </a:r>
            <a:r>
              <a:rPr lang="el-GR" sz="2400" dirty="0" smtClean="0">
                <a:solidFill>
                  <a:prstClr val="black"/>
                </a:solidFill>
                <a:latin typeface="Calibri"/>
              </a:rPr>
              <a:t>δίπλα ισχύει :</a:t>
            </a:r>
            <a:r>
              <a:rPr lang="el-GR" sz="2400" dirty="0">
                <a:solidFill>
                  <a:prstClr val="black"/>
                </a:solidFill>
                <a:latin typeface="Calibri"/>
              </a:rPr>
              <a:t> 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l-GR" sz="2400" dirty="0" smtClean="0">
              <a:solidFill>
                <a:prstClr val="black"/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2400" dirty="0" smtClean="0">
                <a:solidFill>
                  <a:prstClr val="black"/>
                </a:solidFill>
                <a:latin typeface="Calibri"/>
              </a:rPr>
              <a:t>Ι </a:t>
            </a:r>
            <a:r>
              <a:rPr lang="el-GR" sz="2400" dirty="0">
                <a:solidFill>
                  <a:prstClr val="black"/>
                </a:solidFill>
                <a:latin typeface="Calibri"/>
              </a:rPr>
              <a:t>= </a:t>
            </a:r>
            <a:r>
              <a:rPr lang="en-US" sz="2400" dirty="0">
                <a:solidFill>
                  <a:prstClr val="black"/>
                </a:solidFill>
                <a:latin typeface="Calibri"/>
              </a:rPr>
              <a:t>Vth</a:t>
            </a:r>
            <a:r>
              <a:rPr lang="el-GR" sz="2400" dirty="0">
                <a:solidFill>
                  <a:prstClr val="black"/>
                </a:solidFill>
                <a:latin typeface="Calibri"/>
              </a:rPr>
              <a:t> / ( </a:t>
            </a:r>
            <a:r>
              <a:rPr lang="en-US" sz="2400" dirty="0" err="1">
                <a:solidFill>
                  <a:prstClr val="black"/>
                </a:solidFill>
                <a:latin typeface="Calibri"/>
              </a:rPr>
              <a:t>Rth</a:t>
            </a:r>
            <a:r>
              <a:rPr lang="el-GR" sz="2400" dirty="0">
                <a:solidFill>
                  <a:prstClr val="black"/>
                </a:solidFill>
                <a:latin typeface="Calibri"/>
              </a:rPr>
              <a:t>  +  </a:t>
            </a:r>
            <a:r>
              <a:rPr lang="en-US" sz="2400" dirty="0">
                <a:solidFill>
                  <a:prstClr val="black"/>
                </a:solidFill>
                <a:latin typeface="Calibri"/>
              </a:rPr>
              <a:t>Rx</a:t>
            </a:r>
            <a:r>
              <a:rPr lang="el-GR" sz="2400" dirty="0">
                <a:solidFill>
                  <a:prstClr val="black"/>
                </a:solidFill>
                <a:latin typeface="Calibri"/>
              </a:rPr>
              <a:t> 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2400" dirty="0">
                <a:solidFill>
                  <a:prstClr val="black"/>
                </a:solidFill>
                <a:latin typeface="Calibri"/>
              </a:rPr>
              <a:t> 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</a:pPr>
            <a:r>
              <a:rPr lang="el-GR" sz="2400" dirty="0">
                <a:solidFill>
                  <a:prstClr val="black"/>
                </a:solidFill>
                <a:latin typeface="Calibri"/>
              </a:rPr>
              <a:t>Για </a:t>
            </a:r>
            <a:r>
              <a:rPr lang="el-GR" sz="2400" dirty="0" smtClean="0">
                <a:solidFill>
                  <a:prstClr val="black"/>
                </a:solidFill>
                <a:latin typeface="Calibri"/>
              </a:rPr>
              <a:t>να καταναλώνει την  </a:t>
            </a:r>
            <a:r>
              <a:rPr lang="el-GR" sz="2400" dirty="0">
                <a:solidFill>
                  <a:prstClr val="black"/>
                </a:solidFill>
                <a:latin typeface="Calibri"/>
              </a:rPr>
              <a:t>μέγιστη  ισχύ  η  αντίσταση  </a:t>
            </a:r>
            <a:r>
              <a:rPr lang="en-US" sz="2400" dirty="0">
                <a:solidFill>
                  <a:prstClr val="black"/>
                </a:solidFill>
                <a:latin typeface="Calibri"/>
              </a:rPr>
              <a:t>Rx</a:t>
            </a:r>
            <a:r>
              <a:rPr lang="el-GR" sz="2400" dirty="0">
                <a:solidFill>
                  <a:prstClr val="black"/>
                </a:solidFill>
                <a:latin typeface="Calibri"/>
              </a:rPr>
              <a:t>   πρέπει  να  είναι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l-GR" sz="2400" dirty="0" smtClean="0">
              <a:solidFill>
                <a:prstClr val="black"/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2400" dirty="0" smtClean="0">
                <a:solidFill>
                  <a:prstClr val="black"/>
                </a:solidFill>
                <a:latin typeface="Calibri"/>
              </a:rPr>
              <a:t>Rx</a:t>
            </a:r>
            <a:r>
              <a:rPr lang="el-GR" sz="24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l-GR" sz="2400" dirty="0">
                <a:solidFill>
                  <a:prstClr val="black"/>
                </a:solidFill>
                <a:latin typeface="Calibri"/>
              </a:rPr>
              <a:t>=  </a:t>
            </a:r>
            <a:r>
              <a:rPr lang="en-US" sz="2400" dirty="0" err="1">
                <a:solidFill>
                  <a:prstClr val="black"/>
                </a:solidFill>
                <a:latin typeface="Calibri"/>
              </a:rPr>
              <a:t>Rth</a:t>
            </a:r>
            <a:r>
              <a:rPr lang="el-GR" sz="2400" dirty="0">
                <a:solidFill>
                  <a:prstClr val="black"/>
                </a:solidFill>
                <a:latin typeface="Calibri"/>
              </a:rPr>
              <a:t>  =  2 </a:t>
            </a:r>
            <a:r>
              <a:rPr lang="el-GR" sz="2400" dirty="0" smtClean="0">
                <a:solidFill>
                  <a:prstClr val="black"/>
                </a:solidFill>
                <a:latin typeface="Calibri"/>
              </a:rPr>
              <a:t>Ω</a:t>
            </a:r>
          </a:p>
        </p:txBody>
      </p:sp>
      <p:sp>
        <p:nvSpPr>
          <p:cNvPr id="6" name="Ορθογώνιο 5"/>
          <p:cNvSpPr/>
          <p:nvPr/>
        </p:nvSpPr>
        <p:spPr>
          <a:xfrm>
            <a:off x="3635896" y="2204864"/>
            <a:ext cx="432048" cy="36004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l-GR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1560" y="4149080"/>
            <a:ext cx="78488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2400" dirty="0">
                <a:solidFill>
                  <a:prstClr val="black"/>
                </a:solidFill>
                <a:latin typeface="Calibri"/>
              </a:rPr>
              <a:t>και έτσι</a:t>
            </a:r>
            <a:r>
              <a:rPr lang="el-GR" sz="2400" dirty="0" smtClean="0">
                <a:solidFill>
                  <a:prstClr val="black"/>
                </a:solidFill>
                <a:latin typeface="Calibri"/>
              </a:rPr>
              <a:t>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2400" dirty="0" smtClean="0">
                <a:solidFill>
                  <a:prstClr val="black"/>
                </a:solidFill>
                <a:latin typeface="Calibri"/>
              </a:rPr>
              <a:t>Ι </a:t>
            </a:r>
            <a:r>
              <a:rPr lang="el-GR" sz="2400" dirty="0">
                <a:solidFill>
                  <a:prstClr val="black"/>
                </a:solidFill>
                <a:latin typeface="Calibri"/>
              </a:rPr>
              <a:t>= 10 </a:t>
            </a:r>
            <a:r>
              <a:rPr lang="en-US" sz="2400" dirty="0">
                <a:solidFill>
                  <a:prstClr val="black"/>
                </a:solidFill>
                <a:latin typeface="Calibri"/>
              </a:rPr>
              <a:t>V</a:t>
            </a:r>
            <a:r>
              <a:rPr lang="el-GR" sz="2400" dirty="0">
                <a:solidFill>
                  <a:prstClr val="black"/>
                </a:solidFill>
                <a:latin typeface="Calibri"/>
              </a:rPr>
              <a:t> / ( 2  +  2 ) Ω  =  2,5 Α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l-GR" sz="2400" dirty="0" smtClean="0">
              <a:solidFill>
                <a:prstClr val="black"/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2400" dirty="0" smtClean="0">
                <a:solidFill>
                  <a:prstClr val="black"/>
                </a:solidFill>
                <a:latin typeface="Calibri"/>
              </a:rPr>
              <a:t>ενώ  </a:t>
            </a:r>
            <a:r>
              <a:rPr lang="el-GR" sz="2400" dirty="0">
                <a:solidFill>
                  <a:prstClr val="black"/>
                </a:solidFill>
                <a:latin typeface="Calibri"/>
              </a:rPr>
              <a:t>η  μέγιστη  ισχύς  επάνω  στην  αντίσταση  </a:t>
            </a:r>
            <a:r>
              <a:rPr lang="en-US" sz="2400" dirty="0">
                <a:solidFill>
                  <a:prstClr val="black"/>
                </a:solidFill>
                <a:latin typeface="Calibri"/>
              </a:rPr>
              <a:t>Rx</a:t>
            </a:r>
            <a:r>
              <a:rPr lang="el-GR" sz="2400" dirty="0">
                <a:solidFill>
                  <a:prstClr val="black"/>
                </a:solidFill>
                <a:latin typeface="Calibri"/>
              </a:rPr>
              <a:t>  θα  είναι 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2400" dirty="0" smtClean="0">
                <a:solidFill>
                  <a:prstClr val="black"/>
                </a:solidFill>
                <a:latin typeface="Calibri"/>
              </a:rPr>
              <a:t>Ρ </a:t>
            </a:r>
            <a:r>
              <a:rPr lang="el-GR" sz="2400" dirty="0">
                <a:solidFill>
                  <a:prstClr val="black"/>
                </a:solidFill>
                <a:latin typeface="Calibri"/>
              </a:rPr>
              <a:t>=  Ι </a:t>
            </a:r>
            <a:r>
              <a:rPr lang="el-GR" sz="2400" baseline="30000" dirty="0">
                <a:solidFill>
                  <a:prstClr val="black"/>
                </a:solidFill>
                <a:latin typeface="Calibri"/>
              </a:rPr>
              <a:t>2  </a:t>
            </a:r>
            <a:r>
              <a:rPr lang="el-GR" sz="2400" dirty="0">
                <a:solidFill>
                  <a:prstClr val="black"/>
                </a:solidFill>
                <a:latin typeface="Calibri"/>
              </a:rPr>
              <a:t>Χ  </a:t>
            </a:r>
            <a:r>
              <a:rPr lang="en-US" sz="2400" dirty="0">
                <a:solidFill>
                  <a:prstClr val="black"/>
                </a:solidFill>
                <a:latin typeface="Calibri"/>
              </a:rPr>
              <a:t>Rx</a:t>
            </a:r>
            <a:r>
              <a:rPr lang="el-GR" sz="2400" dirty="0">
                <a:solidFill>
                  <a:prstClr val="black"/>
                </a:solidFill>
                <a:latin typeface="Calibri"/>
              </a:rPr>
              <a:t>  =  2,5 </a:t>
            </a:r>
            <a:r>
              <a:rPr lang="el-GR" sz="2400" baseline="30000" dirty="0">
                <a:solidFill>
                  <a:prstClr val="black"/>
                </a:solidFill>
                <a:latin typeface="Calibri"/>
              </a:rPr>
              <a:t>2</a:t>
            </a:r>
            <a:r>
              <a:rPr lang="el-GR" sz="2400" dirty="0">
                <a:solidFill>
                  <a:prstClr val="black"/>
                </a:solidFill>
                <a:latin typeface="Calibri"/>
              </a:rPr>
              <a:t>  Χ  2 = 12,5 </a:t>
            </a:r>
            <a:r>
              <a:rPr lang="en-US" sz="2400" dirty="0">
                <a:solidFill>
                  <a:prstClr val="black"/>
                </a:solidFill>
                <a:latin typeface="Calibri"/>
              </a:rPr>
              <a:t>W</a:t>
            </a:r>
            <a:r>
              <a:rPr lang="el-GR" sz="2400" dirty="0">
                <a:solidFill>
                  <a:prstClr val="black"/>
                </a:solidFill>
                <a:latin typeface="Calibri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163600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animBg="1"/>
      <p:bldP spid="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900" dirty="0" smtClean="0"/>
              <a:t>ΘΕΩΡΗΜΑ </a:t>
            </a:r>
            <a:r>
              <a:rPr lang="en-US" sz="3900" dirty="0" smtClean="0"/>
              <a:t>NORTON</a:t>
            </a:r>
            <a:endParaRPr lang="el-GR" sz="3900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536" y="1719263"/>
            <a:ext cx="8280920" cy="2861865"/>
          </a:xfrm>
        </p:spPr>
        <p:txBody>
          <a:bodyPr/>
          <a:lstStyle/>
          <a:p>
            <a:pPr marL="0" indent="0" algn="just">
              <a:buNone/>
            </a:pPr>
            <a:r>
              <a:rPr lang="el-GR" sz="2400" dirty="0" smtClean="0"/>
              <a:t>Οποιοδήποτε σύνθετο γραμμικό κύκλωμα, που μπορεί να θεωρηθεί ανάμεσα σε δύο ακροδέκτες </a:t>
            </a:r>
            <a:r>
              <a:rPr lang="en-US" sz="2400" dirty="0" smtClean="0"/>
              <a:t>a</a:t>
            </a:r>
            <a:r>
              <a:rPr lang="el-GR" sz="2400" dirty="0" smtClean="0"/>
              <a:t> και</a:t>
            </a:r>
            <a:r>
              <a:rPr lang="en-US" sz="2400" dirty="0" smtClean="0"/>
              <a:t> b</a:t>
            </a:r>
            <a:r>
              <a:rPr lang="el-GR" sz="2400" dirty="0" smtClean="0"/>
              <a:t>, μπορεί να αντικατασταθεί από το ισοδύναμο</a:t>
            </a:r>
            <a:r>
              <a:rPr lang="en-US" sz="2400" dirty="0" smtClean="0"/>
              <a:t> </a:t>
            </a:r>
            <a:r>
              <a:rPr lang="el-GR" sz="2400" dirty="0" smtClean="0"/>
              <a:t>του</a:t>
            </a:r>
            <a:r>
              <a:rPr lang="en-US" sz="2400" dirty="0" smtClean="0"/>
              <a:t>,</a:t>
            </a:r>
            <a:r>
              <a:rPr lang="el-GR" sz="2400" dirty="0" smtClean="0"/>
              <a:t> που αποτελείται από μία πηγή ρεύματος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l-GR" sz="2800" baseline="-25000" dirty="0" smtClean="0"/>
              <a:t>Ν</a:t>
            </a:r>
            <a:r>
              <a:rPr lang="en-US" sz="2400" dirty="0" smtClean="0"/>
              <a:t> </a:t>
            </a:r>
            <a:r>
              <a:rPr lang="el-GR" sz="2400" dirty="0" smtClean="0"/>
              <a:t>παράλληλα με μια αντίσταση</a:t>
            </a:r>
            <a:r>
              <a:rPr lang="en-US" sz="2400" dirty="0" smtClean="0"/>
              <a:t> R</a:t>
            </a:r>
            <a:r>
              <a:rPr lang="el-GR" sz="2400" baseline="-25000" dirty="0" smtClean="0"/>
              <a:t>Ν</a:t>
            </a:r>
            <a:r>
              <a:rPr lang="en-US" sz="2400" dirty="0" smtClean="0"/>
              <a:t>.</a:t>
            </a:r>
          </a:p>
          <a:p>
            <a:pPr marL="0" indent="0" algn="just">
              <a:buNone/>
            </a:pPr>
            <a:r>
              <a:rPr lang="el-GR" sz="2400" dirty="0" smtClean="0"/>
              <a:t>Θα πρέπει να μετρηθεί ή να υπολογιστεί </a:t>
            </a:r>
            <a:r>
              <a:rPr lang="en-US" sz="2400" dirty="0" smtClean="0"/>
              <a:t>:</a:t>
            </a:r>
            <a:endParaRPr lang="el-GR" sz="2400" dirty="0" smtClean="0"/>
          </a:p>
          <a:p>
            <a:pPr marL="0" indent="0" algn="just">
              <a:buNone/>
            </a:pPr>
            <a:r>
              <a:rPr lang="el-GR" sz="2400" dirty="0" smtClean="0"/>
              <a:t>α) η πηγή ρεύματος 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l-GR" sz="2400" baseline="-25000" dirty="0"/>
              <a:t>Ν </a:t>
            </a:r>
            <a:r>
              <a:rPr lang="el-GR" sz="2400" dirty="0" smtClean="0"/>
              <a:t> και  β) η αντίσταση </a:t>
            </a:r>
            <a:r>
              <a:rPr lang="en-US" sz="2400" dirty="0"/>
              <a:t>R</a:t>
            </a:r>
            <a:r>
              <a:rPr lang="el-GR" sz="2400" baseline="-25000" dirty="0"/>
              <a:t>Ν </a:t>
            </a:r>
            <a:endParaRPr lang="el-GR" sz="2400" dirty="0"/>
          </a:p>
          <a:p>
            <a:endParaRPr lang="el-GR" sz="1800" dirty="0"/>
          </a:p>
          <a:p>
            <a:endParaRPr lang="el-GR" sz="1800" dirty="0"/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784A2-2DB7-4811-97A9-571DB1147CD5}" type="slidenum">
              <a:rPr lang="en-US" sz="2000" b="1" smtClean="0"/>
              <a:pPr/>
              <a:t>18</a:t>
            </a:fld>
            <a:endParaRPr lang="en-US" sz="2000" b="1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5" name="Οδοντωτό δεξιό βέλος 4"/>
          <p:cNvSpPr/>
          <p:nvPr/>
        </p:nvSpPr>
        <p:spPr>
          <a:xfrm>
            <a:off x="5004048" y="5085184"/>
            <a:ext cx="978408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315378"/>
            <a:ext cx="4896544" cy="17779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509120"/>
            <a:ext cx="2714625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53559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ΥΠΟΛΟΓΙΣΜΟΣ ΙΣΟΔΥΝΑΜΟΥ </a:t>
            </a:r>
            <a:r>
              <a:rPr lang="en-US" dirty="0" smtClean="0"/>
              <a:t>NORTON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sz="half" idx="1"/>
          </p:nvPr>
        </p:nvSpPr>
        <p:spPr>
          <a:xfrm>
            <a:off x="323528" y="1719263"/>
            <a:ext cx="8352928" cy="4411662"/>
          </a:xfrm>
        </p:spPr>
        <p:txBody>
          <a:bodyPr/>
          <a:lstStyle/>
          <a:p>
            <a:pPr algn="just"/>
            <a:r>
              <a:rPr lang="el-GR" dirty="0" smtClean="0"/>
              <a:t>Αφαιρούμε την αντίσταση φορτίου και βραχυκυκλώνουμε τους ακροδέκτες </a:t>
            </a:r>
            <a:r>
              <a:rPr lang="en-US" dirty="0" smtClean="0"/>
              <a:t>a</a:t>
            </a:r>
            <a:r>
              <a:rPr lang="el-GR" dirty="0" smtClean="0"/>
              <a:t> και </a:t>
            </a:r>
            <a:r>
              <a:rPr lang="en-US" dirty="0" smtClean="0"/>
              <a:t>b</a:t>
            </a:r>
            <a:r>
              <a:rPr lang="el-GR" dirty="0" smtClean="0"/>
              <a:t> .</a:t>
            </a:r>
          </a:p>
          <a:p>
            <a:pPr algn="just"/>
            <a:r>
              <a:rPr lang="el-GR" dirty="0" smtClean="0"/>
              <a:t>Μετρούμε με αμπερόμετρο ή υπολογίζουμε πραγματοποιώντας ανάλυση κυκλώματος το ρεύμα βραχυκύκλωσης   </a:t>
            </a:r>
            <a:r>
              <a:rPr lang="en-US" dirty="0" smtClean="0"/>
              <a:t> </a:t>
            </a:r>
            <a:r>
              <a:rPr lang="el-GR" dirty="0" smtClean="0">
                <a:latin typeface="Courier New" pitchFamily="49" charset="0"/>
                <a:cs typeface="Courier New" pitchFamily="49" charset="0"/>
              </a:rPr>
              <a:t>Ι</a:t>
            </a:r>
            <a:r>
              <a:rPr lang="el-GR" baseline="-25000" dirty="0" smtClean="0"/>
              <a:t>βρ</a:t>
            </a:r>
            <a:r>
              <a:rPr lang="en-US" dirty="0" smtClean="0"/>
              <a:t> </a:t>
            </a:r>
            <a:r>
              <a:rPr lang="el-GR" dirty="0" smtClean="0"/>
              <a:t>=</a:t>
            </a:r>
            <a:r>
              <a:rPr lang="en-US" dirty="0" smtClean="0"/>
              <a:t> </a:t>
            </a:r>
            <a:r>
              <a:rPr lang="el-GR" dirty="0" smtClean="0">
                <a:latin typeface="Courier New" pitchFamily="49" charset="0"/>
                <a:cs typeface="Courier New" pitchFamily="49" charset="0"/>
              </a:rPr>
              <a:t>Ι</a:t>
            </a:r>
            <a:r>
              <a:rPr lang="el-GR" baseline="-25000" dirty="0" smtClean="0"/>
              <a:t>Ν</a:t>
            </a:r>
            <a:r>
              <a:rPr lang="el-GR" dirty="0" smtClean="0"/>
              <a:t> .</a:t>
            </a:r>
          </a:p>
          <a:p>
            <a:pPr algn="just"/>
            <a:r>
              <a:rPr lang="el-GR" dirty="0" smtClean="0"/>
              <a:t>Αφαιρούμε όλες τις πηγές τάσης ή ρεύματος.</a:t>
            </a:r>
            <a:endParaRPr lang="en-US" dirty="0" smtClean="0"/>
          </a:p>
          <a:p>
            <a:pPr algn="just"/>
            <a:r>
              <a:rPr lang="el-GR" dirty="0" smtClean="0"/>
              <a:t>Μετρούμε με ωμόμετρο ή υπολογίζουμε με σύνθεση αντιστάσεων την αντίσταση ανάμεσα στα σημεία </a:t>
            </a:r>
            <a:r>
              <a:rPr lang="en-US" dirty="0" smtClean="0"/>
              <a:t>a </a:t>
            </a:r>
            <a:r>
              <a:rPr lang="el-GR" dirty="0" smtClean="0"/>
              <a:t>και </a:t>
            </a:r>
            <a:r>
              <a:rPr lang="en-US" dirty="0" smtClean="0"/>
              <a:t>b  </a:t>
            </a:r>
            <a:r>
              <a:rPr lang="en-US" dirty="0" err="1" smtClean="0"/>
              <a:t>Rab</a:t>
            </a:r>
            <a:r>
              <a:rPr lang="en-US" dirty="0" smtClean="0"/>
              <a:t> = R</a:t>
            </a:r>
            <a:r>
              <a:rPr lang="en-US" baseline="-25000" dirty="0" smtClean="0"/>
              <a:t>N</a:t>
            </a:r>
            <a:endParaRPr lang="el-GR" baseline="-25000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784A2-2DB7-4811-97A9-571DB1147CD5}" type="slidenum">
              <a:rPr lang="en-US" sz="2000" b="1" smtClean="0"/>
              <a:pPr/>
              <a:t>19</a:t>
            </a:fld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392057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900" dirty="0" smtClean="0"/>
              <a:t>ΜΕΘΟΔΟΣ  ΒΡΟΧΩΝ</a:t>
            </a:r>
            <a:endParaRPr lang="el-GR" sz="3900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556494"/>
            <a:ext cx="8640960" cy="4680818"/>
          </a:xfrm>
        </p:spPr>
        <p:txBody>
          <a:bodyPr/>
          <a:lstStyle/>
          <a:p>
            <a:endParaRPr lang="el-GR" dirty="0"/>
          </a:p>
          <a:p>
            <a:r>
              <a:rPr lang="el-GR" dirty="0" smtClean="0"/>
              <a:t>Πραγματοποιεί ανάλυση σύνθετων κυκλωμάτων</a:t>
            </a:r>
            <a:endParaRPr lang="el-GR" dirty="0"/>
          </a:p>
          <a:p>
            <a:r>
              <a:rPr lang="el-GR" dirty="0" smtClean="0"/>
              <a:t>Επιλέγονται κλειστές διαδρομές</a:t>
            </a:r>
          </a:p>
          <a:p>
            <a:r>
              <a:rPr lang="el-GR" dirty="0" smtClean="0"/>
              <a:t>Ορίζονται συμβατικά ρεύματα βρόχων</a:t>
            </a:r>
          </a:p>
          <a:p>
            <a:r>
              <a:rPr lang="el-GR" dirty="0" smtClean="0"/>
              <a:t>Καταστρώνονται εξισώσεις με τον Νόμο τάσεων </a:t>
            </a:r>
          </a:p>
          <a:p>
            <a:r>
              <a:rPr lang="el-GR" dirty="0" smtClean="0"/>
              <a:t>Επιλύονται εξισώσεις με αγνώστους ρεύματα</a:t>
            </a:r>
          </a:p>
          <a:p>
            <a:r>
              <a:rPr lang="el-GR" dirty="0" smtClean="0"/>
              <a:t>Συνδυάζονται τα ρεύματα βρόχων για ανάλυση</a:t>
            </a:r>
            <a:endParaRPr lang="el-GR" dirty="0"/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>
          <a:xfrm>
            <a:off x="6553200" y="6428184"/>
            <a:ext cx="2133600" cy="457200"/>
          </a:xfrm>
        </p:spPr>
        <p:txBody>
          <a:bodyPr/>
          <a:lstStyle/>
          <a:p>
            <a:fld id="{DD198258-3A06-43AD-98BB-3D07AD8A66F9}" type="slidenum">
              <a:rPr lang="en-US" sz="2000" b="1" smtClean="0"/>
              <a:pPr/>
              <a:t>2</a:t>
            </a:fld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45368"/>
            <a:ext cx="7543800" cy="1295400"/>
          </a:xfrm>
        </p:spPr>
        <p:txBody>
          <a:bodyPr/>
          <a:lstStyle/>
          <a:p>
            <a:r>
              <a:rPr lang="el-GR" smtClean="0"/>
              <a:t>Αφαιρώ πηγές σημαίνει: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sz="half" idx="1"/>
          </p:nvPr>
        </p:nvSpPr>
        <p:spPr>
          <a:xfrm>
            <a:off x="457200" y="1556792"/>
            <a:ext cx="7571184" cy="4411662"/>
          </a:xfrm>
        </p:spPr>
        <p:txBody>
          <a:bodyPr/>
          <a:lstStyle/>
          <a:p>
            <a:pPr algn="just"/>
            <a:r>
              <a:rPr lang="el-GR" sz="2800" smtClean="0"/>
              <a:t>Πηγή τάσης την βραχυκυκλώνω, δηλαδή την αντικαθιστώ με βραχυκύκλωμα.</a:t>
            </a:r>
          </a:p>
          <a:p>
            <a:pPr algn="just"/>
            <a:r>
              <a:rPr lang="el-GR" sz="2800" smtClean="0"/>
              <a:t>Πηγή ρεύματος την ανοιχτοκυκλώνω δηλαδή την διαγράφω και στη θέση της αφήνω ανοιχτούς ακροδέκτες.</a:t>
            </a:r>
          </a:p>
          <a:p>
            <a:pPr algn="just"/>
            <a:endParaRPr lang="el-GR" sz="2800" smtClean="0"/>
          </a:p>
          <a:p>
            <a:pPr algn="just"/>
            <a:r>
              <a:rPr lang="el-GR" sz="2800" smtClean="0"/>
              <a:t>Φορτία σε παράλληλη σύνδεση με βραχυκύκλωμα ή σε σύνδεση σειράς με ανοιχτό κύκλωμα  δεν διαρρέονται από ρεύμα δηλαδή είναι σαν να μην υπάρχουν.</a:t>
            </a:r>
          </a:p>
          <a:p>
            <a:pPr algn="just"/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784A2-2DB7-4811-97A9-571DB1147CD5}" type="slidenum">
              <a:rPr lang="en-US" sz="2000" b="1" smtClean="0"/>
              <a:pPr/>
              <a:t>20</a:t>
            </a:fld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897043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6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938" y="4221088"/>
            <a:ext cx="6541399" cy="2301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6646" y="693167"/>
            <a:ext cx="4819850" cy="2447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395536" y="236547"/>
            <a:ext cx="597666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l-GR" altLang="el-GR" dirty="0" smtClean="0">
                <a:solidFill>
                  <a:prstClr val="black"/>
                </a:solidFill>
                <a:latin typeface="Calibri"/>
                <a:ea typeface="Times New Roman" pitchFamily="18" charset="0"/>
                <a:cs typeface="Arial" pitchFamily="34" charset="0"/>
              </a:rPr>
              <a:t>ΕΞΕΤΑΣΤΙΚΗ   ΠΕΡΙΟΔΟΣ:           </a:t>
            </a:r>
            <a:r>
              <a:rPr lang="el-GR" altLang="el-GR" b="1" dirty="0" smtClean="0">
                <a:solidFill>
                  <a:prstClr val="black"/>
                </a:solidFill>
                <a:latin typeface="Calibri"/>
                <a:ea typeface="Times New Roman" pitchFamily="18" charset="0"/>
                <a:cs typeface="Arial" pitchFamily="34" charset="0"/>
              </a:rPr>
              <a:t>ΣΕΠΤΕΜΒΡΙΟΣ     2010</a:t>
            </a:r>
            <a:endParaRPr lang="el-GR" altLang="el-GR" dirty="0" smtClean="0">
              <a:solidFill>
                <a:prstClr val="black"/>
              </a:solidFill>
              <a:latin typeface="Calibri"/>
              <a:cs typeface="Arial" pitchFamily="34" charset="0"/>
            </a:endParaRPr>
          </a:p>
          <a:p>
            <a:pPr eaLnBrk="0" hangingPunct="0"/>
            <a:endParaRPr lang="el-GR" altLang="el-GR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l-GR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179512" y="566678"/>
            <a:ext cx="4176464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l-GR" altLang="el-GR" b="1" u="sng" dirty="0" smtClean="0">
                <a:solidFill>
                  <a:srgbClr val="000000"/>
                </a:solidFill>
                <a:latin typeface="Calibri"/>
                <a:ea typeface="Times New Roman" pitchFamily="18" charset="0"/>
                <a:cs typeface="Arial" pitchFamily="34" charset="0"/>
              </a:rPr>
              <a:t>ΘΕΜΑ  3</a:t>
            </a:r>
            <a:r>
              <a:rPr lang="el-GR" altLang="el-GR" b="1" u="sng" baseline="30000" dirty="0" smtClean="0">
                <a:solidFill>
                  <a:srgbClr val="000000"/>
                </a:solidFill>
                <a:latin typeface="Calibri"/>
                <a:ea typeface="Times New Roman" pitchFamily="18" charset="0"/>
                <a:cs typeface="Arial" pitchFamily="34" charset="0"/>
              </a:rPr>
              <a:t>Ο</a:t>
            </a:r>
            <a:r>
              <a:rPr lang="el-GR" altLang="el-GR" b="1" u="sng" dirty="0" smtClean="0">
                <a:solidFill>
                  <a:srgbClr val="000000"/>
                </a:solidFill>
                <a:latin typeface="Calibri"/>
                <a:ea typeface="Times New Roman" pitchFamily="18" charset="0"/>
                <a:cs typeface="Arial" pitchFamily="34" charset="0"/>
              </a:rPr>
              <a:t> :</a:t>
            </a:r>
            <a:r>
              <a:rPr lang="el-GR" altLang="el-GR" b="1" dirty="0" smtClean="0">
                <a:solidFill>
                  <a:srgbClr val="000000"/>
                </a:solidFill>
                <a:latin typeface="Calibri"/>
                <a:ea typeface="Times New Roman" pitchFamily="18" charset="0"/>
                <a:cs typeface="Arial" pitchFamily="34" charset="0"/>
              </a:rPr>
              <a:t>    </a:t>
            </a:r>
            <a:r>
              <a:rPr lang="el-GR" altLang="el-GR" dirty="0" smtClean="0">
                <a:solidFill>
                  <a:srgbClr val="000000"/>
                </a:solidFill>
                <a:latin typeface="Calibri"/>
                <a:ea typeface="Times New Roman" pitchFamily="18" charset="0"/>
                <a:cs typeface="Arial" pitchFamily="34" charset="0"/>
              </a:rPr>
              <a:t>( Μονάδες  2.50 ).</a:t>
            </a:r>
            <a:endParaRPr lang="el-GR" altLang="el-GR" dirty="0" smtClean="0">
              <a:solidFill>
                <a:prstClr val="black"/>
              </a:solidFill>
              <a:latin typeface="Calibri"/>
              <a:cs typeface="Arial" pitchFamily="34" charset="0"/>
            </a:endParaRPr>
          </a:p>
          <a:p>
            <a:pPr algn="just" eaLnBrk="0" hangingPunct="0"/>
            <a:r>
              <a:rPr lang="el-GR" altLang="el-GR" dirty="0" smtClean="0">
                <a:solidFill>
                  <a:prstClr val="black"/>
                </a:solidFill>
                <a:latin typeface="Calibri"/>
                <a:ea typeface="Times New Roman" pitchFamily="18" charset="0"/>
                <a:cs typeface="Arial" pitchFamily="34" charset="0"/>
              </a:rPr>
              <a:t>Για το κύκλωμα που δίνεται </a:t>
            </a:r>
            <a:endParaRPr lang="el-GR" altLang="el-GR" dirty="0" smtClean="0">
              <a:solidFill>
                <a:prstClr val="black"/>
              </a:solidFill>
              <a:latin typeface="Calibri"/>
              <a:cs typeface="Arial" pitchFamily="34" charset="0"/>
            </a:endParaRPr>
          </a:p>
          <a:p>
            <a:pPr algn="just" eaLnBrk="0" hangingPunct="0"/>
            <a:r>
              <a:rPr lang="el-GR" altLang="el-GR" dirty="0" smtClean="0">
                <a:solidFill>
                  <a:prstClr val="black"/>
                </a:solidFill>
                <a:latin typeface="Calibri"/>
                <a:ea typeface="Times New Roman" pitchFamily="18" charset="0"/>
                <a:cs typeface="Arial" pitchFamily="34" charset="0"/>
              </a:rPr>
              <a:t>α) </a:t>
            </a:r>
            <a:r>
              <a:rPr lang="en-US" altLang="el-GR" dirty="0" smtClean="0">
                <a:solidFill>
                  <a:prstClr val="black"/>
                </a:solidFill>
                <a:latin typeface="Calibri"/>
                <a:ea typeface="Times New Roman" pitchFamily="18" charset="0"/>
                <a:cs typeface="Arial" pitchFamily="34" charset="0"/>
              </a:rPr>
              <a:t>N</a:t>
            </a:r>
            <a:r>
              <a:rPr lang="el-GR" altLang="el-GR" dirty="0" smtClean="0">
                <a:solidFill>
                  <a:prstClr val="black"/>
                </a:solidFill>
                <a:latin typeface="Calibri"/>
                <a:ea typeface="Times New Roman" pitchFamily="18" charset="0"/>
                <a:cs typeface="Arial" pitchFamily="34" charset="0"/>
              </a:rPr>
              <a:t>α προσδιοριστεί το ισοδύναμο  κύκλωμα  κατά  </a:t>
            </a:r>
            <a:r>
              <a:rPr lang="en-US" altLang="el-GR" dirty="0" smtClean="0">
                <a:solidFill>
                  <a:prstClr val="black"/>
                </a:solidFill>
                <a:latin typeface="Calibri"/>
                <a:ea typeface="Times New Roman" pitchFamily="18" charset="0"/>
                <a:cs typeface="Arial" pitchFamily="34" charset="0"/>
              </a:rPr>
              <a:t>Norton  </a:t>
            </a:r>
            <a:r>
              <a:rPr lang="el-GR" altLang="el-GR" dirty="0" smtClean="0">
                <a:solidFill>
                  <a:prstClr val="black"/>
                </a:solidFill>
                <a:latin typeface="Calibri"/>
                <a:ea typeface="Times New Roman" pitchFamily="18" charset="0"/>
                <a:cs typeface="Arial" pitchFamily="34" charset="0"/>
              </a:rPr>
              <a:t>ανάμεσα  στα  σημεία  </a:t>
            </a:r>
            <a:r>
              <a:rPr lang="en-US" altLang="el-GR" dirty="0" smtClean="0">
                <a:solidFill>
                  <a:prstClr val="black"/>
                </a:solidFill>
                <a:latin typeface="Calibri"/>
                <a:ea typeface="Times New Roman" pitchFamily="18" charset="0"/>
                <a:cs typeface="Arial" pitchFamily="34" charset="0"/>
              </a:rPr>
              <a:t>a</a:t>
            </a:r>
            <a:r>
              <a:rPr lang="el-GR" altLang="el-GR" dirty="0" smtClean="0">
                <a:solidFill>
                  <a:prstClr val="black"/>
                </a:solidFill>
                <a:latin typeface="Calibri"/>
                <a:ea typeface="Times New Roman" pitchFamily="18" charset="0"/>
                <a:cs typeface="Arial" pitchFamily="34" charset="0"/>
              </a:rPr>
              <a:t>  και  </a:t>
            </a:r>
            <a:r>
              <a:rPr lang="en-US" altLang="el-GR" dirty="0" smtClean="0">
                <a:solidFill>
                  <a:prstClr val="black"/>
                </a:solidFill>
                <a:latin typeface="Calibri"/>
                <a:ea typeface="Times New Roman" pitchFamily="18" charset="0"/>
                <a:cs typeface="Arial" pitchFamily="34" charset="0"/>
              </a:rPr>
              <a:t>b</a:t>
            </a:r>
            <a:r>
              <a:rPr lang="el-GR" altLang="el-GR" dirty="0" smtClean="0">
                <a:solidFill>
                  <a:prstClr val="black"/>
                </a:solidFill>
                <a:latin typeface="Calibri"/>
                <a:ea typeface="Times New Roman" pitchFamily="18" charset="0"/>
                <a:cs typeface="Arial" pitchFamily="34" charset="0"/>
              </a:rPr>
              <a:t>.   β)  Ποια  πρέπει  να  είναι  η  τιμή  της  μεταβλητής  αντίστασης  </a:t>
            </a:r>
            <a:r>
              <a:rPr lang="en-US" altLang="el-GR" dirty="0" smtClean="0">
                <a:solidFill>
                  <a:prstClr val="black"/>
                </a:solidFill>
                <a:latin typeface="Calibri"/>
                <a:ea typeface="Times New Roman" pitchFamily="18" charset="0"/>
                <a:cs typeface="Arial" pitchFamily="34" charset="0"/>
              </a:rPr>
              <a:t>Rx</a:t>
            </a:r>
            <a:r>
              <a:rPr lang="el-GR" altLang="el-GR" dirty="0" smtClean="0">
                <a:solidFill>
                  <a:prstClr val="black"/>
                </a:solidFill>
                <a:latin typeface="Calibri"/>
                <a:ea typeface="Times New Roman" pitchFamily="18" charset="0"/>
                <a:cs typeface="Arial" pitchFamily="34" charset="0"/>
              </a:rPr>
              <a:t>  έτσι  ώστε  να  καταναλώνει  την  μέγιστη  ισχύ  και να υπολογιστεί  η  τιμή  της  μέγιστης  αυτής ισχύος.</a:t>
            </a:r>
            <a:endParaRPr lang="el-GR" altLang="el-GR" dirty="0" smtClean="0">
              <a:solidFill>
                <a:prstClr val="black"/>
              </a:solidFill>
              <a:latin typeface="Calibri"/>
              <a:cs typeface="Arial" pitchFamily="34" charset="0"/>
            </a:endParaRPr>
          </a:p>
          <a:p>
            <a:pPr eaLnBrk="0" hangingPunct="0"/>
            <a:endParaRPr lang="el-GR" altLang="el-GR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0" y="3225750"/>
            <a:ext cx="85689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dirty="0">
                <a:solidFill>
                  <a:prstClr val="black"/>
                </a:solidFill>
                <a:latin typeface="Calibri"/>
              </a:rPr>
              <a:t>Η  πηγή  ρεύματος  αντικαθίσταται  με  πηγή  τάσης </a:t>
            </a:r>
            <a:r>
              <a:rPr lang="en-US" dirty="0" smtClean="0">
                <a:solidFill>
                  <a:prstClr val="black"/>
                </a:solidFill>
                <a:latin typeface="Calibri"/>
              </a:rPr>
              <a:t>    V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3 =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I x R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= 4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A x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3 Ω = 12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V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.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Η 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αντίσταση 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Rx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  απομακρύνεται  και  τα  σημεία 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a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  και 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b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  βραχυκυκλώνονται.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Έτσι 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προκύπτει  το  ακόλουθο  κύκλωμα. </a:t>
            </a:r>
          </a:p>
        </p:txBody>
      </p:sp>
    </p:spTree>
    <p:extLst>
      <p:ext uri="{BB962C8B-B14F-4D97-AF65-F5344CB8AC3E}">
        <p14:creationId xmlns:p14="http://schemas.microsoft.com/office/powerpoint/2010/main" val="1775146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332656"/>
            <a:ext cx="3024336" cy="15359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16632"/>
            <a:ext cx="6048672" cy="2301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79512" y="2300679"/>
            <a:ext cx="61926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2000" dirty="0">
                <a:solidFill>
                  <a:prstClr val="black"/>
                </a:solidFill>
                <a:latin typeface="Calibri"/>
              </a:rPr>
              <a:t>όπου , </a:t>
            </a:r>
            <a:r>
              <a:rPr lang="en-US" sz="20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l-GR" sz="2000" dirty="0" smtClean="0">
                <a:solidFill>
                  <a:prstClr val="black"/>
                </a:solidFill>
                <a:latin typeface="Calibri"/>
              </a:rPr>
              <a:t>Ι</a:t>
            </a:r>
            <a:r>
              <a:rPr lang="el-GR" sz="2000" baseline="-25000" dirty="0" smtClean="0">
                <a:solidFill>
                  <a:prstClr val="black"/>
                </a:solidFill>
                <a:latin typeface="Calibri"/>
              </a:rPr>
              <a:t>1</a:t>
            </a:r>
            <a:r>
              <a:rPr lang="el-GR" sz="2000" dirty="0" smtClean="0">
                <a:solidFill>
                  <a:prstClr val="black"/>
                </a:solidFill>
                <a:latin typeface="Calibri"/>
              </a:rPr>
              <a:t>  </a:t>
            </a:r>
            <a:r>
              <a:rPr lang="el-GR" sz="2000" dirty="0">
                <a:solidFill>
                  <a:prstClr val="black"/>
                </a:solidFill>
                <a:latin typeface="Calibri"/>
              </a:rPr>
              <a:t>=   24  / ( 8 + 4 )  =  24 / 12   	</a:t>
            </a:r>
            <a:r>
              <a:rPr lang="en-U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l-GR" sz="2000" dirty="0">
                <a:solidFill>
                  <a:prstClr val="black"/>
                </a:solidFill>
                <a:latin typeface="Calibri"/>
              </a:rPr>
              <a:t>     Ι</a:t>
            </a:r>
            <a:r>
              <a:rPr lang="el-GR" sz="2000" baseline="-25000" dirty="0">
                <a:solidFill>
                  <a:prstClr val="black"/>
                </a:solidFill>
                <a:latin typeface="Calibri"/>
              </a:rPr>
              <a:t>1</a:t>
            </a:r>
            <a:r>
              <a:rPr lang="el-GR" sz="2000" dirty="0">
                <a:solidFill>
                  <a:prstClr val="black"/>
                </a:solidFill>
                <a:latin typeface="Calibri"/>
              </a:rPr>
              <a:t>  =   2 Α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2000" dirty="0" smtClean="0">
                <a:solidFill>
                  <a:prstClr val="black"/>
                </a:solidFill>
                <a:latin typeface="Calibri"/>
              </a:rPr>
              <a:t>Ι</a:t>
            </a:r>
            <a:r>
              <a:rPr lang="el-GR" sz="2000" baseline="-25000" dirty="0" smtClean="0">
                <a:solidFill>
                  <a:prstClr val="black"/>
                </a:solidFill>
                <a:latin typeface="Calibri"/>
              </a:rPr>
              <a:t>2</a:t>
            </a:r>
            <a:r>
              <a:rPr lang="el-GR" sz="2000" dirty="0" smtClean="0">
                <a:solidFill>
                  <a:prstClr val="black"/>
                </a:solidFill>
                <a:latin typeface="Calibri"/>
              </a:rPr>
              <a:t>  </a:t>
            </a:r>
            <a:r>
              <a:rPr lang="el-GR" sz="2000" dirty="0">
                <a:solidFill>
                  <a:prstClr val="black"/>
                </a:solidFill>
                <a:latin typeface="Calibri"/>
              </a:rPr>
              <a:t>=  </a:t>
            </a:r>
            <a:r>
              <a:rPr lang="el-GR" sz="2000" dirty="0" smtClean="0">
                <a:solidFill>
                  <a:prstClr val="black"/>
                </a:solidFill>
                <a:latin typeface="Calibri"/>
              </a:rPr>
              <a:t>(12 </a:t>
            </a:r>
            <a:r>
              <a:rPr lang="el-GR" sz="2000" dirty="0">
                <a:solidFill>
                  <a:prstClr val="black"/>
                </a:solidFill>
                <a:latin typeface="Calibri"/>
              </a:rPr>
              <a:t>–  </a:t>
            </a:r>
            <a:r>
              <a:rPr lang="el-GR" sz="2000" dirty="0" smtClean="0">
                <a:solidFill>
                  <a:prstClr val="black"/>
                </a:solidFill>
                <a:latin typeface="Calibri"/>
              </a:rPr>
              <a:t>48) / (7 </a:t>
            </a:r>
            <a:r>
              <a:rPr lang="el-GR" sz="2000" dirty="0">
                <a:solidFill>
                  <a:prstClr val="black"/>
                </a:solidFill>
                <a:latin typeface="Calibri"/>
              </a:rPr>
              <a:t>+ 3 + </a:t>
            </a:r>
            <a:r>
              <a:rPr lang="el-GR" sz="2000" dirty="0" smtClean="0">
                <a:solidFill>
                  <a:prstClr val="black"/>
                </a:solidFill>
                <a:latin typeface="Calibri"/>
              </a:rPr>
              <a:t>2)  </a:t>
            </a:r>
            <a:r>
              <a:rPr lang="el-GR" sz="2000" dirty="0">
                <a:solidFill>
                  <a:prstClr val="black"/>
                </a:solidFill>
                <a:latin typeface="Calibri"/>
              </a:rPr>
              <a:t>=   – 36 / 12 </a:t>
            </a:r>
            <a:r>
              <a:rPr lang="en-US" sz="20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l-GR" sz="2000" dirty="0" smtClean="0">
                <a:solidFill>
                  <a:prstClr val="black"/>
                </a:solidFill>
                <a:latin typeface="Calibri"/>
              </a:rPr>
              <a:t>    </a:t>
            </a:r>
            <a:r>
              <a:rPr lang="el-GR" sz="2000" dirty="0">
                <a:solidFill>
                  <a:prstClr val="black"/>
                </a:solidFill>
                <a:latin typeface="Calibri"/>
              </a:rPr>
              <a:t>Ι</a:t>
            </a:r>
            <a:r>
              <a:rPr lang="el-GR" sz="2000" baseline="-25000" dirty="0">
                <a:solidFill>
                  <a:prstClr val="black"/>
                </a:solidFill>
                <a:latin typeface="Calibri"/>
              </a:rPr>
              <a:t>2</a:t>
            </a:r>
            <a:r>
              <a:rPr lang="el-GR" sz="2000" dirty="0">
                <a:solidFill>
                  <a:prstClr val="black"/>
                </a:solidFill>
                <a:latin typeface="Calibri"/>
              </a:rPr>
              <a:t>  =  – 3 Α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2000" dirty="0" smtClean="0">
              <a:solidFill>
                <a:prstClr val="black"/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2000" dirty="0" smtClean="0">
                <a:solidFill>
                  <a:prstClr val="black"/>
                </a:solidFill>
                <a:latin typeface="Calibri"/>
              </a:rPr>
              <a:t>και </a:t>
            </a:r>
            <a:r>
              <a:rPr lang="el-GR" sz="2000" dirty="0">
                <a:solidFill>
                  <a:prstClr val="black"/>
                </a:solidFill>
                <a:latin typeface="Calibri"/>
              </a:rPr>
              <a:t>	Ι</a:t>
            </a:r>
            <a:r>
              <a:rPr lang="el-GR" sz="2000" baseline="-25000" dirty="0">
                <a:solidFill>
                  <a:prstClr val="black"/>
                </a:solidFill>
                <a:latin typeface="Calibri"/>
              </a:rPr>
              <a:t>Ν</a:t>
            </a:r>
            <a:r>
              <a:rPr lang="el-GR" sz="2000" dirty="0">
                <a:solidFill>
                  <a:prstClr val="black"/>
                </a:solidFill>
                <a:latin typeface="Calibri"/>
              </a:rPr>
              <a:t>  =  Ι</a:t>
            </a:r>
            <a:r>
              <a:rPr lang="el-GR" sz="2000" baseline="-25000" dirty="0">
                <a:solidFill>
                  <a:prstClr val="black"/>
                </a:solidFill>
                <a:latin typeface="Calibri"/>
              </a:rPr>
              <a:t>1</a:t>
            </a:r>
            <a:r>
              <a:rPr lang="el-GR" sz="2000" dirty="0">
                <a:solidFill>
                  <a:prstClr val="black"/>
                </a:solidFill>
                <a:latin typeface="Calibri"/>
              </a:rPr>
              <a:t>  +  Ι</a:t>
            </a:r>
            <a:r>
              <a:rPr lang="el-GR" sz="2000" baseline="-25000" dirty="0">
                <a:solidFill>
                  <a:prstClr val="black"/>
                </a:solidFill>
                <a:latin typeface="Calibri"/>
              </a:rPr>
              <a:t>2</a:t>
            </a:r>
            <a:r>
              <a:rPr lang="el-GR" sz="2000" dirty="0">
                <a:solidFill>
                  <a:prstClr val="black"/>
                </a:solidFill>
                <a:latin typeface="Calibri"/>
              </a:rPr>
              <a:t>  =  2 Α  + ( –  3 ) Α  =   – 1 Α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4141" y="4046555"/>
            <a:ext cx="4460347" cy="2262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07504" y="3933056"/>
            <a:ext cx="44644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</a:pPr>
            <a:r>
              <a:rPr lang="el-GR" dirty="0">
                <a:solidFill>
                  <a:prstClr val="black"/>
                </a:solidFill>
                <a:latin typeface="Calibri"/>
              </a:rPr>
              <a:t>Για τον υπολογισμό της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R</a:t>
            </a:r>
            <a:r>
              <a:rPr lang="en-US" baseline="-25000" dirty="0">
                <a:solidFill>
                  <a:prstClr val="black"/>
                </a:solidFill>
                <a:latin typeface="Calibri"/>
              </a:rPr>
              <a:t>N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 απομακρύνεται  από  το  κύκλωμα  η 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Rx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 και  οι  πηγές  τάσης   βραχυκυκλώνονται  ενώ  η  πηγή  ρεύματος  </a:t>
            </a:r>
            <a:r>
              <a:rPr lang="el-GR" dirty="0" err="1">
                <a:solidFill>
                  <a:prstClr val="black"/>
                </a:solidFill>
                <a:latin typeface="Calibri"/>
              </a:rPr>
              <a:t>ανοιχτοκυκλώνεται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.   Έτσι  η  αντίσταση  ανάμεσα   στα  σημεία 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a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  και  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b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  είναι 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prstClr val="black"/>
                </a:solidFill>
                <a:latin typeface="Calibri"/>
              </a:rPr>
              <a:t>R</a:t>
            </a:r>
            <a:r>
              <a:rPr lang="en-US" baseline="-25000" dirty="0">
                <a:solidFill>
                  <a:prstClr val="black"/>
                </a:solidFill>
                <a:latin typeface="Calibri"/>
              </a:rPr>
              <a:t>N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= 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( 8 + 4) // ( 7 + 3 + 2)  =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dirty="0">
                <a:solidFill>
                  <a:prstClr val="black"/>
                </a:solidFill>
                <a:latin typeface="Calibri"/>
              </a:rPr>
              <a:t>=  12 // 12 = ( 12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x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12 ) / ( 12 + 12 ) = 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= 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144 / 24 =  8 Ω   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   R</a:t>
            </a:r>
            <a:r>
              <a:rPr lang="en-US" baseline="-25000" dirty="0">
                <a:solidFill>
                  <a:prstClr val="black"/>
                </a:solidFill>
                <a:latin typeface="Calibri"/>
              </a:rPr>
              <a:t>N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=  6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Ω</a:t>
            </a:r>
            <a:endParaRPr lang="el-GR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3581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5472608" cy="2447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95536" y="2729009"/>
            <a:ext cx="8136904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2000" dirty="0">
                <a:solidFill>
                  <a:prstClr val="black"/>
                </a:solidFill>
                <a:latin typeface="Calibri"/>
              </a:rPr>
              <a:t>Για  το  ισοδύναμο  κύκλωμα  κατά  </a:t>
            </a:r>
            <a:r>
              <a:rPr lang="en-US" sz="2000" dirty="0">
                <a:solidFill>
                  <a:prstClr val="black"/>
                </a:solidFill>
                <a:latin typeface="Calibri"/>
              </a:rPr>
              <a:t>Norton</a:t>
            </a:r>
            <a:r>
              <a:rPr lang="el-GR" sz="2000" dirty="0">
                <a:solidFill>
                  <a:prstClr val="black"/>
                </a:solidFill>
                <a:latin typeface="Calibri"/>
              </a:rPr>
              <a:t>  ανάμεσα  στα  σημεία  </a:t>
            </a:r>
            <a:r>
              <a:rPr lang="en-US" sz="2000" dirty="0">
                <a:solidFill>
                  <a:prstClr val="black"/>
                </a:solidFill>
                <a:latin typeface="Calibri"/>
              </a:rPr>
              <a:t>a </a:t>
            </a:r>
            <a:r>
              <a:rPr lang="el-GR" sz="2000" dirty="0">
                <a:solidFill>
                  <a:prstClr val="black"/>
                </a:solidFill>
                <a:latin typeface="Calibri"/>
              </a:rPr>
              <a:t> και  </a:t>
            </a:r>
            <a:r>
              <a:rPr lang="en-US" sz="2000" dirty="0">
                <a:solidFill>
                  <a:prstClr val="black"/>
                </a:solidFill>
                <a:latin typeface="Calibri"/>
              </a:rPr>
              <a:t>b</a:t>
            </a:r>
            <a:r>
              <a:rPr lang="el-GR" sz="2000" dirty="0">
                <a:solidFill>
                  <a:prstClr val="black"/>
                </a:solidFill>
                <a:latin typeface="Calibri"/>
              </a:rPr>
              <a:t>  που  δίνεται  δίπλα   ισχύει :	</a:t>
            </a:r>
            <a:endParaRPr lang="en-US" sz="2000" dirty="0" smtClean="0">
              <a:solidFill>
                <a:prstClr val="black"/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2000" dirty="0" smtClean="0">
                <a:solidFill>
                  <a:prstClr val="black"/>
                </a:solidFill>
                <a:latin typeface="Calibri"/>
              </a:rPr>
              <a:t>Ι </a:t>
            </a:r>
            <a:r>
              <a:rPr lang="el-GR" sz="2000" dirty="0">
                <a:solidFill>
                  <a:prstClr val="black"/>
                </a:solidFill>
                <a:latin typeface="Calibri"/>
              </a:rPr>
              <a:t>= </a:t>
            </a:r>
            <a:r>
              <a:rPr lang="en-US" sz="2000" dirty="0">
                <a:solidFill>
                  <a:prstClr val="black"/>
                </a:solidFill>
                <a:latin typeface="Calibri"/>
              </a:rPr>
              <a:t>I</a:t>
            </a:r>
            <a:r>
              <a:rPr lang="en-US" sz="2000" baseline="-25000" dirty="0">
                <a:solidFill>
                  <a:prstClr val="black"/>
                </a:solidFill>
                <a:latin typeface="Calibri"/>
              </a:rPr>
              <a:t>N</a:t>
            </a:r>
            <a:r>
              <a:rPr lang="en-US" sz="2000" dirty="0">
                <a:solidFill>
                  <a:prstClr val="black"/>
                </a:solidFill>
                <a:latin typeface="Calibri"/>
              </a:rPr>
              <a:t> x R</a:t>
            </a:r>
            <a:r>
              <a:rPr lang="en-US" sz="2000" baseline="-25000" dirty="0">
                <a:solidFill>
                  <a:prstClr val="black"/>
                </a:solidFill>
                <a:latin typeface="Calibri"/>
              </a:rPr>
              <a:t>N</a:t>
            </a:r>
            <a:r>
              <a:rPr lang="el-GR" sz="2000" dirty="0">
                <a:solidFill>
                  <a:prstClr val="black"/>
                </a:solidFill>
                <a:latin typeface="Calibri"/>
              </a:rPr>
              <a:t> / ( </a:t>
            </a:r>
            <a:r>
              <a:rPr lang="en-US" sz="2000" dirty="0">
                <a:solidFill>
                  <a:prstClr val="black"/>
                </a:solidFill>
                <a:latin typeface="Calibri"/>
              </a:rPr>
              <a:t>R</a:t>
            </a:r>
            <a:r>
              <a:rPr lang="en-US" sz="2000" baseline="-25000" dirty="0">
                <a:solidFill>
                  <a:prstClr val="black"/>
                </a:solidFill>
                <a:latin typeface="Calibri"/>
              </a:rPr>
              <a:t>N</a:t>
            </a:r>
            <a:r>
              <a:rPr lang="el-GR" sz="2000" dirty="0">
                <a:solidFill>
                  <a:prstClr val="black"/>
                </a:solidFill>
                <a:latin typeface="Calibri"/>
              </a:rPr>
              <a:t>  +  </a:t>
            </a:r>
            <a:r>
              <a:rPr lang="en-US" sz="2000" dirty="0">
                <a:solidFill>
                  <a:prstClr val="black"/>
                </a:solidFill>
                <a:latin typeface="Calibri"/>
              </a:rPr>
              <a:t>Rx</a:t>
            </a:r>
            <a:r>
              <a:rPr lang="el-GR" sz="2000" dirty="0">
                <a:solidFill>
                  <a:prstClr val="black"/>
                </a:solidFill>
                <a:latin typeface="Calibri"/>
              </a:rPr>
              <a:t> )  =  </a:t>
            </a:r>
            <a:r>
              <a:rPr lang="en-US" sz="2000" dirty="0">
                <a:solidFill>
                  <a:prstClr val="black"/>
                </a:solidFill>
                <a:latin typeface="Calibri"/>
              </a:rPr>
              <a:t>I</a:t>
            </a:r>
            <a:r>
              <a:rPr lang="en-US" sz="2000" baseline="-25000" dirty="0">
                <a:solidFill>
                  <a:prstClr val="black"/>
                </a:solidFill>
                <a:latin typeface="Calibri"/>
              </a:rPr>
              <a:t>N</a:t>
            </a:r>
            <a:r>
              <a:rPr lang="el-GR" sz="2000" dirty="0">
                <a:solidFill>
                  <a:prstClr val="black"/>
                </a:solidFill>
                <a:latin typeface="Calibri"/>
              </a:rPr>
              <a:t> / 2 =  1 </a:t>
            </a:r>
            <a:r>
              <a:rPr lang="en-US" sz="2000" dirty="0">
                <a:solidFill>
                  <a:prstClr val="black"/>
                </a:solidFill>
                <a:latin typeface="Calibri"/>
              </a:rPr>
              <a:t>A</a:t>
            </a:r>
            <a:r>
              <a:rPr lang="el-GR" sz="2000" dirty="0">
                <a:solidFill>
                  <a:prstClr val="black"/>
                </a:solidFill>
                <a:latin typeface="Calibri"/>
              </a:rPr>
              <a:t> / 2   </a:t>
            </a:r>
            <a:r>
              <a:rPr lang="en-US" sz="2000" dirty="0" smtClean="0">
                <a:solidFill>
                  <a:prstClr val="black"/>
                </a:solidFill>
                <a:latin typeface="Calibri"/>
              </a:rPr>
              <a:t>                      </a:t>
            </a:r>
            <a:r>
              <a:rPr lang="el-GR" sz="20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2000" dirty="0">
                <a:solidFill>
                  <a:prstClr val="black"/>
                </a:solidFill>
                <a:latin typeface="Calibri"/>
              </a:rPr>
              <a:t>I</a:t>
            </a:r>
            <a:r>
              <a:rPr lang="el-GR" sz="2000" dirty="0">
                <a:solidFill>
                  <a:prstClr val="black"/>
                </a:solidFill>
                <a:latin typeface="Calibri"/>
              </a:rPr>
              <a:t> =  0,5 </a:t>
            </a:r>
            <a:r>
              <a:rPr lang="en-US" sz="2000" dirty="0">
                <a:solidFill>
                  <a:prstClr val="black"/>
                </a:solidFill>
                <a:latin typeface="Calibri"/>
              </a:rPr>
              <a:t>A</a:t>
            </a:r>
            <a:r>
              <a:rPr lang="el-GR" sz="2000" dirty="0">
                <a:solidFill>
                  <a:prstClr val="black"/>
                </a:solidFill>
                <a:latin typeface="Calibri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2000" dirty="0" smtClean="0">
              <a:solidFill>
                <a:prstClr val="black"/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2000" dirty="0" smtClean="0">
                <a:solidFill>
                  <a:prstClr val="black"/>
                </a:solidFill>
                <a:latin typeface="Calibri"/>
              </a:rPr>
              <a:t>Για  </a:t>
            </a:r>
            <a:r>
              <a:rPr lang="el-GR" sz="2000" dirty="0">
                <a:solidFill>
                  <a:prstClr val="black"/>
                </a:solidFill>
                <a:latin typeface="Calibri"/>
              </a:rPr>
              <a:t>να  καταναλώνει  την  μέγιστη  ισχύ  η  αντίσταση  </a:t>
            </a:r>
            <a:r>
              <a:rPr lang="en-US" sz="2000" dirty="0">
                <a:solidFill>
                  <a:prstClr val="black"/>
                </a:solidFill>
                <a:latin typeface="Calibri"/>
              </a:rPr>
              <a:t>Rx</a:t>
            </a:r>
            <a:r>
              <a:rPr lang="el-GR" sz="2000" dirty="0">
                <a:solidFill>
                  <a:prstClr val="black"/>
                </a:solidFill>
                <a:latin typeface="Calibri"/>
              </a:rPr>
              <a:t>   πρέπει  να  είναι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2000" dirty="0">
                <a:solidFill>
                  <a:prstClr val="black"/>
                </a:solidFill>
                <a:latin typeface="Calibri"/>
              </a:rPr>
              <a:t>	</a:t>
            </a:r>
            <a:r>
              <a:rPr lang="en-US" sz="2000" dirty="0">
                <a:solidFill>
                  <a:prstClr val="black"/>
                </a:solidFill>
                <a:latin typeface="Calibri"/>
              </a:rPr>
              <a:t>Rx  </a:t>
            </a:r>
            <a:r>
              <a:rPr lang="el-GR" sz="2000" dirty="0">
                <a:solidFill>
                  <a:prstClr val="black"/>
                </a:solidFill>
                <a:latin typeface="Calibri"/>
              </a:rPr>
              <a:t>= </a:t>
            </a:r>
            <a:r>
              <a:rPr lang="en-US" sz="2000" dirty="0">
                <a:solidFill>
                  <a:prstClr val="black"/>
                </a:solidFill>
                <a:latin typeface="Calibri"/>
              </a:rPr>
              <a:t>R</a:t>
            </a:r>
            <a:r>
              <a:rPr lang="en-US" sz="2000" baseline="-25000" dirty="0">
                <a:solidFill>
                  <a:prstClr val="black"/>
                </a:solidFill>
                <a:latin typeface="Calibri"/>
              </a:rPr>
              <a:t>N</a:t>
            </a:r>
            <a:r>
              <a:rPr lang="el-GR" sz="2000" dirty="0">
                <a:solidFill>
                  <a:prstClr val="black"/>
                </a:solidFill>
                <a:latin typeface="Calibri"/>
              </a:rPr>
              <a:t>  =  6 Ω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2000" dirty="0">
                <a:solidFill>
                  <a:prstClr val="black"/>
                </a:solidFill>
                <a:latin typeface="Calibri"/>
              </a:rPr>
              <a:t>	και  έτσι  : Ι = 1,0 </a:t>
            </a:r>
            <a:r>
              <a:rPr lang="en-US" sz="2000" dirty="0">
                <a:solidFill>
                  <a:prstClr val="black"/>
                </a:solidFill>
                <a:latin typeface="Calibri"/>
              </a:rPr>
              <a:t>A</a:t>
            </a:r>
            <a:r>
              <a:rPr lang="el-GR" sz="2000" dirty="0">
                <a:solidFill>
                  <a:prstClr val="black"/>
                </a:solidFill>
                <a:latin typeface="Calibri"/>
              </a:rPr>
              <a:t> / 2   =  0,5 Α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2000" dirty="0">
                <a:solidFill>
                  <a:prstClr val="black"/>
                </a:solidFill>
                <a:latin typeface="Calibri"/>
              </a:rPr>
              <a:t> 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2000" dirty="0">
                <a:solidFill>
                  <a:prstClr val="black"/>
                </a:solidFill>
                <a:latin typeface="Calibri"/>
              </a:rPr>
              <a:t>ενώ  η  μέγιστη  ισχύς  επάνω  στην  αντίσταση  </a:t>
            </a:r>
            <a:r>
              <a:rPr lang="en-US" sz="2000" dirty="0">
                <a:solidFill>
                  <a:prstClr val="black"/>
                </a:solidFill>
                <a:latin typeface="Calibri"/>
              </a:rPr>
              <a:t>Rx</a:t>
            </a:r>
            <a:r>
              <a:rPr lang="el-GR" sz="2000" dirty="0">
                <a:solidFill>
                  <a:prstClr val="black"/>
                </a:solidFill>
                <a:latin typeface="Calibri"/>
              </a:rPr>
              <a:t>  θα  είναι 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2000" dirty="0">
                <a:solidFill>
                  <a:prstClr val="black"/>
                </a:solidFill>
                <a:latin typeface="Calibri"/>
              </a:rPr>
              <a:t> 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2000" dirty="0">
                <a:solidFill>
                  <a:prstClr val="black"/>
                </a:solidFill>
                <a:latin typeface="Calibri"/>
              </a:rPr>
              <a:t>	Ρ =  Ι </a:t>
            </a:r>
            <a:r>
              <a:rPr lang="el-GR" sz="2000" baseline="30000" dirty="0">
                <a:solidFill>
                  <a:prstClr val="black"/>
                </a:solidFill>
                <a:latin typeface="Calibri"/>
              </a:rPr>
              <a:t>2  </a:t>
            </a:r>
            <a:r>
              <a:rPr lang="el-GR" sz="2000" dirty="0">
                <a:solidFill>
                  <a:prstClr val="black"/>
                </a:solidFill>
                <a:latin typeface="Calibri"/>
              </a:rPr>
              <a:t>Χ  </a:t>
            </a:r>
            <a:r>
              <a:rPr lang="en-US" sz="2000" dirty="0">
                <a:solidFill>
                  <a:prstClr val="black"/>
                </a:solidFill>
                <a:latin typeface="Calibri"/>
              </a:rPr>
              <a:t>Rx</a:t>
            </a:r>
            <a:r>
              <a:rPr lang="el-GR" sz="2000" dirty="0">
                <a:solidFill>
                  <a:prstClr val="black"/>
                </a:solidFill>
                <a:latin typeface="Calibri"/>
              </a:rPr>
              <a:t>  = 0,5 </a:t>
            </a:r>
            <a:r>
              <a:rPr lang="el-GR" sz="2000" baseline="30000" dirty="0">
                <a:solidFill>
                  <a:prstClr val="black"/>
                </a:solidFill>
                <a:latin typeface="Calibri"/>
              </a:rPr>
              <a:t>2</a:t>
            </a:r>
            <a:r>
              <a:rPr lang="el-GR" sz="2000" dirty="0">
                <a:solidFill>
                  <a:prstClr val="black"/>
                </a:solidFill>
                <a:latin typeface="Calibri"/>
              </a:rPr>
              <a:t>  Χ  6 = 1,5 </a:t>
            </a:r>
            <a:r>
              <a:rPr lang="en-US" sz="2000" dirty="0">
                <a:solidFill>
                  <a:prstClr val="black"/>
                </a:solidFill>
                <a:latin typeface="Calibri"/>
              </a:rPr>
              <a:t>W</a:t>
            </a:r>
            <a:endParaRPr lang="el-GR" sz="2000" dirty="0">
              <a:solidFill>
                <a:prstClr val="black"/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l-GR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30246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ΙΣΟΔΥΝΑΜ</a:t>
            </a:r>
            <a:r>
              <a:rPr lang="en-US" dirty="0" smtClean="0"/>
              <a:t>A</a:t>
            </a:r>
            <a:r>
              <a:rPr lang="el-GR" dirty="0" smtClean="0"/>
              <a:t> ΚΥΚΛΩΜΑ</a:t>
            </a:r>
            <a:r>
              <a:rPr lang="en-US" dirty="0" smtClean="0"/>
              <a:t>TA</a:t>
            </a:r>
            <a:r>
              <a:rPr lang="el-GR" dirty="0" smtClean="0"/>
              <a:t> </a:t>
            </a:r>
            <a:br>
              <a:rPr lang="el-GR" dirty="0" smtClean="0"/>
            </a:br>
            <a:r>
              <a:rPr lang="en-US" dirty="0" smtClean="0"/>
              <a:t>THEVENIN</a:t>
            </a:r>
            <a:r>
              <a:rPr lang="el-GR" dirty="0" smtClean="0"/>
              <a:t> ΚΑΙ </a:t>
            </a:r>
            <a:r>
              <a:rPr lang="en-US" dirty="0" smtClean="0"/>
              <a:t>NORTON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sz="half" idx="1"/>
          </p:nvPr>
        </p:nvSpPr>
        <p:spPr>
          <a:xfrm>
            <a:off x="745232" y="4365104"/>
            <a:ext cx="7499176" cy="158417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I</a:t>
            </a:r>
            <a:r>
              <a:rPr lang="en-US" baseline="-25000" dirty="0" smtClean="0"/>
              <a:t>N</a:t>
            </a:r>
            <a:r>
              <a:rPr lang="en-US" dirty="0" smtClean="0"/>
              <a:t> = </a:t>
            </a:r>
            <a:r>
              <a:rPr lang="en-US" dirty="0" err="1" smtClean="0"/>
              <a:t>Vth</a:t>
            </a:r>
            <a:r>
              <a:rPr lang="en-US" dirty="0" smtClean="0"/>
              <a:t> / </a:t>
            </a:r>
            <a:r>
              <a:rPr lang="en-US" dirty="0" err="1" smtClean="0"/>
              <a:t>Rth</a:t>
            </a:r>
            <a:r>
              <a:rPr lang="en-US" dirty="0" smtClean="0"/>
              <a:t>                      </a:t>
            </a:r>
            <a:r>
              <a:rPr lang="en-US" dirty="0" err="1" smtClean="0"/>
              <a:t>Vth</a:t>
            </a:r>
            <a:r>
              <a:rPr lang="en-US" dirty="0" smtClean="0"/>
              <a:t> =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aseline="-25000" dirty="0"/>
              <a:t>N</a:t>
            </a:r>
            <a:r>
              <a:rPr lang="en-US" dirty="0"/>
              <a:t> </a:t>
            </a:r>
            <a:r>
              <a:rPr lang="en-US" dirty="0" smtClean="0"/>
              <a:t>R</a:t>
            </a:r>
            <a:r>
              <a:rPr lang="en-US" baseline="-25000" dirty="0" smtClean="0"/>
              <a:t>N</a:t>
            </a:r>
          </a:p>
          <a:p>
            <a:pPr marL="0" indent="0">
              <a:buNone/>
            </a:pPr>
            <a:r>
              <a:rPr lang="en-US" baseline="-25000" dirty="0" smtClean="0"/>
              <a:t>    </a:t>
            </a:r>
            <a:r>
              <a:rPr lang="en-US" dirty="0" smtClean="0"/>
              <a:t>R</a:t>
            </a:r>
            <a:r>
              <a:rPr lang="en-US" baseline="-25000" dirty="0" smtClean="0"/>
              <a:t>N </a:t>
            </a:r>
            <a:r>
              <a:rPr lang="en-US" dirty="0"/>
              <a:t>= </a:t>
            </a:r>
            <a:r>
              <a:rPr lang="en-US" dirty="0" smtClean="0"/>
              <a:t> </a:t>
            </a:r>
            <a:r>
              <a:rPr lang="en-US" dirty="0" err="1" smtClean="0"/>
              <a:t>Rth</a:t>
            </a:r>
            <a:r>
              <a:rPr lang="en-US" dirty="0"/>
              <a:t> </a:t>
            </a:r>
            <a:r>
              <a:rPr lang="en-US" dirty="0" smtClean="0"/>
              <a:t>                            </a:t>
            </a:r>
            <a:r>
              <a:rPr lang="en-US" dirty="0" err="1" smtClean="0"/>
              <a:t>Rth</a:t>
            </a:r>
            <a:r>
              <a:rPr lang="en-US" dirty="0" smtClean="0"/>
              <a:t> = R</a:t>
            </a:r>
            <a:r>
              <a:rPr lang="en-US" baseline="-25000" dirty="0" smtClean="0"/>
              <a:t>N </a:t>
            </a:r>
            <a:endParaRPr lang="el-GR" baseline="-25000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784A2-2DB7-4811-97A9-571DB1147CD5}" type="slidenum">
              <a:rPr lang="en-US" sz="2000" b="1" smtClean="0"/>
              <a:pPr/>
              <a:t>24</a:t>
            </a:fld>
            <a:endParaRPr lang="en-US" sz="2000" b="1" dirty="0"/>
          </a:p>
        </p:txBody>
      </p:sp>
      <p:sp>
        <p:nvSpPr>
          <p:cNvPr id="6" name="Αριστερό-δεξιό βέλος 5"/>
          <p:cNvSpPr/>
          <p:nvPr/>
        </p:nvSpPr>
        <p:spPr>
          <a:xfrm>
            <a:off x="3643880" y="2852936"/>
            <a:ext cx="1216152" cy="4846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1850" y="1916832"/>
            <a:ext cx="3492598" cy="2088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941" y="1768599"/>
            <a:ext cx="3296127" cy="21644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03761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3717032"/>
            <a:ext cx="3888432" cy="2970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682130"/>
            <a:ext cx="4517485" cy="2962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39552" y="854710"/>
            <a:ext cx="374441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</a:pPr>
            <a:r>
              <a:rPr lang="el-GR" b="1" u="sng" dirty="0">
                <a:solidFill>
                  <a:prstClr val="black"/>
                </a:solidFill>
                <a:latin typeface="Calibri"/>
              </a:rPr>
              <a:t>ΘΕΜΑ  3</a:t>
            </a:r>
            <a:r>
              <a:rPr lang="el-GR" b="1" u="sng" baseline="30000" dirty="0">
                <a:solidFill>
                  <a:prstClr val="black"/>
                </a:solidFill>
                <a:latin typeface="Calibri"/>
              </a:rPr>
              <a:t>Ο</a:t>
            </a:r>
            <a:r>
              <a:rPr lang="el-GR" b="1" u="sng" dirty="0">
                <a:solidFill>
                  <a:prstClr val="black"/>
                </a:solidFill>
                <a:latin typeface="Calibri"/>
              </a:rPr>
              <a:t> :</a:t>
            </a:r>
            <a:r>
              <a:rPr lang="el-GR" b="1" dirty="0">
                <a:solidFill>
                  <a:prstClr val="black"/>
                </a:solidFill>
                <a:latin typeface="Calibri"/>
              </a:rPr>
              <a:t>   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( Μονάδες  2.50 ).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</a:pPr>
            <a:r>
              <a:rPr lang="el-GR" dirty="0">
                <a:solidFill>
                  <a:prstClr val="black"/>
                </a:solidFill>
                <a:latin typeface="Calibri"/>
              </a:rPr>
              <a:t>Για  το  κύκλωμα  που 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δίνεται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α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) </a:t>
            </a:r>
            <a:r>
              <a:rPr lang="en-US" dirty="0" smtClean="0">
                <a:solidFill>
                  <a:prstClr val="black"/>
                </a:solidFill>
                <a:latin typeface="Calibri"/>
              </a:rPr>
              <a:t>N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α προσδιοριστεί το  ισοδύναμο  κύκλωμα  κατά 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Norton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 ανάμεσα  στα  σημεία 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a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 και 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b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.   β)  Ποια  πρέπει  να  είναι  η  τιμή  της  μεταβλητής  αντίστασης 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Rx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 έτσι  ώστε  να  καταναλώνει  την  μέγιστη  ισχύ  της  και  να  υπολογιστεί  η  τιμή  της  μέγιστης  αυτής  ισχύος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.</a:t>
            </a:r>
            <a:endParaRPr lang="el-GR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2177" y="260648"/>
            <a:ext cx="47178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dirty="0">
                <a:solidFill>
                  <a:prstClr val="black"/>
                </a:solidFill>
                <a:latin typeface="Calibri"/>
              </a:rPr>
              <a:t>ΕΞΕΤΑΣΤΙΚΗ   ΠΕΡΙΟΔΟΣ:              </a:t>
            </a:r>
            <a:r>
              <a:rPr lang="el-GR" b="1" dirty="0">
                <a:solidFill>
                  <a:prstClr val="black"/>
                </a:solidFill>
                <a:latin typeface="Calibri"/>
              </a:rPr>
              <a:t>ΙΟΥΝΙΟ</a:t>
            </a:r>
            <a:r>
              <a:rPr lang="en-US" b="1" dirty="0">
                <a:solidFill>
                  <a:prstClr val="black"/>
                </a:solidFill>
                <a:latin typeface="Calibri"/>
              </a:rPr>
              <a:t>Y</a:t>
            </a:r>
            <a:r>
              <a:rPr lang="el-GR" b="1" dirty="0">
                <a:solidFill>
                  <a:prstClr val="black"/>
                </a:solidFill>
                <a:latin typeface="Calibri"/>
              </a:rPr>
              <a:t>    2019</a:t>
            </a:r>
            <a:endParaRPr lang="el-GR" dirty="0">
              <a:solidFill>
                <a:prstClr val="black"/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l-GR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3789040"/>
            <a:ext cx="439248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</a:pPr>
            <a:r>
              <a:rPr lang="el-GR" dirty="0">
                <a:solidFill>
                  <a:prstClr val="black"/>
                </a:solidFill>
                <a:latin typeface="Calibri"/>
              </a:rPr>
              <a:t>Αντί για το  ισοδύναμο  κατά 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Norton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 θα  υπολογιστεί  πρώτα  το  αντίστοιχο  ισοδύναμο  κύκλωμα  κατά  </a:t>
            </a:r>
            <a:r>
              <a:rPr lang="en-US" dirty="0" err="1">
                <a:solidFill>
                  <a:prstClr val="black"/>
                </a:solidFill>
                <a:latin typeface="Calibri"/>
              </a:rPr>
              <a:t>Thevenin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 και  μετά  θα  αντικατασταθεί 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</a:pPr>
            <a:r>
              <a:rPr lang="el-GR" dirty="0">
                <a:solidFill>
                  <a:prstClr val="black"/>
                </a:solidFill>
                <a:latin typeface="Calibri"/>
              </a:rPr>
              <a:t>Για τον υπολογισμό της τάσης </a:t>
            </a:r>
            <a:r>
              <a:rPr lang="en-US" dirty="0" err="1">
                <a:solidFill>
                  <a:prstClr val="black"/>
                </a:solidFill>
                <a:latin typeface="Calibri"/>
              </a:rPr>
              <a:t>Thevenin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ανάμεσα στα σημεία 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a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και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b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απομακρύνεται η αντίσταση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Rx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 και έτσι στο ακόλουθο κύκλωμα που προκύπτει ισχύει : 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  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Vth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= </a:t>
            </a:r>
            <a:r>
              <a:rPr lang="en-US" dirty="0" err="1">
                <a:solidFill>
                  <a:prstClr val="black"/>
                </a:solidFill>
                <a:latin typeface="Calibri"/>
              </a:rPr>
              <a:t>Vab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=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V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1 –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V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077138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07" name="Picture 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3717032"/>
            <a:ext cx="3312368" cy="2660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6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386787"/>
            <a:ext cx="3888432" cy="29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4"/>
              <p:cNvSpPr>
                <a:spLocks noChangeArrowheads="1"/>
              </p:cNvSpPr>
              <p:nvPr/>
            </p:nvSpPr>
            <p:spPr bwMode="auto">
              <a:xfrm>
                <a:off x="107504" y="244385"/>
                <a:ext cx="5256584" cy="160043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indent="457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indent="0" algn="just"/>
                <a:r>
                  <a:rPr lang="el-GR" altLang="el-GR" dirty="0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</a:rPr>
                  <a:t>Στο  κύκλωμα  αυτό  με  εφαρμογή  της  μεθόδου</a:t>
                </a:r>
                <a:r>
                  <a:rPr lang="en-US" altLang="el-GR" dirty="0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</a:rPr>
                  <a:t>   </a:t>
                </a:r>
                <a:r>
                  <a:rPr lang="el-GR" altLang="el-GR" dirty="0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</a:rPr>
                  <a:t>των  βρόχων  λαμβάνονται  οι  ακόλουθες  εξισώσεις:</a:t>
                </a:r>
                <a:endParaRPr lang="en-US" altLang="el-GR" dirty="0" smtClean="0">
                  <a:solidFill>
                    <a:prstClr val="black"/>
                  </a:solidFill>
                  <a:latin typeface="Calibri"/>
                  <a:ea typeface="Times New Roman" pitchFamily="18" charset="0"/>
                </a:endParaRPr>
              </a:p>
              <a:p>
                <a:pPr indent="0" algn="just"/>
                <a:r>
                  <a:rPr lang="en-US" altLang="el-GR" dirty="0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</a:rPr>
                  <a:t>            J1 = 3,5 A	                    	                     (1)</a:t>
                </a:r>
                <a:endParaRPr lang="el-GR" altLang="el-GR" dirty="0" smtClean="0">
                  <a:solidFill>
                    <a:prstClr val="black"/>
                  </a:solidFill>
                  <a:latin typeface="Calibri"/>
                </a:endParaRPr>
              </a:p>
              <a:p>
                <a:pPr algn="just" eaLnBrk="0" hangingPunct="0"/>
                <a:r>
                  <a:rPr lang="en-US" altLang="el-GR" dirty="0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</a:rPr>
                  <a:t>– V + R2 x J2 + R3 x ( J1 + J2 ) + R5 x J2 = 0         (2)</a:t>
                </a:r>
              </a:p>
              <a:p>
                <a:pPr algn="just" eaLnBrk="0" hangingPunct="0"/>
                <a:endParaRPr lang="en-US" altLang="el-GR" sz="800" i="1" dirty="0" smtClean="0">
                  <a:solidFill>
                    <a:prstClr val="black"/>
                  </a:solidFill>
                  <a:latin typeface="Cambria Math"/>
                  <a:ea typeface="Cambria Math"/>
                </a:endParaRPr>
              </a:p>
              <a:p>
                <a:pPr algn="just" eaLnBrk="0" hangingPunct="0"/>
                <a14:m>
                  <m:oMath xmlns:m="http://schemas.openxmlformats.org/officeDocument/2006/math">
                    <m:r>
                      <a:rPr lang="en-US" altLang="el-GR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lang="en-US" altLang="el-GR" dirty="0" smtClean="0">
                    <a:solidFill>
                      <a:prstClr val="black"/>
                    </a:solidFill>
                    <a:ea typeface="Times New Roman" pitchFamily="18" charset="0"/>
                  </a:rPr>
                  <a:t> </a:t>
                </a:r>
                <a:r>
                  <a:rPr lang="en-US" altLang="el-GR" dirty="0">
                    <a:solidFill>
                      <a:prstClr val="black"/>
                    </a:solidFill>
                    <a:latin typeface="Calibri"/>
                    <a:ea typeface="Times New Roman" pitchFamily="18" charset="0"/>
                  </a:rPr>
                  <a:t>J</a:t>
                </a:r>
                <a:r>
                  <a:rPr lang="el-GR" altLang="el-GR" dirty="0">
                    <a:solidFill>
                      <a:prstClr val="black"/>
                    </a:solidFill>
                    <a:latin typeface="Calibri"/>
                    <a:ea typeface="Times New Roman" pitchFamily="18" charset="0"/>
                  </a:rPr>
                  <a:t>1 </a:t>
                </a:r>
                <a:r>
                  <a:rPr lang="en-US" altLang="el-GR" dirty="0">
                    <a:solidFill>
                      <a:prstClr val="black"/>
                    </a:solidFill>
                    <a:latin typeface="Calibri"/>
                    <a:ea typeface="Times New Roman" pitchFamily="18" charset="0"/>
                  </a:rPr>
                  <a:t>x R</a:t>
                </a:r>
                <a:r>
                  <a:rPr lang="el-GR" altLang="el-GR" dirty="0">
                    <a:solidFill>
                      <a:prstClr val="black"/>
                    </a:solidFill>
                    <a:latin typeface="Calibri"/>
                    <a:ea typeface="Times New Roman" pitchFamily="18" charset="0"/>
                  </a:rPr>
                  <a:t>3 + ( </a:t>
                </a:r>
                <a:r>
                  <a:rPr lang="en-US" altLang="el-GR" dirty="0">
                    <a:solidFill>
                      <a:prstClr val="black"/>
                    </a:solidFill>
                    <a:latin typeface="Calibri"/>
                    <a:ea typeface="Times New Roman" pitchFamily="18" charset="0"/>
                  </a:rPr>
                  <a:t>R</a:t>
                </a:r>
                <a:r>
                  <a:rPr lang="el-GR" altLang="el-GR" dirty="0">
                    <a:solidFill>
                      <a:prstClr val="black"/>
                    </a:solidFill>
                    <a:latin typeface="Calibri"/>
                    <a:ea typeface="Times New Roman" pitchFamily="18" charset="0"/>
                  </a:rPr>
                  <a:t>2 + </a:t>
                </a:r>
                <a:r>
                  <a:rPr lang="en-US" altLang="el-GR" dirty="0">
                    <a:solidFill>
                      <a:prstClr val="black"/>
                    </a:solidFill>
                    <a:latin typeface="Calibri"/>
                    <a:ea typeface="Times New Roman" pitchFamily="18" charset="0"/>
                  </a:rPr>
                  <a:t>R</a:t>
                </a:r>
                <a:r>
                  <a:rPr lang="el-GR" altLang="el-GR" dirty="0">
                    <a:solidFill>
                      <a:prstClr val="black"/>
                    </a:solidFill>
                    <a:latin typeface="Calibri"/>
                    <a:ea typeface="Times New Roman" pitchFamily="18" charset="0"/>
                  </a:rPr>
                  <a:t>3 + </a:t>
                </a:r>
                <a:r>
                  <a:rPr lang="en-US" altLang="el-GR" dirty="0">
                    <a:solidFill>
                      <a:prstClr val="black"/>
                    </a:solidFill>
                    <a:latin typeface="Calibri"/>
                    <a:ea typeface="Times New Roman" pitchFamily="18" charset="0"/>
                  </a:rPr>
                  <a:t>R</a:t>
                </a:r>
                <a:r>
                  <a:rPr lang="el-GR" altLang="el-GR" dirty="0">
                    <a:solidFill>
                      <a:prstClr val="black"/>
                    </a:solidFill>
                    <a:latin typeface="Calibri"/>
                    <a:ea typeface="Times New Roman" pitchFamily="18" charset="0"/>
                  </a:rPr>
                  <a:t>5 ) </a:t>
                </a:r>
                <a:r>
                  <a:rPr lang="en-US" altLang="el-GR" dirty="0">
                    <a:solidFill>
                      <a:prstClr val="black"/>
                    </a:solidFill>
                    <a:latin typeface="Calibri"/>
                    <a:ea typeface="Times New Roman" pitchFamily="18" charset="0"/>
                  </a:rPr>
                  <a:t>x J</a:t>
                </a:r>
                <a:r>
                  <a:rPr lang="el-GR" altLang="el-GR" dirty="0">
                    <a:solidFill>
                      <a:prstClr val="black"/>
                    </a:solidFill>
                    <a:latin typeface="Calibri"/>
                    <a:ea typeface="Times New Roman" pitchFamily="18" charset="0"/>
                  </a:rPr>
                  <a:t>2  = </a:t>
                </a:r>
                <a:r>
                  <a:rPr lang="en-US" altLang="el-GR" dirty="0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</a:rPr>
                  <a:t>V</a:t>
                </a:r>
                <a:endParaRPr lang="en-US" altLang="el-GR" dirty="0" smtClean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6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7504" y="244385"/>
                <a:ext cx="5256584" cy="1600438"/>
              </a:xfrm>
              <a:prstGeom prst="rect">
                <a:avLst/>
              </a:prstGeom>
              <a:blipFill rotWithShape="1">
                <a:blip r:embed="rId4"/>
                <a:stretch>
                  <a:fillRect l="-1044" t="-1521" r="-928" b="-5323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5"/>
              <p:cNvSpPr>
                <a:spLocks noChangeArrowheads="1"/>
              </p:cNvSpPr>
              <p:nvPr/>
            </p:nvSpPr>
            <p:spPr bwMode="auto">
              <a:xfrm>
                <a:off x="107504" y="1849760"/>
                <a:ext cx="4536504" cy="132343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just" eaLnBrk="0" hangingPunct="0"/>
                <a:r>
                  <a:rPr lang="el-GR" altLang="el-GR" dirty="0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Με  αντικατάσταση  από  την  εξίσωση  (1)</a:t>
                </a:r>
                <a:r>
                  <a:rPr lang="en-US" altLang="el-GR" dirty="0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                     </a:t>
                </a:r>
                <a:r>
                  <a:rPr lang="el-GR" altLang="el-GR" dirty="0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του  πρώτου  βρόχου   προκύπτει :</a:t>
                </a:r>
                <a:endParaRPr lang="el-GR" altLang="el-GR" dirty="0" smtClean="0">
                  <a:solidFill>
                    <a:prstClr val="black"/>
                  </a:solidFill>
                  <a:latin typeface="Calibri"/>
                  <a:cs typeface="Arial" pitchFamily="34" charset="0"/>
                </a:endParaRPr>
              </a:p>
              <a:p>
                <a:pPr algn="just" eaLnBrk="0" hangingPunct="0"/>
                <a:endParaRPr lang="en-US" altLang="el-GR" sz="800" dirty="0" smtClean="0">
                  <a:solidFill>
                    <a:prstClr val="black"/>
                  </a:solidFill>
                  <a:latin typeface="Calibri"/>
                  <a:ea typeface="Times New Roman" pitchFamily="18" charset="0"/>
                  <a:cs typeface="Arial" pitchFamily="34" charset="0"/>
                </a:endParaRPr>
              </a:p>
              <a:p>
                <a:pPr algn="just" eaLnBrk="0" hangingPunct="0"/>
                <a:r>
                  <a:rPr lang="en-US" altLang="el-GR" dirty="0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   </a:t>
                </a:r>
                <a:r>
                  <a:rPr lang="el-GR" altLang="el-GR" dirty="0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3,5 </a:t>
                </a:r>
                <a:r>
                  <a:rPr lang="en-US" altLang="el-GR" dirty="0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x</a:t>
                </a:r>
                <a:r>
                  <a:rPr lang="el-GR" altLang="el-GR" dirty="0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 6 + ( 9 + 6 + 3 ) </a:t>
                </a:r>
                <a:r>
                  <a:rPr lang="en-US" altLang="el-GR" dirty="0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x J</a:t>
                </a:r>
                <a:r>
                  <a:rPr lang="el-GR" altLang="el-GR" dirty="0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2  =  9 </a:t>
                </a:r>
                <a:endParaRPr lang="en-US" altLang="el-GR" dirty="0" smtClean="0">
                  <a:solidFill>
                    <a:prstClr val="black"/>
                  </a:solidFill>
                  <a:latin typeface="Calibri"/>
                  <a:ea typeface="Times New Roman" pitchFamily="18" charset="0"/>
                  <a:cs typeface="Arial" pitchFamily="34" charset="0"/>
                </a:endParaRPr>
              </a:p>
              <a:p>
                <a:pPr algn="just" eaLnBrk="0" hangingPunct="0"/>
                <a:r>
                  <a:rPr lang="en-US" altLang="el-GR" dirty="0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   </a:t>
                </a:r>
                <a:r>
                  <a:rPr lang="el-GR" altLang="el-GR" dirty="0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18 </a:t>
                </a:r>
                <a:r>
                  <a:rPr lang="en-GB" altLang="el-GR" dirty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x J</a:t>
                </a:r>
                <a:r>
                  <a:rPr lang="el-GR" altLang="el-GR" dirty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2 = 9 – 21 </a:t>
                </a:r>
                <a14:m>
                  <m:oMath xmlns:m="http://schemas.openxmlformats.org/officeDocument/2006/math">
                    <m:r>
                      <a:rPr lang="en-US" altLang="el-GR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lang="en-US" altLang="el-GR" dirty="0" smtClean="0">
                    <a:solidFill>
                      <a:prstClr val="black"/>
                    </a:solidFill>
                    <a:latin typeface="Calibri"/>
                    <a:cs typeface="Arial" pitchFamily="34" charset="0"/>
                  </a:rPr>
                  <a:t>  </a:t>
                </a:r>
                <a:r>
                  <a:rPr lang="en-US" altLang="el-GR" dirty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J</a:t>
                </a:r>
                <a:r>
                  <a:rPr lang="el-GR" altLang="el-GR" dirty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2 = – 12/18  = – 0,666 </a:t>
                </a:r>
                <a:r>
                  <a:rPr lang="en-US" altLang="el-GR" dirty="0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A</a:t>
                </a:r>
                <a:endParaRPr lang="el-GR" altLang="el-GR" dirty="0" smtClean="0">
                  <a:solidFill>
                    <a:prstClr val="black"/>
                  </a:solidFill>
                  <a:latin typeface="Calibri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7504" y="1849760"/>
                <a:ext cx="4536504" cy="1323439"/>
              </a:xfrm>
              <a:prstGeom prst="rect">
                <a:avLst/>
              </a:prstGeom>
              <a:blipFill rotWithShape="1">
                <a:blip r:embed="rId5"/>
                <a:stretch>
                  <a:fillRect l="-1210" t="-1835" r="-1075" b="-6422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79512" y="3153742"/>
            <a:ext cx="576064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indent="0" algn="just" eaLnBrk="0" hangingPunct="0"/>
            <a:r>
              <a:rPr lang="el-GR" altLang="el-GR" dirty="0" smtClean="0">
                <a:solidFill>
                  <a:prstClr val="black"/>
                </a:solidFill>
                <a:latin typeface="Calibri"/>
                <a:ea typeface="Times New Roman" pitchFamily="18" charset="0"/>
              </a:rPr>
              <a:t>Επομένως </a:t>
            </a:r>
            <a:r>
              <a:rPr lang="en-US" altLang="el-GR" dirty="0" smtClean="0">
                <a:solidFill>
                  <a:prstClr val="black"/>
                </a:solidFill>
                <a:latin typeface="Calibri"/>
                <a:ea typeface="Times New Roman" pitchFamily="18" charset="0"/>
              </a:rPr>
              <a:t>  V</a:t>
            </a:r>
            <a:r>
              <a:rPr lang="el-GR" altLang="el-GR" dirty="0" smtClean="0">
                <a:solidFill>
                  <a:prstClr val="black"/>
                </a:solidFill>
                <a:latin typeface="Calibri"/>
                <a:ea typeface="Times New Roman" pitchFamily="18" charset="0"/>
              </a:rPr>
              <a:t>1  =  </a:t>
            </a:r>
            <a:r>
              <a:rPr lang="en-US" altLang="el-GR" dirty="0" smtClean="0">
                <a:solidFill>
                  <a:prstClr val="black"/>
                </a:solidFill>
                <a:latin typeface="Calibri"/>
                <a:ea typeface="Times New Roman" pitchFamily="18" charset="0"/>
              </a:rPr>
              <a:t>J</a:t>
            </a:r>
            <a:r>
              <a:rPr lang="el-GR" altLang="el-GR" dirty="0" smtClean="0">
                <a:solidFill>
                  <a:prstClr val="black"/>
                </a:solidFill>
                <a:latin typeface="Calibri"/>
                <a:ea typeface="Times New Roman" pitchFamily="18" charset="0"/>
              </a:rPr>
              <a:t>1 </a:t>
            </a:r>
            <a:r>
              <a:rPr lang="en-US" altLang="el-GR" dirty="0" smtClean="0">
                <a:solidFill>
                  <a:prstClr val="black"/>
                </a:solidFill>
                <a:latin typeface="Calibri"/>
                <a:ea typeface="Times New Roman" pitchFamily="18" charset="0"/>
              </a:rPr>
              <a:t>x R</a:t>
            </a:r>
            <a:r>
              <a:rPr lang="el-GR" altLang="el-GR" dirty="0" smtClean="0">
                <a:solidFill>
                  <a:prstClr val="black"/>
                </a:solidFill>
                <a:latin typeface="Calibri"/>
                <a:ea typeface="Times New Roman" pitchFamily="18" charset="0"/>
              </a:rPr>
              <a:t>1  =  3,50 </a:t>
            </a:r>
            <a:r>
              <a:rPr lang="en-US" altLang="el-GR" dirty="0" smtClean="0">
                <a:solidFill>
                  <a:prstClr val="black"/>
                </a:solidFill>
                <a:latin typeface="Calibri"/>
                <a:ea typeface="Times New Roman" pitchFamily="18" charset="0"/>
              </a:rPr>
              <a:t>A</a:t>
            </a:r>
            <a:r>
              <a:rPr lang="el-GR" altLang="el-GR" dirty="0" smtClean="0">
                <a:solidFill>
                  <a:prstClr val="black"/>
                </a:solidFill>
                <a:latin typeface="Calibri"/>
                <a:ea typeface="Times New Roman" pitchFamily="18" charset="0"/>
              </a:rPr>
              <a:t>  </a:t>
            </a:r>
            <a:r>
              <a:rPr lang="en-US" altLang="el-GR" dirty="0" smtClean="0">
                <a:solidFill>
                  <a:prstClr val="black"/>
                </a:solidFill>
                <a:latin typeface="Calibri"/>
                <a:ea typeface="Times New Roman" pitchFamily="18" charset="0"/>
              </a:rPr>
              <a:t>x  </a:t>
            </a:r>
            <a:r>
              <a:rPr lang="el-GR" altLang="el-GR" dirty="0" smtClean="0">
                <a:solidFill>
                  <a:prstClr val="black"/>
                </a:solidFill>
                <a:latin typeface="Calibri"/>
                <a:ea typeface="Times New Roman" pitchFamily="18" charset="0"/>
              </a:rPr>
              <a:t>2 Ω  	=     7 </a:t>
            </a:r>
            <a:r>
              <a:rPr lang="en-US" altLang="el-GR" dirty="0" smtClean="0">
                <a:solidFill>
                  <a:prstClr val="black"/>
                </a:solidFill>
                <a:latin typeface="Calibri"/>
                <a:ea typeface="Times New Roman" pitchFamily="18" charset="0"/>
              </a:rPr>
              <a:t>V </a:t>
            </a:r>
          </a:p>
          <a:p>
            <a:pPr indent="0" algn="just" eaLnBrk="0" hangingPunct="0"/>
            <a:r>
              <a:rPr lang="el-GR" altLang="el-GR" dirty="0" smtClean="0">
                <a:solidFill>
                  <a:prstClr val="black"/>
                </a:solidFill>
                <a:latin typeface="Calibri"/>
                <a:ea typeface="Times New Roman" pitchFamily="18" charset="0"/>
              </a:rPr>
              <a:t>και	</a:t>
            </a:r>
            <a:r>
              <a:rPr lang="en-US" altLang="el-GR" dirty="0" smtClean="0">
                <a:solidFill>
                  <a:prstClr val="black"/>
                </a:solidFill>
                <a:latin typeface="Calibri"/>
                <a:ea typeface="Times New Roman" pitchFamily="18" charset="0"/>
              </a:rPr>
              <a:t>    V</a:t>
            </a:r>
            <a:r>
              <a:rPr lang="el-GR" altLang="el-GR" dirty="0" smtClean="0">
                <a:solidFill>
                  <a:prstClr val="black"/>
                </a:solidFill>
                <a:latin typeface="Calibri"/>
                <a:ea typeface="Times New Roman" pitchFamily="18" charset="0"/>
              </a:rPr>
              <a:t>2  =  </a:t>
            </a:r>
            <a:r>
              <a:rPr lang="en-US" altLang="el-GR" dirty="0" smtClean="0">
                <a:solidFill>
                  <a:prstClr val="black"/>
                </a:solidFill>
                <a:latin typeface="Calibri"/>
                <a:ea typeface="Times New Roman" pitchFamily="18" charset="0"/>
              </a:rPr>
              <a:t>J</a:t>
            </a:r>
            <a:r>
              <a:rPr lang="el-GR" altLang="el-GR" dirty="0" smtClean="0">
                <a:solidFill>
                  <a:prstClr val="black"/>
                </a:solidFill>
                <a:latin typeface="Calibri"/>
                <a:ea typeface="Times New Roman" pitchFamily="18" charset="0"/>
              </a:rPr>
              <a:t>2 </a:t>
            </a:r>
            <a:r>
              <a:rPr lang="en-US" altLang="el-GR" dirty="0" smtClean="0">
                <a:solidFill>
                  <a:prstClr val="black"/>
                </a:solidFill>
                <a:latin typeface="Calibri"/>
                <a:ea typeface="Times New Roman" pitchFamily="18" charset="0"/>
              </a:rPr>
              <a:t>x R</a:t>
            </a:r>
            <a:r>
              <a:rPr lang="el-GR" altLang="el-GR" dirty="0" smtClean="0">
                <a:solidFill>
                  <a:prstClr val="black"/>
                </a:solidFill>
                <a:latin typeface="Calibri"/>
                <a:ea typeface="Times New Roman" pitchFamily="18" charset="0"/>
              </a:rPr>
              <a:t>2  = – 12/189 Ω 	=  – 6 </a:t>
            </a:r>
            <a:endParaRPr lang="en-US" altLang="el-GR" dirty="0" smtClean="0">
              <a:solidFill>
                <a:prstClr val="black"/>
              </a:solidFill>
              <a:latin typeface="Calibri"/>
              <a:ea typeface="Times New Roman" pitchFamily="18" charset="0"/>
            </a:endParaRPr>
          </a:p>
          <a:p>
            <a:pPr indent="0" algn="just" eaLnBrk="0" hangingPunct="0"/>
            <a:r>
              <a:rPr lang="el-GR" dirty="0">
                <a:solidFill>
                  <a:prstClr val="black"/>
                </a:solidFill>
                <a:latin typeface="Calibri"/>
              </a:rPr>
              <a:t>Άρα 	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Vth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 =  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V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1 –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V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2 =  7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V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–  (  – 6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V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)       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Vth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 =  13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V</a:t>
            </a:r>
            <a:endParaRPr lang="el-GR" altLang="el-GR" dirty="0" smtClean="0">
              <a:solidFill>
                <a:prstClr val="black"/>
              </a:solidFill>
              <a:latin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7"/>
              <p:cNvSpPr>
                <a:spLocks noChangeArrowheads="1"/>
              </p:cNvSpPr>
              <p:nvPr/>
            </p:nvSpPr>
            <p:spPr bwMode="auto">
              <a:xfrm>
                <a:off x="107504" y="4869160"/>
                <a:ext cx="5472608" cy="14773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just" eaLnBrk="0" hangingPunct="0"/>
                <a:r>
                  <a:rPr lang="el-GR" altLang="el-GR" dirty="0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Έτσι προκύπτει ο ακόλουθος  συνδυασμός  αντιστάσεων  ανάμεσα  στα σημεία  </a:t>
                </a:r>
                <a:r>
                  <a:rPr lang="en-US" altLang="el-GR" dirty="0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a</a:t>
                </a:r>
                <a:r>
                  <a:rPr lang="el-GR" altLang="el-GR" dirty="0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  και  </a:t>
                </a:r>
                <a:r>
                  <a:rPr lang="en-US" altLang="el-GR" dirty="0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b</a:t>
                </a:r>
                <a:r>
                  <a:rPr lang="el-GR" altLang="el-GR" dirty="0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. </a:t>
                </a:r>
                <a:endParaRPr lang="el-GR" altLang="el-GR" dirty="0" smtClean="0">
                  <a:solidFill>
                    <a:prstClr val="black"/>
                  </a:solidFill>
                  <a:latin typeface="Calibri"/>
                  <a:cs typeface="Arial" pitchFamily="34" charset="0"/>
                </a:endParaRPr>
              </a:p>
              <a:p>
                <a:pPr algn="just" eaLnBrk="0" hangingPunct="0"/>
                <a:r>
                  <a:rPr lang="el-GR" altLang="el-GR" dirty="0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     </a:t>
                </a:r>
                <a:r>
                  <a:rPr lang="en-US" altLang="el-GR" dirty="0" err="1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Rth</a:t>
                </a:r>
                <a:r>
                  <a:rPr lang="en-US" altLang="el-GR" dirty="0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  </a:t>
                </a:r>
                <a:r>
                  <a:rPr lang="en-GB" altLang="el-GR" dirty="0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=  Rn  =  </a:t>
                </a:r>
                <a:r>
                  <a:rPr lang="en-US" altLang="el-GR" dirty="0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R</a:t>
                </a:r>
                <a:r>
                  <a:rPr lang="en-GB" altLang="el-GR" dirty="0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1 + [ ( </a:t>
                </a:r>
                <a:r>
                  <a:rPr lang="en-US" altLang="el-GR" dirty="0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R</a:t>
                </a:r>
                <a:r>
                  <a:rPr lang="en-GB" altLang="el-GR" dirty="0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2 // ( </a:t>
                </a:r>
                <a:r>
                  <a:rPr lang="en-US" altLang="el-GR" dirty="0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R</a:t>
                </a:r>
                <a:r>
                  <a:rPr lang="en-GB" altLang="el-GR" dirty="0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3 + R5 ) ]  =  </a:t>
                </a:r>
                <a:endParaRPr lang="el-GR" altLang="el-GR" dirty="0" smtClean="0">
                  <a:solidFill>
                    <a:prstClr val="black"/>
                  </a:solidFill>
                  <a:latin typeface="Calibri"/>
                  <a:cs typeface="Arial" pitchFamily="34" charset="0"/>
                </a:endParaRPr>
              </a:p>
              <a:p>
                <a:pPr algn="just" eaLnBrk="0" hangingPunct="0"/>
                <a:r>
                  <a:rPr lang="en-US" altLang="el-GR" dirty="0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     </a:t>
                </a:r>
                <a:r>
                  <a:rPr lang="en-GB" altLang="el-GR" dirty="0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= 2 + [ ( 9 // ( 6 + 3 ) ] = 2 + ( 9 // 9 )  =</a:t>
                </a:r>
                <a:endParaRPr lang="el-GR" altLang="el-GR" dirty="0" smtClean="0">
                  <a:solidFill>
                    <a:prstClr val="black"/>
                  </a:solidFill>
                  <a:latin typeface="Calibri"/>
                  <a:cs typeface="Arial" pitchFamily="34" charset="0"/>
                </a:endParaRPr>
              </a:p>
              <a:p>
                <a:pPr algn="just" eaLnBrk="0" hangingPunct="0"/>
                <a:r>
                  <a:rPr lang="en-US" altLang="el-GR" dirty="0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     </a:t>
                </a:r>
                <a:r>
                  <a:rPr lang="en-GB" altLang="el-GR" dirty="0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= 2 + (9 x 9) / (9 + 9) = 2 + 4,5 </a:t>
                </a:r>
                <a14:m>
                  <m:oMath xmlns:m="http://schemas.openxmlformats.org/officeDocument/2006/math">
                    <m:r>
                      <a:rPr lang="en-US" altLang="el-GR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lang="en-GB" altLang="el-GR" dirty="0" smtClean="0">
                    <a:solidFill>
                      <a:prstClr val="black"/>
                    </a:solidFill>
                    <a:latin typeface="Calibri"/>
                    <a:cs typeface="Arial" pitchFamily="34" charset="0"/>
                  </a:rPr>
                  <a:t>  </a:t>
                </a:r>
                <a:r>
                  <a:rPr lang="en-US" altLang="el-GR" dirty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Rth = Rn </a:t>
                </a:r>
                <a:r>
                  <a:rPr lang="en-GB" altLang="el-GR" dirty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= 6,5 </a:t>
                </a:r>
                <a:r>
                  <a:rPr lang="el-GR" altLang="el-GR" dirty="0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Ω</a:t>
                </a:r>
                <a:endParaRPr lang="en-GB" altLang="el-GR" dirty="0" smtClean="0">
                  <a:solidFill>
                    <a:prstClr val="black"/>
                  </a:solidFill>
                  <a:latin typeface="Calibri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3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7504" y="4869160"/>
                <a:ext cx="5472608" cy="1477328"/>
              </a:xfrm>
              <a:prstGeom prst="rect">
                <a:avLst/>
              </a:prstGeom>
              <a:blipFill rotWithShape="1">
                <a:blip r:embed="rId6"/>
                <a:stretch>
                  <a:fillRect l="-1003" t="-1653" r="-1003" b="-619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107504" y="4077072"/>
            <a:ext cx="55446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altLang="el-GR" dirty="0">
                <a:solidFill>
                  <a:prstClr val="black"/>
                </a:solidFill>
                <a:latin typeface="Calibri"/>
                <a:ea typeface="Times New Roman" pitchFamily="18" charset="0"/>
                <a:cs typeface="Arial" pitchFamily="34" charset="0"/>
              </a:rPr>
              <a:t>Για  τον  υπολογισμό  της  </a:t>
            </a:r>
            <a:r>
              <a:rPr lang="en-US" altLang="el-GR" dirty="0" err="1">
                <a:solidFill>
                  <a:prstClr val="black"/>
                </a:solidFill>
                <a:latin typeface="Calibri"/>
                <a:ea typeface="Times New Roman" pitchFamily="18" charset="0"/>
                <a:cs typeface="Arial" pitchFamily="34" charset="0"/>
              </a:rPr>
              <a:t>Rth</a:t>
            </a:r>
            <a:r>
              <a:rPr lang="en-US" altLang="el-GR" dirty="0">
                <a:solidFill>
                  <a:prstClr val="black"/>
                </a:solidFill>
                <a:latin typeface="Calibri"/>
                <a:ea typeface="Times New Roman" pitchFamily="18" charset="0"/>
                <a:cs typeface="Arial" pitchFamily="34" charset="0"/>
              </a:rPr>
              <a:t> </a:t>
            </a:r>
            <a:r>
              <a:rPr lang="el-GR" altLang="el-GR" dirty="0">
                <a:solidFill>
                  <a:prstClr val="black"/>
                </a:solidFill>
                <a:latin typeface="Calibri"/>
                <a:ea typeface="Times New Roman" pitchFamily="18" charset="0"/>
                <a:cs typeface="Arial" pitchFamily="34" charset="0"/>
              </a:rPr>
              <a:t>ή  αντίστοιχα  της  </a:t>
            </a:r>
            <a:r>
              <a:rPr lang="en-US" altLang="el-GR" dirty="0">
                <a:solidFill>
                  <a:prstClr val="black"/>
                </a:solidFill>
                <a:latin typeface="Calibri"/>
                <a:ea typeface="Times New Roman" pitchFamily="18" charset="0"/>
                <a:cs typeface="Arial" pitchFamily="34" charset="0"/>
              </a:rPr>
              <a:t>Rn</a:t>
            </a:r>
            <a:r>
              <a:rPr lang="el-GR" altLang="el-GR" dirty="0">
                <a:solidFill>
                  <a:prstClr val="black"/>
                </a:solidFill>
                <a:latin typeface="Calibri"/>
                <a:ea typeface="Times New Roman" pitchFamily="18" charset="0"/>
                <a:cs typeface="Arial" pitchFamily="34" charset="0"/>
              </a:rPr>
              <a:t> απομακρύνεται  η  αντίσταση  </a:t>
            </a:r>
            <a:r>
              <a:rPr lang="en-US" altLang="el-GR" dirty="0">
                <a:solidFill>
                  <a:prstClr val="black"/>
                </a:solidFill>
                <a:latin typeface="Calibri"/>
                <a:ea typeface="Times New Roman" pitchFamily="18" charset="0"/>
                <a:cs typeface="Arial" pitchFamily="34" charset="0"/>
              </a:rPr>
              <a:t>Rx</a:t>
            </a:r>
            <a:r>
              <a:rPr lang="el-GR" altLang="el-GR" dirty="0">
                <a:solidFill>
                  <a:prstClr val="black"/>
                </a:solidFill>
                <a:latin typeface="Calibri"/>
                <a:ea typeface="Times New Roman" pitchFamily="18" charset="0"/>
                <a:cs typeface="Arial" pitchFamily="34" charset="0"/>
              </a:rPr>
              <a:t> ,   βραχυκυκλώνεται  η πηγή τάσης και </a:t>
            </a:r>
            <a:r>
              <a:rPr lang="el-GR" altLang="el-GR" dirty="0" err="1">
                <a:solidFill>
                  <a:prstClr val="black"/>
                </a:solidFill>
                <a:latin typeface="Calibri"/>
                <a:ea typeface="Times New Roman" pitchFamily="18" charset="0"/>
                <a:cs typeface="Arial" pitchFamily="34" charset="0"/>
              </a:rPr>
              <a:t>ανοιχτοκυκλώνεται</a:t>
            </a:r>
            <a:r>
              <a:rPr lang="el-GR" altLang="el-GR" dirty="0">
                <a:solidFill>
                  <a:prstClr val="black"/>
                </a:solidFill>
                <a:latin typeface="Calibri"/>
                <a:ea typeface="Times New Roman" pitchFamily="18" charset="0"/>
                <a:cs typeface="Arial" pitchFamily="34" charset="0"/>
              </a:rPr>
              <a:t> η πηγή  ρεύματος.</a:t>
            </a:r>
            <a:endParaRPr lang="el-GR" altLang="el-GR" dirty="0">
              <a:solidFill>
                <a:prstClr val="black"/>
              </a:solidFill>
              <a:latin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4966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 build="p"/>
      <p:bldP spid="9" grpId="0" build="p"/>
      <p:bldP spid="13" grpId="0" build="p"/>
      <p:bldP spid="1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1" y="1844824"/>
            <a:ext cx="4855231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4"/>
              <p:cNvSpPr>
                <a:spLocks noChangeArrowheads="1"/>
              </p:cNvSpPr>
              <p:nvPr/>
            </p:nvSpPr>
            <p:spPr bwMode="auto">
              <a:xfrm>
                <a:off x="395536" y="823063"/>
                <a:ext cx="6840760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just"/>
                <a:r>
                  <a:rPr lang="el-GR" altLang="el-GR" sz="2000" dirty="0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και </a:t>
                </a:r>
                <a:r>
                  <a:rPr lang="en-US" altLang="el-GR" sz="2000" dirty="0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 </a:t>
                </a:r>
                <a:r>
                  <a:rPr lang="el-GR" altLang="el-GR" sz="2000" dirty="0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έτσι </a:t>
                </a:r>
                <a:r>
                  <a:rPr lang="en-US" altLang="el-GR" sz="2000" dirty="0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 </a:t>
                </a:r>
                <a:r>
                  <a:rPr lang="el-GR" altLang="el-GR" sz="2000" dirty="0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προκύπτει </a:t>
                </a:r>
                <a:r>
                  <a:rPr lang="en-US" altLang="el-GR" sz="2000" dirty="0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  In</a:t>
                </a:r>
                <a:r>
                  <a:rPr lang="el-GR" altLang="el-GR" sz="2000" dirty="0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 = </a:t>
                </a:r>
                <a:r>
                  <a:rPr lang="en-US" altLang="el-GR" sz="2000" dirty="0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Vth</a:t>
                </a:r>
                <a:r>
                  <a:rPr lang="el-GR" altLang="el-GR" sz="2000" dirty="0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 / </a:t>
                </a:r>
                <a:r>
                  <a:rPr lang="en-US" altLang="el-GR" sz="2000" dirty="0" err="1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Rth</a:t>
                </a:r>
                <a:r>
                  <a:rPr lang="el-GR" altLang="el-GR" sz="2000" dirty="0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 = 13 </a:t>
                </a:r>
                <a:r>
                  <a:rPr lang="en-US" altLang="el-GR" sz="2000" dirty="0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V</a:t>
                </a:r>
                <a:r>
                  <a:rPr lang="el-GR" altLang="el-GR" sz="2000" dirty="0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 / 6,5 Ω</a:t>
                </a:r>
                <a:r>
                  <a:rPr lang="en-US" altLang="el-GR" sz="2000" dirty="0" smtClean="0">
                    <a:solidFill>
                      <a:prstClr val="black"/>
                    </a:solidFill>
                    <a:latin typeface="Calibri"/>
                    <a:ea typeface="Times New Roman" pitchFamily="18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l-GR" sz="20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lang="en-US" altLang="el-GR" sz="2000" dirty="0" smtClean="0">
                    <a:solidFill>
                      <a:prstClr val="black"/>
                    </a:solidFill>
                    <a:latin typeface="Calibri"/>
                    <a:cs typeface="Arial" pitchFamily="34" charset="0"/>
                  </a:rPr>
                  <a:t>     </a:t>
                </a:r>
                <a:r>
                  <a:rPr lang="en-US" altLang="el-GR" sz="2000" dirty="0">
                    <a:solidFill>
                      <a:prstClr val="black"/>
                    </a:solidFill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In</a:t>
                </a:r>
                <a:r>
                  <a:rPr lang="el-GR" altLang="el-GR" sz="2000" dirty="0">
                    <a:solidFill>
                      <a:prstClr val="black"/>
                    </a:solidFill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 =  2 </a:t>
                </a:r>
                <a:r>
                  <a:rPr lang="el-GR" altLang="el-GR" sz="2000" dirty="0" smtClean="0">
                    <a:solidFill>
                      <a:prstClr val="black"/>
                    </a:solidFill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Α</a:t>
                </a:r>
                <a:endParaRPr lang="el-GR" altLang="el-GR" sz="2000" dirty="0" smtClean="0">
                  <a:solidFill>
                    <a:prstClr val="black"/>
                  </a:solidFill>
                  <a:latin typeface="Calibri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5536" y="823063"/>
                <a:ext cx="6840760" cy="400110"/>
              </a:xfrm>
              <a:prstGeom prst="rect">
                <a:avLst/>
              </a:prstGeom>
              <a:blipFill rotWithShape="1">
                <a:blip r:embed="rId3"/>
                <a:stretch>
                  <a:fillRect l="-980" t="-9091" r="-178" b="-2575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860032" y="2708920"/>
                <a:ext cx="4104456" cy="25545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l-GR" sz="2000" dirty="0" smtClean="0">
                    <a:solidFill>
                      <a:prstClr val="black"/>
                    </a:solidFill>
                    <a:latin typeface="Calibri"/>
                  </a:rPr>
                  <a:t>Για </a:t>
                </a:r>
                <a:r>
                  <a:rPr lang="el-GR" sz="2000" dirty="0">
                    <a:solidFill>
                      <a:prstClr val="black"/>
                    </a:solidFill>
                    <a:latin typeface="Calibri"/>
                  </a:rPr>
                  <a:t>να καταναλώνει την μέγιστη ισχύ η αντίσταση </a:t>
                </a:r>
                <a:r>
                  <a:rPr lang="en-US" sz="2000" dirty="0">
                    <a:solidFill>
                      <a:prstClr val="black"/>
                    </a:solidFill>
                    <a:latin typeface="Calibri"/>
                  </a:rPr>
                  <a:t>R</a:t>
                </a:r>
                <a:r>
                  <a:rPr lang="en-US" sz="2000" baseline="-25000" dirty="0">
                    <a:solidFill>
                      <a:prstClr val="black"/>
                    </a:solidFill>
                    <a:latin typeface="Calibri"/>
                  </a:rPr>
                  <a:t>X</a:t>
                </a:r>
                <a:r>
                  <a:rPr lang="en-US" sz="2000" dirty="0">
                    <a:solidFill>
                      <a:prstClr val="black"/>
                    </a:solidFill>
                    <a:latin typeface="Calibri"/>
                  </a:rPr>
                  <a:t>  </a:t>
                </a:r>
                <a:r>
                  <a:rPr lang="el-GR" sz="2000" dirty="0">
                    <a:solidFill>
                      <a:prstClr val="black"/>
                    </a:solidFill>
                    <a:latin typeface="Calibri"/>
                  </a:rPr>
                  <a:t>θα  πρέπει  να  είναι  </a:t>
                </a:r>
                <a:endParaRPr lang="en-US" sz="2000" dirty="0" smtClean="0">
                  <a:solidFill>
                    <a:prstClr val="black"/>
                  </a:solidFill>
                  <a:latin typeface="Calibri"/>
                </a:endParaRPr>
              </a:p>
              <a:p>
                <a:pPr algn="just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000" dirty="0" smtClean="0">
                    <a:solidFill>
                      <a:prstClr val="black"/>
                    </a:solidFill>
                    <a:latin typeface="Calibri"/>
                  </a:rPr>
                  <a:t>R</a:t>
                </a:r>
                <a:r>
                  <a:rPr lang="en-US" sz="2000" baseline="-25000" dirty="0" smtClean="0">
                    <a:solidFill>
                      <a:prstClr val="black"/>
                    </a:solidFill>
                    <a:latin typeface="Calibri"/>
                  </a:rPr>
                  <a:t>X</a:t>
                </a:r>
                <a:r>
                  <a:rPr lang="en-US" sz="2000" dirty="0" smtClean="0">
                    <a:solidFill>
                      <a:prstClr val="black"/>
                    </a:solidFill>
                    <a:latin typeface="Calibri"/>
                  </a:rPr>
                  <a:t>  </a:t>
                </a:r>
                <a:r>
                  <a:rPr lang="el-GR" sz="2000" dirty="0">
                    <a:solidFill>
                      <a:prstClr val="black"/>
                    </a:solidFill>
                    <a:latin typeface="Calibri"/>
                  </a:rPr>
                  <a:t>=  </a:t>
                </a:r>
                <a:r>
                  <a:rPr lang="en-US" sz="2000" dirty="0">
                    <a:solidFill>
                      <a:prstClr val="black"/>
                    </a:solidFill>
                    <a:latin typeface="Calibri"/>
                  </a:rPr>
                  <a:t>Rn  </a:t>
                </a:r>
                <a:r>
                  <a:rPr lang="el-GR" sz="2000" dirty="0">
                    <a:solidFill>
                      <a:prstClr val="black"/>
                    </a:solidFill>
                    <a:latin typeface="Calibri"/>
                  </a:rPr>
                  <a:t>=  6,5 Ω</a:t>
                </a:r>
              </a:p>
              <a:p>
                <a:pPr algn="just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2000" dirty="0" smtClean="0">
                  <a:solidFill>
                    <a:prstClr val="black"/>
                  </a:solidFill>
                  <a:latin typeface="Calibri"/>
                </a:endParaRPr>
              </a:p>
              <a:p>
                <a:pPr algn="just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l-GR" sz="2000" dirty="0" smtClean="0">
                    <a:solidFill>
                      <a:prstClr val="black"/>
                    </a:solidFill>
                    <a:latin typeface="Calibri"/>
                  </a:rPr>
                  <a:t>έτσι  </a:t>
                </a:r>
                <a:r>
                  <a:rPr lang="el-GR" sz="2000" dirty="0">
                    <a:solidFill>
                      <a:prstClr val="black"/>
                    </a:solidFill>
                    <a:latin typeface="Calibri"/>
                  </a:rPr>
                  <a:t>θα  ισχύει </a:t>
                </a:r>
                <a:r>
                  <a:rPr lang="el-GR" sz="2000" dirty="0" smtClean="0">
                    <a:solidFill>
                      <a:prstClr val="black"/>
                    </a:solidFill>
                    <a:latin typeface="Calibri"/>
                  </a:rPr>
                  <a:t>:</a:t>
                </a:r>
                <a:endParaRPr lang="en-US" sz="2000" dirty="0" smtClean="0">
                  <a:solidFill>
                    <a:prstClr val="black"/>
                  </a:solidFill>
                  <a:latin typeface="Calibri"/>
                </a:endParaRPr>
              </a:p>
              <a:p>
                <a:pPr algn="just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l-GR" sz="2000" dirty="0" smtClean="0">
                    <a:solidFill>
                      <a:prstClr val="black"/>
                    </a:solidFill>
                    <a:latin typeface="Calibri"/>
                  </a:rPr>
                  <a:t>Ι </a:t>
                </a:r>
                <a:r>
                  <a:rPr lang="el-GR" sz="2000" dirty="0">
                    <a:solidFill>
                      <a:prstClr val="black"/>
                    </a:solidFill>
                    <a:latin typeface="Calibri"/>
                  </a:rPr>
                  <a:t>= </a:t>
                </a:r>
                <a:r>
                  <a:rPr lang="en-US" sz="2000" dirty="0">
                    <a:solidFill>
                      <a:prstClr val="black"/>
                    </a:solidFill>
                    <a:latin typeface="Calibri"/>
                  </a:rPr>
                  <a:t>In x Rn</a:t>
                </a:r>
                <a:r>
                  <a:rPr lang="el-GR" sz="2000" dirty="0">
                    <a:solidFill>
                      <a:prstClr val="black"/>
                    </a:solidFill>
                    <a:latin typeface="Calibri"/>
                  </a:rPr>
                  <a:t> / ( </a:t>
                </a:r>
                <a:r>
                  <a:rPr lang="en-US" sz="2000" dirty="0">
                    <a:solidFill>
                      <a:prstClr val="black"/>
                    </a:solidFill>
                    <a:latin typeface="Calibri"/>
                  </a:rPr>
                  <a:t>Rn</a:t>
                </a:r>
                <a:r>
                  <a:rPr lang="el-GR" sz="2000" dirty="0">
                    <a:solidFill>
                      <a:prstClr val="black"/>
                    </a:solidFill>
                    <a:latin typeface="Calibri"/>
                  </a:rPr>
                  <a:t> + </a:t>
                </a:r>
                <a:r>
                  <a:rPr lang="en-US" sz="2000" dirty="0">
                    <a:solidFill>
                      <a:prstClr val="black"/>
                    </a:solidFill>
                    <a:latin typeface="Calibri"/>
                  </a:rPr>
                  <a:t>Rx</a:t>
                </a:r>
                <a:r>
                  <a:rPr lang="el-GR" sz="2000" dirty="0">
                    <a:solidFill>
                      <a:prstClr val="black"/>
                    </a:solidFill>
                    <a:latin typeface="Calibri"/>
                  </a:rPr>
                  <a:t> ) = </a:t>
                </a:r>
                <a:endParaRPr lang="en-US" sz="2000" dirty="0" smtClean="0">
                  <a:solidFill>
                    <a:prstClr val="black"/>
                  </a:solidFill>
                  <a:latin typeface="Calibri"/>
                </a:endParaRPr>
              </a:p>
              <a:p>
                <a:pPr algn="just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000" dirty="0" smtClean="0">
                    <a:solidFill>
                      <a:prstClr val="black"/>
                    </a:solidFill>
                    <a:latin typeface="Calibri"/>
                  </a:rPr>
                  <a:t>In </a:t>
                </a:r>
                <a:r>
                  <a:rPr lang="en-US" sz="2000" dirty="0">
                    <a:solidFill>
                      <a:prstClr val="black"/>
                    </a:solidFill>
                    <a:latin typeface="Calibri"/>
                  </a:rPr>
                  <a:t>x</a:t>
                </a:r>
                <a:r>
                  <a:rPr lang="el-GR" sz="2000" dirty="0">
                    <a:solidFill>
                      <a:prstClr val="black"/>
                    </a:solidFill>
                    <a:latin typeface="Calibri"/>
                  </a:rPr>
                  <a:t> 6,5/(6,5 + 6,5) = </a:t>
                </a:r>
                <a:endParaRPr lang="en-US" sz="2000" dirty="0" smtClean="0">
                  <a:solidFill>
                    <a:prstClr val="black"/>
                  </a:solidFill>
                  <a:latin typeface="Calibri"/>
                </a:endParaRPr>
              </a:p>
              <a:p>
                <a:pPr algn="just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000" dirty="0" smtClean="0">
                    <a:solidFill>
                      <a:prstClr val="black"/>
                    </a:solidFill>
                    <a:latin typeface="Calibri"/>
                  </a:rPr>
                  <a:t>In</a:t>
                </a:r>
                <a:r>
                  <a:rPr lang="el-GR" sz="2000" dirty="0" smtClean="0">
                    <a:solidFill>
                      <a:prstClr val="black"/>
                    </a:solidFill>
                    <a:latin typeface="Calibri"/>
                  </a:rPr>
                  <a:t> </a:t>
                </a:r>
                <a:r>
                  <a:rPr lang="el-GR" sz="2000" dirty="0">
                    <a:solidFill>
                      <a:prstClr val="black"/>
                    </a:solidFill>
                    <a:latin typeface="Calibri"/>
                  </a:rPr>
                  <a:t>/2 = 2</a:t>
                </a:r>
                <a:r>
                  <a:rPr lang="en-US" sz="2000" dirty="0">
                    <a:solidFill>
                      <a:prstClr val="black"/>
                    </a:solidFill>
                    <a:latin typeface="Calibri"/>
                  </a:rPr>
                  <a:t>A</a:t>
                </a:r>
                <a:r>
                  <a:rPr lang="el-GR" sz="2000" dirty="0">
                    <a:solidFill>
                      <a:prstClr val="black"/>
                    </a:solidFill>
                    <a:latin typeface="Calibri"/>
                  </a:rPr>
                  <a:t> / </a:t>
                </a:r>
                <a:r>
                  <a:rPr lang="el-GR" sz="2000" dirty="0" smtClean="0">
                    <a:solidFill>
                      <a:prstClr val="black"/>
                    </a:solidFill>
                    <a:latin typeface="Calibri"/>
                  </a:rPr>
                  <a:t>2</a:t>
                </a:r>
                <a:r>
                  <a:rPr lang="en-US" sz="2000" dirty="0" smtClean="0">
                    <a:solidFill>
                      <a:prstClr val="black"/>
                    </a:solidFill>
                    <a:latin typeface="Calibri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l-GR" sz="20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lang="en-US" sz="2000" dirty="0" smtClean="0">
                    <a:solidFill>
                      <a:prstClr val="black"/>
                    </a:solidFill>
                    <a:latin typeface="Calibri"/>
                  </a:rPr>
                  <a:t>  I</a:t>
                </a:r>
                <a:r>
                  <a:rPr lang="el-GR" sz="2000" dirty="0" smtClean="0">
                    <a:solidFill>
                      <a:prstClr val="black"/>
                    </a:solidFill>
                    <a:latin typeface="Calibri"/>
                  </a:rPr>
                  <a:t> </a:t>
                </a:r>
                <a:r>
                  <a:rPr lang="el-GR" sz="2000" dirty="0">
                    <a:solidFill>
                      <a:prstClr val="black"/>
                    </a:solidFill>
                    <a:latin typeface="Calibri"/>
                  </a:rPr>
                  <a:t>= 1</a:t>
                </a:r>
                <a:r>
                  <a:rPr lang="en-US" sz="2000" dirty="0">
                    <a:solidFill>
                      <a:prstClr val="black"/>
                    </a:solidFill>
                    <a:latin typeface="Calibri"/>
                  </a:rPr>
                  <a:t>A</a:t>
                </a:r>
                <a:endParaRPr lang="el-GR" sz="2000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0032" y="2708920"/>
                <a:ext cx="4104456" cy="2554545"/>
              </a:xfrm>
              <a:prstGeom prst="rect">
                <a:avLst/>
              </a:prstGeom>
              <a:blipFill rotWithShape="1">
                <a:blip r:embed="rId4"/>
                <a:stretch>
                  <a:fillRect l="-1484" t="-1193" r="-1484" b="-334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1708653" y="5373216"/>
            <a:ext cx="71118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2000" dirty="0">
                <a:solidFill>
                  <a:prstClr val="black"/>
                </a:solidFill>
                <a:latin typeface="Calibri"/>
              </a:rPr>
              <a:t>και  η  ισχύς  αυτή  θα  είναι :    Ρ  =  Ι</a:t>
            </a:r>
            <a:r>
              <a:rPr lang="el-GR" sz="2000" baseline="30000" dirty="0">
                <a:solidFill>
                  <a:prstClr val="black"/>
                </a:solidFill>
                <a:latin typeface="Calibri"/>
              </a:rPr>
              <a:t>2 </a:t>
            </a:r>
            <a:r>
              <a:rPr lang="el-GR" sz="2000" dirty="0">
                <a:solidFill>
                  <a:prstClr val="black"/>
                </a:solidFill>
                <a:latin typeface="Calibri"/>
              </a:rPr>
              <a:t>  </a:t>
            </a:r>
            <a:r>
              <a:rPr lang="en-US" sz="2000" dirty="0">
                <a:solidFill>
                  <a:prstClr val="black"/>
                </a:solidFill>
                <a:latin typeface="Calibri"/>
              </a:rPr>
              <a:t>x  R</a:t>
            </a:r>
            <a:r>
              <a:rPr lang="en-US" sz="2000" baseline="-25000" dirty="0">
                <a:solidFill>
                  <a:prstClr val="black"/>
                </a:solidFill>
                <a:latin typeface="Calibri"/>
              </a:rPr>
              <a:t>X</a:t>
            </a:r>
            <a:r>
              <a:rPr lang="en-US" sz="2000" dirty="0">
                <a:solidFill>
                  <a:prstClr val="black"/>
                </a:solidFill>
                <a:latin typeface="Calibri"/>
              </a:rPr>
              <a:t>  </a:t>
            </a:r>
            <a:r>
              <a:rPr lang="el-GR" sz="2000" dirty="0">
                <a:solidFill>
                  <a:prstClr val="black"/>
                </a:solidFill>
                <a:latin typeface="Calibri"/>
              </a:rPr>
              <a:t>=  1 </a:t>
            </a:r>
            <a:r>
              <a:rPr lang="el-GR" sz="2000" baseline="30000" dirty="0">
                <a:solidFill>
                  <a:prstClr val="black"/>
                </a:solidFill>
                <a:latin typeface="Calibri"/>
              </a:rPr>
              <a:t>2</a:t>
            </a:r>
            <a:r>
              <a:rPr lang="el-GR" sz="2000" dirty="0">
                <a:solidFill>
                  <a:prstClr val="black"/>
                </a:solidFill>
                <a:latin typeface="Calibri"/>
              </a:rPr>
              <a:t>  </a:t>
            </a:r>
            <a:r>
              <a:rPr lang="en-US" sz="2000" dirty="0">
                <a:solidFill>
                  <a:prstClr val="black"/>
                </a:solidFill>
                <a:latin typeface="Calibri"/>
              </a:rPr>
              <a:t>x  </a:t>
            </a:r>
            <a:r>
              <a:rPr lang="el-GR" sz="2000" dirty="0">
                <a:solidFill>
                  <a:prstClr val="black"/>
                </a:solidFill>
                <a:latin typeface="Calibri"/>
              </a:rPr>
              <a:t>6,5  =  6,50 </a:t>
            </a:r>
            <a:r>
              <a:rPr lang="en-US" sz="2000" dirty="0">
                <a:solidFill>
                  <a:prstClr val="black"/>
                </a:solidFill>
                <a:latin typeface="Calibri"/>
              </a:rPr>
              <a:t>W</a:t>
            </a:r>
            <a:endParaRPr lang="el-GR" sz="20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Ορθογώνιο 7"/>
          <p:cNvSpPr/>
          <p:nvPr/>
        </p:nvSpPr>
        <p:spPr>
          <a:xfrm>
            <a:off x="4932040" y="1700808"/>
            <a:ext cx="40324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</a:pPr>
            <a:r>
              <a:rPr lang="el-GR" sz="2000" dirty="0">
                <a:solidFill>
                  <a:prstClr val="black"/>
                </a:solidFill>
                <a:latin typeface="Calibri"/>
              </a:rPr>
              <a:t>Έτσι  το  ισοδύναμο  κύκλωμα  κατά  </a:t>
            </a:r>
            <a:r>
              <a:rPr lang="en-US" sz="2000" dirty="0">
                <a:solidFill>
                  <a:prstClr val="black"/>
                </a:solidFill>
                <a:latin typeface="Calibri"/>
              </a:rPr>
              <a:t>Norton</a:t>
            </a:r>
            <a:r>
              <a:rPr lang="el-GR" sz="2000" dirty="0">
                <a:solidFill>
                  <a:prstClr val="black"/>
                </a:solidFill>
                <a:latin typeface="Calibri"/>
              </a:rPr>
              <a:t> δίνεται στο διπλανό  σχήμα :</a:t>
            </a:r>
            <a:endParaRPr lang="en-US" sz="20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25719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build="p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900" dirty="0" smtClean="0"/>
              <a:t>Βρόχοι :  </a:t>
            </a:r>
            <a:r>
              <a:rPr lang="en-US" sz="3900" dirty="0" smtClean="0"/>
              <a:t>b – n +1</a:t>
            </a:r>
            <a:endParaRPr lang="el-GR" sz="3900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4300537"/>
          </a:xfrm>
        </p:spPr>
        <p:txBody>
          <a:bodyPr/>
          <a:lstStyle/>
          <a:p>
            <a:r>
              <a:rPr lang="en-US" dirty="0" smtClean="0"/>
              <a:t>b :  </a:t>
            </a:r>
            <a:r>
              <a:rPr lang="el-GR" dirty="0" smtClean="0"/>
              <a:t>Αριθμός  κλάδων</a:t>
            </a:r>
          </a:p>
          <a:p>
            <a:r>
              <a:rPr lang="en-US" dirty="0" smtClean="0"/>
              <a:t>n :  </a:t>
            </a:r>
            <a:r>
              <a:rPr lang="el-GR" dirty="0" smtClean="0"/>
              <a:t>Αριθμός  κόμβων</a:t>
            </a:r>
          </a:p>
          <a:p>
            <a:endParaRPr lang="el-GR" dirty="0"/>
          </a:p>
          <a:p>
            <a:r>
              <a:rPr lang="el-GR" dirty="0" smtClean="0"/>
              <a:t>Κλάδος είναι μια απλή διαδρομή ρεύματος που περιλαμβάνει τουλάχιστρον ένα στοιχείο κυκλώματος</a:t>
            </a:r>
          </a:p>
          <a:p>
            <a:r>
              <a:rPr lang="el-GR" dirty="0" smtClean="0"/>
              <a:t>Κόμβος είναι το σημείο που ενώνει δύο ή περισσότερους κλάδους</a:t>
            </a:r>
            <a:endParaRPr lang="el-GR" dirty="0"/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>
          <a:xfrm>
            <a:off x="6588224" y="6237312"/>
            <a:ext cx="2133600" cy="457200"/>
          </a:xfrm>
        </p:spPr>
        <p:txBody>
          <a:bodyPr/>
          <a:lstStyle/>
          <a:p>
            <a:fld id="{DD198258-3A06-43AD-98BB-3D07AD8A66F9}" type="slidenum">
              <a:rPr lang="en-US" sz="2000" b="1" smtClean="0"/>
              <a:pPr/>
              <a:t>3</a:t>
            </a:fld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  <p:bldP spid="3072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900" dirty="0" smtClean="0"/>
              <a:t>Βήματα για την μέθοδο βρόχων</a:t>
            </a:r>
            <a:endParaRPr lang="el-GR" sz="3900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719262"/>
            <a:ext cx="8208912" cy="4878089"/>
          </a:xfrm>
        </p:spPr>
        <p:txBody>
          <a:bodyPr/>
          <a:lstStyle/>
          <a:p>
            <a:pPr algn="just"/>
            <a:r>
              <a:rPr lang="el-GR" dirty="0" smtClean="0"/>
              <a:t>Επιλέγεται ο κατάλληλος αριθμός βρόχων</a:t>
            </a:r>
            <a:r>
              <a:rPr lang="en-US" dirty="0" smtClean="0"/>
              <a:t>  b–n+1</a:t>
            </a:r>
            <a:r>
              <a:rPr lang="el-GR" dirty="0" smtClean="0"/>
              <a:t> για την ανάλυση του κυκλώματος</a:t>
            </a:r>
            <a:endParaRPr lang="el-GR" dirty="0"/>
          </a:p>
          <a:p>
            <a:pPr algn="just"/>
            <a:r>
              <a:rPr lang="el-GR" dirty="0" smtClean="0"/>
              <a:t>Ορίζεται αυθαίρετα μία συμβατική φορά ρεύματος </a:t>
            </a:r>
            <a:r>
              <a:rPr lang="en-US" dirty="0" smtClean="0"/>
              <a:t>J  </a:t>
            </a:r>
            <a:r>
              <a:rPr lang="el-GR" dirty="0" smtClean="0"/>
              <a:t>σε κάθε βρόχο</a:t>
            </a:r>
          </a:p>
          <a:p>
            <a:pPr algn="just"/>
            <a:r>
              <a:rPr lang="el-GR" dirty="0" smtClean="0"/>
              <a:t>Σημειώνονται οι πολικότητες στις αντιστάσεις σύμφωνα με την φορά του ρεύματος σε κάθε βρόχο (κλειστή διαδρομή)</a:t>
            </a:r>
          </a:p>
          <a:p>
            <a:pPr algn="just"/>
            <a:r>
              <a:rPr lang="el-GR" dirty="0" smtClean="0"/>
              <a:t>Καταστρώνονται οι εξισώσεις βρόχων εφαρμόζοντας τον 1</a:t>
            </a:r>
            <a:r>
              <a:rPr lang="el-GR" baseline="30000" dirty="0" smtClean="0"/>
              <a:t>ο</a:t>
            </a:r>
            <a:r>
              <a:rPr lang="el-GR" dirty="0" smtClean="0"/>
              <a:t> Νόμο τάσεων του </a:t>
            </a:r>
            <a:r>
              <a:rPr lang="en-US" dirty="0" smtClean="0"/>
              <a:t>Kirchhoff</a:t>
            </a:r>
            <a:endParaRPr lang="el-GR" dirty="0" smtClean="0"/>
          </a:p>
          <a:p>
            <a:pPr algn="just"/>
            <a:endParaRPr lang="el-GR" dirty="0"/>
          </a:p>
          <a:p>
            <a:pPr algn="just"/>
            <a:endParaRPr lang="el-GR" dirty="0" smtClean="0"/>
          </a:p>
          <a:p>
            <a:pPr algn="just"/>
            <a:endParaRPr lang="el-GR" dirty="0"/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98258-3A06-43AD-98BB-3D07AD8A66F9}" type="slidenum">
              <a:rPr lang="en-US" sz="2000" b="1" smtClean="0"/>
              <a:pPr/>
              <a:t>4</a:t>
            </a:fld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    </a:t>
            </a:r>
            <a:r>
              <a:rPr lang="en-US" dirty="0" smtClean="0"/>
              <a:t>b=5 ,  n = 3 ,     b-n+1=3</a:t>
            </a:r>
            <a:endParaRPr lang="el-GR" dirty="0"/>
          </a:p>
        </p:txBody>
      </p:sp>
      <p:pic>
        <p:nvPicPr>
          <p:cNvPr id="5017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5638" y="1679240"/>
            <a:ext cx="7142866" cy="39820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2000" b="1" dirty="0" smtClean="0"/>
              <a:t>5</a:t>
            </a:r>
            <a:endParaRPr lang="en-US" sz="2000" b="1" dirty="0"/>
          </a:p>
        </p:txBody>
      </p:sp>
      <p:sp>
        <p:nvSpPr>
          <p:cNvPr id="10" name="Τίτλος 1"/>
          <p:cNvSpPr txBox="1">
            <a:spLocks/>
          </p:cNvSpPr>
          <p:nvPr/>
        </p:nvSpPr>
        <p:spPr bwMode="auto">
          <a:xfrm>
            <a:off x="179512" y="1628800"/>
            <a:ext cx="2018184" cy="2736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9pPr>
          </a:lstStyle>
          <a:p>
            <a:endParaRPr lang="el-GR" dirty="0" smtClean="0"/>
          </a:p>
          <a:p>
            <a:r>
              <a:rPr lang="el-GR" sz="2400" dirty="0" smtClean="0"/>
              <a:t>Κλάδοι </a:t>
            </a:r>
            <a:r>
              <a:rPr lang="en-US" sz="2400" dirty="0" smtClean="0"/>
              <a:t>b=5</a:t>
            </a:r>
            <a:endParaRPr lang="el-GR" sz="2400" dirty="0" smtClean="0"/>
          </a:p>
          <a:p>
            <a:r>
              <a:rPr lang="en-US" sz="2400" dirty="0" smtClean="0"/>
              <a:t>R1 V1 R2</a:t>
            </a:r>
          </a:p>
          <a:p>
            <a:r>
              <a:rPr lang="en-US" sz="2400" dirty="0" smtClean="0"/>
              <a:t>R3</a:t>
            </a:r>
          </a:p>
          <a:p>
            <a:r>
              <a:rPr lang="en-US" sz="2400" dirty="0" smtClean="0"/>
              <a:t>V2 R4</a:t>
            </a:r>
          </a:p>
          <a:p>
            <a:r>
              <a:rPr lang="en-US" sz="2400" dirty="0" smtClean="0"/>
              <a:t>R5</a:t>
            </a:r>
          </a:p>
          <a:p>
            <a:r>
              <a:rPr lang="en-US" sz="2400" dirty="0" smtClean="0"/>
              <a:t>R6 V3 R7</a:t>
            </a:r>
            <a:endParaRPr lang="el-GR" sz="2400" dirty="0"/>
          </a:p>
        </p:txBody>
      </p:sp>
      <p:sp>
        <p:nvSpPr>
          <p:cNvPr id="11" name="Τίτλος 1"/>
          <p:cNvSpPr txBox="1">
            <a:spLocks/>
          </p:cNvSpPr>
          <p:nvPr/>
        </p:nvSpPr>
        <p:spPr bwMode="auto">
          <a:xfrm>
            <a:off x="177552" y="4437112"/>
            <a:ext cx="2018184" cy="1944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l-GR" sz="2400" dirty="0" smtClean="0"/>
              <a:t>Κόμβοι</a:t>
            </a:r>
            <a:r>
              <a:rPr lang="en-US" sz="2400" dirty="0" smtClean="0"/>
              <a:t> n=3</a:t>
            </a:r>
            <a:endParaRPr lang="el-GR" sz="2400" dirty="0" smtClean="0"/>
          </a:p>
          <a:p>
            <a:r>
              <a:rPr lang="en-US" sz="2400" dirty="0" smtClean="0"/>
              <a:t>A</a:t>
            </a:r>
          </a:p>
          <a:p>
            <a:r>
              <a:rPr lang="en-US" sz="2400" dirty="0" smtClean="0"/>
              <a:t>B</a:t>
            </a:r>
          </a:p>
          <a:p>
            <a:r>
              <a:rPr lang="el-GR" sz="2400" dirty="0" smtClean="0"/>
              <a:t>Γ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44158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build="p"/>
      <p:bldP spid="1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900" dirty="0" smtClean="0"/>
              <a:t>Παράδειγμα:  πολικότητες</a:t>
            </a:r>
            <a:endParaRPr lang="el-GR" sz="3900" dirty="0"/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784A2-2DB7-4811-97A9-571DB1147CD5}" type="slidenum">
              <a:rPr lang="en-US" sz="2000" b="1" smtClean="0"/>
              <a:pPr/>
              <a:t>6</a:t>
            </a:fld>
            <a:endParaRPr lang="en-US" sz="20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412776"/>
            <a:ext cx="8960884" cy="4945769"/>
          </a:xfrm>
          <a:prstGeom prst="rect">
            <a:avLst/>
          </a:prstGeom>
          <a:solidFill>
            <a:srgbClr val="92D050"/>
          </a:solidFill>
          <a:ln>
            <a:noFill/>
          </a:ln>
        </p:spPr>
      </p:pic>
      <p:sp>
        <p:nvSpPr>
          <p:cNvPr id="9" name="Βέλος αναστροφής 8"/>
          <p:cNvSpPr/>
          <p:nvPr/>
        </p:nvSpPr>
        <p:spPr>
          <a:xfrm>
            <a:off x="1331640" y="3140968"/>
            <a:ext cx="1296144" cy="936104"/>
          </a:xfrm>
          <a:prstGeom prst="uturnArrow">
            <a:avLst>
              <a:gd name="adj1" fmla="val 6386"/>
              <a:gd name="adj2" fmla="val 9167"/>
              <a:gd name="adj3" fmla="val 45924"/>
              <a:gd name="adj4" fmla="val 43750"/>
              <a:gd name="adj5" fmla="val 7427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13" name="Βέλος αναστροφής 12"/>
          <p:cNvSpPr/>
          <p:nvPr/>
        </p:nvSpPr>
        <p:spPr>
          <a:xfrm flipH="1">
            <a:off x="3563888" y="3284984"/>
            <a:ext cx="1296144" cy="936104"/>
          </a:xfrm>
          <a:prstGeom prst="uturnArrow">
            <a:avLst>
              <a:gd name="adj1" fmla="val 6386"/>
              <a:gd name="adj2" fmla="val 9167"/>
              <a:gd name="adj3" fmla="val 43704"/>
              <a:gd name="adj4" fmla="val 43750"/>
              <a:gd name="adj5" fmla="val 74278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14" name="Βέλος αναστροφής 13"/>
          <p:cNvSpPr/>
          <p:nvPr/>
        </p:nvSpPr>
        <p:spPr>
          <a:xfrm flipH="1">
            <a:off x="5724128" y="4365104"/>
            <a:ext cx="1296144" cy="936104"/>
          </a:xfrm>
          <a:prstGeom prst="uturnArrow">
            <a:avLst>
              <a:gd name="adj1" fmla="val 6386"/>
              <a:gd name="adj2" fmla="val 9167"/>
              <a:gd name="adj3" fmla="val 43704"/>
              <a:gd name="adj4" fmla="val 43750"/>
              <a:gd name="adj5" fmla="val 74278"/>
            </a:avLst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70117" y="3430741"/>
            <a:ext cx="6976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J1</a:t>
            </a:r>
            <a:endParaRPr lang="el-GR" sz="36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3874373" y="3717032"/>
            <a:ext cx="6976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J2</a:t>
            </a:r>
            <a:endParaRPr lang="el-GR" sz="36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6034613" y="4654877"/>
            <a:ext cx="6976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J3</a:t>
            </a:r>
            <a:endParaRPr lang="el-GR" sz="36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827584" y="2204864"/>
            <a:ext cx="48442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+</a:t>
            </a:r>
            <a:endParaRPr lang="el-GR" sz="40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41760" y="1916832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_</a:t>
            </a:r>
            <a:endParaRPr lang="el-GR" sz="4000" b="1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791428" y="3356992"/>
            <a:ext cx="48442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+</a:t>
            </a:r>
            <a:endParaRPr lang="el-GR" sz="4000" b="1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143356" y="5169386"/>
            <a:ext cx="48442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+</a:t>
            </a:r>
            <a:endParaRPr lang="el-GR" sz="4000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733848" y="4305290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_</a:t>
            </a:r>
            <a:endParaRPr lang="el-GR" sz="4000" b="1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115616" y="4881354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_</a:t>
            </a:r>
            <a:endParaRPr lang="el-GR" sz="4000" b="1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203848" y="3513202"/>
            <a:ext cx="48442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+</a:t>
            </a:r>
            <a:endParaRPr lang="el-GR" sz="40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4788024" y="5025370"/>
            <a:ext cx="48442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+</a:t>
            </a:r>
            <a:endParaRPr lang="el-GR" sz="40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4860032" y="3081154"/>
            <a:ext cx="48442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+</a:t>
            </a:r>
            <a:endParaRPr lang="el-GR" sz="40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3309912" y="4293096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_</a:t>
            </a:r>
            <a:endParaRPr lang="el-GR" sz="40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4822080" y="1988840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_</a:t>
            </a:r>
            <a:endParaRPr lang="el-GR" sz="40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4822080" y="3789040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_</a:t>
            </a:r>
            <a:endParaRPr lang="el-GR" sz="40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5311708" y="4017258"/>
            <a:ext cx="48442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</a:rPr>
              <a:t>+</a:t>
            </a:r>
            <a:endParaRPr lang="el-GR" sz="4000" b="1" dirty="0">
              <a:solidFill>
                <a:srgbClr val="0070C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671748" y="5169386"/>
            <a:ext cx="48442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</a:rPr>
              <a:t>+</a:t>
            </a:r>
            <a:endParaRPr lang="el-GR" sz="4000" b="1" dirty="0">
              <a:solidFill>
                <a:srgbClr val="0070C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679860" y="3729226"/>
            <a:ext cx="48442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</a:rPr>
              <a:t>+</a:t>
            </a:r>
            <a:endParaRPr lang="el-GR" sz="4000" b="1" dirty="0">
              <a:solidFill>
                <a:srgbClr val="0070C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635896" y="1897668"/>
            <a:ext cx="3946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+</a:t>
            </a:r>
            <a:endParaRPr lang="el-GR" sz="2800" dirty="0"/>
          </a:p>
        </p:txBody>
      </p:sp>
      <p:sp>
        <p:nvSpPr>
          <p:cNvPr id="34" name="TextBox 33"/>
          <p:cNvSpPr txBox="1"/>
          <p:nvPr/>
        </p:nvSpPr>
        <p:spPr>
          <a:xfrm>
            <a:off x="7524328" y="4221088"/>
            <a:ext cx="3946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+</a:t>
            </a:r>
            <a:endParaRPr lang="el-GR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4355976" y="1743199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_</a:t>
            </a:r>
            <a:endParaRPr lang="el-GR" sz="24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7524328" y="4839543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_</a:t>
            </a:r>
            <a:endParaRPr lang="el-GR" sz="24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5326136" y="4797152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</a:rPr>
              <a:t>_</a:t>
            </a:r>
            <a:endParaRPr lang="el-GR" sz="4000" b="1" dirty="0">
              <a:solidFill>
                <a:srgbClr val="0070C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686176" y="3501008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</a:rPr>
              <a:t>_</a:t>
            </a:r>
            <a:endParaRPr lang="el-GR" sz="4000" b="1" dirty="0">
              <a:solidFill>
                <a:srgbClr val="0070C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660232" y="4881354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</a:rPr>
              <a:t>_</a:t>
            </a:r>
            <a:endParaRPr lang="el-GR" sz="40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 animBg="1"/>
      <p:bldP spid="14" grpId="0" animBg="1"/>
      <p:bldP spid="10" grpId="0"/>
      <p:bldP spid="16" grpId="0"/>
      <p:bldP spid="17" grpId="0"/>
      <p:bldP spid="11" grpId="0"/>
      <p:bldP spid="12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7" grpId="0"/>
      <p:bldP spid="38" grpId="0"/>
      <p:bldP spid="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" y="-243408"/>
            <a:ext cx="7787208" cy="1295400"/>
          </a:xfrm>
        </p:spPr>
        <p:txBody>
          <a:bodyPr/>
          <a:lstStyle/>
          <a:p>
            <a:r>
              <a:rPr lang="en-US" sz="3900" dirty="0" smtClean="0"/>
              <a:t>K</a:t>
            </a:r>
            <a:r>
              <a:rPr lang="el-GR" sz="3900" dirty="0" smtClean="0"/>
              <a:t>ατάστρωση εξισώσεων  Σ</a:t>
            </a:r>
            <a:r>
              <a:rPr lang="en-US" sz="3900" dirty="0" smtClean="0"/>
              <a:t>Vi=0</a:t>
            </a:r>
            <a:endParaRPr lang="el-GR" sz="3900" dirty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897658"/>
            <a:ext cx="8229600" cy="4411662"/>
          </a:xfrm>
        </p:spPr>
        <p:txBody>
          <a:bodyPr/>
          <a:lstStyle/>
          <a:p>
            <a:r>
              <a:rPr lang="el-GR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– 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</a:t>
            </a:r>
            <a:r>
              <a:rPr lang="el-GR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1+Δ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VR</a:t>
            </a:r>
            <a:r>
              <a:rPr lang="el-GR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+</a:t>
            </a:r>
            <a:r>
              <a:rPr lang="el-GR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Δ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VR</a:t>
            </a:r>
            <a:r>
              <a:rPr lang="el-GR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3+Δ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VR</a:t>
            </a:r>
            <a:r>
              <a:rPr lang="el-GR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=0</a:t>
            </a:r>
            <a:r>
              <a:rPr lang="el-GR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        </a:t>
            </a:r>
            <a:endParaRPr lang="el-GR"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– V</a:t>
            </a:r>
            <a:r>
              <a:rPr lang="el-GR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+</a:t>
            </a:r>
            <a:r>
              <a:rPr lang="el-GR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Δ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VR</a:t>
            </a:r>
            <a:r>
              <a:rPr lang="el-GR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+</a:t>
            </a:r>
            <a:r>
              <a:rPr lang="el-GR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Δ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VR5+</a:t>
            </a:r>
            <a:r>
              <a:rPr lang="el-GR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Δ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VR</a:t>
            </a:r>
            <a:r>
              <a:rPr lang="el-GR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4=0        </a:t>
            </a:r>
            <a:endParaRPr lang="el-GR"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– V</a:t>
            </a:r>
            <a:r>
              <a:rPr lang="el-GR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+</a:t>
            </a:r>
            <a:r>
              <a:rPr lang="el-GR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Δ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VR</a:t>
            </a:r>
            <a:r>
              <a:rPr lang="el-GR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6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+</a:t>
            </a:r>
            <a:r>
              <a:rPr lang="el-GR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Δ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VR</a:t>
            </a:r>
            <a:r>
              <a:rPr lang="el-GR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5+Δ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VR</a:t>
            </a:r>
            <a:r>
              <a:rPr lang="el-GR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7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=0</a:t>
            </a:r>
            <a:r>
              <a:rPr lang="el-GR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           </a:t>
            </a:r>
            <a:endParaRPr lang="el-GR"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/>
          </a:p>
          <a:p>
            <a:endParaRPr lang="el-GR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</a:t>
            </a:r>
            <a:r>
              <a:rPr lang="el-G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 =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</a:t>
            </a:r>
            <a:r>
              <a:rPr lang="el-G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</a:t>
            </a:r>
            <a:r>
              <a:rPr lang="el-G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 +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</a:t>
            </a:r>
            <a:r>
              <a:rPr lang="el-G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 (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</a:t>
            </a:r>
            <a:r>
              <a:rPr lang="el-G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1+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</a:t>
            </a:r>
            <a:r>
              <a:rPr lang="el-G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2 ) +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</a:t>
            </a:r>
            <a:r>
              <a:rPr lang="el-G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</a:t>
            </a:r>
            <a:r>
              <a:rPr lang="el-G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             </a:t>
            </a:r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 </a:t>
            </a:r>
            <a:endParaRPr lang="el-GR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</a:t>
            </a:r>
            <a:r>
              <a:rPr lang="el-G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 =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</a:t>
            </a:r>
            <a:r>
              <a:rPr lang="el-G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 (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</a:t>
            </a:r>
            <a:r>
              <a:rPr lang="el-G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 +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</a:t>
            </a:r>
            <a:r>
              <a:rPr lang="el-G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2 )  +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</a:t>
            </a:r>
            <a:r>
              <a:rPr lang="el-G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 (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</a:t>
            </a:r>
            <a:r>
              <a:rPr lang="el-G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 –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</a:t>
            </a:r>
            <a:r>
              <a:rPr lang="el-G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3 ) +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</a:t>
            </a:r>
            <a:r>
              <a:rPr lang="el-G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</a:t>
            </a:r>
            <a:r>
              <a:rPr lang="el-G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  </a:t>
            </a:r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</a:t>
            </a:r>
            <a:endParaRPr lang="el-GR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</a:t>
            </a:r>
            <a:r>
              <a:rPr lang="el-G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 =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</a:t>
            </a:r>
            <a:r>
              <a:rPr lang="el-G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6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</a:t>
            </a:r>
            <a:r>
              <a:rPr lang="el-G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 +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</a:t>
            </a:r>
            <a:r>
              <a:rPr lang="el-G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 (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</a:t>
            </a:r>
            <a:r>
              <a:rPr lang="el-G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 –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</a:t>
            </a:r>
            <a:r>
              <a:rPr lang="el-G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2 )  + 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</a:t>
            </a:r>
            <a:r>
              <a:rPr lang="el-G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7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</a:t>
            </a:r>
            <a:r>
              <a:rPr lang="el-G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                   </a:t>
            </a:r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</a:t>
            </a:r>
            <a:endParaRPr lang="el-GR" dirty="0"/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98258-3A06-43AD-98BB-3D07AD8A66F9}" type="slidenum">
              <a:rPr lang="en-US" sz="2000" b="1" smtClean="0"/>
              <a:pPr/>
              <a:t>7</a:t>
            </a:fld>
            <a:endParaRPr lang="en-US" sz="2000" b="1" dirty="0"/>
          </a:p>
        </p:txBody>
      </p:sp>
      <p:pic>
        <p:nvPicPr>
          <p:cNvPr id="8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0539" y="1566312"/>
            <a:ext cx="5235115" cy="2942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98648"/>
            <a:ext cx="7543800" cy="1295400"/>
          </a:xfrm>
        </p:spPr>
        <p:txBody>
          <a:bodyPr/>
          <a:lstStyle/>
          <a:p>
            <a:r>
              <a:rPr lang="el-GR" sz="3900" dirty="0" smtClean="0"/>
              <a:t>Επίλυση εξισώσεων</a:t>
            </a:r>
            <a:endParaRPr lang="el-GR" sz="3900" dirty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</a:t>
            </a:r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 = (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</a:t>
            </a:r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 +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</a:t>
            </a:r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 +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</a:t>
            </a:r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3 )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</a:t>
            </a:r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  +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</a:t>
            </a:r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</a:t>
            </a:r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                       </a:t>
            </a: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</a:t>
            </a:r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 =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</a:t>
            </a:r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</a:t>
            </a:r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 + (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</a:t>
            </a:r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 +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</a:t>
            </a:r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 +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</a:t>
            </a:r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5 )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</a:t>
            </a:r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  – 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</a:t>
            </a:r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</a:t>
            </a:r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         </a:t>
            </a: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</a:t>
            </a:r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 = (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</a:t>
            </a:r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 +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</a:t>
            </a:r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6 +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</a:t>
            </a:r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7 )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</a:t>
            </a:r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  – 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</a:t>
            </a:r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</a:t>
            </a:r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         </a:t>
            </a:r>
          </a:p>
          <a:p>
            <a:endParaRPr lang="el-GR" dirty="0"/>
          </a:p>
          <a:p>
            <a:pPr marL="0" indent="0" algn="just">
              <a:buNone/>
            </a:pPr>
            <a:r>
              <a:rPr lang="el-G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Αντικαθιστώντας  </a:t>
            </a:r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προκύπτει</a:t>
            </a:r>
          </a:p>
          <a:p>
            <a:pPr marL="0" indent="0" algn="just">
              <a:buNone/>
            </a:pPr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49 </a:t>
            </a:r>
            <a:r>
              <a:rPr lang="el-G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= 19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</a:t>
            </a:r>
            <a:r>
              <a:rPr lang="el-G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 + 8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</a:t>
            </a:r>
            <a:r>
              <a:rPr lang="el-G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			( 1 )</a:t>
            </a:r>
          </a:p>
          <a:p>
            <a:pPr marL="0" indent="0" algn="just">
              <a:buNone/>
            </a:pPr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9 </a:t>
            </a:r>
            <a:r>
              <a:rPr lang="el-G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=   8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</a:t>
            </a:r>
            <a:r>
              <a:rPr lang="el-G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 + 11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</a:t>
            </a:r>
            <a:r>
              <a:rPr lang="el-G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 – 2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</a:t>
            </a:r>
            <a:r>
              <a:rPr lang="el-G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		( 2 )</a:t>
            </a:r>
          </a:p>
          <a:p>
            <a:pPr marL="0" indent="0" algn="just">
              <a:buNone/>
            </a:pPr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42 </a:t>
            </a:r>
            <a:r>
              <a:rPr lang="el-G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= 20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</a:t>
            </a:r>
            <a:r>
              <a:rPr lang="el-G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 – 2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</a:t>
            </a:r>
            <a:r>
              <a:rPr lang="el-G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 			( 3 </a:t>
            </a:r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            </a:t>
            </a: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98258-3A06-43AD-98BB-3D07AD8A66F9}" type="slidenum">
              <a:rPr lang="en-US" sz="2000" b="1" smtClean="0"/>
              <a:pPr/>
              <a:t>8</a:t>
            </a:fld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-98648"/>
            <a:ext cx="7543800" cy="1295400"/>
          </a:xfrm>
        </p:spPr>
        <p:txBody>
          <a:bodyPr/>
          <a:lstStyle/>
          <a:p>
            <a:r>
              <a:rPr lang="el-GR" dirty="0" smtClean="0"/>
              <a:t>Ανάλυση του κυκλώματος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78089"/>
          </a:xfrm>
        </p:spPr>
        <p:txBody>
          <a:bodyPr/>
          <a:lstStyle/>
          <a:p>
            <a:r>
              <a:rPr lang="pl-PL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J3 </a:t>
            </a:r>
            <a:r>
              <a:rPr lang="pl-PL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=   2 A</a:t>
            </a:r>
            <a:endParaRPr lang="el-GR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pl-PL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J1 </a:t>
            </a:r>
            <a:r>
              <a:rPr lang="pl-PL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=   3 A</a:t>
            </a:r>
            <a:endParaRPr lang="el-GR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</a:t>
            </a:r>
            <a:r>
              <a:rPr lang="el-G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 = – 1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endParaRPr lang="el-GR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l-GR" dirty="0"/>
          </a:p>
          <a:p>
            <a:endParaRPr lang="el-GR" dirty="0" smtClean="0"/>
          </a:p>
          <a:p>
            <a:endParaRPr lang="el-GR" sz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Ι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</a:t>
            </a:r>
            <a:r>
              <a:rPr lang="en-GB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=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</a:t>
            </a:r>
            <a:r>
              <a:rPr lang="en-GB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 +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</a:t>
            </a:r>
            <a:r>
              <a:rPr lang="en-GB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 </a:t>
            </a:r>
            <a:r>
              <a:rPr lang="en-GB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= </a:t>
            </a:r>
            <a:r>
              <a:rPr lang="en-GB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GB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+ ( </a:t>
            </a:r>
            <a:r>
              <a:rPr lang="en-GB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– 1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GB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)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</a:t>
            </a:r>
            <a:r>
              <a:rPr lang="en-GB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l-G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Ι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   </a:t>
            </a:r>
            <a:r>
              <a:rPr lang="en-GB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=  2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endParaRPr lang="el-GR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Vab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= ( J3 – J2 )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R5 =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[ </a:t>
            </a:r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–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–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1A )</a:t>
            </a:r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]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</a:t>
            </a:r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Ω</a:t>
            </a:r>
            <a:r>
              <a:rPr lang="en-GB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=   				</a:t>
            </a:r>
            <a:r>
              <a:rPr lang="en-GB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= </a:t>
            </a:r>
            <a:r>
              <a:rPr lang="en-GB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 </a:t>
            </a:r>
            <a:r>
              <a:rPr lang="el-G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Α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 2 </a:t>
            </a:r>
            <a:r>
              <a:rPr lang="el-G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Ω</a:t>
            </a:r>
            <a:r>
              <a:rPr lang="en-GB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</a:t>
            </a:r>
            <a:r>
              <a:rPr lang="en-GB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</a:t>
            </a:r>
            <a:r>
              <a:rPr lang="en-US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Vab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= 6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el-GR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98258-3A06-43AD-98BB-3D07AD8A66F9}" type="slidenum">
              <a:rPr lang="en-US" sz="2000" b="1" smtClean="0"/>
              <a:pPr/>
              <a:t>9</a:t>
            </a:fld>
            <a:endParaRPr lang="en-US" sz="2000" b="1" dirty="0"/>
          </a:p>
        </p:txBody>
      </p:sp>
      <p:pic>
        <p:nvPicPr>
          <p:cNvPr id="5120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412776"/>
            <a:ext cx="6057900" cy="3390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1768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Εκπαιδευτική παρουσίαση">
  <a:themeElements>
    <a:clrScheme name="trainingpres1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trainingpres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rainingpres1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pres1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8_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9_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10_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4_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5_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6_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7_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Εκπαιδευτική παρουσίαση</Template>
  <TotalTime>336</TotalTime>
  <Words>2272</Words>
  <Application>Microsoft Office PowerPoint</Application>
  <PresentationFormat>Προβολή στην οθόνη (4:3)</PresentationFormat>
  <Paragraphs>294</Paragraphs>
  <Slides>27</Slides>
  <Notes>6</Notes>
  <HiddenSlides>0</HiddenSlides>
  <MMClips>0</MMClips>
  <ScaleCrop>false</ScaleCrop>
  <HeadingPairs>
    <vt:vector size="6" baseType="variant">
      <vt:variant>
        <vt:lpstr>Θέμα</vt:lpstr>
      </vt:variant>
      <vt:variant>
        <vt:i4>12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27</vt:i4>
      </vt:variant>
    </vt:vector>
  </HeadingPairs>
  <TitlesOfParts>
    <vt:vector size="40" baseType="lpstr">
      <vt:lpstr>Εκπαιδευτική παρουσίαση</vt:lpstr>
      <vt:lpstr>Θέμα του Office</vt:lpstr>
      <vt:lpstr>1_Θέμα του Office</vt:lpstr>
      <vt:lpstr>2_Θέμα του Office</vt:lpstr>
      <vt:lpstr>3_Θέμα του Office</vt:lpstr>
      <vt:lpstr>4_Θέμα του Office</vt:lpstr>
      <vt:lpstr>5_Θέμα του Office</vt:lpstr>
      <vt:lpstr>6_Θέμα του Office</vt:lpstr>
      <vt:lpstr>7_Θέμα του Office</vt:lpstr>
      <vt:lpstr>8_Θέμα του Office</vt:lpstr>
      <vt:lpstr>9_Θέμα του Office</vt:lpstr>
      <vt:lpstr>10_Θέμα του Office</vt:lpstr>
      <vt:lpstr>Εικόνα Bitmap</vt:lpstr>
      <vt:lpstr>ΗΛΕΚΤΡΙΚΑ ΚΥΚΛΩΜΑΤΑ </vt:lpstr>
      <vt:lpstr>ΜΕΘΟΔΟΣ  ΒΡΟΧΩΝ</vt:lpstr>
      <vt:lpstr>Βρόχοι :  b – n +1</vt:lpstr>
      <vt:lpstr>Βήματα για την μέθοδο βρόχων</vt:lpstr>
      <vt:lpstr>Παράδειγμα    b=5 ,  n = 3 ,     b-n+1=3</vt:lpstr>
      <vt:lpstr>Παράδειγμα:  πολικότητες</vt:lpstr>
      <vt:lpstr>Kατάστρωση εξισώσεων  ΣVi=0</vt:lpstr>
      <vt:lpstr>Επίλυση εξισώσεων</vt:lpstr>
      <vt:lpstr>Ανάλυση του κυκλώματος</vt:lpstr>
      <vt:lpstr>Παρουσίαση του PowerPoint</vt:lpstr>
      <vt:lpstr>Παρουσίαση του PowerPoint</vt:lpstr>
      <vt:lpstr>ΘΕΩΡΗΜΑ THEVENIN</vt:lpstr>
      <vt:lpstr>ΥΠΟΛΟΓΙΣΜΟΣ ΙΣΟΔΥΝΑΜΟΥ THEVENIN</vt:lpstr>
      <vt:lpstr>Αφαιρώ πηγές σημαίνει:</vt:lpstr>
      <vt:lpstr>Παρουσίαση του PowerPoint</vt:lpstr>
      <vt:lpstr>Παρουσίαση του PowerPoint</vt:lpstr>
      <vt:lpstr>Παρουσίαση του PowerPoint</vt:lpstr>
      <vt:lpstr>ΘΕΩΡΗΜΑ NORTON</vt:lpstr>
      <vt:lpstr>ΥΠΟΛΟΓΙΣΜΟΣ ΙΣΟΔΥΝΑΜΟΥ NORTON</vt:lpstr>
      <vt:lpstr>Αφαιρώ πηγές σημαίνει:</vt:lpstr>
      <vt:lpstr>Παρουσίαση του PowerPoint</vt:lpstr>
      <vt:lpstr>Παρουσίαση του PowerPoint</vt:lpstr>
      <vt:lpstr>Παρουσίαση του PowerPoint</vt:lpstr>
      <vt:lpstr>ΙΣΟΔΥΝΑΜA ΚΥΚΛΩΜΑTA  THEVENIN ΚΑΙ NORTON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ΗΛΕΚΤΡΙΚΑ ΚΥΚΛΩΜΑΤΑ</dc:title>
  <dc:creator>ΘΕΟΚΛΗΤΟΣ</dc:creator>
  <cp:lastModifiedBy>Admin</cp:lastModifiedBy>
  <cp:revision>34</cp:revision>
  <dcterms:created xsi:type="dcterms:W3CDTF">2020-03-19T06:44:50Z</dcterms:created>
  <dcterms:modified xsi:type="dcterms:W3CDTF">2021-03-21T11:00:24Z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TC060888081032</vt:lpwstr>
  </property>
</Properties>
</file>