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66" r:id="rId3"/>
    <p:sldMasterId id="2147483668" r:id="rId4"/>
    <p:sldMasterId id="2147483670" r:id="rId5"/>
    <p:sldMasterId id="2147483672" r:id="rId6"/>
    <p:sldMasterId id="2147483674" r:id="rId7"/>
    <p:sldMasterId id="2147483676" r:id="rId8"/>
    <p:sldMasterId id="2147483678" r:id="rId9"/>
    <p:sldMasterId id="2147483680" r:id="rId10"/>
    <p:sldMasterId id="2147483682" r:id="rId11"/>
    <p:sldMasterId id="2147483684" r:id="rId12"/>
  </p:sldMasterIdLst>
  <p:notesMasterIdLst>
    <p:notesMasterId r:id="rId40"/>
  </p:notesMasterIdLst>
  <p:sldIdLst>
    <p:sldId id="256" r:id="rId13"/>
    <p:sldId id="257" r:id="rId14"/>
    <p:sldId id="259" r:id="rId15"/>
    <p:sldId id="258" r:id="rId16"/>
    <p:sldId id="270" r:id="rId17"/>
    <p:sldId id="260" r:id="rId18"/>
    <p:sldId id="264" r:id="rId19"/>
    <p:sldId id="268" r:id="rId20"/>
    <p:sldId id="271" r:id="rId21"/>
    <p:sldId id="278" r:id="rId22"/>
    <p:sldId id="279" r:id="rId23"/>
    <p:sldId id="261" r:id="rId24"/>
    <p:sldId id="272" r:id="rId25"/>
    <p:sldId id="277" r:id="rId26"/>
    <p:sldId id="280" r:id="rId27"/>
    <p:sldId id="281" r:id="rId28"/>
    <p:sldId id="282" r:id="rId29"/>
    <p:sldId id="274" r:id="rId30"/>
    <p:sldId id="275" r:id="rId31"/>
    <p:sldId id="284" r:id="rId32"/>
    <p:sldId id="285" r:id="rId33"/>
    <p:sldId id="286" r:id="rId34"/>
    <p:sldId id="287" r:id="rId35"/>
    <p:sldId id="276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4615" autoAdjust="0"/>
  </p:normalViewPr>
  <p:slideViewPr>
    <p:cSldViewPr>
      <p:cViewPr>
        <p:scale>
          <a:sx n="104" d="100"/>
          <a:sy n="104" d="100"/>
        </p:scale>
        <p:origin x="-1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79B08-224A-4A66-91E2-0F47FCAF6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7B23F-1267-47B8-A0DD-B191E061C882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Κάντε κλικ για να προσθέσετε σημειώσεις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1D342-E6EC-49DB-8BD5-7A5065F046C7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l-GR"/>
              <a:t>Με ποιόν τρόπο θα επωφεληθεί το ακροατήριο από την παρουσίαση: Οι ενήλικες εκπαιδευόμενοι ενδιαφέρονται περισσότερο για ένα θέμα αν γνωρίζουν τους λόγους για τους οποίους το θέμα είναι σημαντικό.</a:t>
            </a:r>
          </a:p>
          <a:p>
            <a:pPr lvl="1">
              <a:buFontTx/>
              <a:buChar char="•"/>
            </a:pPr>
            <a:r>
              <a:rPr lang="el-GR"/>
              <a:t>Επίπεδο εμπειρίας του παρουσιαστή στο θέμα αυτό: Αναφέρετε συνοπτικά τις πιστοποιήσεις σας σε αυτόν τον τομέα ή τους λόγους για τους οποίους θα πρέπει να σας παρακολουθήσουν οι συμμετέχοντες.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87D8C-4B96-474D-B867-AD2322199565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Οι περιγραφές των μαθημάτων πρέπει να είναι σύντομες σε αυτήν τη διαφάνεια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56E93-A1F7-42F5-8B37-ADE795BC3723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/>
              <a:t>Παραδείγματα στόχων</a:t>
            </a:r>
          </a:p>
          <a:p>
            <a:r>
              <a:rPr lang="el-GR"/>
              <a:t>Θα μπορείτε να:</a:t>
            </a:r>
          </a:p>
          <a:p>
            <a:pPr lvl="1">
              <a:buFontTx/>
              <a:buChar char="•"/>
            </a:pPr>
            <a:r>
              <a:rPr lang="el-GR"/>
              <a:t>Αποθηκεύσετε αρχεία στο διακομιστή Web ομάδας</a:t>
            </a:r>
          </a:p>
          <a:p>
            <a:pPr lvl="1">
              <a:buFontTx/>
              <a:buChar char="•"/>
            </a:pPr>
            <a:r>
              <a:rPr lang="el-GR"/>
              <a:t>Μεταφέρετε αρχεία σε διαφορετικές θέσεις του διακομιστή Web ομάδας</a:t>
            </a:r>
          </a:p>
          <a:p>
            <a:pPr lvl="1">
              <a:buFontTx/>
              <a:buChar char="•"/>
            </a:pPr>
            <a:r>
              <a:rPr lang="el-GR"/>
              <a:t>Κάνετε κοινή χρήση αρχείων στο διακομιστή Web ομάδας</a:t>
            </a:r>
          </a:p>
          <a:p>
            <a:pPr>
              <a:buFontTx/>
              <a:buChar char="•"/>
            </a:pPr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9B08-224A-4A66-91E2-0F47FCAF69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5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9B08-224A-4A66-91E2-0F47FCAF696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5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300"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4E483B-59CF-4D40-9E07-1884A7FF64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041-E239-461E-96B7-A2816BC21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D85E-6B8D-496C-8F6D-A7020FAC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784A2-2DB7-4811-97A9-571DB1147C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59CB-FEC8-4CFE-96F6-C60ABC39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2326-DCDC-4132-AEC6-72A133EF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5FB7-47B6-42A2-89A4-D861C672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D255-2762-4180-94F6-F055F3B0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6239-4AAA-48C9-98F3-A1B01BA5F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54E1-57D6-4275-AE72-E51B79951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ΗΛΕΚΤΡΙΚΑ ΚΥΚΛΩΜΑΤΑ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7"/>
            <a:ext cx="6840759" cy="3233737"/>
          </a:xfrm>
        </p:spPr>
        <p:txBody>
          <a:bodyPr/>
          <a:lstStyle/>
          <a:p>
            <a:r>
              <a:rPr lang="el-GR" dirty="0" smtClean="0"/>
              <a:t>ΜΕΘΟΔΟΣ  ΒΡΟΧΩΝ </a:t>
            </a:r>
            <a:endParaRPr lang="en-US" dirty="0" smtClean="0"/>
          </a:p>
          <a:p>
            <a:r>
              <a:rPr lang="el-GR" dirty="0" smtClean="0"/>
              <a:t>ΘΕΩΡΗΜΑ </a:t>
            </a:r>
            <a:r>
              <a:rPr lang="en-US" dirty="0" smtClean="0"/>
              <a:t>THEVENIN – NORTON</a:t>
            </a:r>
          </a:p>
          <a:p>
            <a:r>
              <a:rPr lang="en-US" dirty="0" smtClean="0"/>
              <a:t>01</a:t>
            </a:r>
            <a:r>
              <a:rPr lang="el-GR" dirty="0" smtClean="0"/>
              <a:t>-0</a:t>
            </a:r>
            <a:r>
              <a:rPr lang="en-US" dirty="0" smtClean="0"/>
              <a:t>4</a:t>
            </a:r>
            <a:r>
              <a:rPr lang="el-GR" dirty="0" smtClean="0"/>
              <a:t>-202</a:t>
            </a:r>
            <a:r>
              <a:rPr lang="en-US" dirty="0" smtClean="0"/>
              <a:t>1</a:t>
            </a:r>
            <a:endParaRPr lang="el-GR" dirty="0" smtClean="0"/>
          </a:p>
          <a:p>
            <a:endParaRPr lang="el-GR" dirty="0" smtClean="0"/>
          </a:p>
          <a:p>
            <a:pPr algn="l"/>
            <a:r>
              <a:rPr lang="el-GR" sz="2000" dirty="0" smtClean="0"/>
              <a:t>ΔΙΔΑΣΚΩΝ:</a:t>
            </a:r>
            <a:r>
              <a:rPr lang="el-GR" dirty="0" smtClean="0"/>
              <a:t> </a:t>
            </a:r>
            <a:r>
              <a:rPr lang="el-GR" sz="2000" dirty="0" smtClean="0"/>
              <a:t>ΚΑΡΑΚΑΤΣΑΝΗΣ ΘΕΟΚΛΗΤΟΣ</a:t>
            </a:r>
            <a:endParaRPr lang="el-GR" sz="2000" dirty="0"/>
          </a:p>
        </p:txBody>
      </p:sp>
      <p:pic>
        <p:nvPicPr>
          <p:cNvPr id="2052" name="Picture 4" descr="σημειωματάριο και μολύβ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4"/>
          </p:nvPr>
        </p:nvSpPr>
        <p:spPr>
          <a:xfrm>
            <a:off x="6516216" y="6248400"/>
            <a:ext cx="21336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11" y="2276872"/>
            <a:ext cx="746607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788511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b="1" u="sng" dirty="0">
                <a:solidFill>
                  <a:prstClr val="black"/>
                </a:solidFill>
                <a:latin typeface="Calibri"/>
              </a:rPr>
              <a:t>ΘΕΜΑ  1</a:t>
            </a:r>
            <a:r>
              <a:rPr lang="el-GR" sz="2400" b="1" u="sng" baseline="30000" dirty="0">
                <a:solidFill>
                  <a:prstClr val="black"/>
                </a:solidFill>
                <a:latin typeface="Calibri"/>
              </a:rPr>
              <a:t>Ο</a:t>
            </a:r>
            <a:r>
              <a:rPr lang="el-GR" sz="2400" b="1" u="sng" dirty="0">
                <a:solidFill>
                  <a:prstClr val="black"/>
                </a:solidFill>
                <a:latin typeface="Calibri"/>
              </a:rPr>
              <a:t> :</a:t>
            </a:r>
            <a:r>
              <a:rPr lang="el-GR" sz="2400" b="1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( Μονάδες  2.50 ).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black"/>
                </a:solidFill>
                <a:latin typeface="Calibri"/>
              </a:rPr>
              <a:t>Να   αναλυθεί   με   την   μέθοδο   των  βρόχων  το  κύκλωμα  που  δίνεται  και   να   βρεθεί   το   ρεύμα   και   η  πτώση  τάσεως  επάνω  στις  αντιστάσεις  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2   και  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32656"/>
            <a:ext cx="517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ΕΞΕΤΑΣΤΙΚΗ   ΠΕΡΙΟΔΟΣ:          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ΣΕΠΤΕΜΒΡΙΟΥ     2006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047" y="5229200"/>
            <a:ext cx="30364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Κλάδοι 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b =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Κόμβοι 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n = 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b – n + 1 = 6 – 4 + 1 = 3</a:t>
            </a:r>
            <a:endParaRPr lang="el-G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494019"/>
            <a:ext cx="122982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Κλάδοι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b: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R1  </a:t>
            </a:r>
            <a:r>
              <a:rPr lang="en-US" sz="2000" dirty="0" smtClean="0">
                <a:solidFill>
                  <a:prstClr val="black"/>
                </a:solidFill>
                <a:latin typeface="Symbol" panose="05050102010706020507" pitchFamily="18" charset="2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R3   V1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R6  V2  R7</a:t>
            </a:r>
            <a:endParaRPr lang="el-GR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059832" y="3212976"/>
            <a:ext cx="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0072" y="313167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3618" y="37890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b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4894128"/>
            <a:ext cx="15235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Κόμβοι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  n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: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4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l-G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24737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800" b="1" dirty="0" smtClean="0">
                <a:solidFill>
                  <a:prstClr val="black"/>
                </a:solidFill>
                <a:latin typeface="Calibri"/>
              </a:rPr>
              <a:t>1</a:t>
            </a:r>
            <a:endParaRPr lang="el-GR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056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800" b="1" dirty="0" smtClean="0">
                <a:solidFill>
                  <a:prstClr val="black"/>
                </a:solidFill>
                <a:latin typeface="Calibri"/>
              </a:rPr>
              <a:t>2</a:t>
            </a:r>
            <a:endParaRPr lang="el-GR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42930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800" b="1" dirty="0" smtClean="0">
                <a:solidFill>
                  <a:prstClr val="black"/>
                </a:solidFill>
                <a:latin typeface="Calibri"/>
              </a:rPr>
              <a:t>3</a:t>
            </a:r>
            <a:endParaRPr lang="el-GR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6680" y="43459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800" b="1" dirty="0" smtClean="0">
                <a:solidFill>
                  <a:prstClr val="black"/>
                </a:solidFill>
                <a:latin typeface="Calibri"/>
              </a:rPr>
              <a:t>4</a:t>
            </a:r>
            <a:endParaRPr lang="el-GR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21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4" grpId="0" build="p"/>
      <p:bldP spid="15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2702"/>
            <a:ext cx="6624736" cy="234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166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prstClr val="black"/>
                </a:solidFill>
                <a:latin typeface="Calibri"/>
              </a:rPr>
              <a:t>Οι   βρόχοι   που     επιλέγονται   και   τα   ρεύματα    των   βρόχων  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1 ,  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2 ,  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3   μαζί    με  την   συμβατική   φορά  των    ρευμάτων   και    την   αντίστοιχη    πολικότητα  όλων  των    αντιστάσεων   φαίνονται   στο   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ακόλουθο   </a:t>
            </a:r>
            <a:r>
              <a:rPr lang="el-GR" sz="1600" dirty="0">
                <a:solidFill>
                  <a:prstClr val="black"/>
                </a:solidFill>
                <a:latin typeface="Calibri"/>
              </a:rPr>
              <a:t>σχήμα .</a:t>
            </a:r>
          </a:p>
        </p:txBody>
      </p:sp>
      <p:sp>
        <p:nvSpPr>
          <p:cNvPr id="3073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altLang="el-GR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l-GR" altLang="el-G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l-GR" altLang="el-G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39"/>
          <p:cNvSpPr>
            <a:spLocks noChangeArrowheads="1"/>
          </p:cNvSpPr>
          <p:nvPr/>
        </p:nvSpPr>
        <p:spPr bwMode="auto">
          <a:xfrm>
            <a:off x="323528" y="2814027"/>
            <a:ext cx="6480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 = 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=  7,50 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1 )</a:t>
            </a:r>
            <a:endParaRPr lang="el-GR" alt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–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+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(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3 ) +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(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–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1 )  =  0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( </a:t>
            </a:r>
            <a:r>
              <a:rPr lang="el-GR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2 )</a:t>
            </a:r>
            <a:endParaRPr lang="el-GR" alt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R5 ( J3 + J2 ) + R7 J3 – V2 + J3 R6  =  0 		 ( 3 )</a:t>
            </a:r>
            <a:endParaRPr lang="en-US" alt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Box 3081"/>
          <p:cNvSpPr txBox="1"/>
          <p:nvPr/>
        </p:nvSpPr>
        <p:spPr>
          <a:xfrm>
            <a:off x="155024" y="3645024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(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R2 + R3 + R4 + R5 ) J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2 +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3  = V1 +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2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I  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R5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J2  + ( R5 + R6 + R7 ) J3 = V2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   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83" name="TextBox 3082"/>
          <p:cNvSpPr txBox="1"/>
          <p:nvPr/>
        </p:nvSpPr>
        <p:spPr>
          <a:xfrm>
            <a:off x="323528" y="4869160"/>
            <a:ext cx="76031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Τα   ρεύματα   επάνω   στις   αντιστάσεις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  και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5   θα   είναι   αντίστοιχα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1  –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 =  7,5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0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–  ( – 1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)  			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GB" baseline="-25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=   8,50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R5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=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J2  +  J3  =  – 1 A   +   5 A 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		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R5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=   4,00 A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και  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οι   πτώσεις    τάσεως   επάνω   στις   αντιστάσεις 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  και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5  θα  είναι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V</a:t>
            </a:r>
            <a:r>
              <a:rPr lang="en-US" baseline="-25000" dirty="0" smtClean="0">
                <a:solidFill>
                  <a:prstClr val="black"/>
                </a:solidFill>
                <a:latin typeface="Calibri"/>
              </a:rPr>
              <a:t>R2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=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GB" baseline="-25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x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R2   =  8,50 A  x   2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Ω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		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V</a:t>
            </a:r>
            <a:r>
              <a:rPr lang="en-US" baseline="-25000" dirty="0" smtClean="0">
                <a:solidFill>
                  <a:prstClr val="black"/>
                </a:solidFill>
                <a:latin typeface="Calibri"/>
              </a:rPr>
              <a:t>R2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=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17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V</a:t>
            </a:r>
            <a:r>
              <a:rPr lang="en-US" baseline="-25000" dirty="0" smtClean="0">
                <a:solidFill>
                  <a:prstClr val="black"/>
                </a:solidFill>
                <a:latin typeface="Calibri"/>
              </a:rPr>
              <a:t>R5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=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Ι 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x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R5   =  4,00 A  x  15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Ω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	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R5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=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  60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V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88" name="Rectangle 43"/>
          <p:cNvSpPr>
            <a:spLocks noChangeArrowheads="1"/>
          </p:cNvSpPr>
          <p:nvPr/>
        </p:nvSpPr>
        <p:spPr bwMode="auto">
          <a:xfrm>
            <a:off x="179512" y="4284385"/>
            <a:ext cx="88569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25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+ 15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= 50     (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   50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+ 30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= 100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(2)-(3)        35 J2 = – 35 A         J2 = -1 </a:t>
            </a:r>
            <a:endParaRPr lang="el-GR" alt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+ 30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= 135	            15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+ 30 </a:t>
            </a:r>
            <a:r>
              <a:rPr lang="en-US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lang="en-GB" altLang="el-GR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= 135       	  -15 + 30 J3 = 135          J3 = 5</a:t>
            </a:r>
            <a:endParaRPr lang="en-GB" alt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Box 3098"/>
          <p:cNvSpPr txBox="1"/>
          <p:nvPr/>
        </p:nvSpPr>
        <p:spPr>
          <a:xfrm>
            <a:off x="4499992" y="364676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(2+5+3+15)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+ 15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3 =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35+2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7,50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= 50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( 2 )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15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+ (15+8+7)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J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3 =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13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               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( 3 )</a:t>
            </a:r>
          </a:p>
        </p:txBody>
      </p:sp>
      <p:sp>
        <p:nvSpPr>
          <p:cNvPr id="3100" name="TextBox 3099"/>
          <p:cNvSpPr txBox="1"/>
          <p:nvPr/>
        </p:nvSpPr>
        <p:spPr>
          <a:xfrm>
            <a:off x="7236296" y="134076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J2 =   - 1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J3 =     5 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J1 = 7,50 A</a:t>
            </a:r>
            <a:endParaRPr lang="el-GR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build="p"/>
      <p:bldP spid="3082" grpId="0" build="p"/>
      <p:bldP spid="3083" grpId="0" build="p"/>
      <p:bldP spid="3088" grpId="0"/>
      <p:bldP spid="3099" grpId="0" build="p"/>
      <p:bldP spid="31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ΘΕΩΡΗΜΑ </a:t>
            </a:r>
            <a:r>
              <a:rPr lang="en-US" sz="3900" dirty="0" smtClean="0"/>
              <a:t>THEVENIN</a:t>
            </a:r>
            <a:endParaRPr lang="el-GR" sz="39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5240" cy="2861865"/>
          </a:xfrm>
        </p:spPr>
        <p:txBody>
          <a:bodyPr/>
          <a:lstStyle/>
          <a:p>
            <a:pPr marL="0" indent="0" algn="just">
              <a:buNone/>
            </a:pPr>
            <a:r>
              <a:rPr lang="el-GR" sz="2400" dirty="0" smtClean="0"/>
              <a:t>Οποιοδήποτε σύνθετο γραμμικό κύκλωμα, που μπορεί να θεωρηθεί ανάμεσα σε δύο ακροδέκτες </a:t>
            </a:r>
            <a:r>
              <a:rPr lang="en-US" sz="2400" dirty="0" smtClean="0"/>
              <a:t>a</a:t>
            </a:r>
            <a:r>
              <a:rPr lang="el-GR" sz="2400" dirty="0" smtClean="0"/>
              <a:t> και</a:t>
            </a:r>
            <a:r>
              <a:rPr lang="en-US" sz="2400" dirty="0" smtClean="0"/>
              <a:t> b</a:t>
            </a:r>
            <a:r>
              <a:rPr lang="el-GR" sz="2400" dirty="0" smtClean="0"/>
              <a:t>, μπορεί να αντικατασταθεί από το ισοδύναμο</a:t>
            </a:r>
            <a:r>
              <a:rPr lang="en-US" sz="2400" dirty="0" smtClean="0"/>
              <a:t> </a:t>
            </a:r>
            <a:r>
              <a:rPr lang="el-GR" sz="2400" dirty="0" smtClean="0"/>
              <a:t>του</a:t>
            </a:r>
            <a:r>
              <a:rPr lang="en-US" sz="2400" dirty="0" smtClean="0"/>
              <a:t>,</a:t>
            </a:r>
            <a:r>
              <a:rPr lang="el-GR" sz="2400" dirty="0" smtClean="0"/>
              <a:t> που αποτελείται από μία πηγή τάσης </a:t>
            </a:r>
            <a:r>
              <a:rPr lang="en-US" sz="2400" dirty="0" err="1" smtClean="0"/>
              <a:t>Vth</a:t>
            </a:r>
            <a:r>
              <a:rPr lang="en-US" sz="2400" dirty="0" smtClean="0"/>
              <a:t> </a:t>
            </a:r>
            <a:r>
              <a:rPr lang="el-GR" sz="2400" dirty="0" smtClean="0"/>
              <a:t>σε σειρά με μία αντίσταση</a:t>
            </a:r>
            <a:r>
              <a:rPr lang="en-US" sz="2400" dirty="0" smtClean="0"/>
              <a:t> </a:t>
            </a:r>
            <a:r>
              <a:rPr lang="en-US" sz="2400" dirty="0" err="1" smtClean="0"/>
              <a:t>Rth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l-GR" sz="2400" dirty="0" smtClean="0"/>
              <a:t>Θα πρέπει να μετρηθεί ή να υπολογιστεί 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0" indent="0" algn="just">
              <a:buNone/>
            </a:pPr>
            <a:r>
              <a:rPr lang="el-GR" sz="2400" dirty="0" smtClean="0"/>
              <a:t>α) η τάση </a:t>
            </a:r>
            <a:r>
              <a:rPr lang="en-US" sz="2400" dirty="0" err="1" smtClean="0"/>
              <a:t>Vth</a:t>
            </a:r>
            <a:r>
              <a:rPr lang="el-GR" sz="2400" dirty="0" smtClean="0"/>
              <a:t> και  β) η αντίσταση </a:t>
            </a:r>
            <a:r>
              <a:rPr lang="en-US" sz="2400" dirty="0" err="1" smtClean="0"/>
              <a:t>Rth</a:t>
            </a:r>
            <a:endParaRPr lang="el-GR" sz="2400" dirty="0"/>
          </a:p>
          <a:p>
            <a:endParaRPr lang="el-GR" sz="1800" dirty="0"/>
          </a:p>
          <a:p>
            <a:endParaRPr lang="el-GR" sz="18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12</a:t>
            </a:fld>
            <a:endParaRPr lang="en-US" sz="20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Οδοντωτό δεξιό βέλος 4"/>
          <p:cNvSpPr/>
          <p:nvPr/>
        </p:nvSpPr>
        <p:spPr>
          <a:xfrm>
            <a:off x="5004048" y="50851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15378"/>
            <a:ext cx="4896544" cy="177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7813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ΥΠΟΛΟΓΙΣΜΟΣ ΙΣΟΔΥΝΑΜΟΥ </a:t>
            </a:r>
            <a:r>
              <a:rPr lang="en-US" dirty="0" smtClean="0"/>
              <a:t>THEVENIN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323528" y="1719263"/>
            <a:ext cx="8352928" cy="4411662"/>
          </a:xfrm>
        </p:spPr>
        <p:txBody>
          <a:bodyPr/>
          <a:lstStyle/>
          <a:p>
            <a:pPr algn="just"/>
            <a:r>
              <a:rPr lang="el-GR" dirty="0" smtClean="0"/>
              <a:t>Αφαιρούμε την αντίσταση φορτίου και αφήνουμε ανοιχτούς ακροδέκτες </a:t>
            </a:r>
            <a:r>
              <a:rPr lang="en-US" dirty="0" smtClean="0"/>
              <a:t>a</a:t>
            </a:r>
            <a:r>
              <a:rPr lang="el-GR" dirty="0" smtClean="0"/>
              <a:t> και </a:t>
            </a:r>
            <a:r>
              <a:rPr lang="en-US" dirty="0" smtClean="0"/>
              <a:t>b</a:t>
            </a:r>
            <a:r>
              <a:rPr lang="el-GR" dirty="0" smtClean="0"/>
              <a:t> .</a:t>
            </a:r>
          </a:p>
          <a:p>
            <a:pPr algn="just"/>
            <a:r>
              <a:rPr lang="el-GR" dirty="0" smtClean="0"/>
              <a:t>Μετρούμε με βολτόμετρο ή υπολογίζουμε πραγματοποιώντας ανάλυση κυκλώματος την τάση ανοιχτού κυκλώματος </a:t>
            </a:r>
            <a:r>
              <a:rPr lang="en-US" dirty="0" smtClean="0"/>
              <a:t> </a:t>
            </a:r>
            <a:r>
              <a:rPr lang="en-US" dirty="0" err="1" smtClean="0"/>
              <a:t>Vab</a:t>
            </a:r>
            <a:r>
              <a:rPr lang="en-US" dirty="0" smtClean="0"/>
              <a:t>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Vth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Αφαιρούμε όλες τις πηγές τάσης ή ρεύματος.</a:t>
            </a:r>
            <a:endParaRPr lang="en-US" dirty="0" smtClean="0"/>
          </a:p>
          <a:p>
            <a:pPr algn="just"/>
            <a:r>
              <a:rPr lang="el-GR" dirty="0" smtClean="0"/>
              <a:t>Μετρούμε με ωμόμετρο ή υπολογίζουμε με σύνθεση αντιστάσεων την αντίσταση ανάμεσα στα σημεία </a:t>
            </a:r>
            <a:r>
              <a:rPr lang="en-US" dirty="0" smtClean="0"/>
              <a:t>a </a:t>
            </a:r>
            <a:r>
              <a:rPr lang="el-GR" dirty="0" smtClean="0"/>
              <a:t>και </a:t>
            </a:r>
            <a:r>
              <a:rPr lang="en-US" dirty="0" smtClean="0"/>
              <a:t>b  </a:t>
            </a:r>
            <a:r>
              <a:rPr lang="en-US" dirty="0" err="1" smtClean="0"/>
              <a:t>Rab</a:t>
            </a:r>
            <a:r>
              <a:rPr lang="en-US" dirty="0" smtClean="0"/>
              <a:t> = </a:t>
            </a:r>
            <a:r>
              <a:rPr lang="en-US" dirty="0" err="1" smtClean="0"/>
              <a:t>Rth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13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532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5368"/>
            <a:ext cx="7543800" cy="1295400"/>
          </a:xfrm>
        </p:spPr>
        <p:txBody>
          <a:bodyPr/>
          <a:lstStyle/>
          <a:p>
            <a:r>
              <a:rPr lang="el-GR" smtClean="0"/>
              <a:t>Αφαιρώ πηγές σημαίνει: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556792"/>
            <a:ext cx="7571184" cy="4411662"/>
          </a:xfrm>
        </p:spPr>
        <p:txBody>
          <a:bodyPr/>
          <a:lstStyle/>
          <a:p>
            <a:pPr algn="just"/>
            <a:r>
              <a:rPr lang="el-GR" sz="2800" smtClean="0"/>
              <a:t>Πηγή τάσης την βραχυκυκλώνω, δηλαδή την αντικαθιστώ με βραχυκύκλωμα.</a:t>
            </a:r>
          </a:p>
          <a:p>
            <a:pPr algn="just"/>
            <a:r>
              <a:rPr lang="el-GR" sz="2800" smtClean="0"/>
              <a:t>Πηγή ρεύματος την ανοιχτοκυκλώνω δηλαδή την διαγράφω και στη θέση της αφήνω ανοιχτούς ακροδέκτες.</a:t>
            </a:r>
          </a:p>
          <a:p>
            <a:pPr algn="just"/>
            <a:endParaRPr lang="el-GR" sz="2800" smtClean="0"/>
          </a:p>
          <a:p>
            <a:pPr algn="just"/>
            <a:r>
              <a:rPr lang="el-GR" sz="2800" smtClean="0"/>
              <a:t>Φορτία σε παράλληλη σύνδεση με βραχυκύκλωμα ή σε σύνδεση σειράς με ανοιχτό κύκλωμα  δεν διαρρέονται από ρεύμα δηλαδή είναι σαν να μην υπάρχουν.</a:t>
            </a:r>
          </a:p>
          <a:p>
            <a:pPr algn="just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14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83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970384"/>
              </p:ext>
            </p:extLst>
          </p:nvPr>
        </p:nvGraphicFramePr>
        <p:xfrm>
          <a:off x="4962872" y="476672"/>
          <a:ext cx="4001616" cy="300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Εικόνα Bitmap" r:id="rId3" imgW="4019048" imgH="2905531" progId="Paint.Picture">
                  <p:embed/>
                </p:oleObj>
              </mc:Choice>
              <mc:Fallback>
                <p:oleObj name="Εικόνα Bitmap" r:id="rId3" imgW="4019048" imgH="29055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872" y="476672"/>
                        <a:ext cx="4001616" cy="3001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764704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b="1" u="sng" dirty="0">
                <a:solidFill>
                  <a:prstClr val="black"/>
                </a:solidFill>
                <a:latin typeface="Calibri"/>
              </a:rPr>
              <a:t>ΘΕΜΑ  3</a:t>
            </a:r>
            <a:r>
              <a:rPr lang="el-GR" b="1" u="sng" baseline="30000" dirty="0">
                <a:solidFill>
                  <a:prstClr val="black"/>
                </a:solidFill>
                <a:latin typeface="Calibri"/>
              </a:rPr>
              <a:t>Ο</a:t>
            </a:r>
            <a:r>
              <a:rPr lang="el-GR" b="1" u="sng" dirty="0">
                <a:solidFill>
                  <a:prstClr val="black"/>
                </a:solidFill>
                <a:latin typeface="Calibri"/>
              </a:rPr>
              <a:t> :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( Μονάδες  2.50 ).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Για  το  κύκλωμα  που  δίνεται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α)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  προσδιοριστεί  το  ισοδύναμο  κατά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Thevenin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ανάμεσα 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στα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σημεία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και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β)  Ποια  πρέπει να  είναι  η  τιμή  της  μεταβλητής  αντίστασης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έτσι   ώστε  να  καταναλώνει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την μέγιστη ισχύ και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να 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υπολογιστεί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η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τιμή της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μέγιστης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αυτής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ισχύος.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3545" y="262389"/>
            <a:ext cx="5166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ΕΞΕΤΑΣΤΙΚΗ   ΠΕΡΙΟΔΟΣ:          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ΣΕΠΤΕΜΒΡΙΟΣ     2005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35699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Για  τον  υπολογισμό  της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Vth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,  απομακρύνεται  η  αντίσταση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και  έτσι   προκύπτει  το  διπλανό   κύκλωμα. 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943312"/>
              </p:ext>
            </p:extLst>
          </p:nvPr>
        </p:nvGraphicFramePr>
        <p:xfrm>
          <a:off x="5098711" y="3429001"/>
          <a:ext cx="3721761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Εικόνα Bitmap" r:id="rId5" imgW="3715269" imgH="2924583" progId="Paint.Picture">
                  <p:embed/>
                </p:oleObj>
              </mc:Choice>
              <mc:Fallback>
                <p:oleObj name="Εικόνα Bitmap" r:id="rId5" imgW="3715269" imgH="292458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711" y="3429001"/>
                        <a:ext cx="3721761" cy="2880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4221088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Η  ισοδύναμη  συνολική  αντίσταση  που  «βλέπει»   η   πηγή   είναι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Τ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[ (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+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4 ) //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1 ] +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3 = [ ( 4 + 2 ) // 3 ] + 6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= [ ( 6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3 ) / ( 6 + 3 ) ]  +  6  = 18 / 9  + 6 = 2  + 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6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R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Τ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 8 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και το ρεύμα της πηγής  Ι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Τ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=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/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Τ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= 12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/ 8 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Ι</a:t>
            </a:r>
            <a:r>
              <a:rPr lang="el-GR" baseline="-25000" dirty="0" smtClean="0">
                <a:solidFill>
                  <a:prstClr val="black"/>
                </a:solidFill>
                <a:latin typeface="Calibri"/>
              </a:rPr>
              <a:t>Τ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= 1,5Α </a:t>
            </a:r>
          </a:p>
        </p:txBody>
      </p:sp>
    </p:spTree>
    <p:extLst>
      <p:ext uri="{BB962C8B-B14F-4D97-AF65-F5344CB8AC3E}">
        <p14:creationId xmlns:p14="http://schemas.microsoft.com/office/powerpoint/2010/main" val="9201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338173"/>
            <a:ext cx="46440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Έτσι  οι  πτώσεις  τάσεως  επάνω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στις</a:t>
            </a:r>
            <a:endParaRPr lang="en-US" altLang="el-GR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αντιστάσεις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3,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και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θα  είναι  </a:t>
            </a:r>
          </a:p>
          <a:p>
            <a:endParaRPr lang="el-GR" altLang="el-GR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R3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l-GR" altLang="el-GR" dirty="0" smtClean="0">
                <a:solidFill>
                  <a:prstClr val="black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Ι</a:t>
            </a:r>
            <a:r>
              <a:rPr lang="el-GR" altLang="el-GR" baseline="-30000" dirty="0" smtClean="0">
                <a:solidFill>
                  <a:prstClr val="black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Τ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x R3 =  1,5 A x 6 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=  9 V</a:t>
            </a:r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fr-FR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R1</a:t>
            </a:r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 V  –  V</a:t>
            </a:r>
            <a:r>
              <a:rPr lang="fr-FR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R3</a:t>
            </a:r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=  12 V  –  9 V  =  3 V</a:t>
            </a:r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fr-FR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R2</a:t>
            </a:r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 [ R2 / ( R2 + R4 ) ] x V</a:t>
            </a:r>
            <a:r>
              <a:rPr lang="fr-FR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R1</a:t>
            </a:r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=</a:t>
            </a:r>
          </a:p>
          <a:p>
            <a:pPr eaLnBrk="0" hangingPunct="0"/>
            <a:r>
              <a:rPr lang="fr-F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[ 4 / ( 4  +  2 ) ]  x 3 V  =  2 V</a:t>
            </a:r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altLang="el-GR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Ενώ  η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Vth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είναι  :</a:t>
            </a:r>
          </a:p>
          <a:p>
            <a:pPr eaLnBrk="0" hangingPunct="0"/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Vth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=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–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altLang="el-GR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=  12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– 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     Vth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= 10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293678"/>
              </p:ext>
            </p:extLst>
          </p:nvPr>
        </p:nvGraphicFramePr>
        <p:xfrm>
          <a:off x="4895529" y="188640"/>
          <a:ext cx="4140967" cy="320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Εικόνα Bitmap" r:id="rId3" imgW="3715269" imgH="2924583" progId="Paint.Picture">
                  <p:embed/>
                </p:oleObj>
              </mc:Choice>
              <mc:Fallback>
                <p:oleObj name="Εικόνα Bitmap" r:id="rId3" imgW="3715269" imgH="292458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529" y="188640"/>
                        <a:ext cx="4140967" cy="32047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7504" y="3596823"/>
            <a:ext cx="51125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Για τον υπολογισμό της </a:t>
            </a:r>
            <a:r>
              <a:rPr lang="en-US" altLang="el-GR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Rth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βραχυκυκλώνεται η  πηγή τάσης και προκύπτει ο ακόλουθος  συνδυασμός   αντιστάσεων ανάμεσα στα σημεία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και 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l-GR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632662"/>
              </p:ext>
            </p:extLst>
          </p:nvPr>
        </p:nvGraphicFramePr>
        <p:xfrm>
          <a:off x="5292081" y="3389553"/>
          <a:ext cx="3772732" cy="291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Εικόνα Bitmap" r:id="rId5" imgW="3715269" imgH="2924583" progId="Paint.Picture">
                  <p:embed/>
                </p:oleObj>
              </mc:Choice>
              <mc:Fallback>
                <p:oleObj name="Εικόνα Bitmap" r:id="rId5" imgW="3715269" imgH="292458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1" y="3389553"/>
                        <a:ext cx="3772732" cy="2919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504" y="494116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en-US" altLang="el-GR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Rth</a:t>
            </a:r>
            <a:r>
              <a:rPr lang="en-US" altLang="el-G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[ (R1 // R3) + R4 ] // R2 = [ (3 // 6) + 2 ] // </a:t>
            </a:r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lang="el-GR" altLang="el-GR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/>
            <a:r>
              <a:rPr lang="en-US" altLang="el-GR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altLang="el-G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[ (3 x 6) / (3 + 6) ] + 2 ] // 4 =  [ 18 / 9 + 2 ]  //  4</a:t>
            </a:r>
            <a:endParaRPr lang="el-GR" altLang="el-GR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/>
            <a:r>
              <a:rPr lang="el-GR" altLang="el-G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[ 2  +  2 ]  //  4  =  4  //  4 	                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Rth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=   2 Ω</a:t>
            </a:r>
            <a:endParaRPr lang="el-GR" altLang="el-G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7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76162"/>
              </p:ext>
            </p:extLst>
          </p:nvPr>
        </p:nvGraphicFramePr>
        <p:xfrm>
          <a:off x="107504" y="427863"/>
          <a:ext cx="5533796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Εικόνα Bitmap" r:id="rId3" imgW="4800000" imgH="1924319" progId="Paint.Picture">
                  <p:embed/>
                </p:oleObj>
              </mc:Choice>
              <mc:Fallback>
                <p:oleObj name="Εικόνα Bitmap" r:id="rId3" imgW="4800000" imgH="19243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27863"/>
                        <a:ext cx="5533796" cy="360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67944" y="404664"/>
            <a:ext cx="489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black"/>
                </a:solidFill>
                <a:latin typeface="Calibri"/>
              </a:rPr>
              <a:t>Για  το  ισοδύναμο  κύκλωμα  κατά 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Thevenin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που  δίνεται  </a:t>
            </a: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δίπλα ισχύει :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sz="24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Ι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=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Vth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/ (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Rth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+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black"/>
                </a:solidFill>
                <a:latin typeface="Calibri"/>
              </a:rPr>
              <a:t>Για </a:t>
            </a: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να καταναλώνει την 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μέγιστη  ισχύ  η  αντίσταση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 πρέπει  να  είναι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sz="24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= 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Rth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=  2 </a:t>
            </a: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Ω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635896" y="2204864"/>
            <a:ext cx="432048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14908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black"/>
                </a:solidFill>
                <a:latin typeface="Calibri"/>
              </a:rPr>
              <a:t>και έτσι</a:t>
            </a: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Ι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= 10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/ ( 2  +  2 ) Ω  =  2,5 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sz="24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ενώ 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η  μέγιστη  ισχύς  επάνω  στην  αντίσταση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θα  είναι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alibri"/>
              </a:rPr>
              <a:t>Ρ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=  Ι </a:t>
            </a:r>
            <a:r>
              <a:rPr lang="el-GR" sz="2400" baseline="30000" dirty="0">
                <a:solidFill>
                  <a:prstClr val="black"/>
                </a:solidFill>
                <a:latin typeface="Calibri"/>
              </a:rPr>
              <a:t>2  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Χ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=  2,5 </a:t>
            </a:r>
            <a:r>
              <a:rPr lang="el-GR" sz="2400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Χ  2 = 12,5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636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ΘΕΩΡΗΜΑ </a:t>
            </a:r>
            <a:r>
              <a:rPr lang="en-US" sz="3900" dirty="0" smtClean="0"/>
              <a:t>NORTON</a:t>
            </a:r>
            <a:endParaRPr lang="el-GR" sz="39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19263"/>
            <a:ext cx="8280920" cy="2861865"/>
          </a:xfrm>
        </p:spPr>
        <p:txBody>
          <a:bodyPr/>
          <a:lstStyle/>
          <a:p>
            <a:pPr marL="0" indent="0" algn="just">
              <a:buNone/>
            </a:pPr>
            <a:r>
              <a:rPr lang="el-GR" sz="2400" dirty="0" smtClean="0"/>
              <a:t>Οποιοδήποτε σύνθετο γραμμικό κύκλωμα, που μπορεί να θεωρηθεί ανάμεσα σε δύο ακροδέκτες </a:t>
            </a:r>
            <a:r>
              <a:rPr lang="en-US" sz="2400" dirty="0" smtClean="0"/>
              <a:t>a</a:t>
            </a:r>
            <a:r>
              <a:rPr lang="el-GR" sz="2400" dirty="0" smtClean="0"/>
              <a:t> και</a:t>
            </a:r>
            <a:r>
              <a:rPr lang="en-US" sz="2400" dirty="0" smtClean="0"/>
              <a:t> b</a:t>
            </a:r>
            <a:r>
              <a:rPr lang="el-GR" sz="2400" dirty="0" smtClean="0"/>
              <a:t>, μπορεί να αντικατασταθεί από το ισοδύναμο</a:t>
            </a:r>
            <a:r>
              <a:rPr lang="en-US" sz="2400" dirty="0" smtClean="0"/>
              <a:t> </a:t>
            </a:r>
            <a:r>
              <a:rPr lang="el-GR" sz="2400" dirty="0" smtClean="0"/>
              <a:t>του</a:t>
            </a:r>
            <a:r>
              <a:rPr lang="en-US" sz="2400" dirty="0" smtClean="0"/>
              <a:t>,</a:t>
            </a:r>
            <a:r>
              <a:rPr lang="el-GR" sz="2400" dirty="0" smtClean="0"/>
              <a:t> που αποτελείται από μία πηγή ρεύματος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l-GR" sz="2800" baseline="-25000" dirty="0" smtClean="0"/>
              <a:t>Ν</a:t>
            </a:r>
            <a:r>
              <a:rPr lang="en-US" sz="2400" dirty="0" smtClean="0"/>
              <a:t> </a:t>
            </a:r>
            <a:r>
              <a:rPr lang="el-GR" sz="2400" dirty="0" smtClean="0"/>
              <a:t>παράλληλα με μια αντίσταση</a:t>
            </a:r>
            <a:r>
              <a:rPr lang="en-US" sz="2400" dirty="0" smtClean="0"/>
              <a:t> R</a:t>
            </a:r>
            <a:r>
              <a:rPr lang="el-GR" sz="2400" baseline="-25000" dirty="0" smtClean="0"/>
              <a:t>Ν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l-GR" sz="2400" dirty="0" smtClean="0"/>
              <a:t>Θα πρέπει να μετρηθεί ή να υπολογιστεί 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0" indent="0" algn="just">
              <a:buNone/>
            </a:pPr>
            <a:r>
              <a:rPr lang="el-GR" sz="2400" dirty="0" smtClean="0"/>
              <a:t>α) η πηγή ρεύματος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l-GR" sz="2400" baseline="-25000" dirty="0"/>
              <a:t>Ν </a:t>
            </a:r>
            <a:r>
              <a:rPr lang="el-GR" sz="2400" dirty="0" smtClean="0"/>
              <a:t> και  β) η αντίσταση </a:t>
            </a:r>
            <a:r>
              <a:rPr lang="en-US" sz="2400" dirty="0"/>
              <a:t>R</a:t>
            </a:r>
            <a:r>
              <a:rPr lang="el-GR" sz="2400" baseline="-25000" dirty="0"/>
              <a:t>Ν </a:t>
            </a:r>
            <a:endParaRPr lang="el-GR" sz="2400" dirty="0"/>
          </a:p>
          <a:p>
            <a:endParaRPr lang="el-GR" sz="1800" dirty="0"/>
          </a:p>
          <a:p>
            <a:endParaRPr lang="el-GR" sz="18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18</a:t>
            </a:fld>
            <a:endParaRPr lang="en-US" sz="20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Οδοντωτό δεξιό βέλος 4"/>
          <p:cNvSpPr/>
          <p:nvPr/>
        </p:nvSpPr>
        <p:spPr>
          <a:xfrm>
            <a:off x="5004048" y="50851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15378"/>
            <a:ext cx="4896544" cy="177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7146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5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ΥΠΟΛΟΓΙΣΜΟΣ ΙΣΟΔΥΝΑΜΟΥ </a:t>
            </a:r>
            <a:r>
              <a:rPr lang="en-US" dirty="0" smtClean="0"/>
              <a:t>NORTON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323528" y="1719263"/>
            <a:ext cx="8352928" cy="4411662"/>
          </a:xfrm>
        </p:spPr>
        <p:txBody>
          <a:bodyPr/>
          <a:lstStyle/>
          <a:p>
            <a:pPr algn="just"/>
            <a:r>
              <a:rPr lang="el-GR" dirty="0" smtClean="0"/>
              <a:t>Αφαιρούμε την αντίσταση φορτίου και βραχυκυκλώνουμε τους ακροδέκτες </a:t>
            </a:r>
            <a:r>
              <a:rPr lang="en-US" dirty="0" smtClean="0"/>
              <a:t>a</a:t>
            </a:r>
            <a:r>
              <a:rPr lang="el-GR" dirty="0" smtClean="0"/>
              <a:t> και </a:t>
            </a:r>
            <a:r>
              <a:rPr lang="en-US" dirty="0" smtClean="0"/>
              <a:t>b</a:t>
            </a:r>
            <a:r>
              <a:rPr lang="el-GR" dirty="0" smtClean="0"/>
              <a:t> .</a:t>
            </a:r>
          </a:p>
          <a:p>
            <a:pPr algn="just"/>
            <a:r>
              <a:rPr lang="el-GR" dirty="0" smtClean="0"/>
              <a:t>Μετρούμε με αμπερόμετρο ή υπολογίζουμε πραγματοποιώντας ανάλυση κυκλώματος το ρεύμα βραχυκύκλωσης   </a:t>
            </a:r>
            <a:r>
              <a:rPr lang="en-US" dirty="0" smtClean="0"/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Ι</a:t>
            </a:r>
            <a:r>
              <a:rPr lang="el-GR" baseline="-25000" dirty="0" smtClean="0"/>
              <a:t>βρ</a:t>
            </a:r>
            <a:r>
              <a:rPr lang="en-US" dirty="0" smtClean="0"/>
              <a:t>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Ι</a:t>
            </a:r>
            <a:r>
              <a:rPr lang="el-GR" baseline="-25000" dirty="0" smtClean="0"/>
              <a:t>Ν</a:t>
            </a:r>
            <a:r>
              <a:rPr lang="el-GR" dirty="0" smtClean="0"/>
              <a:t> .</a:t>
            </a:r>
          </a:p>
          <a:p>
            <a:pPr algn="just"/>
            <a:r>
              <a:rPr lang="el-GR" dirty="0" smtClean="0"/>
              <a:t>Αφαιρούμε όλες τις πηγές τάσης ή ρεύματος.</a:t>
            </a:r>
            <a:endParaRPr lang="en-US" dirty="0" smtClean="0"/>
          </a:p>
          <a:p>
            <a:pPr algn="just"/>
            <a:r>
              <a:rPr lang="el-GR" dirty="0" smtClean="0"/>
              <a:t>Μετρούμε με ωμόμετρο ή υπολογίζουμε με σύνθεση αντιστάσεων την αντίσταση ανάμεσα στα σημεία </a:t>
            </a:r>
            <a:r>
              <a:rPr lang="en-US" dirty="0" smtClean="0"/>
              <a:t>a </a:t>
            </a:r>
            <a:r>
              <a:rPr lang="el-GR" dirty="0" smtClean="0"/>
              <a:t>και </a:t>
            </a:r>
            <a:r>
              <a:rPr lang="en-US" dirty="0" smtClean="0"/>
              <a:t>b  </a:t>
            </a:r>
            <a:r>
              <a:rPr lang="en-US" dirty="0" err="1" smtClean="0"/>
              <a:t>Rab</a:t>
            </a:r>
            <a:r>
              <a:rPr lang="en-US" dirty="0" smtClean="0"/>
              <a:t> = R</a:t>
            </a:r>
            <a:r>
              <a:rPr lang="en-US" baseline="-25000" dirty="0" smtClean="0"/>
              <a:t>N</a:t>
            </a:r>
            <a:endParaRPr lang="el-GR" baseline="-250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19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9205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ΜΕΘΟΔΟΣ  ΒΡΟΧΩΝ</a:t>
            </a:r>
            <a:endParaRPr lang="el-GR" sz="39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494"/>
            <a:ext cx="8640960" cy="4680818"/>
          </a:xfrm>
        </p:spPr>
        <p:txBody>
          <a:bodyPr/>
          <a:lstStyle/>
          <a:p>
            <a:endParaRPr lang="el-GR" dirty="0"/>
          </a:p>
          <a:p>
            <a:r>
              <a:rPr lang="el-GR" dirty="0" smtClean="0"/>
              <a:t>Πραγματοποιεί ανάλυση σύνθετων κυκλωμάτων</a:t>
            </a:r>
            <a:endParaRPr lang="el-GR" dirty="0"/>
          </a:p>
          <a:p>
            <a:r>
              <a:rPr lang="el-GR" dirty="0" smtClean="0"/>
              <a:t>Επιλέγονται κλειστές διαδρομές</a:t>
            </a:r>
          </a:p>
          <a:p>
            <a:r>
              <a:rPr lang="el-GR" dirty="0" smtClean="0"/>
              <a:t>Ορίζονται συμβατικά ρεύματα βρόχων</a:t>
            </a:r>
          </a:p>
          <a:p>
            <a:r>
              <a:rPr lang="el-GR" dirty="0" smtClean="0"/>
              <a:t>Καταστρώνονται εξισώσεις με τον Νόμο τάσεων </a:t>
            </a:r>
          </a:p>
          <a:p>
            <a:r>
              <a:rPr lang="el-GR" dirty="0" smtClean="0"/>
              <a:t>Επιλύονται εξισώσεις με αγνώστους ρεύματα</a:t>
            </a:r>
          </a:p>
          <a:p>
            <a:r>
              <a:rPr lang="el-GR" dirty="0" smtClean="0"/>
              <a:t>Συνδυάζονται τα ρεύματα βρόχων για ανάλυση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2133600" cy="457200"/>
          </a:xfrm>
        </p:spPr>
        <p:txBody>
          <a:bodyPr/>
          <a:lstStyle/>
          <a:p>
            <a:fld id="{DD198258-3A06-43AD-98BB-3D07AD8A66F9}" type="slidenum">
              <a:rPr lang="en-US" sz="2000" b="1" smtClean="0"/>
              <a:pPr/>
              <a:t>2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5368"/>
            <a:ext cx="7543800" cy="1295400"/>
          </a:xfrm>
        </p:spPr>
        <p:txBody>
          <a:bodyPr/>
          <a:lstStyle/>
          <a:p>
            <a:r>
              <a:rPr lang="el-GR" smtClean="0"/>
              <a:t>Αφαιρώ πηγές σημαίνει: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556792"/>
            <a:ext cx="7571184" cy="4411662"/>
          </a:xfrm>
        </p:spPr>
        <p:txBody>
          <a:bodyPr/>
          <a:lstStyle/>
          <a:p>
            <a:pPr algn="just"/>
            <a:r>
              <a:rPr lang="el-GR" sz="2800" smtClean="0"/>
              <a:t>Πηγή τάσης την βραχυκυκλώνω, δηλαδή την αντικαθιστώ με βραχυκύκλωμα.</a:t>
            </a:r>
          </a:p>
          <a:p>
            <a:pPr algn="just"/>
            <a:r>
              <a:rPr lang="el-GR" sz="2800" smtClean="0"/>
              <a:t>Πηγή ρεύματος την ανοιχτοκυκλώνω δηλαδή την διαγράφω και στη θέση της αφήνω ανοιχτούς ακροδέκτες.</a:t>
            </a:r>
          </a:p>
          <a:p>
            <a:pPr algn="just"/>
            <a:endParaRPr lang="el-GR" sz="2800" smtClean="0"/>
          </a:p>
          <a:p>
            <a:pPr algn="just"/>
            <a:r>
              <a:rPr lang="el-GR" sz="2800" smtClean="0"/>
              <a:t>Φορτία σε παράλληλη σύνδεση με βραχυκύκλωμα ή σε σύνδεση σειράς με ανοιχτό κύκλωμα  δεν διαρρέονται από ρεύμα δηλαδή είναι σαν να μην υπάρχουν.</a:t>
            </a:r>
          </a:p>
          <a:p>
            <a:pPr algn="just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20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70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38" y="4221088"/>
            <a:ext cx="6541399" cy="230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646" y="693167"/>
            <a:ext cx="4819850" cy="2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236547"/>
            <a:ext cx="5976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ΕΞΕΤΑΣΤΙΚΗ   ΠΕΡΙΟΔΟΣ:           </a:t>
            </a:r>
            <a:r>
              <a:rPr lang="el-GR" altLang="el-GR" b="1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ΣΕΠΤΕΜΒΡΙΟΣ     2010</a:t>
            </a:r>
            <a:endParaRPr lang="el-GR" altLang="el-GR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eaLnBrk="0" hangingPunct="0"/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9512" y="566678"/>
            <a:ext cx="417646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altLang="el-GR" b="1" u="sng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ΘΕΜΑ  3</a:t>
            </a:r>
            <a:r>
              <a:rPr lang="el-GR" altLang="el-GR" b="1" u="sng" baseline="300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Ο</a:t>
            </a:r>
            <a:r>
              <a:rPr lang="el-GR" altLang="el-GR" b="1" u="sng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 :</a:t>
            </a:r>
            <a:r>
              <a:rPr lang="el-GR" altLang="el-GR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    </a:t>
            </a:r>
            <a:r>
              <a:rPr lang="el-GR" altLang="el-GR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( Μονάδες  2.50 ).</a:t>
            </a:r>
            <a:endParaRPr lang="el-GR" altLang="el-GR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eaLnBrk="0" hangingPunct="0"/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Για το κύκλωμα που δίνεται </a:t>
            </a:r>
            <a:endParaRPr lang="el-GR" altLang="el-GR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eaLnBrk="0" hangingPunct="0"/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α)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N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α προσδιοριστεί το ισοδύναμο  κύκλωμα  κατά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Norton  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ανάμεσα  στα  σημεία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a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 και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b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.   β)  Ποια  πρέπει  να  είναι  η  τιμή  της  μεταβλητής  αντίστασης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Rx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 έτσι  ώστε  να  καταναλώνει  την  μέγιστη  ισχύ  και να υπολογιστεί  η  τιμή  της  μέγιστης  αυτής ισχύος.</a:t>
            </a:r>
            <a:endParaRPr lang="el-GR" altLang="el-GR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eaLnBrk="0" hangingPunct="0"/>
            <a:endParaRPr lang="el-GR" altLang="el-G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2575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Η  πηγή  ρεύματος  αντικαθίσταται  με  πηγή  τάσης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 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3 =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 x R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4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 x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3 Ω = 12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Η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αντίσταση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απομακρύνεται  και  τα  σημεία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και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βραχυκυκλώνονται.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Έτσι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προκύπτει  το  ακόλουθο  κύκλωμα. </a:t>
            </a:r>
          </a:p>
        </p:txBody>
      </p:sp>
    </p:spTree>
    <p:extLst>
      <p:ext uri="{BB962C8B-B14F-4D97-AF65-F5344CB8AC3E}">
        <p14:creationId xmlns:p14="http://schemas.microsoft.com/office/powerpoint/2010/main" val="177514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6"/>
            <a:ext cx="3024336" cy="153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6048672" cy="230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2300679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όπου ,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Ι</a:t>
            </a:r>
            <a:r>
              <a:rPr lang="el-GR" sz="2000" baseline="-250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  24  / ( 8 + 4 )  =  24 / 12   	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   Ι</a:t>
            </a:r>
            <a:r>
              <a:rPr lang="el-GR" sz="20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  2 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Ι</a:t>
            </a:r>
            <a:r>
              <a:rPr lang="el-GR" sz="200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(12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– 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48) / (7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+ 3 +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2)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  – 36 / 12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  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Ι</a:t>
            </a:r>
            <a:r>
              <a:rPr lang="el-GR" sz="20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 – 3 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και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	Ι</a:t>
            </a:r>
            <a:r>
              <a:rPr lang="el-GR" sz="2000" baseline="-25000" dirty="0">
                <a:solidFill>
                  <a:prstClr val="black"/>
                </a:solidFill>
                <a:latin typeface="Calibri"/>
              </a:rPr>
              <a:t>Ν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 Ι</a:t>
            </a:r>
            <a:r>
              <a:rPr lang="el-GR" sz="2000" baseline="-25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+  Ι</a:t>
            </a:r>
            <a:r>
              <a:rPr lang="el-GR" sz="20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 2 Α  + ( –  3 ) Α  =   – 1 Α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141" y="4046555"/>
            <a:ext cx="4460347" cy="226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3933056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Για τον υπολογισμό της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απομακρύνεται  από  το  κύκλωμα  η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και  οι  πηγές  τάσης   βραχυκυκλώνονται  ενώ  η  πηγή  ρεύματος 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ανοιχτοκυκλώνεται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.   Έτσι  η  αντίσταση  ανάμεσα   στα  σημεία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και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 είναι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=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( 8 + 4) // ( 7 + 3 + 2) 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=  12 // 12 = ( 12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12 ) / ( 12 + 12 ) =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=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144 / 24 =  8 Ω 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 R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 6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Ω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472608" cy="244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729009"/>
            <a:ext cx="81369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Για  το  ισοδύναμο  κύκλωμα  κατά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Norton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ανάμεσα  στα  σημεία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a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και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b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που  δίνεται  δίπλα   ισχύει :	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Ι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x R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/ (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+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)  =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/ 2 =  1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/ 2  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                    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=  0,5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Για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να  καταναλώνει  την  μέγιστη  ισχύ  η  αντίσταση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 πρέπει  να  είναι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Rx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 6 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	και  έτσι  : Ι = 1,0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/ 2   =  0,5 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ενώ  η  μέγιστη  ισχύς  επάνω  στην  αντίσταση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θα  είναι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	Ρ =  Ι </a:t>
            </a:r>
            <a:r>
              <a:rPr lang="el-GR" sz="2000" baseline="30000" dirty="0">
                <a:solidFill>
                  <a:prstClr val="black"/>
                </a:solidFill>
                <a:latin typeface="Calibri"/>
              </a:rPr>
              <a:t>2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Χ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= 0,5 </a:t>
            </a:r>
            <a:r>
              <a:rPr lang="el-GR" sz="2000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Χ  6 = 1,5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W</a:t>
            </a:r>
            <a:endParaRPr lang="el-GR" sz="20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2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ΙΣΟΔΥΝΑΜ</a:t>
            </a:r>
            <a:r>
              <a:rPr lang="en-US" dirty="0" smtClean="0"/>
              <a:t>A</a:t>
            </a:r>
            <a:r>
              <a:rPr lang="el-GR" dirty="0" smtClean="0"/>
              <a:t> ΚΥΚΛΩΜΑ</a:t>
            </a:r>
            <a:r>
              <a:rPr lang="en-US" dirty="0" smtClean="0"/>
              <a:t>TA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n-US" dirty="0" smtClean="0"/>
              <a:t>THEVENIN</a:t>
            </a:r>
            <a:r>
              <a:rPr lang="el-GR" dirty="0" smtClean="0"/>
              <a:t> ΚΑΙ </a:t>
            </a:r>
            <a:r>
              <a:rPr lang="en-US" dirty="0" smtClean="0"/>
              <a:t>NORTON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745232" y="4365104"/>
            <a:ext cx="7499176" cy="15841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I</a:t>
            </a:r>
            <a:r>
              <a:rPr lang="en-US" baseline="-25000" dirty="0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Vth</a:t>
            </a:r>
            <a:r>
              <a:rPr lang="en-US" dirty="0" smtClean="0"/>
              <a:t> / </a:t>
            </a:r>
            <a:r>
              <a:rPr lang="en-US" dirty="0" err="1" smtClean="0"/>
              <a:t>Rth</a:t>
            </a:r>
            <a:r>
              <a:rPr lang="en-US" dirty="0" smtClean="0"/>
              <a:t>                      </a:t>
            </a:r>
            <a:r>
              <a:rPr lang="en-US" dirty="0" err="1" smtClean="0"/>
              <a:t>Vth</a:t>
            </a:r>
            <a:r>
              <a:rPr lang="en-US" dirty="0" smtClean="0"/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N</a:t>
            </a:r>
          </a:p>
          <a:p>
            <a:pPr marL="0" indent="0">
              <a:buNone/>
            </a:pPr>
            <a:r>
              <a:rPr lang="en-US" baseline="-25000" dirty="0" smtClean="0"/>
              <a:t>    </a:t>
            </a:r>
            <a:r>
              <a:rPr lang="en-US" dirty="0" smtClean="0"/>
              <a:t>R</a:t>
            </a:r>
            <a:r>
              <a:rPr lang="en-US" baseline="-25000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 </a:t>
            </a:r>
            <a:r>
              <a:rPr lang="en-US" dirty="0" err="1" smtClean="0"/>
              <a:t>Rth</a:t>
            </a: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Rth</a:t>
            </a:r>
            <a:r>
              <a:rPr lang="en-US" dirty="0" smtClean="0"/>
              <a:t> = R</a:t>
            </a:r>
            <a:r>
              <a:rPr lang="en-US" baseline="-25000" dirty="0" smtClean="0"/>
              <a:t>N </a:t>
            </a:r>
            <a:endParaRPr lang="el-GR" baseline="-250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24</a:t>
            </a:fld>
            <a:endParaRPr lang="en-US" sz="2000" b="1" dirty="0"/>
          </a:p>
        </p:txBody>
      </p:sp>
      <p:sp>
        <p:nvSpPr>
          <p:cNvPr id="6" name="Αριστερό-δεξιό βέλος 5"/>
          <p:cNvSpPr/>
          <p:nvPr/>
        </p:nvSpPr>
        <p:spPr>
          <a:xfrm>
            <a:off x="3643880" y="285293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850" y="1916832"/>
            <a:ext cx="349259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1" y="1768599"/>
            <a:ext cx="3296127" cy="216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7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888432" cy="297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82130"/>
            <a:ext cx="4517485" cy="296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854710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b="1" u="sng" dirty="0">
                <a:solidFill>
                  <a:prstClr val="black"/>
                </a:solidFill>
                <a:latin typeface="Calibri"/>
              </a:rPr>
              <a:t>ΘΕΜΑ  3</a:t>
            </a:r>
            <a:r>
              <a:rPr lang="el-GR" b="1" u="sng" baseline="30000" dirty="0">
                <a:solidFill>
                  <a:prstClr val="black"/>
                </a:solidFill>
                <a:latin typeface="Calibri"/>
              </a:rPr>
              <a:t>Ο</a:t>
            </a:r>
            <a:r>
              <a:rPr lang="el-GR" b="1" u="sng" dirty="0">
                <a:solidFill>
                  <a:prstClr val="black"/>
                </a:solidFill>
                <a:latin typeface="Calibri"/>
              </a:rPr>
              <a:t> :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( Μονάδες  2.50 ).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Για  το  κύκλωμα  που 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δίνεται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α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)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 προσδιοριστεί το  ισοδύναμο  κύκλωμα  κατά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Norton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ανάμεσα  στα  σημεία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και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.   β)  Ποια  πρέπει  να  είναι  η  τιμή  της  μεταβλητής  αντίστασης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έτσι  ώστε  να  καταναλώνει  την  μέγιστη  ισχύ  της  και  να  υπολογιστεί  η  τιμή  της  μέγιστης  αυτής  ισχύος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177" y="260648"/>
            <a:ext cx="4717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ΕΞΕΤΑΣΤΙΚΗ   ΠΕΡΙΟΔΟΣ:             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ΙΟΥΝΙΟ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Y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    2019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789040"/>
            <a:ext cx="4392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Αντί για το  ισοδύναμο  κατά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Norton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θα  υπολογιστεί  πρώτα  το  αντίστοιχο  ισοδύναμο  κύκλωμα  κατά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Thevenin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και  μετά  θα  αντικατασταθεί 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Για τον υπολογισμό της τάσης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Thevenin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ανάμεσα στα σημεία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και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b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απομακρύνεται η αντίσταση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Rx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και έτσι στο ακόλουθο κύκλωμα που προκύπτει ισχύει :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Vth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Vab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=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1 –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71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3312368" cy="266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787"/>
            <a:ext cx="3888432" cy="29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07504" y="244385"/>
                <a:ext cx="5256584" cy="1600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 algn="just"/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Στο  κύκλωμα  αυτό  με  εφαρμογή  της  μεθόδου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   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των  βρόχων  λαμβάνονται  οι  ακόλουθες  εξισώσεις:</a:t>
                </a:r>
                <a:endParaRPr lang="en-US" altLang="el-GR" dirty="0" smtClean="0">
                  <a:solidFill>
                    <a:prstClr val="black"/>
                  </a:solidFill>
                  <a:latin typeface="Calibri"/>
                  <a:ea typeface="Times New Roman" pitchFamily="18" charset="0"/>
                </a:endParaRPr>
              </a:p>
              <a:p>
                <a:pPr indent="0" algn="just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            J1 = 3,5 A	                    	                     (1)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eaLnBrk="0" hangingPunct="0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– V + R2 x J2 + R3 x ( J1 + J2 ) + R5 x J2 = 0         (2)</a:t>
                </a:r>
              </a:p>
              <a:p>
                <a:pPr algn="just" eaLnBrk="0" hangingPunct="0"/>
                <a:endParaRPr lang="en-US" altLang="el-GR" sz="800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algn="just" eaLnBrk="0" hangingPunct="0"/>
                <a14:m>
                  <m:oMath xmlns:m="http://schemas.openxmlformats.org/officeDocument/2006/math">
                    <m:r>
                      <a:rPr lang="en-US" altLang="el-GR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altLang="el-GR" dirty="0" smtClean="0">
                    <a:solidFill>
                      <a:prstClr val="black"/>
                    </a:solidFill>
                    <a:ea typeface="Times New Roman" pitchFamily="18" charset="0"/>
                  </a:rPr>
                  <a:t>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J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1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x R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3 + (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R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2 +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R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3 +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R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5 )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x J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2  =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</a:rPr>
                  <a:t>V</a:t>
                </a:r>
                <a:endParaRPr lang="en-US" altLang="el-GR"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244385"/>
                <a:ext cx="5256584" cy="1600438"/>
              </a:xfrm>
              <a:prstGeom prst="rect">
                <a:avLst/>
              </a:prstGeom>
              <a:blipFill rotWithShape="1">
                <a:blip r:embed="rId4"/>
                <a:stretch>
                  <a:fillRect l="-1044" t="-1521" r="-928" b="-53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07504" y="1849760"/>
                <a:ext cx="4536504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hangingPunct="0"/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Με  αντικατάσταση  από  την  εξίσωση  (1)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                  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του  πρώτου  βρόχου   προκύπτει :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  <a:p>
                <a:pPr algn="just" eaLnBrk="0" hangingPunct="0"/>
                <a:endParaRPr lang="en-US" altLang="el-GR" sz="800" dirty="0" smtClean="0">
                  <a:solidFill>
                    <a:prstClr val="black"/>
                  </a:solidFill>
                  <a:latin typeface="Calibri"/>
                  <a:ea typeface="Times New Roman" pitchFamily="18" charset="0"/>
                  <a:cs typeface="Arial" pitchFamily="34" charset="0"/>
                </a:endParaRPr>
              </a:p>
              <a:p>
                <a:pPr algn="just" eaLnBrk="0" hangingPunct="0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3,5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x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6 + ( 9 + 6 + 3 )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x J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2  =  9 </a:t>
                </a:r>
                <a:endParaRPr lang="en-US" altLang="el-GR" dirty="0" smtClean="0">
                  <a:solidFill>
                    <a:prstClr val="black"/>
                  </a:solidFill>
                  <a:latin typeface="Calibri"/>
                  <a:ea typeface="Times New Roman" pitchFamily="18" charset="0"/>
                  <a:cs typeface="Arial" pitchFamily="34" charset="0"/>
                </a:endParaRPr>
              </a:p>
              <a:p>
                <a:pPr algn="just" eaLnBrk="0" hangingPunct="0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18 </a:t>
                </a:r>
                <a:r>
                  <a:rPr lang="en-GB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x J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2 = 9 – 21 </a:t>
                </a:r>
                <a14:m>
                  <m:oMath xmlns:m="http://schemas.openxmlformats.org/officeDocument/2006/math">
                    <m:r>
                      <a:rPr lang="en-US" alt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cs typeface="Arial" pitchFamily="34" charset="0"/>
                  </a:rPr>
                  <a:t> 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J</a:t>
                </a:r>
                <a:r>
                  <a:rPr lang="el-GR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2 = – 12/18  = – 0,666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A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1849760"/>
                <a:ext cx="4536504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1210" t="-1835" r="-1075" b="-64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9512" y="3153742"/>
            <a:ext cx="57606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just" eaLnBrk="0" hangingPunct="0"/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Επομένως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  V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1  =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J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1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x R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1  =  3,50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A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x  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2 Ω  	=     7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V </a:t>
            </a:r>
          </a:p>
          <a:p>
            <a:pPr indent="0" algn="just" eaLnBrk="0" hangingPunct="0"/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και	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    V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2  = 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J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2 </a:t>
            </a:r>
            <a:r>
              <a:rPr lang="en-US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x R</a:t>
            </a:r>
            <a:r>
              <a:rPr lang="el-GR" altLang="el-GR" dirty="0" smtClean="0">
                <a:solidFill>
                  <a:prstClr val="black"/>
                </a:solidFill>
                <a:latin typeface="Calibri"/>
                <a:ea typeface="Times New Roman" pitchFamily="18" charset="0"/>
              </a:rPr>
              <a:t>2  = – 12/189 Ω 	=  – 6 </a:t>
            </a:r>
            <a:endParaRPr lang="en-US" altLang="el-GR" dirty="0" smtClean="0">
              <a:solidFill>
                <a:prstClr val="black"/>
              </a:solidFill>
              <a:latin typeface="Calibri"/>
              <a:ea typeface="Times New Roman" pitchFamily="18" charset="0"/>
            </a:endParaRPr>
          </a:p>
          <a:p>
            <a:pPr indent="0" algn="just" eaLnBrk="0" hangingPunct="0"/>
            <a:r>
              <a:rPr lang="el-GR" dirty="0">
                <a:solidFill>
                  <a:prstClr val="black"/>
                </a:solidFill>
                <a:latin typeface="Calibri"/>
              </a:rPr>
              <a:t>Άρα 	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Vth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=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1 –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2 =  7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–  (  – 6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)     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Vth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 =  13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V</a:t>
            </a:r>
            <a:endParaRPr lang="el-GR" altLang="el-GR" dirty="0" smtClean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107504" y="4869160"/>
                <a:ext cx="5472608" cy="1477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hangingPunct="0"/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Έτσι προκύπτει ο ακόλουθος  συνδυασμός  αντιστάσεων  ανάμεσα  στα σημεία 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a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και 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b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. 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  <a:p>
                <a:pPr algn="just" eaLnBrk="0" hangingPunct="0"/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  </a:t>
                </a:r>
                <a:r>
                  <a:rPr lang="en-US" altLang="el-GR" dirty="0" err="1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Rth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=  Rn  = 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1 + [ (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2 // ( </a:t>
                </a:r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3 + R5 ) ]  =  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  <a:p>
                <a:pPr algn="just" eaLnBrk="0" hangingPunct="0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  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= 2 + [ ( 9 // ( 6 + 3 ) ] = 2 + ( 9 // 9 )  =</a:t>
                </a:r>
                <a:endParaRPr lang="el-GR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  <a:p>
                <a:pPr algn="just" eaLnBrk="0" hangingPunct="0"/>
                <a:r>
                  <a:rPr lang="en-US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   </a:t>
                </a:r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= 2 + (9 x 9) / (9 + 9) = 2 + 4,5 </a:t>
                </a:r>
                <a14:m>
                  <m:oMath xmlns:m="http://schemas.openxmlformats.org/officeDocument/2006/math">
                    <m:r>
                      <a:rPr lang="en-US" altLang="el-G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GB" altLang="el-GR" dirty="0" smtClean="0">
                    <a:solidFill>
                      <a:prstClr val="black"/>
                    </a:solidFill>
                    <a:latin typeface="Calibri"/>
                    <a:cs typeface="Arial" pitchFamily="34" charset="0"/>
                  </a:rPr>
                  <a:t>  </a:t>
                </a:r>
                <a:r>
                  <a:rPr lang="en-US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Rth = Rn </a:t>
                </a:r>
                <a:r>
                  <a:rPr lang="en-GB" altLang="el-GR" dirty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= 6,5 </a:t>
                </a:r>
                <a:r>
                  <a:rPr lang="el-GR" altLang="el-GR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Ω</a:t>
                </a:r>
                <a:endParaRPr lang="en-GB" altLang="el-GR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4869160"/>
                <a:ext cx="5472608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003" t="-1653" r="-1003" b="-61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07504" y="407707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Για  τον  υπολογισμό  της  </a:t>
            </a:r>
            <a:r>
              <a:rPr lang="en-US" altLang="el-GR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Rth</a:t>
            </a:r>
            <a:r>
              <a:rPr lang="en-US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ή  αντίστοιχα  της  </a:t>
            </a:r>
            <a:r>
              <a:rPr lang="en-US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Rn</a:t>
            </a:r>
            <a:r>
              <a:rPr lang="el-GR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απομακρύνεται  η  αντίσταση  </a:t>
            </a:r>
            <a:r>
              <a:rPr lang="en-US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Rx</a:t>
            </a:r>
            <a:r>
              <a:rPr lang="el-GR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,   βραχυκυκλώνεται  η πηγή τάσης και </a:t>
            </a:r>
            <a:r>
              <a:rPr lang="el-GR" altLang="el-GR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ανοιχτοκυκλώνεται</a:t>
            </a:r>
            <a:r>
              <a:rPr lang="el-GR" altLang="el-GR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 η πηγή  ρεύματος.</a:t>
            </a:r>
            <a:endParaRPr lang="el-GR" altLang="el-GR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 build="p"/>
      <p:bldP spid="13" grpId="0" build="p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" y="1844824"/>
            <a:ext cx="485523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395536" y="823063"/>
                <a:ext cx="684076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/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και 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έτσι 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προκύπτει 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 In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= 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Vth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/ </a:t>
                </a:r>
                <a:r>
                  <a:rPr lang="en-US" altLang="el-GR" sz="2000" dirty="0" err="1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Rth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= 13 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/ 6,5 Ω</a:t>
                </a:r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ea typeface="Times New Roman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l-GR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altLang="el-GR" sz="2000" dirty="0" smtClean="0">
                    <a:solidFill>
                      <a:prstClr val="black"/>
                    </a:solidFill>
                    <a:latin typeface="Calibri"/>
                    <a:cs typeface="Arial" pitchFamily="34" charset="0"/>
                  </a:rPr>
                  <a:t>     </a:t>
                </a:r>
                <a:r>
                  <a:rPr lang="en-US" altLang="el-GR" sz="20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In</a:t>
                </a:r>
                <a:r>
                  <a:rPr lang="el-GR" altLang="el-GR" sz="20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2 </a:t>
                </a:r>
                <a:r>
                  <a:rPr lang="el-GR" altLang="el-GR" sz="20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Α</a:t>
                </a:r>
                <a:endParaRPr lang="el-GR" altLang="el-GR" sz="2000" dirty="0" smtClea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823063"/>
                <a:ext cx="684076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980" t="-9091" r="-178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60032" y="2708920"/>
                <a:ext cx="410445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Για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να καταναλώνει την μέγιστη ισχύ η αντίσταση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R</a:t>
                </a:r>
                <a:r>
                  <a:rPr lang="en-US" sz="2000" baseline="-25000" dirty="0">
                    <a:solidFill>
                      <a:prstClr val="black"/>
                    </a:solidFill>
                    <a:latin typeface="Calibri"/>
                  </a:rPr>
                  <a:t>X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 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θα  πρέπει  να  είναι  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R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/>
                  </a:rPr>
                  <a:t>X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= 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Rn 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=  6,5 Ω</a:t>
                </a: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έτσι 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θα  ισχύει 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: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Ι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=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In x Rn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 / (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Rn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 +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Rx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 ) = 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In 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x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 6,5/(6,5 + 6,5) = 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</a:endParaRPr>
              </a:p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In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/2 = 2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A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 / 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l-GR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</a:rPr>
                  <a:t>  I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l-GR" sz="2000" dirty="0">
                    <a:solidFill>
                      <a:prstClr val="black"/>
                    </a:solidFill>
                    <a:latin typeface="Calibri"/>
                  </a:rPr>
                  <a:t>= 1</a:t>
                </a:r>
                <a:r>
                  <a:rPr lang="en-US" sz="2000" dirty="0">
                    <a:solidFill>
                      <a:prstClr val="black"/>
                    </a:solidFill>
                    <a:latin typeface="Calibri"/>
                  </a:rPr>
                  <a:t>A</a:t>
                </a:r>
                <a:endParaRPr lang="el-GR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708920"/>
                <a:ext cx="4104456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1484" t="-1193" r="-1484" b="-33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708653" y="5373216"/>
            <a:ext cx="7111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και  η  ισχύς  αυτή  θα  είναι :    Ρ  =  Ι</a:t>
            </a:r>
            <a:r>
              <a:rPr lang="el-GR" sz="2000" baseline="30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x  R</a:t>
            </a:r>
            <a:r>
              <a:rPr lang="en-US" sz="2000" baseline="-250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=  1 </a:t>
            </a:r>
            <a:r>
              <a:rPr lang="el-GR" sz="2000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x  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6,5  =  6,50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W</a:t>
            </a:r>
            <a:endParaRPr lang="el-G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4932040" y="1700808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prstClr val="black"/>
                </a:solidFill>
                <a:latin typeface="Calibri"/>
              </a:rPr>
              <a:t>Έτσι  το  ισοδύναμο  κύκλωμα  κατά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Norton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δίνεται στο διπλανό  σχήμα :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7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Βρόχοι :  </a:t>
            </a:r>
            <a:r>
              <a:rPr lang="en-US" sz="3900" dirty="0" smtClean="0"/>
              <a:t>b – n +1</a:t>
            </a:r>
            <a:endParaRPr lang="el-GR" sz="39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r>
              <a:rPr lang="en-US" dirty="0" smtClean="0"/>
              <a:t>b :  </a:t>
            </a:r>
            <a:r>
              <a:rPr lang="el-GR" dirty="0" smtClean="0"/>
              <a:t>Αριθμός  κλάδων</a:t>
            </a:r>
          </a:p>
          <a:p>
            <a:r>
              <a:rPr lang="en-US" dirty="0" smtClean="0"/>
              <a:t>n :  </a:t>
            </a:r>
            <a:r>
              <a:rPr lang="el-GR" dirty="0" smtClean="0"/>
              <a:t>Αριθμός  κόμβων</a:t>
            </a:r>
          </a:p>
          <a:p>
            <a:endParaRPr lang="el-GR" dirty="0"/>
          </a:p>
          <a:p>
            <a:r>
              <a:rPr lang="el-GR" dirty="0" smtClean="0"/>
              <a:t>Κλάδος είναι μια απλή διαδρομή ρεύματος που περιλαμβάνει τουλάχιστρον ένα στοιχείο κυκλώματος</a:t>
            </a:r>
          </a:p>
          <a:p>
            <a:r>
              <a:rPr lang="el-GR" dirty="0" smtClean="0"/>
              <a:t>Κόμβος είναι το σημείο που ενώνει δύο ή περισσότερους κλάδους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457200"/>
          </a:xfrm>
        </p:spPr>
        <p:txBody>
          <a:bodyPr/>
          <a:lstStyle/>
          <a:p>
            <a:fld id="{DD198258-3A06-43AD-98BB-3D07AD8A66F9}" type="slidenum">
              <a:rPr lang="en-US" sz="2000" b="1" smtClean="0"/>
              <a:pPr/>
              <a:t>3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Βήματα για την μέθοδο βρόχων</a:t>
            </a:r>
            <a:endParaRPr lang="el-GR" sz="39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19262"/>
            <a:ext cx="8208912" cy="4878089"/>
          </a:xfrm>
        </p:spPr>
        <p:txBody>
          <a:bodyPr/>
          <a:lstStyle/>
          <a:p>
            <a:pPr algn="just"/>
            <a:r>
              <a:rPr lang="el-GR" dirty="0" smtClean="0"/>
              <a:t>Επιλέγεται ο κατάλληλος αριθμός βρόχων</a:t>
            </a:r>
            <a:r>
              <a:rPr lang="en-US" dirty="0" smtClean="0"/>
              <a:t>  b–n+1</a:t>
            </a:r>
            <a:r>
              <a:rPr lang="el-GR" dirty="0" smtClean="0"/>
              <a:t> για την ανάλυση του κυκλώματος</a:t>
            </a:r>
            <a:endParaRPr lang="el-GR" dirty="0"/>
          </a:p>
          <a:p>
            <a:pPr algn="just"/>
            <a:r>
              <a:rPr lang="el-GR" dirty="0" smtClean="0"/>
              <a:t>Ορίζεται αυθαίρετα μία συμβατική φορά ρεύματος </a:t>
            </a:r>
            <a:r>
              <a:rPr lang="en-US" dirty="0" smtClean="0"/>
              <a:t>J  </a:t>
            </a:r>
            <a:r>
              <a:rPr lang="el-GR" dirty="0" smtClean="0"/>
              <a:t>σε κάθε βρόχο</a:t>
            </a:r>
          </a:p>
          <a:p>
            <a:pPr algn="just"/>
            <a:r>
              <a:rPr lang="el-GR" dirty="0" smtClean="0"/>
              <a:t>Σημειώνονται οι πολικότητες στις αντιστάσεις σύμφωνα με την φορά του ρεύματος σε κάθε βρόχο (κλειστή διαδρομή)</a:t>
            </a:r>
          </a:p>
          <a:p>
            <a:pPr algn="just"/>
            <a:r>
              <a:rPr lang="el-GR" dirty="0" smtClean="0"/>
              <a:t>Καταστρώνονται οι εξισώσεις βρόχων εφαρμόζοντας τον 1</a:t>
            </a:r>
            <a:r>
              <a:rPr lang="el-GR" baseline="30000" dirty="0" smtClean="0"/>
              <a:t>ο</a:t>
            </a:r>
            <a:r>
              <a:rPr lang="el-GR" dirty="0" smtClean="0"/>
              <a:t> Νόμο τάσεων του </a:t>
            </a:r>
            <a:r>
              <a:rPr lang="en-US" dirty="0" smtClean="0"/>
              <a:t>Kirchhoff</a:t>
            </a:r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/>
              <a:pPr/>
              <a:t>4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   </a:t>
            </a:r>
            <a:r>
              <a:rPr lang="en-US" dirty="0" smtClean="0"/>
              <a:t>b=5 ,  n = 3 ,     b-n+1=3</a:t>
            </a:r>
            <a:endParaRPr lang="el-GR" dirty="0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638" y="1679240"/>
            <a:ext cx="7142866" cy="398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0" name="Τίτλος 1"/>
          <p:cNvSpPr txBox="1">
            <a:spLocks/>
          </p:cNvSpPr>
          <p:nvPr/>
        </p:nvSpPr>
        <p:spPr bwMode="auto">
          <a:xfrm>
            <a:off x="179512" y="1628800"/>
            <a:ext cx="20181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l-GR" dirty="0" smtClean="0"/>
          </a:p>
          <a:p>
            <a:r>
              <a:rPr lang="el-GR" sz="2400" dirty="0" smtClean="0"/>
              <a:t>Κλάδοι </a:t>
            </a:r>
            <a:r>
              <a:rPr lang="en-US" sz="2400" dirty="0" smtClean="0"/>
              <a:t>b=5</a:t>
            </a:r>
            <a:endParaRPr lang="el-GR" sz="2400" dirty="0" smtClean="0"/>
          </a:p>
          <a:p>
            <a:r>
              <a:rPr lang="en-US" sz="2400" dirty="0" smtClean="0"/>
              <a:t>R1 V1 R2</a:t>
            </a:r>
          </a:p>
          <a:p>
            <a:r>
              <a:rPr lang="en-US" sz="2400" dirty="0" smtClean="0"/>
              <a:t>R3</a:t>
            </a:r>
          </a:p>
          <a:p>
            <a:r>
              <a:rPr lang="en-US" sz="2400" dirty="0" smtClean="0"/>
              <a:t>V2 R4</a:t>
            </a:r>
          </a:p>
          <a:p>
            <a:r>
              <a:rPr lang="en-US" sz="2400" dirty="0" smtClean="0"/>
              <a:t>R5</a:t>
            </a:r>
          </a:p>
          <a:p>
            <a:r>
              <a:rPr lang="en-US" sz="2400" dirty="0" smtClean="0"/>
              <a:t>R6 V3 R7</a:t>
            </a:r>
            <a:endParaRPr lang="el-GR" sz="2400" dirty="0"/>
          </a:p>
        </p:txBody>
      </p:sp>
      <p:sp>
        <p:nvSpPr>
          <p:cNvPr id="11" name="Τίτλος 1"/>
          <p:cNvSpPr txBox="1">
            <a:spLocks/>
          </p:cNvSpPr>
          <p:nvPr/>
        </p:nvSpPr>
        <p:spPr bwMode="auto">
          <a:xfrm>
            <a:off x="177552" y="4437112"/>
            <a:ext cx="201818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2400" dirty="0" smtClean="0"/>
              <a:t>Κόμβοι</a:t>
            </a:r>
            <a:r>
              <a:rPr lang="en-US" sz="2400" dirty="0" smtClean="0"/>
              <a:t> n=3</a:t>
            </a:r>
            <a:endParaRPr lang="el-GR" sz="2400" dirty="0" smtClean="0"/>
          </a:p>
          <a:p>
            <a:r>
              <a:rPr lang="en-US" sz="2400" dirty="0" smtClean="0"/>
              <a:t>A</a:t>
            </a:r>
          </a:p>
          <a:p>
            <a:r>
              <a:rPr lang="en-US" sz="2400" dirty="0" smtClean="0"/>
              <a:t>B</a:t>
            </a:r>
          </a:p>
          <a:p>
            <a:r>
              <a:rPr lang="el-GR" sz="2400" dirty="0" smtClean="0"/>
              <a:t>Γ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41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Παράδειγμα:  πολικότητες</a:t>
            </a:r>
            <a:endParaRPr lang="el-GR" sz="39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84A2-2DB7-4811-97A9-571DB1147CD5}" type="slidenum">
              <a:rPr lang="en-US" sz="2000" b="1" smtClean="0"/>
              <a:pPr/>
              <a:t>6</a:t>
            </a:fld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60884" cy="4945769"/>
          </a:xfrm>
          <a:prstGeom prst="rect">
            <a:avLst/>
          </a:prstGeom>
          <a:solidFill>
            <a:srgbClr val="92D050"/>
          </a:solidFill>
          <a:ln>
            <a:noFill/>
          </a:ln>
        </p:spPr>
      </p:pic>
      <p:sp>
        <p:nvSpPr>
          <p:cNvPr id="9" name="Βέλος αναστροφής 8"/>
          <p:cNvSpPr/>
          <p:nvPr/>
        </p:nvSpPr>
        <p:spPr>
          <a:xfrm>
            <a:off x="1331640" y="3140968"/>
            <a:ext cx="1296144" cy="936104"/>
          </a:xfrm>
          <a:prstGeom prst="uturnArrow">
            <a:avLst>
              <a:gd name="adj1" fmla="val 6386"/>
              <a:gd name="adj2" fmla="val 9167"/>
              <a:gd name="adj3" fmla="val 45924"/>
              <a:gd name="adj4" fmla="val 43750"/>
              <a:gd name="adj5" fmla="val 742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Βέλος αναστροφής 12"/>
          <p:cNvSpPr/>
          <p:nvPr/>
        </p:nvSpPr>
        <p:spPr>
          <a:xfrm flipH="1">
            <a:off x="3563888" y="3284984"/>
            <a:ext cx="1296144" cy="936104"/>
          </a:xfrm>
          <a:prstGeom prst="uturnArrow">
            <a:avLst>
              <a:gd name="adj1" fmla="val 6386"/>
              <a:gd name="adj2" fmla="val 9167"/>
              <a:gd name="adj3" fmla="val 43704"/>
              <a:gd name="adj4" fmla="val 43750"/>
              <a:gd name="adj5" fmla="val 7427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Βέλος αναστροφής 13"/>
          <p:cNvSpPr/>
          <p:nvPr/>
        </p:nvSpPr>
        <p:spPr>
          <a:xfrm flipH="1">
            <a:off x="5724128" y="4365104"/>
            <a:ext cx="1296144" cy="936104"/>
          </a:xfrm>
          <a:prstGeom prst="uturnArrow">
            <a:avLst>
              <a:gd name="adj1" fmla="val 6386"/>
              <a:gd name="adj2" fmla="val 9167"/>
              <a:gd name="adj3" fmla="val 43704"/>
              <a:gd name="adj4" fmla="val 43750"/>
              <a:gd name="adj5" fmla="val 74278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0117" y="3430741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J1</a:t>
            </a:r>
            <a:endParaRPr lang="el-GR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74373" y="3717032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J2</a:t>
            </a:r>
            <a:endParaRPr lang="el-GR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34613" y="4654877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J3</a:t>
            </a:r>
            <a:endParaRPr lang="el-GR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220486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+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1760" y="191683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_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1428" y="335699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+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356" y="5169386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+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3848" y="430529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_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488135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_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351320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+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88024" y="5025370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+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60032" y="308115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+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309912" y="429309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_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22080" y="19888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_</a:t>
            </a:r>
            <a:endParaRPr lang="el-GR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22080" y="37890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_</a:t>
            </a:r>
            <a:endParaRPr lang="el-GR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11708" y="4017258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+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71748" y="5169386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+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79860" y="3729226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+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5896" y="189766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l-GR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524328" y="422108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l-G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5976" y="174319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_</a:t>
            </a:r>
            <a:endParaRPr lang="el-GR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524328" y="483954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_</a:t>
            </a:r>
            <a:endParaRPr lang="el-GR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26136" y="479715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_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6176" y="35010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_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488135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_</a:t>
            </a:r>
            <a:endParaRPr lang="el-GR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0" grpId="0"/>
      <p:bldP spid="16" grpId="0"/>
      <p:bldP spid="17" grpId="0"/>
      <p:bldP spid="11" grpId="0"/>
      <p:bldP spid="12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" y="-243408"/>
            <a:ext cx="7787208" cy="1295400"/>
          </a:xfrm>
        </p:spPr>
        <p:txBody>
          <a:bodyPr/>
          <a:lstStyle/>
          <a:p>
            <a:r>
              <a:rPr lang="en-US" sz="3900" dirty="0" smtClean="0"/>
              <a:t>K</a:t>
            </a:r>
            <a:r>
              <a:rPr lang="el-GR" sz="3900" dirty="0" smtClean="0"/>
              <a:t>ατάστρωση εξισώσεων  Σ</a:t>
            </a:r>
            <a:r>
              <a:rPr lang="en-US" sz="3900" dirty="0" smtClean="0"/>
              <a:t>Vi=0</a:t>
            </a:r>
            <a:endParaRPr lang="el-GR" sz="39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97658"/>
            <a:ext cx="8229600" cy="4411662"/>
          </a:xfrm>
        </p:spPr>
        <p:txBody>
          <a:bodyPr/>
          <a:lstStyle/>
          <a:p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1+Δ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3+Δ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</a:t>
            </a:r>
            <a:endParaRPr lang="el-G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V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VR5+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4=0        </a:t>
            </a:r>
            <a:endParaRPr lang="el-G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V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5+Δ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</a:t>
            </a:r>
            <a:r>
              <a:rPr lang="el-G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</a:t>
            </a:r>
            <a:endParaRPr lang="el-G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=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(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1+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2 )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           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=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(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2 ) 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(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–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3 )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=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(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–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2 )  + 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                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/>
              <a:pPr/>
              <a:t>7</a:t>
            </a:fld>
            <a:endParaRPr lang="en-US" sz="2000" b="1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39" y="1566312"/>
            <a:ext cx="5235115" cy="294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8648"/>
            <a:ext cx="7543800" cy="1295400"/>
          </a:xfrm>
        </p:spPr>
        <p:txBody>
          <a:bodyPr/>
          <a:lstStyle/>
          <a:p>
            <a:r>
              <a:rPr lang="el-GR" sz="3900" dirty="0" smtClean="0"/>
              <a:t>Επίλυση εξισώσεων</a:t>
            </a:r>
            <a:endParaRPr lang="el-GR" sz="39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= (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              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=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(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–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 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= (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+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–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      </a:t>
            </a:r>
          </a:p>
          <a:p>
            <a:endParaRPr lang="el-GR" dirty="0"/>
          </a:p>
          <a:p>
            <a:pPr marL="0" indent="0" algn="just">
              <a:buNone/>
            </a:pP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Αντικαθιστώντας 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προκύπτει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19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+ 8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			( 1 )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 8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+ 11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– 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	( 2 )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20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– 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			( 3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            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/>
              <a:pPr/>
              <a:t>8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98648"/>
            <a:ext cx="7543800" cy="1295400"/>
          </a:xfrm>
        </p:spPr>
        <p:txBody>
          <a:bodyPr/>
          <a:lstStyle/>
          <a:p>
            <a:r>
              <a:rPr lang="el-GR" dirty="0" smtClean="0"/>
              <a:t>Ανάλυση του κυκλώματος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89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J3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 2 A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J1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 3 A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= – 1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endParaRPr lang="el-G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dirty="0"/>
          </a:p>
          <a:p>
            <a:endParaRPr lang="el-GR" dirty="0" smtClean="0"/>
          </a:p>
          <a:p>
            <a:endParaRPr lang="el-GR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Ι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(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1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Ι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 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( J3 – J2 )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R5 =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1A )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Ω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  				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2 </a:t>
            </a:r>
            <a:r>
              <a:rPr lang="el-G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Ω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6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l-G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/>
              <a:pPr/>
              <a:t>9</a:t>
            </a:fld>
            <a:endParaRPr lang="en-US" sz="2000" b="1" dirty="0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12776"/>
            <a:ext cx="60579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7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</Template>
  <TotalTime>336</TotalTime>
  <Words>2272</Words>
  <Application>Microsoft Office PowerPoint</Application>
  <PresentationFormat>Προβολή στην οθόνη (4:3)</PresentationFormat>
  <Paragraphs>294</Paragraphs>
  <Slides>27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40" baseType="lpstr">
      <vt:lpstr>Εκπαιδευτική παρουσίαση</vt:lpstr>
      <vt:lpstr>Θέμα του Office</vt:lpstr>
      <vt:lpstr>1_Θέμα του Office</vt:lpstr>
      <vt:lpstr>2_Θέμα του Office</vt:lpstr>
      <vt:lpstr>3_Θέμα του Office</vt:lpstr>
      <vt:lpstr>4_Θέμα του Office</vt:lpstr>
      <vt:lpstr>5_Θέμα του Office</vt:lpstr>
      <vt:lpstr>6_Θέμα του Office</vt:lpstr>
      <vt:lpstr>7_Θέμα του Office</vt:lpstr>
      <vt:lpstr>8_Θέμα του Office</vt:lpstr>
      <vt:lpstr>9_Θέμα του Office</vt:lpstr>
      <vt:lpstr>10_Θέμα του Office</vt:lpstr>
      <vt:lpstr>Εικόνα Bitmap</vt:lpstr>
      <vt:lpstr>ΗΛΕΚΤΡΙΚΑ ΚΥΚΛΩΜΑΤΑ </vt:lpstr>
      <vt:lpstr>ΜΕΘΟΔΟΣ  ΒΡΟΧΩΝ</vt:lpstr>
      <vt:lpstr>Βρόχοι :  b – n +1</vt:lpstr>
      <vt:lpstr>Βήματα για την μέθοδο βρόχων</vt:lpstr>
      <vt:lpstr>Παράδειγμα    b=5 ,  n = 3 ,     b-n+1=3</vt:lpstr>
      <vt:lpstr>Παράδειγμα:  πολικότητες</vt:lpstr>
      <vt:lpstr>Kατάστρωση εξισώσεων  ΣVi=0</vt:lpstr>
      <vt:lpstr>Επίλυση εξισώσεων</vt:lpstr>
      <vt:lpstr>Ανάλυση του κυκλώματος</vt:lpstr>
      <vt:lpstr>Παρουσίαση του PowerPoint</vt:lpstr>
      <vt:lpstr>Παρουσίαση του PowerPoint</vt:lpstr>
      <vt:lpstr>ΘΕΩΡΗΜΑ THEVENIN</vt:lpstr>
      <vt:lpstr>ΥΠΟΛΟΓΙΣΜΟΣ ΙΣΟΔΥΝΑΜΟΥ THEVENIN</vt:lpstr>
      <vt:lpstr>Αφαιρώ πηγές σημαίνει:</vt:lpstr>
      <vt:lpstr>Παρουσίαση του PowerPoint</vt:lpstr>
      <vt:lpstr>Παρουσίαση του PowerPoint</vt:lpstr>
      <vt:lpstr>Παρουσίαση του PowerPoint</vt:lpstr>
      <vt:lpstr>ΘΕΩΡΗΜΑ NORTON</vt:lpstr>
      <vt:lpstr>ΥΠΟΛΟΓΙΣΜΟΣ ΙΣΟΔΥΝΑΜΟΥ NORTON</vt:lpstr>
      <vt:lpstr>Αφαιρώ πηγές σημαίνει:</vt:lpstr>
      <vt:lpstr>Παρουσίαση του PowerPoint</vt:lpstr>
      <vt:lpstr>Παρουσίαση του PowerPoint</vt:lpstr>
      <vt:lpstr>Παρουσίαση του PowerPoint</vt:lpstr>
      <vt:lpstr>ΙΣΟΔΥΝΑΜA ΚΥΚΛΩΜΑTA  THEVENIN ΚΑΙ NORTON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ΗΛΕΚΤΡΙΚΑ ΚΥΚΛΩΜΑΤΑ</dc:title>
  <dc:creator>ΘΕΟΚΛΗΤΟΣ</dc:creator>
  <cp:lastModifiedBy>Admin</cp:lastModifiedBy>
  <cp:revision>34</cp:revision>
  <dcterms:created xsi:type="dcterms:W3CDTF">2020-03-19T06:44:50Z</dcterms:created>
  <dcterms:modified xsi:type="dcterms:W3CDTF">2021-03-21T11:00:24Z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TC060888081032</vt:lpwstr>
  </property>
</Properties>
</file>