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32" r:id="rId3"/>
    <p:sldId id="257" r:id="rId4"/>
    <p:sldId id="260" r:id="rId5"/>
    <p:sldId id="262" r:id="rId6"/>
    <p:sldId id="299" r:id="rId7"/>
    <p:sldId id="300" r:id="rId8"/>
    <p:sldId id="305" r:id="rId9"/>
    <p:sldId id="306" r:id="rId10"/>
    <p:sldId id="265" r:id="rId11"/>
    <p:sldId id="303" r:id="rId12"/>
    <p:sldId id="304" r:id="rId13"/>
    <p:sldId id="324" r:id="rId14"/>
    <p:sldId id="326" r:id="rId15"/>
    <p:sldId id="327" r:id="rId16"/>
    <p:sldId id="329" r:id="rId17"/>
    <p:sldId id="331" r:id="rId18"/>
    <p:sldId id="332" r:id="rId19"/>
    <p:sldId id="334" r:id="rId20"/>
    <p:sldId id="333" r:id="rId21"/>
    <p:sldId id="568" r:id="rId22"/>
    <p:sldId id="569" r:id="rId23"/>
    <p:sldId id="570" r:id="rId24"/>
    <p:sldId id="571" r:id="rId25"/>
    <p:sldId id="572" r:id="rId26"/>
    <p:sldId id="573" r:id="rId27"/>
    <p:sldId id="313" r:id="rId28"/>
    <p:sldId id="544" r:id="rId29"/>
    <p:sldId id="574" r:id="rId30"/>
    <p:sldId id="575" r:id="rId31"/>
    <p:sldId id="576" r:id="rId32"/>
    <p:sldId id="577" r:id="rId33"/>
    <p:sldId id="549" r:id="rId34"/>
    <p:sldId id="579" r:id="rId35"/>
    <p:sldId id="582" r:id="rId36"/>
    <p:sldId id="373" r:id="rId37"/>
    <p:sldId id="581" r:id="rId38"/>
    <p:sldId id="583" r:id="rId39"/>
    <p:sldId id="584" r:id="rId40"/>
    <p:sldId id="585" r:id="rId41"/>
    <p:sldId id="378" r:id="rId42"/>
    <p:sldId id="586" r:id="rId43"/>
    <p:sldId id="587" r:id="rId44"/>
    <p:sldId id="588" r:id="rId45"/>
    <p:sldId id="589" r:id="rId46"/>
    <p:sldId id="591" r:id="rId47"/>
    <p:sldId id="374" r:id="rId48"/>
    <p:sldId id="592" r:id="rId49"/>
    <p:sldId id="593" r:id="rId50"/>
    <p:sldId id="594" r:id="rId51"/>
    <p:sldId id="595" r:id="rId52"/>
    <p:sldId id="548" r:id="rId53"/>
    <p:sldId id="375" r:id="rId54"/>
    <p:sldId id="513" r:id="rId55"/>
    <p:sldId id="514" r:id="rId56"/>
    <p:sldId id="517" r:id="rId57"/>
    <p:sldId id="518" r:id="rId58"/>
    <p:sldId id="519" r:id="rId59"/>
    <p:sldId id="546" r:id="rId60"/>
    <p:sldId id="547" r:id="rId61"/>
    <p:sldId id="539" r:id="rId62"/>
    <p:sldId id="540" r:id="rId63"/>
    <p:sldId id="541" r:id="rId64"/>
    <p:sldId id="542" r:id="rId65"/>
    <p:sldId id="543" r:id="rId66"/>
    <p:sldId id="545" r:id="rId67"/>
    <p:sldId id="551" r:id="rId68"/>
    <p:sldId id="552" r:id="rId69"/>
    <p:sldId id="521" r:id="rId70"/>
    <p:sldId id="527" r:id="rId71"/>
    <p:sldId id="528" r:id="rId72"/>
    <p:sldId id="529" r:id="rId73"/>
    <p:sldId id="559" r:id="rId74"/>
    <p:sldId id="563" r:id="rId75"/>
    <p:sldId id="612" r:id="rId76"/>
    <p:sldId id="613" r:id="rId77"/>
    <p:sldId id="609" r:id="rId78"/>
    <p:sldId id="610" r:id="rId79"/>
    <p:sldId id="611" r:id="rId80"/>
    <p:sldId id="565" r:id="rId81"/>
    <p:sldId id="597" r:id="rId82"/>
    <p:sldId id="599" r:id="rId83"/>
    <p:sldId id="566" r:id="rId84"/>
    <p:sldId id="598" r:id="rId85"/>
    <p:sldId id="567" r:id="rId86"/>
    <p:sldId id="600" r:id="rId87"/>
    <p:sldId id="603" r:id="rId88"/>
    <p:sldId id="601" r:id="rId89"/>
    <p:sldId id="602" r:id="rId90"/>
    <p:sldId id="604" r:id="rId9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DBF25D-064C-8D8A-A461-6860CF9FD17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A5E73F0-AEB3-3BAD-ECF7-AC258BC1F0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5A2EB5E-EBDD-AA54-D245-D68EA76D1AB5}"/>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5" name="Θέση υποσέλιδου 4">
            <a:extLst>
              <a:ext uri="{FF2B5EF4-FFF2-40B4-BE49-F238E27FC236}">
                <a16:creationId xmlns:a16="http://schemas.microsoft.com/office/drawing/2014/main" id="{610235F1-6D36-1C7D-3BA5-F06B2E9EB1C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277E9F4-10F5-A2F5-1F01-EC78C68D942E}"/>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1655372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9E79E6-32E0-E6BC-316D-0CB79E6A042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FB48F16-EEAA-FA74-3FB2-45AA87524F7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3C9A55C-C327-5045-703C-E6DBE5812BAA}"/>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5" name="Θέση υποσέλιδου 4">
            <a:extLst>
              <a:ext uri="{FF2B5EF4-FFF2-40B4-BE49-F238E27FC236}">
                <a16:creationId xmlns:a16="http://schemas.microsoft.com/office/drawing/2014/main" id="{2D4E637F-C8D5-1B3B-E6A0-FAA89C5CAC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BB6959D-FFA5-856F-7E5C-364050D7ADCF}"/>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2717578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1740DAA-0718-B6D5-2472-E762A644012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2A02BAD-B4E6-A911-2130-051EA65BB87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9D9FDAE-B508-9861-36EF-331029B1888A}"/>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5" name="Θέση υποσέλιδου 4">
            <a:extLst>
              <a:ext uri="{FF2B5EF4-FFF2-40B4-BE49-F238E27FC236}">
                <a16:creationId xmlns:a16="http://schemas.microsoft.com/office/drawing/2014/main" id="{0A10789E-2DBB-C985-FEEE-A5120320D91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3CAC9CA-801B-71E1-3D95-C51364ED2AF2}"/>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1345020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37865A-86F8-467F-2B11-7CB5AA0583F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38FD3D3-7E36-E4DB-AFBC-ED2E76EC6B3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F21E7E2-BC75-612E-DE15-DB62C9F2F216}"/>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5" name="Θέση υποσέλιδου 4">
            <a:extLst>
              <a:ext uri="{FF2B5EF4-FFF2-40B4-BE49-F238E27FC236}">
                <a16:creationId xmlns:a16="http://schemas.microsoft.com/office/drawing/2014/main" id="{1A66641C-F69C-F3F3-DB95-A074C66B3B5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D106E34-5F5C-CD55-2835-31B538B24B39}"/>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309162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F0C9E6-65C8-5B1C-C4E3-0D58101107B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A9FB13D-E749-E902-3911-C7E61FA8C3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3E5D40B-5338-7379-08F5-3AE5A9997A0D}"/>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5" name="Θέση υποσέλιδου 4">
            <a:extLst>
              <a:ext uri="{FF2B5EF4-FFF2-40B4-BE49-F238E27FC236}">
                <a16:creationId xmlns:a16="http://schemas.microsoft.com/office/drawing/2014/main" id="{0BD0AD33-F670-338B-9310-80CB044F8FA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16D1943-0C3D-8AF3-1ACF-023735DF2870}"/>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122313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4C62C6-E34B-29ED-FF01-FD35A330E94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1ACF39F-E9E1-A69F-2669-7C85E889200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79095E1-C5CD-F603-0F80-E63FF787807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9163060-FC3E-9CDC-E484-07E67482F791}"/>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6" name="Θέση υποσέλιδου 5">
            <a:extLst>
              <a:ext uri="{FF2B5EF4-FFF2-40B4-BE49-F238E27FC236}">
                <a16:creationId xmlns:a16="http://schemas.microsoft.com/office/drawing/2014/main" id="{5EBEE140-58BB-9E01-2E09-34604369815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C4FD02C-D56A-9D33-3234-F58085FCFEE0}"/>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4036217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05EC1A-CD1F-7B8A-9102-3DEC09F6875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BA9390F-8EC4-ABC2-23B7-685166900B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0EE3ED6-2B57-6D12-C4EE-7B6F67155CFC}"/>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7E2CF8E-3B1B-8AA0-0850-E61E60C50E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315E943-A2BB-4DD0-472B-20ED34AA18B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F9CF4DC-42F6-6034-3598-8D126DBAD49E}"/>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8" name="Θέση υποσέλιδου 7">
            <a:extLst>
              <a:ext uri="{FF2B5EF4-FFF2-40B4-BE49-F238E27FC236}">
                <a16:creationId xmlns:a16="http://schemas.microsoft.com/office/drawing/2014/main" id="{3E508AB3-BAD4-2658-5FE1-777E6738AD8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BE0E173-DD26-80A6-FFCC-675A34D6B7AE}"/>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735880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A1A4DA-0344-4BB2-1C85-ED0E4F116EA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0E75B25-6659-B07F-F25E-D0ACA9316288}"/>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4" name="Θέση υποσέλιδου 3">
            <a:extLst>
              <a:ext uri="{FF2B5EF4-FFF2-40B4-BE49-F238E27FC236}">
                <a16:creationId xmlns:a16="http://schemas.microsoft.com/office/drawing/2014/main" id="{5C729D1B-F4F7-FD63-3AFA-17D972C5E99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248E186-2542-6D85-BC80-57C3639925F6}"/>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267345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F0FBE79-0186-D8C1-7085-8B2D7B9BB43E}"/>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3" name="Θέση υποσέλιδου 2">
            <a:extLst>
              <a:ext uri="{FF2B5EF4-FFF2-40B4-BE49-F238E27FC236}">
                <a16:creationId xmlns:a16="http://schemas.microsoft.com/office/drawing/2014/main" id="{5C9F2C54-C226-7912-7792-4C11A772CC3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B094FD4-406B-BE89-311B-06F2098FB2A7}"/>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2292639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4DC8D7-AC34-FF96-4F8A-5EAD161CC9E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FC82CC1-9035-1B9D-6E74-FCF227C152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654D410-EEF6-D46E-2976-88FB4053A6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262FE78-45B8-5D0F-D712-08B04FE39C0A}"/>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6" name="Θέση υποσέλιδου 5">
            <a:extLst>
              <a:ext uri="{FF2B5EF4-FFF2-40B4-BE49-F238E27FC236}">
                <a16:creationId xmlns:a16="http://schemas.microsoft.com/office/drawing/2014/main" id="{0B3774A5-B42B-A261-1BFB-1D33C81A634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0E4C619-E105-3C79-9BB5-130609376C79}"/>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832832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50FB02-3922-9CAE-1783-78B3EB1D908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A0FF96-D58A-671F-CEA5-65B6A15F16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4D8045B-0E3A-19F9-BF4F-5189DFB5B1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9656C86-6682-BF04-F0E2-304257CD6466}"/>
              </a:ext>
            </a:extLst>
          </p:cNvPr>
          <p:cNvSpPr>
            <a:spLocks noGrp="1"/>
          </p:cNvSpPr>
          <p:nvPr>
            <p:ph type="dt" sz="half" idx="10"/>
          </p:nvPr>
        </p:nvSpPr>
        <p:spPr/>
        <p:txBody>
          <a:bodyPr/>
          <a:lstStyle/>
          <a:p>
            <a:fld id="{9511E557-2992-4071-9AE7-06ED5649A754}" type="datetimeFigureOut">
              <a:rPr lang="el-GR" smtClean="0"/>
              <a:t>16/5/2026</a:t>
            </a:fld>
            <a:endParaRPr lang="el-GR"/>
          </a:p>
        </p:txBody>
      </p:sp>
      <p:sp>
        <p:nvSpPr>
          <p:cNvPr id="6" name="Θέση υποσέλιδου 5">
            <a:extLst>
              <a:ext uri="{FF2B5EF4-FFF2-40B4-BE49-F238E27FC236}">
                <a16:creationId xmlns:a16="http://schemas.microsoft.com/office/drawing/2014/main" id="{031B3E1B-EE78-9DDF-C91A-43941288481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9D0D005-4E3B-38EF-6ED0-151728E5A86D}"/>
              </a:ext>
            </a:extLst>
          </p:cNvPr>
          <p:cNvSpPr>
            <a:spLocks noGrp="1"/>
          </p:cNvSpPr>
          <p:nvPr>
            <p:ph type="sldNum" sz="quarter" idx="12"/>
          </p:nvPr>
        </p:nvSpPr>
        <p:spPr/>
        <p:txBody>
          <a:bodyPr/>
          <a:lstStyle/>
          <a:p>
            <a:fld id="{6B812EC1-BDAD-4CFD-965B-42E47E86A2F6}" type="slidenum">
              <a:rPr lang="el-GR" smtClean="0"/>
              <a:t>‹#›</a:t>
            </a:fld>
            <a:endParaRPr lang="el-GR"/>
          </a:p>
        </p:txBody>
      </p:sp>
    </p:spTree>
    <p:extLst>
      <p:ext uri="{BB962C8B-B14F-4D97-AF65-F5344CB8AC3E}">
        <p14:creationId xmlns:p14="http://schemas.microsoft.com/office/powerpoint/2010/main" val="502352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ECBF728-2EBF-720C-7405-3F7A1BD26A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C5DE68C-865D-741A-6FF3-412CB1DA39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979458B-F7E7-863A-C88E-CF36BB4816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1E557-2992-4071-9AE7-06ED5649A754}" type="datetimeFigureOut">
              <a:rPr lang="el-GR" smtClean="0"/>
              <a:t>16/5/2026</a:t>
            </a:fld>
            <a:endParaRPr lang="el-GR"/>
          </a:p>
        </p:txBody>
      </p:sp>
      <p:sp>
        <p:nvSpPr>
          <p:cNvPr id="5" name="Θέση υποσέλιδου 4">
            <a:extLst>
              <a:ext uri="{FF2B5EF4-FFF2-40B4-BE49-F238E27FC236}">
                <a16:creationId xmlns:a16="http://schemas.microsoft.com/office/drawing/2014/main" id="{03A54954-F1EF-CD15-A506-BEE2125607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667D1DA-BE99-6D4B-E588-66459F47C8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12EC1-BDAD-4CFD-965B-42E47E86A2F6}" type="slidenum">
              <a:rPr lang="el-GR" smtClean="0"/>
              <a:t>‹#›</a:t>
            </a:fld>
            <a:endParaRPr lang="el-GR"/>
          </a:p>
        </p:txBody>
      </p:sp>
    </p:spTree>
    <p:extLst>
      <p:ext uri="{BB962C8B-B14F-4D97-AF65-F5344CB8AC3E}">
        <p14:creationId xmlns:p14="http://schemas.microsoft.com/office/powerpoint/2010/main" val="3240663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96C14D-B3BA-8454-DB56-CB1F23696068}"/>
              </a:ext>
            </a:extLst>
          </p:cNvPr>
          <p:cNvSpPr>
            <a:spLocks noGrp="1"/>
          </p:cNvSpPr>
          <p:nvPr>
            <p:ph type="ctrTitle"/>
          </p:nvPr>
        </p:nvSpPr>
        <p:spPr/>
        <p:txBody>
          <a:bodyPr/>
          <a:lstStyle/>
          <a:p>
            <a:r>
              <a:rPr lang="el-GR"/>
              <a:t>ΠΡΟΩΘΗΣΗ ΑΠΕ </a:t>
            </a:r>
          </a:p>
        </p:txBody>
      </p:sp>
      <p:sp>
        <p:nvSpPr>
          <p:cNvPr id="3" name="Υπότιτλος 2">
            <a:extLst>
              <a:ext uri="{FF2B5EF4-FFF2-40B4-BE49-F238E27FC236}">
                <a16:creationId xmlns:a16="http://schemas.microsoft.com/office/drawing/2014/main" id="{C579092E-F01F-9A68-2BA2-BC7F838C6CCC}"/>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228166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096680" y="1071546"/>
            <a:ext cx="7131833" cy="1017992"/>
          </a:xfrm>
        </p:spPr>
        <p:txBody>
          <a:bodyPr>
            <a:normAutofit fontScale="90000"/>
          </a:bodyPr>
          <a:lstStyle/>
          <a:p>
            <a:br>
              <a:rPr lang="el-GR" sz="2400" dirty="0"/>
            </a:br>
            <a:br>
              <a:rPr lang="el-GR" sz="2400" dirty="0"/>
            </a:br>
            <a:br>
              <a:rPr lang="el-GR" sz="2400" dirty="0"/>
            </a:br>
            <a:r>
              <a:rPr lang="el-GR" sz="2400" dirty="0"/>
              <a:t>Οδηγία 2009/28-Εθνικό σχέδιο δράσης</a:t>
            </a:r>
            <a:br>
              <a:rPr lang="el-GR" sz="2400" dirty="0"/>
            </a:br>
            <a:br>
              <a:rPr lang="el-GR" sz="2400" dirty="0"/>
            </a:br>
            <a:br>
              <a:rPr lang="el-GR" sz="2400" dirty="0"/>
            </a:br>
            <a:endParaRPr lang="el-GR" sz="2400" dirty="0"/>
          </a:p>
        </p:txBody>
      </p:sp>
      <p:sp>
        <p:nvSpPr>
          <p:cNvPr id="3" name="2 - Θέση περιεχομένου"/>
          <p:cNvSpPr>
            <a:spLocks noGrp="1"/>
          </p:cNvSpPr>
          <p:nvPr>
            <p:ph idx="1"/>
          </p:nvPr>
        </p:nvSpPr>
        <p:spPr/>
        <p:txBody>
          <a:bodyPr>
            <a:normAutofit fontScale="77500" lnSpcReduction="20000"/>
          </a:bodyPr>
          <a:lstStyle/>
          <a:p>
            <a:pPr algn="just">
              <a:lnSpc>
                <a:spcPct val="150000"/>
              </a:lnSpc>
              <a:spcBef>
                <a:spcPts val="0"/>
              </a:spcBef>
            </a:pPr>
            <a:r>
              <a:rPr lang="el-GR" dirty="0"/>
              <a:t>Κάθε κράτος μέλος θεσπίζει εθνικό σχέδιο δράσης για τις ανανεώσιμες πηγές ενέργειας</a:t>
            </a:r>
          </a:p>
          <a:p>
            <a:pPr algn="just">
              <a:lnSpc>
                <a:spcPct val="150000"/>
              </a:lnSpc>
              <a:spcBef>
                <a:spcPts val="0"/>
              </a:spcBef>
            </a:pPr>
            <a:r>
              <a:rPr lang="el-GR" dirty="0"/>
              <a:t>Τα εθνικά σχέδια δράσης για την ανανεώσιμη ενέργεια ορίζουν τους εθνικούς συνολικούς στόχους των κρατών μελών για τα μερίδια της ενέργειας από ανανεώσιμες πηγές που καταναλίσκονται στις μεταφορές, στους τομείς της ηλεκτρικής ενέργειας, της θέρμανσης και ψύξης το 2020</a:t>
            </a:r>
          </a:p>
          <a:p>
            <a:pPr algn="just">
              <a:lnSpc>
                <a:spcPct val="150000"/>
              </a:lnSpc>
              <a:spcBef>
                <a:spcPts val="0"/>
              </a:spcBef>
            </a:pPr>
            <a:r>
              <a:rPr lang="el-GR" dirty="0"/>
              <a:t>Ορίζουν, επίσης, τα μέτρα που πρέπει να ληφθούν για την επίτευξη των στόχων (άρθρο 4 της Οδηγίας)</a:t>
            </a:r>
          </a:p>
          <a:p>
            <a:pPr algn="just">
              <a:lnSpc>
                <a:spcPct val="150000"/>
              </a:lnSpc>
              <a:spcBef>
                <a:spcPts val="0"/>
              </a:spcBef>
            </a:pPr>
            <a:r>
              <a:rPr lang="el-GR" dirty="0"/>
              <a:t>Στο πλαίσιο της ανωτέρω δέσμης μέτρων εκδόθηκε η Οδηγία 2009/28, η οποία μεταφέρθηκε στην Ελλάδα με το Νόμο 3851/2010</a:t>
            </a:r>
            <a:r>
              <a:rPr lang="en-US" dirty="0"/>
              <a:t> </a:t>
            </a:r>
            <a:r>
              <a:rPr lang="el-GR" dirty="0"/>
              <a:t>και το Νόμο 4062/2012</a:t>
            </a:r>
          </a:p>
          <a:p>
            <a:pPr algn="just">
              <a:lnSpc>
                <a:spcPct val="150000"/>
              </a:lnSpc>
              <a:spcBef>
                <a:spcPts val="0"/>
              </a:spcBef>
            </a:pPr>
            <a:endParaRPr lang="el-GR" dirty="0"/>
          </a:p>
          <a:p>
            <a:endParaRPr lang="el-GR" dirty="0"/>
          </a:p>
        </p:txBody>
      </p:sp>
    </p:spTree>
    <p:extLst>
      <p:ext uri="{BB962C8B-B14F-4D97-AF65-F5344CB8AC3E}">
        <p14:creationId xmlns:p14="http://schemas.microsoft.com/office/powerpoint/2010/main" val="2038530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a:t>ΑΠΕ - Ευρωπαϊκό  Πλαίσιο</a:t>
            </a:r>
          </a:p>
        </p:txBody>
      </p:sp>
      <p:sp>
        <p:nvSpPr>
          <p:cNvPr id="3" name="2 - Θέση περιεχομένου"/>
          <p:cNvSpPr>
            <a:spLocks noGrp="1"/>
          </p:cNvSpPr>
          <p:nvPr>
            <p:ph idx="1"/>
          </p:nvPr>
        </p:nvSpPr>
        <p:spPr/>
        <p:txBody>
          <a:bodyPr>
            <a:normAutofit fontScale="92500"/>
          </a:bodyPr>
          <a:lstStyle/>
          <a:p>
            <a:pPr algn="just">
              <a:lnSpc>
                <a:spcPct val="150000"/>
              </a:lnSpc>
              <a:spcBef>
                <a:spcPts val="0"/>
              </a:spcBef>
            </a:pPr>
            <a:r>
              <a:rPr lang="el-GR" dirty="0"/>
              <a:t>Τον Οκτώβριο του 2014 το Ευρωπαϊκό Συμβούλιο συμφώνησε στο πλαίσιο πολιτικής για το κλίμα και την ενέργεια έως το 2030 και επιβεβαίωσε τη μακροπρόθεσμη προσήλωση της Ένωσης στη φιλόδοξη στρατηγική της ΕΕ στον τομέα των ανανεώσιμων πηγών ενέργειας. </a:t>
            </a:r>
          </a:p>
          <a:p>
            <a:pPr algn="just">
              <a:lnSpc>
                <a:spcPct val="150000"/>
              </a:lnSpc>
              <a:spcBef>
                <a:spcPts val="0"/>
              </a:spcBef>
            </a:pPr>
            <a:r>
              <a:rPr lang="el-GR" dirty="0"/>
              <a:t>Το νέο πλαίσιο θέτει ως στόχο της Ευρωπαϊκής Ένωσης το μερίδιο της ενέργειας από ανανεώσιμες πηγές που θα καταναλώνεται στην ΕΕ το 2030 να ανέλθει τουλάχιστον σε 27 %</a:t>
            </a:r>
          </a:p>
        </p:txBody>
      </p:sp>
    </p:spTree>
    <p:extLst>
      <p:ext uri="{BB962C8B-B14F-4D97-AF65-F5344CB8AC3E}">
        <p14:creationId xmlns:p14="http://schemas.microsoft.com/office/powerpoint/2010/main" val="2920761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400" dirty="0"/>
              <a:t>ΑΠΕ - Ευρωπαϊκό Πλαίσιο</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t>25.02.2015 - Νέα δέσμη μέτρων για την Ενεργειακή Ένωση – Η ΕΕ να καταστεί παγκόσμιος ηγέτης στον τομέα των ΑΠΕ</a:t>
            </a:r>
            <a:r>
              <a:rPr lang="en-US" dirty="0"/>
              <a:t>,</a:t>
            </a:r>
            <a:r>
              <a:rPr lang="el-GR" dirty="0"/>
              <a:t> </a:t>
            </a:r>
            <a:r>
              <a:rPr lang="en-US" dirty="0"/>
              <a:t>COM2015(080)</a:t>
            </a:r>
            <a:endParaRPr lang="el-GR" dirty="0"/>
          </a:p>
          <a:p>
            <a:pPr algn="just">
              <a:lnSpc>
                <a:spcPct val="150000"/>
              </a:lnSpc>
              <a:spcBef>
                <a:spcPts val="0"/>
              </a:spcBef>
            </a:pPr>
            <a:r>
              <a:rPr lang="el-GR" dirty="0"/>
              <a:t>Προσέλκυση επενδύσεων στις ανανεώσιμες πηγές ενέργειας </a:t>
            </a:r>
          </a:p>
          <a:p>
            <a:pPr algn="just">
              <a:lnSpc>
                <a:spcPct val="150000"/>
              </a:lnSpc>
              <a:spcBef>
                <a:spcPts val="0"/>
              </a:spcBef>
            </a:pPr>
            <a:r>
              <a:rPr lang="el-GR" dirty="0"/>
              <a:t>Στις αποφάσεις επενδύσεων στον τομέα της παραγωγής ηλεκτρικής ενέργειας από ανανεώσιμες πηγές πρέπει να λαμβάνονται υπόψη οι πραγματικά επικρατούσες φυσικές συνθήκες από πλευράς διαθεσιμότητας πόρων και δικτύου, η αποδοχή από το κοινό, η τοποθεσία κατανάλωσης και τα διοικητικά εμπόδια.</a:t>
            </a:r>
          </a:p>
        </p:txBody>
      </p:sp>
    </p:spTree>
    <p:extLst>
      <p:ext uri="{BB962C8B-B14F-4D97-AF65-F5344CB8AC3E}">
        <p14:creationId xmlns:p14="http://schemas.microsoft.com/office/powerpoint/2010/main" val="257019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9ACD1F-7FBB-4567-A31A-0B94984D6912}"/>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D9252A2F-524B-41AC-9166-73B69EFD8BC4}"/>
              </a:ext>
            </a:extLst>
          </p:cNvPr>
          <p:cNvSpPr>
            <a:spLocks noGrp="1"/>
          </p:cNvSpPr>
          <p:nvPr>
            <p:ph idx="1"/>
          </p:nvPr>
        </p:nvSpPr>
        <p:spPr/>
        <p:txBody>
          <a:bodyPr>
            <a:normAutofit lnSpcReduction="10000"/>
          </a:bodyPr>
          <a:lstStyle/>
          <a:p>
            <a:pPr algn="just">
              <a:lnSpc>
                <a:spcPct val="150000"/>
              </a:lnSpc>
              <a:spcBef>
                <a:spcPts val="0"/>
              </a:spcBef>
            </a:pPr>
            <a:r>
              <a:rPr lang="el-GR" dirty="0"/>
              <a:t>Οδηγία 2018/2001 του Ευρωπαϊκού Κοινοβουλίου και του Συμβουλίου, της 11ης Δεκεμβρίου 2018, για την προώθηση της χρήσης ενέργειας από ανανεώσιμες πηγές</a:t>
            </a:r>
          </a:p>
          <a:p>
            <a:pPr algn="just">
              <a:lnSpc>
                <a:spcPct val="150000"/>
              </a:lnSpc>
              <a:spcBef>
                <a:spcPts val="0"/>
              </a:spcBef>
            </a:pPr>
            <a:r>
              <a:rPr lang="el-GR" dirty="0"/>
              <a:t>Αναδιατυπώνει την Οδηγία 2009/28</a:t>
            </a:r>
          </a:p>
          <a:p>
            <a:pPr algn="just">
              <a:lnSpc>
                <a:spcPct val="150000"/>
              </a:lnSpc>
              <a:spcBef>
                <a:spcPts val="0"/>
              </a:spcBef>
            </a:pPr>
            <a:r>
              <a:rPr lang="el-GR" dirty="0"/>
              <a:t>Τα κράτη μέλη διασφαλίζουν συλλογικά ότι το μερίδιο της ενέργειας από ανανεώσιμες πηγές στην ακαθάριστη τελική κατανάλωση ενέργειας της Ένωσης ανέρχεται το 2030 σε τουλάχιστον 32 %. </a:t>
            </a:r>
          </a:p>
          <a:p>
            <a:pPr marL="0" indent="0" algn="just">
              <a:buNone/>
            </a:pPr>
            <a:endParaRPr lang="en-US" dirty="0"/>
          </a:p>
        </p:txBody>
      </p:sp>
    </p:spTree>
    <p:extLst>
      <p:ext uri="{BB962C8B-B14F-4D97-AF65-F5344CB8AC3E}">
        <p14:creationId xmlns:p14="http://schemas.microsoft.com/office/powerpoint/2010/main" val="2080930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CB9732-0AD5-4828-9541-DF8EB5C68DC4}"/>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A498FC99-CA2B-401F-B17E-30E9A0CD36F1}"/>
              </a:ext>
            </a:extLst>
          </p:cNvPr>
          <p:cNvSpPr>
            <a:spLocks noGrp="1"/>
          </p:cNvSpPr>
          <p:nvPr>
            <p:ph idx="1"/>
          </p:nvPr>
        </p:nvSpPr>
        <p:spPr/>
        <p:txBody>
          <a:bodyPr>
            <a:normAutofit fontScale="92500"/>
          </a:bodyPr>
          <a:lstStyle/>
          <a:p>
            <a:pPr algn="just"/>
            <a:r>
              <a:rPr lang="el-GR" dirty="0"/>
              <a:t>Προκειμένου να επιτευχθεί ή να ξεπεραστεί ο ενωσιακός στόχος που καθορίζεται καθώς και η συνεισφορά κάθε κράτους μέλους στον εν λόγω στόχο που έχει τεθεί σε εθνικό επίπεδο για την ανάπτυξη ανανεώσιμης ενέργειας, τα κράτη μέλη μπορούν να εφαρμόζουν καθεστώτα στήριξης. </a:t>
            </a:r>
          </a:p>
          <a:p>
            <a:pPr algn="just"/>
            <a:r>
              <a:rPr lang="el-GR" dirty="0"/>
              <a:t>Τα καθεστώτα στήριξης της ηλεκτρικής ενέργειας από ανανεώσιμες πηγές παρέχουν κίνητρα για την ενσωμάτωση της ηλεκτρικής ενέργειας από ανανεώσιμες πηγές στην αγορά ηλεκτρικής ενέργειας με βάση και γνώμονα την αγορά, αποφεύγοντας παράλληλα τις περιττές στρεβλώσεις των αγορών ηλεκτρικής ενέργειας και λαμβάνοντας υπόψη το κόστος που ενδέχεται να προκύψει λόγω της ενσωμάτωσης της ανανεώσιμης ενέργειας στο σύστημα και τη σταθερότητα του δικτύου. (Άρθρο 4) </a:t>
            </a:r>
          </a:p>
        </p:txBody>
      </p:sp>
    </p:spTree>
    <p:extLst>
      <p:ext uri="{BB962C8B-B14F-4D97-AF65-F5344CB8AC3E}">
        <p14:creationId xmlns:p14="http://schemas.microsoft.com/office/powerpoint/2010/main" val="3274711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DDC5AE-4E80-48C0-8D53-376A2E5F5E7E}"/>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30E9077A-9DBA-48BC-88C3-1D8CB0DE82BD}"/>
              </a:ext>
            </a:extLst>
          </p:cNvPr>
          <p:cNvSpPr>
            <a:spLocks noGrp="1"/>
          </p:cNvSpPr>
          <p:nvPr>
            <p:ph idx="1"/>
          </p:nvPr>
        </p:nvSpPr>
        <p:spPr/>
        <p:txBody>
          <a:bodyPr>
            <a:normAutofit lnSpcReduction="10000"/>
          </a:bodyPr>
          <a:lstStyle/>
          <a:p>
            <a:pPr algn="just"/>
            <a:r>
              <a:rPr lang="el-GR" dirty="0"/>
              <a:t>Τα κράτη μέλη έχουν δικαίωμα να αποφασίζουν σε ποιο βαθμό υποστηρίζουν την ηλεκτρική ενέργεια από ανανεώσιμες πηγές που παράγεται σε άλλο κράτος μέλος. Ωστόσο, τα κράτη μέλη δύνανται να ανοίγουν τη συμμετοχή σε καθεστώτα στήριξης της ηλεκτρικής ενέργειας από ανανεώσιμες πηγές σε παραγωγούς άλλων κρατών μελών. (Άρθρο 5) </a:t>
            </a:r>
          </a:p>
          <a:p>
            <a:pPr algn="just"/>
            <a:r>
              <a:rPr lang="el-GR" dirty="0"/>
              <a:t>Τα κράτη μέλη διασφαλίζουν ότι το επίπεδο της στήριξης που έχει χορηγηθεί σε έργα ανανεώσιμης ενέργειας και οι συνοδευτικοί όροι δεν αναθεωρούνται με τρόπο ο οποίος επηρεάζει αρνητικά τα δικαιώματα που παρέχονται στο πλαίσιο αυτό και υπονομεύει την οικονομική βιωσιμότητα των έργων που λαμβάνουν ήδη στήριξη. (Άρθρο 6)</a:t>
            </a:r>
          </a:p>
          <a:p>
            <a:pPr algn="just"/>
            <a:endParaRPr lang="el-GR" dirty="0"/>
          </a:p>
        </p:txBody>
      </p:sp>
    </p:spTree>
    <p:extLst>
      <p:ext uri="{BB962C8B-B14F-4D97-AF65-F5344CB8AC3E}">
        <p14:creationId xmlns:p14="http://schemas.microsoft.com/office/powerpoint/2010/main" val="658454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7C90D-7CF8-4821-8C04-78962D26ECA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8BA76B97-1FB4-48B1-AC1A-25721A157A1A}"/>
              </a:ext>
            </a:extLst>
          </p:cNvPr>
          <p:cNvSpPr>
            <a:spLocks noGrp="1"/>
          </p:cNvSpPr>
          <p:nvPr>
            <p:ph idx="1"/>
          </p:nvPr>
        </p:nvSpPr>
        <p:spPr/>
        <p:txBody>
          <a:bodyPr>
            <a:normAutofit lnSpcReduction="10000"/>
          </a:bodyPr>
          <a:lstStyle/>
          <a:p>
            <a:pPr algn="just"/>
            <a:r>
              <a:rPr lang="el-GR" dirty="0"/>
              <a:t>Δύο ή περισσότερα κράτη μέλη μπορούν να συνεργάζονται σε κοινά έργα οποιουδήποτε τύπου τα οποία αφορούν την παραγωγή ηλεκτρικής ενέργειας, θέρμανσης ή ψύξης από ανανεώσιμες πηγές. Στη συνεργασία μπορούν να συμμετέχουν ιδιωτικοί φορείς. (Άρθρο 9)</a:t>
            </a:r>
          </a:p>
          <a:p>
            <a:pPr algn="just"/>
            <a:r>
              <a:rPr lang="el-GR" dirty="0"/>
              <a:t>Ένα ή περισσότερα κράτη μέλη μπορούν να συνεργάζονται με μία ή περισσότερες τρίτες χώρες για κοινά έργα οποιουδήποτε τύπου για την παραγωγή ηλεκτρικής ενέργειας από ανανεώσιμες πηγές. Η συνεργασία αυτή, στην οποία μπορούν να συμμετέχουν ιδιωτικοί φορείς, πραγματοποιείται με πλήρη σεβασμό του διεθνούς δικαίου. άρθρο (11)</a:t>
            </a:r>
          </a:p>
          <a:p>
            <a:pPr algn="just"/>
            <a:endParaRPr lang="el-GR" dirty="0"/>
          </a:p>
        </p:txBody>
      </p:sp>
    </p:spTree>
    <p:extLst>
      <p:ext uri="{BB962C8B-B14F-4D97-AF65-F5344CB8AC3E}">
        <p14:creationId xmlns:p14="http://schemas.microsoft.com/office/powerpoint/2010/main" val="2846138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F7F203-285F-42FE-8105-95391BB627C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76CA42D1-F43E-4FC3-A267-07AFFC69438F}"/>
              </a:ext>
            </a:extLst>
          </p:cNvPr>
          <p:cNvSpPr>
            <a:spLocks noGrp="1"/>
          </p:cNvSpPr>
          <p:nvPr>
            <p:ph idx="1"/>
          </p:nvPr>
        </p:nvSpPr>
        <p:spPr/>
        <p:txBody>
          <a:bodyPr>
            <a:normAutofit/>
          </a:bodyPr>
          <a:lstStyle/>
          <a:p>
            <a:pPr algn="just"/>
            <a:r>
              <a:rPr lang="el-GR" dirty="0"/>
              <a:t>Τα κράτη μέλη διασφαλίζουν ώστε οι εθνικοί κανόνες για τις διαδικασίες έγκρισης, πιστοποίησης και χορήγησης άδειας που εφαρμόζονται στους σταθμούς και τα συνδεδεμένα δίκτυα μεταφοράς και διανομής για την παραγωγή ηλεκτρικής ενέργειας, θέρμανσης ή ψύξης από ανανεώσιμες πηγές, στη διαδικασία μετατροπής της βιομάζας σε βιοκαύσιμα, βιορευστά, καύσιμα βιομάζας ή άλλα ενεργειακά προϊόντα και σε ανανεώσιμα υγρά και αέρια καύσιμα μεταφορών μη βιολογικής προέλευσης να είναι αναλογικοί και αναγκαίοι και να συμβάλλουν στην εφαρμογή της αρχής της προτεραιότητας στην ενεργειακή απόδοση.  (Άρθρο 15)</a:t>
            </a:r>
          </a:p>
        </p:txBody>
      </p:sp>
    </p:spTree>
    <p:extLst>
      <p:ext uri="{BB962C8B-B14F-4D97-AF65-F5344CB8AC3E}">
        <p14:creationId xmlns:p14="http://schemas.microsoft.com/office/powerpoint/2010/main" val="1274686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343D0-7CF9-41A6-A351-F21F0D7A4516}"/>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11F65C53-684F-4A62-A7DE-2E857F89383A}"/>
              </a:ext>
            </a:extLst>
          </p:cNvPr>
          <p:cNvSpPr>
            <a:spLocks noGrp="1"/>
          </p:cNvSpPr>
          <p:nvPr>
            <p:ph idx="1"/>
          </p:nvPr>
        </p:nvSpPr>
        <p:spPr/>
        <p:txBody>
          <a:bodyPr>
            <a:normAutofit fontScale="85000" lnSpcReduction="20000"/>
          </a:bodyPr>
          <a:lstStyle/>
          <a:p>
            <a:pPr algn="just"/>
            <a:r>
              <a:rPr lang="el-GR" dirty="0"/>
              <a:t>Συγκεκριμένα, τα κράτη μέλη λαμβάνουν τα μέτρα για να εξασφαλίσουν ότι: </a:t>
            </a:r>
          </a:p>
          <a:p>
            <a:pPr algn="just"/>
            <a:r>
              <a:rPr lang="el-GR" dirty="0"/>
              <a:t>α) οι διοικητικές διαδικασίες απλουστεύονται και διεκπεραιώνονται με ταχείες διαδικασίες στο κατάλληλο διοικητικό επίπεδο και ορίζονται προβλέψιμα χρονοδιαγράμματα για τις διαδικασίες που αναφέρονται στο πρώτο εδάφιο· </a:t>
            </a:r>
          </a:p>
          <a:p>
            <a:pPr algn="just"/>
            <a:r>
              <a:rPr lang="el-GR" dirty="0"/>
              <a:t>β) οι κανόνες για την έγκριση, την πιστοποίηση και τη χορήγηση άδειας είναι αντικειμενικοί, διαφανείς και αναλογικοί, δεν δημιουργούν διακρίσεις μεταξύ των αιτούντων, και λαμβάνουν πλήρως υπόψη τις ιδιαιτερότητες των επιμέρους τεχνολογιών ανανεώσιμης ενέργειας· </a:t>
            </a:r>
          </a:p>
          <a:p>
            <a:pPr algn="just"/>
            <a:r>
              <a:rPr lang="el-GR" dirty="0"/>
              <a:t>γ) τα διοικητικά τέλη που καταβάλλουν οι καταναλωτές, οι πολεοδόμοι, οι αρχιτέκτονες, οι κατασκευαστές και οι εγκαταστάτες και προμηθευτές εξοπλισμού και συστημάτων είναι διαφανή και ανάλογα του κόστους και δ) καθορίζονται απλουστευμένες και λιγότερο επαχθείς διαδικασίες αδειοδότησης, μεταξύ άλλων μέσω απλής κοινοποίησης, για αποκεντρωμένα συστήματα και για την παραγωγή και αποθήκευση ενέργειας από ανανεώσιμες πηγές. (Άρθρο 9) </a:t>
            </a:r>
          </a:p>
        </p:txBody>
      </p:sp>
    </p:spTree>
    <p:extLst>
      <p:ext uri="{BB962C8B-B14F-4D97-AF65-F5344CB8AC3E}">
        <p14:creationId xmlns:p14="http://schemas.microsoft.com/office/powerpoint/2010/main" val="4032947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102145-3973-4EB1-9A01-369DC24089DF}"/>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D171B9D2-3EC4-4A97-8037-AFFDC15DE344}"/>
              </a:ext>
            </a:extLst>
          </p:cNvPr>
          <p:cNvSpPr>
            <a:spLocks noGrp="1"/>
          </p:cNvSpPr>
          <p:nvPr>
            <p:ph idx="1"/>
          </p:nvPr>
        </p:nvSpPr>
        <p:spPr/>
        <p:txBody>
          <a:bodyPr>
            <a:normAutofit/>
          </a:bodyPr>
          <a:lstStyle/>
          <a:p>
            <a:pPr algn="just"/>
            <a:r>
              <a:rPr lang="el-GR" dirty="0"/>
              <a:t>Τα κράτη μέλη εισάγουν κατάλληλα μέτρα στους οικείους οικοδομικούς κανονισμούς και κώδικες για να αυξήσουν το μερίδιο κάθε μορφής ενέργειας από ανανεώσιμες πηγές στον οικοδομικό τομέα. Όταν θεσπίζουν τέτοια μέτρα ή στα καθεστώτα στήριξής τους, τα κράτη μέλη μπορούν να λαμβάνουν, κατά περίπτωση, υπόψη εθνικά μέτρα που αφορούν ουσιαστικές αυξήσεις της αυτοκατανάλωσης ενέργειας από ανανεώσιμες πηγές, της τοπικής αποθήκευσης ενέργειας και της ενεργειακής απόδοσης, σε σχέση με τη συμπαραγωγή και με τα παθητικά κτίρια, ή κτίρια χαμηλής ή μηδενικής κατανάλωσης ενέργειας. </a:t>
            </a:r>
          </a:p>
        </p:txBody>
      </p:sp>
    </p:spTree>
    <p:extLst>
      <p:ext uri="{BB962C8B-B14F-4D97-AF65-F5344CB8AC3E}">
        <p14:creationId xmlns:p14="http://schemas.microsoft.com/office/powerpoint/2010/main" val="910600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1BC9A5-820C-AA7D-01FB-61CCA0A46874}"/>
              </a:ext>
            </a:extLst>
          </p:cNvPr>
          <p:cNvSpPr>
            <a:spLocks noGrp="1"/>
          </p:cNvSpPr>
          <p:nvPr>
            <p:ph type="title"/>
          </p:nvPr>
        </p:nvSpPr>
        <p:spPr/>
        <p:txBody>
          <a:bodyPr>
            <a:normAutofit/>
          </a:bodyPr>
          <a:lstStyle/>
          <a:p>
            <a:r>
              <a:rPr lang="el-GR" sz="2700" dirty="0"/>
              <a:t>ΕΙΣΑΓΩΓΗ</a:t>
            </a:r>
          </a:p>
        </p:txBody>
      </p:sp>
      <p:sp>
        <p:nvSpPr>
          <p:cNvPr id="3" name="Θέση περιεχομένου 2">
            <a:extLst>
              <a:ext uri="{FF2B5EF4-FFF2-40B4-BE49-F238E27FC236}">
                <a16:creationId xmlns:a16="http://schemas.microsoft.com/office/drawing/2014/main" id="{9D8CA16A-A0AA-7188-325F-5B9144CF9CF5}"/>
              </a:ext>
            </a:extLst>
          </p:cNvPr>
          <p:cNvSpPr>
            <a:spLocks noGrp="1"/>
          </p:cNvSpPr>
          <p:nvPr>
            <p:ph idx="1"/>
          </p:nvPr>
        </p:nvSpPr>
        <p:spPr/>
        <p:txBody>
          <a:bodyPr>
            <a:normAutofit/>
          </a:bodyPr>
          <a:lstStyle/>
          <a:p>
            <a:pPr algn="just"/>
            <a:r>
              <a:rPr lang="el-GR" sz="1350" b="1" dirty="0"/>
              <a:t>ΕΝΕΡΓΕΙΑΚΗ ΑΓΟΡΑ </a:t>
            </a:r>
          </a:p>
          <a:p>
            <a:pPr algn="just">
              <a:lnSpc>
                <a:spcPct val="150000"/>
              </a:lnSpc>
            </a:pPr>
            <a:r>
              <a:rPr lang="el-GR" sz="1350" dirty="0"/>
              <a:t>Βασικοί συμμετέχοντες</a:t>
            </a:r>
          </a:p>
          <a:p>
            <a:pPr algn="just">
              <a:lnSpc>
                <a:spcPct val="150000"/>
              </a:lnSpc>
            </a:pPr>
            <a:r>
              <a:rPr lang="el-GR" sz="1350" dirty="0"/>
              <a:t>Πελάτες – Παραγωγοί – Έμποροι – Προμηθευτές – ΡΑΑΕΥ – Διαχειριστές δικτύου μεταφοράς – Δικτύου Διανομής – ΑΠΕ και εγγυήσεων Προέλευσης </a:t>
            </a:r>
            <a:endParaRPr lang="en-US" sz="1350" dirty="0"/>
          </a:p>
          <a:p>
            <a:pPr algn="just">
              <a:lnSpc>
                <a:spcPct val="150000"/>
              </a:lnSpc>
            </a:pPr>
            <a:r>
              <a:rPr lang="el-GR" sz="1350" dirty="0"/>
              <a:t>Στην αγορά ενέργειας ισχύουν δύο βασικές αρχές </a:t>
            </a:r>
          </a:p>
          <a:p>
            <a:pPr algn="just">
              <a:lnSpc>
                <a:spcPct val="150000"/>
              </a:lnSpc>
            </a:pPr>
            <a:r>
              <a:rPr lang="el-GR" sz="1350" dirty="0"/>
              <a:t>Η αρχή του διαχωρισμού – η προμήθεια, εμπορία και παραγωγή θεωρούνται ανταγωνιστικές δραστηριότητες ενώ η μεταφορά και η διανομή θεωρούνται μη ανταγωνιστικές δραστηριότητες.</a:t>
            </a:r>
          </a:p>
          <a:p>
            <a:pPr algn="just">
              <a:lnSpc>
                <a:spcPct val="150000"/>
              </a:lnSpc>
            </a:pPr>
            <a:r>
              <a:rPr lang="el-GR" sz="1350" dirty="0"/>
              <a:t>Η αρχή της πρόσβασης τρίτου – Οι διαχειριστές θα πρέπει να παρέχουν στους χρήστες του δικτύου πρόσβαση με αντικειμενικά κριτήρια τα οποία δημοσιεύονται </a:t>
            </a:r>
          </a:p>
        </p:txBody>
      </p:sp>
      <p:sp>
        <p:nvSpPr>
          <p:cNvPr id="4" name="Θέση αριθμού διαφάνειας 3">
            <a:extLst>
              <a:ext uri="{FF2B5EF4-FFF2-40B4-BE49-F238E27FC236}">
                <a16:creationId xmlns:a16="http://schemas.microsoft.com/office/drawing/2014/main" id="{6570ACAE-A5C0-DE4F-A0DE-D8A03BD2E22F}"/>
              </a:ext>
            </a:extLst>
          </p:cNvPr>
          <p:cNvSpPr>
            <a:spLocks noGrp="1"/>
          </p:cNvSpPr>
          <p:nvPr>
            <p:ph type="sldNum" sz="quarter" idx="12"/>
          </p:nvPr>
        </p:nvSpPr>
        <p:spPr/>
        <p:txBody>
          <a:bodyPr/>
          <a:lstStyle/>
          <a:p>
            <a:fld id="{93680907-077C-40BE-BAA9-1B35E73C4AA5}" type="slidenum">
              <a:rPr lang="el-GR" smtClean="0"/>
              <a:pPr/>
              <a:t>2</a:t>
            </a:fld>
            <a:endParaRPr lang="el-GR" dirty="0"/>
          </a:p>
        </p:txBody>
      </p:sp>
    </p:spTree>
    <p:extLst>
      <p:ext uri="{BB962C8B-B14F-4D97-AF65-F5344CB8AC3E}">
        <p14:creationId xmlns:p14="http://schemas.microsoft.com/office/powerpoint/2010/main" val="1023510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0FE9BF-A03D-446B-B04F-AE919069009C}"/>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3F66536B-DB83-4C1C-9B77-F9BB1B596078}"/>
              </a:ext>
            </a:extLst>
          </p:cNvPr>
          <p:cNvSpPr>
            <a:spLocks noGrp="1"/>
          </p:cNvSpPr>
          <p:nvPr>
            <p:ph idx="1"/>
          </p:nvPr>
        </p:nvSpPr>
        <p:spPr/>
        <p:txBody>
          <a:bodyPr>
            <a:normAutofit/>
          </a:bodyPr>
          <a:lstStyle/>
          <a:p>
            <a:pPr algn="just"/>
            <a:r>
              <a:rPr lang="el-GR" dirty="0"/>
              <a:t>Τα κράτη μέλη ορίζουν τις τεχνικές προδιαγραφές που πρέπει να πληρούν ο εξοπλισμός και τα συστήματα ενέργειας από ανανεώσιμες πηγές για να μπορούν να επωφεληθούν από καθεστώτα στήριξης. Όταν υπάρχουν ευρωπαϊκά πρότυπα, όπως τα οικολογικά σήματα, τα ενεργειακά σήματα και άλλα τεχνικά συστήματα αναφοράς που έχουν θεσπιστεί από τους ευρωπαϊκούς φορείς τυποποίησης, οι εν λόγω τεχνικές προδιαγραφές εκφράζονται με βάση τα εν λόγω πρότυπα. Οι τεχνικές προδιαγραφές αυτές δεν προβλέπουν το πού πρέπει να πιστοποιούνται ο εξοπλισμός και τα συστήματα και δεν συνιστούν εμπόδιο στην ορθή λειτουργία της εσωτερικής αγοράς</a:t>
            </a:r>
          </a:p>
        </p:txBody>
      </p:sp>
    </p:spTree>
    <p:extLst>
      <p:ext uri="{BB962C8B-B14F-4D97-AF65-F5344CB8AC3E}">
        <p14:creationId xmlns:p14="http://schemas.microsoft.com/office/powerpoint/2010/main" val="386994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D777EF-0100-F9FE-06B8-F3B52C1BA4A1}"/>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6063ECA7-5205-6437-8953-2DE1F9E50320}"/>
              </a:ext>
            </a:extLst>
          </p:cNvPr>
          <p:cNvSpPr>
            <a:spLocks noGrp="1"/>
          </p:cNvSpPr>
          <p:nvPr>
            <p:ph idx="1"/>
          </p:nvPr>
        </p:nvSpPr>
        <p:spPr/>
        <p:txBody>
          <a:bodyPr>
            <a:normAutofit lnSpcReduction="10000"/>
          </a:bodyPr>
          <a:lstStyle/>
          <a:p>
            <a:pPr algn="just"/>
            <a:r>
              <a:rPr lang="el-GR" dirty="0"/>
              <a:t>Η Οδηγία 2018/2001 τροποποιήθηκε με τον κατ’ εξουσιοδότηση Κανονισμό 2022/759 της Επιτροπής της 14ης Δεκεμβρίου 2021</a:t>
            </a:r>
          </a:p>
          <a:p>
            <a:pPr algn="just"/>
            <a:r>
              <a:rPr lang="el-GR" dirty="0"/>
              <a:t>Ειδικότερα τροποποιήθηκε το παράρτημα VII της οδηγίας 2018/2001 θα πρέπει να συμπεριληφθεί μεθοδολογία σχετικά με την ψύξη από ανανεώσιμη ενέργεια, συμπεριλαμβανομένης της τηλεψύξης. </a:t>
            </a:r>
          </a:p>
          <a:p>
            <a:pPr algn="just"/>
            <a:r>
              <a:rPr lang="el-GR" dirty="0"/>
              <a:t>Η εν λόγω μεθοδολογία είναι απαραίτητη για να διασφαλιστεί ότι το μερίδιο ανανεώσιμης ενέργειας που αντιστοιχεί στην ψύξη υπολογίζεται με εναρμονισμένο τρόπο σε όλα τα κράτη μέλη, καθώς και για να καταστεί εφικτή η αξιόπιστη σύγκριση μεταξύ όλων των συστημάτων ψύξης σε ό,τι αφορά την ικανότητά τους να χρησιμοποιούν ανανεώσιμη ενέργεια για ψύξη.</a:t>
            </a:r>
          </a:p>
        </p:txBody>
      </p:sp>
    </p:spTree>
    <p:extLst>
      <p:ext uri="{BB962C8B-B14F-4D97-AF65-F5344CB8AC3E}">
        <p14:creationId xmlns:p14="http://schemas.microsoft.com/office/powerpoint/2010/main" val="1531399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49550E-1685-03AE-0FFB-F2DA80665373}"/>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6D3A9860-3435-B272-0132-F7F4ECF2E224}"/>
              </a:ext>
            </a:extLst>
          </p:cNvPr>
          <p:cNvSpPr>
            <a:spLocks noGrp="1"/>
          </p:cNvSpPr>
          <p:nvPr>
            <p:ph idx="1"/>
          </p:nvPr>
        </p:nvSpPr>
        <p:spPr>
          <a:xfrm>
            <a:off x="2152650" y="2226469"/>
            <a:ext cx="7886700" cy="3500438"/>
          </a:xfrm>
        </p:spPr>
        <p:txBody>
          <a:bodyPr>
            <a:normAutofit fontScale="55000" lnSpcReduction="20000"/>
          </a:bodyPr>
          <a:lstStyle/>
          <a:p>
            <a:pPr algn="just">
              <a:lnSpc>
                <a:spcPct val="160000"/>
              </a:lnSpc>
              <a:spcBef>
                <a:spcPts val="0"/>
              </a:spcBef>
            </a:pPr>
            <a:r>
              <a:rPr lang="el-GR" dirty="0"/>
              <a:t>Τα κράτη μέλη διασφαλίζουν συλλογικά ότι το μερίδιο της ενέργειας από ανανεώσιμες πηγές στην ακαθάριστη τελική κατανάλωση ενέργειας της Ένωσης ανέρχεται το 2030 σε τουλάχιστον 42,5 %.</a:t>
            </a:r>
          </a:p>
          <a:p>
            <a:pPr algn="just">
              <a:lnSpc>
                <a:spcPct val="160000"/>
              </a:lnSpc>
              <a:spcBef>
                <a:spcPts val="0"/>
              </a:spcBef>
            </a:pPr>
            <a:r>
              <a:rPr lang="el-GR" dirty="0"/>
              <a:t>Έως τις 31 Δεκεμβρίου 2025, κάθε κράτος μέλος συμφωνεί να θεσπίσει πλαίσιο συνεργασίας για κοινά έργα με ένα ή περισσότερα άλλα κράτη μέλη για την παραγωγή ενέργειας από ανανεώσιμες πηγές, με τις ακόλουθες επιφυλάξεις:</a:t>
            </a:r>
          </a:p>
          <a:p>
            <a:pPr algn="just">
              <a:lnSpc>
                <a:spcPct val="160000"/>
              </a:lnSpc>
              <a:spcBef>
                <a:spcPts val="0"/>
              </a:spcBef>
            </a:pPr>
            <a:r>
              <a:rPr lang="el-GR" dirty="0"/>
              <a:t>α) έως τις 31 Δεκεμβρίου 2030, τα κράτη μέλη προσπαθούν να συμφωνήσουν για τη δημιουργία τουλάχιστον δύο κοινών έργων·</a:t>
            </a:r>
          </a:p>
          <a:p>
            <a:pPr algn="just">
              <a:lnSpc>
                <a:spcPct val="160000"/>
              </a:lnSpc>
              <a:spcBef>
                <a:spcPts val="0"/>
              </a:spcBef>
            </a:pPr>
            <a:r>
              <a:rPr lang="el-GR" dirty="0"/>
              <a:t>β) έως τις 31 Δεκεμβρίου 2033, τα κράτη μέλη με ετήσια κατανάλωση ηλεκτρικής ενέργειας άνω των 100 </a:t>
            </a:r>
            <a:r>
              <a:rPr lang="el-GR" dirty="0" err="1"/>
              <a:t>TWh</a:t>
            </a:r>
            <a:r>
              <a:rPr lang="el-GR" dirty="0"/>
              <a:t> προσπαθούν να συμφωνήσουν για τη δημιουργία τρίτου κοινού έργου.</a:t>
            </a:r>
          </a:p>
          <a:p>
            <a:endParaRPr lang="el-GR" dirty="0"/>
          </a:p>
        </p:txBody>
      </p:sp>
    </p:spTree>
    <p:extLst>
      <p:ext uri="{BB962C8B-B14F-4D97-AF65-F5344CB8AC3E}">
        <p14:creationId xmlns:p14="http://schemas.microsoft.com/office/powerpoint/2010/main" val="1626662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6F6164-665A-F378-5B14-10071BA30276}"/>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C7A49627-C202-E2F2-C9B0-9BE87CB48A3A}"/>
              </a:ext>
            </a:extLst>
          </p:cNvPr>
          <p:cNvSpPr>
            <a:spLocks noGrp="1"/>
          </p:cNvSpPr>
          <p:nvPr>
            <p:ph idx="1"/>
          </p:nvPr>
        </p:nvSpPr>
        <p:spPr/>
        <p:txBody>
          <a:bodyPr>
            <a:normAutofit fontScale="55000" lnSpcReduction="20000"/>
          </a:bodyPr>
          <a:lstStyle/>
          <a:p>
            <a:pPr>
              <a:lnSpc>
                <a:spcPct val="170000"/>
              </a:lnSpc>
              <a:spcBef>
                <a:spcPts val="0"/>
              </a:spcBef>
            </a:pPr>
            <a:r>
              <a:rPr lang="el-GR" dirty="0"/>
              <a:t>Τα κράτη μέλη μεριμνούν ώστε οι καταναλωτές να έχουν δικαίωμα να γίνουν </a:t>
            </a:r>
            <a:r>
              <a:rPr lang="el-GR" dirty="0" err="1"/>
              <a:t>αυτοκαταναλωτές</a:t>
            </a:r>
            <a:r>
              <a:rPr lang="el-GR" dirty="0"/>
              <a:t> ενέργειας από ανανεώσιμες πηγές   </a:t>
            </a:r>
          </a:p>
          <a:p>
            <a:pPr>
              <a:lnSpc>
                <a:spcPct val="170000"/>
              </a:lnSpc>
              <a:spcBef>
                <a:spcPts val="0"/>
              </a:spcBef>
            </a:pPr>
            <a:r>
              <a:rPr lang="el-GR" dirty="0"/>
              <a:t>Τα κράτη μέλη μεριμνούν ώστε οι </a:t>
            </a:r>
            <a:r>
              <a:rPr lang="el-GR" dirty="0" err="1"/>
              <a:t>αυτοκαταναλωτές</a:t>
            </a:r>
            <a:r>
              <a:rPr lang="el-GR" dirty="0"/>
              <a:t> ενέργειας από ανανεώσιμες πηγές, μεμονωμένα ή μέσω φορέων σωρευτικής εκπροσώπησης, να δικαιούνται:</a:t>
            </a:r>
          </a:p>
          <a:p>
            <a:pPr>
              <a:lnSpc>
                <a:spcPct val="170000"/>
              </a:lnSpc>
              <a:spcBef>
                <a:spcPts val="0"/>
              </a:spcBef>
            </a:pPr>
            <a:r>
              <a:rPr lang="el-GR" dirty="0"/>
              <a:t>α)  να παράγουν ενέργεια από ανανεώσιμες πηγές, μεταξύ άλλων για δική τους κατανάλωση, να αποθηκεύουν και να πωλούν την πλεονάζουσα παραγωγή ηλεκτρικής ενέργειας από ανανεώσιμες πηγές, μεταξύ άλλων μέσω συμβάσεων αγοράς ηλεκτρικής ενέργειας, προμηθευτών ηλεκτρικής ενέργειας και συμβάσεων εμπορίας χωρίς διαμεσολάβηση, χωρίς να υπόκεινται:</a:t>
            </a:r>
          </a:p>
          <a:p>
            <a:pPr>
              <a:lnSpc>
                <a:spcPct val="170000"/>
              </a:lnSpc>
              <a:spcBef>
                <a:spcPts val="0"/>
              </a:spcBef>
            </a:pPr>
            <a:r>
              <a:rPr lang="el-GR" dirty="0"/>
              <a:t>i)  σε σχέση με την ηλεκτρική ενέργεια που καταναλώνουν από το δίκτυο ή διοχετεύουν σε αυτό, σε μεροληπτικές ή δυσανάλογα επαχθείς διαδικασίες και επιβαρύνσεις και σε τέλη δικτύου που δεν αντανακλούν το κόστος·</a:t>
            </a:r>
          </a:p>
          <a:p>
            <a:pPr>
              <a:lnSpc>
                <a:spcPct val="170000"/>
              </a:lnSpc>
              <a:spcBef>
                <a:spcPts val="0"/>
              </a:spcBef>
            </a:pPr>
            <a:r>
              <a:rPr lang="el-GR" dirty="0"/>
              <a:t>ii)  σε σχέση με την αυτοπαραγόμενη ηλεκτρική ενέργεια από ανανεώσιμες πηγές που παραμένει στις εγκαταστάσεις τους, σε μεροληπτικές ή δυσανάλογα επαχθείς διαδικασίες και σε οποιαδήποτε επιβάρυνση ή τέλος·</a:t>
            </a:r>
          </a:p>
          <a:p>
            <a:endParaRPr lang="el-GR" dirty="0"/>
          </a:p>
        </p:txBody>
      </p:sp>
    </p:spTree>
    <p:extLst>
      <p:ext uri="{BB962C8B-B14F-4D97-AF65-F5344CB8AC3E}">
        <p14:creationId xmlns:p14="http://schemas.microsoft.com/office/powerpoint/2010/main" val="39821634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2B2653-E201-D04A-AFF1-3517B75E641C}"/>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02125C18-C579-BABA-5A6D-977B5A983194}"/>
              </a:ext>
            </a:extLst>
          </p:cNvPr>
          <p:cNvSpPr>
            <a:spLocks noGrp="1"/>
          </p:cNvSpPr>
          <p:nvPr>
            <p:ph idx="1"/>
          </p:nvPr>
        </p:nvSpPr>
        <p:spPr/>
        <p:txBody>
          <a:bodyPr>
            <a:normAutofit fontScale="70000" lnSpcReduction="20000"/>
          </a:bodyPr>
          <a:lstStyle/>
          <a:p>
            <a:pPr>
              <a:lnSpc>
                <a:spcPct val="170000"/>
              </a:lnSpc>
              <a:spcBef>
                <a:spcPts val="0"/>
              </a:spcBef>
            </a:pPr>
            <a:r>
              <a:rPr lang="el-GR" dirty="0"/>
              <a:t>β)  να εγκαθιστούν και να λειτουργούν συστήματα αποθήκευσης ηλεκτρικής ενέργειας σε συνδυασμό με εγκαταστάσεις που παράγουν ηλεκτρική ενέργεια από ανανεώσιμες πηγές για αυτοκατανάλωση, χωρίς να είναι υπόχρεοι σε οποιαδήποτε διπλή χρέωση, όπως τέλη δικτύου, για την αποθηκευμένη ηλεκτρική ενέργεια η οποία παραμένει στις εγκαταστάσεις τους·</a:t>
            </a:r>
          </a:p>
          <a:p>
            <a:pPr>
              <a:lnSpc>
                <a:spcPct val="170000"/>
              </a:lnSpc>
              <a:spcBef>
                <a:spcPts val="0"/>
              </a:spcBef>
            </a:pPr>
            <a:r>
              <a:rPr lang="el-GR" dirty="0"/>
              <a:t>γ) να διατηρούν τα δικαιώματα και τις υποχρεώσεις τους ως τελικοί καταναλωτές·</a:t>
            </a:r>
          </a:p>
          <a:p>
            <a:pPr>
              <a:lnSpc>
                <a:spcPct val="170000"/>
              </a:lnSpc>
              <a:spcBef>
                <a:spcPts val="0"/>
              </a:spcBef>
            </a:pPr>
            <a:r>
              <a:rPr lang="el-GR" dirty="0"/>
              <a:t>δ) να λαμβάνουν αμοιβή, μεταξύ άλλων, κατά περίπτωση, μέσω καθεστώτων στήριξης, για την αυτοπαραγόμενη ηλεκτρική ενέργεια από ανανεώσιμες πηγές που διοχετεύουν στο δίκτυο, η οποία αποτυπώνει την αγοραία αξία της εν λόγω ηλεκτρικής ενέργειας και λαμβάνει ενδεχομένως υπόψη τη μακροπρόθεσμη αξία της για το δίκτυο, το περιβάλλον και την κοινωνία.</a:t>
            </a:r>
          </a:p>
          <a:p>
            <a:endParaRPr lang="el-GR" dirty="0"/>
          </a:p>
        </p:txBody>
      </p:sp>
    </p:spTree>
    <p:extLst>
      <p:ext uri="{BB962C8B-B14F-4D97-AF65-F5344CB8AC3E}">
        <p14:creationId xmlns:p14="http://schemas.microsoft.com/office/powerpoint/2010/main" val="35986756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62EBFC-0DCE-86A6-408C-A54D8A00D1C2}"/>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F54463FA-9FAF-734D-8781-8923DAB9D9CF}"/>
              </a:ext>
            </a:extLst>
          </p:cNvPr>
          <p:cNvSpPr>
            <a:spLocks noGrp="1"/>
          </p:cNvSpPr>
          <p:nvPr>
            <p:ph idx="1"/>
          </p:nvPr>
        </p:nvSpPr>
        <p:spPr/>
        <p:txBody>
          <a:bodyPr>
            <a:normAutofit fontScale="92500" lnSpcReduction="10000"/>
          </a:bodyPr>
          <a:lstStyle/>
          <a:p>
            <a:pPr algn="just"/>
            <a:r>
              <a:rPr lang="el-GR" dirty="0"/>
              <a:t>Τα κράτη μέλη διασφαλίζουν ότι οι </a:t>
            </a:r>
            <a:r>
              <a:rPr lang="el-GR" dirty="0" err="1"/>
              <a:t>αυτοκαταναλωτές</a:t>
            </a:r>
            <a:r>
              <a:rPr lang="el-GR" dirty="0"/>
              <a:t> ενέργειας από ανανεώσιμες πηγές που βρίσκονται στο ίδιο κτίριο, συμπεριλαμβανομένων των πολυκατοικιών, δικαιούνται να συμμετέχουν από κοινού σε δραστηριότητες που αναφέρονται στην παράγραφο 2 και ότι έχουν τη δυνατότητα να ρυθμίζουν μεταξύ τους τον επιμερισμό της ενέργειας από ανανεώσιμες πηγές που παράγεται στη μονάδα ή τις μονάδες τους, με την επιφύλαξη των εν ισχύ τελών δικτύου και άλλων σχετικών χρεώσεων, τελών, εισφορών και φόρων εφαρμοστέων σε κάθε </a:t>
            </a:r>
            <a:r>
              <a:rPr lang="el-GR" dirty="0" err="1"/>
              <a:t>αυτοκαταναλωτή</a:t>
            </a:r>
            <a:r>
              <a:rPr lang="el-GR" dirty="0"/>
              <a:t> ενέργειας από ανανεώσιμες πηγές. Τα κράτη μέλη δύνανται να προβούν σε διάκριση μεταξύ </a:t>
            </a:r>
            <a:r>
              <a:rPr lang="el-GR" dirty="0" err="1"/>
              <a:t>αυτοκαταναλωτών</a:t>
            </a:r>
            <a:r>
              <a:rPr lang="el-GR" dirty="0"/>
              <a:t> ενέργειας από ανανεώσιμες πηγές και </a:t>
            </a:r>
            <a:r>
              <a:rPr lang="el-GR" dirty="0" err="1"/>
              <a:t>αυτοκαταναλωτών</a:t>
            </a:r>
            <a:r>
              <a:rPr lang="el-GR" dirty="0"/>
              <a:t> ενέργειας από ανανεώσιμες πηγές που ενεργούν από κοινού. Τυχόν διαφορετική μεταχείριση είναι αναλογική και δεόντως αιτιολογημένη.</a:t>
            </a:r>
          </a:p>
        </p:txBody>
      </p:sp>
    </p:spTree>
    <p:extLst>
      <p:ext uri="{BB962C8B-B14F-4D97-AF65-F5344CB8AC3E}">
        <p14:creationId xmlns:p14="http://schemas.microsoft.com/office/powerpoint/2010/main" val="3361904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94FDCB-C930-71D7-B982-02652727DCB9}"/>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F9AC3C17-38D9-4F4C-C670-B4B86A538C51}"/>
              </a:ext>
            </a:extLst>
          </p:cNvPr>
          <p:cNvSpPr>
            <a:spLocks noGrp="1"/>
          </p:cNvSpPr>
          <p:nvPr>
            <p:ph idx="1"/>
          </p:nvPr>
        </p:nvSpPr>
        <p:spPr/>
        <p:txBody>
          <a:bodyPr>
            <a:normAutofit fontScale="47500" lnSpcReduction="20000"/>
          </a:bodyPr>
          <a:lstStyle/>
          <a:p>
            <a:pPr algn="just">
              <a:lnSpc>
                <a:spcPct val="170000"/>
              </a:lnSpc>
              <a:spcBef>
                <a:spcPts val="0"/>
              </a:spcBef>
            </a:pPr>
            <a:r>
              <a:rPr lang="el-GR" b="1" dirty="0"/>
              <a:t>Κοινότητες ανανεώσιμης ενέργειας</a:t>
            </a:r>
          </a:p>
          <a:p>
            <a:pPr algn="just">
              <a:lnSpc>
                <a:spcPct val="170000"/>
              </a:lnSpc>
              <a:spcBef>
                <a:spcPts val="0"/>
              </a:spcBef>
            </a:pPr>
            <a:r>
              <a:rPr lang="el-GR" dirty="0"/>
              <a:t>Τα κράτη μέλη διασφαλίζουν ότι οι τελικοί πελάτες, ιδίως οι οικιακοί, έχουν το δικαίωμα να συμμετέχουν σε κοινότητα ανανεώσιμης ενέργειας διατηρώντας παράλληλα τα δικαιώματα ή τις υποχρεώσεις που έχουν ως τελικοί πελάτες, και χωρίς να υπόκεινται σε όρους ή διαδικασίες που δεν αιτιολογούνται ή εισάγουν διακρίσεις, και θα απέτρεπαν τη συμμετοχή τους σε κοινότητα ανανεώσιμης ενέργειας, εφόσον, στην περίπτωση των ιδιωτικών επιχειρήσεων, η συμμετοχή τους δεν συνιστά την κύρια εμπορική ή επαγγελματική τους δραστηριότητα.</a:t>
            </a:r>
          </a:p>
          <a:p>
            <a:pPr algn="just">
              <a:lnSpc>
                <a:spcPct val="170000"/>
              </a:lnSpc>
              <a:spcBef>
                <a:spcPts val="0"/>
              </a:spcBef>
            </a:pPr>
            <a:r>
              <a:rPr lang="el-GR" dirty="0"/>
              <a:t>Τα κράτη μέλη διασφαλίζουν ότι οι κοινότητες ανανεώσιμης ενέργειας έχουν δικαίωμα:</a:t>
            </a:r>
          </a:p>
          <a:p>
            <a:pPr algn="just">
              <a:lnSpc>
                <a:spcPct val="170000"/>
              </a:lnSpc>
              <a:spcBef>
                <a:spcPts val="0"/>
              </a:spcBef>
            </a:pPr>
            <a:r>
              <a:rPr lang="el-GR" dirty="0"/>
              <a:t>α) να παράγουν, να καταναλώνουν, να αποθηκεύουν και να πωλούν ανανεώσιμη ενέργεια, μεταξύ άλλων μέσω συμβάσεων αγοράς ενέργειας από ανανεώσιμες πηγές·</a:t>
            </a:r>
          </a:p>
          <a:p>
            <a:pPr algn="just">
              <a:lnSpc>
                <a:spcPct val="170000"/>
              </a:lnSpc>
              <a:spcBef>
                <a:spcPts val="0"/>
              </a:spcBef>
            </a:pPr>
            <a:r>
              <a:rPr lang="el-GR" dirty="0"/>
              <a:t>β) να επιμερίζουν εντός της κοινότητας ανανεώσιμης ενέργειας την ενέργεια από ανανεώσιμες πηγές που παράγεται από τις μονάδες παραγωγής ιδιοκτησίας της κοινότητας ανανεώσιμης ενέργειας, με την επιφύλαξη των άλλων απαιτήσεων του παρόντος άρθρου και της διασφάλισης των δικαιωμάτων και των υποχρεώσεων των μελών της κοινότητας ανανεώσιμης ενέργειας ως τελικών καταναλωτών·</a:t>
            </a:r>
          </a:p>
          <a:p>
            <a:pPr algn="just">
              <a:lnSpc>
                <a:spcPct val="170000"/>
              </a:lnSpc>
              <a:spcBef>
                <a:spcPts val="0"/>
              </a:spcBef>
            </a:pPr>
            <a:r>
              <a:rPr lang="el-GR" dirty="0"/>
              <a:t>γ) να έχουν πρόσβαση σε όλες τις κατάλληλες αγορές ενέργειας τόσο απευθείας όσο και μέσω σωρευτικής εκπροσώπησης κατά τρόπο που δεν εισάγει διακρίσεις.</a:t>
            </a:r>
          </a:p>
          <a:p>
            <a:endParaRPr lang="el-GR" dirty="0"/>
          </a:p>
        </p:txBody>
      </p:sp>
    </p:spTree>
    <p:extLst>
      <p:ext uri="{BB962C8B-B14F-4D97-AF65-F5344CB8AC3E}">
        <p14:creationId xmlns:p14="http://schemas.microsoft.com/office/powerpoint/2010/main" val="3750521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EDCBB6-2D62-4775-9CE2-B6A3E1F3A58B}"/>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6186337F-1AA1-4DFC-9B3A-1F4ED7BE5CE7}"/>
              </a:ext>
            </a:extLst>
          </p:cNvPr>
          <p:cNvSpPr>
            <a:spLocks noGrp="1"/>
          </p:cNvSpPr>
          <p:nvPr>
            <p:ph idx="1"/>
          </p:nvPr>
        </p:nvSpPr>
        <p:spPr/>
        <p:txBody>
          <a:bodyPr>
            <a:normAutofit/>
          </a:bodyPr>
          <a:lstStyle/>
          <a:p>
            <a:pPr algn="just">
              <a:lnSpc>
                <a:spcPct val="150000"/>
              </a:lnSpc>
              <a:spcBef>
                <a:spcPts val="0"/>
              </a:spcBef>
            </a:pPr>
            <a:r>
              <a:rPr lang="el-GR" sz="1200" dirty="0"/>
              <a:t>1954 Πρώτος υδροηλεκτρικός σταθμός κατασκευάστηκε από τη ΔΕΗ </a:t>
            </a:r>
          </a:p>
          <a:p>
            <a:pPr algn="just">
              <a:lnSpc>
                <a:spcPct val="150000"/>
              </a:lnSpc>
              <a:spcBef>
                <a:spcPts val="0"/>
              </a:spcBef>
            </a:pPr>
            <a:r>
              <a:rPr lang="el-GR" sz="1200" dirty="0"/>
              <a:t>1983 κατασκευάστηκε ο πρώτος αιολικός σταθμός </a:t>
            </a:r>
          </a:p>
          <a:p>
            <a:pPr algn="just">
              <a:lnSpc>
                <a:spcPct val="150000"/>
              </a:lnSpc>
              <a:spcBef>
                <a:spcPts val="0"/>
              </a:spcBef>
            </a:pPr>
            <a:r>
              <a:rPr lang="el-GR" sz="1200" dirty="0"/>
              <a:t>Εκμετάλλευση ηλιακής ενέργειας υπήρχε στα νησιά και στην Κρήτη </a:t>
            </a:r>
          </a:p>
          <a:p>
            <a:pPr algn="just">
              <a:lnSpc>
                <a:spcPct val="150000"/>
              </a:lnSpc>
              <a:spcBef>
                <a:spcPts val="0"/>
              </a:spcBef>
            </a:pPr>
            <a:r>
              <a:rPr lang="el-GR" sz="1200" dirty="0"/>
              <a:t>Η στροφή προς τις ΑΠΕ άρχισε να υλοποιείται νομοθετικά με την έκδοση του νόμου 2244/1994 «Ρύθμιση θεμάτων Ηλεκτροπαραγωγής από ΑΠΕ»</a:t>
            </a:r>
            <a:endParaRPr lang="en-US" sz="1200" dirty="0"/>
          </a:p>
          <a:p>
            <a:pPr algn="just">
              <a:lnSpc>
                <a:spcPct val="170000"/>
              </a:lnSpc>
              <a:spcBef>
                <a:spcPts val="600"/>
              </a:spcBef>
            </a:pPr>
            <a:r>
              <a:rPr lang="el-GR" sz="1200" dirty="0"/>
              <a:t>Ν. 3468/2006 Παραγωγή Ηλεκτρικής Ενέργειας από Ανανεώσιμες Πηγές Ενέργειας και Συμπαραγωγή Ηλεκτρισμού και Θερμότητας Υψηλής Απόδοσης και λοιπές διατάξεις</a:t>
            </a:r>
            <a:endParaRPr lang="en-US" sz="1200" dirty="0"/>
          </a:p>
          <a:p>
            <a:pPr algn="just">
              <a:lnSpc>
                <a:spcPct val="170000"/>
              </a:lnSpc>
              <a:spcBef>
                <a:spcPts val="600"/>
              </a:spcBef>
            </a:pPr>
            <a:r>
              <a:rPr lang="en-US" sz="1200" dirty="0"/>
              <a:t>N. 3734/2009 </a:t>
            </a:r>
            <a:r>
              <a:rPr lang="el-GR" sz="1200" dirty="0"/>
              <a:t>(ΦΕΚ Α 8/2009) Προώθηση της συμπαραγωγής δύο ή περισσότερων μορφών ενέργειας</a:t>
            </a:r>
          </a:p>
          <a:p>
            <a:pPr algn="just">
              <a:lnSpc>
                <a:spcPct val="170000"/>
              </a:lnSpc>
              <a:spcBef>
                <a:spcPts val="600"/>
              </a:spcBef>
            </a:pPr>
            <a:r>
              <a:rPr lang="el-GR" sz="1200" dirty="0"/>
              <a:t>ΥΠΕΝ/Δ ΑΠΕΕΚ/81331/3661 (ΦΕΚ B’ 4246/10.08.2022)  Εφαρμογή του Συστήματος Εγγυήσεων Προέλευσης Ηλεκτρικής Ενέργειας από Α.Π.Ε και Σ.Η.Θ.Υ.Α. και Μηχανισμού Διασφάλισής του.</a:t>
            </a:r>
          </a:p>
          <a:p>
            <a:pPr algn="just">
              <a:lnSpc>
                <a:spcPct val="150000"/>
              </a:lnSpc>
              <a:spcBef>
                <a:spcPts val="0"/>
              </a:spcBef>
            </a:pPr>
            <a:endParaRPr lang="el-GR" sz="1200" dirty="0"/>
          </a:p>
        </p:txBody>
      </p:sp>
    </p:spTree>
    <p:extLst>
      <p:ext uri="{BB962C8B-B14F-4D97-AF65-F5344CB8AC3E}">
        <p14:creationId xmlns:p14="http://schemas.microsoft.com/office/powerpoint/2010/main" val="3662249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D668FA-C300-BD02-8B0A-7240078D0F91}"/>
              </a:ext>
            </a:extLst>
          </p:cNvPr>
          <p:cNvSpPr>
            <a:spLocks noGrp="1"/>
          </p:cNvSpPr>
          <p:nvPr>
            <p:ph type="title"/>
          </p:nvPr>
        </p:nvSpPr>
        <p:spPr/>
        <p:txBody>
          <a:bodyPr/>
          <a:lstStyle/>
          <a:p>
            <a:r>
              <a:rPr lang="el-GR" dirty="0"/>
              <a:t>ΑΠΕ – Εθνικό Πλαίσιο</a:t>
            </a:r>
          </a:p>
        </p:txBody>
      </p:sp>
      <p:sp>
        <p:nvSpPr>
          <p:cNvPr id="3" name="Θέση περιεχομένου 2">
            <a:extLst>
              <a:ext uri="{FF2B5EF4-FFF2-40B4-BE49-F238E27FC236}">
                <a16:creationId xmlns:a16="http://schemas.microsoft.com/office/drawing/2014/main" id="{D65B79EB-6B94-C717-E415-087A9869C588}"/>
              </a:ext>
            </a:extLst>
          </p:cNvPr>
          <p:cNvSpPr>
            <a:spLocks noGrp="1"/>
          </p:cNvSpPr>
          <p:nvPr>
            <p:ph idx="1"/>
          </p:nvPr>
        </p:nvSpPr>
        <p:spPr>
          <a:xfrm>
            <a:off x="1981200" y="1714488"/>
            <a:ext cx="8229600" cy="4594832"/>
          </a:xfrm>
        </p:spPr>
        <p:txBody>
          <a:bodyPr>
            <a:normAutofit fontScale="25000" lnSpcReduction="20000"/>
          </a:bodyPr>
          <a:lstStyle/>
          <a:p>
            <a:pPr algn="just">
              <a:lnSpc>
                <a:spcPct val="170000"/>
              </a:lnSpc>
              <a:spcBef>
                <a:spcPts val="600"/>
              </a:spcBef>
            </a:pPr>
            <a:r>
              <a:rPr lang="el-GR" sz="4800" dirty="0"/>
              <a:t>ΝΟΜΟΣ ΥΠ' ΑΡΙΘ. 3851    (ΦΕΚ Α΄ 85/04.06.2010)</a:t>
            </a:r>
          </a:p>
          <a:p>
            <a:pPr algn="just">
              <a:lnSpc>
                <a:spcPct val="170000"/>
              </a:lnSpc>
              <a:spcBef>
                <a:spcPts val="600"/>
              </a:spcBef>
            </a:pPr>
            <a:r>
              <a:rPr lang="el-GR" sz="4800" dirty="0"/>
              <a:t>Επιτάχυνση της ανάπτυξης των Ανανεώσιμων Πηγών Ενέργειας για την αντιμετώπιση της κλιματικής αλλαγής και άλλες διατάξεις σε θέματα αρμοδιότητας του Υπουργείου Περιβάλλοντος, Ενέργειας και Κλιματικής Αλλαγής.</a:t>
            </a:r>
          </a:p>
          <a:p>
            <a:pPr algn="just">
              <a:lnSpc>
                <a:spcPct val="170000"/>
              </a:lnSpc>
              <a:spcBef>
                <a:spcPts val="0"/>
              </a:spcBef>
            </a:pPr>
            <a:r>
              <a:rPr lang="el-GR" sz="4800" dirty="0"/>
              <a:t>Ν. 4001/2011 ΦΕΚ Α 179/2011 (Άρθρο 1)</a:t>
            </a:r>
          </a:p>
          <a:p>
            <a:pPr algn="just">
              <a:lnSpc>
                <a:spcPct val="170000"/>
              </a:lnSpc>
              <a:spcBef>
                <a:spcPts val="0"/>
              </a:spcBef>
            </a:pPr>
            <a:r>
              <a:rPr lang="el-GR" sz="4800" dirty="0"/>
              <a:t>Οι δραστηριότητες της παραγωγής, αποθήκευσης, σωρευτικής εκπροσώπησης, προμήθειας, εμπορίας, μεταφοράς και διανομής ηλεκτρικής ενέργειας, καθώς και της παραγωγής, της προμήθειας, της αγοράς, της μεταφοράς, διανομής της αποθήκευσης, της υγροποίησης και της αεριοποίησης υγροποιημένου Φυσικού Αερίου εντός της ελληνικής επικράτειας ασκούνται σύμφωνα με τις διατάξεις του νόμου αυτού. Οι δραστηριότητες αυτές είναι κοινής ωφέλειας και τελούν υπό την εποπτεία του κράτους. Επιπροσθέτως, ρυθμίζονται θέματα εποπτείας και ελέγχου των παρόχων υπηρεσιών ύδατος και διαχείρισης αστικών αποβλήτων.»</a:t>
            </a:r>
          </a:p>
          <a:p>
            <a:endParaRPr lang="el-GR" dirty="0"/>
          </a:p>
        </p:txBody>
      </p:sp>
    </p:spTree>
    <p:extLst>
      <p:ext uri="{BB962C8B-B14F-4D97-AF65-F5344CB8AC3E}">
        <p14:creationId xmlns:p14="http://schemas.microsoft.com/office/powerpoint/2010/main" val="40350976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5D2DA7-6530-263C-03F3-6DCA06AB3E73}"/>
              </a:ext>
            </a:extLst>
          </p:cNvPr>
          <p:cNvSpPr>
            <a:spLocks noGrp="1"/>
          </p:cNvSpPr>
          <p:nvPr>
            <p:ph type="title"/>
          </p:nvPr>
        </p:nvSpPr>
        <p:spPr/>
        <p:txBody>
          <a:bodyPr/>
          <a:lstStyle/>
          <a:p>
            <a:r>
              <a:rPr lang="el-GR" dirty="0"/>
              <a:t>ΑΠΕ – Εθνικό Πλαίσιο</a:t>
            </a:r>
          </a:p>
        </p:txBody>
      </p:sp>
      <p:sp>
        <p:nvSpPr>
          <p:cNvPr id="3" name="Θέση περιεχομένου 2">
            <a:extLst>
              <a:ext uri="{FF2B5EF4-FFF2-40B4-BE49-F238E27FC236}">
                <a16:creationId xmlns:a16="http://schemas.microsoft.com/office/drawing/2014/main" id="{9A0E21B5-CE95-8A2B-E73C-61155D1E058A}"/>
              </a:ext>
            </a:extLst>
          </p:cNvPr>
          <p:cNvSpPr>
            <a:spLocks noGrp="1"/>
          </p:cNvSpPr>
          <p:nvPr>
            <p:ph idx="1"/>
          </p:nvPr>
        </p:nvSpPr>
        <p:spPr/>
        <p:txBody>
          <a:bodyPr>
            <a:normAutofit fontScale="55000" lnSpcReduction="20000"/>
          </a:bodyPr>
          <a:lstStyle/>
          <a:p>
            <a:pPr algn="just">
              <a:lnSpc>
                <a:spcPct val="170000"/>
              </a:lnSpc>
              <a:spcBef>
                <a:spcPts val="0"/>
              </a:spcBef>
            </a:pPr>
            <a:r>
              <a:rPr lang="el-GR" dirty="0"/>
              <a:t> ΝΟΜΟΣ ΥΠ' ΑΡΙΘ. 4122 (ΦΕΚ Α 42/19.2.2013)</a:t>
            </a:r>
          </a:p>
          <a:p>
            <a:pPr algn="just">
              <a:lnSpc>
                <a:spcPct val="170000"/>
              </a:lnSpc>
              <a:spcBef>
                <a:spcPts val="0"/>
              </a:spcBef>
            </a:pPr>
            <a:r>
              <a:rPr lang="el-GR" dirty="0"/>
              <a:t>Ενεργειακή Απόδοση Κτιρίων - Εναρμόνιση με την Οδηγία 2010/31/ΕΕ του Ευρωπαϊκού Κοινοβουλίου και του Συμβουλίου και λοιπές διατάξεις.</a:t>
            </a:r>
          </a:p>
          <a:p>
            <a:pPr algn="just">
              <a:lnSpc>
                <a:spcPct val="170000"/>
              </a:lnSpc>
              <a:spcBef>
                <a:spcPts val="0"/>
              </a:spcBef>
            </a:pPr>
            <a:r>
              <a:rPr lang="el-GR" dirty="0"/>
              <a:t> ΝΟΜΟΣ ΥΠ’ ΑΡΙΘ. 4342 (ΦΕΚ Α 143 9.11.2015)</a:t>
            </a:r>
          </a:p>
          <a:p>
            <a:pPr algn="just">
              <a:lnSpc>
                <a:spcPct val="170000"/>
              </a:lnSpc>
              <a:spcBef>
                <a:spcPts val="0"/>
              </a:spcBef>
            </a:pPr>
            <a:r>
              <a:rPr lang="el-GR" dirty="0"/>
              <a:t>Συνταξιοδοτικές ρυθμίσεις, ενσωμάτωση στο Ελληνικό Δίκαιο της Οδηγίας 2012/27/ΕΕ του Ευρωπαϊκού Κοινοβουλίου και του Συμβουλίου της 25ης Οκτωβρίου 2012 «Για την ενεργειακή απόδοση, την τροποποίηση των Οδηγιών 2009/125/ΕΚ και 2010/30/ΕΕ και την κατάργηση των Οδηγιών 2004/8/ΕΚ και 2006/32/ΕΚ», όπως τροποποιήθηκε από την Οδηγία 2013/12/ΕΕ του Συμβουλίου της 13ης Μαΐου 2013 «Για την προσαρμογή της Οδηγίας 2012/27/ΕΕ του Ευρωπαϊκού Κοινοβουλίου και του Συμβουλίου για την ενεργειακή απόδοση, λόγω της προσχώρησης της Δημοκρατίας της Κροατίας» και άλλες διατάξεις.</a:t>
            </a:r>
          </a:p>
          <a:p>
            <a:pPr marL="0" indent="0">
              <a:buNone/>
            </a:pPr>
            <a:br>
              <a:rPr lang="el-GR" dirty="0"/>
            </a:br>
            <a:endParaRPr lang="el-GR" dirty="0"/>
          </a:p>
        </p:txBody>
      </p:sp>
    </p:spTree>
    <p:extLst>
      <p:ext uri="{BB962C8B-B14F-4D97-AF65-F5344CB8AC3E}">
        <p14:creationId xmlns:p14="http://schemas.microsoft.com/office/powerpoint/2010/main" val="679438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8FDA06-F416-1788-87E9-46F92537800D}"/>
              </a:ext>
            </a:extLst>
          </p:cNvPr>
          <p:cNvSpPr>
            <a:spLocks noGrp="1"/>
          </p:cNvSpPr>
          <p:nvPr>
            <p:ph type="title"/>
          </p:nvPr>
        </p:nvSpPr>
        <p:spPr/>
        <p:txBody>
          <a:bodyPr>
            <a:noAutofit/>
          </a:bodyPr>
          <a:lstStyle/>
          <a:p>
            <a:r>
              <a:rPr lang="el-GR" sz="2700" dirty="0"/>
              <a:t>ΒΑΣΙΚΟ ΠΡΟΓΕΝΕΣΤΕΡΟ ΝΟΜΟΘΕΤΙΚΟ ΠΛΑΙΣΙΟ </a:t>
            </a:r>
          </a:p>
        </p:txBody>
      </p:sp>
      <p:sp>
        <p:nvSpPr>
          <p:cNvPr id="4" name="Content Placeholder 3">
            <a:extLst>
              <a:ext uri="{FF2B5EF4-FFF2-40B4-BE49-F238E27FC236}">
                <a16:creationId xmlns:a16="http://schemas.microsoft.com/office/drawing/2014/main" id="{55D96688-7DFC-5FB0-A970-1D66313FA4DF}"/>
              </a:ext>
            </a:extLst>
          </p:cNvPr>
          <p:cNvSpPr>
            <a:spLocks noGrp="1"/>
          </p:cNvSpPr>
          <p:nvPr>
            <p:ph idx="1"/>
          </p:nvPr>
        </p:nvSpPr>
        <p:spPr/>
        <p:txBody>
          <a:bodyPr>
            <a:normAutofit/>
          </a:bodyPr>
          <a:lstStyle/>
          <a:p>
            <a:pPr algn="just">
              <a:lnSpc>
                <a:spcPct val="150000"/>
              </a:lnSpc>
              <a:spcBef>
                <a:spcPts val="0"/>
              </a:spcBef>
            </a:pPr>
            <a:r>
              <a:rPr lang="el-GR" sz="1350" dirty="0"/>
              <a:t>Τρεις Δέσμες Νομοθετημάτων Ηλεκτρική Ενέργεια </a:t>
            </a:r>
          </a:p>
          <a:p>
            <a:pPr algn="just">
              <a:lnSpc>
                <a:spcPct val="150000"/>
              </a:lnSpc>
              <a:spcBef>
                <a:spcPts val="0"/>
              </a:spcBef>
            </a:pPr>
            <a:r>
              <a:rPr lang="el-GR" sz="1350" dirty="0"/>
              <a:t>1996-1998 Οδηγία 96/92/ΕΚ</a:t>
            </a:r>
          </a:p>
          <a:p>
            <a:pPr algn="just">
              <a:lnSpc>
                <a:spcPct val="150000"/>
              </a:lnSpc>
              <a:spcBef>
                <a:spcPts val="0"/>
              </a:spcBef>
            </a:pPr>
            <a:r>
              <a:rPr lang="el-GR" sz="1350" dirty="0"/>
              <a:t>2003-2005 Οδηγία 2003/54/ΕΚ, Κανονισμός (ΕΚ) 1228/2003</a:t>
            </a:r>
          </a:p>
          <a:p>
            <a:pPr algn="just">
              <a:lnSpc>
                <a:spcPct val="150000"/>
              </a:lnSpc>
              <a:spcBef>
                <a:spcPts val="0"/>
              </a:spcBef>
            </a:pPr>
            <a:r>
              <a:rPr lang="el-GR" sz="1350" dirty="0"/>
              <a:t>2007-2009 Οδηγίας 2009/72/ΕΚ, Κανονισμός (ΕΚ) 714/ 2009</a:t>
            </a:r>
          </a:p>
          <a:p>
            <a:pPr algn="just">
              <a:lnSpc>
                <a:spcPct val="150000"/>
              </a:lnSpc>
              <a:spcBef>
                <a:spcPts val="0"/>
              </a:spcBef>
            </a:pPr>
            <a:r>
              <a:rPr lang="el-GR" sz="1350" dirty="0"/>
              <a:t>Φυσικό Αέριο </a:t>
            </a:r>
          </a:p>
          <a:p>
            <a:pPr algn="just">
              <a:lnSpc>
                <a:spcPct val="150000"/>
              </a:lnSpc>
              <a:spcBef>
                <a:spcPts val="0"/>
              </a:spcBef>
            </a:pPr>
            <a:r>
              <a:rPr lang="el-GR" sz="1350" dirty="0"/>
              <a:t>1996-1998 Οδηγία  98/30/ΕΚ</a:t>
            </a:r>
          </a:p>
          <a:p>
            <a:pPr algn="just">
              <a:lnSpc>
                <a:spcPct val="150000"/>
              </a:lnSpc>
              <a:spcBef>
                <a:spcPts val="0"/>
              </a:spcBef>
            </a:pPr>
            <a:r>
              <a:rPr lang="el-GR" sz="1350" dirty="0"/>
              <a:t>2003-2005 Οδηγία 2003/55/ΕΚ, Κανονισμός (ΕΚ) 1775/2005</a:t>
            </a:r>
          </a:p>
          <a:p>
            <a:pPr algn="just">
              <a:lnSpc>
                <a:spcPct val="150000"/>
              </a:lnSpc>
              <a:spcBef>
                <a:spcPts val="0"/>
              </a:spcBef>
            </a:pPr>
            <a:r>
              <a:rPr lang="el-GR" sz="1350" dirty="0"/>
              <a:t>2007-2009  Οδηγίας 2009/73/ΕΚ, Κανονισμός (ΕΚ)715/ 2009</a:t>
            </a:r>
          </a:p>
          <a:p>
            <a:pPr algn="just">
              <a:lnSpc>
                <a:spcPct val="150000"/>
              </a:lnSpc>
              <a:spcBef>
                <a:spcPts val="0"/>
              </a:spcBef>
            </a:pPr>
            <a:r>
              <a:rPr lang="el-GR" sz="1350" dirty="0"/>
              <a:t>Το ανωτέρω πλαίσιο συμπληρώνεται από Κώδικες που </a:t>
            </a:r>
            <a:r>
              <a:rPr lang="el-GR" sz="1350" dirty="0" err="1"/>
              <a:t>συνδιαμορφώνονται</a:t>
            </a:r>
            <a:r>
              <a:rPr lang="el-GR" sz="1350" dirty="0"/>
              <a:t> από τους συμμετέχοντες στην ενεργειακή αγορά</a:t>
            </a:r>
          </a:p>
          <a:p>
            <a:pPr algn="just">
              <a:lnSpc>
                <a:spcPct val="150000"/>
              </a:lnSpc>
              <a:spcBef>
                <a:spcPts val="0"/>
              </a:spcBef>
            </a:pPr>
            <a:r>
              <a:rPr lang="el-GR" sz="1350" dirty="0"/>
              <a:t>Ιδιαίτερα σημαντικό ρόλο στην εποπτεία της αγοράς διαδραματίζει  Ρυθμιστική Αρχή Αποβλήτων Ενέργειας και Υδάτων (ΡΑΑΕΥ) – Αποφάσεις της Αρχής </a:t>
            </a:r>
          </a:p>
          <a:p>
            <a:pPr>
              <a:lnSpc>
                <a:spcPct val="150000"/>
              </a:lnSpc>
              <a:spcBef>
                <a:spcPts val="0"/>
              </a:spcBef>
            </a:pPr>
            <a:endParaRPr lang="el-GR" dirty="0"/>
          </a:p>
          <a:p>
            <a:endParaRPr lang="en-US" dirty="0"/>
          </a:p>
        </p:txBody>
      </p:sp>
      <p:sp>
        <p:nvSpPr>
          <p:cNvPr id="6147" name="Slide Number Placeholder 3">
            <a:extLst>
              <a:ext uri="{FF2B5EF4-FFF2-40B4-BE49-F238E27FC236}">
                <a16:creationId xmlns:a16="http://schemas.microsoft.com/office/drawing/2014/main" id="{3C6C6B87-E54C-101E-3F03-E3D8FC4BA4E5}"/>
              </a:ext>
            </a:extLst>
          </p:cNvPr>
          <p:cNvSpPr>
            <a:spLocks noGrp="1" noChangeArrowheads="1"/>
          </p:cNvSpPr>
          <p:nvPr>
            <p:ph type="sldNum" sz="quarter" idx="4294967295"/>
          </p:nvPr>
        </p:nvSpPr>
        <p:spPr bwMode="auto">
          <a:xfrm>
            <a:off x="8957073" y="5624514"/>
            <a:ext cx="567928" cy="2738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ctr" anchorCtr="0" compatLnSpc="1">
            <a:prstTxWarp prst="textNoShape">
              <a:avLst/>
            </a:prstTxWarp>
          </a:bodyPr>
          <a:lstStyle>
            <a:defPPr>
              <a:defRPr lang="el-GR"/>
            </a:defPPr>
            <a:lvl1pPr algn="r" rtl="0" eaLnBrk="1" fontAlgn="base" hangingPunct="1">
              <a:spcBef>
                <a:spcPct val="0"/>
              </a:spcBef>
              <a:spcAft>
                <a:spcPct val="0"/>
              </a:spcAft>
              <a:defRPr sz="1200" b="1" kern="1200">
                <a:solidFill>
                  <a:srgbClr val="F2F2F2"/>
                </a:solidFill>
                <a:latin typeface="Calibri" panose="020F0502020204030204" pitchFamily="34" charset="0"/>
                <a:ea typeface="+mn-ea"/>
                <a:cs typeface="Arial" panose="020B0604020202020204" pitchFamily="34" charset="0"/>
              </a:defRPr>
            </a:lvl1pPr>
            <a:lvl2pPr marL="3429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685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0287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1714500" algn="l" defTabSz="6858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057400" algn="l" defTabSz="6858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2400300" algn="l" defTabSz="6858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2743200" algn="l" defTabSz="6858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spcBef>
                <a:spcPct val="0"/>
              </a:spcBef>
              <a:buFontTx/>
              <a:buNone/>
              <a:defRPr/>
            </a:pPr>
            <a:fld id="{63AB85FD-6B1F-4F92-87F1-940757C54158}" type="slidenum">
              <a:rPr lang="el-GR" altLang="el-GR" smtClean="0"/>
              <a:pPr>
                <a:spcBef>
                  <a:spcPct val="0"/>
                </a:spcBef>
                <a:buFontTx/>
                <a:buNone/>
                <a:defRPr/>
              </a:pPr>
              <a:t>3</a:t>
            </a:fld>
            <a:endParaRPr lang="el-GR"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A3187F-23AA-9FAE-8019-CDA597E3C743}"/>
              </a:ext>
            </a:extLst>
          </p:cNvPr>
          <p:cNvSpPr>
            <a:spLocks noGrp="1"/>
          </p:cNvSpPr>
          <p:nvPr>
            <p:ph type="title"/>
          </p:nvPr>
        </p:nvSpPr>
        <p:spPr/>
        <p:txBody>
          <a:bodyPr/>
          <a:lstStyle/>
          <a:p>
            <a:r>
              <a:rPr lang="el-GR" dirty="0"/>
              <a:t>ΑΠΕ – Εθνικό Πλαίσιο</a:t>
            </a:r>
          </a:p>
        </p:txBody>
      </p:sp>
      <p:sp>
        <p:nvSpPr>
          <p:cNvPr id="3" name="Θέση περιεχομένου 2">
            <a:extLst>
              <a:ext uri="{FF2B5EF4-FFF2-40B4-BE49-F238E27FC236}">
                <a16:creationId xmlns:a16="http://schemas.microsoft.com/office/drawing/2014/main" id="{7FDDF569-974F-0BE5-460C-627E8AF175E7}"/>
              </a:ext>
            </a:extLst>
          </p:cNvPr>
          <p:cNvSpPr>
            <a:spLocks noGrp="1"/>
          </p:cNvSpPr>
          <p:nvPr>
            <p:ph idx="1"/>
          </p:nvPr>
        </p:nvSpPr>
        <p:spPr/>
        <p:txBody>
          <a:bodyPr>
            <a:normAutofit fontScale="47500" lnSpcReduction="20000"/>
          </a:bodyPr>
          <a:lstStyle/>
          <a:p>
            <a:pPr algn="just">
              <a:lnSpc>
                <a:spcPct val="170000"/>
              </a:lnSpc>
              <a:spcBef>
                <a:spcPts val="0"/>
              </a:spcBef>
            </a:pPr>
            <a:r>
              <a:rPr lang="el-GR" dirty="0"/>
              <a:t>ΝΟΜΟΣ ΥΠ' ΑΡΙΘΜ. 4414 (ΦΕΚ Α 149/09.08.2016)</a:t>
            </a:r>
          </a:p>
          <a:p>
            <a:pPr algn="just">
              <a:lnSpc>
                <a:spcPct val="170000"/>
              </a:lnSpc>
              <a:spcBef>
                <a:spcPts val="0"/>
              </a:spcBef>
            </a:pPr>
            <a:r>
              <a:rPr lang="el-GR" dirty="0"/>
              <a:t>Νέο καθεστώς στήριξης των σταθμών παραγωγής ηλεκτρικής ενέργειας από Ανανεώσιμες Πηγές Ενέργειας και Συμπαραγωγή Ηλεκτρισμού και Θερμότητας Υψηλής Απόδοσης - Διατάξεις για το νομικό και λειτουργικό διαχωρισμό των κλάδων προμήθειας και διανομής στην αγορά του φυσικού αερίου και άλλες διατάξεις.</a:t>
            </a:r>
          </a:p>
          <a:p>
            <a:pPr algn="just">
              <a:lnSpc>
                <a:spcPct val="170000"/>
              </a:lnSpc>
              <a:spcBef>
                <a:spcPts val="0"/>
              </a:spcBef>
            </a:pPr>
            <a:r>
              <a:rPr lang="el-GR" dirty="0"/>
              <a:t>Αριθμ. ΑΠΕΕΚ/Α/Φ1/οικ. 184573        (ΦΕΚ Β 4488/19.12.2017)</a:t>
            </a:r>
          </a:p>
          <a:p>
            <a:pPr algn="just">
              <a:lnSpc>
                <a:spcPct val="170000"/>
              </a:lnSpc>
              <a:spcBef>
                <a:spcPts val="0"/>
              </a:spcBef>
            </a:pPr>
            <a:r>
              <a:rPr lang="el-GR" dirty="0"/>
              <a:t> Καθορισμός τεχνολογιών ή και κατηγοριών σταθμών παραγωγής ηλεκτρικής ενέργειας από Α.Π.Ε. και Σ.Η.Θ.Υ.Α. που εντάσσονται σε καθεστώς στήριξης με τη μορφή Λειτουργικής Ενίσχυσης μέσω ανταγωνιστικής διαδικασίας υποβολής προσφορών, χαρακτηρισμός των ανταγωνιστικών διαδικασιών υποβολής προσφορών ως τεχνολογικά ουδέτερων ή μη και καθορισμός μεθοδολογίας και διαδικασίας επιμερισμού ισχύος για συμμετοχή, στις ανταγωνιστικές διαδικασίες υποβολής προσφορών, σταθμών παραγωγής ηλεκτρικής ενέργειας από Α.Π.Ε. και Σ.Η.Θ.Υ.Α. που εγκαθίστανται σε χώρες εντός του Ευρωπαϊκού Οικονομικού Χώρου υπό την προϋπόθεση ενεργού Διασυνοριακού Εμπορίου ενέργειας με αυτές, με βάση την παρ. 2 του </a:t>
            </a:r>
            <a:r>
              <a:rPr lang="el-GR" b="1" dirty="0"/>
              <a:t>άρθρου 7</a:t>
            </a:r>
            <a:r>
              <a:rPr lang="el-GR" dirty="0"/>
              <a:t> του ν. </a:t>
            </a:r>
            <a:r>
              <a:rPr lang="el-GR" b="1" dirty="0"/>
              <a:t>4414/2016</a:t>
            </a:r>
            <a:r>
              <a:rPr lang="el-GR" dirty="0"/>
              <a:t>.</a:t>
            </a:r>
            <a:br>
              <a:rPr lang="el-GR" dirty="0"/>
            </a:br>
            <a:endParaRPr lang="el-GR" dirty="0"/>
          </a:p>
          <a:p>
            <a:endParaRPr lang="el-GR" dirty="0"/>
          </a:p>
        </p:txBody>
      </p:sp>
    </p:spTree>
    <p:extLst>
      <p:ext uri="{BB962C8B-B14F-4D97-AF65-F5344CB8AC3E}">
        <p14:creationId xmlns:p14="http://schemas.microsoft.com/office/powerpoint/2010/main" val="22457790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39F983-B052-D022-261D-CA0FA6875F5B}"/>
              </a:ext>
            </a:extLst>
          </p:cNvPr>
          <p:cNvSpPr>
            <a:spLocks noGrp="1"/>
          </p:cNvSpPr>
          <p:nvPr>
            <p:ph type="title"/>
          </p:nvPr>
        </p:nvSpPr>
        <p:spPr/>
        <p:txBody>
          <a:bodyPr/>
          <a:lstStyle/>
          <a:p>
            <a:r>
              <a:rPr lang="el-GR" dirty="0"/>
              <a:t>ΑΠΕ – Εθνικό Πλαίσιο</a:t>
            </a:r>
          </a:p>
        </p:txBody>
      </p:sp>
      <p:sp>
        <p:nvSpPr>
          <p:cNvPr id="3" name="Θέση περιεχομένου 2">
            <a:extLst>
              <a:ext uri="{FF2B5EF4-FFF2-40B4-BE49-F238E27FC236}">
                <a16:creationId xmlns:a16="http://schemas.microsoft.com/office/drawing/2014/main" id="{0316A545-3016-27C9-B38D-1FF80D75043D}"/>
              </a:ext>
            </a:extLst>
          </p:cNvPr>
          <p:cNvSpPr>
            <a:spLocks noGrp="1"/>
          </p:cNvSpPr>
          <p:nvPr>
            <p:ph idx="1"/>
          </p:nvPr>
        </p:nvSpPr>
        <p:spPr/>
        <p:txBody>
          <a:bodyPr>
            <a:normAutofit fontScale="55000" lnSpcReduction="20000"/>
          </a:bodyPr>
          <a:lstStyle/>
          <a:p>
            <a:pPr algn="just">
              <a:lnSpc>
                <a:spcPct val="170000"/>
              </a:lnSpc>
              <a:spcBef>
                <a:spcPts val="0"/>
              </a:spcBef>
            </a:pPr>
            <a:r>
              <a:rPr lang="el-GR" dirty="0"/>
              <a:t>Αριθμ. ΑΠΕΕΚ/Α/ΦΙ/οικ. 179988        (ΦΕΚ Β΄ 4850/31.10.2018)</a:t>
            </a:r>
          </a:p>
          <a:p>
            <a:pPr algn="just">
              <a:lnSpc>
                <a:spcPct val="170000"/>
              </a:lnSpc>
              <a:spcBef>
                <a:spcPts val="0"/>
              </a:spcBef>
            </a:pPr>
            <a:r>
              <a:rPr lang="el-GR" dirty="0"/>
              <a:t>Τροποποίηση της αριθμ. ΑΠΕΕΚ/Α/Φ1/οικ.184573/13.12.2017 (</a:t>
            </a:r>
            <a:r>
              <a:rPr lang="el-GR" b="1" dirty="0"/>
              <a:t>ΦΕΚ Β' 4488</a:t>
            </a:r>
            <a:r>
              <a:rPr lang="el-GR" dirty="0"/>
              <a:t>) υπουργικής απόφασης «Καθορισμός τεχνολογιών ή και κατηγοριών σταθμών παραγωγής ηλεκτρικής ενέργειας από Α.Π.Ε. και Σ.Η.Θ.Υ.Α. που εντάσσονται σε καθεστώς στήριξης με τη μορφή Λειτουργικής Ενίσχυσης μέσω ανταγωνιστικής διαδικασίας υποβολής προσφορών, χαρακτηρισμός των ανταγωνιστικών διαδικασιών υποβολής προσφορών ως τεχνολογικά ουδέτερων ή μη και καθορισμός μεθοδολογίας και διαδικασίας επιμερισμού ισχύος για συμμετοχή, στις ανταγωνιστικές διαδικασίες υποβολής προσφορών, σταθμών παραγωγής ηλεκτρικής ενέργειας από Α.Π.Ε. και Σ.Η.Θ.Υ.Α. που εγκαθίστανται σε χώρες εντός του Ευρωπαϊκού Οικονομικού Χώρου υπό την προϋπόθεση ενεργού Διασυνοριακού Εμπορίου ενέργειας με αυτές, με βάση την παρ. 2 του </a:t>
            </a:r>
            <a:r>
              <a:rPr lang="el-GR" b="1" dirty="0"/>
              <a:t>άρθρου 7</a:t>
            </a:r>
            <a:r>
              <a:rPr lang="el-GR" dirty="0"/>
              <a:t> του ν. </a:t>
            </a:r>
            <a:r>
              <a:rPr lang="el-GR" b="1" dirty="0"/>
              <a:t>4414/2016</a:t>
            </a:r>
            <a:r>
              <a:rPr lang="el-GR" dirty="0"/>
              <a:t>».</a:t>
            </a:r>
          </a:p>
          <a:p>
            <a:pPr algn="just">
              <a:lnSpc>
                <a:spcPct val="170000"/>
              </a:lnSpc>
              <a:spcBef>
                <a:spcPts val="0"/>
              </a:spcBef>
            </a:pPr>
            <a:r>
              <a:rPr lang="el-GR" dirty="0"/>
              <a:t>ΝΟΜΟΣ ΥΠ' ΑΡΙΘΜ. 4546 (ΦΕΚ Α' 101/12.06.2018)</a:t>
            </a:r>
          </a:p>
          <a:p>
            <a:pPr algn="just">
              <a:lnSpc>
                <a:spcPct val="170000"/>
              </a:lnSpc>
              <a:spcBef>
                <a:spcPts val="0"/>
              </a:spcBef>
            </a:pPr>
            <a:r>
              <a:rPr lang="el-GR" dirty="0"/>
              <a:t>Ενσωμάτωση στην ελληνική νομοθεσία της Οδηγίας 2014/89/ΕΕ «περί θεσπίσεως πλαισίου για το θαλάσσιο χωροταξικό σχεδιασμό» και άλλες διατάξεις.</a:t>
            </a:r>
          </a:p>
          <a:p>
            <a:endParaRPr lang="el-GR" dirty="0"/>
          </a:p>
        </p:txBody>
      </p:sp>
    </p:spTree>
    <p:extLst>
      <p:ext uri="{BB962C8B-B14F-4D97-AF65-F5344CB8AC3E}">
        <p14:creationId xmlns:p14="http://schemas.microsoft.com/office/powerpoint/2010/main" val="6936776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7F53F8-262F-1F67-2DFA-B30AF5129707}"/>
              </a:ext>
            </a:extLst>
          </p:cNvPr>
          <p:cNvSpPr>
            <a:spLocks noGrp="1"/>
          </p:cNvSpPr>
          <p:nvPr>
            <p:ph type="title"/>
          </p:nvPr>
        </p:nvSpPr>
        <p:spPr/>
        <p:txBody>
          <a:bodyPr/>
          <a:lstStyle/>
          <a:p>
            <a:r>
              <a:rPr lang="el-GR" dirty="0"/>
              <a:t>ΑΠΕ – Εθνικό Πλαίσιο</a:t>
            </a:r>
          </a:p>
        </p:txBody>
      </p:sp>
      <p:sp>
        <p:nvSpPr>
          <p:cNvPr id="3" name="Θέση περιεχομένου 2">
            <a:extLst>
              <a:ext uri="{FF2B5EF4-FFF2-40B4-BE49-F238E27FC236}">
                <a16:creationId xmlns:a16="http://schemas.microsoft.com/office/drawing/2014/main" id="{0723CC49-00DB-112A-E43F-ED90E6AE0517}"/>
              </a:ext>
            </a:extLst>
          </p:cNvPr>
          <p:cNvSpPr>
            <a:spLocks noGrp="1"/>
          </p:cNvSpPr>
          <p:nvPr>
            <p:ph idx="1"/>
          </p:nvPr>
        </p:nvSpPr>
        <p:spPr>
          <a:xfrm>
            <a:off x="1981200" y="1714488"/>
            <a:ext cx="8229600" cy="4500594"/>
          </a:xfrm>
        </p:spPr>
        <p:txBody>
          <a:bodyPr>
            <a:normAutofit fontScale="25000" lnSpcReduction="20000"/>
          </a:bodyPr>
          <a:lstStyle/>
          <a:p>
            <a:pPr algn="just">
              <a:lnSpc>
                <a:spcPct val="170000"/>
              </a:lnSpc>
              <a:spcBef>
                <a:spcPts val="0"/>
              </a:spcBef>
            </a:pPr>
            <a:r>
              <a:rPr lang="el-GR" sz="4400" dirty="0"/>
              <a:t>ΥΠΕΝ/ΔΑΠΕΕΚ/15084/382 (ΦΕΚ Β' 759/05.03.2019)</a:t>
            </a:r>
          </a:p>
          <a:p>
            <a:pPr algn="just">
              <a:lnSpc>
                <a:spcPct val="170000"/>
              </a:lnSpc>
              <a:spcBef>
                <a:spcPts val="0"/>
              </a:spcBef>
            </a:pPr>
            <a:r>
              <a:rPr lang="el-GR" sz="4400" dirty="0"/>
              <a:t>Εγκατάσταση σταθμών παραγωγής από </a:t>
            </a:r>
            <a:r>
              <a:rPr lang="el-GR" sz="4400" dirty="0" err="1"/>
              <a:t>αυτοπαραγωγούς</a:t>
            </a:r>
            <a:r>
              <a:rPr lang="el-GR" sz="4400" dirty="0"/>
              <a:t> με εφαρμογή ενεργειακού συμψηφισμού ή εικονικού ενεργειακού συμψηφισμού σύμφωνα με το </a:t>
            </a:r>
            <a:r>
              <a:rPr lang="el-GR" sz="4400" b="1" dirty="0"/>
              <a:t>άρθρου 14Α</a:t>
            </a:r>
            <a:r>
              <a:rPr lang="el-GR" sz="4400" dirty="0"/>
              <a:t> του ν. </a:t>
            </a:r>
            <a:r>
              <a:rPr lang="el-GR" sz="4400" b="1" dirty="0"/>
              <a:t>3468/2006</a:t>
            </a:r>
            <a:r>
              <a:rPr lang="el-GR" sz="4400" dirty="0"/>
              <a:t>, όπως ισχύει, και από Ενεργειακές Κοινότητες με εφαρμογή εικονικού ενεργειακού συμψηφισμού σύμφωνα με το </a:t>
            </a:r>
            <a:r>
              <a:rPr lang="el-GR" sz="4400" b="1" dirty="0"/>
              <a:t>άρθρο 11</a:t>
            </a:r>
            <a:r>
              <a:rPr lang="el-GR" sz="4400" dirty="0"/>
              <a:t> του ν. </a:t>
            </a:r>
            <a:r>
              <a:rPr lang="el-GR" sz="4400" b="1" dirty="0"/>
              <a:t>4513/2018</a:t>
            </a:r>
            <a:r>
              <a:rPr lang="el-GR" sz="4400" dirty="0"/>
              <a:t>.</a:t>
            </a:r>
          </a:p>
          <a:p>
            <a:pPr algn="just">
              <a:lnSpc>
                <a:spcPct val="170000"/>
              </a:lnSpc>
              <a:spcBef>
                <a:spcPts val="0"/>
              </a:spcBef>
            </a:pPr>
            <a:r>
              <a:rPr lang="el-GR" sz="4400" dirty="0"/>
              <a:t> ΝΟΜΟΣ ΥΠ' ΑΡΙΘΜ. 4685 (ΦΕΚ A' 92/07.05.2020)</a:t>
            </a:r>
          </a:p>
          <a:p>
            <a:pPr algn="just">
              <a:lnSpc>
                <a:spcPct val="170000"/>
              </a:lnSpc>
              <a:spcBef>
                <a:spcPts val="0"/>
              </a:spcBef>
            </a:pPr>
            <a:r>
              <a:rPr lang="el-GR" sz="4400" dirty="0"/>
              <a:t>Εκσυγχρονισμός περιβαλλοντικής νομοθεσίας, ενσωμάτωση στην ελληνική νομοθεσία των Οδηγιών 2018/844 και 2019/692 του Ευρωπαϊκού Κοινοβουλίου και του Συμβουλίου και λοιπές διατάξεις.</a:t>
            </a:r>
          </a:p>
          <a:p>
            <a:pPr algn="just">
              <a:lnSpc>
                <a:spcPct val="170000"/>
              </a:lnSpc>
              <a:spcBef>
                <a:spcPts val="0"/>
              </a:spcBef>
            </a:pPr>
            <a:r>
              <a:rPr lang="el-GR" sz="4400" dirty="0"/>
              <a:t>Αριθμ. 4 (ΦΕΚ Β' 4893/31.12.2019) Κύρωση του Εθνικού Σχεδίου για την Ενέργεια και το Κλίμα (ΕΣΕΚ).</a:t>
            </a:r>
          </a:p>
          <a:p>
            <a:pPr algn="just">
              <a:lnSpc>
                <a:spcPct val="170000"/>
              </a:lnSpc>
              <a:spcBef>
                <a:spcPts val="0"/>
              </a:spcBef>
            </a:pPr>
            <a:r>
              <a:rPr lang="el-GR" sz="4400" dirty="0"/>
              <a:t>NOMOΣ ΥΠ’ ΑΡΙΘΜ. 4951/2022 Αρ. </a:t>
            </a:r>
            <a:r>
              <a:rPr lang="el-GR" sz="4400"/>
              <a:t>Φύλλου 129/2022 </a:t>
            </a:r>
            <a:r>
              <a:rPr lang="el-GR" sz="4400" dirty="0"/>
              <a:t>Εκσυγχρονισμός της αδειοδοτικής διαδικασίας Ανανεώσιμων Πηγών Ενέργειας - Β’ φάση, Αδειοδότηση παραγωγής και αποθήκευσης ηλεκτρικής ενέργειας, πλαίσιο ανάπτυξης Πιλοτικών Θαλάσσιων Πλωτών Φωτοβολταϊκών Σταθμών και ειδικότερες διατάξεις για την ενέργεια και την προστασία του περιβάλλοντος</a:t>
            </a:r>
          </a:p>
          <a:p>
            <a:pPr algn="just">
              <a:lnSpc>
                <a:spcPct val="170000"/>
              </a:lnSpc>
              <a:spcBef>
                <a:spcPts val="0"/>
              </a:spcBef>
            </a:pPr>
            <a:r>
              <a:rPr lang="el-GR" sz="4400" dirty="0"/>
              <a:t>ΝΟΜΟΣ ΥΠ' ΑΡΙΘΜ. 5037 (ΦΕΚ A' 78/28.03.2023)</a:t>
            </a:r>
          </a:p>
          <a:p>
            <a:pPr algn="just">
              <a:lnSpc>
                <a:spcPct val="170000"/>
              </a:lnSpc>
              <a:spcBef>
                <a:spcPts val="0"/>
              </a:spcBef>
            </a:pPr>
            <a:r>
              <a:rPr lang="el-GR" sz="4400" dirty="0"/>
              <a:t>Μετονομασία της Ρυθμιστικής Αρχής Ενέργειας σε Ρυθμιστική Αρχή Αποβλήτων, Ενέργειας και Υδάτων και διεύρυνση του αντικειμένου της με αρμοδιότητες επί των υπηρεσιών ύδατος και της διαχείρισης αστικών αποβλήτων, ενίσχυση της υδατικής πολιτικής - Εκσυγχρονισμός της νομοθεσίας για τη χρήση και παραγωγή ηλεκτρικής ενέργειας από ανανεώσιμες πηγές μέσω της ενσωμάτωσης των Οδηγιών ΕΕ 2018/2001 και 2019/944 - Ειδικότερες διατάξεις για τις ανανεώσιμες πηγές ενέργειας και την προστασία του περιβάλλοντος.</a:t>
            </a:r>
          </a:p>
          <a:p>
            <a:pPr algn="just">
              <a:lnSpc>
                <a:spcPct val="170000"/>
              </a:lnSpc>
              <a:spcBef>
                <a:spcPts val="0"/>
              </a:spcBef>
            </a:pPr>
            <a:endParaRPr lang="el-GR" sz="4400" dirty="0"/>
          </a:p>
          <a:p>
            <a:pPr marL="0" indent="0" algn="just">
              <a:lnSpc>
                <a:spcPct val="170000"/>
              </a:lnSpc>
              <a:spcBef>
                <a:spcPts val="0"/>
              </a:spcBef>
              <a:buNone/>
            </a:pPr>
            <a:endParaRPr lang="el-GR" sz="4400" dirty="0"/>
          </a:p>
          <a:p>
            <a:pPr marL="0" indent="0">
              <a:buNone/>
            </a:pPr>
            <a:br>
              <a:rPr lang="el-GR" dirty="0"/>
            </a:br>
            <a:endParaRPr lang="el-GR" dirty="0"/>
          </a:p>
        </p:txBody>
      </p:sp>
    </p:spTree>
    <p:extLst>
      <p:ext uri="{BB962C8B-B14F-4D97-AF65-F5344CB8AC3E}">
        <p14:creationId xmlns:p14="http://schemas.microsoft.com/office/powerpoint/2010/main" val="40406774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3A4C3A-FC7E-8C62-07CF-0971E850F9A8}"/>
              </a:ext>
            </a:extLst>
          </p:cNvPr>
          <p:cNvSpPr>
            <a:spLocks noGrp="1"/>
          </p:cNvSpPr>
          <p:nvPr>
            <p:ph type="title"/>
          </p:nvPr>
        </p:nvSpPr>
        <p:spPr/>
        <p:txBody>
          <a:bodyPr/>
          <a:lstStyle/>
          <a:p>
            <a:r>
              <a:rPr lang="el-GR" dirty="0"/>
              <a:t>ΑΠΕ – Εθνικό Πλαίσιο</a:t>
            </a:r>
          </a:p>
        </p:txBody>
      </p:sp>
      <p:sp>
        <p:nvSpPr>
          <p:cNvPr id="3" name="Θέση περιεχομένου 2">
            <a:extLst>
              <a:ext uri="{FF2B5EF4-FFF2-40B4-BE49-F238E27FC236}">
                <a16:creationId xmlns:a16="http://schemas.microsoft.com/office/drawing/2014/main" id="{38B6DCD7-A603-49C6-0A30-41EA4597ECDB}"/>
              </a:ext>
            </a:extLst>
          </p:cNvPr>
          <p:cNvSpPr>
            <a:spLocks noGrp="1"/>
          </p:cNvSpPr>
          <p:nvPr>
            <p:ph idx="1"/>
          </p:nvPr>
        </p:nvSpPr>
        <p:spPr/>
        <p:txBody>
          <a:bodyPr>
            <a:normAutofit fontScale="55000" lnSpcReduction="20000"/>
          </a:bodyPr>
          <a:lstStyle/>
          <a:p>
            <a:pPr algn="just">
              <a:lnSpc>
                <a:spcPct val="170000"/>
              </a:lnSpc>
              <a:spcBef>
                <a:spcPts val="0"/>
              </a:spcBef>
            </a:pPr>
            <a:r>
              <a:rPr lang="el-GR" b="1" dirty="0"/>
              <a:t>Ν 5215/2025: Πλαίσιο για προώθηση παραγωγής </a:t>
            </a:r>
            <a:r>
              <a:rPr lang="el-GR" b="1" dirty="0" err="1"/>
              <a:t>βιομεθανίου</a:t>
            </a:r>
            <a:r>
              <a:rPr lang="el-GR" b="1" dirty="0"/>
              <a:t>, κανόνες για οργάνωση αγοράς παραγωγής υδρογόνου</a:t>
            </a:r>
          </a:p>
          <a:p>
            <a:pPr algn="just">
              <a:lnSpc>
                <a:spcPct val="170000"/>
              </a:lnSpc>
              <a:spcBef>
                <a:spcPts val="0"/>
              </a:spcBef>
            </a:pPr>
            <a:r>
              <a:rPr lang="el-GR" dirty="0"/>
              <a:t>Σκοπός του παρόντος Μέρους είναι η μερική ενσωμάτωση της Οδηγίας (ΕΕ) 2024/1788 του Ευρωπαϊκού Κοινοβουλίου και του Συμβουλίου, της 13ης Ιουνίου 2024 «σχετικά με κοινούς κανόνες για τις εσωτερικές αγορές ανανεώσιμων αερίων, φυσικού αερίου και υδρογόνου, και με την τροποποίηση της Οδηγίας (ΕΕ) 2023/1791 και την κατάργηση της Οδηγίας 2009/73/ΕΚ» (σειρά L) και συνακόλουθα η διαμόρφωση ενός ενιαίου συμπαγούς πλαισίου για την οργάνωση και εκκίνηση της αγοράς ανανεώσιμου υδρογόνου και υδρογόνου χαμηλών ανθρακούχων εκπομπών.</a:t>
            </a:r>
          </a:p>
          <a:p>
            <a:pPr algn="just">
              <a:lnSpc>
                <a:spcPct val="150000"/>
              </a:lnSpc>
              <a:spcBef>
                <a:spcPts val="0"/>
              </a:spcBef>
            </a:pPr>
            <a:r>
              <a:rPr lang="el-GR" b="1" dirty="0"/>
              <a:t>Ν</a:t>
            </a:r>
            <a:r>
              <a:rPr lang="en-US" b="1" dirty="0"/>
              <a:t>. </a:t>
            </a:r>
            <a:r>
              <a:rPr lang="el-GR" b="1" dirty="0"/>
              <a:t>5261 (ΦΕΚ Α 231/12.12.2025)</a:t>
            </a:r>
          </a:p>
          <a:p>
            <a:pPr algn="just">
              <a:lnSpc>
                <a:spcPct val="150000"/>
              </a:lnSpc>
              <a:spcBef>
                <a:spcPts val="0"/>
              </a:spcBef>
            </a:pPr>
            <a:r>
              <a:rPr lang="el-GR" dirty="0"/>
              <a:t>Ρυθμίσεις για τη δέσμευση, χρήση, μεταφορά και αποθήκευση διοξειδίου του άνθρακα - Ενσωμάτωση της Οδηγίας 2009/31/ΕΚ του Ευρωπαϊκού Κοινοβουλίου και του Συμβουλίου της 23ης Απριλίου 2009 σχετικά με την αποθήκευση διοξειδίου του άνθρακα σε γεωλογικούς σχηματισμούς και για την τροποποίηση της οδηγίας 85/337/ΕΟΚ του Συμβουλίου, των οδηγιών του Ευρωπαϊκού Κοινοβουλίου και του Συμβουλίου 2000/60/ΕΚ, 2001/80/ΕΚ, 2004/35/ΕΚ, 2006/12/ΕΚ και 2008/1/ ΕΚ και του κανονισμού (ΕΚ) 1013/2006 (L 140).</a:t>
            </a:r>
            <a:br>
              <a:rPr lang="el-GR" dirty="0"/>
            </a:br>
            <a:endParaRPr lang="el-GR" dirty="0"/>
          </a:p>
        </p:txBody>
      </p:sp>
    </p:spTree>
    <p:extLst>
      <p:ext uri="{BB962C8B-B14F-4D97-AF65-F5344CB8AC3E}">
        <p14:creationId xmlns:p14="http://schemas.microsoft.com/office/powerpoint/2010/main" val="26639482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6CAE44-E358-AD98-B930-4A96B00AC1B3}"/>
              </a:ext>
            </a:extLst>
          </p:cNvPr>
          <p:cNvSpPr>
            <a:spLocks noGrp="1"/>
          </p:cNvSpPr>
          <p:nvPr>
            <p:ph type="title"/>
          </p:nvPr>
        </p:nvSpPr>
        <p:spPr/>
        <p:txBody>
          <a:bodyPr/>
          <a:lstStyle/>
          <a:p>
            <a:r>
              <a:rPr lang="el-GR" dirty="0"/>
              <a:t>ΑΔΕΙΟΔΟΤΗΣΗ ΑΠΕ</a:t>
            </a:r>
          </a:p>
        </p:txBody>
      </p:sp>
      <p:sp>
        <p:nvSpPr>
          <p:cNvPr id="3" name="Θέση περιεχομένου 2">
            <a:extLst>
              <a:ext uri="{FF2B5EF4-FFF2-40B4-BE49-F238E27FC236}">
                <a16:creationId xmlns:a16="http://schemas.microsoft.com/office/drawing/2014/main" id="{3F826A3D-28A4-D3CF-0869-ABAE9915AD8E}"/>
              </a:ext>
            </a:extLst>
          </p:cNvPr>
          <p:cNvSpPr>
            <a:spLocks noGrp="1"/>
          </p:cNvSpPr>
          <p:nvPr>
            <p:ph idx="1"/>
          </p:nvPr>
        </p:nvSpPr>
        <p:spPr/>
        <p:txBody>
          <a:bodyPr>
            <a:normAutofit/>
          </a:bodyPr>
          <a:lstStyle/>
          <a:p>
            <a:pPr algn="just">
              <a:lnSpc>
                <a:spcPct val="160000"/>
              </a:lnSpc>
              <a:spcBef>
                <a:spcPts val="0"/>
              </a:spcBef>
            </a:pPr>
            <a:r>
              <a:rPr lang="el-GR" sz="1400" dirty="0"/>
              <a:t>Η άδεια παραγωγής προβλέφθηκε για πρώτη φορά από τον ν. 2773/1999. Τότε η άδεια χορηγείτο από τον Υπουργό Ανάπτυξης ύστερα από διατύπωση απλής γνωμοδότησης της ΡΑΕ</a:t>
            </a:r>
          </a:p>
          <a:p>
            <a:pPr algn="just">
              <a:lnSpc>
                <a:spcPct val="160000"/>
              </a:lnSpc>
              <a:spcBef>
                <a:spcPts val="0"/>
              </a:spcBef>
            </a:pPr>
            <a:r>
              <a:rPr lang="el-GR" sz="1400" dirty="0"/>
              <a:t>Με τον νόμο 3468/2006 προβλέφθηκε ότι η άδεια παραγωγής ηλεκτρικής ενέργειας χορηγείται με απόφαση της ΡΑΕ ΄βάσει συγκεκριμένων κριτηρίων </a:t>
            </a:r>
          </a:p>
          <a:p>
            <a:pPr algn="just">
              <a:lnSpc>
                <a:spcPct val="160000"/>
              </a:lnSpc>
              <a:spcBef>
                <a:spcPts val="0"/>
              </a:spcBef>
            </a:pPr>
            <a:r>
              <a:rPr lang="el-GR" sz="1400" dirty="0"/>
              <a:t>Νομολογιακά έχει κριθεί ότι η άδεια παραγωγής ηλεκτρικής ενέργειας από ΑΠΕ συνδέεται με την σκοπιμότητα του έργου (ΣτΕ 3572/2014, 4448/2013, 3749/2008, 3650/2005). Για το λόγο αυτόν τα κριτήρια που εξετάζονται κατά το στάδιο χορήγη­σης της άδειας παραγωγής από τη ΡΑΑΕΥ αφορούν </a:t>
            </a:r>
            <a:r>
              <a:rPr lang="el-GR" sz="1400" dirty="0" err="1"/>
              <a:t>προεχόντως</a:t>
            </a:r>
            <a:r>
              <a:rPr lang="el-GR" sz="1400" dirty="0"/>
              <a:t> ζητήματα που συνδέ­ονται με τη δυνατότητα του φορέα να υλοποιήσει την επένδυση, αλλά και τη συνολική βιωσιμότητα του έργου. Με αλλεπάλληλες </a:t>
            </a:r>
            <a:r>
              <a:rPr lang="el-GR" sz="1400" dirty="0" err="1"/>
              <a:t>αποφασείς</a:t>
            </a:r>
            <a:r>
              <a:rPr lang="el-GR" sz="1400" dirty="0"/>
              <a:t> της ή ΡΑΑΕΥ έχει κρίνει ότι στο στάδιο άδειας παραγωγής δεν εξετάζονται περιβαλλοντι­κά κριτήρια, παρά μόνο εάν το έργο εμπίπτει σε ζώνη αποκλεισμού και εάν υπάρχει υπέρβαση της φέρουσας ικανότητας των ΟΤΑ.</a:t>
            </a:r>
          </a:p>
          <a:p>
            <a:pPr algn="just">
              <a:lnSpc>
                <a:spcPct val="160000"/>
              </a:lnSpc>
              <a:spcBef>
                <a:spcPts val="0"/>
              </a:spcBef>
            </a:pPr>
            <a:endParaRPr lang="el-GR" sz="1400" dirty="0"/>
          </a:p>
        </p:txBody>
      </p:sp>
    </p:spTree>
    <p:extLst>
      <p:ext uri="{BB962C8B-B14F-4D97-AF65-F5344CB8AC3E}">
        <p14:creationId xmlns:p14="http://schemas.microsoft.com/office/powerpoint/2010/main" val="32137630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F6A4F0-57EC-D5C8-52A5-7DF6BAE6C6AD}"/>
              </a:ext>
            </a:extLst>
          </p:cNvPr>
          <p:cNvSpPr>
            <a:spLocks noGrp="1"/>
          </p:cNvSpPr>
          <p:nvPr>
            <p:ph type="title"/>
          </p:nvPr>
        </p:nvSpPr>
        <p:spPr/>
        <p:txBody>
          <a:bodyPr/>
          <a:lstStyle/>
          <a:p>
            <a:r>
              <a:rPr lang="el-GR" dirty="0"/>
              <a:t>ΑΔΕΙΟΔΟΤΗΣΗ ΑΠΕ</a:t>
            </a:r>
          </a:p>
        </p:txBody>
      </p:sp>
      <p:sp>
        <p:nvSpPr>
          <p:cNvPr id="3" name="Θέση περιεχομένου 2">
            <a:extLst>
              <a:ext uri="{FF2B5EF4-FFF2-40B4-BE49-F238E27FC236}">
                <a16:creationId xmlns:a16="http://schemas.microsoft.com/office/drawing/2014/main" id="{06F34731-0050-8B16-FEF1-27CF9CAC7C57}"/>
              </a:ext>
            </a:extLst>
          </p:cNvPr>
          <p:cNvSpPr>
            <a:spLocks noGrp="1"/>
          </p:cNvSpPr>
          <p:nvPr>
            <p:ph idx="1"/>
          </p:nvPr>
        </p:nvSpPr>
        <p:spPr>
          <a:xfrm>
            <a:off x="1981200" y="1714488"/>
            <a:ext cx="8229600" cy="4500594"/>
          </a:xfrm>
        </p:spPr>
        <p:txBody>
          <a:bodyPr>
            <a:normAutofit/>
          </a:bodyPr>
          <a:lstStyle/>
          <a:p>
            <a:pPr algn="just">
              <a:lnSpc>
                <a:spcPct val="150000"/>
              </a:lnSpc>
              <a:spcBef>
                <a:spcPts val="0"/>
              </a:spcBef>
            </a:pPr>
            <a:r>
              <a:rPr lang="el-GR" sz="1200" dirty="0"/>
              <a:t>Με τον ν. 4685/2020 αντικαταστάθηκε η άδεια παραγωγής με την βεβαίωση παραγωγού. </a:t>
            </a:r>
          </a:p>
          <a:p>
            <a:pPr algn="just">
              <a:lnSpc>
                <a:spcPct val="150000"/>
              </a:lnSpc>
              <a:spcBef>
                <a:spcPts val="0"/>
              </a:spcBef>
            </a:pPr>
            <a:r>
              <a:rPr lang="el-GR" sz="1200" dirty="0"/>
              <a:t>Αυτοματοποιήθηκε η διαδικασία </a:t>
            </a:r>
          </a:p>
          <a:p>
            <a:pPr algn="just">
              <a:lnSpc>
                <a:spcPct val="150000"/>
              </a:lnSpc>
              <a:spcBef>
                <a:spcPts val="0"/>
              </a:spcBef>
            </a:pPr>
            <a:r>
              <a:rPr lang="el-GR" sz="1200" dirty="0"/>
              <a:t>Βεβαιώσεις παραγωγής ΑΠΕ και ΣΗΘΥΑ</a:t>
            </a:r>
          </a:p>
          <a:p>
            <a:pPr algn="just">
              <a:lnSpc>
                <a:spcPct val="150000"/>
              </a:lnSpc>
              <a:spcBef>
                <a:spcPts val="0"/>
              </a:spcBef>
            </a:pPr>
            <a:r>
              <a:rPr lang="el-GR" sz="1200" dirty="0"/>
              <a:t>Βεβαιώσεις παραγωγής ειδικών έργων ΑΠΕ και ΣΗΘΥΑ</a:t>
            </a:r>
          </a:p>
          <a:p>
            <a:pPr algn="just">
              <a:lnSpc>
                <a:spcPct val="150000"/>
              </a:lnSpc>
              <a:spcBef>
                <a:spcPts val="0"/>
              </a:spcBef>
            </a:pPr>
            <a:r>
              <a:rPr lang="el-GR" sz="1200" dirty="0"/>
              <a:t>Στάδιο 1</a:t>
            </a:r>
            <a:r>
              <a:rPr lang="en-US" sz="1200" dirty="0"/>
              <a:t>: </a:t>
            </a:r>
            <a:r>
              <a:rPr lang="el-GR" sz="1200" dirty="0"/>
              <a:t>Η Βεβαίωση Παραγωγού, που εισήχθη με τον ν. 4685/2020, συνιστά «άδεια σκοπιμότητας» </a:t>
            </a:r>
          </a:p>
          <a:p>
            <a:pPr algn="just">
              <a:lnSpc>
                <a:spcPct val="150000"/>
              </a:lnSpc>
              <a:spcBef>
                <a:spcPts val="0"/>
              </a:spcBef>
            </a:pPr>
            <a:r>
              <a:rPr lang="el-GR" sz="1200" dirty="0"/>
              <a:t>Χορηγείται υποχρεωτικά εφόσον τηρούνται τα προσδιορισμένα στο κείμενο πλαίσιο κριτήρια που άπτονται της σκοπιμότητας ανάπτυξης έργου με τα συγκεκριμένα τεχνικά χαρακτηριστικά: </a:t>
            </a:r>
          </a:p>
          <a:p>
            <a:pPr algn="just">
              <a:lnSpc>
                <a:spcPct val="150000"/>
              </a:lnSpc>
              <a:spcBef>
                <a:spcPts val="0"/>
              </a:spcBef>
            </a:pPr>
            <a:r>
              <a:rPr lang="el-GR" sz="1200" dirty="0"/>
              <a:t>Η θέση του έργου: Δηλαδή </a:t>
            </a:r>
          </a:p>
          <a:p>
            <a:pPr algn="just">
              <a:lnSpc>
                <a:spcPct val="150000"/>
              </a:lnSpc>
              <a:spcBef>
                <a:spcPts val="0"/>
              </a:spcBef>
            </a:pPr>
            <a:r>
              <a:rPr lang="el-GR" sz="1200" dirty="0"/>
              <a:t>(α) η ύπαρξη επαρκούς ενεργειακού χώρου (μη κορεσμός του δικτύου διανομής), </a:t>
            </a:r>
          </a:p>
          <a:p>
            <a:pPr algn="just">
              <a:lnSpc>
                <a:spcPct val="150000"/>
              </a:lnSpc>
              <a:spcBef>
                <a:spcPts val="0"/>
              </a:spcBef>
            </a:pPr>
            <a:r>
              <a:rPr lang="el-GR" sz="1200" dirty="0"/>
              <a:t>(β) η μη επικάλυψη του προτεινόμενου έργου με άλλο </a:t>
            </a:r>
            <a:r>
              <a:rPr lang="el-GR" sz="1200" dirty="0" err="1"/>
              <a:t>αδειοδοτηθέν</a:t>
            </a:r>
            <a:r>
              <a:rPr lang="el-GR" sz="1200" dirty="0"/>
              <a:t>, </a:t>
            </a:r>
          </a:p>
          <a:p>
            <a:pPr algn="just">
              <a:lnSpc>
                <a:spcPct val="150000"/>
              </a:lnSpc>
              <a:spcBef>
                <a:spcPts val="0"/>
              </a:spcBef>
            </a:pPr>
            <a:r>
              <a:rPr lang="el-GR" sz="1200" dirty="0"/>
              <a:t>(γ) το μέγεθος του χώρου που πρόκειται να δεσμεύσει το έργο και </a:t>
            </a:r>
          </a:p>
          <a:p>
            <a:pPr algn="just">
              <a:lnSpc>
                <a:spcPct val="150000"/>
              </a:lnSpc>
              <a:spcBef>
                <a:spcPts val="0"/>
              </a:spcBef>
            </a:pPr>
            <a:r>
              <a:rPr lang="el-GR" sz="1200" dirty="0"/>
              <a:t>(δ) η απόσταση των παραγωγικών μονάδων μεταξύ τους. </a:t>
            </a:r>
          </a:p>
          <a:p>
            <a:pPr algn="just">
              <a:lnSpc>
                <a:spcPct val="150000"/>
              </a:lnSpc>
              <a:spcBef>
                <a:spcPts val="0"/>
              </a:spcBef>
            </a:pPr>
            <a:r>
              <a:rPr lang="el-GR" sz="1200" dirty="0"/>
              <a:t>Η διακρίβωση ότι το προτεινόμενο έργο δεν εμπίπτει σε ειδικώς και συγκεκριμένα οριοθετημένη ζώνη αποκλεισμού κατά το Ειδικό Πλαίσιο Χωροταξικού Σχεδιασμού και Αειφόρου Ανάπτυξης για τις ΑΠΕ</a:t>
            </a:r>
          </a:p>
          <a:p>
            <a:pPr algn="just">
              <a:lnSpc>
                <a:spcPct val="150000"/>
              </a:lnSpc>
              <a:spcBef>
                <a:spcPts val="0"/>
              </a:spcBef>
            </a:pPr>
            <a:endParaRPr lang="el-GR" sz="1200" dirty="0"/>
          </a:p>
        </p:txBody>
      </p:sp>
    </p:spTree>
    <p:extLst>
      <p:ext uri="{BB962C8B-B14F-4D97-AF65-F5344CB8AC3E}">
        <p14:creationId xmlns:p14="http://schemas.microsoft.com/office/powerpoint/2010/main" val="362827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A0B42D-A372-8877-4CDD-33F26D59AA04}"/>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1686C92A-CFD1-2C9E-BEB0-BD9FDA2E96D7}"/>
              </a:ext>
            </a:extLst>
          </p:cNvPr>
          <p:cNvSpPr>
            <a:spLocks noGrp="1"/>
          </p:cNvSpPr>
          <p:nvPr>
            <p:ph idx="1"/>
          </p:nvPr>
        </p:nvSpPr>
        <p:spPr>
          <a:xfrm>
            <a:off x="1969418" y="2057400"/>
            <a:ext cx="7212683" cy="3639852"/>
          </a:xfrm>
        </p:spPr>
        <p:txBody>
          <a:bodyPr>
            <a:normAutofit/>
          </a:bodyPr>
          <a:lstStyle/>
          <a:p>
            <a:pPr algn="just">
              <a:lnSpc>
                <a:spcPct val="150000"/>
              </a:lnSpc>
              <a:spcBef>
                <a:spcPts val="0"/>
              </a:spcBef>
            </a:pPr>
            <a:r>
              <a:rPr lang="el-GR" sz="1350" dirty="0"/>
              <a:t>Δεν εξετάζονται οικονομικά κριτήρια, κριτήρια βιωσιμότητας, περιβαλλοντικά ή λοιπά χωροταξικά κριτήρια ή χωροθέτησης ή άλλα κριτήρια που θα μπορούσαν να προσδώσουν στη Βεβαίωση Παραγωγού τον χαρακτήρα γενικής έγκρισης του έργου. </a:t>
            </a:r>
          </a:p>
          <a:p>
            <a:pPr algn="just">
              <a:lnSpc>
                <a:spcPct val="150000"/>
              </a:lnSpc>
              <a:spcBef>
                <a:spcPts val="0"/>
              </a:spcBef>
            </a:pPr>
            <a:r>
              <a:rPr lang="el-GR" sz="1350" dirty="0"/>
              <a:t>ΙΙ) Όσον αφορά στην εξέταση αιτήσεων για χορήγηση Άδεια Παραγωγής, όσον αφορά αιτήσεις που έχουν υποβληθεί πριν το ν.4685/2020, καθώς και για χορήγηση Βεβαίωσης Παραγωγού Ειδικού Έργου, όσον αφορά αιτήσεις που υποβάλλονται με το ν. 4685/2020, ελέγχονται επιπροσθέτως (α) η οικονομική επάρκεια του φορέα υλοποίησης και (β) η ενεργειακή αποδοτικότητα του έργου. Στην περίπτωση λοιπόν αιτήσεων αυτών, η Άδεια Παραγωγής και Βεβαίωση Παραγωγού Ειδικού Έργου διαθέτει τα χαρακτηριστικά που μπορεί να τις αποδίδουν τον χαρακτήρα της «άδεια σκοπιμότητας»</a:t>
            </a:r>
          </a:p>
        </p:txBody>
      </p:sp>
    </p:spTree>
    <p:extLst>
      <p:ext uri="{BB962C8B-B14F-4D97-AF65-F5344CB8AC3E}">
        <p14:creationId xmlns:p14="http://schemas.microsoft.com/office/powerpoint/2010/main" val="692387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D28A60-9DC5-C66F-73D7-A99E6598C3C5}"/>
              </a:ext>
            </a:extLst>
          </p:cNvPr>
          <p:cNvSpPr>
            <a:spLocks noGrp="1"/>
          </p:cNvSpPr>
          <p:nvPr>
            <p:ph type="title"/>
          </p:nvPr>
        </p:nvSpPr>
        <p:spPr/>
        <p:txBody>
          <a:bodyPr/>
          <a:lstStyle/>
          <a:p>
            <a:r>
              <a:rPr lang="el-GR" dirty="0"/>
              <a:t>ΑΔΕΙΟΔΟΤΗΣΗ ΑΠΕ</a:t>
            </a:r>
          </a:p>
        </p:txBody>
      </p:sp>
      <p:sp>
        <p:nvSpPr>
          <p:cNvPr id="3" name="Θέση περιεχομένου 2">
            <a:extLst>
              <a:ext uri="{FF2B5EF4-FFF2-40B4-BE49-F238E27FC236}">
                <a16:creationId xmlns:a16="http://schemas.microsoft.com/office/drawing/2014/main" id="{946981B8-6096-48FF-898F-FC47D6543AAC}"/>
              </a:ext>
            </a:extLst>
          </p:cNvPr>
          <p:cNvSpPr>
            <a:spLocks noGrp="1"/>
          </p:cNvSpPr>
          <p:nvPr>
            <p:ph idx="1"/>
          </p:nvPr>
        </p:nvSpPr>
        <p:spPr/>
        <p:txBody>
          <a:bodyPr>
            <a:normAutofit fontScale="62500" lnSpcReduction="20000"/>
          </a:bodyPr>
          <a:lstStyle/>
          <a:p>
            <a:pPr algn="just">
              <a:lnSpc>
                <a:spcPct val="170000"/>
              </a:lnSpc>
              <a:spcBef>
                <a:spcPts val="0"/>
              </a:spcBef>
            </a:pPr>
            <a:r>
              <a:rPr lang="el-GR" dirty="0"/>
              <a:t>Κανονισμός Βεβαιώσεων Παραγωγού Ηλεκτρικής Ενέργειας από ΑΠΕ και ΣΗΘΥΑ και Βεβαιώσεων Παραγωγού Ηλεκτρικής Ενέργειας Ειδικών Έργων ΑΠΕ και ΣΗΘΥΑ - ΑΡΘΡΟ 13</a:t>
            </a:r>
          </a:p>
          <a:p>
            <a:pPr algn="just">
              <a:lnSpc>
                <a:spcPct val="170000"/>
              </a:lnSpc>
              <a:spcBef>
                <a:spcPts val="0"/>
              </a:spcBef>
            </a:pPr>
            <a:r>
              <a:rPr lang="el-GR" dirty="0"/>
              <a:t>Σε περίπτωση υποβολής αιτήσεων για χορήγηση ή τροποποίηση Βεβαίωσης ή Βεβαίωσης Ειδικών Έργων ή Άδειας Παραγωγής, εντός του ίδιου κύκλου υποβολής, οι οποίες παρουσιάζουν εδαφική επικάλυψη, ήτοι συνολική ή μερική επικάλυψη θέσεων των υπό εξέταση έργων ή αδυναμία ταυτόχρονης αξιοποίησης του φυσικού πόρου (πρωτογενής ενέργεια) ή προκαλούν υπέρβαση της φέρουσας ικανότητας, και εφόσον δεν συντρέχει υποχρέωση προτεραιότητας εξέτασης, βάσει διατάξεων νόμου(Νόμος 4513/2018 για Ενεργειακές Κοινότητες, Νόμος 4608/2019 για Στρατηγικές Επενδύσεις, ή άλλη ειδική διάταξη Νόμου), ο Φορέας Αδειοδότησης ζητά από τους αιτούντες εντός τριάντα (30) ημερών, να αναζητήσουν κοινή λύση (φιλική επίλυση). </a:t>
            </a:r>
          </a:p>
        </p:txBody>
      </p:sp>
    </p:spTree>
    <p:extLst>
      <p:ext uri="{BB962C8B-B14F-4D97-AF65-F5344CB8AC3E}">
        <p14:creationId xmlns:p14="http://schemas.microsoft.com/office/powerpoint/2010/main" val="2087896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82D05C-0987-C9F6-AE09-6001E7D9B0FE}"/>
              </a:ext>
            </a:extLst>
          </p:cNvPr>
          <p:cNvSpPr>
            <a:spLocks noGrp="1"/>
          </p:cNvSpPr>
          <p:nvPr>
            <p:ph type="title"/>
          </p:nvPr>
        </p:nvSpPr>
        <p:spPr/>
        <p:txBody>
          <a:bodyPr/>
          <a:lstStyle/>
          <a:p>
            <a:r>
              <a:rPr lang="el-GR" dirty="0"/>
              <a:t>ΑΔΕΙΟΔΟΤΗΣΗ ΑΠΕ</a:t>
            </a:r>
          </a:p>
        </p:txBody>
      </p:sp>
      <p:sp>
        <p:nvSpPr>
          <p:cNvPr id="3" name="Θέση περιεχομένου 2">
            <a:extLst>
              <a:ext uri="{FF2B5EF4-FFF2-40B4-BE49-F238E27FC236}">
                <a16:creationId xmlns:a16="http://schemas.microsoft.com/office/drawing/2014/main" id="{CCD2ABB8-1D7C-9A1A-9E1D-51E356F570C6}"/>
              </a:ext>
            </a:extLst>
          </p:cNvPr>
          <p:cNvSpPr>
            <a:spLocks noGrp="1"/>
          </p:cNvSpPr>
          <p:nvPr>
            <p:ph idx="1"/>
          </p:nvPr>
        </p:nvSpPr>
        <p:spPr>
          <a:xfrm>
            <a:off x="1981200" y="1714488"/>
            <a:ext cx="8229600" cy="4162784"/>
          </a:xfrm>
        </p:spPr>
        <p:txBody>
          <a:bodyPr>
            <a:normAutofit fontScale="47500" lnSpcReduction="20000"/>
          </a:bodyPr>
          <a:lstStyle/>
          <a:p>
            <a:r>
              <a:rPr lang="el-GR" dirty="0"/>
              <a:t>ΕΞΑΙΡΕΣΕΙΣ </a:t>
            </a:r>
          </a:p>
          <a:p>
            <a:pPr algn="just">
              <a:lnSpc>
                <a:spcPct val="170000"/>
              </a:lnSpc>
              <a:spcBef>
                <a:spcPts val="0"/>
              </a:spcBef>
            </a:pPr>
            <a:r>
              <a:rPr lang="el-GR" dirty="0"/>
              <a:t>1. Δεν εκδίδεται Βεβαίωση ή Βεβαίωση Ειδικών Έργων ή Άδεια Παραγωγής ή άλλη διαπιστωτική απόφαση, σε φυσικά ή νομικά πρόσωπα τα οποία παράγουν ηλεκτρική ενέργεια από τις ακόλουθες κατηγορίες σταθμών Ανανεώσιμων Πηγών Ενέργειας (Α.Π.Ε.) και Συμπαραγωγής Ηλεκτρισμού - Θερμότητας Υψηλής Απόδοσης (Σ.Η.Θ.Υ.Α.) ή/και σταθμών αποθήκευσης:</a:t>
            </a:r>
          </a:p>
          <a:p>
            <a:pPr algn="just">
              <a:lnSpc>
                <a:spcPct val="170000"/>
              </a:lnSpc>
              <a:spcBef>
                <a:spcPts val="0"/>
              </a:spcBef>
            </a:pPr>
            <a:r>
              <a:rPr lang="el-GR" dirty="0"/>
              <a:t>α) γεωθερμικούς σταθμούς, με μέγιστη ισχύ παραγωγής μικρότερη ή ίση του ενός (1) μεγαβάτ (MW),</a:t>
            </a:r>
          </a:p>
          <a:p>
            <a:pPr algn="just">
              <a:lnSpc>
                <a:spcPct val="170000"/>
              </a:lnSpc>
              <a:spcBef>
                <a:spcPts val="0"/>
              </a:spcBef>
            </a:pPr>
            <a:r>
              <a:rPr lang="el-GR" dirty="0"/>
              <a:t>β) σταθμούς βιομάζας, βιοαερίου και βιορευστών, με μέγιστη ισχύ παραγωγής μικρότερη ή ίση του ενός (1) MW,</a:t>
            </a:r>
          </a:p>
          <a:p>
            <a:pPr algn="just">
              <a:lnSpc>
                <a:spcPct val="170000"/>
              </a:lnSpc>
              <a:spcBef>
                <a:spcPts val="0"/>
              </a:spcBef>
            </a:pPr>
            <a:r>
              <a:rPr lang="el-GR" dirty="0"/>
              <a:t>γ) φωτοβολταϊκούς σταθμούς, με μέγιστη ισχύ παραγωγής μικρότερη ή ίση του ενός μεγαβάτ (1 MW),</a:t>
            </a:r>
          </a:p>
          <a:p>
            <a:pPr algn="just">
              <a:lnSpc>
                <a:spcPct val="170000"/>
              </a:lnSpc>
              <a:spcBef>
                <a:spcPts val="0"/>
              </a:spcBef>
            </a:pPr>
            <a:r>
              <a:rPr lang="el-GR" dirty="0"/>
              <a:t>δ) </a:t>
            </a:r>
            <a:r>
              <a:rPr lang="el-GR" dirty="0" err="1"/>
              <a:t>ηλιοθερμικούς</a:t>
            </a:r>
            <a:r>
              <a:rPr lang="el-GR" dirty="0"/>
              <a:t> σταθμούς, με μέγιστη ισχύ παραγωγής μικρότερη ή ίση του ενός μεγαβάτ (1 MW),</a:t>
            </a:r>
          </a:p>
          <a:p>
            <a:pPr algn="just">
              <a:lnSpc>
                <a:spcPct val="170000"/>
              </a:lnSpc>
              <a:spcBef>
                <a:spcPts val="0"/>
              </a:spcBef>
            </a:pPr>
            <a:r>
              <a:rPr lang="el-GR" dirty="0"/>
              <a:t>ε) αιολικές εγκαταστάσεις, με μέγιστη ισχύ παραγωγής μικρότερη ή ίση των εξήντα κιλοβάτ (60 </a:t>
            </a:r>
            <a:r>
              <a:rPr lang="el-GR" dirty="0" err="1"/>
              <a:t>kW</a:t>
            </a:r>
            <a:r>
              <a:rPr lang="el-GR" dirty="0"/>
              <a:t>),</a:t>
            </a:r>
          </a:p>
          <a:p>
            <a:pPr algn="just">
              <a:lnSpc>
                <a:spcPct val="170000"/>
              </a:lnSpc>
              <a:spcBef>
                <a:spcPts val="0"/>
              </a:spcBef>
            </a:pPr>
            <a:r>
              <a:rPr lang="el-GR" dirty="0"/>
              <a:t>στ) σταθμούς Σ.Η.Θ.Υ.Α., με μέγιστη ισχύ παραγωγής μικρότερη ή ίση του ενός μεγαβάτ (1 MW),</a:t>
            </a:r>
          </a:p>
          <a:p>
            <a:endParaRPr lang="el-GR" dirty="0"/>
          </a:p>
        </p:txBody>
      </p:sp>
    </p:spTree>
    <p:extLst>
      <p:ext uri="{BB962C8B-B14F-4D97-AF65-F5344CB8AC3E}">
        <p14:creationId xmlns:p14="http://schemas.microsoft.com/office/powerpoint/2010/main" val="7094424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F39086-AA83-2F63-415D-8F4304E6849F}"/>
              </a:ext>
            </a:extLst>
          </p:cNvPr>
          <p:cNvSpPr>
            <a:spLocks noGrp="1"/>
          </p:cNvSpPr>
          <p:nvPr>
            <p:ph type="title"/>
          </p:nvPr>
        </p:nvSpPr>
        <p:spPr>
          <a:xfrm>
            <a:off x="1981200" y="642918"/>
            <a:ext cx="8229600" cy="1273914"/>
          </a:xfrm>
        </p:spPr>
        <p:txBody>
          <a:bodyPr/>
          <a:lstStyle/>
          <a:p>
            <a:r>
              <a:rPr lang="el-GR" dirty="0"/>
              <a:t>ΑΔΕΙΟΔΟΤΗΣΗ ΑΠΕ</a:t>
            </a:r>
          </a:p>
        </p:txBody>
      </p:sp>
      <p:sp>
        <p:nvSpPr>
          <p:cNvPr id="3" name="Θέση περιεχομένου 2">
            <a:extLst>
              <a:ext uri="{FF2B5EF4-FFF2-40B4-BE49-F238E27FC236}">
                <a16:creationId xmlns:a16="http://schemas.microsoft.com/office/drawing/2014/main" id="{EE236DC6-E376-BFA5-C924-478743750C3A}"/>
              </a:ext>
            </a:extLst>
          </p:cNvPr>
          <p:cNvSpPr>
            <a:spLocks noGrp="1"/>
          </p:cNvSpPr>
          <p:nvPr>
            <p:ph idx="1"/>
          </p:nvPr>
        </p:nvSpPr>
        <p:spPr>
          <a:xfrm>
            <a:off x="2152650" y="2226469"/>
            <a:ext cx="7886700" cy="3650803"/>
          </a:xfrm>
        </p:spPr>
        <p:txBody>
          <a:bodyPr>
            <a:normAutofit fontScale="25000" lnSpcReduction="20000"/>
          </a:bodyPr>
          <a:lstStyle/>
          <a:p>
            <a:pPr algn="just">
              <a:lnSpc>
                <a:spcPct val="170000"/>
              </a:lnSpc>
              <a:spcBef>
                <a:spcPts val="0"/>
              </a:spcBef>
            </a:pPr>
            <a:r>
              <a:rPr lang="el-GR" sz="4800" dirty="0"/>
              <a:t> ζ) σταθμούς από Α.Π.Ε ή Σ.Η.Θ.Υ.Α. με μέγιστη ισχύ παραγωγής έως πέντε μεγαβάτ (5 MW), οι οποίοι εγκαθίστανται από εκπαιδευτικούς ή ερευνητικούς φορείς του δημοσίου ή ιδιωτικού τομέα, για όσο χρόνο οι σταθμοί αυτοί λειτουργούν αποκλειστικά για εκπαιδευτικούς ή ερευνητικούς σκοπούς, από το Κέντρο Ανανεώσιμων Πηγών και Εξοικονόμησης Ενέργειας (Κ.Α.Π.Ε.), για όσο χρόνο οι σταθμοί αυτοί λειτουργούν για τη διενέργεια πιστοποιήσεων ή μετρήσεων, καθώς και από Οργανισμούς Τοπικής Αυτοδιοίκησης, την προμήθεια και εγκατάσταση των οποίων αναλαμβάνει για λογαριασμό τους το Κ.Α.Π.Ε. στο πλαίσιο προγραμματικών συμβάσεων με αυτούς,</a:t>
            </a:r>
          </a:p>
          <a:p>
            <a:pPr algn="just">
              <a:lnSpc>
                <a:spcPct val="170000"/>
              </a:lnSpc>
              <a:spcBef>
                <a:spcPts val="0"/>
              </a:spcBef>
            </a:pPr>
            <a:r>
              <a:rPr lang="el-GR" sz="4800" dirty="0"/>
              <a:t> η) αυτόνομους σταθμούς από Α.Π.Ε. ή Σ.Η.Θ.Υ.Α., οι οποίοι δεν συνδέονται στο Σύστημα ή στο Δίκτυο, με μέγιστη ισχύ παραγωγής μικρότερη ή ίση των πέντε μεγαβάτ (5 MW), χωρίς δυνατότητα τροποποίησης της αυτόνομης λειτουργίας τους. Τα πρόσωπα που έχουν την ευθύνη της λειτουργίας των σταθμών αυτών, υποχρεούνται, πριν εγκαταστήσουν τους σταθμούς, να ενημερώνουν τον αρμόδιο Διαχειριστή για τη θέση, την ισχύ και την τεχνολογία των σταθμών,</a:t>
            </a:r>
          </a:p>
          <a:p>
            <a:pPr algn="just">
              <a:lnSpc>
                <a:spcPct val="170000"/>
              </a:lnSpc>
              <a:spcBef>
                <a:spcPts val="0"/>
              </a:spcBef>
            </a:pPr>
            <a:r>
              <a:rPr lang="el-GR" sz="4800" dirty="0"/>
              <a:t>θ) σταθμούς Α.Π.Ε. και Σ.Η.Θ.Υ.Α. που εγκαθίστανται από αυτοπαραγωγούς, σύμφωνα με το άρθρο 14Α του ν. 3468/2006 (Α΄ 129),</a:t>
            </a:r>
          </a:p>
          <a:p>
            <a:pPr algn="just">
              <a:lnSpc>
                <a:spcPct val="170000"/>
              </a:lnSpc>
              <a:spcBef>
                <a:spcPts val="0"/>
              </a:spcBef>
            </a:pPr>
            <a:endParaRPr lang="el-GR" sz="4800" dirty="0"/>
          </a:p>
          <a:p>
            <a:pPr algn="just">
              <a:lnSpc>
                <a:spcPct val="170000"/>
              </a:lnSpc>
              <a:spcBef>
                <a:spcPts val="0"/>
              </a:spcBef>
            </a:pPr>
            <a:endParaRPr lang="el-GR" sz="3700" dirty="0"/>
          </a:p>
          <a:p>
            <a:endParaRPr lang="el-GR" sz="3700" dirty="0"/>
          </a:p>
          <a:p>
            <a:endParaRPr lang="el-GR" dirty="0"/>
          </a:p>
        </p:txBody>
      </p:sp>
    </p:spTree>
    <p:extLst>
      <p:ext uri="{BB962C8B-B14F-4D97-AF65-F5344CB8AC3E}">
        <p14:creationId xmlns:p14="http://schemas.microsoft.com/office/powerpoint/2010/main" val="106800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a:t>ΕΙΣΑΓΩΓΗ</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sz="1400" dirty="0">
                <a:latin typeface="+mj-lt"/>
              </a:rPr>
              <a:t>Έντονο ενδιαφέρον για τις ΑΠΕ από την ΕΕ</a:t>
            </a:r>
          </a:p>
          <a:p>
            <a:pPr algn="just">
              <a:lnSpc>
                <a:spcPct val="150000"/>
              </a:lnSpc>
              <a:spcBef>
                <a:spcPts val="0"/>
              </a:spcBef>
            </a:pPr>
            <a:r>
              <a:rPr lang="el-GR" sz="1400" dirty="0">
                <a:latin typeface="+mj-lt"/>
              </a:rPr>
              <a:t>Ανάγκη διαφοροποίησης ενεργειακού εφοδιασμού – μείωση της εξάρτησης από εισαγωγές ορυκτών καυσίμων </a:t>
            </a:r>
          </a:p>
          <a:p>
            <a:pPr algn="just">
              <a:lnSpc>
                <a:spcPct val="150000"/>
              </a:lnSpc>
              <a:spcBef>
                <a:spcPts val="0"/>
              </a:spcBef>
            </a:pPr>
            <a:r>
              <a:rPr lang="el-GR" sz="1400" dirty="0">
                <a:latin typeface="+mj-lt"/>
              </a:rPr>
              <a:t>Σημαντική η συμβολή στην προστασία του περιβάλλοντος </a:t>
            </a:r>
          </a:p>
          <a:p>
            <a:pPr algn="just">
              <a:lnSpc>
                <a:spcPct val="150000"/>
              </a:lnSpc>
              <a:spcBef>
                <a:spcPts val="0"/>
              </a:spcBef>
            </a:pPr>
            <a:r>
              <a:rPr lang="el-GR" sz="1400" dirty="0">
                <a:latin typeface="+mj-lt"/>
              </a:rPr>
              <a:t>Η πρώτη ύλη παρέχεται δωρεάν από το περιβάλλον και είναι ανεξάντλητη</a:t>
            </a:r>
          </a:p>
          <a:p>
            <a:pPr algn="just">
              <a:lnSpc>
                <a:spcPct val="150000"/>
              </a:lnSpc>
              <a:spcBef>
                <a:spcPts val="0"/>
              </a:spcBef>
            </a:pPr>
            <a:r>
              <a:rPr lang="el-GR" sz="1400" dirty="0">
                <a:latin typeface="+mj-lt"/>
              </a:rPr>
              <a:t>Οι σχετικές εγκαταστάσεις δεν εκπέμπουν ρύπους ούτε παράγουν απόβλητα </a:t>
            </a:r>
          </a:p>
          <a:p>
            <a:pPr marL="342900" indent="-342900">
              <a:lnSpc>
                <a:spcPct val="100000"/>
              </a:lnSpc>
              <a:spcBef>
                <a:spcPct val="20000"/>
              </a:spcBef>
              <a:defRPr/>
            </a:pPr>
            <a:r>
              <a:rPr lang="el-GR" sz="1400" dirty="0">
                <a:solidFill>
                  <a:prstClr val="black"/>
                </a:solidFill>
                <a:latin typeface="+mj-lt"/>
              </a:rPr>
              <a:t>Αιολική ενέργεια</a:t>
            </a:r>
          </a:p>
          <a:p>
            <a:pPr marL="342900" indent="-342900">
              <a:lnSpc>
                <a:spcPct val="100000"/>
              </a:lnSpc>
              <a:spcBef>
                <a:spcPct val="20000"/>
              </a:spcBef>
              <a:defRPr/>
            </a:pPr>
            <a:r>
              <a:rPr lang="el-GR" sz="1400" dirty="0">
                <a:solidFill>
                  <a:prstClr val="black"/>
                </a:solidFill>
                <a:latin typeface="+mj-lt"/>
              </a:rPr>
              <a:t>Ηλιακή ενέργεια </a:t>
            </a:r>
          </a:p>
          <a:p>
            <a:pPr marL="342900" indent="-342900">
              <a:lnSpc>
                <a:spcPct val="100000"/>
              </a:lnSpc>
              <a:spcBef>
                <a:spcPct val="20000"/>
              </a:spcBef>
              <a:defRPr/>
            </a:pPr>
            <a:r>
              <a:rPr lang="el-GR" sz="1400" dirty="0">
                <a:solidFill>
                  <a:prstClr val="black"/>
                </a:solidFill>
                <a:latin typeface="+mj-lt"/>
              </a:rPr>
              <a:t>Η ενέργεια κυμάτων</a:t>
            </a:r>
          </a:p>
          <a:p>
            <a:pPr marL="342900" indent="-342900">
              <a:lnSpc>
                <a:spcPct val="100000"/>
              </a:lnSpc>
              <a:spcBef>
                <a:spcPct val="20000"/>
              </a:spcBef>
              <a:defRPr/>
            </a:pPr>
            <a:r>
              <a:rPr lang="el-GR" sz="1400" dirty="0">
                <a:solidFill>
                  <a:prstClr val="black"/>
                </a:solidFill>
                <a:latin typeface="+mj-lt"/>
              </a:rPr>
              <a:t>Η παλιρροϊκή ενέργεια </a:t>
            </a:r>
          </a:p>
          <a:p>
            <a:pPr marL="342900" indent="-342900">
              <a:lnSpc>
                <a:spcPct val="100000"/>
              </a:lnSpc>
              <a:spcBef>
                <a:spcPct val="20000"/>
              </a:spcBef>
              <a:defRPr/>
            </a:pPr>
            <a:r>
              <a:rPr lang="el-GR" sz="1400" dirty="0">
                <a:solidFill>
                  <a:prstClr val="black"/>
                </a:solidFill>
                <a:latin typeface="+mj-lt"/>
              </a:rPr>
              <a:t>Η βιομάζα </a:t>
            </a:r>
          </a:p>
          <a:p>
            <a:pPr marL="342900" indent="-342900">
              <a:lnSpc>
                <a:spcPct val="100000"/>
              </a:lnSpc>
              <a:spcBef>
                <a:spcPct val="20000"/>
              </a:spcBef>
              <a:defRPr/>
            </a:pPr>
            <a:r>
              <a:rPr lang="el-GR" sz="1400" dirty="0">
                <a:solidFill>
                  <a:prstClr val="black"/>
                </a:solidFill>
                <a:latin typeface="+mj-lt"/>
              </a:rPr>
              <a:t>Η γεωθερμική ενέργεια </a:t>
            </a:r>
          </a:p>
          <a:p>
            <a:pPr marL="342900" indent="-342900">
              <a:lnSpc>
                <a:spcPct val="100000"/>
              </a:lnSpc>
              <a:spcBef>
                <a:spcPct val="20000"/>
              </a:spcBef>
              <a:defRPr/>
            </a:pPr>
            <a:r>
              <a:rPr lang="el-GR" sz="1400" dirty="0">
                <a:solidFill>
                  <a:prstClr val="black"/>
                </a:solidFill>
                <a:latin typeface="+mj-lt"/>
              </a:rPr>
              <a:t>Η υδραυλική ενέργεια</a:t>
            </a:r>
            <a:endParaRPr lang="el-GR" sz="1400" dirty="0">
              <a:latin typeface="+mj-lt"/>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840C26-724A-71B7-1832-FB13919B7A4E}"/>
              </a:ext>
            </a:extLst>
          </p:cNvPr>
          <p:cNvSpPr>
            <a:spLocks noGrp="1"/>
          </p:cNvSpPr>
          <p:nvPr>
            <p:ph type="title"/>
          </p:nvPr>
        </p:nvSpPr>
        <p:spPr/>
        <p:txBody>
          <a:bodyPr/>
          <a:lstStyle/>
          <a:p>
            <a:r>
              <a:rPr lang="el-GR" dirty="0"/>
              <a:t>ΑΔΕΙΟΔΟΤΗΣΗ ΑΠΕ</a:t>
            </a:r>
          </a:p>
        </p:txBody>
      </p:sp>
      <p:sp>
        <p:nvSpPr>
          <p:cNvPr id="3" name="Θέση περιεχομένου 2">
            <a:extLst>
              <a:ext uri="{FF2B5EF4-FFF2-40B4-BE49-F238E27FC236}">
                <a16:creationId xmlns:a16="http://schemas.microsoft.com/office/drawing/2014/main" id="{790FD50D-EEC6-1C79-8777-11D09ADD4202}"/>
              </a:ext>
            </a:extLst>
          </p:cNvPr>
          <p:cNvSpPr>
            <a:spLocks noGrp="1"/>
          </p:cNvSpPr>
          <p:nvPr>
            <p:ph idx="1"/>
          </p:nvPr>
        </p:nvSpPr>
        <p:spPr>
          <a:xfrm>
            <a:off x="1981200" y="1714488"/>
            <a:ext cx="8229600" cy="4234792"/>
          </a:xfrm>
        </p:spPr>
        <p:txBody>
          <a:bodyPr>
            <a:normAutofit fontScale="62500" lnSpcReduction="20000"/>
          </a:bodyPr>
          <a:lstStyle/>
          <a:p>
            <a:pPr algn="just">
              <a:lnSpc>
                <a:spcPct val="170000"/>
              </a:lnSpc>
              <a:spcBef>
                <a:spcPts val="0"/>
              </a:spcBef>
            </a:pPr>
            <a:r>
              <a:rPr lang="el-GR" sz="2500" dirty="0"/>
              <a:t>θ) σταθμούς Α.Π.Ε. και Σ.Η.Θ.Υ.Α. που εγκαθίστανται από αυτοπαραγωγούς, σύμφωνα με το άρθρο 14Α του ν. 3468/2006 (Α΄ 129),</a:t>
            </a:r>
          </a:p>
          <a:p>
            <a:pPr algn="just">
              <a:lnSpc>
                <a:spcPct val="170000"/>
              </a:lnSpc>
              <a:spcBef>
                <a:spcPts val="0"/>
              </a:spcBef>
            </a:pPr>
            <a:r>
              <a:rPr lang="el-GR" sz="2500" dirty="0"/>
              <a:t>ι) μικρούς Υδροηλεκτρικούς Σταθμούς, με μέγιστη ισχύ παραγωγής μικρότερη ή ίση του ενός μεγαβάτ (1 MW) που εγκαθίστανται σε δίκτυα ύδρευσης ή άρδευσης ή αποχέτευσης,</a:t>
            </a:r>
          </a:p>
          <a:p>
            <a:pPr algn="just">
              <a:lnSpc>
                <a:spcPct val="170000"/>
              </a:lnSpc>
              <a:spcBef>
                <a:spcPts val="0"/>
              </a:spcBef>
            </a:pPr>
            <a:r>
              <a:rPr lang="el-GR" sz="2500" dirty="0"/>
              <a:t>ια) λοιπούς σταθμούς, που δεν εμπίπτουν στις προηγούμενες περιπτώσεις, με μέγιστη ισχύ παραγωγής μικρότερη ή ίση των πενήντα κιλοβάτ (50 ΚW), εφόσον οι σταθμοί αυτοί χρησιμοποιούν ενέργεια Α.Π.Ε. του άρθρου 2 του ν. 3468/2006,</a:t>
            </a:r>
          </a:p>
          <a:p>
            <a:pPr algn="just">
              <a:lnSpc>
                <a:spcPct val="170000"/>
              </a:lnSpc>
              <a:spcBef>
                <a:spcPts val="0"/>
              </a:spcBef>
            </a:pPr>
            <a:r>
              <a:rPr lang="el-GR" sz="2500" dirty="0"/>
              <a:t>ιβ) σταθμούς Α.Π.Ε. και Σ.Η.Θ.Υ.Α που εγκαθίστανται από αυτοπαραγωγούς, οι οποίοι δεν διοχετεύουν πλεόνασμα της παραγόμενης ενέργειας στο Δίκτυο ή το Σύστημα,</a:t>
            </a:r>
            <a:br>
              <a:rPr lang="el-GR" sz="2500" dirty="0"/>
            </a:br>
            <a:endParaRPr lang="el-GR" sz="2500" dirty="0"/>
          </a:p>
          <a:p>
            <a:endParaRPr lang="el-GR" dirty="0"/>
          </a:p>
        </p:txBody>
      </p:sp>
    </p:spTree>
    <p:extLst>
      <p:ext uri="{BB962C8B-B14F-4D97-AF65-F5344CB8AC3E}">
        <p14:creationId xmlns:p14="http://schemas.microsoft.com/office/powerpoint/2010/main" val="40786524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EBE6EB-8148-0D9C-5D6F-8BE6B650EA88}"/>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E9DF30E7-1387-4FE9-9F7E-B3763EC927E3}"/>
              </a:ext>
            </a:extLst>
          </p:cNvPr>
          <p:cNvSpPr>
            <a:spLocks noGrp="1"/>
          </p:cNvSpPr>
          <p:nvPr>
            <p:ph idx="1"/>
          </p:nvPr>
        </p:nvSpPr>
        <p:spPr>
          <a:xfrm>
            <a:off x="1983556" y="2057400"/>
            <a:ext cx="7198544" cy="3819872"/>
          </a:xfrm>
        </p:spPr>
        <p:txBody>
          <a:bodyPr>
            <a:normAutofit/>
          </a:bodyPr>
          <a:lstStyle/>
          <a:p>
            <a:pPr algn="just">
              <a:lnSpc>
                <a:spcPct val="150000"/>
              </a:lnSpc>
              <a:spcBef>
                <a:spcPts val="0"/>
              </a:spcBef>
            </a:pPr>
            <a:r>
              <a:rPr lang="el-GR" sz="1200" dirty="0"/>
              <a:t>ΣΤΑΔΙΟ 2 ΧΟΡΗΓΗΣΗ ΑΠΟΦΑΣΗΣ ΕΓΚΡΙΣΗΣ ΠΕΡΙΒΑΛΛΟΝΤΙΚΩΝ ΟΡΩΝ</a:t>
            </a:r>
          </a:p>
          <a:p>
            <a:pPr algn="just">
              <a:lnSpc>
                <a:spcPct val="150000"/>
              </a:lnSpc>
              <a:spcBef>
                <a:spcPts val="0"/>
              </a:spcBef>
            </a:pPr>
            <a:r>
              <a:rPr lang="el-GR" sz="1200" dirty="0"/>
              <a:t>Η Απόφαση Έγκρισης Περιβαλλοντικών Όρων (ΑΕΠΟ) συνιστά το πλέον κρίσιμο ορόσημο για την αδειοδότηση ενός έργου ΑΠΕ. Κατά την περιβαλλοντική αδειοδότηση, ελέγχονται ενδελεχώς οι πάσης φύσεως περιβαλλοντικές επιπτώσεις του έργου και εν τέλει κρίνεται το ουσιαστικά εφικτό της υλοποίησης του σχεδιαζόμενου έργου.</a:t>
            </a:r>
          </a:p>
          <a:p>
            <a:pPr algn="just">
              <a:lnSpc>
                <a:spcPct val="150000"/>
              </a:lnSpc>
              <a:spcBef>
                <a:spcPts val="0"/>
              </a:spcBef>
            </a:pPr>
            <a:r>
              <a:rPr lang="el-GR" sz="1200" dirty="0"/>
              <a:t>Εκδίδεται από την αποκεντρωμένη Περιφέρεια που υπάγεται το έργο, εκτός από περιπτώσεις πολύ μεγάλων έργων, που εκδίδεται από το Υπουργείο Περιβάλλοντος και Ενέργειας (ΥΠΕΝ).</a:t>
            </a:r>
          </a:p>
          <a:p>
            <a:pPr algn="just">
              <a:lnSpc>
                <a:spcPct val="150000"/>
              </a:lnSpc>
              <a:spcBef>
                <a:spcPts val="0"/>
              </a:spcBef>
            </a:pPr>
            <a:r>
              <a:rPr lang="el-GR" sz="1200" dirty="0"/>
              <a:t>Κατά το εν λόγω στάδιο, ο επενδυτής υποβάλλει Μελέτη Περιβαλλοντικών Επιπτώσεων για την έκδοση της ΑΕΠΟ, προκειμένου για έργα κατηγορίας Α (Α1 και Α2), και Πρότυπες Περιβαλλοντικές Δεσμεύσεις (ΠΠΔ) για έργα κατηγορίας Β</a:t>
            </a:r>
          </a:p>
          <a:p>
            <a:pPr marL="102870" indent="0">
              <a:buNone/>
            </a:pPr>
            <a:endParaRPr lang="el-GR" dirty="0"/>
          </a:p>
        </p:txBody>
      </p:sp>
    </p:spTree>
    <p:extLst>
      <p:ext uri="{BB962C8B-B14F-4D97-AF65-F5344CB8AC3E}">
        <p14:creationId xmlns:p14="http://schemas.microsoft.com/office/powerpoint/2010/main" val="31565368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9FBB25-BF72-2EC3-9EF4-C4B128FF1B38}"/>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6D701D4D-5C09-3877-C8A9-ED06659D36CC}"/>
              </a:ext>
            </a:extLst>
          </p:cNvPr>
          <p:cNvSpPr>
            <a:spLocks noGrp="1"/>
          </p:cNvSpPr>
          <p:nvPr>
            <p:ph idx="1"/>
          </p:nvPr>
        </p:nvSpPr>
        <p:spPr/>
        <p:txBody>
          <a:bodyPr>
            <a:normAutofit fontScale="55000" lnSpcReduction="20000"/>
          </a:bodyPr>
          <a:lstStyle/>
          <a:p>
            <a:pPr algn="just">
              <a:lnSpc>
                <a:spcPct val="170000"/>
              </a:lnSpc>
              <a:spcBef>
                <a:spcPts val="0"/>
              </a:spcBef>
            </a:pPr>
            <a:r>
              <a:rPr lang="el-GR" dirty="0"/>
              <a:t>Τα έργα και οι δραστηριότητες του δημόσιου και ιδιωτικού τομέα, των οποίων η κατασκευή ή λειτουργία δύναται να έχουν επιπτώσεις στο περιβάλλον, κατατάσσονται σε δύο κατηγορίες (Α και Β) ανάλογα με τις επιπτώσεις τους στο περιβάλλον.</a:t>
            </a:r>
          </a:p>
          <a:p>
            <a:pPr algn="just">
              <a:lnSpc>
                <a:spcPct val="170000"/>
              </a:lnSpc>
              <a:spcBef>
                <a:spcPts val="0"/>
              </a:spcBef>
            </a:pPr>
            <a:r>
              <a:rPr lang="el-GR" dirty="0"/>
              <a:t>Η πρώτη κατηγορία (Α) περιλαμβάνει τα έργα και τις δραστηριότητες τα οποία ενδέχεται να προκαλέσουν σημαντικές επιπτώσεις στο περιβάλλον και για τα οποία απαιτείται η διεξαγωγή Μελέτης Περιβαλλοντικών Επιπτώσεων (ΜΠΕ) προκειμένου να επιβάλλονται ειδικοί όροι και περιορισμοί για την προστασία του περιβάλλοντος σχετικά με το συγκεκριμένο έργο ή δραστηριότητα, </a:t>
            </a:r>
          </a:p>
          <a:p>
            <a:pPr algn="just">
              <a:lnSpc>
                <a:spcPct val="170000"/>
              </a:lnSpc>
              <a:spcBef>
                <a:spcPts val="0"/>
              </a:spcBef>
            </a:pPr>
            <a:r>
              <a:rPr lang="el-GR" dirty="0"/>
              <a:t>Τα έργα και οι δραστηριότητες της κατηγορίας Α κατατάσσονται: α) σε αυτά που ενδέχεται να προκαλέσουν πολύ σημαντικές επιπτώσεις στο περιβάλλον και αποτελούν την υποκατηγορία Α1 και β) σε αυτά που ενδέχεται να προκαλέσουν σημαντικές επιπτώσεις στο περιβάλλον και αποτελούν την υποκατηγορία Α2.</a:t>
            </a:r>
          </a:p>
          <a:p>
            <a:pPr algn="just">
              <a:lnSpc>
                <a:spcPct val="170000"/>
              </a:lnSpc>
              <a:spcBef>
                <a:spcPts val="0"/>
              </a:spcBef>
            </a:pPr>
            <a:r>
              <a:rPr lang="el-GR" dirty="0"/>
              <a:t>Η δεύτερη κατηγορία (Β) περιλαμβάνει έργα και δραστηριότητες τα οποία χαρακτηρίζονται από τοπικές και μη σημαντικές μόνο επιπτώσεις στο περιβάλλον και υπόκεινται σε γενικές προδιαγραφές, όρους και περιορισμούς που τίθενται για την προστασία του περιβάλλοντος</a:t>
            </a:r>
          </a:p>
          <a:p>
            <a:endParaRPr lang="el-GR" dirty="0"/>
          </a:p>
        </p:txBody>
      </p:sp>
    </p:spTree>
    <p:extLst>
      <p:ext uri="{BB962C8B-B14F-4D97-AF65-F5344CB8AC3E}">
        <p14:creationId xmlns:p14="http://schemas.microsoft.com/office/powerpoint/2010/main" val="11753426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C28840-8CA6-909C-A1AA-D40A68DC54A5}"/>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14977B19-7533-31EC-A73F-C23447A5CC5F}"/>
              </a:ext>
            </a:extLst>
          </p:cNvPr>
          <p:cNvSpPr>
            <a:spLocks noGrp="1"/>
          </p:cNvSpPr>
          <p:nvPr>
            <p:ph idx="1"/>
          </p:nvPr>
        </p:nvSpPr>
        <p:spPr>
          <a:xfrm>
            <a:off x="1981200" y="1714488"/>
            <a:ext cx="8229600" cy="4378808"/>
          </a:xfrm>
        </p:spPr>
        <p:txBody>
          <a:bodyPr>
            <a:noAutofit/>
          </a:bodyPr>
          <a:lstStyle/>
          <a:p>
            <a:pPr>
              <a:lnSpc>
                <a:spcPct val="170000"/>
              </a:lnSpc>
              <a:spcBef>
                <a:spcPts val="0"/>
              </a:spcBef>
            </a:pPr>
            <a:r>
              <a:rPr lang="el-GR" sz="1200" dirty="0"/>
              <a:t>Για την πραγματοποίηση νέων έργων ή δραστηριοτήτων κατηγορίας Α ή τη μετεγκατάσταση ήδη υφισταμένων απαιτείται διαδικασία περιβαλλοντικής αδειοδότησης με τη διεξαγωγή ΜΠΕ και έκδοση Απόφασης </a:t>
            </a:r>
            <a:r>
              <a:rPr lang="el-GR" sz="1200" dirty="0" err="1"/>
              <a:t>Εγκρισης</a:t>
            </a:r>
            <a:r>
              <a:rPr lang="el-GR" sz="1200" dirty="0"/>
              <a:t> Περιβαλλοντικών </a:t>
            </a:r>
            <a:r>
              <a:rPr lang="el-GR" sz="1200" dirty="0" err="1"/>
              <a:t>Ορων</a:t>
            </a:r>
            <a:r>
              <a:rPr lang="el-GR" sz="1200" dirty="0"/>
              <a:t> (ΑΕΠΟ).</a:t>
            </a:r>
          </a:p>
          <a:p>
            <a:pPr>
              <a:lnSpc>
                <a:spcPct val="170000"/>
              </a:lnSpc>
              <a:spcBef>
                <a:spcPts val="0"/>
              </a:spcBef>
            </a:pPr>
            <a:r>
              <a:rPr lang="el-GR" sz="1200" dirty="0"/>
              <a:t>Ο φορέας του έργου ή της δραστηριότητας της κατηγορίας Α δύναται να ζητήσει γνωμοδότηση της αρμόδιας περιβαλλοντικής αρχής με την υποβολή φακέλου Προκαταρκτικού Προσδιορισμού Περιβαλλοντικών Απαιτήσεων (ΠΠΠΑ), πριν την υποβολή ΜΠΕ. Στο πλαίσιο της ΠΠΠΑ, ο φορέας του έργου ή της δραστηριότητας δύναται να διενεργήσει δημόσιο διάλογο αναφορικά με τα βασικά τεχνικά χαρακτηριστικά του έργου ή της δραστηριότητας και τις ενδεχόμενες κύριες περιβαλλοντικές επιπτώσεις.</a:t>
            </a:r>
          </a:p>
          <a:p>
            <a:pPr>
              <a:lnSpc>
                <a:spcPct val="170000"/>
              </a:lnSpc>
              <a:spcBef>
                <a:spcPts val="0"/>
              </a:spcBef>
            </a:pPr>
            <a:r>
              <a:rPr lang="el-GR" sz="1200" dirty="0"/>
              <a:t>Η γνωμοδότηση κατά το στάδιο της ΠΠΠΑ προσδιορίζει αιτιολογημένα τα ακόλουθα στοιχεία σχετικά με το περιεχόμενο της ΜΠΕ: α) τις δέσμες των εναλλακτικών λύσεων, β) τις ειδικές μελέτες ανά κατηγορία επίπτωσης που κρίνεται αναγκαίο να εκπονηθούν και τις κατευθύνσεις σχετικά με τη μεθοδολογία και τα χαρακτηριστικά των μελετών, γ) τα θέματα στα οποία θα πρέπει να δοθεί ιδιαίτερη βαρύτητα κατά την εξέταση των επιπτώσεων, δ) τον κατάλογο των φορέων των οποίων ζητείται η γνώμη και τις προτάσεις για τη διαβούλευση,</a:t>
            </a:r>
          </a:p>
        </p:txBody>
      </p:sp>
    </p:spTree>
    <p:extLst>
      <p:ext uri="{BB962C8B-B14F-4D97-AF65-F5344CB8AC3E}">
        <p14:creationId xmlns:p14="http://schemas.microsoft.com/office/powerpoint/2010/main" val="41012906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3C8F58-6D2E-CCEF-79E4-84D0491AD0E6}"/>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64193219-F5E7-FE24-1C58-0AE3C239E7DA}"/>
              </a:ext>
            </a:extLst>
          </p:cNvPr>
          <p:cNvSpPr>
            <a:spLocks noGrp="1"/>
          </p:cNvSpPr>
          <p:nvPr>
            <p:ph idx="1"/>
          </p:nvPr>
        </p:nvSpPr>
        <p:spPr/>
        <p:txBody>
          <a:bodyPr>
            <a:normAutofit/>
          </a:bodyPr>
          <a:lstStyle/>
          <a:p>
            <a:endParaRPr lang="el-GR" dirty="0"/>
          </a:p>
          <a:p>
            <a:pPr algn="just">
              <a:lnSpc>
                <a:spcPct val="150000"/>
              </a:lnSpc>
              <a:spcBef>
                <a:spcPts val="0"/>
              </a:spcBef>
            </a:pPr>
            <a:r>
              <a:rPr lang="el-GR" sz="1200" dirty="0"/>
              <a:t>ε) τις ενδεχόμενες ειδικότερες κατευθύνσεις σχετικά με το περιεχόμενο της ΜΠΕ και τα απαιτούμενα στοιχεία,</a:t>
            </a:r>
          </a:p>
          <a:p>
            <a:pPr algn="just">
              <a:lnSpc>
                <a:spcPct val="150000"/>
              </a:lnSpc>
              <a:spcBef>
                <a:spcPts val="0"/>
              </a:spcBef>
            </a:pPr>
            <a:r>
              <a:rPr lang="el-GR" sz="1200" dirty="0"/>
              <a:t>στ) παράρτημα με όλες τις διατυπωθείσες γνώμες.</a:t>
            </a:r>
          </a:p>
          <a:p>
            <a:pPr algn="just">
              <a:lnSpc>
                <a:spcPct val="150000"/>
              </a:lnSpc>
              <a:spcBef>
                <a:spcPts val="0"/>
              </a:spcBef>
            </a:pPr>
            <a:r>
              <a:rPr lang="el-GR" sz="1200" dirty="0"/>
              <a:t>Ειδικά για την περιβαλλοντική αδειοδότηση νέων ή για την οποιαδήποτε τροποποίηση έργων ή δραστηριοτήτων κατάταξης Α1 και Α2, εφόσον απαιτείται προηγούμενη διατύπωση γνώμης συλλογικού οργάνου, αρμόδιο ορίζεται, κατά περίπτωση, το Κεντρικό Αρχαιολογικό Συμβούλιο ή του Κεντρικό Συμβούλιο </a:t>
            </a:r>
            <a:r>
              <a:rPr lang="el-GR" sz="1200" dirty="0" err="1"/>
              <a:t>Νεοτέρων</a:t>
            </a:r>
            <a:r>
              <a:rPr lang="el-GR" sz="1200" dirty="0"/>
              <a:t> Μνημείων. Στις περιπτώσεις αυτές, οι αποκλειστικές προθεσμίες των άρθρων 3 και 4 αναφέρονται στην διαβίβαση της εισήγησης στα Κεντρικά Γνωμοδοτικά Όργανα του Υπουργείου Πολιτισμού και Αθλητισμού.»</a:t>
            </a:r>
          </a:p>
          <a:p>
            <a:pPr algn="just">
              <a:lnSpc>
                <a:spcPct val="150000"/>
              </a:lnSpc>
              <a:spcBef>
                <a:spcPts val="0"/>
              </a:spcBef>
            </a:pPr>
            <a:r>
              <a:rPr lang="el-GR" sz="1200" dirty="0"/>
              <a:t>Γνώμη της δασικής υπηρεσίας απαιτείται μόνο για τα έργα τα οποία χωροθετούνται σε δάση, δασικές και αναδασωτέες εκτάσεις, άλση και πάρκα και, εν γένει, σε εκτάσεις εκτός εγκεκριμένων σχεδίων πόλεων, εκτός ορίων οικισμών και εκτός οργανωμένων υποδοχέων παραγωγικών δραστηριοτήτων, όπως Περιοχές Οργανωμένης Ανάπτυξης Παραγωγικών Δραστηριοτήτων (ΠΟΑΠΔ), Περιοχών Ολοκληρωμένης Τουριστικής Ανάπτυξης (ΠΟΤΑ), Επιχειρηματικών Πάρκων, κατά την έννοια του ν. </a:t>
            </a:r>
            <a:r>
              <a:rPr lang="el-GR" sz="1200" b="1" dirty="0"/>
              <a:t>3982/2011</a:t>
            </a:r>
            <a:r>
              <a:rPr lang="el-GR" sz="1200" dirty="0"/>
              <a:t>.</a:t>
            </a:r>
          </a:p>
          <a:p>
            <a:pPr algn="just">
              <a:lnSpc>
                <a:spcPct val="150000"/>
              </a:lnSpc>
              <a:spcBef>
                <a:spcPts val="0"/>
              </a:spcBef>
            </a:pPr>
            <a:endParaRPr lang="el-GR" sz="1200" dirty="0"/>
          </a:p>
          <a:p>
            <a:pPr algn="just">
              <a:lnSpc>
                <a:spcPct val="150000"/>
              </a:lnSpc>
              <a:spcBef>
                <a:spcPts val="0"/>
              </a:spcBef>
            </a:pPr>
            <a:endParaRPr lang="el-GR" sz="1200" dirty="0"/>
          </a:p>
          <a:p>
            <a:endParaRPr lang="el-GR" dirty="0"/>
          </a:p>
        </p:txBody>
      </p:sp>
    </p:spTree>
    <p:extLst>
      <p:ext uri="{BB962C8B-B14F-4D97-AF65-F5344CB8AC3E}">
        <p14:creationId xmlns:p14="http://schemas.microsoft.com/office/powerpoint/2010/main" val="23909623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EE0445-CB4B-E924-60DB-C787DCBAD8F5}"/>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FB4693D9-E003-6812-76A9-A492BEF2F4AA}"/>
              </a:ext>
            </a:extLst>
          </p:cNvPr>
          <p:cNvSpPr>
            <a:spLocks noGrp="1"/>
          </p:cNvSpPr>
          <p:nvPr>
            <p:ph idx="1"/>
          </p:nvPr>
        </p:nvSpPr>
        <p:spPr/>
        <p:txBody>
          <a:bodyPr>
            <a:normAutofit fontScale="70000" lnSpcReduction="20000"/>
          </a:bodyPr>
          <a:lstStyle/>
          <a:p>
            <a:pPr algn="just">
              <a:lnSpc>
                <a:spcPct val="170000"/>
              </a:lnSpc>
              <a:spcBef>
                <a:spcPts val="0"/>
              </a:spcBef>
            </a:pPr>
            <a:r>
              <a:rPr lang="el-GR" dirty="0"/>
              <a:t>Αρμόδια περιβαλλοντική αρχή για την περιβαλλοντική αδειοδότηση των έργων και δραστηριοτήτων της υποκατηγορίας Α1 του άρθρου 1 είναι το Υπουργείο Περιβάλλοντος, Ενέργειας και Κλιματικής Αλλαγής. Η έγκριση των περιβαλλοντικών όρων γίνεται με απόφαση του Υπουργού Περιβάλλοντος, Ενέργειας και Κλιματικής Αλλαγής.</a:t>
            </a:r>
          </a:p>
          <a:p>
            <a:pPr algn="just">
              <a:lnSpc>
                <a:spcPct val="170000"/>
              </a:lnSpc>
              <a:spcBef>
                <a:spcPts val="0"/>
              </a:spcBef>
            </a:pPr>
            <a:r>
              <a:rPr lang="el-GR" dirty="0"/>
              <a:t>Αρμόδια περιβαλλοντική αρχή για την περιβαλλοντική αδειοδότηση των έργων και δραστηριοτήτων της υποκατηγορίας Α2 του άρθρου 1 είναι η οικεία Αποκεντρωμένη Διοίκηση. Η έγκριση των περιβαλλοντικών όρων γίνεται με απόφαση του προϊσταμένου της αρμόδιας Γενικής Διεύθυνσης της οικείας Αποκεντρωμένης Διοίκησης.»</a:t>
            </a:r>
          </a:p>
          <a:p>
            <a:endParaRPr lang="el-GR" dirty="0"/>
          </a:p>
        </p:txBody>
      </p:sp>
    </p:spTree>
    <p:extLst>
      <p:ext uri="{BB962C8B-B14F-4D97-AF65-F5344CB8AC3E}">
        <p14:creationId xmlns:p14="http://schemas.microsoft.com/office/powerpoint/2010/main" val="6537990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536B66-B38F-3EFA-F181-464A3093C182}"/>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502E0432-2F97-311A-2813-5019F493333D}"/>
              </a:ext>
            </a:extLst>
          </p:cNvPr>
          <p:cNvSpPr>
            <a:spLocks noGrp="1"/>
          </p:cNvSpPr>
          <p:nvPr>
            <p:ph idx="1"/>
          </p:nvPr>
        </p:nvSpPr>
        <p:spPr/>
        <p:txBody>
          <a:bodyPr>
            <a:normAutofit fontScale="77500" lnSpcReduction="20000"/>
          </a:bodyPr>
          <a:lstStyle/>
          <a:p>
            <a:pPr algn="just">
              <a:lnSpc>
                <a:spcPct val="170000"/>
              </a:lnSpc>
              <a:spcBef>
                <a:spcPts val="0"/>
              </a:spcBef>
            </a:pPr>
            <a:r>
              <a:rPr lang="el-GR" dirty="0"/>
              <a:t>1. Τα έργα ή δραστηριότητες κατηγορίας Β δεν ακολουθούν τη διαδικασία εκπόνησης ΜΠΕ αλλά υπόκεινται σε Πρότυπες Περιβαλλοντικές Δεσμεύσεις (ΠΠΔ).</a:t>
            </a:r>
          </a:p>
          <a:p>
            <a:pPr algn="just">
              <a:lnSpc>
                <a:spcPct val="170000"/>
              </a:lnSpc>
              <a:spcBef>
                <a:spcPts val="0"/>
              </a:spcBef>
            </a:pPr>
            <a:r>
              <a:rPr lang="el-GR" dirty="0"/>
              <a:t>2. Τα ανωτέρω έργα ή δραστηριότητες, αναλόγως του είδους τους, υπάγονται αυτοδικαίως σε ΠΠΔ, με ευθύνη της αρμόδιας υπηρεσίας που χορηγεί την άδεια λειτουργίας και κατόπιν σχετικής δήλωσης του μελετητή ή του φορέα του έργου ή της δραστηριότητας. Αν το έργο ή η δραστηριότητα δεν λαμβάνει άδεια λειτουργίας, τότε υπάγεται σε ΠΠΔ με ευθύνη της αρμόδιας υπηρεσίας περιβάλλοντος της Περιφέρειας.</a:t>
            </a:r>
          </a:p>
        </p:txBody>
      </p:sp>
    </p:spTree>
    <p:extLst>
      <p:ext uri="{BB962C8B-B14F-4D97-AF65-F5344CB8AC3E}">
        <p14:creationId xmlns:p14="http://schemas.microsoft.com/office/powerpoint/2010/main" val="38707568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B91231-B5CA-5A86-64EC-8C86ABCE16C4}"/>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FEEDF1AA-866A-CAE4-0B8C-31EE5B559E8A}"/>
              </a:ext>
            </a:extLst>
          </p:cNvPr>
          <p:cNvSpPr>
            <a:spLocks noGrp="1"/>
          </p:cNvSpPr>
          <p:nvPr>
            <p:ph idx="1"/>
          </p:nvPr>
        </p:nvSpPr>
        <p:spPr/>
        <p:txBody>
          <a:bodyPr>
            <a:normAutofit/>
          </a:bodyPr>
          <a:lstStyle/>
          <a:p>
            <a:pPr algn="just">
              <a:lnSpc>
                <a:spcPct val="150000"/>
              </a:lnSpc>
              <a:spcBef>
                <a:spcPts val="0"/>
              </a:spcBef>
            </a:pPr>
            <a:r>
              <a:rPr lang="el-GR" sz="1350" dirty="0"/>
              <a:t>Στάδιο 3: Χορήγηση Οριστικής Προσφοράς Σύνδεσης Αρμόδια υπηρεσία: ΑΔΜΗΕ/ΔΕΔΔΗΕ Συνιστά επίσης εξαιρετικά κρίσιμο στάδιο για την αδειοδότηση των έργων ΑΠΕ καθώς τα ηλεκτρικά δίκτυα είναι σε πολλές περιοχές κορεσμένα και δεν υπάρχει η δυνατότητα σύνδεσης νέων έργων ΑΠΕ. </a:t>
            </a:r>
          </a:p>
          <a:p>
            <a:pPr algn="just">
              <a:lnSpc>
                <a:spcPct val="150000"/>
              </a:lnSpc>
              <a:spcBef>
                <a:spcPts val="0"/>
              </a:spcBef>
            </a:pPr>
            <a:r>
              <a:rPr lang="el-GR" sz="1350" dirty="0"/>
              <a:t>Στάδιο 4: Χορήγηση Άδειας Εγκατάστασης Αρμόδια υπηρεσία: Αποκεντρωμένη Διοίκηση ή Περιφέρεια που ανήκει το έργο ή Υπουργείο Περιβάλλοντος και Ενέργειας (ΥΠΕΝ) Εκδίδεται από την αποκεντρωμένη Περιφέρεια που υπάγεται το έργο, εκτός από περιπτώσεις πολύ μεγάλων έργων, που εκδίδεται από το Υπουργείο Περιβάλλοντος και Ενέργειας (ΥΠΕΝ).</a:t>
            </a:r>
          </a:p>
        </p:txBody>
      </p:sp>
    </p:spTree>
    <p:extLst>
      <p:ext uri="{BB962C8B-B14F-4D97-AF65-F5344CB8AC3E}">
        <p14:creationId xmlns:p14="http://schemas.microsoft.com/office/powerpoint/2010/main" val="27185036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A3D1C6-032B-A22E-6EAC-FA929FDB9EBF}"/>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08A1BB77-BF62-7AA9-19A7-572E9B6C1F1A}"/>
              </a:ext>
            </a:extLst>
          </p:cNvPr>
          <p:cNvSpPr>
            <a:spLocks noGrp="1"/>
          </p:cNvSpPr>
          <p:nvPr>
            <p:ph idx="1"/>
          </p:nvPr>
        </p:nvSpPr>
        <p:spPr/>
        <p:txBody>
          <a:bodyPr>
            <a:normAutofit/>
          </a:bodyPr>
          <a:lstStyle/>
          <a:p>
            <a:pPr algn="just">
              <a:lnSpc>
                <a:spcPct val="150000"/>
              </a:lnSpc>
              <a:spcBef>
                <a:spcPts val="0"/>
              </a:spcBef>
            </a:pPr>
            <a:r>
              <a:rPr lang="el-GR" sz="1200" dirty="0"/>
              <a:t>Ο κάτοχος της Βεβαίωσης ή της Βεβαίωσης Ειδικών Έργων ή </a:t>
            </a:r>
            <a:r>
              <a:rPr lang="el-GR" sz="1200" dirty="0" err="1"/>
              <a:t>Αδειας</a:t>
            </a:r>
            <a:r>
              <a:rPr lang="el-GR" sz="1200" dirty="0"/>
              <a:t> Παραγωγής ή ο εκπρόσωπος κοινού αιτήματος, μετά την ολοκλήρωση της περιβαλλοντικής αδειοδότησης, υποβάλλει στον αρμόδιο Διαχειριστή αίτηση για χορήγηση Οριστικής Προσφοράς Σύνδεσης.</a:t>
            </a:r>
          </a:p>
          <a:p>
            <a:pPr algn="just">
              <a:lnSpc>
                <a:spcPct val="150000"/>
              </a:lnSpc>
              <a:spcBef>
                <a:spcPts val="0"/>
              </a:spcBef>
            </a:pPr>
            <a:r>
              <a:rPr lang="el-GR" sz="1200" dirty="0"/>
              <a:t>Για το Διασυνδεδεμένο Σύστημα και το Δίκτυο της ηπειρωτικής χώρας, οι αιτήσεις χορήγησης Οριστικής Προσφοράς Σύνδεσης για σταθμούς Ανανεώσιμων Πηγών Ενέργειας (Α.Π.Ε.) και Συμπαραγωγής Ηλεκτρισμού - Θερμότητας Υψηλής Απόδοσης (Σ.Η.Θ.Υ.Α.) ή/και σταθμούς αποθήκευσης ισχύος έως και δέκα (10) μεγαβάτ (MW), υποβάλλονται από τους ενδιαφερόμενους στον Διαχειριστή Ελληνικού Δικτύου Διανομής Ηλεκτρικής Ενέργειας. Οι αιτήσεις για σταθμούς ισχύος άνω των δέκα (10) MW υποβάλλονται από τους ενδιαφερόμενους στον Ανεξάρτητο Διαχειριστή Μεταφοράς Ηλεκτρικής Ενέργειας (ΑΔΜΗΕ Α.Ε.).</a:t>
            </a:r>
          </a:p>
          <a:p>
            <a:pPr algn="just">
              <a:lnSpc>
                <a:spcPct val="150000"/>
              </a:lnSpc>
              <a:spcBef>
                <a:spcPts val="0"/>
              </a:spcBef>
            </a:pPr>
            <a:r>
              <a:rPr lang="el-GR" sz="1200" dirty="0"/>
              <a:t>Αν ο Διαχειριστής του Δικτύου αδυνατεί να χορηγήσει Οριστική Προσφορά Σύνδεσης για τεχνικούς λόγους ή ο ενδιαφερόμενος δεν αποδεχθεί την Οριστική Προσφορά Σύνδεσης, η αίτηση σε περίπτωση σταθμών Α.Π.Ε. με ισχύ μεγαλύτερη από ένα (1) MW δύναται να διαβιβαστεί στον έτερο Διαχειριστή για τη διερεύνηση της δυνατότητας παροχής πρόσβασης στα δίκτυα, χωρίς να μεταβάλλεται η αρχική ημερομηνία υποβολής της αίτησης. (Ν. 4951/2022)</a:t>
            </a:r>
          </a:p>
          <a:p>
            <a:pPr marL="0" indent="0" algn="just">
              <a:lnSpc>
                <a:spcPct val="150000"/>
              </a:lnSpc>
              <a:spcBef>
                <a:spcPts val="0"/>
              </a:spcBef>
              <a:buNone/>
            </a:pPr>
            <a:endParaRPr lang="el-GR" sz="1200" dirty="0"/>
          </a:p>
        </p:txBody>
      </p:sp>
    </p:spTree>
    <p:extLst>
      <p:ext uri="{BB962C8B-B14F-4D97-AF65-F5344CB8AC3E}">
        <p14:creationId xmlns:p14="http://schemas.microsoft.com/office/powerpoint/2010/main" val="28800939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73E29A-BEF8-D3A0-9E2A-94CD35B788B3}"/>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14010326-00AC-FCDB-1473-CF14B806A42F}"/>
              </a:ext>
            </a:extLst>
          </p:cNvPr>
          <p:cNvSpPr>
            <a:spLocks noGrp="1"/>
          </p:cNvSpPr>
          <p:nvPr>
            <p:ph idx="1"/>
          </p:nvPr>
        </p:nvSpPr>
        <p:spPr>
          <a:xfrm>
            <a:off x="1981200" y="1714489"/>
            <a:ext cx="8229600" cy="4234792"/>
          </a:xfrm>
        </p:spPr>
        <p:txBody>
          <a:bodyPr>
            <a:normAutofit/>
          </a:bodyPr>
          <a:lstStyle/>
          <a:p>
            <a:pPr algn="just">
              <a:lnSpc>
                <a:spcPct val="150000"/>
              </a:lnSpc>
              <a:spcBef>
                <a:spcPts val="0"/>
              </a:spcBef>
            </a:pPr>
            <a:r>
              <a:rPr lang="el-GR" sz="1200" dirty="0"/>
              <a:t>Εγγυητική επιστολή</a:t>
            </a:r>
          </a:p>
          <a:p>
            <a:pPr algn="just">
              <a:lnSpc>
                <a:spcPct val="150000"/>
              </a:lnSpc>
              <a:spcBef>
                <a:spcPts val="0"/>
              </a:spcBef>
            </a:pPr>
            <a:r>
              <a:rPr lang="el-GR" sz="1200" dirty="0"/>
              <a:t>Για την υποβολή της αίτησης για χορήγηση Οριστικής Προσφοράς Σύνδεσης, ο κάτοχος του σταθμού υποχρεούται να υποβάλει στον αρμόδιο Διαχειριστή, εγγυητική επιστολή, με διάρκεια ισχύος κατ’ ελάχιστον δυο (2) έτη, η οποία υποχρεωτικά ανανεώνεται προ της λήξης της, μέχρι την υποβολή της Δήλωσης Ετοιμότητας του άρθρου 4Α του ν. 4414/2016 (Α΄ 149) ή τη θέση του σταθμού σε δοκιμαστική λειτουργία ή, εάν δεν προβλέπεται περίοδος δοκιμαστικής λειτουργίας, μέχρι την ηλέκτριση του σταθμού και την έκδοση της Βεβαίωσης Ηλέκτρισης.</a:t>
            </a:r>
          </a:p>
          <a:p>
            <a:pPr algn="just">
              <a:lnSpc>
                <a:spcPct val="150000"/>
              </a:lnSpc>
              <a:spcBef>
                <a:spcPts val="0"/>
              </a:spcBef>
            </a:pPr>
            <a:r>
              <a:rPr lang="el-GR" sz="1200" dirty="0"/>
              <a:t>Σύμβαση Σύνδεσης</a:t>
            </a:r>
          </a:p>
          <a:p>
            <a:pPr algn="just">
              <a:lnSpc>
                <a:spcPct val="150000"/>
              </a:lnSpc>
              <a:spcBef>
                <a:spcPts val="0"/>
              </a:spcBef>
            </a:pPr>
            <a:r>
              <a:rPr lang="el-GR" sz="1200" dirty="0"/>
              <a:t>Μετά την αποδοχή της Οριστικής Προσφοράς Σύνδεσης, ο ενδιαφερόμενος προβαίνει στις απαραίτητες ενέργειες για την έκδοση της Άδειας Εγκατάστασης από τις αρμόδιες </a:t>
            </a:r>
            <a:r>
              <a:rPr lang="el-GR" sz="1200" dirty="0" err="1"/>
              <a:t>αδειοδοτούσες</a:t>
            </a:r>
            <a:r>
              <a:rPr lang="el-GR" sz="1200" dirty="0"/>
              <a:t> αρχές και τη σύναψη της Σύμβασης Σύνδεσης με τον αρμόδιο Διαχειριστή.</a:t>
            </a:r>
          </a:p>
          <a:p>
            <a:pPr algn="just">
              <a:lnSpc>
                <a:spcPct val="150000"/>
              </a:lnSpc>
              <a:spcBef>
                <a:spcPts val="0"/>
              </a:spcBef>
            </a:pPr>
            <a:r>
              <a:rPr lang="el-GR" sz="1200" dirty="0"/>
              <a:t>Η Σύμβαση Σύνδεσης υπογράφεται σύμφωνα με τους σχετικούς Κώδικες Διαχείρισης του Ελληνικού Συστήματος Μεταφοράς Ηλεκτρικής Ενέργειας (Ε.Σ.Μ.Η.Ε.) ή του Ελληνικού Δικτύου Διανομής Ηλεκτρικής Ενέργειας (Ε.Δ.Δ.Η.Ε.).</a:t>
            </a:r>
          </a:p>
          <a:p>
            <a:pPr marL="0" indent="0" algn="just">
              <a:lnSpc>
                <a:spcPct val="150000"/>
              </a:lnSpc>
              <a:spcBef>
                <a:spcPts val="0"/>
              </a:spcBef>
              <a:buNone/>
            </a:pPr>
            <a:endParaRPr lang="el-GR" sz="1200" dirty="0"/>
          </a:p>
        </p:txBody>
      </p:sp>
    </p:spTree>
    <p:extLst>
      <p:ext uri="{BB962C8B-B14F-4D97-AF65-F5344CB8AC3E}">
        <p14:creationId xmlns:p14="http://schemas.microsoft.com/office/powerpoint/2010/main" val="64460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a:t>ΑΠΕ Ευρωπαϊκό Πλαίσιο</a:t>
            </a:r>
          </a:p>
        </p:txBody>
      </p:sp>
      <p:sp>
        <p:nvSpPr>
          <p:cNvPr id="3" name="2 - Θέση περιεχομένου"/>
          <p:cNvSpPr>
            <a:spLocks noGrp="1"/>
          </p:cNvSpPr>
          <p:nvPr>
            <p:ph idx="1"/>
          </p:nvPr>
        </p:nvSpPr>
        <p:spPr/>
        <p:txBody>
          <a:bodyPr>
            <a:normAutofit fontScale="32500" lnSpcReduction="20000"/>
          </a:bodyPr>
          <a:lstStyle/>
          <a:p>
            <a:pPr algn="just"/>
            <a:r>
              <a:rPr lang="el-GR" sz="8400" dirty="0"/>
              <a:t>Πράσινη βίβλος για την ενέργεια στο μέλλον</a:t>
            </a:r>
            <a:r>
              <a:rPr lang="en-US" sz="8400" dirty="0"/>
              <a:t>: </a:t>
            </a:r>
            <a:r>
              <a:rPr lang="el-GR" sz="8400" dirty="0"/>
              <a:t>Ανανεώσιμες πηγές ενέργειας </a:t>
            </a:r>
            <a:r>
              <a:rPr lang="en-US" sz="8400" dirty="0"/>
              <a:t>COM (96) 576</a:t>
            </a:r>
            <a:r>
              <a:rPr lang="el-GR" sz="8400" dirty="0"/>
              <a:t> </a:t>
            </a:r>
          </a:p>
          <a:p>
            <a:pPr algn="just">
              <a:buNone/>
            </a:pPr>
            <a:r>
              <a:rPr lang="el-GR" sz="8400" dirty="0"/>
              <a:t>Τέθηκαν οι βασικοί προβληματισμοί προκειμένου τα κράτη μέλη να στραφούν στη χρήση των φιλικών προς το περιβάλλον πηγών ενέργειας </a:t>
            </a:r>
          </a:p>
          <a:p>
            <a:pPr algn="just">
              <a:buNone/>
            </a:pPr>
            <a:r>
              <a:rPr lang="el-GR" sz="8400" dirty="0"/>
              <a:t>Πλεονεκτήματα της προσφυγής στις ανανεώσιμες πηγές ενεργείας:</a:t>
            </a:r>
          </a:p>
          <a:p>
            <a:pPr algn="just"/>
            <a:r>
              <a:rPr lang="el-GR" sz="8400" dirty="0"/>
              <a:t>είναι σύμφωνη με τη συνολική στρατηγική της αειφόρου ανάπτυξης</a:t>
            </a:r>
          </a:p>
          <a:p>
            <a:pPr algn="just"/>
            <a:r>
              <a:rPr lang="el-GR" sz="8400" dirty="0"/>
              <a:t>επιτρέπει τη μείωση της εξάρτησης της Ευρωπαϊκής Ένωσης από τις εισαγωγές ενέργειας, και την ως εκ τούτου εξασφάλιση του εφοδιασμού</a:t>
            </a:r>
          </a:p>
          <a:p>
            <a:pPr algn="just">
              <a:buNone/>
            </a:pPr>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E929C8-9CB9-6C76-1C6A-695B3815FF4B}"/>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71F7EBDE-52CC-1B79-2219-BD39B810900E}"/>
              </a:ext>
            </a:extLst>
          </p:cNvPr>
          <p:cNvSpPr>
            <a:spLocks noGrp="1"/>
          </p:cNvSpPr>
          <p:nvPr>
            <p:ph idx="1"/>
          </p:nvPr>
        </p:nvSpPr>
        <p:spPr/>
        <p:txBody>
          <a:bodyPr>
            <a:normAutofit/>
          </a:bodyPr>
          <a:lstStyle/>
          <a:p>
            <a:pPr algn="just">
              <a:lnSpc>
                <a:spcPct val="150000"/>
              </a:lnSpc>
              <a:spcBef>
                <a:spcPts val="0"/>
              </a:spcBef>
            </a:pPr>
            <a:r>
              <a:rPr lang="el-GR" sz="1200" dirty="0"/>
              <a:t>Η Σύμβαση Σύνδεσης παράγει όλα τα έννομα αποτελέσματά της και τίθεται σε ισχύ με την υπογραφή της. Το περιεχόμενο των Συμβάσεων Σύνδεσης, καθώς και πρότυπα αυτών, δύνανται να εξειδικεύονται με τεχνικές αποφάσεις των αρμόδιων Διαχειριστών, οι οποίες δημοσιεύονται στην ιστοσελίδα τους. Η Σύμβαση Σύνδεσης περιλαμβάνει κάθε γενικό και ειδικό όρο που τυχόν περιλαμβάνεται στην αντίστοιχη Οριστική Προσφορά Σύνδεσης.</a:t>
            </a:r>
          </a:p>
          <a:p>
            <a:pPr algn="just">
              <a:lnSpc>
                <a:spcPct val="150000"/>
              </a:lnSpc>
              <a:spcBef>
                <a:spcPts val="0"/>
              </a:spcBef>
            </a:pPr>
            <a:r>
              <a:rPr lang="el-GR" sz="1200" dirty="0"/>
              <a:t>Άδεια Εγκατάστασης</a:t>
            </a:r>
          </a:p>
          <a:p>
            <a:pPr algn="just">
              <a:lnSpc>
                <a:spcPct val="150000"/>
              </a:lnSpc>
              <a:spcBef>
                <a:spcPts val="0"/>
              </a:spcBef>
            </a:pPr>
            <a:r>
              <a:rPr lang="el-GR" sz="1200" dirty="0"/>
              <a:t>Για την εγκατάσταση σταθμού παραγωγής ηλεκτρικής ενέργειας από Ανανεώσιμες Πηγές Ενέργειας (Α.Π.Ε.) και Συμπαραγωγής Ηλεκτρισμού - Θερμότητας Υψηλής Απόδοσης (Σ.Η.Θ.Υ.Α.) ή/και σταθμού αποθήκευσης, απαιτείται η έκδοση Άδειας Εγκατάστασης. Ο ενδιαφερόμενος υποβάλλει αίτηση, σύμφωνα με τον οικείο Κανονισμό, εφόσον πληροί σωρευτικά τα κατωτέρω:</a:t>
            </a:r>
          </a:p>
          <a:p>
            <a:pPr algn="just">
              <a:lnSpc>
                <a:spcPct val="150000"/>
              </a:lnSpc>
              <a:spcBef>
                <a:spcPts val="0"/>
              </a:spcBef>
            </a:pPr>
            <a:r>
              <a:rPr lang="el-GR" sz="1200" dirty="0"/>
              <a:t>α) Είναι κάτοχος Βεβαίωσης ή Βεβαίωσης Ειδικών Έργων, που αφορά στο έργο για το οποίο υποβάλλεται αίτηση για την έκδοση της Άδειας Εγκατάστασης</a:t>
            </a:r>
          </a:p>
        </p:txBody>
      </p:sp>
    </p:spTree>
    <p:extLst>
      <p:ext uri="{BB962C8B-B14F-4D97-AF65-F5344CB8AC3E}">
        <p14:creationId xmlns:p14="http://schemas.microsoft.com/office/powerpoint/2010/main" val="22768322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246371-FDE5-8D8E-487D-74A6257DD6AE}"/>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6B225FBC-4D62-B341-306F-D26CA4B7E6B8}"/>
              </a:ext>
            </a:extLst>
          </p:cNvPr>
          <p:cNvSpPr>
            <a:spLocks noGrp="1"/>
          </p:cNvSpPr>
          <p:nvPr>
            <p:ph idx="1"/>
          </p:nvPr>
        </p:nvSpPr>
        <p:spPr/>
        <p:txBody>
          <a:bodyPr>
            <a:normAutofit/>
          </a:bodyPr>
          <a:lstStyle/>
          <a:p>
            <a:pPr algn="just">
              <a:lnSpc>
                <a:spcPct val="150000"/>
              </a:lnSpc>
              <a:spcBef>
                <a:spcPts val="0"/>
              </a:spcBef>
            </a:pPr>
            <a:r>
              <a:rPr lang="el-GR" sz="1400" dirty="0"/>
              <a:t>β) Έχει Απόφαση Περιβαλλοντικής Αδειοδότησης.</a:t>
            </a:r>
          </a:p>
          <a:p>
            <a:pPr algn="just">
              <a:lnSpc>
                <a:spcPct val="150000"/>
              </a:lnSpc>
              <a:spcBef>
                <a:spcPts val="0"/>
              </a:spcBef>
            </a:pPr>
            <a:r>
              <a:rPr lang="el-GR" sz="1400" dirty="0"/>
              <a:t>γ) Έχει λάβει Οριστική Προσφορά Σύνδεσης.</a:t>
            </a:r>
          </a:p>
          <a:p>
            <a:pPr algn="just">
              <a:lnSpc>
                <a:spcPct val="150000"/>
              </a:lnSpc>
              <a:spcBef>
                <a:spcPts val="0"/>
              </a:spcBef>
            </a:pPr>
            <a:r>
              <a:rPr lang="el-GR" sz="1400" dirty="0"/>
              <a:t>Η Άδεια Εγκατάστασης χορηγείται με απόφαση του Προϊσταμένου της Γενικής Διεύθυνσης Ενέργειας του Υπουργείου Περιβάλλοντος και Ενέργειας ή του Συντονιστή της Αποκεντρωμένης Διοίκησης ή του Προϊσταμένου της Γενικής Διεύθυνσης Στρατηγικών Επενδύσεων της Γενικής Γραμματείας Ιδιωτικών Επενδύσεων και Συμπράξεων Δημόσιου και Ιδιωτικού Τομέα του Υπουργείου Ανάπτυξης και Επενδύσεων</a:t>
            </a:r>
          </a:p>
          <a:p>
            <a:endParaRPr lang="el-GR" dirty="0"/>
          </a:p>
        </p:txBody>
      </p:sp>
    </p:spTree>
    <p:extLst>
      <p:ext uri="{BB962C8B-B14F-4D97-AF65-F5344CB8AC3E}">
        <p14:creationId xmlns:p14="http://schemas.microsoft.com/office/powerpoint/2010/main" val="6846144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411FE6-B2D5-C268-D2E4-3D40EE1B1A1E}"/>
              </a:ext>
            </a:extLst>
          </p:cNvPr>
          <p:cNvSpPr>
            <a:spLocks noGrp="1"/>
          </p:cNvSpPr>
          <p:nvPr>
            <p:ph type="title"/>
          </p:nvPr>
        </p:nvSpPr>
        <p:spPr/>
        <p:txBody>
          <a:bodyPr>
            <a:normAutofit/>
          </a:bodyPr>
          <a:lstStyle/>
          <a:p>
            <a:r>
              <a:rPr lang="el-GR" dirty="0"/>
              <a:t>ΚΑΤΑΣΚΕΥΗ – ΕΞΟΠΛΙΣΜΟΣ – ΣΥΜΒΑΣΗ ΕΡΓΟΥ</a:t>
            </a:r>
          </a:p>
        </p:txBody>
      </p:sp>
      <p:sp>
        <p:nvSpPr>
          <p:cNvPr id="3" name="Θέση περιεχομένου 2">
            <a:extLst>
              <a:ext uri="{FF2B5EF4-FFF2-40B4-BE49-F238E27FC236}">
                <a16:creationId xmlns:a16="http://schemas.microsoft.com/office/drawing/2014/main" id="{C58D6F24-843C-6BE3-0534-E1F48364531D}"/>
              </a:ext>
            </a:extLst>
          </p:cNvPr>
          <p:cNvSpPr>
            <a:spLocks noGrp="1"/>
          </p:cNvSpPr>
          <p:nvPr>
            <p:ph idx="1"/>
          </p:nvPr>
        </p:nvSpPr>
        <p:spPr>
          <a:xfrm>
            <a:off x="2205990" y="2256949"/>
            <a:ext cx="7886700" cy="3263504"/>
          </a:xfrm>
        </p:spPr>
        <p:txBody>
          <a:bodyPr>
            <a:normAutofit/>
          </a:bodyPr>
          <a:lstStyle/>
          <a:p>
            <a:pPr>
              <a:lnSpc>
                <a:spcPct val="150000"/>
              </a:lnSpc>
              <a:spcBef>
                <a:spcPts val="0"/>
              </a:spcBef>
            </a:pPr>
            <a:r>
              <a:rPr lang="el-GR" sz="1200" dirty="0"/>
              <a:t>Κατασκευή</a:t>
            </a:r>
          </a:p>
          <a:p>
            <a:pPr>
              <a:lnSpc>
                <a:spcPct val="150000"/>
              </a:lnSpc>
              <a:spcBef>
                <a:spcPts val="0"/>
              </a:spcBef>
            </a:pPr>
            <a:r>
              <a:rPr lang="el-GR" sz="1200" dirty="0"/>
              <a:t>Χρειαζόμαστε εξοπλισμό από προμηθευτές </a:t>
            </a:r>
          </a:p>
          <a:p>
            <a:pPr>
              <a:lnSpc>
                <a:spcPct val="150000"/>
              </a:lnSpc>
              <a:spcBef>
                <a:spcPts val="0"/>
              </a:spcBef>
            </a:pPr>
            <a:r>
              <a:rPr lang="el-GR" sz="1200" dirty="0"/>
              <a:t>Χρειαζόμαστε μισθωτήριο ή κυριότητα αγροτεμαχίου</a:t>
            </a:r>
          </a:p>
          <a:p>
            <a:pPr>
              <a:lnSpc>
                <a:spcPct val="150000"/>
              </a:lnSpc>
              <a:spcBef>
                <a:spcPts val="0"/>
              </a:spcBef>
            </a:pPr>
            <a:r>
              <a:rPr lang="el-GR" sz="1200" dirty="0"/>
              <a:t>Σύμβαση έργου – Η εταιρεία που κατασκευάζει το έργο θα πρέπει να το ολοκληρώσει εντός των προβλεπόμενων προθεσμιών </a:t>
            </a:r>
          </a:p>
          <a:p>
            <a:pPr>
              <a:lnSpc>
                <a:spcPct val="150000"/>
              </a:lnSpc>
              <a:spcBef>
                <a:spcPts val="0"/>
              </a:spcBef>
            </a:pPr>
            <a:r>
              <a:rPr lang="el-GR" sz="1200" dirty="0"/>
              <a:t>Εμπλέκονται διατάξεις του Αστικού Δικαίου και του Εμπορικού Δικαίου</a:t>
            </a:r>
          </a:p>
        </p:txBody>
      </p:sp>
    </p:spTree>
    <p:extLst>
      <p:ext uri="{BB962C8B-B14F-4D97-AF65-F5344CB8AC3E}">
        <p14:creationId xmlns:p14="http://schemas.microsoft.com/office/powerpoint/2010/main" val="26913912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65C5BB-2566-769E-3937-DAB534336CDD}"/>
              </a:ext>
            </a:extLst>
          </p:cNvPr>
          <p:cNvSpPr>
            <a:spLocks noGrp="1"/>
          </p:cNvSpPr>
          <p:nvPr>
            <p:ph type="title"/>
          </p:nvPr>
        </p:nvSpPr>
        <p:spPr/>
        <p:txBody>
          <a:bodyPr/>
          <a:lstStyle/>
          <a:p>
            <a:r>
              <a:rPr lang="el-GR" dirty="0"/>
              <a:t>ΔΙΑΔΙΚΑΣΙΑ ΣΤΑΘΜΟΙ ΑΠΕ </a:t>
            </a:r>
          </a:p>
        </p:txBody>
      </p:sp>
      <p:sp>
        <p:nvSpPr>
          <p:cNvPr id="3" name="Θέση περιεχομένου 2">
            <a:extLst>
              <a:ext uri="{FF2B5EF4-FFF2-40B4-BE49-F238E27FC236}">
                <a16:creationId xmlns:a16="http://schemas.microsoft.com/office/drawing/2014/main" id="{7122CA40-5909-7FD5-2B1B-143794F93B66}"/>
              </a:ext>
            </a:extLst>
          </p:cNvPr>
          <p:cNvSpPr>
            <a:spLocks noGrp="1"/>
          </p:cNvSpPr>
          <p:nvPr>
            <p:ph idx="1"/>
          </p:nvPr>
        </p:nvSpPr>
        <p:spPr/>
        <p:txBody>
          <a:bodyPr>
            <a:normAutofit/>
          </a:bodyPr>
          <a:lstStyle/>
          <a:p>
            <a:pPr algn="just">
              <a:lnSpc>
                <a:spcPct val="150000"/>
              </a:lnSpc>
              <a:spcBef>
                <a:spcPts val="0"/>
              </a:spcBef>
            </a:pPr>
            <a:r>
              <a:rPr lang="el-GR" sz="1350" dirty="0"/>
              <a:t>Στάδιο 5: Πώληση ηλεκτρικής ενέργειας/Συμμετοχή στην αγορά Αρμόδια υπηρεσία: Σύναψη σύμβασης με ΔΑΠΕΕΠ/ΔΕΔΔΗΕ, Προμηθευτές ηλεκτρικής ενέργειας/Φορείς Σωρευτικής Εκπροσώπησης (ΦΟΣΕ) ΑΠΕ </a:t>
            </a:r>
          </a:p>
          <a:p>
            <a:pPr algn="just">
              <a:lnSpc>
                <a:spcPct val="150000"/>
              </a:lnSpc>
              <a:spcBef>
                <a:spcPts val="0"/>
              </a:spcBef>
            </a:pPr>
            <a:r>
              <a:rPr lang="el-GR" sz="1350" dirty="0"/>
              <a:t>Η πώληση ηλεκτρικής ενέργειας από ανανεώσιμες πηγές ενέργειας (ΑΠΕ) εξαρτάται από την ύπαρξη καθεστώτος στήριξης της επένδυσης, όπως οι διαγωνιστικές διαδικασίες της ΡΑΕ βασισμένες σε μηχανισμούς αγοράς (</a:t>
            </a:r>
            <a:r>
              <a:rPr lang="el-GR" sz="1350" dirty="0" err="1"/>
              <a:t>feed</a:t>
            </a:r>
            <a:r>
              <a:rPr lang="el-GR" sz="1350" dirty="0"/>
              <a:t>-in-</a:t>
            </a:r>
            <a:r>
              <a:rPr lang="el-GR" sz="1350" dirty="0" err="1"/>
              <a:t>premium</a:t>
            </a:r>
            <a:r>
              <a:rPr lang="el-GR" sz="1350" dirty="0"/>
              <a:t>), το σχήμα στήριξης </a:t>
            </a:r>
            <a:r>
              <a:rPr lang="el-GR" sz="1350" dirty="0" err="1"/>
              <a:t>feed</a:t>
            </a:r>
            <a:r>
              <a:rPr lang="el-GR" sz="1350" dirty="0"/>
              <a:t>-in-</a:t>
            </a:r>
            <a:r>
              <a:rPr lang="el-GR" sz="1350" dirty="0" err="1"/>
              <a:t>tariff</a:t>
            </a:r>
            <a:r>
              <a:rPr lang="el-GR" sz="1350" dirty="0"/>
              <a:t>.\</a:t>
            </a:r>
          </a:p>
          <a:p>
            <a:pPr algn="just">
              <a:lnSpc>
                <a:spcPct val="150000"/>
              </a:lnSpc>
              <a:spcBef>
                <a:spcPts val="0"/>
              </a:spcBef>
            </a:pPr>
            <a:r>
              <a:rPr lang="el-GR" sz="1350" dirty="0"/>
              <a:t>Σε περίπτωση που η επένδυση ΑΠΕ δεν υπαχθεί σε κάποιο καθεστώς κρατικής ενίσχυσης, τότε η πώληση ηλεκτρικής ενέργειας γίνεται με σύναψη διμερών συμβολαίων </a:t>
            </a:r>
            <a:r>
              <a:rPr lang="el-GR" sz="1350" dirty="0" err="1"/>
              <a:t>Purchasing</a:t>
            </a:r>
            <a:r>
              <a:rPr lang="el-GR" sz="1350" dirty="0"/>
              <a:t> </a:t>
            </a:r>
            <a:r>
              <a:rPr lang="el-GR" sz="1350" dirty="0" err="1"/>
              <a:t>Power</a:t>
            </a:r>
            <a:r>
              <a:rPr lang="el-GR" sz="1350" dirty="0"/>
              <a:t> </a:t>
            </a:r>
            <a:r>
              <a:rPr lang="el-GR" sz="1350" dirty="0" err="1"/>
              <a:t>Agreements</a:t>
            </a:r>
            <a:r>
              <a:rPr lang="el-GR" sz="1350" dirty="0"/>
              <a:t> (</a:t>
            </a:r>
            <a:r>
              <a:rPr lang="el-GR" sz="1350" dirty="0" err="1"/>
              <a:t>PPAs</a:t>
            </a:r>
            <a:r>
              <a:rPr lang="el-GR" sz="1350" dirty="0"/>
              <a:t>) με Προμηθευτές ηλεκτρικής Ενέργειας ή μέσω συμμετοχής στην αγορά από κάποιον Φορέα Σωρευτικής Εκπροσώπησης (ΦΟΣΕ) ΑΠΕ.</a:t>
            </a:r>
          </a:p>
          <a:p>
            <a:pPr algn="just">
              <a:lnSpc>
                <a:spcPct val="150000"/>
              </a:lnSpc>
              <a:spcBef>
                <a:spcPts val="0"/>
              </a:spcBef>
            </a:pPr>
            <a:r>
              <a:rPr lang="el-GR" sz="1350" dirty="0"/>
              <a:t>Στάδιο 6: Χορήγηση Άδειας Λειτουργίας Αρμόδια υπηρεσία: Αποκεντρωμένη Διοίκηση ή Περιφέρεια που ανήκει το έργο ή Υπουργείο Περιβάλλοντος και Ενέργειας (ΥΠΕΝ) Εκδίδεται από το ίδιο όργανο που εκδίδεται η άδεια εγκατάστασης μετά την ολοκλήρωση της κατασκευής και σύνδεσης του σταθμού και μετά το ικανοποιητικό πέρας της δοκιμαστικής του λειτουργίας.</a:t>
            </a:r>
          </a:p>
          <a:p>
            <a:pPr marL="0" indent="0" algn="just">
              <a:lnSpc>
                <a:spcPct val="150000"/>
              </a:lnSpc>
              <a:spcBef>
                <a:spcPts val="0"/>
              </a:spcBef>
              <a:buNone/>
            </a:pPr>
            <a:endParaRPr lang="el-GR" sz="1350" dirty="0"/>
          </a:p>
        </p:txBody>
      </p:sp>
    </p:spTree>
    <p:extLst>
      <p:ext uri="{BB962C8B-B14F-4D97-AF65-F5344CB8AC3E}">
        <p14:creationId xmlns:p14="http://schemas.microsoft.com/office/powerpoint/2010/main" val="5244880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995E24-BCAB-A011-ECAF-95933330DE92}"/>
              </a:ext>
            </a:extLst>
          </p:cNvPr>
          <p:cNvSpPr>
            <a:spLocks noGrp="1"/>
          </p:cNvSpPr>
          <p:nvPr>
            <p:ph type="title"/>
          </p:nvPr>
        </p:nvSpPr>
        <p:spPr/>
        <p:txBody>
          <a:bodyPr>
            <a:normAutofit/>
          </a:bodyPr>
          <a:lstStyle/>
          <a:p>
            <a:r>
              <a:rPr lang="el-GR" dirty="0"/>
              <a:t>ΠΕΡΙΕΧΟΜΕΝΟ – ΕΠΙΛΕΓΜΕΝΕΣ ΡΥΘΜΙΣΕΙΣ</a:t>
            </a:r>
          </a:p>
        </p:txBody>
      </p:sp>
      <p:sp>
        <p:nvSpPr>
          <p:cNvPr id="3" name="Θέση περιεχομένου 2">
            <a:extLst>
              <a:ext uri="{FF2B5EF4-FFF2-40B4-BE49-F238E27FC236}">
                <a16:creationId xmlns:a16="http://schemas.microsoft.com/office/drawing/2014/main" id="{C24C90BD-48D9-2765-783C-2E9ED1F7815A}"/>
              </a:ext>
            </a:extLst>
          </p:cNvPr>
          <p:cNvSpPr>
            <a:spLocks noGrp="1"/>
          </p:cNvSpPr>
          <p:nvPr>
            <p:ph idx="1"/>
          </p:nvPr>
        </p:nvSpPr>
        <p:spPr>
          <a:xfrm>
            <a:off x="2152650" y="2143116"/>
            <a:ext cx="7029450" cy="3375446"/>
          </a:xfrm>
        </p:spPr>
        <p:txBody>
          <a:bodyPr>
            <a:normAutofit fontScale="25000" lnSpcReduction="20000"/>
          </a:bodyPr>
          <a:lstStyle/>
          <a:p>
            <a:pPr algn="just">
              <a:lnSpc>
                <a:spcPct val="120000"/>
              </a:lnSpc>
              <a:spcBef>
                <a:spcPts val="0"/>
              </a:spcBef>
            </a:pPr>
            <a:r>
              <a:rPr lang="el-GR" sz="5400" dirty="0"/>
              <a:t>ΠΡΟΤΥΠΟ ΣΥΜΒΑΣΗΣ ΠΩΛΗΣΗΣ ΗΛΕΚΤΡΙΚΗΣ ΕΝΕΡΓΕΙΑΣ  (ΦΕΚ Β 1497/2010)</a:t>
            </a:r>
          </a:p>
          <a:p>
            <a:pPr algn="just">
              <a:lnSpc>
                <a:spcPct val="120000"/>
              </a:lnSpc>
              <a:spcBef>
                <a:spcPts val="0"/>
              </a:spcBef>
            </a:pPr>
            <a:r>
              <a:rPr lang="el-GR" sz="5400" dirty="0"/>
              <a:t>Τύπος και περιεχόμενο συμβάσεων πώλησης ηλεκτρικής ενέργειας που παράγεται με χρήση Ανανεώσιμων Πηγών Ενέργειας και μέσω Συμπαραγωγής Ηλεκτρισμού και Θερμότητας Υψηλής Απόδοσης στο Σύστημα και το Διασυνδεδεμένο Δίκτυο και στο Δίκτυο των Μη Διασυνδεδεμένων Νήσων, σύμφωνα με τις διατάξεις του άρθρου 12 παρ. 3 του Ν. 3468/2006, όπως ισχύει, πλην </a:t>
            </a:r>
            <a:r>
              <a:rPr lang="el-GR" sz="5400" dirty="0" err="1"/>
              <a:t>ηλιοθερμικών</a:t>
            </a:r>
            <a:r>
              <a:rPr lang="el-GR" sz="5400" dirty="0"/>
              <a:t> και υβριδικών σταθμών.</a:t>
            </a:r>
          </a:p>
          <a:p>
            <a:pPr algn="just">
              <a:lnSpc>
                <a:spcPct val="120000"/>
              </a:lnSpc>
              <a:spcBef>
                <a:spcPts val="0"/>
              </a:spcBef>
            </a:pPr>
            <a:r>
              <a:rPr lang="el-GR" sz="5400" b="1" dirty="0"/>
              <a:t>Αντικείμενο της Σύμβασης</a:t>
            </a:r>
          </a:p>
          <a:p>
            <a:pPr algn="just">
              <a:lnSpc>
                <a:spcPct val="120000"/>
              </a:lnSpc>
              <a:spcBef>
                <a:spcPts val="0"/>
              </a:spcBef>
            </a:pPr>
            <a:r>
              <a:rPr lang="el-GR" sz="5400" dirty="0"/>
              <a:t>Ο ΔΕΣΜΗΕ (πλέον ΔΑΠΕΕΠ) συμφωνεί και αναλαμβάνει την υποχρέωση να αγοράζει από τον Παραγωγό ηλεκτρική ενέργεια σύμφωνα με την ενεργειακή νομοθεσία καθώς και τους όρους της Σύμβασης και ο Παραγωγός σύμφωνα με τις ίδιες άνω διατάξεις και όρους συμφωνεί και αναλαμβάνει την υποχρέωση να </a:t>
            </a:r>
            <a:r>
              <a:rPr lang="el-GR" sz="5400" dirty="0" err="1"/>
              <a:t>πωλεί</a:t>
            </a:r>
            <a:r>
              <a:rPr lang="el-GR" sz="5400" dirty="0"/>
              <a:t> στο ΔΕΣΜΗΕ(πλέον ΔΑΠΕΕΠ) ηλεκτρική ενέργεια, η οποία θα παράγεται από σταθμό του Παραγωγού που είναι εγκατεστημένος στη θέση ............. του Δήμου (ή της Κοινότητας) ............. του Νομού .............. 	</a:t>
            </a:r>
          </a:p>
          <a:p>
            <a:endParaRPr lang="el-GR" dirty="0"/>
          </a:p>
        </p:txBody>
      </p:sp>
      <p:sp>
        <p:nvSpPr>
          <p:cNvPr id="4" name="Θέση αριθμού διαφάνειας 3">
            <a:extLst>
              <a:ext uri="{FF2B5EF4-FFF2-40B4-BE49-F238E27FC236}">
                <a16:creationId xmlns:a16="http://schemas.microsoft.com/office/drawing/2014/main" id="{0F11FB1F-5F8C-C17A-80DE-DC84FD7D5DD6}"/>
              </a:ext>
            </a:extLst>
          </p:cNvPr>
          <p:cNvSpPr>
            <a:spLocks noGrp="1"/>
          </p:cNvSpPr>
          <p:nvPr>
            <p:ph type="sldNum" sz="quarter" idx="12"/>
          </p:nvPr>
        </p:nvSpPr>
        <p:spPr/>
        <p:txBody>
          <a:bodyPr/>
          <a:lstStyle/>
          <a:p>
            <a:fld id="{93680907-077C-40BE-BAA9-1B35E73C4AA5}" type="slidenum">
              <a:rPr lang="el-GR" smtClean="0"/>
              <a:pPr/>
              <a:t>54</a:t>
            </a:fld>
            <a:endParaRPr lang="el-GR" dirty="0"/>
          </a:p>
        </p:txBody>
      </p:sp>
    </p:spTree>
    <p:extLst>
      <p:ext uri="{BB962C8B-B14F-4D97-AF65-F5344CB8AC3E}">
        <p14:creationId xmlns:p14="http://schemas.microsoft.com/office/powerpoint/2010/main" val="17616525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DFA853-2AE4-24BF-256D-D80073DE4757}"/>
              </a:ext>
            </a:extLst>
          </p:cNvPr>
          <p:cNvSpPr>
            <a:spLocks noGrp="1"/>
          </p:cNvSpPr>
          <p:nvPr>
            <p:ph type="title"/>
          </p:nvPr>
        </p:nvSpPr>
        <p:spPr/>
        <p:txBody>
          <a:bodyPr>
            <a:normAutofit/>
          </a:bodyPr>
          <a:lstStyle/>
          <a:p>
            <a:r>
              <a:rPr lang="el-GR" dirty="0"/>
              <a:t>ΠΕΡΙΕΧΟΜΕΝΟ – ΕΠΙΛΕΓΜΕΝΕΣ ΡΥΘΜΙΣΕΙΣ</a:t>
            </a:r>
          </a:p>
        </p:txBody>
      </p:sp>
      <p:sp>
        <p:nvSpPr>
          <p:cNvPr id="3" name="Θέση περιεχομένου 2">
            <a:extLst>
              <a:ext uri="{FF2B5EF4-FFF2-40B4-BE49-F238E27FC236}">
                <a16:creationId xmlns:a16="http://schemas.microsoft.com/office/drawing/2014/main" id="{CCAB101B-043A-3628-F658-415C9FC5F121}"/>
              </a:ext>
            </a:extLst>
          </p:cNvPr>
          <p:cNvSpPr>
            <a:spLocks noGrp="1"/>
          </p:cNvSpPr>
          <p:nvPr>
            <p:ph idx="1"/>
          </p:nvPr>
        </p:nvSpPr>
        <p:spPr>
          <a:xfrm>
            <a:off x="1981200" y="1714488"/>
            <a:ext cx="8229600" cy="4378808"/>
          </a:xfrm>
        </p:spPr>
        <p:txBody>
          <a:bodyPr>
            <a:normAutofit fontScale="92500" lnSpcReduction="20000"/>
          </a:bodyPr>
          <a:lstStyle/>
          <a:p>
            <a:pPr algn="just">
              <a:lnSpc>
                <a:spcPct val="150000"/>
              </a:lnSpc>
              <a:spcBef>
                <a:spcPts val="0"/>
              </a:spcBef>
            </a:pPr>
            <a:r>
              <a:rPr lang="el-GR" sz="1350" dirty="0"/>
              <a:t>Ως ημερομηνία έναρξης πώλησης της παραγόμενης από το σταθμό του παραγωγού ηλεκτρικής ενέργειας, σύμφωνα με τα προβλεπόμενα στην παρούσα σύμβαση, συμφωνείται η ημερομηνία έκδοσης της άδειας λειτουργίας του σταθμού του Παραγωγού.</a:t>
            </a:r>
          </a:p>
          <a:p>
            <a:pPr algn="just">
              <a:lnSpc>
                <a:spcPct val="150000"/>
              </a:lnSpc>
              <a:spcBef>
                <a:spcPts val="0"/>
              </a:spcBef>
            </a:pPr>
            <a:r>
              <a:rPr lang="el-GR" sz="1350" b="1" dirty="0"/>
              <a:t>Συμμόρφωση με την ενεργειακή νομοθεσία</a:t>
            </a:r>
          </a:p>
          <a:p>
            <a:pPr algn="just">
              <a:lnSpc>
                <a:spcPct val="150000"/>
              </a:lnSpc>
              <a:spcBef>
                <a:spcPts val="0"/>
              </a:spcBef>
            </a:pPr>
            <a:r>
              <a:rPr lang="el-GR" sz="1350" dirty="0"/>
              <a:t>Τα συμβαλλόμενα μέρη υποχρεούνται να ενεργούν σύμφωνα με τις διατάξεις του Κώδικα Διαχείρισης Συστήματος και του Κώδικα Συναλλαγών Ηλεκτρικής Ενέργειας, όπως εκάστοτε ισχύουν, καθώς επίσης και με το σύνολο του νομοθετικού πλαισίου που διέπει την αγορά ηλεκτρικής ενέργειας.</a:t>
            </a:r>
          </a:p>
          <a:p>
            <a:pPr algn="just">
              <a:lnSpc>
                <a:spcPct val="150000"/>
              </a:lnSpc>
              <a:spcBef>
                <a:spcPts val="0"/>
              </a:spcBef>
            </a:pPr>
            <a:r>
              <a:rPr lang="el-GR" sz="1350" dirty="0"/>
              <a:t>Κάθε ζήτημα, που δεν ρυθμίζεται ρητά από την παρούσα σύμβαση, διέπεται από τον Κώδικα Διαχείρισης του Συστήματος και Συναλλαγών Ηλεκτρικής Ενέργειας.</a:t>
            </a:r>
          </a:p>
          <a:p>
            <a:pPr>
              <a:lnSpc>
                <a:spcPct val="150000"/>
              </a:lnSpc>
              <a:spcBef>
                <a:spcPts val="0"/>
              </a:spcBef>
            </a:pPr>
            <a:r>
              <a:rPr lang="el-GR" sz="1350" b="1" dirty="0"/>
              <a:t>Διάρκεια Σύμβασης</a:t>
            </a:r>
          </a:p>
          <a:p>
            <a:pPr algn="just">
              <a:lnSpc>
                <a:spcPct val="150000"/>
              </a:lnSpc>
              <a:spcBef>
                <a:spcPts val="0"/>
              </a:spcBef>
            </a:pPr>
            <a:r>
              <a:rPr lang="el-GR" sz="1350" dirty="0"/>
              <a:t>Η Σύμβαση ισχύει από την υπογραφή της (ή από την έκδοση της άδειας εγκατάστασης εφόσον απαιτείται) και η διάρκεια της είναι είκοσι (20) έτη, </a:t>
            </a:r>
            <a:r>
              <a:rPr lang="el-GR" sz="1350" dirty="0" err="1"/>
              <a:t>αρχόμενη</a:t>
            </a:r>
            <a:r>
              <a:rPr lang="el-GR" sz="1350" dirty="0"/>
              <a:t> από την ημερομηνία έκδοσης της άδειας λειτουργίας του σταθμού του Παραγωγού ή την επιτυχή ολοκλήρωση της δοκιμαστικής λειτουργίας για την περίπτωση που ο σταθμός απαλλάσσεται από την υποχρέωση λήψης άδειας λειτουργίας, και μπορεί να παρατείνεται σύμφωνα με τους όρους της σχετικής άδειας παραγωγής του σταθμού του Παραγωγού.</a:t>
            </a:r>
          </a:p>
          <a:p>
            <a:pPr algn="just">
              <a:lnSpc>
                <a:spcPct val="150000"/>
              </a:lnSpc>
              <a:spcBef>
                <a:spcPts val="0"/>
              </a:spcBef>
            </a:pPr>
            <a:r>
              <a:rPr lang="el-GR" sz="1350" dirty="0"/>
              <a:t> Η ισχύς της σύμβασης λήγει αυτοδίκαια σε περίπτωση που λήξει η ισχύς της άδειας παράγωγης ή της άδειας λειτουργίας, οι οποίες έχουν εκδοθεί στο όνομα του Παραγωγού, καθώς και σε περίπτωση ανάκλησης με πράξη της Διοίκησης ή ακύρωσης με δικαστική απόφαση.</a:t>
            </a:r>
          </a:p>
          <a:p>
            <a:pPr algn="just">
              <a:lnSpc>
                <a:spcPct val="150000"/>
              </a:lnSpc>
              <a:spcBef>
                <a:spcPts val="0"/>
              </a:spcBef>
            </a:pPr>
            <a:endParaRPr lang="el-GR" sz="1350" dirty="0"/>
          </a:p>
          <a:p>
            <a:endParaRPr lang="el-GR" dirty="0"/>
          </a:p>
        </p:txBody>
      </p:sp>
      <p:sp>
        <p:nvSpPr>
          <p:cNvPr id="4" name="Θέση αριθμού διαφάνειας 3">
            <a:extLst>
              <a:ext uri="{FF2B5EF4-FFF2-40B4-BE49-F238E27FC236}">
                <a16:creationId xmlns:a16="http://schemas.microsoft.com/office/drawing/2014/main" id="{F0EF6C4E-21BD-F522-5F76-D9C97C07EBD3}"/>
              </a:ext>
            </a:extLst>
          </p:cNvPr>
          <p:cNvSpPr>
            <a:spLocks noGrp="1"/>
          </p:cNvSpPr>
          <p:nvPr>
            <p:ph type="sldNum" sz="quarter" idx="12"/>
          </p:nvPr>
        </p:nvSpPr>
        <p:spPr/>
        <p:txBody>
          <a:bodyPr/>
          <a:lstStyle/>
          <a:p>
            <a:fld id="{93680907-077C-40BE-BAA9-1B35E73C4AA5}" type="slidenum">
              <a:rPr lang="el-GR" smtClean="0"/>
              <a:pPr/>
              <a:t>55</a:t>
            </a:fld>
            <a:endParaRPr lang="el-GR" dirty="0"/>
          </a:p>
        </p:txBody>
      </p:sp>
    </p:spTree>
    <p:extLst>
      <p:ext uri="{BB962C8B-B14F-4D97-AF65-F5344CB8AC3E}">
        <p14:creationId xmlns:p14="http://schemas.microsoft.com/office/powerpoint/2010/main" val="28852649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76F122-5191-B000-CC50-A362D502A71C}"/>
              </a:ext>
            </a:extLst>
          </p:cNvPr>
          <p:cNvSpPr>
            <a:spLocks noGrp="1"/>
          </p:cNvSpPr>
          <p:nvPr>
            <p:ph type="title"/>
          </p:nvPr>
        </p:nvSpPr>
        <p:spPr/>
        <p:txBody>
          <a:bodyPr>
            <a:normAutofit/>
          </a:bodyPr>
          <a:lstStyle/>
          <a:p>
            <a:r>
              <a:rPr lang="el-GR" dirty="0"/>
              <a:t>ΠΕΡΙΕΧΟΜΕΝΟ – ΕΠΙΛΕΓΜΕΝΕΣ ΡΥΘΜΙΣΕΙΣ</a:t>
            </a:r>
          </a:p>
        </p:txBody>
      </p:sp>
      <p:sp>
        <p:nvSpPr>
          <p:cNvPr id="3" name="Θέση περιεχομένου 2">
            <a:extLst>
              <a:ext uri="{FF2B5EF4-FFF2-40B4-BE49-F238E27FC236}">
                <a16:creationId xmlns:a16="http://schemas.microsoft.com/office/drawing/2014/main" id="{0ECC8710-1930-F591-1390-09DD6274FF71}"/>
              </a:ext>
            </a:extLst>
          </p:cNvPr>
          <p:cNvSpPr>
            <a:spLocks noGrp="1"/>
          </p:cNvSpPr>
          <p:nvPr>
            <p:ph idx="1"/>
          </p:nvPr>
        </p:nvSpPr>
        <p:spPr>
          <a:xfrm>
            <a:off x="2025979" y="2240870"/>
            <a:ext cx="7055869" cy="3214709"/>
          </a:xfrm>
        </p:spPr>
        <p:txBody>
          <a:bodyPr>
            <a:normAutofit fontScale="92500"/>
          </a:bodyPr>
          <a:lstStyle/>
          <a:p>
            <a:pPr algn="just">
              <a:lnSpc>
                <a:spcPct val="150000"/>
              </a:lnSpc>
              <a:spcBef>
                <a:spcPts val="0"/>
              </a:spcBef>
            </a:pPr>
            <a:r>
              <a:rPr lang="el-GR" sz="1350" b="1" dirty="0"/>
              <a:t>Δικαίωμα πρόσβασης στις εγκαταστάσεις του Παραγωγού</a:t>
            </a:r>
          </a:p>
          <a:p>
            <a:pPr marL="0" indent="0" algn="just">
              <a:lnSpc>
                <a:spcPct val="150000"/>
              </a:lnSpc>
              <a:spcBef>
                <a:spcPts val="0"/>
              </a:spcBef>
              <a:buNone/>
            </a:pPr>
            <a:r>
              <a:rPr lang="el-GR" sz="1350" dirty="0"/>
              <a:t>Ο Παραγωγός οφείλει να επιτρέπει οποτεδήποτε στο ΔΕΣΜΗΕ και ειδικότερα στους εκπροσώπους, υπαλλήλους και υπεργολάβους αυτού καθώς και στη ΔΕΗ ως κυρία του Συστήματος και του Διασυνδεδεμένου Δικτύου, την πρόσβαση στις εγκαταστάσεις του εφόσον αυτό απαιτείται για την εκπλήρωση των υποχρεώσεων και την άσκηση των αρμοδιοτήτων τους που προβλέπονται στον Κώδικα Διαχείρισης του Συστήματος και Συναλλαγών Ηλεκτρικής Ενέργειας και την παρούσα σύμβαση.</a:t>
            </a:r>
          </a:p>
          <a:p>
            <a:pPr algn="just">
              <a:lnSpc>
                <a:spcPct val="150000"/>
              </a:lnSpc>
              <a:spcBef>
                <a:spcPts val="0"/>
              </a:spcBef>
            </a:pPr>
            <a:r>
              <a:rPr lang="el-GR" sz="1350" b="1" dirty="0"/>
              <a:t>Δικαιώματα απορρέοντα από τη Σύμβαση</a:t>
            </a:r>
          </a:p>
          <a:p>
            <a:pPr marL="0" indent="0" algn="just">
              <a:lnSpc>
                <a:spcPct val="150000"/>
              </a:lnSpc>
              <a:spcBef>
                <a:spcPts val="0"/>
              </a:spcBef>
              <a:buNone/>
            </a:pPr>
            <a:r>
              <a:rPr lang="el-GR" sz="1350" dirty="0"/>
              <a:t>Τα δικαιώματα του Παραγωγού που απορρέουν από την σύμβαση είναι προσωποπαγή και ισχύουν για όσο χρονικό διάστημα οι </a:t>
            </a:r>
            <a:r>
              <a:rPr lang="el-GR" sz="1350" dirty="0" err="1"/>
              <a:t>εκδοθείσες</a:t>
            </a:r>
            <a:r>
              <a:rPr lang="el-GR" sz="1350" dirty="0"/>
              <a:t> άδειες παραγωγής και λειτουργίας ή η απόφαση εξαίρεσης από την υποχρέωση λήψης άδειας παραγωγής είναι επ ` </a:t>
            </a:r>
            <a:r>
              <a:rPr lang="el-GR" sz="1350" dirty="0" err="1"/>
              <a:t>ονόματί</a:t>
            </a:r>
            <a:r>
              <a:rPr lang="el-GR" sz="1350" dirty="0"/>
              <a:t> του.</a:t>
            </a:r>
          </a:p>
          <a:p>
            <a:pPr marL="0" indent="0" algn="just">
              <a:lnSpc>
                <a:spcPct val="150000"/>
              </a:lnSpc>
              <a:spcBef>
                <a:spcPts val="0"/>
              </a:spcBef>
              <a:buNone/>
            </a:pPr>
            <a:endParaRPr lang="el-GR" sz="1350" dirty="0"/>
          </a:p>
          <a:p>
            <a:pPr marL="0" indent="0" algn="just">
              <a:lnSpc>
                <a:spcPct val="150000"/>
              </a:lnSpc>
              <a:spcBef>
                <a:spcPts val="0"/>
              </a:spcBef>
              <a:buNone/>
            </a:pPr>
            <a:endParaRPr lang="el-GR" sz="1350" dirty="0"/>
          </a:p>
          <a:p>
            <a:pPr marL="0" indent="0" algn="just">
              <a:spcBef>
                <a:spcPts val="0"/>
              </a:spcBef>
              <a:buNone/>
            </a:pPr>
            <a:endParaRPr lang="el-GR" sz="1350" dirty="0"/>
          </a:p>
          <a:p>
            <a:endParaRPr lang="el-GR" dirty="0"/>
          </a:p>
        </p:txBody>
      </p:sp>
      <p:sp>
        <p:nvSpPr>
          <p:cNvPr id="4" name="Θέση αριθμού διαφάνειας 3">
            <a:extLst>
              <a:ext uri="{FF2B5EF4-FFF2-40B4-BE49-F238E27FC236}">
                <a16:creationId xmlns:a16="http://schemas.microsoft.com/office/drawing/2014/main" id="{F8838158-D706-984A-4160-BD7EF9B49FFE}"/>
              </a:ext>
            </a:extLst>
          </p:cNvPr>
          <p:cNvSpPr>
            <a:spLocks noGrp="1"/>
          </p:cNvSpPr>
          <p:nvPr>
            <p:ph type="sldNum" sz="quarter" idx="12"/>
          </p:nvPr>
        </p:nvSpPr>
        <p:spPr/>
        <p:txBody>
          <a:bodyPr/>
          <a:lstStyle/>
          <a:p>
            <a:fld id="{93680907-077C-40BE-BAA9-1B35E73C4AA5}" type="slidenum">
              <a:rPr lang="el-GR" smtClean="0"/>
              <a:pPr/>
              <a:t>56</a:t>
            </a:fld>
            <a:endParaRPr lang="el-GR" dirty="0"/>
          </a:p>
        </p:txBody>
      </p:sp>
    </p:spTree>
    <p:extLst>
      <p:ext uri="{BB962C8B-B14F-4D97-AF65-F5344CB8AC3E}">
        <p14:creationId xmlns:p14="http://schemas.microsoft.com/office/powerpoint/2010/main" val="2584652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82DA13-C9F0-DF88-6B53-770070B8C112}"/>
              </a:ext>
            </a:extLst>
          </p:cNvPr>
          <p:cNvSpPr>
            <a:spLocks noGrp="1"/>
          </p:cNvSpPr>
          <p:nvPr>
            <p:ph type="title"/>
          </p:nvPr>
        </p:nvSpPr>
        <p:spPr/>
        <p:txBody>
          <a:bodyPr>
            <a:normAutofit/>
          </a:bodyPr>
          <a:lstStyle/>
          <a:p>
            <a:r>
              <a:rPr lang="el-GR" dirty="0"/>
              <a:t>ΠΕΡΙΕΧΟΜΕΝΟ – ΕΠΙΛΕΓΜΕΝΕΣ ΡΥΘΜΙΣΕΙΣ</a:t>
            </a:r>
          </a:p>
        </p:txBody>
      </p:sp>
      <p:sp>
        <p:nvSpPr>
          <p:cNvPr id="3" name="Θέση περιεχομένου 2">
            <a:extLst>
              <a:ext uri="{FF2B5EF4-FFF2-40B4-BE49-F238E27FC236}">
                <a16:creationId xmlns:a16="http://schemas.microsoft.com/office/drawing/2014/main" id="{91CA542D-895E-3CDC-AC7C-6856CFC2135C}"/>
              </a:ext>
            </a:extLst>
          </p:cNvPr>
          <p:cNvSpPr>
            <a:spLocks noGrp="1"/>
          </p:cNvSpPr>
          <p:nvPr>
            <p:ph idx="1"/>
          </p:nvPr>
        </p:nvSpPr>
        <p:spPr>
          <a:xfrm>
            <a:off x="2152650" y="2226470"/>
            <a:ext cx="7886700" cy="3774281"/>
          </a:xfrm>
        </p:spPr>
        <p:txBody>
          <a:bodyPr>
            <a:normAutofit fontScale="25000" lnSpcReduction="20000"/>
          </a:bodyPr>
          <a:lstStyle/>
          <a:p>
            <a:pPr algn="just">
              <a:lnSpc>
                <a:spcPct val="170000"/>
              </a:lnSpc>
              <a:spcBef>
                <a:spcPts val="0"/>
              </a:spcBef>
            </a:pPr>
            <a:r>
              <a:rPr lang="el-GR" sz="5400" b="1" dirty="0"/>
              <a:t>Καταγγελία Σύμβασης</a:t>
            </a:r>
          </a:p>
          <a:p>
            <a:pPr marL="0" indent="0" algn="just">
              <a:lnSpc>
                <a:spcPct val="170000"/>
              </a:lnSpc>
              <a:spcBef>
                <a:spcPts val="0"/>
              </a:spcBef>
              <a:buNone/>
            </a:pPr>
            <a:r>
              <a:rPr lang="el-GR" sz="5400" dirty="0"/>
              <a:t>Κάθε συμβαλλόμενος, δικαιούται να καταγγείλει την σύμβαση σε περίπτωση μη εκπλήρωσης ή πλημμελούς εκπλήρωσης των εξ αυτής </a:t>
            </a:r>
            <a:r>
              <a:rPr lang="el-GR" sz="5400" dirty="0" err="1"/>
              <a:t>απορρεουσων</a:t>
            </a:r>
            <a:r>
              <a:rPr lang="el-GR" sz="5400" dirty="0"/>
              <a:t> υποχρεώσεων του αντισυμβαλλόμενου, σύμφωνα με τα ειδικώς οριζόμενα σε αυτήν.</a:t>
            </a:r>
          </a:p>
          <a:p>
            <a:pPr marL="0" indent="0" algn="just">
              <a:lnSpc>
                <a:spcPct val="170000"/>
              </a:lnSpc>
              <a:spcBef>
                <a:spcPts val="0"/>
              </a:spcBef>
              <a:buNone/>
            </a:pPr>
            <a:r>
              <a:rPr lang="el-GR" sz="5400" dirty="0"/>
              <a:t>Απαραίτητη προϋπόθεση της άσκησης του δικαιώματος της καταγγελίας ορίζεται η άπρακτη πάροδος της προθεσμίας των δέκα πέντε (15) ημερών, η οποία τάσσεται με έγγραφο που κοινοποιείται με δικαστικό επιμελητή στο μέρος που εκπληρώνει πλημμελώς τις συμβατικές του υποχρεώσεις, προκειμένου το τελευταίο να συμμορφωθεί με τις υποχρεώσεις του (προθεσμία αποκατάστασης).</a:t>
            </a:r>
          </a:p>
          <a:p>
            <a:pPr marL="0" indent="0" algn="just">
              <a:lnSpc>
                <a:spcPct val="170000"/>
              </a:lnSpc>
              <a:spcBef>
                <a:spcPts val="0"/>
              </a:spcBef>
              <a:buNone/>
            </a:pPr>
            <a:r>
              <a:rPr lang="el-GR" sz="5400" dirty="0"/>
              <a:t>Το δικαίωμα καταγγελίας ασκείται με ιδιαίτερο έγγραφο που επιδίδεται με δικαστικό επιμελητή. Τα αποτελέσματα της καταγγελίας </a:t>
            </a:r>
            <a:r>
              <a:rPr lang="el-GR" sz="5400" dirty="0" err="1"/>
              <a:t>άρχονται</a:t>
            </a:r>
            <a:r>
              <a:rPr lang="el-GR" sz="5400" dirty="0"/>
              <a:t> μετά την παρέλευση δεκαπέντε (15) ημερών από την επίδοση του εγγράφου αυτού. Σε περίπτωση καταγγελίας της παρούσας Σύμβασης, καθένα από τα Συμβαλλόμενα Μέρη οφείλει, πλην των άλλων, να επανορθώσει κάθε θετική και αποθετική ζημία.</a:t>
            </a:r>
          </a:p>
          <a:p>
            <a:pPr marL="0" indent="0" algn="just">
              <a:lnSpc>
                <a:spcPct val="170000"/>
              </a:lnSpc>
              <a:spcBef>
                <a:spcPts val="0"/>
              </a:spcBef>
              <a:buNone/>
            </a:pPr>
            <a:endParaRPr lang="el-GR" sz="5400" dirty="0"/>
          </a:p>
          <a:p>
            <a:endParaRPr lang="el-GR" dirty="0"/>
          </a:p>
        </p:txBody>
      </p:sp>
      <p:sp>
        <p:nvSpPr>
          <p:cNvPr id="4" name="Θέση αριθμού διαφάνειας 3">
            <a:extLst>
              <a:ext uri="{FF2B5EF4-FFF2-40B4-BE49-F238E27FC236}">
                <a16:creationId xmlns:a16="http://schemas.microsoft.com/office/drawing/2014/main" id="{E4AD4C9B-A900-9B3F-CD98-ADF6C46359FC}"/>
              </a:ext>
            </a:extLst>
          </p:cNvPr>
          <p:cNvSpPr>
            <a:spLocks noGrp="1"/>
          </p:cNvSpPr>
          <p:nvPr>
            <p:ph type="sldNum" sz="quarter" idx="12"/>
          </p:nvPr>
        </p:nvSpPr>
        <p:spPr/>
        <p:txBody>
          <a:bodyPr/>
          <a:lstStyle/>
          <a:p>
            <a:fld id="{93680907-077C-40BE-BAA9-1B35E73C4AA5}" type="slidenum">
              <a:rPr lang="el-GR" smtClean="0"/>
              <a:pPr/>
              <a:t>57</a:t>
            </a:fld>
            <a:endParaRPr lang="el-GR" dirty="0"/>
          </a:p>
        </p:txBody>
      </p:sp>
    </p:spTree>
    <p:extLst>
      <p:ext uri="{BB962C8B-B14F-4D97-AF65-F5344CB8AC3E}">
        <p14:creationId xmlns:p14="http://schemas.microsoft.com/office/powerpoint/2010/main" val="810772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FA23EA-C47A-0608-D10D-ADB2394A201B}"/>
              </a:ext>
            </a:extLst>
          </p:cNvPr>
          <p:cNvSpPr>
            <a:spLocks noGrp="1"/>
          </p:cNvSpPr>
          <p:nvPr>
            <p:ph type="title"/>
          </p:nvPr>
        </p:nvSpPr>
        <p:spPr/>
        <p:txBody>
          <a:bodyPr>
            <a:normAutofit/>
          </a:bodyPr>
          <a:lstStyle/>
          <a:p>
            <a:r>
              <a:rPr lang="el-GR" dirty="0"/>
              <a:t>ΠΕΡΙΕΧΟΜΕΝΟ – ΕΠΙΛΕΓΜΕΝΕΣ ΡΥΘΜΙΣΕΙΣ</a:t>
            </a:r>
          </a:p>
        </p:txBody>
      </p:sp>
      <p:sp>
        <p:nvSpPr>
          <p:cNvPr id="3" name="Θέση περιεχομένου 2">
            <a:extLst>
              <a:ext uri="{FF2B5EF4-FFF2-40B4-BE49-F238E27FC236}">
                <a16:creationId xmlns:a16="http://schemas.microsoft.com/office/drawing/2014/main" id="{6C78247E-4D42-0D67-F4FD-01857F8CE303}"/>
              </a:ext>
            </a:extLst>
          </p:cNvPr>
          <p:cNvSpPr>
            <a:spLocks noGrp="1"/>
          </p:cNvSpPr>
          <p:nvPr>
            <p:ph idx="1"/>
          </p:nvPr>
        </p:nvSpPr>
        <p:spPr>
          <a:xfrm>
            <a:off x="2040119" y="2021436"/>
            <a:ext cx="8289107" cy="3473803"/>
          </a:xfrm>
        </p:spPr>
        <p:txBody>
          <a:bodyPr>
            <a:normAutofit fontScale="92500"/>
          </a:bodyPr>
          <a:lstStyle/>
          <a:p>
            <a:pPr>
              <a:lnSpc>
                <a:spcPct val="150000"/>
              </a:lnSpc>
              <a:spcBef>
                <a:spcPts val="0"/>
              </a:spcBef>
            </a:pPr>
            <a:r>
              <a:rPr lang="el-GR" sz="1350" b="1" dirty="0"/>
              <a:t>Εκχώρηση</a:t>
            </a:r>
          </a:p>
          <a:p>
            <a:pPr marL="0" indent="0" algn="just">
              <a:lnSpc>
                <a:spcPct val="150000"/>
              </a:lnSpc>
              <a:spcBef>
                <a:spcPts val="0"/>
              </a:spcBef>
              <a:buNone/>
            </a:pPr>
            <a:r>
              <a:rPr lang="el-GR" sz="1350" dirty="0"/>
              <a:t>Δεν επιτρέπεται η από τον Παραγωγό οποιαδήποτε εκχώρηση και μεταβίβαση δικαιωμάτων, εν </a:t>
            </a:r>
            <a:r>
              <a:rPr lang="el-GR" sz="1350" dirty="0" err="1"/>
              <a:t>όλω</a:t>
            </a:r>
            <a:r>
              <a:rPr lang="el-GR" sz="1350" dirty="0"/>
              <a:t> ή εν μέρει, χωρίς την προηγούμενη έγγραφη συναίνεση του ΔΕΣΜΗΕ και τη σχετική ενημέρωση του Υπουργείου Περιβάλλοντος, Ενέργειας και Κλιματικής Αλλαγής και της ΡΑΕ. Η παράβαση του παρόντος άρθρου θεμελιώνει δικαίωμα καταγγελίας της παρούσας σύμβασης και διακοπή της αγοράς ηλεκτρικής ενέργειας από το ΔΕΣΜΗΕ.</a:t>
            </a:r>
          </a:p>
          <a:p>
            <a:pPr marL="0" indent="0" algn="just">
              <a:lnSpc>
                <a:spcPct val="150000"/>
              </a:lnSpc>
              <a:spcBef>
                <a:spcPts val="0"/>
              </a:spcBef>
              <a:buNone/>
            </a:pPr>
            <a:r>
              <a:rPr lang="el-GR" sz="1350" dirty="0"/>
              <a:t>Αν μεταβιβαστεί η κυριότητα του σταθμού σύμφωνα με τις σχετικές κείμενες διατάξεις, ο νέος κύριος υποκαθίσταται στα δικαιώματα και τις υποχρεώσεις του Παραγωγού σύμφωνα με το άρθρο 8 παρ. 6 του Ν. 3468/2006.</a:t>
            </a:r>
          </a:p>
          <a:p>
            <a:pPr>
              <a:lnSpc>
                <a:spcPct val="150000"/>
              </a:lnSpc>
              <a:spcBef>
                <a:spcPts val="0"/>
              </a:spcBef>
            </a:pPr>
            <a:r>
              <a:rPr lang="el-GR" sz="1350" b="1" dirty="0"/>
              <a:t>Αποζημιώσεις συμβαλλομένων από προκληθείσες ζημίες</a:t>
            </a:r>
          </a:p>
          <a:p>
            <a:pPr marL="0" indent="0" algn="just">
              <a:lnSpc>
                <a:spcPct val="150000"/>
              </a:lnSpc>
              <a:spcBef>
                <a:spcPts val="0"/>
              </a:spcBef>
              <a:buNone/>
            </a:pPr>
            <a:r>
              <a:rPr lang="el-GR" sz="1350" dirty="0"/>
              <a:t>Κάθε συμβαλλόμενο μέρος θα απέχει από οποιαδήποτε ζημιογόνα πράξη και θα αποζημιώνει το άλλο συμβαλλόμενο μέρος για τις άμεσες θετικές ζημιές που θα υποστεί και στο βαθμό που οι ζημιές αυτές προκλήθηκαν από ενέργειες ή παραλείψεις του υπόχρεου σε αποζημίωση (περιλαμβανομένου και του προσωπικού του) από δόλο ή βαρεία αμέλεια του.</a:t>
            </a:r>
          </a:p>
          <a:p>
            <a:pPr algn="just"/>
            <a:endParaRPr lang="el-GR" sz="1350" dirty="0"/>
          </a:p>
          <a:p>
            <a:pPr marL="0" indent="0" algn="just">
              <a:buNone/>
            </a:pPr>
            <a:endParaRPr lang="el-GR" sz="1200" dirty="0"/>
          </a:p>
          <a:p>
            <a:endParaRPr lang="el-GR" dirty="0"/>
          </a:p>
        </p:txBody>
      </p:sp>
      <p:sp>
        <p:nvSpPr>
          <p:cNvPr id="4" name="Θέση αριθμού διαφάνειας 3">
            <a:extLst>
              <a:ext uri="{FF2B5EF4-FFF2-40B4-BE49-F238E27FC236}">
                <a16:creationId xmlns:a16="http://schemas.microsoft.com/office/drawing/2014/main" id="{9FF847D8-32B7-C5AD-8C4F-4FF369EF39F6}"/>
              </a:ext>
            </a:extLst>
          </p:cNvPr>
          <p:cNvSpPr>
            <a:spLocks noGrp="1"/>
          </p:cNvSpPr>
          <p:nvPr>
            <p:ph type="sldNum" sz="quarter" idx="12"/>
          </p:nvPr>
        </p:nvSpPr>
        <p:spPr/>
        <p:txBody>
          <a:bodyPr/>
          <a:lstStyle/>
          <a:p>
            <a:fld id="{93680907-077C-40BE-BAA9-1B35E73C4AA5}" type="slidenum">
              <a:rPr lang="el-GR" smtClean="0"/>
              <a:pPr/>
              <a:t>58</a:t>
            </a:fld>
            <a:endParaRPr lang="el-GR" dirty="0"/>
          </a:p>
        </p:txBody>
      </p:sp>
    </p:spTree>
    <p:extLst>
      <p:ext uri="{BB962C8B-B14F-4D97-AF65-F5344CB8AC3E}">
        <p14:creationId xmlns:p14="http://schemas.microsoft.com/office/powerpoint/2010/main" val="26888077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0C1BC5-98D9-67F4-FAD4-680F9C6D7934}"/>
              </a:ext>
            </a:extLst>
          </p:cNvPr>
          <p:cNvSpPr>
            <a:spLocks noGrp="1"/>
          </p:cNvSpPr>
          <p:nvPr>
            <p:ph type="title"/>
          </p:nvPr>
        </p:nvSpPr>
        <p:spPr/>
        <p:txBody>
          <a:bodyPr/>
          <a:lstStyle/>
          <a:p>
            <a:r>
              <a:rPr lang="el-GR" dirty="0"/>
              <a:t>Καθεστώτα στήριξης ΑΠΕ </a:t>
            </a:r>
          </a:p>
        </p:txBody>
      </p:sp>
      <p:sp>
        <p:nvSpPr>
          <p:cNvPr id="3" name="Θέση περιεχομένου 2">
            <a:extLst>
              <a:ext uri="{FF2B5EF4-FFF2-40B4-BE49-F238E27FC236}">
                <a16:creationId xmlns:a16="http://schemas.microsoft.com/office/drawing/2014/main" id="{E48B29D2-2D72-A888-EF3D-7A8D3729F4BD}"/>
              </a:ext>
            </a:extLst>
          </p:cNvPr>
          <p:cNvSpPr>
            <a:spLocks noGrp="1"/>
          </p:cNvSpPr>
          <p:nvPr>
            <p:ph idx="1"/>
          </p:nvPr>
        </p:nvSpPr>
        <p:spPr/>
        <p:txBody>
          <a:bodyPr>
            <a:normAutofit/>
          </a:bodyPr>
          <a:lstStyle/>
          <a:p>
            <a:pPr algn="just">
              <a:lnSpc>
                <a:spcPct val="150000"/>
              </a:lnSpc>
              <a:spcBef>
                <a:spcPts val="0"/>
              </a:spcBef>
            </a:pPr>
            <a:r>
              <a:rPr lang="el-GR" sz="1400" dirty="0"/>
              <a:t>α) </a:t>
            </a:r>
            <a:r>
              <a:rPr lang="en-US" sz="1400" dirty="0"/>
              <a:t>Feed</a:t>
            </a:r>
            <a:r>
              <a:rPr lang="el-GR" sz="1400" dirty="0"/>
              <a:t>-</a:t>
            </a:r>
            <a:r>
              <a:rPr lang="en-US" sz="1400" dirty="0"/>
              <a:t>in Tariffs</a:t>
            </a:r>
            <a:r>
              <a:rPr lang="el-GR" sz="1400" dirty="0"/>
              <a:t> (</a:t>
            </a:r>
            <a:r>
              <a:rPr lang="en-US" sz="1400" dirty="0"/>
              <a:t>FITs</a:t>
            </a:r>
            <a:r>
              <a:rPr lang="el-GR" sz="1400" dirty="0"/>
              <a:t>): οι παραγωγοί ΑΠΕ λαμβάνουν αποζημίωση με </a:t>
            </a:r>
            <a:r>
              <a:rPr lang="el-GR" sz="1400" dirty="0" err="1"/>
              <a:t>σιαθερές</a:t>
            </a:r>
            <a:r>
              <a:rPr lang="el-GR" sz="1400" dirty="0"/>
              <a:t> τιμές για την ενέργεια που εγχέουν στο δίκτυο με βάση προκαθορισμένες τιμές και η εισα­γωγή </a:t>
            </a:r>
            <a:r>
              <a:rPr lang="en-US" sz="1400" dirty="0" err="1"/>
              <a:t>ms</a:t>
            </a:r>
            <a:r>
              <a:rPr lang="el-GR" sz="1400" dirty="0"/>
              <a:t> </a:t>
            </a:r>
            <a:r>
              <a:rPr lang="el-GR" sz="1400" dirty="0" err="1"/>
              <a:t>ενέργειαε</a:t>
            </a:r>
            <a:r>
              <a:rPr lang="el-GR" sz="1400" dirty="0"/>
              <a:t> γίνεται κατά προτεραιότητα στο δίκτυο. Τα </a:t>
            </a:r>
            <a:r>
              <a:rPr lang="en-US" sz="1400" dirty="0"/>
              <a:t>FITs</a:t>
            </a:r>
            <a:r>
              <a:rPr lang="el-GR" sz="1400" dirty="0"/>
              <a:t> χρηματοδοτούνται </a:t>
            </a:r>
            <a:r>
              <a:rPr lang="el-GR" sz="1400" dirty="0" err="1"/>
              <a:t>απευθεία</a:t>
            </a:r>
            <a:r>
              <a:rPr lang="el-GR" sz="1400" dirty="0"/>
              <a:t> από το κράτος ή μέσω χρεώσεων που βαρύνονται οι καταναλωτές.</a:t>
            </a:r>
          </a:p>
          <a:p>
            <a:pPr algn="just">
              <a:lnSpc>
                <a:spcPct val="150000"/>
              </a:lnSpc>
              <a:spcBef>
                <a:spcPts val="0"/>
              </a:spcBef>
            </a:pPr>
            <a:r>
              <a:rPr lang="en-US" sz="1400" dirty="0"/>
              <a:t>Feed</a:t>
            </a:r>
            <a:r>
              <a:rPr lang="el-GR" sz="1400" dirty="0"/>
              <a:t>-</a:t>
            </a:r>
            <a:r>
              <a:rPr lang="en-US" sz="1400" dirty="0"/>
              <a:t>in Premiums</a:t>
            </a:r>
            <a:r>
              <a:rPr lang="el-GR" sz="1400" dirty="0"/>
              <a:t> (</a:t>
            </a:r>
            <a:r>
              <a:rPr lang="en-US" sz="1400" dirty="0"/>
              <a:t>FIPs</a:t>
            </a:r>
            <a:r>
              <a:rPr lang="el-GR" sz="1400" dirty="0"/>
              <a:t>): προβλέπεται προσαύξηση, άλλως πριμοδότηση (</a:t>
            </a:r>
            <a:r>
              <a:rPr lang="en-US" sz="1400" dirty="0"/>
              <a:t>premium</a:t>
            </a:r>
            <a:r>
              <a:rPr lang="el-GR" sz="1400" dirty="0"/>
              <a:t>) επιπλέον της τιμής όπως αυτή διαμορφώνεται στη χονδρεμπορική αγορά ηλεκτρικής ενέργειας. Η πριμοδότηση μπορεί να είναι σταθερή ή μεταβλητή και εξαρτάται από την τιμή της αγοράς. Στην περίπτωση της σταθερής προσαύξησης, το ύψος του </a:t>
            </a:r>
            <a:r>
              <a:rPr lang="en-US" sz="1400" dirty="0"/>
              <a:t>premium</a:t>
            </a:r>
            <a:r>
              <a:rPr lang="el-GR" sz="1400" dirty="0"/>
              <a:t> παραμένει σταθερό και αμετάβλητο και δεν επηρεάζεται από τις διακυμάνσεις της αγοράς. </a:t>
            </a:r>
          </a:p>
          <a:p>
            <a:endParaRPr lang="el-GR" dirty="0"/>
          </a:p>
        </p:txBody>
      </p:sp>
    </p:spTree>
    <p:extLst>
      <p:ext uri="{BB962C8B-B14F-4D97-AF65-F5344CB8AC3E}">
        <p14:creationId xmlns:p14="http://schemas.microsoft.com/office/powerpoint/2010/main" val="2042963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a:t>ΑΠΕ</a:t>
            </a:r>
            <a:r>
              <a:rPr lang="en-US" sz="2400" dirty="0"/>
              <a:t> – Soft Law - </a:t>
            </a:r>
            <a:r>
              <a:rPr lang="el-GR" sz="2400" dirty="0"/>
              <a:t>Πράσινη Βίβλος – Λευκή Βίβλος </a:t>
            </a:r>
          </a:p>
        </p:txBody>
      </p:sp>
      <p:sp>
        <p:nvSpPr>
          <p:cNvPr id="3" name="2 - Θέση περιεχομένου"/>
          <p:cNvSpPr>
            <a:spLocks noGrp="1"/>
          </p:cNvSpPr>
          <p:nvPr>
            <p:ph idx="1"/>
          </p:nvPr>
        </p:nvSpPr>
        <p:spPr/>
        <p:txBody>
          <a:bodyPr>
            <a:normAutofit lnSpcReduction="10000"/>
          </a:bodyPr>
          <a:lstStyle/>
          <a:p>
            <a:pPr algn="just"/>
            <a:r>
              <a:rPr lang="el-GR" dirty="0"/>
              <a:t>συμβάλλει στη βελτίωση της συνολικής ανταγωνιστικότητας της ευρωπαϊκής βιομηχανίας</a:t>
            </a:r>
          </a:p>
          <a:p>
            <a:pPr algn="just"/>
            <a:r>
              <a:rPr lang="el-GR" dirty="0"/>
              <a:t>έχει θετικές επιπτώσεις στην περιφερειακή ανάπτυξη και στην απασχόληση</a:t>
            </a:r>
          </a:p>
          <a:p>
            <a:pPr algn="just"/>
            <a:r>
              <a:rPr lang="el-GR" dirty="0"/>
              <a:t>τυγχάνει της υποστηρίξεως του κοινού</a:t>
            </a:r>
          </a:p>
          <a:p>
            <a:pPr algn="just">
              <a:buNone/>
            </a:pPr>
            <a:r>
              <a:rPr lang="el-GR" dirty="0"/>
              <a:t>Ανακοίνωση της Επιτροπής – Ενέργεια για το μέλλον</a:t>
            </a:r>
            <a:r>
              <a:rPr lang="en-US" dirty="0"/>
              <a:t>: </a:t>
            </a:r>
            <a:r>
              <a:rPr lang="el-GR" dirty="0"/>
              <a:t>Ανανεώσιμες Πηγές Ενέργειας – Λευκή Βίβλος για κοινοτική στρατηγική και σχέδιο δράσης 1997</a:t>
            </a:r>
          </a:p>
          <a:p>
            <a:pPr algn="just">
              <a:buNone/>
            </a:pPr>
            <a:r>
              <a:rPr lang="el-GR" dirty="0"/>
              <a:t>Ανάγκη διαμόρφωσης κοινοτικής στρατηγικής στον τομέα των ΑΠΕ – ασφάλεια στην παροχή ενέργειας, προστασία του περιβάλλοντος</a:t>
            </a:r>
          </a:p>
          <a:p>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1BE6FD-F2A7-CEC4-E71E-67F3ECF85D3F}"/>
              </a:ext>
            </a:extLst>
          </p:cNvPr>
          <p:cNvSpPr>
            <a:spLocks noGrp="1"/>
          </p:cNvSpPr>
          <p:nvPr>
            <p:ph type="title"/>
          </p:nvPr>
        </p:nvSpPr>
        <p:spPr/>
        <p:txBody>
          <a:bodyPr/>
          <a:lstStyle/>
          <a:p>
            <a:r>
              <a:rPr lang="el-GR" dirty="0"/>
              <a:t>Καθεστώτα στήριξης ΑΠΕ </a:t>
            </a:r>
          </a:p>
        </p:txBody>
      </p:sp>
      <p:sp>
        <p:nvSpPr>
          <p:cNvPr id="3" name="Θέση περιεχομένου 2">
            <a:extLst>
              <a:ext uri="{FF2B5EF4-FFF2-40B4-BE49-F238E27FC236}">
                <a16:creationId xmlns:a16="http://schemas.microsoft.com/office/drawing/2014/main" id="{DA788656-41F9-EF2F-B79D-429C8838EF7A}"/>
              </a:ext>
            </a:extLst>
          </p:cNvPr>
          <p:cNvSpPr>
            <a:spLocks noGrp="1"/>
          </p:cNvSpPr>
          <p:nvPr>
            <p:ph idx="1"/>
          </p:nvPr>
        </p:nvSpPr>
        <p:spPr/>
        <p:txBody>
          <a:bodyPr>
            <a:normAutofit/>
          </a:bodyPr>
          <a:lstStyle/>
          <a:p>
            <a:pPr algn="just">
              <a:lnSpc>
                <a:spcPct val="150000"/>
              </a:lnSpc>
              <a:spcBef>
                <a:spcPts val="0"/>
              </a:spcBef>
            </a:pPr>
            <a:r>
              <a:rPr lang="el-GR" sz="1400" dirty="0"/>
              <a:t>γ) Ανταγωνιστή διαδικασία υποβολής προσφορών (</a:t>
            </a:r>
            <a:r>
              <a:rPr lang="en-US" sz="1400" dirty="0"/>
              <a:t>Auctions</a:t>
            </a:r>
            <a:r>
              <a:rPr lang="el-GR" sz="1400" dirty="0"/>
              <a:t>): προκηρύσσεται διαγωνισμός από το κράτος για την παραγωγή ηλεκτρικής ενέργειας από ΑΠΕ, ο </a:t>
            </a:r>
            <a:r>
              <a:rPr lang="en-US" sz="1400" dirty="0"/>
              <a:t>o</a:t>
            </a:r>
            <a:r>
              <a:rPr lang="el-GR" sz="1400" dirty="0" err="1"/>
              <a:t>ποίος</a:t>
            </a:r>
            <a:r>
              <a:rPr lang="en-US" sz="1400" dirty="0"/>
              <a:t> </a:t>
            </a:r>
            <a:r>
              <a:rPr lang="el-GR" sz="1400" dirty="0"/>
              <a:t>οδηγεί στην υπογραφή σύμβασης μεταξύ του κράτους και του μειοδότη - παραγωγού, στην οποία περιλαμβάνεται και η τιμή πώλησης της ηλεκτρικής ενέργειας που προέκυψε από την οικεία προσφορά.</a:t>
            </a:r>
          </a:p>
          <a:p>
            <a:pPr algn="just">
              <a:lnSpc>
                <a:spcPct val="150000"/>
              </a:lnSpc>
              <a:spcBef>
                <a:spcPts val="0"/>
              </a:spcBef>
            </a:pPr>
            <a:r>
              <a:rPr lang="el-GR" sz="1400" dirty="0"/>
              <a:t>δ) Πράσινα Πιστοποιητικά (</a:t>
            </a:r>
            <a:r>
              <a:rPr lang="en-US" sz="1400" dirty="0"/>
              <a:t>Green Certificates</a:t>
            </a:r>
            <a:r>
              <a:rPr lang="el-GR" sz="1400" dirty="0"/>
              <a:t>): το κράτος ορίζει ένα ορισμένο ποσο­στό ανανεώσιμης ενέργειας που πρέπει να παραχθεί και να </a:t>
            </a:r>
            <a:r>
              <a:rPr lang="el-GR" sz="1400" dirty="0" err="1"/>
              <a:t>απορροφηθεί</a:t>
            </a:r>
            <a:r>
              <a:rPr lang="el-GR" sz="1400" dirty="0"/>
              <a:t> από το δί­κτυο και οι προμηθευτές υποχρεούνται από το κράτος να αγοράζουν συγκεκριμένη ποσότητα ανανεώσιμης ηλεκτρικής ενέργειας, που θα αποδεικνύεται μέσω των ΠΠ.</a:t>
            </a:r>
          </a:p>
          <a:p>
            <a:endParaRPr lang="el-GR" dirty="0"/>
          </a:p>
        </p:txBody>
      </p:sp>
    </p:spTree>
    <p:extLst>
      <p:ext uri="{BB962C8B-B14F-4D97-AF65-F5344CB8AC3E}">
        <p14:creationId xmlns:p14="http://schemas.microsoft.com/office/powerpoint/2010/main" val="35800390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52F651-2386-D9A6-133D-6CB468BD77D4}"/>
              </a:ext>
            </a:extLst>
          </p:cNvPr>
          <p:cNvSpPr>
            <a:spLocks noGrp="1"/>
          </p:cNvSpPr>
          <p:nvPr>
            <p:ph type="title"/>
          </p:nvPr>
        </p:nvSpPr>
        <p:spPr/>
        <p:txBody>
          <a:bodyPr/>
          <a:lstStyle/>
          <a:p>
            <a:r>
              <a:rPr lang="el-GR" dirty="0"/>
              <a:t>ΔΙΜΕΡΗ ΣΥΜΒΟΛΑΙΑ ΦΟΣΕ </a:t>
            </a:r>
          </a:p>
        </p:txBody>
      </p:sp>
      <p:sp>
        <p:nvSpPr>
          <p:cNvPr id="3" name="Θέση περιεχομένου 2">
            <a:extLst>
              <a:ext uri="{FF2B5EF4-FFF2-40B4-BE49-F238E27FC236}">
                <a16:creationId xmlns:a16="http://schemas.microsoft.com/office/drawing/2014/main" id="{24F40F73-3B98-E1AE-4C0A-E47F5102A100}"/>
              </a:ext>
            </a:extLst>
          </p:cNvPr>
          <p:cNvSpPr>
            <a:spLocks noGrp="1"/>
          </p:cNvSpPr>
          <p:nvPr>
            <p:ph idx="1"/>
          </p:nvPr>
        </p:nvSpPr>
        <p:spPr>
          <a:xfrm>
            <a:off x="1981200" y="1714488"/>
            <a:ext cx="8229600" cy="4234792"/>
          </a:xfrm>
        </p:spPr>
        <p:txBody>
          <a:bodyPr>
            <a:normAutofit fontScale="47500" lnSpcReduction="20000"/>
          </a:bodyPr>
          <a:lstStyle/>
          <a:p>
            <a:pPr algn="just">
              <a:lnSpc>
                <a:spcPct val="170000"/>
              </a:lnSpc>
              <a:spcBef>
                <a:spcPts val="0"/>
              </a:spcBef>
            </a:pPr>
            <a:r>
              <a:rPr lang="el-GR" dirty="0"/>
              <a:t>Σε περίπτωση που η επένδυση από ΑΠΕ δεν έχει υπαχθεί σε κάποιο καθεστώς στήριξης η πώληση ηλεκτρικής ενέργειας γίνεται με σύναψη διμερών συμβολαίων. </a:t>
            </a:r>
          </a:p>
          <a:p>
            <a:pPr algn="just">
              <a:lnSpc>
                <a:spcPct val="170000"/>
              </a:lnSpc>
              <a:spcBef>
                <a:spcPts val="0"/>
              </a:spcBef>
            </a:pPr>
            <a:r>
              <a:rPr lang="el-GR" dirty="0"/>
              <a:t>Τα Μακροπρόθεσμα Διμερή Συμβόλαια Προμήθειας Ηλεκτρικής Ενέργειας από ΑΠΕ ή </a:t>
            </a:r>
            <a:r>
              <a:rPr lang="el-GR" dirty="0" err="1"/>
              <a:t>Power</a:t>
            </a:r>
            <a:r>
              <a:rPr lang="el-GR" dirty="0"/>
              <a:t> </a:t>
            </a:r>
            <a:r>
              <a:rPr lang="el-GR" dirty="0" err="1"/>
              <a:t>Purchase</a:t>
            </a:r>
            <a:r>
              <a:rPr lang="el-GR" dirty="0"/>
              <a:t> </a:t>
            </a:r>
            <a:r>
              <a:rPr lang="el-GR" dirty="0" err="1"/>
              <a:t>Agreements</a:t>
            </a:r>
            <a:r>
              <a:rPr lang="el-GR" dirty="0"/>
              <a:t> (</a:t>
            </a:r>
            <a:r>
              <a:rPr lang="el-GR" dirty="0" err="1"/>
              <a:t>PPAs</a:t>
            </a:r>
            <a:r>
              <a:rPr lang="el-GR" dirty="0"/>
              <a:t>), στην πιο γνωστή μορφή τους, αφορούν μακροπρόθεσμες συμβάσεις, βάσει των οποίων μια επιχείρηση (αγοραστής) συμφωνεί να αγοράσει ηλεκτρική ενέργεια απευθείας από έναν παραγωγό (πωλητή) ενέργειας σε μια προκαθορισμένη τιμή για μια προκαθορισμένη χρονική περίοδο. </a:t>
            </a:r>
          </a:p>
          <a:p>
            <a:pPr algn="just">
              <a:lnSpc>
                <a:spcPct val="170000"/>
              </a:lnSpc>
              <a:spcBef>
                <a:spcPts val="0"/>
              </a:spcBef>
            </a:pPr>
            <a:r>
              <a:rPr lang="el-GR" dirty="0"/>
              <a:t>Η σύμβαση αυτή καθορίζει όλους τους εμπορικούς όρους για την πώληση ηλεκτρικής ενέργειας μεταξύ των δύο μερών, συμπεριλαμβανομένου του πότε θα ξεκινήσει η εμπορική λειτουργία της συμφωνίας, του χρονοδιαγράμματος παράδοσης ηλεκτρικής ενέργειας, των κυρώσεων του πωλητή σε περίπτωση μη τήρησης των συμφωνημένων ποσοτήτων προς παράδοση, των κανονισμών πληρωμής και της ημερομηνίας λήξης της σύμβασης. Ο πωλητής ενέργειας μπορεί να είναι ένας παραγωγός, ενώ ο αγοραστής μπορεί να είναι μια επιχείρηση (συνήθως μεγάλοι καταναλωτές), μια ομάδα επιχειρήσεων ή ένας πάροχος ηλεκτρικής ενέργειας. </a:t>
            </a:r>
          </a:p>
          <a:p>
            <a:pPr marL="0" indent="0" algn="just">
              <a:lnSpc>
                <a:spcPct val="170000"/>
              </a:lnSpc>
              <a:spcBef>
                <a:spcPts val="0"/>
              </a:spcBef>
              <a:buNone/>
            </a:pPr>
            <a:br>
              <a:rPr lang="el-GR" dirty="0"/>
            </a:br>
            <a:endParaRPr lang="el-GR" dirty="0"/>
          </a:p>
        </p:txBody>
      </p:sp>
    </p:spTree>
    <p:extLst>
      <p:ext uri="{BB962C8B-B14F-4D97-AF65-F5344CB8AC3E}">
        <p14:creationId xmlns:p14="http://schemas.microsoft.com/office/powerpoint/2010/main" val="167453793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5B11AC-0A93-A1F9-AB43-57DDDAC6A18B}"/>
              </a:ext>
            </a:extLst>
          </p:cNvPr>
          <p:cNvSpPr>
            <a:spLocks noGrp="1"/>
          </p:cNvSpPr>
          <p:nvPr>
            <p:ph type="title"/>
          </p:nvPr>
        </p:nvSpPr>
        <p:spPr/>
        <p:txBody>
          <a:bodyPr/>
          <a:lstStyle/>
          <a:p>
            <a:r>
              <a:rPr lang="el-GR" dirty="0"/>
              <a:t>ΔΙΜΕΡΗ ΣΥΜΒΟΛΑΙΑ ΦΟΣΕ </a:t>
            </a:r>
          </a:p>
        </p:txBody>
      </p:sp>
      <p:sp>
        <p:nvSpPr>
          <p:cNvPr id="3" name="Θέση περιεχομένου 2">
            <a:extLst>
              <a:ext uri="{FF2B5EF4-FFF2-40B4-BE49-F238E27FC236}">
                <a16:creationId xmlns:a16="http://schemas.microsoft.com/office/drawing/2014/main" id="{469B2B2F-5F80-EE47-FAE2-1F142BB2E921}"/>
              </a:ext>
            </a:extLst>
          </p:cNvPr>
          <p:cNvSpPr>
            <a:spLocks noGrp="1"/>
          </p:cNvSpPr>
          <p:nvPr>
            <p:ph idx="1"/>
          </p:nvPr>
        </p:nvSpPr>
        <p:spPr>
          <a:xfrm>
            <a:off x="1981200" y="1714488"/>
            <a:ext cx="8229600" cy="4500594"/>
          </a:xfrm>
        </p:spPr>
        <p:txBody>
          <a:bodyPr>
            <a:noAutofit/>
          </a:bodyPr>
          <a:lstStyle/>
          <a:p>
            <a:pPr algn="just">
              <a:lnSpc>
                <a:spcPct val="170000"/>
              </a:lnSpc>
              <a:spcBef>
                <a:spcPts val="0"/>
              </a:spcBef>
            </a:pPr>
            <a:r>
              <a:rPr lang="el-GR" sz="1100" dirty="0"/>
              <a:t>Υπάρχουν τρεις τύποι τέτοιων συμβολαίων με κύρια διαφορά τον τρόπο με τον οποίο συμφωνεί ο πωλητής να παρέχει την παραγόμενη ισχύ του στον αγοραστή: </a:t>
            </a:r>
          </a:p>
          <a:p>
            <a:pPr algn="just">
              <a:lnSpc>
                <a:spcPct val="170000"/>
              </a:lnSpc>
              <a:spcBef>
                <a:spcPts val="0"/>
              </a:spcBef>
            </a:pPr>
            <a:r>
              <a:rPr lang="el-GR" sz="1100" dirty="0"/>
              <a:t>α) PPA με άμεση φυσική σύνδεση (On-</a:t>
            </a:r>
            <a:r>
              <a:rPr lang="el-GR" sz="1100" dirty="0" err="1"/>
              <a:t>site</a:t>
            </a:r>
            <a:r>
              <a:rPr lang="el-GR" sz="1100" dirty="0"/>
              <a:t> PPA): Ο τύπος αυτός αφορά την περίπτωση όπου ο καταναλωτής και ο αγοραστής βρίσκονται στο ίδιο μέρος και υπάρχει ιδιωτικό καλώδιο που εκτελεί τη σύνδεση μεταξύ πωλητή και αγοραστή. Πρόκειται κυρίως για καταναλωτές ή εταιρείες όπου αποφασίζουν να επενδύσουν σε ΑΠΕ στο χώρο της επιχείρησής τους και να τροφοδοτούν άμεσα τις εγκαταστάσεις τους με πράσινη ενέργεια. Ο στόχος είναι να αποφευχθεί η χρήση χρεώσεων συστήματος μέσω της άμεσης παροχής ισχύος.  </a:t>
            </a:r>
          </a:p>
          <a:p>
            <a:pPr algn="just">
              <a:lnSpc>
                <a:spcPct val="170000"/>
              </a:lnSpc>
              <a:spcBef>
                <a:spcPts val="0"/>
              </a:spcBef>
            </a:pPr>
            <a:r>
              <a:rPr lang="el-GR" sz="1100" dirty="0"/>
              <a:t>β) PPA χωρίς άμεση φυσική σύνδεση (</a:t>
            </a:r>
            <a:r>
              <a:rPr lang="el-GR" sz="1100" dirty="0" err="1"/>
              <a:t>Off-site</a:t>
            </a:r>
            <a:r>
              <a:rPr lang="el-GR" sz="1100" dirty="0"/>
              <a:t> PPA): Σε αυτόν τον τύπο PPA, ο πωλητής και ο αγοραστής δεν χρειάζεται να βρίσκονται στο ίδιο μέρος, ούτε να τους συνδέει ιδιωτικό καλώδιο. Τις συναλλαγές ενέργειας μεταξύ των συμβαλλόμενων αναλαμβάνει να τις φέρει εις πέρας ένας προμηθευτής ενέργειας (έναντι κάποιου αντιτίμου) είτε φυσικά είτε μέσω του δικτύου.  </a:t>
            </a:r>
          </a:p>
          <a:p>
            <a:pPr algn="just">
              <a:lnSpc>
                <a:spcPct val="170000"/>
              </a:lnSpc>
              <a:spcBef>
                <a:spcPts val="0"/>
              </a:spcBef>
            </a:pPr>
            <a:r>
              <a:rPr lang="el-GR" sz="1100" dirty="0"/>
              <a:t>γ) PPA υπό την υποστήριξη ενός προμηθευτή ενέργειας (</a:t>
            </a:r>
            <a:r>
              <a:rPr lang="el-GR" sz="1100" dirty="0" err="1"/>
              <a:t>Sleeved</a:t>
            </a:r>
            <a:r>
              <a:rPr lang="el-GR" sz="1100" dirty="0"/>
              <a:t> PPA): Πρόκειται για τον δημοφιλέστερο τύπο της κατηγορίας PPA, που χρησιμοποιείται στην Ελλάδα. Σε αυτό το PPA, ο προμηθευτής ενέργειας παρέχει πρόσθετες υπηρεσίες, όπως τη διενέργεια των συναλλαγών (ενεργειακών και οικονομικών) μεταξύ των συμβαλλόμενων, την ανάληψη του ρίσκου των τιμών της αγοράς και την ανάληψη των υπηρεσιών εξισορρόπησης. Επιπλέον, η συμμετοχή του προμηθευτή ενέργειας εγγυάται την τροφοδοσία του αγοραστή κατά τις ώρες που ο παραγωγός ΑΠΕ αδυνατεί να παράγει την απαιτούμενη ενέργεια.</a:t>
            </a:r>
          </a:p>
        </p:txBody>
      </p:sp>
    </p:spTree>
    <p:extLst>
      <p:ext uri="{BB962C8B-B14F-4D97-AF65-F5344CB8AC3E}">
        <p14:creationId xmlns:p14="http://schemas.microsoft.com/office/powerpoint/2010/main" val="32839562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DB73B9-FB6C-9F1D-33F9-B2958CC6316F}"/>
              </a:ext>
            </a:extLst>
          </p:cNvPr>
          <p:cNvSpPr>
            <a:spLocks noGrp="1"/>
          </p:cNvSpPr>
          <p:nvPr>
            <p:ph type="title"/>
          </p:nvPr>
        </p:nvSpPr>
        <p:spPr/>
        <p:txBody>
          <a:bodyPr/>
          <a:lstStyle/>
          <a:p>
            <a:r>
              <a:rPr lang="el-GR" dirty="0"/>
              <a:t>ΔΙΜΕΡΗ ΣΥΜΒΟΛΑΙΑ ΦΟΣΕ </a:t>
            </a:r>
          </a:p>
        </p:txBody>
      </p:sp>
      <p:sp>
        <p:nvSpPr>
          <p:cNvPr id="3" name="Θέση περιεχομένου 2">
            <a:extLst>
              <a:ext uri="{FF2B5EF4-FFF2-40B4-BE49-F238E27FC236}">
                <a16:creationId xmlns:a16="http://schemas.microsoft.com/office/drawing/2014/main" id="{C01E8382-F14E-D86A-358D-C0C929725586}"/>
              </a:ext>
            </a:extLst>
          </p:cNvPr>
          <p:cNvSpPr>
            <a:spLocks noGrp="1"/>
          </p:cNvSpPr>
          <p:nvPr>
            <p:ph idx="1"/>
          </p:nvPr>
        </p:nvSpPr>
        <p:spPr>
          <a:xfrm>
            <a:off x="2152650" y="2226470"/>
            <a:ext cx="7886700" cy="3629345"/>
          </a:xfrm>
        </p:spPr>
        <p:txBody>
          <a:bodyPr>
            <a:normAutofit fontScale="55000" lnSpcReduction="20000"/>
          </a:bodyPr>
          <a:lstStyle/>
          <a:p>
            <a:pPr algn="just">
              <a:lnSpc>
                <a:spcPct val="170000"/>
              </a:lnSpc>
              <a:spcBef>
                <a:spcPts val="0"/>
              </a:spcBef>
            </a:pPr>
            <a:r>
              <a:rPr lang="el-GR" dirty="0"/>
              <a:t>Τα εικονικά διμερή συμβόλαια (</a:t>
            </a:r>
            <a:r>
              <a:rPr lang="el-GR" dirty="0" err="1"/>
              <a:t>VPPAs</a:t>
            </a:r>
            <a:r>
              <a:rPr lang="el-GR" dirty="0"/>
              <a:t>) είναι συμβάσεις οι οποίες μπορούν να εφαρμοστούν μόνο σε ρευστές αγορές (πχ. χρηματιστηριακές αγορές) και δεν υπόκεινται σε υποχρέωση φυσικής παράδοσης ενέργειας. Τα </a:t>
            </a:r>
            <a:r>
              <a:rPr lang="el-GR" dirty="0" err="1"/>
              <a:t>VPPAs</a:t>
            </a:r>
            <a:r>
              <a:rPr lang="el-GR" dirty="0"/>
              <a:t> αφορούν περισσότερο την οικονομική συναλλαγή μεταξύ των δύο μερών. </a:t>
            </a:r>
            <a:endParaRPr lang="en-US" dirty="0"/>
          </a:p>
          <a:p>
            <a:pPr algn="just">
              <a:lnSpc>
                <a:spcPct val="170000"/>
              </a:lnSpc>
              <a:spcBef>
                <a:spcPts val="0"/>
              </a:spcBef>
            </a:pPr>
            <a:r>
              <a:rPr lang="el-GR" dirty="0"/>
              <a:t>Καταρχάς ισχύει το άτυπο των δικαιοπραξιών, αλλά η απαίτηση για καταχώριση των διμερών συμβάσεων στο ΕΧΕ μας οδηγεί στο συμπέρασμα ότι ο έγγραφος τύπος είναι απαραίτητος, πλην των περιπτώσεων όπου η καταχώριση, η λογιστική παρακολούθηση ή το ρυθμιστικό πλαίσιο απαιτεί έγγραφο τύπο. Σημειώνεται δε ότι η ανάγκη έγγραφου τύπου συνδυάζεται με τις ειδικές ρυθμίσεις που απαιτούνται σε τέτοιου είδους συμβάσεις, τις τεχνικές ρυθμίσεις σχετικά με την ποσότητα και την ασφαλή διοχέτευση και παροχή της ηλεκτρικής ενέργειας.</a:t>
            </a:r>
          </a:p>
          <a:p>
            <a:pPr algn="just">
              <a:lnSpc>
                <a:spcPct val="170000"/>
              </a:lnSpc>
              <a:spcBef>
                <a:spcPts val="0"/>
              </a:spcBef>
            </a:pPr>
            <a:endParaRPr lang="el-GR" dirty="0"/>
          </a:p>
        </p:txBody>
      </p:sp>
    </p:spTree>
    <p:extLst>
      <p:ext uri="{BB962C8B-B14F-4D97-AF65-F5344CB8AC3E}">
        <p14:creationId xmlns:p14="http://schemas.microsoft.com/office/powerpoint/2010/main" val="12873245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767B92-21F2-357B-B389-80362D77C7F1}"/>
              </a:ext>
            </a:extLst>
          </p:cNvPr>
          <p:cNvSpPr>
            <a:spLocks noGrp="1"/>
          </p:cNvSpPr>
          <p:nvPr>
            <p:ph type="title"/>
          </p:nvPr>
        </p:nvSpPr>
        <p:spPr/>
        <p:txBody>
          <a:bodyPr/>
          <a:lstStyle/>
          <a:p>
            <a:r>
              <a:rPr lang="el-GR" dirty="0"/>
              <a:t>ΔΙΜΕΡΗ ΣΥΜΒΟΛΑΙΑ ΦΟΣΕ </a:t>
            </a:r>
          </a:p>
        </p:txBody>
      </p:sp>
      <p:sp>
        <p:nvSpPr>
          <p:cNvPr id="3" name="Θέση περιεχομένου 2">
            <a:extLst>
              <a:ext uri="{FF2B5EF4-FFF2-40B4-BE49-F238E27FC236}">
                <a16:creationId xmlns:a16="http://schemas.microsoft.com/office/drawing/2014/main" id="{11856BC5-6D21-22F3-1AC7-AB78D9B6286D}"/>
              </a:ext>
            </a:extLst>
          </p:cNvPr>
          <p:cNvSpPr>
            <a:spLocks noGrp="1"/>
          </p:cNvSpPr>
          <p:nvPr>
            <p:ph idx="1"/>
          </p:nvPr>
        </p:nvSpPr>
        <p:spPr/>
        <p:txBody>
          <a:bodyPr>
            <a:normAutofit/>
          </a:bodyPr>
          <a:lstStyle/>
          <a:p>
            <a:pPr algn="just">
              <a:lnSpc>
                <a:spcPct val="150000"/>
              </a:lnSpc>
            </a:pPr>
            <a:r>
              <a:rPr lang="el-GR" sz="1600" dirty="0"/>
              <a:t>Η μεικτή φύση των ΣΑΗΕ αποκλείει την υπαγωγή σε κλασσικούς νομικούς τύπους όπως η πώληση του ΑΚ 513, καθώς ενσωματώνουν πολλαπλά νομικά στοιχεία, ιδίως πώληση μελλοντικής εκπλήρωσης, παροχή υπηρεσίας, χρηματοοικονομική διαμεσολάβηση καθώς και εξασφάλιση έναντι μελλοντικού κινδύνου. Υπό το πρίσμα αυτό, η υιοθέτηση συμβατικών προτύπων λειτουργεί ως de facto μηχανισμός τυποποίησης συμβάλλοντας στην ανάγκη για ρυθμιστική σαφήνεια και συμβατική ευελιξία</a:t>
            </a:r>
          </a:p>
          <a:p>
            <a:pPr algn="just">
              <a:lnSpc>
                <a:spcPct val="150000"/>
              </a:lnSpc>
            </a:pPr>
            <a:r>
              <a:rPr lang="el-GR" sz="1600" dirty="0"/>
              <a:t>Βασικά στοιχεία των διμερών συμβάσεων αποτελούν ο σταθμός παραγωγής, ειδικότερα η απουσία πραγματικών και νομικών ελαττωμάτων, έτσι ώστε να διασφαλιστεί η αδιάλειπτη παροχή ενέργειας, η ποσότητα, η τιμή και η διάρκεια.</a:t>
            </a:r>
          </a:p>
        </p:txBody>
      </p:sp>
    </p:spTree>
    <p:extLst>
      <p:ext uri="{BB962C8B-B14F-4D97-AF65-F5344CB8AC3E}">
        <p14:creationId xmlns:p14="http://schemas.microsoft.com/office/powerpoint/2010/main" val="21758294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7B159F-32CB-F8E2-7AA3-CB12665661D8}"/>
              </a:ext>
            </a:extLst>
          </p:cNvPr>
          <p:cNvSpPr>
            <a:spLocks noGrp="1"/>
          </p:cNvSpPr>
          <p:nvPr>
            <p:ph type="title"/>
          </p:nvPr>
        </p:nvSpPr>
        <p:spPr/>
        <p:txBody>
          <a:bodyPr/>
          <a:lstStyle/>
          <a:p>
            <a:r>
              <a:rPr lang="el-GR" dirty="0"/>
              <a:t>ΔΙΜΕΡΗ ΣΥΜΒΟΛΑΙΑ ΦΟΣΕ </a:t>
            </a:r>
          </a:p>
        </p:txBody>
      </p:sp>
      <p:sp>
        <p:nvSpPr>
          <p:cNvPr id="3" name="Θέση περιεχομένου 2">
            <a:extLst>
              <a:ext uri="{FF2B5EF4-FFF2-40B4-BE49-F238E27FC236}">
                <a16:creationId xmlns:a16="http://schemas.microsoft.com/office/drawing/2014/main" id="{9B2EBF70-BE04-55D6-AE8C-D7BDFD29BBFE}"/>
              </a:ext>
            </a:extLst>
          </p:cNvPr>
          <p:cNvSpPr>
            <a:spLocks noGrp="1"/>
          </p:cNvSpPr>
          <p:nvPr>
            <p:ph idx="1"/>
          </p:nvPr>
        </p:nvSpPr>
        <p:spPr/>
        <p:txBody>
          <a:bodyPr>
            <a:normAutofit fontScale="55000" lnSpcReduction="20000"/>
          </a:bodyPr>
          <a:lstStyle/>
          <a:p>
            <a:pPr algn="just">
              <a:lnSpc>
                <a:spcPct val="170000"/>
              </a:lnSpc>
              <a:spcBef>
                <a:spcPts val="0"/>
              </a:spcBef>
            </a:pPr>
            <a:r>
              <a:rPr lang="el-GR" dirty="0"/>
              <a:t>Σύμφωνα με το άρθρο 5 του Ν. 4414/2016, οι Σταθμοί ΑΠΕ και ΣΗΘΥΑ με υποχρέωση συμμετοχής στην αγορά ηλεκτρικής ενέργειας είναι:</a:t>
            </a:r>
          </a:p>
          <a:p>
            <a:pPr algn="just" fontAlgn="base">
              <a:lnSpc>
                <a:spcPct val="170000"/>
              </a:lnSpc>
              <a:spcBef>
                <a:spcPts val="0"/>
              </a:spcBef>
            </a:pPr>
            <a:r>
              <a:rPr lang="el-GR" dirty="0"/>
              <a:t>οι Κάτοχοι Σταθμών που έχουν συνάψει Σύμβαση Λειτουργικής Ενίσχυσης Διαφορικής Προσαύξησης (Σ.Ε.Δ.Π.) με τον ΔΑΠΕΕΠ.</a:t>
            </a:r>
          </a:p>
          <a:p>
            <a:pPr algn="just" fontAlgn="base">
              <a:lnSpc>
                <a:spcPct val="170000"/>
              </a:lnSpc>
              <a:spcBef>
                <a:spcPts val="0"/>
              </a:spcBef>
            </a:pPr>
            <a:r>
              <a:rPr lang="el-GR" dirty="0"/>
              <a:t>οι Κάτοχοι Σταθμών που έχουν συνάψει Σύμβαση Πώλησης ηλεκτρικής ενέργειας σύμφωνα με το άρθρο 12 του Ν. 3468/2006 ή αντίστοιχη σύμβαση αγοραπωλησίας ηλεκτρικής ενέργειας προ του Ν. 3468/2006, και οι σταθμοί τους συνεχίζουν να λειτουργούν μετά την ημερομηνία λήξης των αντίστοιχων συμβάσεων, εφόσον ισχύουν όλες οι απαιτούμενες κατά την κείμενη νομοθεσία άδειες και εγκρίσεις (παρ. 19 του άρθρου 3 του Ν. 4414/2016).</a:t>
            </a:r>
          </a:p>
          <a:p>
            <a:pPr algn="just" fontAlgn="base">
              <a:lnSpc>
                <a:spcPct val="170000"/>
              </a:lnSpc>
              <a:spcBef>
                <a:spcPts val="0"/>
              </a:spcBef>
            </a:pPr>
            <a:r>
              <a:rPr lang="el-GR" dirty="0"/>
              <a:t>οι Κάτοχοι Σταθμών ΑΠΕ και ΣΗΘΥΑ που συμμετέχουν απευθείας στην αγορά χωρίς να λαμβάνουν λειτουργική ενίσχυση βάσει του άρθρου 12 Α του Ν. 4414/2016.</a:t>
            </a:r>
          </a:p>
        </p:txBody>
      </p:sp>
    </p:spTree>
    <p:extLst>
      <p:ext uri="{BB962C8B-B14F-4D97-AF65-F5344CB8AC3E}">
        <p14:creationId xmlns:p14="http://schemas.microsoft.com/office/powerpoint/2010/main" val="23558362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116C22-E076-5AB2-050C-DC9984A02365}"/>
              </a:ext>
            </a:extLst>
          </p:cNvPr>
          <p:cNvSpPr>
            <a:spLocks noGrp="1"/>
          </p:cNvSpPr>
          <p:nvPr>
            <p:ph type="title"/>
          </p:nvPr>
        </p:nvSpPr>
        <p:spPr/>
        <p:txBody>
          <a:bodyPr/>
          <a:lstStyle/>
          <a:p>
            <a:r>
              <a:rPr lang="el-GR" dirty="0"/>
              <a:t>ΔΙΜΕΡΗ ΣΥΜΒΟΛΑΙΑ ΦΟΣΕ </a:t>
            </a:r>
          </a:p>
        </p:txBody>
      </p:sp>
      <p:sp>
        <p:nvSpPr>
          <p:cNvPr id="3" name="Θέση περιεχομένου 2">
            <a:extLst>
              <a:ext uri="{FF2B5EF4-FFF2-40B4-BE49-F238E27FC236}">
                <a16:creationId xmlns:a16="http://schemas.microsoft.com/office/drawing/2014/main" id="{34FA9A18-E26C-09FB-2684-AEF159A4D602}"/>
              </a:ext>
            </a:extLst>
          </p:cNvPr>
          <p:cNvSpPr>
            <a:spLocks noGrp="1"/>
          </p:cNvSpPr>
          <p:nvPr>
            <p:ph idx="1"/>
          </p:nvPr>
        </p:nvSpPr>
        <p:spPr>
          <a:xfrm>
            <a:off x="2152650" y="2226468"/>
            <a:ext cx="7886700" cy="3650804"/>
          </a:xfrm>
        </p:spPr>
        <p:txBody>
          <a:bodyPr>
            <a:normAutofit fontScale="32500" lnSpcReduction="20000"/>
          </a:bodyPr>
          <a:lstStyle/>
          <a:p>
            <a:pPr fontAlgn="base">
              <a:lnSpc>
                <a:spcPct val="170000"/>
              </a:lnSpc>
              <a:spcBef>
                <a:spcPts val="0"/>
              </a:spcBef>
            </a:pPr>
            <a:r>
              <a:rPr lang="el-GR" sz="3400" dirty="0"/>
              <a:t>Οι παραγωγοί μπορούν να συμμετέχουν στην αγορά μέσω φορέων σωρευτικής εκπροσώπησης (ΦΟΣΕ)</a:t>
            </a:r>
          </a:p>
          <a:p>
            <a:pPr fontAlgn="base">
              <a:lnSpc>
                <a:spcPct val="170000"/>
              </a:lnSpc>
              <a:spcBef>
                <a:spcPts val="0"/>
              </a:spcBef>
            </a:pPr>
            <a:r>
              <a:rPr lang="el-GR" sz="3400" b="1" dirty="0"/>
              <a:t>Αρμοδιότητες του ΦΟΣΕ είναι </a:t>
            </a:r>
          </a:p>
          <a:p>
            <a:pPr>
              <a:lnSpc>
                <a:spcPct val="170000"/>
              </a:lnSpc>
              <a:spcBef>
                <a:spcPts val="0"/>
              </a:spcBef>
            </a:pPr>
            <a:r>
              <a:rPr lang="el-GR" sz="3400" dirty="0"/>
              <a:t>1) Εκπροσώπηση μονάδων ΑΠΕ στην αγορά ηλεκτρικής ενέργειας: </a:t>
            </a:r>
          </a:p>
          <a:p>
            <a:pPr>
              <a:lnSpc>
                <a:spcPct val="170000"/>
              </a:lnSpc>
              <a:spcBef>
                <a:spcPts val="0"/>
              </a:spcBef>
            </a:pPr>
            <a:r>
              <a:rPr lang="el-GR" sz="3400" dirty="0"/>
              <a:t>2) Πρόβλεψη της παραγωγής των μονάδων ΑΠΕ στο επίπεδο της προηγούμενης ημέρας και σε επίπεδο εντός της ημέρας</a:t>
            </a:r>
          </a:p>
          <a:p>
            <a:pPr>
              <a:lnSpc>
                <a:spcPct val="170000"/>
              </a:lnSpc>
              <a:spcBef>
                <a:spcPts val="0"/>
              </a:spcBef>
            </a:pPr>
            <a:r>
              <a:rPr lang="el-GR" sz="3400" dirty="0"/>
              <a:t>3) Πώληση της παραγωγής ηλεκτρικής ενέργειας είτε μέσω της οργανωμένης αγοράς είτε διμερώς, ώστε να ελαχιστοποιηθεί το κόστος απόκλισης/εξισορρόπησης: </a:t>
            </a:r>
          </a:p>
          <a:p>
            <a:pPr>
              <a:lnSpc>
                <a:spcPct val="170000"/>
              </a:lnSpc>
              <a:spcBef>
                <a:spcPts val="0"/>
              </a:spcBef>
            </a:pPr>
            <a:r>
              <a:rPr lang="el-GR" sz="3400" dirty="0"/>
              <a:t>4) Διακανονισμός των χρεοπιστώσεων με τους οικείους Οίκους Εκκαθάρισης: </a:t>
            </a:r>
          </a:p>
          <a:p>
            <a:pPr>
              <a:lnSpc>
                <a:spcPct val="170000"/>
              </a:lnSpc>
              <a:spcBef>
                <a:spcPts val="0"/>
              </a:spcBef>
            </a:pPr>
            <a:r>
              <a:rPr lang="el-GR" sz="3400" dirty="0"/>
              <a:t>5) Διευθέτηση των ανισορροπιών του Χαρτοφυλακίου Μη-Κατανεμημένων Μονάδων ΑΠΕ με την Τιμή Αποκλίσεων της Αγοράς Εξισορρόπησης με τον Διαχειριστή του Συστήματος Μεταφοράς: </a:t>
            </a:r>
          </a:p>
          <a:p>
            <a:pPr>
              <a:lnSpc>
                <a:spcPct val="170000"/>
              </a:lnSpc>
              <a:spcBef>
                <a:spcPts val="0"/>
              </a:spcBef>
            </a:pPr>
            <a:r>
              <a:rPr lang="el-GR" sz="3400" dirty="0"/>
              <a:t>6) Εκπροσώπηση και διαχείριση των Χαρτοφυλακίων Κατανεμημένων Μονάδων ΑΠΕ στην Αγορά </a:t>
            </a:r>
            <a:r>
              <a:rPr lang="el-GR" sz="3400" dirty="0" err="1"/>
              <a:t>Εξισορρπησης</a:t>
            </a:r>
            <a:r>
              <a:rPr lang="el-GR" sz="3400" dirty="0"/>
              <a:t>:</a:t>
            </a:r>
          </a:p>
          <a:p>
            <a:pPr>
              <a:lnSpc>
                <a:spcPct val="170000"/>
              </a:lnSpc>
              <a:spcBef>
                <a:spcPts val="0"/>
              </a:spcBef>
            </a:pPr>
            <a:r>
              <a:rPr lang="el-GR" sz="3400" dirty="0"/>
              <a:t>7) Διακανονισμός των χρεοπιστώσεων από τη συμμετοχή των Χαρτοφυλακίων </a:t>
            </a:r>
            <a:r>
              <a:rPr lang="el-GR" sz="3400" dirty="0" err="1"/>
              <a:t>Κατανεμόμενων</a:t>
            </a:r>
            <a:r>
              <a:rPr lang="el-GR" sz="3400" dirty="0"/>
              <a:t> Μονάδων ΑΠΕ στην Αγορά Εξισορρόπησης</a:t>
            </a:r>
            <a:br>
              <a:rPr lang="el-GR" sz="3400" dirty="0"/>
            </a:br>
            <a:endParaRPr lang="el-GR" sz="3400" dirty="0"/>
          </a:p>
          <a:p>
            <a:endParaRPr lang="el-GR" dirty="0"/>
          </a:p>
        </p:txBody>
      </p:sp>
    </p:spTree>
    <p:extLst>
      <p:ext uri="{BB962C8B-B14F-4D97-AF65-F5344CB8AC3E}">
        <p14:creationId xmlns:p14="http://schemas.microsoft.com/office/powerpoint/2010/main" val="376646751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3380B0-8BA5-C6CD-4E8F-F85A6EE062A6}"/>
              </a:ext>
            </a:extLst>
          </p:cNvPr>
          <p:cNvSpPr>
            <a:spLocks noGrp="1"/>
          </p:cNvSpPr>
          <p:nvPr>
            <p:ph type="title"/>
          </p:nvPr>
        </p:nvSpPr>
        <p:spPr/>
        <p:txBody>
          <a:bodyPr/>
          <a:lstStyle/>
          <a:p>
            <a:r>
              <a:rPr lang="el-GR" dirty="0"/>
              <a:t>ΝΟΜΙΚΑ ΖΗΤΗΜΑΤΑ </a:t>
            </a:r>
          </a:p>
        </p:txBody>
      </p:sp>
      <p:sp>
        <p:nvSpPr>
          <p:cNvPr id="3" name="Θέση περιεχομένου 2">
            <a:extLst>
              <a:ext uri="{FF2B5EF4-FFF2-40B4-BE49-F238E27FC236}">
                <a16:creationId xmlns:a16="http://schemas.microsoft.com/office/drawing/2014/main" id="{6F6FA1E9-145A-E883-0ADE-0D922FFAED0E}"/>
              </a:ext>
            </a:extLst>
          </p:cNvPr>
          <p:cNvSpPr>
            <a:spLocks noGrp="1"/>
          </p:cNvSpPr>
          <p:nvPr>
            <p:ph idx="1"/>
          </p:nvPr>
        </p:nvSpPr>
        <p:spPr/>
        <p:txBody>
          <a:bodyPr>
            <a:normAutofit fontScale="32500" lnSpcReduction="20000"/>
          </a:bodyPr>
          <a:lstStyle/>
          <a:p>
            <a:pPr marL="0" indent="0" algn="just">
              <a:lnSpc>
                <a:spcPct val="170000"/>
              </a:lnSpc>
              <a:spcBef>
                <a:spcPts val="0"/>
              </a:spcBef>
              <a:buNone/>
            </a:pPr>
            <a:r>
              <a:rPr lang="el-GR" sz="3700" dirty="0">
                <a:solidFill>
                  <a:srgbClr val="000000"/>
                </a:solidFill>
                <a:cs typeface="Calibri" panose="020F0502020204030204" pitchFamily="34" charset="0"/>
              </a:rPr>
              <a:t>1. ΠΡΟΣΦΥΓΗ ΚΑΤΆ ΑΠΟΦΑΣΕΩΝ ΤΗΣ ΡΑΕ</a:t>
            </a:r>
          </a:p>
          <a:p>
            <a:pPr marL="0" indent="0" algn="just">
              <a:lnSpc>
                <a:spcPct val="170000"/>
              </a:lnSpc>
              <a:spcBef>
                <a:spcPts val="0"/>
              </a:spcBef>
              <a:buNone/>
            </a:pPr>
            <a:r>
              <a:rPr lang="el-GR" sz="3700" dirty="0">
                <a:solidFill>
                  <a:srgbClr val="000000"/>
                </a:solidFill>
                <a:cs typeface="Calibri" panose="020F0502020204030204" pitchFamily="34" charset="0"/>
              </a:rPr>
              <a:t>Άρθρα 32 και 33 του ν. 4001/2011</a:t>
            </a:r>
          </a:p>
          <a:p>
            <a:pPr marL="0" indent="0" algn="just">
              <a:lnSpc>
                <a:spcPct val="170000"/>
              </a:lnSpc>
              <a:spcBef>
                <a:spcPts val="0"/>
              </a:spcBef>
              <a:buNone/>
            </a:pPr>
            <a:r>
              <a:rPr lang="el-GR" sz="3700" dirty="0">
                <a:solidFill>
                  <a:srgbClr val="000000"/>
                </a:solidFill>
                <a:cs typeface="Calibri" panose="020F0502020204030204" pitchFamily="34" charset="0"/>
              </a:rPr>
              <a:t>Κατά των ατομικών εκτελεστών πράξεων της ΡΑΕ χωρεί αίτηση αναθεώρησης εντός </a:t>
            </a:r>
            <a:r>
              <a:rPr lang="el-GR" sz="3700" dirty="0">
                <a:solidFill>
                  <a:srgbClr val="000000"/>
                </a:solidFill>
              </a:rPr>
              <a:t>προθεσμίας τριάντα (30) ημερών από τη δημοσίευση ή την κοινοποίηση της απόφασης. </a:t>
            </a:r>
          </a:p>
          <a:p>
            <a:pPr marL="0" indent="0" algn="just">
              <a:lnSpc>
                <a:spcPct val="170000"/>
              </a:lnSpc>
              <a:spcBef>
                <a:spcPts val="0"/>
              </a:spcBef>
              <a:buNone/>
            </a:pPr>
            <a:r>
              <a:rPr lang="el-GR" sz="3700" dirty="0">
                <a:solidFill>
                  <a:srgbClr val="000000"/>
                </a:solidFill>
              </a:rPr>
              <a:t>Η προηγούμενη άσκηση της αίτησης αναθεώρησης έχει χαρακτήρα </a:t>
            </a:r>
            <a:r>
              <a:rPr lang="el-GR" sz="3700" b="1" dirty="0">
                <a:solidFill>
                  <a:srgbClr val="0070C0"/>
                </a:solidFill>
              </a:rPr>
              <a:t>ενδικοφανούς προσφυγής</a:t>
            </a:r>
            <a:r>
              <a:rPr lang="el-GR" sz="3700" dirty="0">
                <a:solidFill>
                  <a:srgbClr val="000000"/>
                </a:solidFill>
              </a:rPr>
              <a:t> και είναι αναγκαία προϋπόθεση για το παραδεκτό του ένδικου βοηθήματος της αίτησης ακύρωσης ή προσφυγής.</a:t>
            </a:r>
          </a:p>
          <a:p>
            <a:pPr algn="just">
              <a:lnSpc>
                <a:spcPct val="170000"/>
              </a:lnSpc>
              <a:spcBef>
                <a:spcPts val="0"/>
              </a:spcBef>
              <a:buFont typeface="Wingdings" panose="05000000000000000000" pitchFamily="2" charset="2"/>
              <a:buChar char="§"/>
            </a:pPr>
            <a:r>
              <a:rPr lang="el-GR" sz="3700" dirty="0">
                <a:solidFill>
                  <a:srgbClr val="000000"/>
                </a:solidFill>
              </a:rPr>
              <a:t>Οι αποφάσεις που αφορούν χορήγηση ή την άρνηση χορήγησης, την τροποποίηση ή την ανάκληση διοικητικών αδειών προσβάλλονται ενώπιον του Διοικητικού Εφετείου Αθηνών με το ένδικο βοήθημα της αίτησης ακύρωσης </a:t>
            </a:r>
          </a:p>
          <a:p>
            <a:pPr algn="just">
              <a:lnSpc>
                <a:spcPct val="170000"/>
              </a:lnSpc>
              <a:spcBef>
                <a:spcPts val="0"/>
              </a:spcBef>
              <a:buFont typeface="Wingdings" panose="05000000000000000000" pitchFamily="2" charset="2"/>
              <a:buChar char="§"/>
            </a:pPr>
            <a:r>
              <a:rPr lang="el-GR" sz="3700" dirty="0">
                <a:solidFill>
                  <a:srgbClr val="000000"/>
                </a:solidFill>
              </a:rPr>
              <a:t>Σε κάθε άλλη περίπτωση προσβάλλονται ενώπιον του Διοικητικού Εφετείου με προσφυγή ουσίας.</a:t>
            </a:r>
          </a:p>
          <a:p>
            <a:pPr marL="0" indent="0" algn="just">
              <a:lnSpc>
                <a:spcPct val="170000"/>
              </a:lnSpc>
              <a:spcBef>
                <a:spcPts val="0"/>
              </a:spcBef>
              <a:buNone/>
            </a:pPr>
            <a:r>
              <a:rPr lang="el-GR" sz="3700" dirty="0">
                <a:solidFill>
                  <a:srgbClr val="000000"/>
                </a:solidFill>
              </a:rPr>
              <a:t>Κατά της απόφασης του Διοικητικού Εφετείου Αθηνών επί αίτησης ακύρωσης χωρεί έφεση ενώπιον του Συμβουλίου της Επικρατείας. </a:t>
            </a:r>
          </a:p>
          <a:p>
            <a:pPr marL="0" indent="0" algn="just">
              <a:lnSpc>
                <a:spcPct val="170000"/>
              </a:lnSpc>
              <a:spcBef>
                <a:spcPts val="0"/>
              </a:spcBef>
              <a:buNone/>
            </a:pPr>
            <a:r>
              <a:rPr lang="el-GR" sz="3700" dirty="0">
                <a:solidFill>
                  <a:srgbClr val="000000"/>
                </a:solidFill>
              </a:rPr>
              <a:t>Κατά της απόφασης του Διοικητικού Εφετείου Αθηνών επί προσφυγής χωρεί αίτηση αναίρεσης ενώπιον του Συμβουλίου της Επικρατείας.</a:t>
            </a:r>
          </a:p>
          <a:p>
            <a:pPr marL="0" indent="0" algn="just">
              <a:lnSpc>
                <a:spcPct val="170000"/>
              </a:lnSpc>
              <a:spcBef>
                <a:spcPts val="0"/>
              </a:spcBef>
              <a:buNone/>
            </a:pPr>
            <a:r>
              <a:rPr lang="el-GR" sz="3700" dirty="0">
                <a:solidFill>
                  <a:srgbClr val="000000"/>
                </a:solidFill>
              </a:rPr>
              <a:t>Αν η απόφαση έχει κανονιστικό χαρακτήρα, προσβάλλεται με αίτηση ακύρωσης ενώπιον του Συμβουλίου της Επικρατείας σε πρώτο και τελευταίο βαθμό.</a:t>
            </a:r>
          </a:p>
          <a:p>
            <a:endParaRPr lang="el-GR" dirty="0"/>
          </a:p>
        </p:txBody>
      </p:sp>
    </p:spTree>
    <p:extLst>
      <p:ext uri="{BB962C8B-B14F-4D97-AF65-F5344CB8AC3E}">
        <p14:creationId xmlns:p14="http://schemas.microsoft.com/office/powerpoint/2010/main" val="28109497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AA493C-1EB7-0BDA-3020-AA5D38BD0BF7}"/>
              </a:ext>
            </a:extLst>
          </p:cNvPr>
          <p:cNvSpPr>
            <a:spLocks noGrp="1"/>
          </p:cNvSpPr>
          <p:nvPr>
            <p:ph type="title"/>
          </p:nvPr>
        </p:nvSpPr>
        <p:spPr/>
        <p:txBody>
          <a:bodyPr/>
          <a:lstStyle/>
          <a:p>
            <a:r>
              <a:rPr lang="el-GR" dirty="0"/>
              <a:t>ΝΟΜΙΚΑ ΖΗΤΗΜΑΤΑ </a:t>
            </a:r>
          </a:p>
        </p:txBody>
      </p:sp>
      <p:sp>
        <p:nvSpPr>
          <p:cNvPr id="3" name="Θέση περιεχομένου 2">
            <a:extLst>
              <a:ext uri="{FF2B5EF4-FFF2-40B4-BE49-F238E27FC236}">
                <a16:creationId xmlns:a16="http://schemas.microsoft.com/office/drawing/2014/main" id="{DCCF5CDD-91F1-BA69-0874-F2974526AD9D}"/>
              </a:ext>
            </a:extLst>
          </p:cNvPr>
          <p:cNvSpPr>
            <a:spLocks noGrp="1"/>
          </p:cNvSpPr>
          <p:nvPr>
            <p:ph idx="1"/>
          </p:nvPr>
        </p:nvSpPr>
        <p:spPr>
          <a:xfrm>
            <a:off x="1847528" y="1628800"/>
            <a:ext cx="8229600" cy="4464496"/>
          </a:xfrm>
        </p:spPr>
        <p:txBody>
          <a:bodyPr>
            <a:normAutofit fontScale="25000" lnSpcReduction="20000"/>
          </a:bodyPr>
          <a:lstStyle/>
          <a:p>
            <a:pPr marL="0" indent="0" algn="just">
              <a:lnSpc>
                <a:spcPct val="170000"/>
              </a:lnSpc>
              <a:spcBef>
                <a:spcPts val="0"/>
              </a:spcBef>
              <a:buClr>
                <a:srgbClr val="90298D">
                  <a:lumMod val="75000"/>
                </a:srgbClr>
              </a:buClr>
              <a:buNone/>
              <a:defRPr/>
            </a:pPr>
            <a:endParaRPr lang="el-GR" sz="5600" b="1" dirty="0">
              <a:ln w="3175" cmpd="sng">
                <a:noFill/>
              </a:ln>
              <a:solidFill>
                <a:srgbClr val="000000"/>
              </a:solidFill>
              <a:cs typeface="Calibri" panose="020F0502020204030204" pitchFamily="34" charset="0"/>
            </a:endParaRPr>
          </a:p>
          <a:p>
            <a:pPr marL="0" indent="0" algn="just">
              <a:lnSpc>
                <a:spcPct val="170000"/>
              </a:lnSpc>
              <a:spcBef>
                <a:spcPts val="0"/>
              </a:spcBef>
              <a:buClr>
                <a:srgbClr val="90298D">
                  <a:lumMod val="75000"/>
                </a:srgbClr>
              </a:buClr>
              <a:buNone/>
              <a:defRPr/>
            </a:pPr>
            <a:r>
              <a:rPr lang="el-GR" sz="6000" dirty="0"/>
              <a:t>2. ΕΡΓΑ ΑΠΕ – ΔΗΜΟΣΙΑΣ ΩΦΕΛΕΙΑΣ </a:t>
            </a:r>
          </a:p>
          <a:p>
            <a:pPr marL="0" indent="0" algn="just">
              <a:lnSpc>
                <a:spcPct val="170000"/>
              </a:lnSpc>
              <a:spcBef>
                <a:spcPts val="0"/>
              </a:spcBef>
              <a:buClr>
                <a:srgbClr val="90298D">
                  <a:lumMod val="75000"/>
                </a:srgbClr>
              </a:buClr>
              <a:buNone/>
              <a:defRPr/>
            </a:pPr>
            <a:r>
              <a:rPr lang="el-GR" sz="5600" b="1" dirty="0">
                <a:ln w="3175" cmpd="sng">
                  <a:noFill/>
                </a:ln>
                <a:solidFill>
                  <a:srgbClr val="000000"/>
                </a:solidFill>
                <a:cs typeface="Calibri" panose="020F0502020204030204" pitchFamily="34" charset="0"/>
              </a:rPr>
              <a:t>Κανονισμός 2022/2577 της ΕΕ </a:t>
            </a:r>
            <a:r>
              <a:rPr lang="en-US" sz="5600" b="1" dirty="0">
                <a:ln w="3175" cmpd="sng">
                  <a:noFill/>
                </a:ln>
                <a:solidFill>
                  <a:srgbClr val="000000"/>
                </a:solidFill>
                <a:cs typeface="Calibri" panose="020F0502020204030204" pitchFamily="34" charset="0"/>
              </a:rPr>
              <a:t>για την επιτάχυνση της ανάπτυξης των ανανεώσιμων π</a:t>
            </a:r>
            <a:r>
              <a:rPr lang="en-US" sz="5600" b="1" dirty="0" err="1">
                <a:ln w="3175" cmpd="sng">
                  <a:noFill/>
                </a:ln>
                <a:solidFill>
                  <a:srgbClr val="000000"/>
                </a:solidFill>
                <a:cs typeface="Calibri" panose="020F0502020204030204" pitchFamily="34" charset="0"/>
              </a:rPr>
              <a:t>ηγών</a:t>
            </a:r>
            <a:r>
              <a:rPr lang="en-US" sz="5600" b="1" dirty="0">
                <a:ln w="3175" cmpd="sng">
                  <a:noFill/>
                </a:ln>
                <a:solidFill>
                  <a:srgbClr val="000000"/>
                </a:solidFill>
                <a:cs typeface="Calibri" panose="020F0502020204030204" pitchFamily="34" charset="0"/>
              </a:rPr>
              <a:t> </a:t>
            </a:r>
            <a:r>
              <a:rPr lang="en-US" sz="5600" b="1" dirty="0" err="1">
                <a:ln w="3175" cmpd="sng">
                  <a:noFill/>
                </a:ln>
                <a:solidFill>
                  <a:srgbClr val="000000"/>
                </a:solidFill>
                <a:cs typeface="Calibri" panose="020F0502020204030204" pitchFamily="34" charset="0"/>
              </a:rPr>
              <a:t>ενέργει</a:t>
            </a:r>
            <a:r>
              <a:rPr lang="en-US" sz="5600" b="1" dirty="0">
                <a:ln w="3175" cmpd="sng">
                  <a:noFill/>
                </a:ln>
                <a:solidFill>
                  <a:srgbClr val="000000"/>
                </a:solidFill>
                <a:cs typeface="Calibri" panose="020F0502020204030204" pitchFamily="34" charset="0"/>
              </a:rPr>
              <a:t>ας</a:t>
            </a:r>
            <a:r>
              <a:rPr lang="el-GR" sz="5600" b="1" dirty="0">
                <a:ln w="3175" cmpd="sng">
                  <a:noFill/>
                </a:ln>
                <a:solidFill>
                  <a:srgbClr val="000000"/>
                </a:solidFill>
                <a:cs typeface="Calibri" panose="020F0502020204030204" pitchFamily="34" charset="0"/>
              </a:rPr>
              <a:t> </a:t>
            </a:r>
          </a:p>
          <a:p>
            <a:pPr marL="0" indent="0" algn="just">
              <a:lnSpc>
                <a:spcPct val="170000"/>
              </a:lnSpc>
              <a:spcBef>
                <a:spcPts val="0"/>
              </a:spcBef>
              <a:buClr>
                <a:srgbClr val="90298D">
                  <a:lumMod val="75000"/>
                </a:srgbClr>
              </a:buClr>
              <a:buNone/>
              <a:defRPr/>
            </a:pPr>
            <a:r>
              <a:rPr lang="el-GR" sz="5600" dirty="0">
                <a:ln w="3175" cmpd="sng">
                  <a:noFill/>
                </a:ln>
                <a:solidFill>
                  <a:srgbClr val="000000"/>
                </a:solidFill>
                <a:cs typeface="Calibri" panose="020F0502020204030204" pitchFamily="34" charset="0"/>
              </a:rPr>
              <a:t>Η</a:t>
            </a:r>
            <a:r>
              <a:rPr lang="en-US" sz="5600" dirty="0">
                <a:solidFill>
                  <a:srgbClr val="000000"/>
                </a:solidFill>
                <a:cs typeface="Calibri" panose="020F0502020204030204" pitchFamily="34" charset="0"/>
              </a:rPr>
              <a:t> κατασκευή, λειτουργία, σχεδιασμός ΑΠΕ εξυπηρετούν υπέρτερο δημόσιο συμφέρον</a:t>
            </a:r>
            <a:r>
              <a:rPr lang="el-GR" sz="5600" dirty="0">
                <a:solidFill>
                  <a:srgbClr val="000000"/>
                </a:solidFill>
                <a:cs typeface="Calibri" panose="020F0502020204030204" pitchFamily="34" charset="0"/>
              </a:rPr>
              <a:t> και εξυπηρετούν τη δημόσια υγεία και ασφάλεια – Προτεραιότητα στην υλοποίηση </a:t>
            </a:r>
          </a:p>
          <a:p>
            <a:pPr marL="0" indent="0" algn="just">
              <a:lnSpc>
                <a:spcPct val="170000"/>
              </a:lnSpc>
              <a:spcBef>
                <a:spcPts val="0"/>
              </a:spcBef>
              <a:buClr>
                <a:srgbClr val="90298D">
                  <a:lumMod val="75000"/>
                </a:srgbClr>
              </a:buClr>
              <a:buNone/>
              <a:defRPr/>
            </a:pPr>
            <a:r>
              <a:rPr lang="el-GR" sz="5600" dirty="0">
                <a:solidFill>
                  <a:srgbClr val="000000"/>
                </a:solidFill>
                <a:cs typeface="Calibri" panose="020F0502020204030204" pitchFamily="34" charset="0"/>
              </a:rPr>
              <a:t>Επειδή, από τις διατάξεις που παρατίθενται στις προηγούμενες σκέψεις προκύπτει ότι με την ένταξη των σταθμών παραγωγής ηλεκτρικής ενέργειας από ΑΠΕ ή ΣΗΘΥΑ στο Σύστημα Μεταφοράς ή στο Δίκτυο Διανομής Ηλεκτρικής Ενέργειας επιδιώκονται σκοποί δημοσίου συμφέροντος, αναγόμενοι, μεταξύ άλλων, στην προστασία του περιβάλλοντος, την ενίσχυση της οικονομίας και την συμβολή στην βιώσιμη ανάπτυξη.</a:t>
            </a:r>
          </a:p>
          <a:p>
            <a:pPr marL="0" indent="0" algn="just">
              <a:lnSpc>
                <a:spcPct val="170000"/>
              </a:lnSpc>
              <a:spcBef>
                <a:spcPts val="0"/>
              </a:spcBef>
              <a:buClr>
                <a:srgbClr val="90298D">
                  <a:lumMod val="75000"/>
                </a:srgbClr>
              </a:buClr>
              <a:buNone/>
              <a:defRPr/>
            </a:pPr>
            <a:r>
              <a:rPr lang="el-GR" sz="5600" dirty="0">
                <a:solidFill>
                  <a:srgbClr val="000000"/>
                </a:solidFill>
                <a:cs typeface="Calibri" panose="020F0502020204030204" pitchFamily="34" charset="0"/>
              </a:rPr>
              <a:t>Εξυπηρετούν τη δημόσια υγεία και ασφάλεια για τους σκοπούς της σχετικής περιβαλλοντικής νομοθεσίας της Ένωσης, εκτός εάν υπάρχουν σαφείς ενδείξεις ότι τα εν λόγω έργα έχουν σημαντικές δυσμενείς επιπτώσεις στο περιβάλλον οι οποίες δεν μπορούν να μετριαστούν ή να αντισταθμιστούν </a:t>
            </a:r>
            <a:r>
              <a:rPr lang="el-GR" sz="5600" b="1" dirty="0"/>
              <a:t>(</a:t>
            </a:r>
            <a:r>
              <a:rPr lang="el-GR" sz="5600" b="1" dirty="0">
                <a:ln w="3175" cmpd="sng">
                  <a:noFill/>
                </a:ln>
              </a:rPr>
              <a:t>ΣτΕ 1946/2021, ΣτΕ 2579/2018, 1226/2014)</a:t>
            </a:r>
          </a:p>
          <a:p>
            <a:pPr marL="0" indent="0" defTabSz="342900">
              <a:spcAft>
                <a:spcPts val="450"/>
              </a:spcAft>
              <a:buClr>
                <a:srgbClr val="90298D">
                  <a:lumMod val="75000"/>
                </a:srgbClr>
              </a:buClr>
              <a:buSzPct val="145000"/>
              <a:buNone/>
              <a:defRPr/>
            </a:pPr>
            <a:endParaRPr lang="el-GR" b="1" dirty="0">
              <a:solidFill>
                <a:srgbClr val="696969"/>
              </a:solidFill>
              <a:latin typeface="Corbel"/>
            </a:endParaRPr>
          </a:p>
        </p:txBody>
      </p:sp>
    </p:spTree>
    <p:extLst>
      <p:ext uri="{BB962C8B-B14F-4D97-AF65-F5344CB8AC3E}">
        <p14:creationId xmlns:p14="http://schemas.microsoft.com/office/powerpoint/2010/main" val="24195784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F2CBD0-1014-246C-27BC-9AB04ED2B337}"/>
              </a:ext>
            </a:extLst>
          </p:cNvPr>
          <p:cNvSpPr>
            <a:spLocks noGrp="1"/>
          </p:cNvSpPr>
          <p:nvPr>
            <p:ph type="title"/>
          </p:nvPr>
        </p:nvSpPr>
        <p:spPr>
          <a:xfrm>
            <a:off x="1981200" y="620688"/>
            <a:ext cx="8229600" cy="917596"/>
          </a:xfrm>
        </p:spPr>
        <p:txBody>
          <a:bodyPr>
            <a:normAutofit/>
          </a:bodyPr>
          <a:lstStyle/>
          <a:p>
            <a:r>
              <a:rPr lang="el-GR" dirty="0"/>
              <a:t>ΝΟΜΙΚΑ ΖΗΤΗΜΑΤΑ</a:t>
            </a:r>
          </a:p>
        </p:txBody>
      </p:sp>
      <p:sp>
        <p:nvSpPr>
          <p:cNvPr id="3" name="Θέση περιεχομένου 2">
            <a:extLst>
              <a:ext uri="{FF2B5EF4-FFF2-40B4-BE49-F238E27FC236}">
                <a16:creationId xmlns:a16="http://schemas.microsoft.com/office/drawing/2014/main" id="{B9DF7E9A-A2CD-295F-87F8-34E3A7C8ADFB}"/>
              </a:ext>
            </a:extLst>
          </p:cNvPr>
          <p:cNvSpPr>
            <a:spLocks noGrp="1"/>
          </p:cNvSpPr>
          <p:nvPr>
            <p:ph idx="1"/>
          </p:nvPr>
        </p:nvSpPr>
        <p:spPr/>
        <p:txBody>
          <a:bodyPr>
            <a:normAutofit fontScale="85000" lnSpcReduction="20000"/>
          </a:bodyPr>
          <a:lstStyle/>
          <a:p>
            <a:pPr marL="0" indent="0">
              <a:buNone/>
            </a:pPr>
            <a:r>
              <a:rPr lang="el-GR" dirty="0"/>
              <a:t>4. Μείωση εγγυημένων τιμών σε φωτοβολταικού σταθμούς </a:t>
            </a:r>
          </a:p>
          <a:p>
            <a:pPr marL="0" indent="0">
              <a:buNone/>
            </a:pPr>
            <a:r>
              <a:rPr lang="el-GR" dirty="0"/>
              <a:t>ΠΠΡΑΘ 2126/2016,ΠΕΡΙΟΔΙΚΟ ΑΡΜΕΝΟΠΟΥΛΟΣ 2018, ΤΕΥΧΟΣ 5 ΣΕΛ. 838 ΕΠ</a:t>
            </a:r>
          </a:p>
          <a:p>
            <a:pPr marL="0" indent="0" algn="just">
              <a:buNone/>
            </a:pPr>
            <a:r>
              <a:rPr lang="el-GR" dirty="0"/>
              <a:t>Ο ενάγων ήταν παραγωγός ηλεκτρικής ενέργειας με χρήση ανανεώσιμων πηγών ενέργειας (ΑΠΕ) και συγκεκριμένα φωτοβολταϊκού συστήματος (Φ/Σ). Υπέγραψε με την εναγομένη ΔΕΗ ΑΕ σύμβαση σύνδεσης του φωτοβολταϊκού συστήματος, του οποίου είναι κύριος με το Δίκτυο χαμηλής τάσης, ισχύος 8,40 KW, το οποίο διαχειρίζεται η εναγομένη και εντάσσεται στο σύστημα ισχύος &lt;10 </a:t>
            </a:r>
            <a:r>
              <a:rPr lang="el-GR" dirty="0" err="1"/>
              <a:t>KWp</a:t>
            </a:r>
            <a:r>
              <a:rPr lang="el-GR" dirty="0"/>
              <a:t> στο πλαίσιο του Ειδικού Προγράμματος Ανάπτυξης Φωτοβολταϊκών Συστημάτων σε κτιριακές εγκαταστάσεις. Η εν λόγω σύμβαση</a:t>
            </a:r>
          </a:p>
          <a:p>
            <a:pPr marL="0" indent="0" algn="just">
              <a:buNone/>
            </a:pPr>
            <a:r>
              <a:rPr lang="el-GR" dirty="0"/>
              <a:t>Η εναγομένη ΔΕΗ ΑΕ υπέγραψε ως προμηθεύτρια ηλεκτρικής ενέργειας με τον ενάγοντα ως κύριο του Φ/Σ σύμβαση συμψηφισμού με την οποία η σταθερή τιμή αναφοράς για την τιμολόγηση της ηλεκτρικής ενέργειας, σύμφωνα με τους όρους της εν λόγω σύμβασης, ορίστηκε σε 0,495 ευρώ/</a:t>
            </a:r>
            <a:r>
              <a:rPr lang="el-GR" dirty="0" err="1"/>
              <a:t>KWh</a:t>
            </a:r>
            <a:r>
              <a:rPr lang="el-GR" dirty="0"/>
              <a:t>. Η ως άνω σταθερή τιμή αναφοράς είναι η οριζόμενη στην ΚΥΑ Β 1079/4-06-2009, όπως ίσχυε κατά την ημερομηνία υπογραφής της ως άνω σύμβασης συμψηφισμού.</a:t>
            </a:r>
          </a:p>
        </p:txBody>
      </p:sp>
      <p:sp>
        <p:nvSpPr>
          <p:cNvPr id="4" name="Θέση αριθμού διαφάνειας 3">
            <a:extLst>
              <a:ext uri="{FF2B5EF4-FFF2-40B4-BE49-F238E27FC236}">
                <a16:creationId xmlns:a16="http://schemas.microsoft.com/office/drawing/2014/main" id="{B4733B14-B7BA-814B-6CF2-7232CE0478C0}"/>
              </a:ext>
            </a:extLst>
          </p:cNvPr>
          <p:cNvSpPr>
            <a:spLocks noGrp="1"/>
          </p:cNvSpPr>
          <p:nvPr>
            <p:ph type="sldNum" sz="quarter" idx="12"/>
          </p:nvPr>
        </p:nvSpPr>
        <p:spPr/>
        <p:txBody>
          <a:bodyPr/>
          <a:lstStyle/>
          <a:p>
            <a:fld id="{93680907-077C-40BE-BAA9-1B35E73C4AA5}" type="slidenum">
              <a:rPr lang="el-GR" smtClean="0"/>
              <a:pPr/>
              <a:t>69</a:t>
            </a:fld>
            <a:endParaRPr lang="el-GR" dirty="0"/>
          </a:p>
        </p:txBody>
      </p:sp>
    </p:spTree>
    <p:extLst>
      <p:ext uri="{BB962C8B-B14F-4D97-AF65-F5344CB8AC3E}">
        <p14:creationId xmlns:p14="http://schemas.microsoft.com/office/powerpoint/2010/main" val="4242797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a:t>ΑΠΕ - Ευρωπαϊκό πλαίσιο</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t>Οδηγία 2001/77 - Σημαντικό βήμα για την προώθηση των ΑΠΕ για την προαγωγή της ηλεκτρικής ενέργειας που παράγεται από ΑΠΕ στην εσωτερική αγορά ηλεκτρικής ενέργειας </a:t>
            </a:r>
          </a:p>
          <a:p>
            <a:pPr algn="just">
              <a:lnSpc>
                <a:spcPct val="150000"/>
              </a:lnSpc>
              <a:spcBef>
                <a:spcPts val="0"/>
              </a:spcBef>
            </a:pPr>
            <a:r>
              <a:rPr lang="el-GR" dirty="0"/>
              <a:t>Στόχος Ενδεικτικός για την Ελλάδα – συμμετοχή των ΑΠΕ στη συνολική κατανάλωση ηλεκτρισμού σε ποσοστό 20% έως το 2010 – Μεταφέρθηκε στην Ελλάδα με το Νόμο 3468/2006</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DF5251-D921-4CF4-D2C4-3FB11E280439}"/>
              </a:ext>
            </a:extLst>
          </p:cNvPr>
          <p:cNvSpPr>
            <a:spLocks noGrp="1"/>
          </p:cNvSpPr>
          <p:nvPr>
            <p:ph type="title"/>
          </p:nvPr>
        </p:nvSpPr>
        <p:spPr/>
        <p:txBody>
          <a:bodyPr>
            <a:normAutofit/>
          </a:bodyPr>
          <a:lstStyle/>
          <a:p>
            <a:r>
              <a:rPr lang="el-GR" dirty="0"/>
              <a:t>ΝΟΜΙΚΑ ΖΗΤΗΜΑΤΑ</a:t>
            </a:r>
          </a:p>
        </p:txBody>
      </p:sp>
      <p:sp>
        <p:nvSpPr>
          <p:cNvPr id="3" name="Θέση περιεχομένου 2">
            <a:extLst>
              <a:ext uri="{FF2B5EF4-FFF2-40B4-BE49-F238E27FC236}">
                <a16:creationId xmlns:a16="http://schemas.microsoft.com/office/drawing/2014/main" id="{6A55A762-4496-E9AE-C279-35D82B52032D}"/>
              </a:ext>
            </a:extLst>
          </p:cNvPr>
          <p:cNvSpPr>
            <a:spLocks noGrp="1"/>
          </p:cNvSpPr>
          <p:nvPr>
            <p:ph idx="1"/>
          </p:nvPr>
        </p:nvSpPr>
        <p:spPr/>
        <p:txBody>
          <a:bodyPr>
            <a:normAutofit fontScale="70000" lnSpcReduction="20000"/>
          </a:bodyPr>
          <a:lstStyle/>
          <a:p>
            <a:pPr algn="just"/>
            <a:r>
              <a:rPr lang="el-GR" dirty="0"/>
              <a:t>Περαιτέρω, με το ν. 4254/2014 «Μέτρα στήριξης και ανάπτυξης της Ελληνικής Οικονομίας στο πλαίσιο εφαρμογής του ν. 4046/2012» επανακαθορίστηκαν οι τιμές αναφοράς ενώ ήταν σε ισχύ η σύμβαση συμψηφισμού, η οποία όριζε ότι η σταθερή τιμή αναφοράς για την τιμολόγηση της παραγόμενης ηλεκτρικής ενέργειας αναπροσαρμόζεται σύμφωνα με όσα ορίζονται στην παρ. 4 του άρθρου 3 της κοινής υπουργικής απόφασης ΦΕΚ 1079/Β/4-06-2009. </a:t>
            </a:r>
          </a:p>
          <a:p>
            <a:pPr algn="just"/>
            <a:r>
              <a:rPr lang="el-GR" dirty="0"/>
              <a:t>Στόχος της θέσπισης των σχετικών περί επανακαθορισμού των τιμών αναφοράς διατάξεων είναι, σύμφωνα με την οικεία αιτιολογική έκθεση, η αντιμετώπιση του συσσωρευμένου χρέους του Ειδικού Λογαριασμού του άρθρου 40 του ν. 2773/1999, ο οποίος από τα τέλη του 2011 άρχισε να εμφανίζει συνεχώς διογκούμενο έλλειμμα, που οφειλόταν στο συνδυασμό της μεγάλης αύξησης των εξόδων του λογαριασμού (λόγω της μεγάλης αύξησης των μονάδων ΑΠΕ και ΣΗΘΥΑ, ως αποτέλεσμα των εγγυημένων υψηλών αποδόσεων των συγκεκριμένων επενδύσεων) και της ταυτόχρονης μείωσης ή μη αντίστοιχης αύξησης των εσόδων του λογαριασμού (λόγω της μείωσης του εισπραττόμενου από τους καταναλωτές ΕΤΜΕΑΡ συνεπεία της μείωσης της κατανάλωσης ηλεκτρικού ρεύματος, λόγω της οικονομικής κρίσης, της μείωσης των εσόδων από την πώληση της ηλεκτρικής ενέργειας λόγω της πτώσης της οριακής τιμής συστήματος.</a:t>
            </a:r>
          </a:p>
        </p:txBody>
      </p:sp>
      <p:sp>
        <p:nvSpPr>
          <p:cNvPr id="4" name="Θέση αριθμού διαφάνειας 3">
            <a:extLst>
              <a:ext uri="{FF2B5EF4-FFF2-40B4-BE49-F238E27FC236}">
                <a16:creationId xmlns:a16="http://schemas.microsoft.com/office/drawing/2014/main" id="{269F1A60-4CB1-DDCE-285C-2A83BB2682F6}"/>
              </a:ext>
            </a:extLst>
          </p:cNvPr>
          <p:cNvSpPr>
            <a:spLocks noGrp="1"/>
          </p:cNvSpPr>
          <p:nvPr>
            <p:ph type="sldNum" sz="quarter" idx="12"/>
          </p:nvPr>
        </p:nvSpPr>
        <p:spPr/>
        <p:txBody>
          <a:bodyPr/>
          <a:lstStyle/>
          <a:p>
            <a:fld id="{93680907-077C-40BE-BAA9-1B35E73C4AA5}" type="slidenum">
              <a:rPr lang="el-GR" smtClean="0"/>
              <a:pPr/>
              <a:t>70</a:t>
            </a:fld>
            <a:endParaRPr lang="el-GR" dirty="0"/>
          </a:p>
        </p:txBody>
      </p:sp>
    </p:spTree>
    <p:extLst>
      <p:ext uri="{BB962C8B-B14F-4D97-AF65-F5344CB8AC3E}">
        <p14:creationId xmlns:p14="http://schemas.microsoft.com/office/powerpoint/2010/main" val="181522175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D87774-D58D-71DF-274B-71A7F83EE236}"/>
              </a:ext>
            </a:extLst>
          </p:cNvPr>
          <p:cNvSpPr>
            <a:spLocks noGrp="1"/>
          </p:cNvSpPr>
          <p:nvPr>
            <p:ph type="title"/>
          </p:nvPr>
        </p:nvSpPr>
        <p:spPr/>
        <p:txBody>
          <a:bodyPr>
            <a:normAutofit/>
          </a:bodyPr>
          <a:lstStyle/>
          <a:p>
            <a:r>
              <a:rPr lang="el-GR" dirty="0"/>
              <a:t>ΝΟΜΙΚΑ ΖΗΤΗΜΑΤΑ</a:t>
            </a:r>
          </a:p>
        </p:txBody>
      </p:sp>
      <p:sp>
        <p:nvSpPr>
          <p:cNvPr id="3" name="Θέση περιεχομένου 2">
            <a:extLst>
              <a:ext uri="{FF2B5EF4-FFF2-40B4-BE49-F238E27FC236}">
                <a16:creationId xmlns:a16="http://schemas.microsoft.com/office/drawing/2014/main" id="{D91CAB9C-C461-28B0-FE7A-8B7179F257C2}"/>
              </a:ext>
            </a:extLst>
          </p:cNvPr>
          <p:cNvSpPr>
            <a:spLocks noGrp="1"/>
          </p:cNvSpPr>
          <p:nvPr>
            <p:ph idx="1"/>
          </p:nvPr>
        </p:nvSpPr>
        <p:spPr/>
        <p:txBody>
          <a:bodyPr>
            <a:normAutofit fontScale="62500" lnSpcReduction="20000"/>
          </a:bodyPr>
          <a:lstStyle/>
          <a:p>
            <a:r>
              <a:rPr lang="el-GR" dirty="0"/>
              <a:t>Το Δικαστήριο έκρινε ότι </a:t>
            </a:r>
          </a:p>
          <a:p>
            <a:pPr algn="just"/>
            <a:r>
              <a:rPr lang="el-GR" dirty="0"/>
              <a:t>«Επειδή, από τα άρθρα 5 παρ. 1 και 3 και 106 παρ. 2 του Συντάγματος δεν αποκλείεται ως εξαιρετικό μέτρο που δικαιολογείται για σοβαρούς λόγους δημοσίου συμφέροντος, </a:t>
            </a:r>
            <a:r>
              <a:rPr lang="el-GR" b="1" dirty="0"/>
              <a:t>η νομοθετική επέμβαση σε </a:t>
            </a:r>
            <a:r>
              <a:rPr lang="el-GR" b="1" dirty="0" err="1"/>
              <a:t>συνεστημένες</a:t>
            </a:r>
            <a:r>
              <a:rPr lang="el-GR" b="1" dirty="0"/>
              <a:t> συμβατικές σχέσεις</a:t>
            </a:r>
            <a:r>
              <a:rPr lang="el-GR" dirty="0"/>
              <a:t>, και εφ’ όσον συντρέχουν συγκεκριμένες προϋποθέσεις (πρόβλεψη με βάση γενικά, αντικειμενικά και πρόσφορα κριτήρια, τήρηση της αρχής της αναλογικότητας, επέμβαση εντός ευλόγου χρόνου από την κατάρτιση της σύμβασης) (ΣΤΕ 1116/2014 Ολομ, ΣΤΕ 1909- 10/2001 Ολομ. </a:t>
            </a:r>
            <a:r>
              <a:rPr lang="el-GR" dirty="0" err="1"/>
              <a:t>δημ</a:t>
            </a:r>
            <a:r>
              <a:rPr lang="el-GR" dirty="0"/>
              <a:t>. Νόμος). </a:t>
            </a:r>
          </a:p>
          <a:p>
            <a:pPr algn="just"/>
            <a:r>
              <a:rPr lang="el-GR" dirty="0"/>
              <a:t>Επειδή, σύμφωνα με τα άρθρα 5 παρ. 1, 17 παρ. 1 και 25 παρ.1 του Συντάγματος, σε περίπτωση συνδρομής σοβαρού λόγου δημοσίου συμφέροντος είναι επιτρεπτός ο περιορισμός των ενοχικών δικαιωμάτων, εάν υπό τις δεδομένες συνθήκες κρίνεται αναγκαίος και πρόσφορος για την εξυπηρέτηση του δημοσίου συμφέροντος και συμβατός με την αρχή της αναλογικότητας. Περαιτέρω το άρθρο 1 του πρώτου Πρόσθετου Πρωτόκολλου (Π.Π.Π) της ΕΣΔΑ, το οποίο κυρώθηκε με το </a:t>
            </a:r>
            <a:r>
              <a:rPr lang="el-GR" dirty="0" err="1"/>
              <a:t>ν.δ</a:t>
            </a:r>
            <a:r>
              <a:rPr lang="el-GR" dirty="0"/>
              <a:t> 53/1974 (Α 256), ορίζει ότι η περιουσία κάθε φυσικού ή νομικού προσώπου είναι σεβαστή. Όμως, σύμφωνα με το ίδιο άρθρο, εάν συντρέχουν λόγοι δημοσίου συμφέροντος, μείωση της περιουσίας είναι επιτρεπτή, κατά τους όρους που προβλέπονται στην εθνική νομοθεσία και στις γενικές αρχές του διεθνούς δικαίου, ιδιαιτέρως δε υπό εξαιρετικές περιστάσεις, οι οποίες επιβάλλουν τη λήψη γενικών μέτρων οικονομικής και κοινωνικής στρατηγικής κατά την εκτίμηση των κρατικών αρχών, οι οποίες είναι οι κατ’ αρχήν αρμόδιες να εκτιμήσουν σε κάθε περίσταση σε τι συνίσταται το δημόσιο συμφέρον και ποια είναι τα αναγκαία και πρόσφορα μέτρα για την εξυπηρέτησή του ( </a:t>
            </a:r>
            <a:r>
              <a:rPr lang="el-GR" dirty="0" err="1"/>
              <a:t>βλ</a:t>
            </a:r>
            <a:r>
              <a:rPr lang="el-GR" dirty="0"/>
              <a:t> </a:t>
            </a:r>
            <a:r>
              <a:rPr lang="el-GR" dirty="0" err="1"/>
              <a:t>ο.π</a:t>
            </a:r>
            <a:r>
              <a:rPr lang="el-GR" dirty="0"/>
              <a:t> ΣΤΕ Ολ 1116/2014).</a:t>
            </a:r>
          </a:p>
        </p:txBody>
      </p:sp>
      <p:sp>
        <p:nvSpPr>
          <p:cNvPr id="4" name="Θέση αριθμού διαφάνειας 3">
            <a:extLst>
              <a:ext uri="{FF2B5EF4-FFF2-40B4-BE49-F238E27FC236}">
                <a16:creationId xmlns:a16="http://schemas.microsoft.com/office/drawing/2014/main" id="{1A3DE633-C304-260C-23D0-3B985EA4473A}"/>
              </a:ext>
            </a:extLst>
          </p:cNvPr>
          <p:cNvSpPr>
            <a:spLocks noGrp="1"/>
          </p:cNvSpPr>
          <p:nvPr>
            <p:ph type="sldNum" sz="quarter" idx="12"/>
          </p:nvPr>
        </p:nvSpPr>
        <p:spPr/>
        <p:txBody>
          <a:bodyPr/>
          <a:lstStyle/>
          <a:p>
            <a:fld id="{93680907-077C-40BE-BAA9-1B35E73C4AA5}" type="slidenum">
              <a:rPr lang="el-GR" smtClean="0"/>
              <a:pPr/>
              <a:t>71</a:t>
            </a:fld>
            <a:endParaRPr lang="el-GR" dirty="0"/>
          </a:p>
        </p:txBody>
      </p:sp>
    </p:spTree>
    <p:extLst>
      <p:ext uri="{BB962C8B-B14F-4D97-AF65-F5344CB8AC3E}">
        <p14:creationId xmlns:p14="http://schemas.microsoft.com/office/powerpoint/2010/main" val="375129308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5C5F96-9FC5-9E13-E8C6-9BC1348AAA6C}"/>
              </a:ext>
            </a:extLst>
          </p:cNvPr>
          <p:cNvSpPr>
            <a:spLocks noGrp="1"/>
          </p:cNvSpPr>
          <p:nvPr>
            <p:ph type="title"/>
          </p:nvPr>
        </p:nvSpPr>
        <p:spPr/>
        <p:txBody>
          <a:bodyPr>
            <a:normAutofit/>
          </a:bodyPr>
          <a:lstStyle/>
          <a:p>
            <a:r>
              <a:rPr lang="el-GR" dirty="0"/>
              <a:t>ΝΟΜΙΚΑ ΖΗΤΗΜΑΤΑ</a:t>
            </a:r>
          </a:p>
        </p:txBody>
      </p:sp>
      <p:sp>
        <p:nvSpPr>
          <p:cNvPr id="3" name="Θέση περιεχομένου 2">
            <a:extLst>
              <a:ext uri="{FF2B5EF4-FFF2-40B4-BE49-F238E27FC236}">
                <a16:creationId xmlns:a16="http://schemas.microsoft.com/office/drawing/2014/main" id="{656CB8FF-EDA7-81B3-D879-11B7DC493565}"/>
              </a:ext>
            </a:extLst>
          </p:cNvPr>
          <p:cNvSpPr>
            <a:spLocks noGrp="1"/>
          </p:cNvSpPr>
          <p:nvPr>
            <p:ph idx="1"/>
          </p:nvPr>
        </p:nvSpPr>
        <p:spPr/>
        <p:txBody>
          <a:bodyPr>
            <a:normAutofit fontScale="70000" lnSpcReduction="20000"/>
          </a:bodyPr>
          <a:lstStyle/>
          <a:p>
            <a:pPr algn="just"/>
            <a:r>
              <a:rPr lang="el-GR" dirty="0"/>
              <a:t>Εν προκειμένω, η θέσπιση των διατάξεων του ν. 4254/2014 με τις οποίες επανακαθορίστηκαν οι τιμές αποζημίωσης εν λειτουργία σταθμών ανανεώσιμων πηγών ενέργειας (ΑΠΕ), μεταξύ των οποίων και φ/σ και ΣΗΘΥΑ, συνιστά αναμφίβολα επέμβαση στην ενεργή από ..-2012 σύμβαση συμψηφισμού που κατήρτισαν τα μέρη, </a:t>
            </a:r>
            <a:r>
              <a:rPr lang="el-GR" b="1" dirty="0"/>
              <a:t>η οποία αποτελεί σύμβαση προσχώρησης</a:t>
            </a:r>
            <a:r>
              <a:rPr lang="el-GR" dirty="0"/>
              <a:t>, που τελεί υπό τον έλεγχο του Δημοσίου με προκαθορισμένο από το νόμο τίμημα, καθώς και περιορισμό ενοχικών δικαιωμάτων στο μέτρο που ο επανακαθορισμός των τιμών αναφοράς συνιστά απώλεια περιουσιακού δικαιώματος, λόγω της μείωσης του τιμήματος που επέφερε. </a:t>
            </a:r>
          </a:p>
          <a:p>
            <a:pPr algn="just"/>
            <a:r>
              <a:rPr lang="el-GR" dirty="0"/>
              <a:t>Αυτή η κρατική επέμβαση στην εν λόγω συμβατική σχέση, η οποία απηχεί την άσκηση οικονομικής πολιτικής, ώστε να μη δύναται να θεωρηθεί ως μονομερής μεταβολή των όρων της σύμβασης μεταξύ του </a:t>
            </a:r>
            <a:r>
              <a:rPr lang="el-GR" dirty="0" err="1"/>
              <a:t>θίγόμενου</a:t>
            </a:r>
            <a:r>
              <a:rPr lang="el-GR" dirty="0"/>
              <a:t> παραγωγού και της προμηθεύτριας της ηλεκτρικής ενέργειας, έστω και αν καταλήγει σε μείωση του συμβατικού τιμήματος πώλησης του παραγόμενου από αυτόν ενέργειας, δεν προκύπτει ότι ήταν απρόσφορη ή μη αναγκαία ή υπέρμετρη, ώστε να κριθεί ως απαγορευμένη από τα προαναφερόμενα άρθρα του Συντάγματος και του πρώτου πρόσθετου πρωτοκόλλου της ΕΣΔΑ. </a:t>
            </a:r>
          </a:p>
          <a:p>
            <a:pPr algn="just"/>
            <a:r>
              <a:rPr lang="el-GR" dirty="0"/>
              <a:t>Τούτο διότι η μείωση στην τιμολόγηση ηλεκτρικής ενέργειας από φωτοβολταϊκούς σταθμούς, έγινε σε μια χρονική στιγμή που υπήρχε κίνδυνος κατάρρευσης του ειδικού λογαριασμού, μέσω του οποίου πληρώνονται οι παραγωγοί ηλεκτρικής ενέργειας με εγγυημένη τιμή, λόγω συσσώρευσης του χρέους του</a:t>
            </a:r>
          </a:p>
        </p:txBody>
      </p:sp>
      <p:sp>
        <p:nvSpPr>
          <p:cNvPr id="4" name="Θέση αριθμού διαφάνειας 3">
            <a:extLst>
              <a:ext uri="{FF2B5EF4-FFF2-40B4-BE49-F238E27FC236}">
                <a16:creationId xmlns:a16="http://schemas.microsoft.com/office/drawing/2014/main" id="{A6766B20-2292-CCDE-BB2D-E9D5B3CA628E}"/>
              </a:ext>
            </a:extLst>
          </p:cNvPr>
          <p:cNvSpPr>
            <a:spLocks noGrp="1"/>
          </p:cNvSpPr>
          <p:nvPr>
            <p:ph type="sldNum" sz="quarter" idx="12"/>
          </p:nvPr>
        </p:nvSpPr>
        <p:spPr/>
        <p:txBody>
          <a:bodyPr/>
          <a:lstStyle/>
          <a:p>
            <a:fld id="{93680907-077C-40BE-BAA9-1B35E73C4AA5}" type="slidenum">
              <a:rPr lang="el-GR" smtClean="0"/>
              <a:pPr/>
              <a:t>72</a:t>
            </a:fld>
            <a:endParaRPr lang="el-GR" dirty="0"/>
          </a:p>
        </p:txBody>
      </p:sp>
    </p:spTree>
    <p:extLst>
      <p:ext uri="{BB962C8B-B14F-4D97-AF65-F5344CB8AC3E}">
        <p14:creationId xmlns:p14="http://schemas.microsoft.com/office/powerpoint/2010/main" val="2577267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B49C9D-B2AB-BAB3-2A63-629586C11BE8}"/>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EA19B53A-9828-6B41-550D-14CE5F42B9F4}"/>
              </a:ext>
            </a:extLst>
          </p:cNvPr>
          <p:cNvSpPr>
            <a:spLocks noGrp="1"/>
          </p:cNvSpPr>
          <p:nvPr>
            <p:ph idx="1"/>
          </p:nvPr>
        </p:nvSpPr>
        <p:spPr/>
        <p:txBody>
          <a:bodyPr>
            <a:normAutofit/>
          </a:bodyPr>
          <a:lstStyle/>
          <a:p>
            <a:pPr algn="just">
              <a:lnSpc>
                <a:spcPct val="150000"/>
              </a:lnSpc>
              <a:spcBef>
                <a:spcPts val="0"/>
              </a:spcBef>
            </a:pPr>
            <a:r>
              <a:rPr lang="en-US" sz="1400" dirty="0"/>
              <a:t>5</a:t>
            </a:r>
            <a:r>
              <a:rPr lang="el-GR" sz="1400" dirty="0"/>
              <a:t>) Αποζημίωση για περικοπές έγχυσης </a:t>
            </a:r>
          </a:p>
          <a:p>
            <a:pPr algn="just">
              <a:lnSpc>
                <a:spcPct val="150000"/>
              </a:lnSpc>
              <a:spcBef>
                <a:spcPts val="0"/>
              </a:spcBef>
            </a:pPr>
            <a:r>
              <a:rPr lang="el-GR" sz="1400" dirty="0"/>
              <a:t>Η αυξανόμενη διείσδυση των ΑΠΕ στα ευρωπαϊκά ηλεκτρικά συστήματα συνοδεύεται από την πρόκληση της διαχείρισης των περικοπών στην παραγωγή της ηλεκτρικής ενέργειας </a:t>
            </a:r>
          </a:p>
          <a:p>
            <a:pPr algn="just">
              <a:lnSpc>
                <a:spcPct val="150000"/>
              </a:lnSpc>
              <a:spcBef>
                <a:spcPts val="0"/>
              </a:spcBef>
            </a:pPr>
            <a:r>
              <a:rPr lang="el-GR" sz="1400" dirty="0"/>
              <a:t>Οι περικοπές εντάσσονται στον ευρύτερο μηχανισμό της </a:t>
            </a:r>
            <a:r>
              <a:rPr lang="el-GR" sz="1400" dirty="0" err="1"/>
              <a:t>ανακατονομής</a:t>
            </a:r>
            <a:r>
              <a:rPr lang="el-GR" sz="1400" dirty="0"/>
              <a:t> σύμφωνα με τον ενωσιακό Κανονισμό 2019/943 για την εσωτερική αγορά ηλεκτρικής ενέργειας </a:t>
            </a:r>
          </a:p>
          <a:p>
            <a:pPr algn="just">
              <a:lnSpc>
                <a:spcPct val="150000"/>
              </a:lnSpc>
              <a:spcBef>
                <a:spcPts val="0"/>
              </a:spcBef>
            </a:pPr>
            <a:r>
              <a:rPr lang="el-GR" sz="1400" dirty="0"/>
              <a:t>Η ανακατανομή ηλεκτροπαραγωγής και η ανακατανομή απόκρισης ζήτησης βασίζεται σε αντικειμενικά, διαφανή κριτήρια που δεν εισάγουν διακρίσεις. Είναι ανοικτός σε όλες τις τεχνολογίες ηλεκτροπαραγωγής, σε κάθε αποθήκευση ενέργειας και κάθε απόκριση ζήτησης, ακόμη και σε εκείνες που είναι εγκατεστημένες σε άλλα κράτη μέλη, εκτός εάν αυτό δεν είναι τεχνικά εφικτό.</a:t>
            </a:r>
          </a:p>
          <a:p>
            <a:pPr algn="just">
              <a:lnSpc>
                <a:spcPct val="150000"/>
              </a:lnSpc>
              <a:spcBef>
                <a:spcPts val="0"/>
              </a:spcBef>
            </a:pPr>
            <a:r>
              <a:rPr lang="el-GR" sz="1400" dirty="0"/>
              <a:t>Οι πόροι που ανακατανέμονται επιλέγονται μεταξύ εγκαταστάσεων ηλεκτροπαραγωγής, αποθήκευσης ενέργειας ή απόκρισης ζήτησης με χρήση μηχανισμών που βασίζονται στην αγορά και αποτελούν αντικείμενο οικονομικής αποζημίωσης. Οι προσφορές ενέργειας εξισορρόπησης που χρησιμοποιούνται για την ανακατανομή δεν καθορίζουν την τιμή ενέργειας εξισορρόπησης.</a:t>
            </a:r>
          </a:p>
          <a:p>
            <a:pPr marL="0" indent="0" algn="just">
              <a:lnSpc>
                <a:spcPct val="150000"/>
              </a:lnSpc>
              <a:spcBef>
                <a:spcPts val="0"/>
              </a:spcBef>
              <a:buNone/>
            </a:pPr>
            <a:endParaRPr lang="el-GR" sz="900" dirty="0"/>
          </a:p>
        </p:txBody>
      </p:sp>
    </p:spTree>
    <p:extLst>
      <p:ext uri="{BB962C8B-B14F-4D97-AF65-F5344CB8AC3E}">
        <p14:creationId xmlns:p14="http://schemas.microsoft.com/office/powerpoint/2010/main" val="34697353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1925E5-1E4A-74CD-42AB-BC57F2AB17D1}"/>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59AB8C69-E108-81BC-29B1-BB44CF345915}"/>
              </a:ext>
            </a:extLst>
          </p:cNvPr>
          <p:cNvSpPr>
            <a:spLocks noGrp="1"/>
          </p:cNvSpPr>
          <p:nvPr>
            <p:ph idx="1"/>
          </p:nvPr>
        </p:nvSpPr>
        <p:spPr/>
        <p:txBody>
          <a:bodyPr>
            <a:normAutofit/>
          </a:bodyPr>
          <a:lstStyle/>
          <a:p>
            <a:pPr algn="just">
              <a:lnSpc>
                <a:spcPct val="150000"/>
              </a:lnSpc>
              <a:spcBef>
                <a:spcPts val="0"/>
              </a:spcBef>
            </a:pPr>
            <a:r>
              <a:rPr lang="el-GR" sz="1600" dirty="0"/>
              <a:t>όταν χορηγείται οικονομική στήριξη σε εγκαταστάσεις ηλεκτροπαραγωγής, αποθήκευσης ενέργειας ή απόκρισης ζήτησης με βάση τον όγκο της ηλεκτρικής ενέργειας που παράγεται ή καταναλώνεται, η οικονομική στήριξη που θα είχε ληφθεί ελλείψει του αιτήματος ανακατανομής θεωρείται μέρος των καθαρών εσόδων.</a:t>
            </a:r>
          </a:p>
          <a:p>
            <a:pPr algn="just">
              <a:lnSpc>
                <a:spcPct val="150000"/>
              </a:lnSpc>
              <a:spcBef>
                <a:spcPts val="0"/>
              </a:spcBef>
            </a:pPr>
            <a:r>
              <a:rPr lang="el-GR" sz="1600" dirty="0"/>
              <a:t>Καθιερώνεται ρητώς το δικαίωμα αποζημίωσης των παραγωγών  δικαίωμα το οποία ερείδεται στην αρχή της διαφάνειας και στην διασφάλιση της οικονομικής βιωσιμότητας των επενδύσεων σε ΑΠΕ </a:t>
            </a:r>
          </a:p>
          <a:p>
            <a:pPr algn="just">
              <a:lnSpc>
                <a:spcPct val="150000"/>
              </a:lnSpc>
              <a:spcBef>
                <a:spcPts val="0"/>
              </a:spcBef>
            </a:pPr>
            <a:r>
              <a:rPr lang="el-GR" sz="1600" dirty="0"/>
              <a:t>Προβλέπεται στην ελληνική νομοθεσία ο μηχανισμός αναδιανομής των εσόδων ΑΠΕ και ΣΗΘΥΑ μεταξύ παραγωγών ΑΠΕ προκειμένου να αντισταθμιστούν οι απώλειες εσόδων που προκαλούν οι περικοπές</a:t>
            </a:r>
          </a:p>
        </p:txBody>
      </p:sp>
    </p:spTree>
    <p:extLst>
      <p:ext uri="{BB962C8B-B14F-4D97-AF65-F5344CB8AC3E}">
        <p14:creationId xmlns:p14="http://schemas.microsoft.com/office/powerpoint/2010/main" val="16075180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E08AC-AE39-75E7-AA63-B64A30D3C1E3}"/>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5CE8B277-8F60-7A61-29DC-B67FCC144737}"/>
              </a:ext>
            </a:extLst>
          </p:cNvPr>
          <p:cNvSpPr>
            <a:spLocks noGrp="1"/>
          </p:cNvSpPr>
          <p:nvPr>
            <p:ph idx="1"/>
          </p:nvPr>
        </p:nvSpPr>
        <p:spPr/>
        <p:txBody>
          <a:bodyPr>
            <a:normAutofit fontScale="85000" lnSpcReduction="10000"/>
          </a:bodyPr>
          <a:lstStyle/>
          <a:p>
            <a:pPr>
              <a:lnSpc>
                <a:spcPct val="150000"/>
              </a:lnSpc>
              <a:spcBef>
                <a:spcPts val="0"/>
              </a:spcBef>
            </a:pPr>
            <a:r>
              <a:rPr lang="el-GR" sz="2000" dirty="0"/>
              <a:t>Το δικαίωμα κατοχυρώθηκε με το άρθρο 62 παρ. 2 Ν.5215/2025, ΦΕΚ A` 116/04.07.2025 διότι ορίστηκε μηχανισμός αναδιανομής. Το ανωτέρω άρθρο τροποποίησε την παρ.  5 του άρθρου 10</a:t>
            </a:r>
            <a:r>
              <a:rPr lang="el-GR" sz="2000" baseline="30000" dirty="0"/>
              <a:t>Α</a:t>
            </a:r>
            <a:r>
              <a:rPr lang="el-GR" sz="2000" dirty="0"/>
              <a:t> του ν. 4951/2022 ως εξής </a:t>
            </a:r>
          </a:p>
          <a:p>
            <a:pPr>
              <a:lnSpc>
                <a:spcPct val="150000"/>
              </a:lnSpc>
              <a:spcBef>
                <a:spcPts val="0"/>
              </a:spcBef>
            </a:pPr>
            <a:endParaRPr lang="el-GR" sz="2000" dirty="0"/>
          </a:p>
          <a:p>
            <a:pPr algn="just">
              <a:lnSpc>
                <a:spcPct val="150000"/>
              </a:lnSpc>
              <a:spcBef>
                <a:spcPts val="0"/>
              </a:spcBef>
            </a:pPr>
            <a:r>
              <a:rPr lang="el-GR" sz="2000" dirty="0"/>
              <a:t>5. Με απόφαση του Υπουργού Περιβάλλοντος και Ενέργειας, κατόπιν πρότασης της Ομάδας Διοίκησης Έργου, θεσπίζεται </a:t>
            </a:r>
            <a:r>
              <a:rPr lang="el-GR" sz="2000" b="1" dirty="0"/>
              <a:t>Μηχανισμός Αναδιανομής των εσόδων σταθμών Α.Π.Ε. και Σ.Η.Θ.Υ.Α. μεταξύ παραγωγών Α.Π.Ε. και Σ.Η.Θ.Υ.Α., για την αντιστάθμιση της επίπτωσης που προκαλείται στα έσοδα που λαμβάνουν οι σταθμοί Α.Π.Ε. και Σ.Η.Θ.Υ.Α. από τη μη τήρηση των προγραμμάτων αγοράς χαρτοφυλακίων (Χ/Φ) Α.Π.Ε. και Σ.Η.Θ.Υ.Α. και την απόκλιση, από την πραγματικά αναλογούσα, της ανακατανομής της παραγωγής που επιβάλλεται σε σταθμούς Α.Π.Ε. και Σ.Η.Θ.Υ.Α. σε πραγματικό χρόνο από τους Διαχειριστές Ε.Σ.Μ.Η.Ε. και Ε.Δ.Δ.Η.Ε. λόγω της τεχνικής αδυναμίας εφαρμογής στην πράξη αναλογικού επιμερισμού των περιορισμών σε όλους τους σταθμούς Α.Π.Ε. και Σ.Η.Θ.Υ.Α</a:t>
            </a:r>
          </a:p>
          <a:p>
            <a:endParaRPr lang="el-GR" dirty="0"/>
          </a:p>
        </p:txBody>
      </p:sp>
      <p:sp>
        <p:nvSpPr>
          <p:cNvPr id="4" name="Θέση αριθμού διαφάνειας 3">
            <a:extLst>
              <a:ext uri="{FF2B5EF4-FFF2-40B4-BE49-F238E27FC236}">
                <a16:creationId xmlns:a16="http://schemas.microsoft.com/office/drawing/2014/main" id="{EAE1FBB8-C440-223F-2681-3DCD30E02F3B}"/>
              </a:ext>
            </a:extLst>
          </p:cNvPr>
          <p:cNvSpPr>
            <a:spLocks noGrp="1"/>
          </p:cNvSpPr>
          <p:nvPr>
            <p:ph type="sldNum" sz="quarter" idx="12"/>
          </p:nvPr>
        </p:nvSpPr>
        <p:spPr/>
        <p:txBody>
          <a:bodyPr/>
          <a:lstStyle/>
          <a:p>
            <a:fld id="{93680907-077C-40BE-BAA9-1B35E73C4AA5}" type="slidenum">
              <a:rPr lang="el-GR" smtClean="0"/>
              <a:pPr/>
              <a:t>75</a:t>
            </a:fld>
            <a:endParaRPr lang="el-GR" dirty="0"/>
          </a:p>
        </p:txBody>
      </p:sp>
    </p:spTree>
    <p:extLst>
      <p:ext uri="{BB962C8B-B14F-4D97-AF65-F5344CB8AC3E}">
        <p14:creationId xmlns:p14="http://schemas.microsoft.com/office/powerpoint/2010/main" val="8598330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03E5AC-4832-5B78-9852-D0BF5A76139C}"/>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8637A9A8-A0C2-1603-3B4C-94D204669886}"/>
              </a:ext>
            </a:extLst>
          </p:cNvPr>
          <p:cNvSpPr>
            <a:spLocks noGrp="1"/>
          </p:cNvSpPr>
          <p:nvPr>
            <p:ph idx="1"/>
          </p:nvPr>
        </p:nvSpPr>
        <p:spPr/>
        <p:txBody>
          <a:bodyPr>
            <a:normAutofit fontScale="70000" lnSpcReduction="20000"/>
          </a:bodyPr>
          <a:lstStyle/>
          <a:p>
            <a:pPr algn="just"/>
            <a:r>
              <a:rPr lang="el-GR" sz="3200" dirty="0"/>
              <a:t>Οι σταθμοί Α.Π.Ε. και Σ.Η.Θ.Υ.Α. οι οποίοι συμμετέχουν στην ανακατανομή καθορίζονται με την απόφαση της παρ. 1. Έως την έκδοση της απόφασης της παρ. 1, στο πλαίσιο του μηχανισμού, σταθμοί Α.Π.Ε. και Σ.Η.Θ.Υ.Α. που έχουν υποχρέωση εγκατάστασης συστημάτων </a:t>
            </a:r>
            <a:r>
              <a:rPr lang="el-GR" sz="3200" dirty="0" err="1"/>
              <a:t>τηλεποπτείας</a:t>
            </a:r>
            <a:r>
              <a:rPr lang="el-GR" sz="3200" dirty="0"/>
              <a:t> και </a:t>
            </a:r>
            <a:r>
              <a:rPr lang="el-GR" sz="3200" dirty="0" err="1"/>
              <a:t>τηλεδιαχείρισης</a:t>
            </a:r>
            <a:r>
              <a:rPr lang="el-GR" sz="3200" dirty="0"/>
              <a:t>, σύμφωνα με το άρθρο 9Α, αντιμετωπίζονται ως σταθμοί που συμμετέχουν στην ανακατανομή. </a:t>
            </a:r>
          </a:p>
          <a:p>
            <a:pPr algn="just"/>
            <a:r>
              <a:rPr lang="el-GR" sz="3200" dirty="0"/>
              <a:t>Ο μηχανισμός δύναται να εφαρμόζεται για χρονική περίοδο που καθορίζεται με την απόφαση της παρούσας, η οποία δεν δύναται να εκκινεί πριν από την 1η Ιανουαρίου 2025. Φορέας εφαρμογής των συναλλαγών του εν λόγω Μηχανισμού ορίζεται ο Διαχειριστής Ανανεώσιμων Πηγών Ενέργειας και Εγγυήσεων Προέλευσης (Δ.Α.Π.Ε.Ε.Π. Α.Ε.), ο οποίος δημιουργεί, τηρεί και διαχειρίζεται ειδικό λογαριασμό για την εφαρμογή του. Για τον </a:t>
            </a:r>
            <a:r>
              <a:rPr lang="el-GR" sz="3200" dirty="0" err="1"/>
              <a:t>ισοσκελισμό</a:t>
            </a:r>
            <a:r>
              <a:rPr lang="el-GR" sz="3200" dirty="0"/>
              <a:t> του ειδικού λογαριασμού του Μηχανισμού, με την απόφαση της παρούσας, δύναται να θεσπιστούν εισροές από τον Ειδικό Λογαριασμό του άρθρου 143 του ν. 4001/2011 (Α` 179), τους Φορείς Σωρευτικής Εκπροσώπησης (</a:t>
            </a:r>
            <a:r>
              <a:rPr lang="el-GR" sz="3200" dirty="0" err="1"/>
              <a:t>Φο.Σ.Ε</a:t>
            </a:r>
            <a:r>
              <a:rPr lang="el-GR" sz="3200" dirty="0"/>
              <a:t>.) των σταθμών Α.Π.Ε. και Σ.Η.Θ.Υ.Α., και τους παραγωγούς Α.Π.Ε. και Σ.Η.Θ.Υ.Α.. </a:t>
            </a:r>
          </a:p>
          <a:p>
            <a:pPr algn="just"/>
            <a:r>
              <a:rPr lang="el-GR" dirty="0"/>
              <a:t>Αναμένουμε τις υπουργικές αποφάσεις των παρ. 1 και 5 του άρθρου 10Γ του ν. 4951/2022</a:t>
            </a:r>
          </a:p>
        </p:txBody>
      </p:sp>
      <p:sp>
        <p:nvSpPr>
          <p:cNvPr id="4" name="Θέση αριθμού διαφάνειας 3">
            <a:extLst>
              <a:ext uri="{FF2B5EF4-FFF2-40B4-BE49-F238E27FC236}">
                <a16:creationId xmlns:a16="http://schemas.microsoft.com/office/drawing/2014/main" id="{9ECCC6E4-AC3A-EBF5-D795-47017A07BAD3}"/>
              </a:ext>
            </a:extLst>
          </p:cNvPr>
          <p:cNvSpPr>
            <a:spLocks noGrp="1"/>
          </p:cNvSpPr>
          <p:nvPr>
            <p:ph type="sldNum" sz="quarter" idx="12"/>
          </p:nvPr>
        </p:nvSpPr>
        <p:spPr/>
        <p:txBody>
          <a:bodyPr/>
          <a:lstStyle/>
          <a:p>
            <a:fld id="{93680907-077C-40BE-BAA9-1B35E73C4AA5}" type="slidenum">
              <a:rPr lang="el-GR" smtClean="0"/>
              <a:pPr/>
              <a:t>76</a:t>
            </a:fld>
            <a:endParaRPr lang="el-GR" dirty="0"/>
          </a:p>
        </p:txBody>
      </p:sp>
    </p:spTree>
    <p:extLst>
      <p:ext uri="{BB962C8B-B14F-4D97-AF65-F5344CB8AC3E}">
        <p14:creationId xmlns:p14="http://schemas.microsoft.com/office/powerpoint/2010/main" val="347487724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11638A-5678-7E4F-93A1-C23E37DBF2C6}"/>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9AA35E6B-7D76-BBE3-3272-1646BF932148}"/>
              </a:ext>
            </a:extLst>
          </p:cNvPr>
          <p:cNvSpPr>
            <a:spLocks noGrp="1"/>
          </p:cNvSpPr>
          <p:nvPr>
            <p:ph idx="1"/>
          </p:nvPr>
        </p:nvSpPr>
        <p:spPr/>
        <p:txBody>
          <a:bodyPr>
            <a:normAutofit fontScale="55000" lnSpcReduction="20000"/>
          </a:bodyPr>
          <a:lstStyle/>
          <a:p>
            <a:r>
              <a:rPr lang="el-GR" dirty="0"/>
              <a:t>ΠΡΟΣΟΧΗ ΜΕ ΤΟΝ ΝΟΜΟ 5188/2025 ΕΙΣΗΧΘΗ ΤΟ ΑΡΘΡΟ 10Γ ΣΤΟ Ν. 4951/2022</a:t>
            </a:r>
          </a:p>
          <a:p>
            <a:r>
              <a:rPr lang="el-GR" dirty="0"/>
              <a:t> Στον ν. 4951/2022 (Α’ 129) προστίθεται άρθρο 10Γ ως εξής:</a:t>
            </a:r>
          </a:p>
          <a:p>
            <a:r>
              <a:rPr lang="el-GR" dirty="0"/>
              <a:t> «Άρθρο 10Γ Απαλλαγή ευθύνης διαχειριστών για περικοπές έγχυσης και απορρόφησης ηλεκτρικής ενέργειας για λόγους ασφαλούς λειτουργίας του συστήματος και του δικτύου</a:t>
            </a:r>
          </a:p>
          <a:p>
            <a:pPr algn="just"/>
            <a:r>
              <a:rPr lang="el-GR" dirty="0"/>
              <a:t>Οι αρμόδιοι διαχειριστές Ελληνικού Συστήματος Μεταφοράς Ηλεκτρικής Ενέργειας (Ε.Σ.Μ.Η.Ε.) και Δικτύων Διανομής δεν ευθύνονται έναντι των κατόχων σταθμών Ανανεώσιμων Πηγών Ενέργειας (Α.Π.Ε.) και Συμπαραγωγής Ηλεκτρισμού - Θερμότητας Υψηλής Απόδοσης (Σ.Η.Θ.Υ.Α.), Σταθμών Αποθήκευσης Ηλεκτρικής Ενέργειας ή Υβριδικών Σταθμών ή Σταθμών των παρ. 11Α και 11Β του άρθρου 10 του ν. 4685/2020 (Α’ 92) και δεν οφείλουν οποιαδήποτε αποζημίωση για την ενέργεια που δεν εγχέεται ή δεν </a:t>
            </a:r>
            <a:r>
              <a:rPr lang="el-GR" dirty="0" err="1"/>
              <a:t>απορροφάται</a:t>
            </a:r>
            <a:r>
              <a:rPr lang="el-GR" dirty="0"/>
              <a:t> από τους σταθμούς τους, λόγω των Εντολών Περιορισμού Έγχυσης που λαμβάνουν από τον Διαχειριστή του Ε.Σ.Μ.Η.Ε. ή τον αρμόδιο Διαχειριστή Δικτύου, σύμφωνα με τα άρθρα 10 έως 10Β, και επιβάλλονται σε αυτούς αποκλειστικά σε περιπτώσεις ανωτέρας βίας, οι οποίες μπορούν να συντρέχουν: α) για λόγους διατήρησης των αναγκαίων εφεδρειών ή για άλλους λόγους ασφαλούς λειτουργίας του συστήματος ή του δικτύου ή β) εξαιτίας τοπικής συμφόρησης.</a:t>
            </a:r>
          </a:p>
          <a:p>
            <a:pPr algn="just"/>
            <a:r>
              <a:rPr lang="el-GR" dirty="0"/>
              <a:t>Ομοίως, οι αρμόδιοι διαχειριστές δεν οφείλουν οποιαδήποτε αποζημίωση για τη θετική και την αποθετική ζημία που υφίστανται οι Παραγωγοί, λόγω εφαρμογής των εντολών της παρ. 1, για την περίοδο που οι σταθμοί των εν λόγω Παραγωγών δεν διαθέτουν την τεχνική δυνατότητα να λαμβάνουν Εντολές Περιορισμού Έγχυσης από: α) τον Διαχειριστή του Ε.Σ.Μ.Η.Ε. ή τον αρμόδιο Διαχειριστή Δικτύου, β) τους Φορείς Σωρευτικής Εκπροσώπησης που τους εκπροσωπούν στις αγορές ηλεκτρικής ενέργειας, για όσο χρόνο διαρκεί η προθεσμία του άρθρου 9Α, καθώς και μετά την εκπνοή αυτής, σε περίπτωση μη συμμόρφωσής τους με το ίδιο άρθρο.</a:t>
            </a:r>
          </a:p>
          <a:p>
            <a:endParaRPr lang="el-GR" dirty="0"/>
          </a:p>
        </p:txBody>
      </p:sp>
      <p:sp>
        <p:nvSpPr>
          <p:cNvPr id="4" name="Θέση αριθμού διαφάνειας 3">
            <a:extLst>
              <a:ext uri="{FF2B5EF4-FFF2-40B4-BE49-F238E27FC236}">
                <a16:creationId xmlns:a16="http://schemas.microsoft.com/office/drawing/2014/main" id="{B8A132BB-F5D4-B307-CB62-073B12BCF02C}"/>
              </a:ext>
            </a:extLst>
          </p:cNvPr>
          <p:cNvSpPr>
            <a:spLocks noGrp="1"/>
          </p:cNvSpPr>
          <p:nvPr>
            <p:ph type="sldNum" sz="quarter" idx="12"/>
          </p:nvPr>
        </p:nvSpPr>
        <p:spPr/>
        <p:txBody>
          <a:bodyPr/>
          <a:lstStyle/>
          <a:p>
            <a:fld id="{93680907-077C-40BE-BAA9-1B35E73C4AA5}" type="slidenum">
              <a:rPr lang="el-GR" smtClean="0"/>
              <a:pPr/>
              <a:t>77</a:t>
            </a:fld>
            <a:endParaRPr lang="el-GR" dirty="0"/>
          </a:p>
        </p:txBody>
      </p:sp>
    </p:spTree>
    <p:extLst>
      <p:ext uri="{BB962C8B-B14F-4D97-AF65-F5344CB8AC3E}">
        <p14:creationId xmlns:p14="http://schemas.microsoft.com/office/powerpoint/2010/main" val="95472773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CEE993-0632-1272-ADFB-E695A5D874E7}"/>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3006FFBC-0CE3-7572-4AF8-AFCB298736DC}"/>
              </a:ext>
            </a:extLst>
          </p:cNvPr>
          <p:cNvSpPr>
            <a:spLocks noGrp="1"/>
          </p:cNvSpPr>
          <p:nvPr>
            <p:ph idx="1"/>
          </p:nvPr>
        </p:nvSpPr>
        <p:spPr/>
        <p:txBody>
          <a:bodyPr>
            <a:normAutofit fontScale="77500" lnSpcReduction="20000"/>
          </a:bodyPr>
          <a:lstStyle/>
          <a:p>
            <a:pPr algn="just"/>
            <a:r>
              <a:rPr lang="el-GR" dirty="0"/>
              <a:t>Ομοίως, οι αρμόδιοι διαχειριστές Ε.Σ.Μ.Η.Ε. και Δικτύων Διανομής δεν ευθύνονται έναντι των κατόχων σταθμών Α.Π.Ε. και Σ.Η.Θ.Υ.Α. ή των παραγωγών των ομάδων Μονάδων Α.Π.Ε. και Σ.Η.Θ.Υ.Α. ή των ιδιωτικών δικτύων μέσης τάσης και δεν καταβάλλουν αποζημίωση: α) για την ενέργεια που δεν εγχέεται λόγω εντολών περιορισμού έγχυσης του άρθρου 10Β, καθώς και β) για τη θετική και αποθετική ζημία που υφίστανται οι Παραγωγοί λόγω εφαρμογής των εντολών της παρούσας.</a:t>
            </a:r>
          </a:p>
          <a:p>
            <a:pPr algn="just"/>
            <a:r>
              <a:rPr lang="el-GR" b="1" dirty="0"/>
              <a:t>Οι παρ. 1 έως 3 δεν θίγουν δικαιώματα που απορρέουν από την παρ. 7 του άρθρου 13 του Κανονισμού (ΕΕ) 2019/943 του Ευρωπαϊκού Κοινοβουλίου και του Συμβουλίου, της 5ης Ιουνίου 2019 σχετικά με την εσωτερική αγορά ηλεκτρικής ενέργειας (L 158).</a:t>
            </a:r>
          </a:p>
          <a:p>
            <a:pPr algn="just"/>
            <a:r>
              <a:rPr lang="el-GR" dirty="0"/>
              <a:t>Οι Διαχειριστές του Ελληνικού Δικτύου Διανομής Ηλεκτρικής Ενέργειας και του Ε.Σ.Μ.Η.Ε. υποβάλλουν έκαστος στη Ρυθμιστική Αρχή Αποβλήτων, Ενέργειας και Υδάτων (Ρ.Α.Α.Ε.Υ.) περιοδικώς αιτιολογημένη έκθεση με πληροφορίες και δεδομένα για τις Εντολές Περιορισμών Έγχυσης των παρ. 1 έως 3. Με απόφαση της Ρ.Α.Α.Ε.Υ. καθορίζεται η συχνότητα υποβολής της αιτιολογημένης έκθεσης του πρώτου εδαφίου, καθώς και το ακριβές περιεχόμενο αυτής.»</a:t>
            </a:r>
          </a:p>
          <a:p>
            <a:endParaRPr lang="el-GR" dirty="0"/>
          </a:p>
        </p:txBody>
      </p:sp>
      <p:sp>
        <p:nvSpPr>
          <p:cNvPr id="4" name="Θέση αριθμού διαφάνειας 3">
            <a:extLst>
              <a:ext uri="{FF2B5EF4-FFF2-40B4-BE49-F238E27FC236}">
                <a16:creationId xmlns:a16="http://schemas.microsoft.com/office/drawing/2014/main" id="{D26B1A3F-0BE3-42C7-1721-C3785AFB0F04}"/>
              </a:ext>
            </a:extLst>
          </p:cNvPr>
          <p:cNvSpPr>
            <a:spLocks noGrp="1"/>
          </p:cNvSpPr>
          <p:nvPr>
            <p:ph type="sldNum" sz="quarter" idx="12"/>
          </p:nvPr>
        </p:nvSpPr>
        <p:spPr/>
        <p:txBody>
          <a:bodyPr/>
          <a:lstStyle/>
          <a:p>
            <a:fld id="{93680907-077C-40BE-BAA9-1B35E73C4AA5}" type="slidenum">
              <a:rPr lang="el-GR" smtClean="0"/>
              <a:pPr/>
              <a:t>78</a:t>
            </a:fld>
            <a:endParaRPr lang="el-GR" dirty="0"/>
          </a:p>
        </p:txBody>
      </p:sp>
    </p:spTree>
    <p:extLst>
      <p:ext uri="{BB962C8B-B14F-4D97-AF65-F5344CB8AC3E}">
        <p14:creationId xmlns:p14="http://schemas.microsoft.com/office/powerpoint/2010/main" val="19191694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10454C-3508-3169-2B04-E48B00BBE710}"/>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52E2B2D4-D9C1-15FD-EE39-2A94803ADCF6}"/>
              </a:ext>
            </a:extLst>
          </p:cNvPr>
          <p:cNvSpPr>
            <a:spLocks noGrp="1"/>
          </p:cNvSpPr>
          <p:nvPr>
            <p:ph idx="1"/>
          </p:nvPr>
        </p:nvSpPr>
        <p:spPr>
          <a:xfrm>
            <a:off x="1981200" y="1560515"/>
            <a:ext cx="8229600" cy="4286279"/>
          </a:xfrm>
        </p:spPr>
        <p:txBody>
          <a:bodyPr>
            <a:normAutofit fontScale="77500" lnSpcReduction="20000"/>
          </a:bodyPr>
          <a:lstStyle/>
          <a:p>
            <a:pPr algn="just">
              <a:lnSpc>
                <a:spcPct val="170000"/>
              </a:lnSpc>
              <a:spcBef>
                <a:spcPts val="0"/>
              </a:spcBef>
            </a:pPr>
            <a:r>
              <a:rPr lang="en-US" sz="1600" dirty="0"/>
              <a:t>H </a:t>
            </a:r>
            <a:r>
              <a:rPr lang="el-GR" sz="1600" dirty="0"/>
              <a:t>παρ. 7 το άρθρο 13 του Κανονισμού 2019/943 αναφέρει </a:t>
            </a:r>
          </a:p>
          <a:p>
            <a:pPr algn="just">
              <a:lnSpc>
                <a:spcPct val="170000"/>
              </a:lnSpc>
              <a:spcBef>
                <a:spcPts val="0"/>
              </a:spcBef>
            </a:pPr>
            <a:r>
              <a:rPr lang="el-GR" sz="1600" dirty="0"/>
              <a:t>Όταν χρησιμοποιείται ανακατανομή που δεν βασίζεται στην αγορά, αποτελεί αντικείμενο οικονομικής αποζημίωσης από τον διαχειριστή συστήματος που ζητεί την ανακατανομή προς τον διαχειριστή της εγκατάστασης ανακατανομής μονάδας, αποθήκευσης ενέργειας ή απόκρισης ζήτησης, με την εξαίρεση των ηλεκτροπαραγωγών που έχουν δεχθεί συμφωνία σύνδεσης στην οποία δεν υπάρχει εγγύηση παγιωμένη για παράδοση σταθερών ποσοτήτων ενέργειας. </a:t>
            </a:r>
          </a:p>
          <a:p>
            <a:pPr algn="just">
              <a:lnSpc>
                <a:spcPct val="170000"/>
              </a:lnSpc>
              <a:spcBef>
                <a:spcPts val="0"/>
              </a:spcBef>
            </a:pPr>
            <a:r>
              <a:rPr lang="el-GR" sz="1600" dirty="0"/>
              <a:t>Η εν λόγω οικονομική αποζημίωση ισούται τουλάχιστον με το υψηλότερο από τα ακόλουθα στοιχεία ή συνδυασμό αυτών εάν η εφαρμογή μόνο του υψηλότερου θα συνεπαγόταν αδικαιολόγητα χαμηλή ή αδικαιολόγητα υψηλή αποζημίωση:</a:t>
            </a:r>
          </a:p>
          <a:p>
            <a:pPr algn="just">
              <a:lnSpc>
                <a:spcPct val="170000"/>
              </a:lnSpc>
              <a:spcBef>
                <a:spcPts val="0"/>
              </a:spcBef>
            </a:pPr>
            <a:r>
              <a:rPr lang="el-GR" sz="1600" dirty="0"/>
              <a:t>πρόσθετο λειτουργικό κόστος που προκάλεσε η ανακατανομή, όπως οι πρόσθετες δαπάνες για καύσιμα σε περίπτωση ανοδικής ανακατανομής, ή εφεδρική παροχή θερμικής ενέργειας σε περίπτωση καθοδικής ανακατανομής εγκαταστάσεων ηλεκτροπαραγωγής που χρησιμοποιούν συμπαραγωγή υψηλής απόδοσης</a:t>
            </a:r>
          </a:p>
          <a:p>
            <a:pPr algn="just">
              <a:lnSpc>
                <a:spcPct val="170000"/>
              </a:lnSpc>
              <a:spcBef>
                <a:spcPts val="0"/>
              </a:spcBef>
            </a:pPr>
            <a:r>
              <a:rPr lang="el-GR" sz="1600" dirty="0"/>
              <a:t>καθαρά έσοδα από την πώληση ηλεκτρικής ενέργειας στην αγορά της επόμενης ημέρας που θα είχε παραγάγει η εγκατάσταση ηλεκτροπαραγωγής, αποθήκευσης ενέργειας ή απόκρισης ζήτησης χωρίς το αίτημα ανακατανομής ·όταν χορηγείται οικονομική στήριξη σε εγκαταστάσεις ηλεκτροπαραγωγής , αποθήκευσης ενέργειας ή απόκρισης ζήτησης με βάση τον όγκο της ηλεκτρικής ενέργειας που παράγεται ή καταναλώνεται , η οικονομική στήριξη που θα είχε ληφθεί ελλείψει του αιτήματος ανακατανομής θεωρείται μέρος των καθαρών εσόδων.</a:t>
            </a:r>
          </a:p>
          <a:p>
            <a:endParaRPr lang="el-GR" sz="1600" dirty="0"/>
          </a:p>
        </p:txBody>
      </p:sp>
      <p:sp>
        <p:nvSpPr>
          <p:cNvPr id="4" name="Θέση αριθμού διαφάνειας 3">
            <a:extLst>
              <a:ext uri="{FF2B5EF4-FFF2-40B4-BE49-F238E27FC236}">
                <a16:creationId xmlns:a16="http://schemas.microsoft.com/office/drawing/2014/main" id="{40B1C26D-B47B-F1BA-C1E6-AD6CBCB05203}"/>
              </a:ext>
            </a:extLst>
          </p:cNvPr>
          <p:cNvSpPr>
            <a:spLocks noGrp="1"/>
          </p:cNvSpPr>
          <p:nvPr>
            <p:ph type="sldNum" sz="quarter" idx="12"/>
          </p:nvPr>
        </p:nvSpPr>
        <p:spPr/>
        <p:txBody>
          <a:bodyPr/>
          <a:lstStyle/>
          <a:p>
            <a:fld id="{93680907-077C-40BE-BAA9-1B35E73C4AA5}" type="slidenum">
              <a:rPr lang="el-GR" smtClean="0"/>
              <a:pPr/>
              <a:t>79</a:t>
            </a:fld>
            <a:endParaRPr lang="el-GR" dirty="0"/>
          </a:p>
        </p:txBody>
      </p:sp>
    </p:spTree>
    <p:extLst>
      <p:ext uri="{BB962C8B-B14F-4D97-AF65-F5344CB8AC3E}">
        <p14:creationId xmlns:p14="http://schemas.microsoft.com/office/powerpoint/2010/main" val="2669396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a:t>ΑΠΕ – Ευρωπαϊκό Πλαίσιο</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t>Οδηγία 2009/28 του Ευρωπαϊκού Κοινοβουλίου και του Συμβουλίου</a:t>
            </a:r>
            <a:r>
              <a:rPr lang="en-US" dirty="0"/>
              <a:t> </a:t>
            </a:r>
            <a:r>
              <a:rPr lang="el-GR" dirty="0"/>
              <a:t>της 23ης Απριλίου 2009 σχετικά με την προώθηση της χρήσης ενέργειας από ανανεώσιμες πηγές και την τροποποίηση και τη συνακόλουθη κατάργηση των οδηγιών 2001/77/ΕΚ και 2003/30/ΕΚ </a:t>
            </a:r>
          </a:p>
          <a:p>
            <a:pPr algn="just">
              <a:lnSpc>
                <a:spcPct val="150000"/>
              </a:lnSpc>
              <a:spcBef>
                <a:spcPts val="0"/>
              </a:spcBef>
            </a:pPr>
            <a:r>
              <a:rPr lang="el-GR" dirty="0"/>
              <a:t>Υποχρεωτικός εθνικός στόχος για το συνολικό μερίδιο ενέργειας από ανανεώσιμες πηγές στην ακαθάριστη τελική κατανάλωση ενέργειας </a:t>
            </a:r>
          </a:p>
          <a:p>
            <a:pPr algn="just">
              <a:lnSpc>
                <a:spcPct val="150000"/>
              </a:lnSpc>
              <a:spcBef>
                <a:spcPts val="0"/>
              </a:spcBef>
            </a:pPr>
            <a:r>
              <a:rPr lang="el-GR" dirty="0"/>
              <a:t>Υποχρεωτικός εθνικός στόχος για το μερίδιο ενέργειας από ανανεώσιμες πηγές στις μεταφορές. </a:t>
            </a:r>
          </a:p>
          <a:p>
            <a:pPr algn="just"/>
            <a:endParaRPr lang="el-G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A2BB2A-31FF-CE47-3674-66F8A29D771C}"/>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9DC07D4E-6958-F79F-481B-10B5155A4C4B}"/>
              </a:ext>
            </a:extLst>
          </p:cNvPr>
          <p:cNvSpPr>
            <a:spLocks noGrp="1"/>
          </p:cNvSpPr>
          <p:nvPr>
            <p:ph idx="1"/>
          </p:nvPr>
        </p:nvSpPr>
        <p:spPr>
          <a:xfrm>
            <a:off x="1981200" y="1714488"/>
            <a:ext cx="8229600" cy="4500594"/>
          </a:xfrm>
        </p:spPr>
        <p:txBody>
          <a:bodyPr>
            <a:normAutofit fontScale="55000" lnSpcReduction="20000"/>
          </a:bodyPr>
          <a:lstStyle/>
          <a:p>
            <a:pPr algn="just">
              <a:lnSpc>
                <a:spcPct val="170000"/>
              </a:lnSpc>
              <a:spcBef>
                <a:spcPts val="0"/>
              </a:spcBef>
            </a:pPr>
            <a:r>
              <a:rPr lang="en-US" dirty="0"/>
              <a:t>6. </a:t>
            </a:r>
            <a:r>
              <a:rPr lang="el-GR" dirty="0"/>
              <a:t>Άρθρο 37 Ν. 4936/2022 -  Έκτακτη εισφορά στους παραγωγούς ηλεκτρικής ενέργειας</a:t>
            </a:r>
          </a:p>
          <a:p>
            <a:pPr algn="just">
              <a:lnSpc>
                <a:spcPct val="170000"/>
              </a:lnSpc>
              <a:spcBef>
                <a:spcPts val="0"/>
              </a:spcBef>
            </a:pPr>
            <a:r>
              <a:rPr lang="el-GR" dirty="0"/>
              <a:t>Στην Ελλάδα, με το άρθρο 37 του Ν. 4936/2022 θεσπίστηκε έκτακτη εισφορά βαρύνουσα τους παραγωγούς ηλεκτρικής ενέργειας, η οποία αντιστοιχεί στο 90% επί της θετικής διαφοράς του Μεικτού Περιθωρίου Κέρδους (ΜΠΚ) κάθε μονάδας παραγωγής και για κάθε έναν από τους μήνες της περιόδου από 1.10.2021 έως και 30.6.2022 σε σχέση με τον αντίστοιχο μήνα του προηγουμένου έτους. </a:t>
            </a:r>
          </a:p>
          <a:p>
            <a:pPr algn="just">
              <a:lnSpc>
                <a:spcPct val="170000"/>
              </a:lnSpc>
              <a:spcBef>
                <a:spcPts val="0"/>
              </a:spcBef>
            </a:pPr>
            <a:r>
              <a:rPr lang="el-GR" dirty="0"/>
              <a:t>Περαιτέρω, προς αποφυγή λήψης αποσπασματικών μέτρων και απορρύθμισης της λειτουργίας της εσωτερικής αγοράς ενέργειας, υιοθετήθηκε ο Κανονισμός (ΕΕ) 2022/1854, ο οποίος εισήγαγε ανώτατο όριο στα έσοδα των παραγωγών ηλεκτρικής ενέργειας και προέβλεψε τη διανομή των πλεοναζόντων εσόδων στους καταναλωτές.</a:t>
            </a:r>
          </a:p>
          <a:p>
            <a:pPr algn="just">
              <a:lnSpc>
                <a:spcPct val="170000"/>
              </a:lnSpc>
              <a:spcBef>
                <a:spcPts val="0"/>
              </a:spcBef>
            </a:pPr>
            <a:r>
              <a:rPr lang="el-GR" dirty="0"/>
              <a:t>Εξειδικεύτηκε με την ΥΑ 87027/2022 και 111281/2022 των υπουργών </a:t>
            </a:r>
            <a:r>
              <a:rPr lang="el-GR" dirty="0" err="1"/>
              <a:t>οικονομικων</a:t>
            </a:r>
            <a:r>
              <a:rPr lang="el-GR" dirty="0"/>
              <a:t> και περιβάλλοντος ενέργειας.</a:t>
            </a:r>
          </a:p>
          <a:p>
            <a:pPr algn="just">
              <a:lnSpc>
                <a:spcPct val="170000"/>
              </a:lnSpc>
              <a:spcBef>
                <a:spcPts val="0"/>
              </a:spcBef>
            </a:pPr>
            <a:endParaRPr lang="el-GR" dirty="0"/>
          </a:p>
        </p:txBody>
      </p:sp>
    </p:spTree>
    <p:extLst>
      <p:ext uri="{BB962C8B-B14F-4D97-AF65-F5344CB8AC3E}">
        <p14:creationId xmlns:p14="http://schemas.microsoft.com/office/powerpoint/2010/main" val="116796483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C47DFC-68FF-8973-2CFF-E35376FE3A57}"/>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7248AA43-D41D-1A90-918C-39000342670F}"/>
              </a:ext>
            </a:extLst>
          </p:cNvPr>
          <p:cNvSpPr>
            <a:spLocks noGrp="1"/>
          </p:cNvSpPr>
          <p:nvPr>
            <p:ph idx="1"/>
          </p:nvPr>
        </p:nvSpPr>
        <p:spPr>
          <a:xfrm>
            <a:off x="1981200" y="1714488"/>
            <a:ext cx="8229600" cy="4500594"/>
          </a:xfrm>
        </p:spPr>
        <p:txBody>
          <a:bodyPr>
            <a:normAutofit fontScale="40000" lnSpcReduction="20000"/>
          </a:bodyPr>
          <a:lstStyle/>
          <a:p>
            <a:pPr algn="just">
              <a:lnSpc>
                <a:spcPct val="170000"/>
              </a:lnSpc>
              <a:spcBef>
                <a:spcPts val="0"/>
              </a:spcBef>
            </a:pPr>
            <a:r>
              <a:rPr lang="el-GR" sz="3700" dirty="0"/>
              <a:t>ΣΤΕ 188/2024 </a:t>
            </a:r>
          </a:p>
          <a:p>
            <a:pPr algn="just">
              <a:lnSpc>
                <a:spcPct val="170000"/>
              </a:lnSpc>
              <a:spcBef>
                <a:spcPts val="0"/>
              </a:spcBef>
            </a:pPr>
            <a:r>
              <a:rPr lang="el-GR" sz="3700" dirty="0"/>
              <a:t>Επειδή, προβάλλεται ότι με την επίμαχη έκτακτη εισφορά επιβάλλεται αναδρομικά οικονομική επιβάρυνση στα κέρδη, τα οποία η αιτούσα πραγματοποίησε ως αποτέλεσμα της συμμετοχής της στις αγορές ηλεκτρικής ενέργειας και στα οποία απέβλεψε επενδύοντας σε ΑΠΕ, </a:t>
            </a:r>
            <a:r>
              <a:rPr lang="el-GR" sz="3700" dirty="0" err="1"/>
              <a:t>αποζημιούμενη</a:t>
            </a:r>
            <a:r>
              <a:rPr lang="el-GR" sz="3700" dirty="0"/>
              <a:t> αρχικώς με χαμηλή σταθερή τιμή, πλην αναμένοντας τη σχετική μεταστροφή της αγοράς, τα κέρδη δε αυτά συμβάλλουν στην ανάκτηση των επενδυτικών και λειτουργικών της δαπανών. Επιπλέον, προβάλλεται ότι ο συντελεστής της έκτακτης εισφοράς (90%), ο οποίος τη διαμορφώνει σε ύψος που σχεδόν εξανεμίζει τη θετική διαφορά στο ΜΠΚ, σε συνδυασμό με το γεγονός ότι κατά τα προηγούμενα έτη υπήρχαν αυξημένες δαπάνες, ζημίες και περιορισμένα έσοδα, καθιστούν την ένδικη επιβάρυνση </a:t>
            </a:r>
            <a:r>
              <a:rPr lang="el-GR" sz="3700" dirty="0" err="1"/>
              <a:t>τιμωρητική</a:t>
            </a:r>
            <a:r>
              <a:rPr lang="el-GR" sz="3700" dirty="0"/>
              <a:t> προς τους παραγωγούς ηλεκτρικής ενέργειας από ΑΠΕ και αντίθετη στο άρθρο 5 παρ. 1 του Συντάγματος, κλονίζουν δε την εμπιστοσύνη των επενδυτών στην αγορά ηλεκτρικής ενέργειας. </a:t>
            </a:r>
            <a:endParaRPr lang="el-GR" dirty="0"/>
          </a:p>
        </p:txBody>
      </p:sp>
      <p:sp>
        <p:nvSpPr>
          <p:cNvPr id="4" name="Θέση αριθμού διαφάνειας 3">
            <a:extLst>
              <a:ext uri="{FF2B5EF4-FFF2-40B4-BE49-F238E27FC236}">
                <a16:creationId xmlns:a16="http://schemas.microsoft.com/office/drawing/2014/main" id="{4B2ADEA3-94BC-3E3A-22E9-05B756ACB91F}"/>
              </a:ext>
            </a:extLst>
          </p:cNvPr>
          <p:cNvSpPr>
            <a:spLocks noGrp="1"/>
          </p:cNvSpPr>
          <p:nvPr>
            <p:ph type="sldNum" sz="quarter" idx="12"/>
          </p:nvPr>
        </p:nvSpPr>
        <p:spPr/>
        <p:txBody>
          <a:bodyPr/>
          <a:lstStyle/>
          <a:p>
            <a:fld id="{93680907-077C-40BE-BAA9-1B35E73C4AA5}" type="slidenum">
              <a:rPr lang="el-GR" smtClean="0"/>
              <a:pPr/>
              <a:t>81</a:t>
            </a:fld>
            <a:endParaRPr lang="el-GR" dirty="0"/>
          </a:p>
        </p:txBody>
      </p:sp>
    </p:spTree>
    <p:extLst>
      <p:ext uri="{BB962C8B-B14F-4D97-AF65-F5344CB8AC3E}">
        <p14:creationId xmlns:p14="http://schemas.microsoft.com/office/powerpoint/2010/main" val="8063134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68761C-F128-865C-03D8-92A48E3B5570}"/>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5363C84C-D243-A2B6-0AC1-69237892A78A}"/>
              </a:ext>
            </a:extLst>
          </p:cNvPr>
          <p:cNvSpPr>
            <a:spLocks noGrp="1"/>
          </p:cNvSpPr>
          <p:nvPr>
            <p:ph idx="1"/>
          </p:nvPr>
        </p:nvSpPr>
        <p:spPr/>
        <p:txBody>
          <a:bodyPr>
            <a:normAutofit fontScale="77500" lnSpcReduction="20000"/>
          </a:bodyPr>
          <a:lstStyle/>
          <a:p>
            <a:pPr algn="just">
              <a:lnSpc>
                <a:spcPct val="170000"/>
              </a:lnSpc>
              <a:spcBef>
                <a:spcPts val="0"/>
              </a:spcBef>
            </a:pPr>
            <a:r>
              <a:rPr lang="el-GR" dirty="0"/>
              <a:t>Συναφώς, προβάλλεται ότι η επίμαχη έκτακτη εισφορά παραβιάζει το άρθρο 1 του Πρώτου Προσθέτου Πρωτοκόλλου (ΠΠΠ) της ΕΣΔΑ, καθόσον εισάγει δυσανάλογη επιβάρυνση που κλονίζει την οικονομική κατάσταση της αιτούσας εταιρείας, χωρίς να έχουν διερευνηθεί ηπιότερες εναλλακτικές προτάσεις για την αντιμετώπιση του ζητήματος της υψηλής κερδοφορίας των καθετοποιημένων και μη παραγωγών, όπως ιδίως η παρέμβαση στην αγορά εξισορρόπησης, όπως πρότεινε η ΡΑΕ, κατόπιν διαπίστωσης απροσδόκητων κερδών και από τους </a:t>
            </a:r>
            <a:r>
              <a:rPr lang="el-GR" dirty="0" err="1"/>
              <a:t>παρόχους</a:t>
            </a:r>
            <a:r>
              <a:rPr lang="el-GR" dirty="0"/>
              <a:t> υπηρεσιών εξισορρόπησης.</a:t>
            </a:r>
          </a:p>
          <a:p>
            <a:endParaRPr lang="el-GR" dirty="0"/>
          </a:p>
        </p:txBody>
      </p:sp>
      <p:sp>
        <p:nvSpPr>
          <p:cNvPr id="4" name="Θέση αριθμού διαφάνειας 3">
            <a:extLst>
              <a:ext uri="{FF2B5EF4-FFF2-40B4-BE49-F238E27FC236}">
                <a16:creationId xmlns:a16="http://schemas.microsoft.com/office/drawing/2014/main" id="{ED484EF4-B77F-D9C7-0F8B-1E6016A90588}"/>
              </a:ext>
            </a:extLst>
          </p:cNvPr>
          <p:cNvSpPr>
            <a:spLocks noGrp="1"/>
          </p:cNvSpPr>
          <p:nvPr>
            <p:ph type="sldNum" sz="quarter" idx="12"/>
          </p:nvPr>
        </p:nvSpPr>
        <p:spPr/>
        <p:txBody>
          <a:bodyPr/>
          <a:lstStyle/>
          <a:p>
            <a:fld id="{93680907-077C-40BE-BAA9-1B35E73C4AA5}" type="slidenum">
              <a:rPr lang="el-GR" smtClean="0"/>
              <a:pPr/>
              <a:t>82</a:t>
            </a:fld>
            <a:endParaRPr lang="el-GR" dirty="0"/>
          </a:p>
        </p:txBody>
      </p:sp>
    </p:spTree>
    <p:extLst>
      <p:ext uri="{BB962C8B-B14F-4D97-AF65-F5344CB8AC3E}">
        <p14:creationId xmlns:p14="http://schemas.microsoft.com/office/powerpoint/2010/main" val="74868876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A8BBD9-8CB1-76CC-8DB5-1C28A1A30B97}"/>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70FD28A7-19AE-15DC-B2A7-9A108029C323}"/>
              </a:ext>
            </a:extLst>
          </p:cNvPr>
          <p:cNvSpPr>
            <a:spLocks noGrp="1"/>
          </p:cNvSpPr>
          <p:nvPr>
            <p:ph idx="1"/>
          </p:nvPr>
        </p:nvSpPr>
        <p:spPr/>
        <p:txBody>
          <a:bodyPr>
            <a:normAutofit fontScale="62500" lnSpcReduction="20000"/>
          </a:bodyPr>
          <a:lstStyle/>
          <a:p>
            <a:pPr algn="just">
              <a:lnSpc>
                <a:spcPct val="170000"/>
              </a:lnSpc>
              <a:spcBef>
                <a:spcPts val="0"/>
              </a:spcBef>
            </a:pPr>
            <a:r>
              <a:rPr lang="el-GR" dirty="0"/>
              <a:t>Επειδή, η ένδικη εισφορά επιβλήθηκε, κατά τον νόμο, α) για </a:t>
            </a:r>
            <a:r>
              <a:rPr lang="el-GR" dirty="0" err="1"/>
              <a:t>αποχρώντα</a:t>
            </a:r>
            <a:r>
              <a:rPr lang="el-GR" dirty="0"/>
              <a:t> λόγο δημοσίου συμφέροντος, αναγόμενου, αφενός, στη στήριξη των τελικών καταναλωτών ηλεκτρικής ενέργειας, αφετέρου, στη διασφάλιση της ομαλής λειτουργίας της αγοράς ηλεκτρικής ενέργειας κατά την περίοδο της ενεργειακής κρίσης και, κατ’ επέκταση και στη στήριξη των παραγωγών (βλ. σκέψη 12), β) εκτάκτως και προσωρινώς, μόνο για τους μήνες Οκτώβριο 2021 – Ιούνιο 2022, γ) βάσει γενικών και αντικειμενικών κριτηρίων, σε όλους τους παραγωγούς ηλεκτρικής ενέργειας που παρουσίασαν κατά την περίοδο της ενεργειακής κρίσης, και εξαιτίας αυτής, αύξηση της κερδοφορίας τους, δ) μόνο επί της θετικής διαφοράς του ΜΠΚ του κάθε παραγωγού, μεταξύ του μήνα εξέτασης και του ίδιου μήνα του προηγουμένου έτους, ήτοι μόνο επί των υπερκερδών που αποκόμισε κατά τον μήνα αυτό ο κάθε παραγωγός ηλεκτρικής ενέργειας, </a:t>
            </a:r>
            <a:endParaRPr lang="el-GR" sz="1200" dirty="0"/>
          </a:p>
        </p:txBody>
      </p:sp>
    </p:spTree>
    <p:extLst>
      <p:ext uri="{BB962C8B-B14F-4D97-AF65-F5344CB8AC3E}">
        <p14:creationId xmlns:p14="http://schemas.microsoft.com/office/powerpoint/2010/main" val="37109587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DF5005-851F-D780-2790-48F95CBF7EEB}"/>
              </a:ext>
            </a:extLst>
          </p:cNvPr>
          <p:cNvSpPr>
            <a:spLocks noGrp="1"/>
          </p:cNvSpPr>
          <p:nvPr>
            <p:ph type="title"/>
          </p:nvPr>
        </p:nvSpPr>
        <p:spPr/>
        <p:txBody>
          <a:bodyPr/>
          <a:lstStyle/>
          <a:p>
            <a:r>
              <a:rPr lang="el-GR" dirty="0"/>
              <a:t>ΝΟΜΙΚΑ ΖΗΤΗΜΑΤΑ </a:t>
            </a:r>
          </a:p>
        </p:txBody>
      </p:sp>
      <p:sp>
        <p:nvSpPr>
          <p:cNvPr id="3" name="Θέση περιεχομένου 2">
            <a:extLst>
              <a:ext uri="{FF2B5EF4-FFF2-40B4-BE49-F238E27FC236}">
                <a16:creationId xmlns:a16="http://schemas.microsoft.com/office/drawing/2014/main" id="{16CEC225-6CC7-F417-DA76-887DC352CE65}"/>
              </a:ext>
            </a:extLst>
          </p:cNvPr>
          <p:cNvSpPr>
            <a:spLocks noGrp="1"/>
          </p:cNvSpPr>
          <p:nvPr>
            <p:ph idx="1"/>
          </p:nvPr>
        </p:nvSpPr>
        <p:spPr/>
        <p:txBody>
          <a:bodyPr>
            <a:normAutofit fontScale="70000" lnSpcReduction="20000"/>
          </a:bodyPr>
          <a:lstStyle/>
          <a:p>
            <a:pPr algn="just">
              <a:lnSpc>
                <a:spcPct val="170000"/>
              </a:lnSpc>
              <a:spcBef>
                <a:spcPts val="0"/>
              </a:spcBef>
            </a:pPr>
            <a:r>
              <a:rPr lang="el-GR" dirty="0"/>
              <a:t>ε) μόνο επί των υπερκερδών που είναι «ουρανοκατέβατα», δηλαδή εκείνων που δεν αποτελούν το αποτέλεσμα επιχειρηματικών κινήσεων, χωρίς κατά τα λοιπά να θίγεται η κερδοφορία τους (το «αποδεκτό» περιθώριο κέρδους), στ) με πρόβλεψη ότι η θετική διαφορά του ΜΠΚ είναι σταθμισμένη με το Ποσοστό των Συμβάσεων Προμήθειας Σταθερής Τιμής και έχουν αφαιρεθεί οι εκπτώσεις σε τελικούς καταναλωτές και οι επιστροφές δυνάμει Διμερών Συμβάσεων Αγοραπωλησίας Ηλεκτρικής Ενέργειας, ζ) με πρόβλεψη ότι οι υπόχρεοι δύνανται, κατά τον προσδιορισμό των φορολογητέων κερδών για σκοπούς επιβολής φόρου εισοδήματος, να εκπίπτουν το ποσό της εισφοράς, ως δαπάνη, σύμφωνα με τον Κώδικα Φορολογίας Εισοδήματος</a:t>
            </a:r>
          </a:p>
        </p:txBody>
      </p:sp>
      <p:sp>
        <p:nvSpPr>
          <p:cNvPr id="4" name="Θέση αριθμού διαφάνειας 3">
            <a:extLst>
              <a:ext uri="{FF2B5EF4-FFF2-40B4-BE49-F238E27FC236}">
                <a16:creationId xmlns:a16="http://schemas.microsoft.com/office/drawing/2014/main" id="{E0213F18-5754-0606-205F-14708F2B88C3}"/>
              </a:ext>
            </a:extLst>
          </p:cNvPr>
          <p:cNvSpPr>
            <a:spLocks noGrp="1"/>
          </p:cNvSpPr>
          <p:nvPr>
            <p:ph type="sldNum" sz="quarter" idx="12"/>
          </p:nvPr>
        </p:nvSpPr>
        <p:spPr/>
        <p:txBody>
          <a:bodyPr/>
          <a:lstStyle/>
          <a:p>
            <a:fld id="{93680907-077C-40BE-BAA9-1B35E73C4AA5}" type="slidenum">
              <a:rPr lang="el-GR" smtClean="0"/>
              <a:pPr/>
              <a:t>84</a:t>
            </a:fld>
            <a:endParaRPr lang="el-GR" dirty="0"/>
          </a:p>
        </p:txBody>
      </p:sp>
    </p:spTree>
    <p:extLst>
      <p:ext uri="{BB962C8B-B14F-4D97-AF65-F5344CB8AC3E}">
        <p14:creationId xmlns:p14="http://schemas.microsoft.com/office/powerpoint/2010/main" val="20474893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6402C8-4FE2-6F68-E5AB-85986C873517}"/>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05B4134C-03D7-856F-CF5C-B7D903779FDB}"/>
              </a:ext>
            </a:extLst>
          </p:cNvPr>
          <p:cNvSpPr>
            <a:spLocks noGrp="1"/>
          </p:cNvSpPr>
          <p:nvPr>
            <p:ph idx="1"/>
          </p:nvPr>
        </p:nvSpPr>
        <p:spPr/>
        <p:txBody>
          <a:bodyPr>
            <a:normAutofit fontScale="85000" lnSpcReduction="10000"/>
          </a:bodyPr>
          <a:lstStyle/>
          <a:p>
            <a:pPr algn="just">
              <a:lnSpc>
                <a:spcPct val="170000"/>
              </a:lnSpc>
              <a:spcBef>
                <a:spcPts val="0"/>
              </a:spcBef>
            </a:pPr>
            <a:r>
              <a:rPr lang="el-GR" dirty="0"/>
              <a:t>Είναι συμβατή με το άρθρο 5 παρ. 1 του Συντάγματος και την ΕΣΔΑ, καθώς επιβλήθηκε για λόγους δημοσίου συμφέροντος, ήταν έκτακτη και προσωρινή, βασιζόταν σε αντικειμενικά κριτήρια και αφορούσε μόνο τα υπερκέρδη των παραγωγών.</a:t>
            </a:r>
          </a:p>
          <a:p>
            <a:pPr algn="just">
              <a:lnSpc>
                <a:spcPct val="170000"/>
              </a:lnSpc>
              <a:spcBef>
                <a:spcPts val="0"/>
              </a:spcBef>
            </a:pPr>
            <a:r>
              <a:rPr lang="el-GR" dirty="0"/>
              <a:t>Δεν αποτελεί φόρο, αλλά μέτρο οικονομικής φύσης για τη διασφάλιση της ομαλής λειτουργίας της αγοράς ενέργειας και τη στήριξη των καταναλωτών.</a:t>
            </a:r>
          </a:p>
          <a:p>
            <a:pPr algn="just">
              <a:lnSpc>
                <a:spcPct val="170000"/>
              </a:lnSpc>
              <a:spcBef>
                <a:spcPts val="0"/>
              </a:spcBef>
            </a:pPr>
            <a:r>
              <a:rPr lang="el-GR" dirty="0"/>
              <a:t>Δεν αντίκειται στον εν συνεχεία θεσπισθέντα Κανονισμό (ΕΕ) 2022/1854.</a:t>
            </a:r>
          </a:p>
          <a:p>
            <a:pPr algn="just">
              <a:lnSpc>
                <a:spcPct val="170000"/>
              </a:lnSpc>
              <a:spcBef>
                <a:spcPts val="0"/>
              </a:spcBef>
            </a:pPr>
            <a:endParaRPr lang="el-GR" dirty="0"/>
          </a:p>
          <a:p>
            <a:endParaRPr lang="el-GR" dirty="0"/>
          </a:p>
        </p:txBody>
      </p:sp>
    </p:spTree>
    <p:extLst>
      <p:ext uri="{BB962C8B-B14F-4D97-AF65-F5344CB8AC3E}">
        <p14:creationId xmlns:p14="http://schemas.microsoft.com/office/powerpoint/2010/main" val="272463351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6462D5-EC05-65AE-E0FA-6C230370986E}"/>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CDBDC49B-4D43-1B89-61FD-E8C9469140BE}"/>
              </a:ext>
            </a:extLst>
          </p:cNvPr>
          <p:cNvSpPr>
            <a:spLocks noGrp="1"/>
          </p:cNvSpPr>
          <p:nvPr>
            <p:ph idx="1"/>
          </p:nvPr>
        </p:nvSpPr>
        <p:spPr>
          <a:xfrm>
            <a:off x="1981200" y="1714488"/>
            <a:ext cx="8229600" cy="4500594"/>
          </a:xfrm>
        </p:spPr>
        <p:txBody>
          <a:bodyPr>
            <a:noAutofit/>
          </a:bodyPr>
          <a:lstStyle/>
          <a:p>
            <a:pPr algn="just">
              <a:lnSpc>
                <a:spcPct val="170000"/>
              </a:lnSpc>
              <a:spcBef>
                <a:spcPts val="0"/>
              </a:spcBef>
            </a:pPr>
            <a:r>
              <a:rPr lang="el-GR" sz="1400" dirty="0"/>
              <a:t>Ενόψει της οξείας ενεργειακής κρίσης κατά την περίοδο Οκτωβρίου 2021 – Ιουνίου 2022, κατέστη αναγκαία η νομοθετική αντιμετώπιση του προβλήματος της οφειλόμενης στην κρίση αυτή υπέρμετρης αύξησης των τιμών της ηλεκτρικής ενέργειας. Στο πλαίσιο αυτό, με το άρθρο 37 παρ. 1 του ν. </a:t>
            </a:r>
            <a:r>
              <a:rPr lang="el-GR" sz="1400" b="1" dirty="0"/>
              <a:t>4936/2022</a:t>
            </a:r>
            <a:r>
              <a:rPr lang="el-GR" sz="1400" dirty="0"/>
              <a:t> θεσπίστηκε έκτακτη εισφορά βαρύνουσα τους παραγωγούς ηλεκτρικής ενέργειας, η οποία αντιστοιχεί στο ενενήντα τοις εκατό (90%) επί της θετικής διαφοράς του Μεικτού Περιθωρίου Κέρδους (ΜΠΚ) κάθε μονάδας παραγωγής και για κάθε έναν από τους ως άνω μήνες σε σχέση με τον αντίστοιχο μήνα του προηγουμένου έτους. Η έκτακτη εισφορά αφορά σε όλα τα αιφνίδια και υπερβάλλοντα [«ουρανοκατέβατα» (</a:t>
            </a:r>
            <a:r>
              <a:rPr lang="el-GR" sz="1400" dirty="0" err="1"/>
              <a:t>windfall</a:t>
            </a:r>
            <a:r>
              <a:rPr lang="el-GR" sz="1400" dirty="0"/>
              <a:t>) κατά την Ανακοίνωση «</a:t>
            </a:r>
            <a:r>
              <a:rPr lang="el-GR" sz="1400" dirty="0" err="1"/>
              <a:t>REPowerEU</a:t>
            </a:r>
            <a:r>
              <a:rPr lang="el-GR" sz="1400" dirty="0"/>
              <a:t>» της Ευρωπαϊκής Επιτροπής] κέρδη που πραγματοποίησαν οι παραγωγοί ηλεκτρικής ενέργειας κατά την ως άνω περίοδο της ενεργειακής κρίσης και προέκυψαν λόγω της αποζημίωσής τους με βάση τις υψηλές χρηματιστηριακές τιμές που καθορίστηκαν από την εφαρμογή του μοντέλου «</a:t>
            </a:r>
            <a:r>
              <a:rPr lang="el-GR" sz="1400" dirty="0" err="1"/>
              <a:t>pay-as-clear</a:t>
            </a:r>
            <a:r>
              <a:rPr lang="el-GR" sz="1400" dirty="0"/>
              <a:t>», </a:t>
            </a:r>
          </a:p>
        </p:txBody>
      </p:sp>
      <p:sp>
        <p:nvSpPr>
          <p:cNvPr id="4" name="Θέση αριθμού διαφάνειας 3">
            <a:extLst>
              <a:ext uri="{FF2B5EF4-FFF2-40B4-BE49-F238E27FC236}">
                <a16:creationId xmlns:a16="http://schemas.microsoft.com/office/drawing/2014/main" id="{A21D24FB-8E08-4AAF-6C13-8D781FD08663}"/>
              </a:ext>
            </a:extLst>
          </p:cNvPr>
          <p:cNvSpPr>
            <a:spLocks noGrp="1"/>
          </p:cNvSpPr>
          <p:nvPr>
            <p:ph type="sldNum" sz="quarter" idx="12"/>
          </p:nvPr>
        </p:nvSpPr>
        <p:spPr/>
        <p:txBody>
          <a:bodyPr/>
          <a:lstStyle/>
          <a:p>
            <a:fld id="{93680907-077C-40BE-BAA9-1B35E73C4AA5}" type="slidenum">
              <a:rPr lang="el-GR" smtClean="0"/>
              <a:pPr/>
              <a:t>86</a:t>
            </a:fld>
            <a:endParaRPr lang="el-GR" dirty="0"/>
          </a:p>
        </p:txBody>
      </p:sp>
    </p:spTree>
    <p:extLst>
      <p:ext uri="{BB962C8B-B14F-4D97-AF65-F5344CB8AC3E}">
        <p14:creationId xmlns:p14="http://schemas.microsoft.com/office/powerpoint/2010/main" val="192838527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BFE579-93AA-042E-4671-559DCC857C82}"/>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E0136BCB-ABC3-6CEB-7047-D6234719A61C}"/>
              </a:ext>
            </a:extLst>
          </p:cNvPr>
          <p:cNvSpPr>
            <a:spLocks noGrp="1"/>
          </p:cNvSpPr>
          <p:nvPr>
            <p:ph idx="1"/>
          </p:nvPr>
        </p:nvSpPr>
        <p:spPr/>
        <p:txBody>
          <a:bodyPr>
            <a:normAutofit/>
          </a:bodyPr>
          <a:lstStyle/>
          <a:p>
            <a:pPr algn="just">
              <a:lnSpc>
                <a:spcPct val="150000"/>
              </a:lnSpc>
              <a:spcBef>
                <a:spcPts val="0"/>
              </a:spcBef>
            </a:pPr>
            <a:r>
              <a:rPr lang="el-GR" sz="1600" dirty="0"/>
              <a:t>δηλαδή στα κέρδη πέραν εκείνων που προσδοκούσαν στο πλαίσιο της επιχειρηματικής στρατηγικής τους για την αύξηση της κερδοφορίας τους. Ειδικότερα, με την επιβληθείσα με την επίδικη εισφορά υποχρέωση στους παραγωγούς ηλεκτρικής ενέργειας να καταβάλουν, μέσω της ΑΑΔΕ, ποσοστό επί των ανωτέρω υπερβαλλόντων κερδών στο ΤΕΜ, θεσπίστηκε, κατ’ </a:t>
            </a:r>
            <a:r>
              <a:rPr lang="el-GR" sz="1600" dirty="0" err="1"/>
              <a:t>ουσίαν</a:t>
            </a:r>
            <a:r>
              <a:rPr lang="el-GR" sz="1600" dirty="0"/>
              <a:t>, ανώτατο όριο στο κέρδος των παραγωγών από τη δραστηριότητα της παραγωγής ηλεκτρικής ενέργειας. </a:t>
            </a:r>
          </a:p>
          <a:p>
            <a:pPr algn="just">
              <a:lnSpc>
                <a:spcPct val="150000"/>
              </a:lnSpc>
              <a:spcBef>
                <a:spcPts val="0"/>
              </a:spcBef>
            </a:pPr>
            <a:r>
              <a:rPr lang="el-GR" sz="1600" dirty="0"/>
              <a:t>Ο περιορισμός αυτός του κέρδους μέσω της επίδικης εισφοράς είχε ως στόχο να δημιουργήσει πόρους για την επιδότηση μέρους της </a:t>
            </a:r>
            <a:r>
              <a:rPr lang="el-GR" sz="1600" dirty="0" err="1"/>
              <a:t>τιμολογητέας</a:t>
            </a:r>
            <a:r>
              <a:rPr lang="el-GR" sz="1600" dirty="0"/>
              <a:t> κατανάλωσης ηλεκτρικής ενέργειας και, κατ’ επέκταση, της στήριξης των τελικών καταναλωτών ηλεκτρικής ενέργειας, εξασφαλίζοντας την πρόσβασή τους σε αγαθό ζωτικής σημασίας για το κοινωνικό σύνολο (</a:t>
            </a:r>
            <a:r>
              <a:rPr lang="el-GR" sz="1600" dirty="0" err="1"/>
              <a:t>πρβλ</a:t>
            </a:r>
            <a:r>
              <a:rPr lang="el-GR" sz="1600" dirty="0"/>
              <a:t>. </a:t>
            </a:r>
            <a:r>
              <a:rPr lang="el-GR" sz="1600" dirty="0" err="1"/>
              <a:t>ΣτΕ</a:t>
            </a:r>
            <a:r>
              <a:rPr lang="el-GR" sz="1600" dirty="0"/>
              <a:t> 1999/2022, 1860/2019 κ.ά.). </a:t>
            </a:r>
          </a:p>
          <a:p>
            <a:endParaRPr lang="el-GR" dirty="0"/>
          </a:p>
        </p:txBody>
      </p:sp>
      <p:sp>
        <p:nvSpPr>
          <p:cNvPr id="4" name="Θέση αριθμού διαφάνειας 3">
            <a:extLst>
              <a:ext uri="{FF2B5EF4-FFF2-40B4-BE49-F238E27FC236}">
                <a16:creationId xmlns:a16="http://schemas.microsoft.com/office/drawing/2014/main" id="{9706ED8D-370A-51BE-63A8-99927A0CE8EA}"/>
              </a:ext>
            </a:extLst>
          </p:cNvPr>
          <p:cNvSpPr>
            <a:spLocks noGrp="1"/>
          </p:cNvSpPr>
          <p:nvPr>
            <p:ph type="sldNum" sz="quarter" idx="12"/>
          </p:nvPr>
        </p:nvSpPr>
        <p:spPr/>
        <p:txBody>
          <a:bodyPr/>
          <a:lstStyle/>
          <a:p>
            <a:fld id="{93680907-077C-40BE-BAA9-1B35E73C4AA5}" type="slidenum">
              <a:rPr lang="el-GR" smtClean="0"/>
              <a:pPr/>
              <a:t>87</a:t>
            </a:fld>
            <a:endParaRPr lang="el-GR" dirty="0"/>
          </a:p>
        </p:txBody>
      </p:sp>
    </p:spTree>
    <p:extLst>
      <p:ext uri="{BB962C8B-B14F-4D97-AF65-F5344CB8AC3E}">
        <p14:creationId xmlns:p14="http://schemas.microsoft.com/office/powerpoint/2010/main" val="338057546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0CD4C9-997D-4024-36B1-04C47CDE4426}"/>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2B90341C-A89C-E338-D74E-817B61952EC5}"/>
              </a:ext>
            </a:extLst>
          </p:cNvPr>
          <p:cNvSpPr>
            <a:spLocks noGrp="1"/>
          </p:cNvSpPr>
          <p:nvPr>
            <p:ph idx="1"/>
          </p:nvPr>
        </p:nvSpPr>
        <p:spPr/>
        <p:txBody>
          <a:bodyPr>
            <a:normAutofit fontScale="70000" lnSpcReduction="20000"/>
          </a:bodyPr>
          <a:lstStyle/>
          <a:p>
            <a:pPr algn="just">
              <a:lnSpc>
                <a:spcPct val="170000"/>
              </a:lnSpc>
              <a:spcBef>
                <a:spcPts val="0"/>
              </a:spcBef>
            </a:pPr>
            <a:r>
              <a:rPr lang="el-GR" dirty="0"/>
              <a:t>Πέραν τούτου, όμως, αποσκοπούσε α) να διασφαλίσει την ομαλή λειτουργία, υπό συνθήκες υγιούς και αποτελεσματικού ανταγωνισμού, της χαρακτηριζόμενης από ιδιαίτερη μεταβλητότητα ελληνικής αγοράς ηλεκτρικής ενέργειας, η σταθερότητα της οποίας έχει καθοριστική σημασία για το σύνολο της οικονομικής δραστηριότητας της χώρας, καθώς συνδέεται με την ασφάλεια του ενεργειακού εφοδιασμού, β) να προστατεύσει τους δραστηριοποιούμενους στην αγορά αυτή, μεταξύ των οποίων συγκαταλέγονται και οι παραγωγοί, από τις συνέπειες της πιθανής μη καταβολής των οφειλόμενων ποσών από τους τελικούς καταναλωτές και των συνεπακόλουθων αποσυνδέσεων, εξαιτίας της υπερβολικής αύξησης των τιμών ηλεκτρικής ενέργειας. </a:t>
            </a:r>
          </a:p>
        </p:txBody>
      </p:sp>
      <p:sp>
        <p:nvSpPr>
          <p:cNvPr id="4" name="Θέση αριθμού διαφάνειας 3">
            <a:extLst>
              <a:ext uri="{FF2B5EF4-FFF2-40B4-BE49-F238E27FC236}">
                <a16:creationId xmlns:a16="http://schemas.microsoft.com/office/drawing/2014/main" id="{6F78248F-B7DB-C379-9098-6D6A6BE820A3}"/>
              </a:ext>
            </a:extLst>
          </p:cNvPr>
          <p:cNvSpPr>
            <a:spLocks noGrp="1"/>
          </p:cNvSpPr>
          <p:nvPr>
            <p:ph type="sldNum" sz="quarter" idx="12"/>
          </p:nvPr>
        </p:nvSpPr>
        <p:spPr/>
        <p:txBody>
          <a:bodyPr/>
          <a:lstStyle/>
          <a:p>
            <a:fld id="{93680907-077C-40BE-BAA9-1B35E73C4AA5}" type="slidenum">
              <a:rPr lang="el-GR" smtClean="0"/>
              <a:pPr/>
              <a:t>88</a:t>
            </a:fld>
            <a:endParaRPr lang="el-GR" dirty="0"/>
          </a:p>
        </p:txBody>
      </p:sp>
    </p:spTree>
    <p:extLst>
      <p:ext uri="{BB962C8B-B14F-4D97-AF65-F5344CB8AC3E}">
        <p14:creationId xmlns:p14="http://schemas.microsoft.com/office/powerpoint/2010/main" val="14251986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C298-BBA6-7C18-BC31-CB99B659B629}"/>
              </a:ext>
            </a:extLst>
          </p:cNvPr>
          <p:cNvSpPr>
            <a:spLocks noGrp="1"/>
          </p:cNvSpPr>
          <p:nvPr>
            <p:ph type="title"/>
          </p:nvPr>
        </p:nvSpPr>
        <p:spPr/>
        <p:txBody>
          <a:bodyPr/>
          <a:lstStyle/>
          <a:p>
            <a:r>
              <a:rPr lang="el-GR" dirty="0"/>
              <a:t>ΝΟΜΙΚΑ ΖΗΤΗΜΑΤΑ</a:t>
            </a:r>
          </a:p>
        </p:txBody>
      </p:sp>
      <p:sp>
        <p:nvSpPr>
          <p:cNvPr id="3" name="Θέση περιεχομένου 2">
            <a:extLst>
              <a:ext uri="{FF2B5EF4-FFF2-40B4-BE49-F238E27FC236}">
                <a16:creationId xmlns:a16="http://schemas.microsoft.com/office/drawing/2014/main" id="{19B07F3A-236E-CE94-9874-37EFF06CB208}"/>
              </a:ext>
            </a:extLst>
          </p:cNvPr>
          <p:cNvSpPr>
            <a:spLocks noGrp="1"/>
          </p:cNvSpPr>
          <p:nvPr>
            <p:ph idx="1"/>
          </p:nvPr>
        </p:nvSpPr>
        <p:spPr/>
        <p:txBody>
          <a:bodyPr>
            <a:normAutofit lnSpcReduction="10000"/>
          </a:bodyPr>
          <a:lstStyle/>
          <a:p>
            <a:pPr algn="just"/>
            <a:r>
              <a:rPr lang="el-GR" dirty="0"/>
              <a:t>Άλλωστε, ο τρόπος υπολογισμού της επίδικης εισφοράς είναι συμβατός με το πνεύμα των ευρωπαϊκών κατευθυντηρίων γραμμών, αναγνωρίζοντας ανταγωνιστικό πλεονέκτημα σε μονάδες παραγωγής ηλεκτρικής ενέργειας που ήταν πιο οικονομικά αποδοτικές λόγω επιχειρηματικών κινήσεων, ενώ τα ποσά που καλούνται να καταβάλουν οι παραγωγοί </a:t>
            </a:r>
            <a:r>
              <a:rPr lang="el-GR" dirty="0" err="1"/>
              <a:t>επαναδιατίθενται</a:t>
            </a:r>
            <a:r>
              <a:rPr lang="el-GR" dirty="0"/>
              <a:t>, μέσω του ΤΕΜ, στην αγορά ηλεκτρικής ενέργειας, εντός της οποίας οι τελευταίοι δραστηριοποιούνται. Ενόψει των ανωτέρω, η επίδικη εισφορά δεν έχει χαρακτήρα φόρου αλλά αποτελεί οικονομικής φύσης μέτρο διασφάλισης της εύρυθμης λειτουργίας της ελληνικής αγοράς ηλεκτρικής ενέργειας (</a:t>
            </a:r>
            <a:r>
              <a:rPr lang="el-GR" dirty="0" err="1"/>
              <a:t>πρβλ</a:t>
            </a:r>
            <a:r>
              <a:rPr lang="el-GR" dirty="0"/>
              <a:t>. </a:t>
            </a:r>
            <a:r>
              <a:rPr lang="el-GR" dirty="0" err="1"/>
              <a:t>ΣτΕ</a:t>
            </a:r>
            <a:r>
              <a:rPr lang="el-GR" dirty="0"/>
              <a:t> 2150/2015 </a:t>
            </a:r>
            <a:r>
              <a:rPr lang="el-GR" dirty="0" err="1"/>
              <a:t>Ολομ</a:t>
            </a:r>
            <a:r>
              <a:rPr lang="el-GR" dirty="0"/>
              <a:t>., 516, 297/2023, 3572/2004).</a:t>
            </a:r>
          </a:p>
          <a:p>
            <a:endParaRPr lang="el-GR" dirty="0"/>
          </a:p>
        </p:txBody>
      </p:sp>
      <p:sp>
        <p:nvSpPr>
          <p:cNvPr id="4" name="Θέση αριθμού διαφάνειας 3">
            <a:extLst>
              <a:ext uri="{FF2B5EF4-FFF2-40B4-BE49-F238E27FC236}">
                <a16:creationId xmlns:a16="http://schemas.microsoft.com/office/drawing/2014/main" id="{8B06B527-15AB-3307-64A4-1EF1D0CB2C7A}"/>
              </a:ext>
            </a:extLst>
          </p:cNvPr>
          <p:cNvSpPr>
            <a:spLocks noGrp="1"/>
          </p:cNvSpPr>
          <p:nvPr>
            <p:ph type="sldNum" sz="quarter" idx="12"/>
          </p:nvPr>
        </p:nvSpPr>
        <p:spPr/>
        <p:txBody>
          <a:bodyPr/>
          <a:lstStyle/>
          <a:p>
            <a:fld id="{93680907-077C-40BE-BAA9-1B35E73C4AA5}" type="slidenum">
              <a:rPr lang="el-GR" smtClean="0"/>
              <a:pPr/>
              <a:t>89</a:t>
            </a:fld>
            <a:endParaRPr lang="el-GR" dirty="0"/>
          </a:p>
        </p:txBody>
      </p:sp>
    </p:spTree>
    <p:extLst>
      <p:ext uri="{BB962C8B-B14F-4D97-AF65-F5344CB8AC3E}">
        <p14:creationId xmlns:p14="http://schemas.microsoft.com/office/powerpoint/2010/main" val="1124943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93314" y="1028701"/>
            <a:ext cx="6400800" cy="739367"/>
          </a:xfrm>
        </p:spPr>
        <p:txBody>
          <a:bodyPr>
            <a:noAutofit/>
          </a:bodyPr>
          <a:lstStyle/>
          <a:p>
            <a:r>
              <a:rPr lang="el-GR" sz="2100" dirty="0"/>
              <a:t>Οδηγία 2009/28      -    Πεδίο εφαρμογής</a:t>
            </a:r>
          </a:p>
        </p:txBody>
      </p:sp>
      <p:sp>
        <p:nvSpPr>
          <p:cNvPr id="3" name="2 - Θέση περιεχομένου"/>
          <p:cNvSpPr>
            <a:spLocks noGrp="1"/>
          </p:cNvSpPr>
          <p:nvPr>
            <p:ph idx="1"/>
          </p:nvPr>
        </p:nvSpPr>
        <p:spPr>
          <a:xfrm>
            <a:off x="3009900" y="2057401"/>
            <a:ext cx="6172200" cy="3836211"/>
          </a:xfrm>
        </p:spPr>
        <p:txBody>
          <a:bodyPr>
            <a:noAutofit/>
          </a:bodyPr>
          <a:lstStyle/>
          <a:p>
            <a:pPr algn="just">
              <a:lnSpc>
                <a:spcPct val="150000"/>
              </a:lnSpc>
              <a:spcBef>
                <a:spcPts val="0"/>
              </a:spcBef>
            </a:pPr>
            <a:r>
              <a:rPr lang="el-GR" sz="1500" dirty="0"/>
              <a:t>Καθορίζει κανόνες </a:t>
            </a:r>
          </a:p>
          <a:p>
            <a:pPr algn="just">
              <a:lnSpc>
                <a:spcPct val="150000"/>
              </a:lnSpc>
              <a:spcBef>
                <a:spcPts val="0"/>
              </a:spcBef>
              <a:buNone/>
            </a:pPr>
            <a:r>
              <a:rPr lang="el-GR" sz="1500" dirty="0"/>
              <a:t>1. για κοινά έργα μεταξύ κρατών μελών και με τρίτες χώρες,</a:t>
            </a:r>
          </a:p>
          <a:p>
            <a:pPr algn="just">
              <a:lnSpc>
                <a:spcPct val="150000"/>
              </a:lnSpc>
              <a:spcBef>
                <a:spcPts val="0"/>
              </a:spcBef>
              <a:buNone/>
            </a:pPr>
            <a:r>
              <a:rPr lang="el-GR" sz="1500" dirty="0"/>
              <a:t>2. τις εγγυήσεις προέλευσης, </a:t>
            </a:r>
          </a:p>
          <a:p>
            <a:pPr algn="just">
              <a:lnSpc>
                <a:spcPct val="150000"/>
              </a:lnSpc>
              <a:spcBef>
                <a:spcPts val="0"/>
              </a:spcBef>
              <a:buNone/>
            </a:pPr>
            <a:r>
              <a:rPr lang="el-GR" sz="1500" dirty="0"/>
              <a:t>3. τις διοικητικές διαδικασίες, </a:t>
            </a:r>
          </a:p>
          <a:p>
            <a:pPr algn="just">
              <a:lnSpc>
                <a:spcPct val="150000"/>
              </a:lnSpc>
              <a:spcBef>
                <a:spcPts val="0"/>
              </a:spcBef>
              <a:buNone/>
            </a:pPr>
            <a:r>
              <a:rPr lang="el-GR" sz="1500" dirty="0"/>
              <a:t>4. την πληροφόρηση και την κατάρτιση </a:t>
            </a:r>
          </a:p>
          <a:p>
            <a:pPr algn="just">
              <a:lnSpc>
                <a:spcPct val="150000"/>
              </a:lnSpc>
              <a:spcBef>
                <a:spcPts val="0"/>
              </a:spcBef>
              <a:buNone/>
            </a:pPr>
            <a:r>
              <a:rPr lang="el-GR" sz="1500" dirty="0"/>
              <a:t>5. την πρόσβαση στο δίκτυο ηλεκτρικής ενέργειας για ενέργεια από ανανεώσιμες πηγές. </a:t>
            </a:r>
          </a:p>
          <a:p>
            <a:pPr algn="just">
              <a:lnSpc>
                <a:spcPct val="150000"/>
              </a:lnSpc>
              <a:spcBef>
                <a:spcPts val="0"/>
              </a:spcBef>
              <a:buNone/>
            </a:pPr>
            <a:r>
              <a:rPr lang="el-GR" sz="1500" dirty="0"/>
              <a:t>6. Καθιερώνει κριτήρια αειφορίας του περιβάλλοντος για τα </a:t>
            </a:r>
            <a:r>
              <a:rPr lang="el-GR" sz="1500" dirty="0" err="1"/>
              <a:t>βιοκαύσιμα</a:t>
            </a:r>
            <a:r>
              <a:rPr lang="el-GR" sz="1500" dirty="0"/>
              <a:t> και τα βιορευστά.</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B62962-5BB9-AC4E-1379-D545DFBCE2B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45FA6DE-CADE-6350-3FF2-6963B7491546}"/>
              </a:ext>
            </a:extLst>
          </p:cNvPr>
          <p:cNvSpPr>
            <a:spLocks noGrp="1"/>
          </p:cNvSpPr>
          <p:nvPr>
            <p:ph idx="1"/>
          </p:nvPr>
        </p:nvSpPr>
        <p:spPr/>
        <p:txBody>
          <a:bodyPr/>
          <a:lstStyle/>
          <a:p>
            <a:pPr algn="ctr"/>
            <a:endParaRPr lang="el-GR" dirty="0"/>
          </a:p>
          <a:p>
            <a:pPr algn="ctr"/>
            <a:endParaRPr lang="el-GR" dirty="0"/>
          </a:p>
          <a:p>
            <a:pPr algn="ctr"/>
            <a:r>
              <a:rPr lang="el-GR" dirty="0"/>
              <a:t>Σας ευχαριστώ πολύ</a:t>
            </a:r>
          </a:p>
        </p:txBody>
      </p:sp>
      <p:sp>
        <p:nvSpPr>
          <p:cNvPr id="4" name="Θέση αριθμού διαφάνειας 3">
            <a:extLst>
              <a:ext uri="{FF2B5EF4-FFF2-40B4-BE49-F238E27FC236}">
                <a16:creationId xmlns:a16="http://schemas.microsoft.com/office/drawing/2014/main" id="{775A3C20-27D8-167C-67DE-8C8BC92797CC}"/>
              </a:ext>
            </a:extLst>
          </p:cNvPr>
          <p:cNvSpPr>
            <a:spLocks noGrp="1"/>
          </p:cNvSpPr>
          <p:nvPr>
            <p:ph type="sldNum" sz="quarter" idx="12"/>
          </p:nvPr>
        </p:nvSpPr>
        <p:spPr/>
        <p:txBody>
          <a:bodyPr/>
          <a:lstStyle/>
          <a:p>
            <a:fld id="{93680907-077C-40BE-BAA9-1B35E73C4AA5}" type="slidenum">
              <a:rPr lang="el-GR" smtClean="0"/>
              <a:pPr/>
              <a:t>90</a:t>
            </a:fld>
            <a:endParaRPr lang="el-GR" dirty="0"/>
          </a:p>
        </p:txBody>
      </p:sp>
    </p:spTree>
    <p:extLst>
      <p:ext uri="{BB962C8B-B14F-4D97-AF65-F5344CB8AC3E}">
        <p14:creationId xmlns:p14="http://schemas.microsoft.com/office/powerpoint/2010/main" val="43389963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12824</Words>
  <Application>Microsoft Office PowerPoint</Application>
  <PresentationFormat>Ευρεία οθόνη</PresentationFormat>
  <Paragraphs>462</Paragraphs>
  <Slides>90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90</vt:i4>
      </vt:variant>
    </vt:vector>
  </HeadingPairs>
  <TitlesOfParts>
    <vt:vector size="96" baseType="lpstr">
      <vt:lpstr>Arial</vt:lpstr>
      <vt:lpstr>Calibri</vt:lpstr>
      <vt:lpstr>Calibri Light</vt:lpstr>
      <vt:lpstr>Corbel</vt:lpstr>
      <vt:lpstr>Wingdings</vt:lpstr>
      <vt:lpstr>Θέμα του Office</vt:lpstr>
      <vt:lpstr>ΠΡΟΩΘΗΣΗ ΑΠΕ </vt:lpstr>
      <vt:lpstr>ΕΙΣΑΓΩΓΗ</vt:lpstr>
      <vt:lpstr>ΒΑΣΙΚΟ ΠΡΟΓΕΝΕΣΤΕΡΟ ΝΟΜΟΘΕΤΙΚΟ ΠΛΑΙΣΙΟ </vt:lpstr>
      <vt:lpstr>ΕΙΣΑΓΩΓΗ</vt:lpstr>
      <vt:lpstr>ΑΠΕ Ευρωπαϊκό Πλαίσιο</vt:lpstr>
      <vt:lpstr>ΑΠΕ – Soft Law - Πράσινη Βίβλος – Λευκή Βίβλος </vt:lpstr>
      <vt:lpstr>ΑΠΕ - Ευρωπαϊκό πλαίσιο</vt:lpstr>
      <vt:lpstr>ΑΠΕ – Ευρωπαϊκό Πλαίσιο</vt:lpstr>
      <vt:lpstr>Οδηγία 2009/28      -    Πεδίο εφαρμογής</vt:lpstr>
      <vt:lpstr>   Οδηγία 2009/28-Εθνικό σχέδιο δράσης   </vt:lpstr>
      <vt:lpstr>ΑΠΕ - Ευρωπαϊκό  Πλαίσιο</vt:lpstr>
      <vt:lpstr>ΑΠΕ - Ευρωπαϊκό Πλαίσιο</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ΟΙ ΑΠΕ ΣΤΗΝ ΕΛΛΑΔΑ</vt:lpstr>
      <vt:lpstr>ΑΠΕ – Εθνικό Πλαίσιο</vt:lpstr>
      <vt:lpstr>ΑΠΕ – Εθνικό Πλαίσιο</vt:lpstr>
      <vt:lpstr>ΑΠΕ – Εθνικό Πλαίσιο</vt:lpstr>
      <vt:lpstr>ΑΠΕ – Εθνικό Πλαίσιο</vt:lpstr>
      <vt:lpstr>ΑΠΕ – Εθνικό Πλαίσιο</vt:lpstr>
      <vt:lpstr>ΑΠΕ – Εθνικό Πλαίσιο</vt:lpstr>
      <vt:lpstr>ΑΔΕΙΟΔΟΤΗΣΗ ΑΠΕ</vt:lpstr>
      <vt:lpstr>ΑΔΕΙΟΔΟΤΗΣΗ ΑΠΕ</vt:lpstr>
      <vt:lpstr>ΔΙΑΔΙΚΑΣΙΑ ΣΤΑΘΜΟΙ ΑΠΕ </vt:lpstr>
      <vt:lpstr>ΑΔΕΙΟΔΟΤΗΣΗ ΑΠΕ</vt:lpstr>
      <vt:lpstr>ΑΔΕΙΟΔΟΤΗΣΗ ΑΠΕ</vt:lpstr>
      <vt:lpstr>ΑΔΕΙΟΔΟΤΗΣΗ ΑΠΕ</vt:lpstr>
      <vt:lpstr>ΑΔΕΙΟΔΟΤΗΣΗ ΑΠΕ</vt:lpstr>
      <vt:lpstr>ΔΙΑΔΙΚΑΣΙΑ ΣΤΑΘΜΟΙ ΑΠΕ </vt:lpstr>
      <vt:lpstr>ΔΙΑΔΙΚΑΣΙΑ ΣΤΑΘΜΟΙ ΑΠΕ </vt:lpstr>
      <vt:lpstr>ΔΙΑΔΙΚΑΣΙΑ ΣΤΑΘΜΟΙ ΑΠΕ </vt:lpstr>
      <vt:lpstr>ΔΙΑΔΙΚΑΣΙΑ ΣΤΑΘΜΟΙ ΑΠΕ </vt:lpstr>
      <vt:lpstr>ΔΙΑΔΙΚΑΣΙΑ ΣΤΑΘΜΟΙ ΑΠΕ </vt:lpstr>
      <vt:lpstr>ΔΙΑΔΙΚΑΣΙΑ ΣΤΑΘΜΟΙ ΑΠΕ </vt:lpstr>
      <vt:lpstr>ΔΙΑΔΙΚΑΣΙΑ ΣΤΑΘΜΟΙ ΑΠΕ </vt:lpstr>
      <vt:lpstr>ΔΙΑΔΙΚΑΣΙΑ ΣΤΑΘΜΟΙ ΑΠΕ </vt:lpstr>
      <vt:lpstr>ΔΙΑΔΙΚΑΣΙΑ ΣΤΑΘΜΟΙ ΑΠΕ </vt:lpstr>
      <vt:lpstr>ΔΙΑΔΙΚΑΣΙΑ ΣΤΑΘΜΟΙ ΑΠΕ </vt:lpstr>
      <vt:lpstr>ΔΙΑΔΙΚΑΣΙΑ ΣΤΑΘΜΟΙ ΑΠΕ </vt:lpstr>
      <vt:lpstr>ΚΑΤΑΣΚΕΥΗ – ΕΞΟΠΛΙΣΜΟΣ – ΣΥΜΒΑΣΗ ΕΡΓΟΥ</vt:lpstr>
      <vt:lpstr>ΔΙΑΔΙΚΑΣΙΑ ΣΤΑΘΜΟΙ ΑΠΕ </vt:lpstr>
      <vt:lpstr>ΠΕΡΙΕΧΟΜΕΝΟ – ΕΠΙΛΕΓΜΕΝΕΣ ΡΥΘΜΙΣΕΙΣ</vt:lpstr>
      <vt:lpstr>ΠΕΡΙΕΧΟΜΕΝΟ – ΕΠΙΛΕΓΜΕΝΕΣ ΡΥΘΜΙΣΕΙΣ</vt:lpstr>
      <vt:lpstr>ΠΕΡΙΕΧΟΜΕΝΟ – ΕΠΙΛΕΓΜΕΝΕΣ ΡΥΘΜΙΣΕΙΣ</vt:lpstr>
      <vt:lpstr>ΠΕΡΙΕΧΟΜΕΝΟ – ΕΠΙΛΕΓΜΕΝΕΣ ΡΥΘΜΙΣΕΙΣ</vt:lpstr>
      <vt:lpstr>ΠΕΡΙΕΧΟΜΕΝΟ – ΕΠΙΛΕΓΜΕΝΕΣ ΡΥΘΜΙΣΕΙΣ</vt:lpstr>
      <vt:lpstr>Καθεστώτα στήριξης ΑΠΕ </vt:lpstr>
      <vt:lpstr>Καθεστώτα στήριξης ΑΠΕ </vt:lpstr>
      <vt:lpstr>ΔΙΜΕΡΗ ΣΥΜΒΟΛΑΙΑ ΦΟΣΕ </vt:lpstr>
      <vt:lpstr>ΔΙΜΕΡΗ ΣΥΜΒΟΛΑΙΑ ΦΟΣΕ </vt:lpstr>
      <vt:lpstr>ΔΙΜΕΡΗ ΣΥΜΒΟΛΑΙΑ ΦΟΣΕ </vt:lpstr>
      <vt:lpstr>ΔΙΜΕΡΗ ΣΥΜΒΟΛΑΙΑ ΦΟΣΕ </vt:lpstr>
      <vt:lpstr>ΔΙΜΕΡΗ ΣΥΜΒΟΛΑΙΑ ΦΟΣΕ </vt:lpstr>
      <vt:lpstr>ΔΙΜΕΡΗ ΣΥΜΒΟΛΑΙΑ ΦΟΣΕ </vt:lpstr>
      <vt:lpstr>ΝΟΜΙΚΑ ΖΗΤΗΜΑΤΑ </vt:lpstr>
      <vt:lpstr>ΝΟΜΙΚΑ ΖΗΤΗΜΑΤΑ </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vt:lpstr>
      <vt:lpstr>ΝΟΜΙΚΑ ΖΗΤΗΜΑΤΑ </vt:lpstr>
      <vt:lpstr>ΝΟΜΙΚΑ ΖΗΤΗΜΑΤΑ</vt:lpstr>
      <vt:lpstr>ΝΟΜΙΚΑ ΖΗΤΗΜΑΤΑ</vt:lpstr>
      <vt:lpstr>ΝΟΜΙΚΑ ΖΗΤΗΜΑΤΑ</vt:lpstr>
      <vt:lpstr>ΝΟΜΙΚΑ ΖΗΤΗΜΑΤΑ</vt:lpstr>
      <vt:lpstr>ΝΟΜΙΚΑ ΖΗΤΗΜΑΤΑ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PANAGIOTIS ARGALIAS</dc:creator>
  <cp:lastModifiedBy>PANAGIOTIS ARGALIAS</cp:lastModifiedBy>
  <cp:revision>2</cp:revision>
  <dcterms:created xsi:type="dcterms:W3CDTF">2026-03-25T19:39:29Z</dcterms:created>
  <dcterms:modified xsi:type="dcterms:W3CDTF">2026-05-16T17:58:12Z</dcterms:modified>
</cp:coreProperties>
</file>