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935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819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80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066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433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392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600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408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66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01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670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895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479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630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81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875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60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10/26/2022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4076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BD9B-80C8-4078-BF2F-DF9D9B2373D6}"/>
              </a:ext>
            </a:extLst>
          </p:cNvPr>
          <p:cNvSpPr>
            <a:spLocks noGrp="1"/>
          </p:cNvSpPr>
          <p:nvPr>
            <p:ph type="ctrTitle"/>
          </p:nvPr>
        </p:nvSpPr>
        <p:spPr>
          <a:xfrm>
            <a:off x="130380" y="609601"/>
            <a:ext cx="10296854" cy="3200400"/>
          </a:xfrm>
        </p:spPr>
        <p:txBody>
          <a:bodyPr/>
          <a:lstStyle/>
          <a:p>
            <a:pPr algn="l"/>
            <a:r>
              <a:rPr lang="el-GR" dirty="0"/>
              <a:t>Η αθηναϊκη νομοθεσια</a:t>
            </a:r>
            <a:br>
              <a:rPr lang="el-GR" dirty="0"/>
            </a:br>
            <a:br>
              <a:rPr lang="el-GR" dirty="0"/>
            </a:br>
            <a:endParaRPr lang="en-US" dirty="0"/>
          </a:p>
        </p:txBody>
      </p:sp>
      <p:sp>
        <p:nvSpPr>
          <p:cNvPr id="3" name="Subtitle 2">
            <a:extLst>
              <a:ext uri="{FF2B5EF4-FFF2-40B4-BE49-F238E27FC236}">
                <a16:creationId xmlns:a16="http://schemas.microsoft.com/office/drawing/2014/main" id="{75AFF302-59AC-41D5-80E5-8145351426DA}"/>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490FA2BD-1C5F-4998-887A-AC3DC770BB0F}"/>
              </a:ext>
            </a:extLst>
          </p:cNvPr>
          <p:cNvPicPr>
            <a:picLocks noChangeAspect="1"/>
          </p:cNvPicPr>
          <p:nvPr/>
        </p:nvPicPr>
        <p:blipFill>
          <a:blip r:embed="rId2"/>
          <a:stretch>
            <a:fillRect/>
          </a:stretch>
        </p:blipFill>
        <p:spPr>
          <a:xfrm>
            <a:off x="8101787" y="494930"/>
            <a:ext cx="3959833" cy="6217920"/>
          </a:xfrm>
          <a:prstGeom prst="rect">
            <a:avLst/>
          </a:prstGeom>
        </p:spPr>
      </p:pic>
    </p:spTree>
    <p:extLst>
      <p:ext uri="{BB962C8B-B14F-4D97-AF65-F5344CB8AC3E}">
        <p14:creationId xmlns:p14="http://schemas.microsoft.com/office/powerpoint/2010/main" val="18047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B4FE6-28CB-4859-BE97-EA6B0EEFE098}"/>
              </a:ext>
            </a:extLst>
          </p:cNvPr>
          <p:cNvSpPr>
            <a:spLocks noGrp="1"/>
          </p:cNvSpPr>
          <p:nvPr>
            <p:ph type="title"/>
          </p:nvPr>
        </p:nvSpPr>
        <p:spPr>
          <a:xfrm>
            <a:off x="159798" y="0"/>
            <a:ext cx="12032202" cy="1624614"/>
          </a:xfrm>
        </p:spPr>
        <p:txBody>
          <a:bodyPr>
            <a:normAutofit/>
          </a:bodyPr>
          <a:lstStyle/>
          <a:p>
            <a:pPr algn="ctr"/>
            <a:r>
              <a:rPr lang="el-GR" dirty="0">
                <a:solidFill>
                  <a:srgbClr val="00B0F0"/>
                </a:solidFill>
                <a:effectLst/>
              </a:rPr>
              <a:t>1. Αθηναϊκ0 ψηφισμα σχετικα με τους Φασηλιτες</a:t>
            </a:r>
            <a:br>
              <a:rPr lang="en-US" dirty="0">
                <a:effectLst/>
              </a:rPr>
            </a:br>
            <a:r>
              <a:rPr lang="de-DE" i="1" dirty="0">
                <a:effectLst/>
              </a:rPr>
              <a:t>I</a:t>
            </a:r>
            <a:r>
              <a:rPr lang="en-US" i="1" dirty="0" err="1">
                <a:effectLst/>
              </a:rPr>
              <a:t>nscriptiones</a:t>
            </a:r>
            <a:r>
              <a:rPr lang="en-US" i="1" dirty="0">
                <a:effectLst/>
              </a:rPr>
              <a:t> </a:t>
            </a:r>
            <a:r>
              <a:rPr lang="de-DE" i="1" dirty="0">
                <a:effectLst/>
              </a:rPr>
              <a:t>Graecae</a:t>
            </a:r>
            <a:r>
              <a:rPr lang="de-DE" dirty="0">
                <a:effectLst/>
              </a:rPr>
              <a:t> I</a:t>
            </a:r>
            <a:r>
              <a:rPr lang="el-GR" baseline="30000" dirty="0">
                <a:effectLst/>
              </a:rPr>
              <a:t>3 </a:t>
            </a:r>
            <a:r>
              <a:rPr lang="el-GR" dirty="0">
                <a:effectLst/>
              </a:rPr>
              <a:t>10 (μεταξυ 469 και 450 π.Χ.)</a:t>
            </a:r>
            <a:br>
              <a:rPr lang="el-GR" dirty="0">
                <a:effectLst/>
              </a:rPr>
            </a:br>
            <a:r>
              <a:rPr lang="el-GR" sz="2000" dirty="0">
                <a:effectLst/>
              </a:rPr>
              <a:t>στιχοι 1-15</a:t>
            </a:r>
            <a:endParaRPr lang="en-US" dirty="0"/>
          </a:p>
        </p:txBody>
      </p:sp>
      <p:sp>
        <p:nvSpPr>
          <p:cNvPr id="5" name="Content Placeholder 4">
            <a:extLst>
              <a:ext uri="{FF2B5EF4-FFF2-40B4-BE49-F238E27FC236}">
                <a16:creationId xmlns:a16="http://schemas.microsoft.com/office/drawing/2014/main" id="{1DA8A4C5-AEC9-4FB3-B4F5-3FA8601C52CC}"/>
              </a:ext>
            </a:extLst>
          </p:cNvPr>
          <p:cNvSpPr>
            <a:spLocks noGrp="1"/>
          </p:cNvSpPr>
          <p:nvPr>
            <p:ph sz="half" idx="1"/>
          </p:nvPr>
        </p:nvSpPr>
        <p:spPr>
          <a:xfrm>
            <a:off x="0" y="1145219"/>
            <a:ext cx="6018212" cy="5712781"/>
          </a:xfrm>
        </p:spPr>
        <p:txBody>
          <a:bodyPr/>
          <a:lstStyle/>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	[ἔδο]ξεν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τῆι βολῆι </a:t>
            </a:r>
            <a:r>
              <a:rPr lang="el-GR" dirty="0">
                <a:effectLst/>
                <a:latin typeface="Palatino Linotype" panose="02040502050505030304" pitchFamily="18" charset="0"/>
                <a:ea typeface="Calibri" panose="020F0502020204030204" pitchFamily="34" charset="0"/>
                <a:cs typeface="Times New Roman" panose="02020603050405020304" pitchFamily="18" charset="0"/>
              </a:rPr>
              <a:t>καὶ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τῶι δ[ή]-</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b="1" dirty="0">
                <a:effectLst/>
                <a:latin typeface="Palatino Linotype" panose="02040502050505030304" pitchFamily="18" charset="0"/>
                <a:ea typeface="Calibri" panose="020F0502020204030204" pitchFamily="34" charset="0"/>
                <a:cs typeface="Times New Roman" panose="02020603050405020304" pitchFamily="18" charset="0"/>
              </a:rPr>
              <a:t>	[μωι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Ἀ]καμαντὶς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ἐ]πρυτάνευε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̣ά̣σιππος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ἐγραμμάτευε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νε-</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δης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ἐπεστάτει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λέω[ν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ε]ἶ-</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b="1" dirty="0">
                <a:effectLst/>
                <a:latin typeface="Palatino Linotype" panose="02040502050505030304" pitchFamily="18" charset="0"/>
                <a:ea typeface="Calibri" panose="020F0502020204030204" pitchFamily="34" charset="0"/>
                <a:cs typeface="Times New Roman" panose="02020603050405020304" pitchFamily="18" charset="0"/>
              </a:rPr>
              <a:t>5	[πε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τοῖ]ς φασηλίταις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τὸ ψ[ήφ]ι-</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b="1" dirty="0">
                <a:effectLst/>
                <a:latin typeface="Palatino Linotype" panose="02040502050505030304" pitchFamily="18" charset="0"/>
                <a:ea typeface="Calibri" panose="020F0502020204030204" pitchFamily="34" charset="0"/>
                <a:cs typeface="Times New Roman" panose="02020603050405020304" pitchFamily="18" charset="0"/>
              </a:rPr>
              <a:t>	[σμα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ἀν]αγράψαι· ὅ τι ἂμ μὲ[ν] Ἀθ-</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[ήνησι ξ]υ[μβ]όλαιον γένηται</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[πρὸς φ]ασηλιτ[ῶ]ν τινα, Ἀθή[ν]η-</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[σι τὰς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δ]ίκας γίγνεσθαι </a:t>
            </a:r>
            <a:r>
              <a:rPr lang="el-GR" dirty="0">
                <a:effectLst/>
                <a:latin typeface="Palatino Linotype" panose="02040502050505030304" pitchFamily="18" charset="0"/>
                <a:ea typeface="Calibri" panose="020F0502020204030204" pitchFamily="34" charset="0"/>
                <a:cs typeface="Times New Roman" panose="02020603050405020304" pitchFamily="18" charset="0"/>
              </a:rPr>
              <a:t>παρ-</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10	[ὰ τῶι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πο]λεμάρχωι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καθάπερ χ-</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[ίοις, καὶ] ἄλλοθι μηδὲ ἁμο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ῶ-</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[ν δὲ ἄλλω]ν̣ ἀπὸ ξυμβολῶν κατ-</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[ὰ τὰς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ὄσας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ξυμβολὰς πρὸς φα-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	[σηλίτας] τὰς δίκας 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ὰς</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15	[</a:t>
            </a:r>
            <a:r>
              <a:rPr lang="el-GR" dirty="0">
                <a:effectLst/>
                <a:latin typeface="Times New Roman" panose="02020603050405020304" pitchFamily="18" charset="0"/>
                <a:ea typeface="Calibri" panose="020F0502020204030204" pitchFamily="34"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7</a:t>
            </a:r>
            <a:r>
              <a:rPr lang="el-GR" dirty="0">
                <a:effectLst/>
                <a:latin typeface="Times New Roman" panose="02020603050405020304" pitchFamily="18" charset="0"/>
                <a:ea typeface="Calibri" panose="020F0502020204030204" pitchFamily="34"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ἀφελε</a:t>
            </a:r>
            <a:r>
              <a:rPr lang="el-GR" dirty="0">
                <a:effectLst/>
                <a:latin typeface="Times New Roman" panose="02020603050405020304" pitchFamily="18" charset="0"/>
                <a:ea typeface="Calibri" panose="020F0502020204030204" pitchFamily="34"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US" dirty="0"/>
          </a:p>
        </p:txBody>
      </p:sp>
      <p:sp>
        <p:nvSpPr>
          <p:cNvPr id="6" name="Content Placeholder 5">
            <a:extLst>
              <a:ext uri="{FF2B5EF4-FFF2-40B4-BE49-F238E27FC236}">
                <a16:creationId xmlns:a16="http://schemas.microsoft.com/office/drawing/2014/main" id="{71BA563B-6F09-4951-BA94-6A6637FDE8CA}"/>
              </a:ext>
            </a:extLst>
          </p:cNvPr>
          <p:cNvSpPr>
            <a:spLocks noGrp="1"/>
          </p:cNvSpPr>
          <p:nvPr>
            <p:ph sz="half" idx="2"/>
          </p:nvPr>
        </p:nvSpPr>
        <p:spPr>
          <a:xfrm>
            <a:off x="6170611" y="1145219"/>
            <a:ext cx="6018211" cy="5712781"/>
          </a:xfrm>
        </p:spPr>
        <p:txBody>
          <a:bodyPr/>
          <a:lstStyle/>
          <a:p>
            <a:r>
              <a:rPr lang="el-GR" dirty="0">
                <a:effectLst/>
              </a:rPr>
              <a:t>Απόφαση της βουλής και του δήμου. </a:t>
            </a:r>
            <a:endParaRPr lang="en-US" dirty="0">
              <a:effectLst/>
            </a:endParaRPr>
          </a:p>
          <a:p>
            <a:r>
              <a:rPr lang="el-GR" dirty="0">
                <a:effectLst/>
              </a:rPr>
              <a:t>Η Ακαμαντίς ήταν πρυτανεύουσα (φυλή), ο Μνάσσιπος ήταν γραμματέας, ο Νε…ίδης ήταν επιστάτης.</a:t>
            </a:r>
            <a:endParaRPr lang="en-US" dirty="0">
              <a:effectLst/>
            </a:endParaRPr>
          </a:p>
          <a:p>
            <a:r>
              <a:rPr lang="el-GR" dirty="0">
                <a:effectLst/>
              </a:rPr>
              <a:t>Πρόταση του Λέοντος: Να αναγραφεί το εξής ψήφισμα αναφορικά με τους Φασηλίτες. Για όποια σύμβαση καταρτίζεται στην Αθήνα με κάποιον Φασηλίτη, αρμόδια να είναι αποκλειστικά τα αθηναϊκά δικαστήρια και οι αγωγές να ασκούνται ενώπιον του πολεμάρχου, όπως ακριβώς ισχύει για τους Χίους. Για όσες άλλες διαφορές προκύπτουν, να τηρούνται οι διαδικασίες που προβλέπονται στις συνθήκες (μεταξύ των δύο πόλεων). (…) Αν κάποιο άλλο όργανο δεχθεί αγωγή εναντίον ενός Φασηλίτη, εάν τον καταδικάσει, η καταδίκη να είναι άκυρη. </a:t>
            </a:r>
            <a:endParaRPr lang="en-US" dirty="0"/>
          </a:p>
        </p:txBody>
      </p:sp>
    </p:spTree>
    <p:extLst>
      <p:ext uri="{BB962C8B-B14F-4D97-AF65-F5344CB8AC3E}">
        <p14:creationId xmlns:p14="http://schemas.microsoft.com/office/powerpoint/2010/main" val="311434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E72B-A5E8-4DDC-9B2D-37C0BAFBCE63}"/>
              </a:ext>
            </a:extLst>
          </p:cNvPr>
          <p:cNvSpPr>
            <a:spLocks noGrp="1"/>
          </p:cNvSpPr>
          <p:nvPr>
            <p:ph type="title"/>
          </p:nvPr>
        </p:nvSpPr>
        <p:spPr>
          <a:xfrm>
            <a:off x="133164" y="62144"/>
            <a:ext cx="12055657" cy="1518081"/>
          </a:xfrm>
        </p:spPr>
        <p:txBody>
          <a:bodyPr>
            <a:normAutofit/>
          </a:bodyPr>
          <a:lstStyle/>
          <a:p>
            <a:pPr algn="ctr"/>
            <a:r>
              <a:rPr lang="el-GR" dirty="0">
                <a:gradFill flip="none" rotWithShape="1">
                  <a:gsLst>
                    <a:gs pos="0">
                      <a:prstClr val="white"/>
                    </a:gs>
                    <a:gs pos="100000">
                      <a:prstClr val="white">
                        <a:lumMod val="65000"/>
                      </a:prstClr>
                    </a:gs>
                  </a:gsLst>
                  <a:lin ang="5580000" scaled="0"/>
                  <a:tileRect/>
                </a:gradFill>
                <a:effectLst/>
              </a:rPr>
              <a:t>1. Αθηναϊκ0 ψηφισμα σχετικα με τους Φασηλιτες</a:t>
            </a:r>
            <a:br>
              <a:rPr lang="en-US" dirty="0">
                <a:gradFill flip="none" rotWithShape="1">
                  <a:gsLst>
                    <a:gs pos="0">
                      <a:prstClr val="white"/>
                    </a:gs>
                    <a:gs pos="100000">
                      <a:prstClr val="white">
                        <a:lumMod val="65000"/>
                      </a:prstClr>
                    </a:gs>
                  </a:gsLst>
                  <a:lin ang="5580000" scaled="0"/>
                  <a:tileRect/>
                </a:gradFill>
                <a:effectLst/>
              </a:rPr>
            </a:br>
            <a:r>
              <a:rPr lang="de-DE" i="1" dirty="0">
                <a:gradFill flip="none" rotWithShape="1">
                  <a:gsLst>
                    <a:gs pos="0">
                      <a:prstClr val="white"/>
                    </a:gs>
                    <a:gs pos="100000">
                      <a:prstClr val="white">
                        <a:lumMod val="65000"/>
                      </a:prstClr>
                    </a:gs>
                  </a:gsLst>
                  <a:lin ang="5580000" scaled="0"/>
                  <a:tileRect/>
                </a:gradFill>
                <a:effectLst/>
              </a:rPr>
              <a:t>I</a:t>
            </a:r>
            <a:r>
              <a:rPr lang="en-US" i="1" dirty="0" err="1">
                <a:gradFill flip="none" rotWithShape="1">
                  <a:gsLst>
                    <a:gs pos="0">
                      <a:prstClr val="white"/>
                    </a:gs>
                    <a:gs pos="100000">
                      <a:prstClr val="white">
                        <a:lumMod val="65000"/>
                      </a:prstClr>
                    </a:gs>
                  </a:gsLst>
                  <a:lin ang="5580000" scaled="0"/>
                  <a:tileRect/>
                </a:gradFill>
                <a:effectLst/>
              </a:rPr>
              <a:t>nscriptiones</a:t>
            </a:r>
            <a:r>
              <a:rPr lang="en-US" i="1" dirty="0">
                <a:gradFill flip="none" rotWithShape="1">
                  <a:gsLst>
                    <a:gs pos="0">
                      <a:prstClr val="white"/>
                    </a:gs>
                    <a:gs pos="100000">
                      <a:prstClr val="white">
                        <a:lumMod val="65000"/>
                      </a:prstClr>
                    </a:gs>
                  </a:gsLst>
                  <a:lin ang="5580000" scaled="0"/>
                  <a:tileRect/>
                </a:gradFill>
                <a:effectLst/>
              </a:rPr>
              <a:t> </a:t>
            </a:r>
            <a:r>
              <a:rPr lang="de-DE" i="1" dirty="0">
                <a:gradFill flip="none" rotWithShape="1">
                  <a:gsLst>
                    <a:gs pos="0">
                      <a:prstClr val="white"/>
                    </a:gs>
                    <a:gs pos="100000">
                      <a:prstClr val="white">
                        <a:lumMod val="65000"/>
                      </a:prstClr>
                    </a:gs>
                  </a:gsLst>
                  <a:lin ang="5580000" scaled="0"/>
                  <a:tileRect/>
                </a:gradFill>
                <a:effectLst/>
              </a:rPr>
              <a:t>Graecae</a:t>
            </a:r>
            <a:r>
              <a:rPr lang="de-DE" dirty="0">
                <a:gradFill flip="none" rotWithShape="1">
                  <a:gsLst>
                    <a:gs pos="0">
                      <a:prstClr val="white"/>
                    </a:gs>
                    <a:gs pos="100000">
                      <a:prstClr val="white">
                        <a:lumMod val="65000"/>
                      </a:prstClr>
                    </a:gs>
                  </a:gsLst>
                  <a:lin ang="5580000" scaled="0"/>
                  <a:tileRect/>
                </a:gradFill>
                <a:effectLst/>
              </a:rPr>
              <a:t> I</a:t>
            </a:r>
            <a:r>
              <a:rPr lang="el-GR" baseline="30000" dirty="0">
                <a:gradFill flip="none" rotWithShape="1">
                  <a:gsLst>
                    <a:gs pos="0">
                      <a:prstClr val="white"/>
                    </a:gs>
                    <a:gs pos="100000">
                      <a:prstClr val="white">
                        <a:lumMod val="65000"/>
                      </a:prstClr>
                    </a:gs>
                  </a:gsLst>
                  <a:lin ang="5580000" scaled="0"/>
                  <a:tileRect/>
                </a:gradFill>
                <a:effectLst/>
              </a:rPr>
              <a:t>3 </a:t>
            </a:r>
            <a:r>
              <a:rPr lang="el-GR" dirty="0">
                <a:gradFill flip="none" rotWithShape="1">
                  <a:gsLst>
                    <a:gs pos="0">
                      <a:prstClr val="white"/>
                    </a:gs>
                    <a:gs pos="100000">
                      <a:prstClr val="white">
                        <a:lumMod val="65000"/>
                      </a:prstClr>
                    </a:gs>
                  </a:gsLst>
                  <a:lin ang="5580000" scaled="0"/>
                  <a:tileRect/>
                </a:gradFill>
                <a:effectLst/>
              </a:rPr>
              <a:t>10 (μεταξυ 469 και 450 π.Χ.)</a:t>
            </a:r>
            <a:br>
              <a:rPr lang="el-GR" dirty="0">
                <a:gradFill flip="none" rotWithShape="1">
                  <a:gsLst>
                    <a:gs pos="0">
                      <a:prstClr val="white"/>
                    </a:gs>
                    <a:gs pos="100000">
                      <a:prstClr val="white">
                        <a:lumMod val="65000"/>
                      </a:prstClr>
                    </a:gs>
                  </a:gsLst>
                  <a:lin ang="5580000" scaled="0"/>
                  <a:tileRect/>
                </a:gradFill>
                <a:effectLst/>
              </a:rPr>
            </a:br>
            <a:r>
              <a:rPr lang="el-GR" sz="2000" dirty="0">
                <a:gradFill flip="none" rotWithShape="1">
                  <a:gsLst>
                    <a:gs pos="0">
                      <a:prstClr val="white"/>
                    </a:gs>
                    <a:gs pos="100000">
                      <a:prstClr val="white">
                        <a:lumMod val="65000"/>
                      </a:prstClr>
                    </a:gs>
                  </a:gsLst>
                  <a:lin ang="5580000" scaled="0"/>
                  <a:tileRect/>
                </a:gradFill>
                <a:effectLst/>
              </a:rPr>
              <a:t>στιχοι 15-27</a:t>
            </a:r>
            <a:endParaRPr lang="en-US" dirty="0"/>
          </a:p>
        </p:txBody>
      </p:sp>
      <p:sp>
        <p:nvSpPr>
          <p:cNvPr id="3" name="Content Placeholder 2">
            <a:extLst>
              <a:ext uri="{FF2B5EF4-FFF2-40B4-BE49-F238E27FC236}">
                <a16:creationId xmlns:a16="http://schemas.microsoft.com/office/drawing/2014/main" id="{1F97B77D-4AEE-4019-ADD5-3B97A1E01FF3}"/>
              </a:ext>
            </a:extLst>
          </p:cNvPr>
          <p:cNvSpPr>
            <a:spLocks noGrp="1"/>
          </p:cNvSpPr>
          <p:nvPr>
            <p:ph sz="half" idx="1"/>
          </p:nvPr>
        </p:nvSpPr>
        <p:spPr>
          <a:xfrm>
            <a:off x="0" y="1677880"/>
            <a:ext cx="6018212" cy="5117975"/>
          </a:xfrm>
        </p:spPr>
        <p:txBody>
          <a:bodyPr/>
          <a:lstStyle/>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15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7</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ἀφελε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ἐὰν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δέ τ-</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[ις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ἄλλη</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τῶ]ν̣ ἀρχῶν δέξηται δ-</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[ίκην κατὰ] Φασηλιτῶν τινος</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8</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]ἰ μὲν καταδικάσ-</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[ει, ἡ καταδίκ]η ἄκυρος ἔστω. 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20	[ὰν δέ τις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παραβ]α[ί]νηι </a:t>
            </a:r>
            <a:r>
              <a:rPr lang="el-GR" dirty="0">
                <a:effectLst/>
                <a:latin typeface="Palatino Linotype" panose="02040502050505030304" pitchFamily="18" charset="0"/>
                <a:ea typeface="Calibri" panose="020F0502020204030204" pitchFamily="34" charset="0"/>
                <a:cs typeface="Times New Roman" panose="02020603050405020304" pitchFamily="18" charset="0"/>
              </a:rPr>
              <a:t>τὰ ἐψη-</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[φισμένα,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ὀφ]ε[λέτ]ω μυρίας </a:t>
            </a:r>
            <a:r>
              <a:rPr lang="el-GR" dirty="0">
                <a:effectLst/>
                <a:latin typeface="Palatino Linotype" panose="02040502050505030304" pitchFamily="18" charset="0"/>
                <a:ea typeface="Calibri" panose="020F0502020204030204" pitchFamily="34" charset="0"/>
                <a:cs typeface="Times New Roman" panose="02020603050405020304" pitchFamily="18" charset="0"/>
              </a:rPr>
              <a:t>δ[ρ]-</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[αχμὰς ἱερ]ὰς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τῆι Ἀθηναίαι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τ-</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[ὸ δὲ ψήφισ]μα τό[δε]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ἀναγραψά-</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[τω</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ὁ γραμμ]ατεὺς ὁ τῆς βολῆς</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25	[ἐστήληι λιθί]νηι καὶ καταθ-</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[έτω ἐμ πόλει </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τ]έλεσι τοῖς τῶ-</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ν Φασηλιτῶν</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vacat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B8C14BDF-77D7-4E6D-A57C-A1D21EAD1E5E}"/>
              </a:ext>
            </a:extLst>
          </p:cNvPr>
          <p:cNvSpPr>
            <a:spLocks noGrp="1"/>
          </p:cNvSpPr>
          <p:nvPr>
            <p:ph sz="half" idx="2"/>
          </p:nvPr>
        </p:nvSpPr>
        <p:spPr>
          <a:xfrm>
            <a:off x="6170611" y="1677879"/>
            <a:ext cx="6018211" cy="5117975"/>
          </a:xfrm>
        </p:spPr>
        <p:txBody>
          <a:bodyPr/>
          <a:lstStyle/>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Αν κάποιο άλλο όργανο δεχθεί αγωγή εναντίον ενός Φασηλίτη, εάν τον καταδικάσει, η καταδίκη να είναι άκυρη. </a:t>
            </a: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Όποιος παραβαίνει το ψήφισμα, θα καταδικάζεται σε χρηματική ποινή δέκα χιλιάδων δραχμών που θα καταβάλλονται στο ταμείο της Αθηνάς. </a:t>
            </a: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Ο γραμματέας τη βουλής να αναγράψει το παρόν ψήφισμα σε λίθινη στήλη, η οποία θα τοποθετηθεί στην ακρόπολη, με έξοδα των Φασηλιτών.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47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34A9-0109-4887-B4AC-1255D983FE5F}"/>
              </a:ext>
            </a:extLst>
          </p:cNvPr>
          <p:cNvSpPr>
            <a:spLocks noGrp="1"/>
          </p:cNvSpPr>
          <p:nvPr>
            <p:ph type="title"/>
          </p:nvPr>
        </p:nvSpPr>
        <p:spPr>
          <a:xfrm>
            <a:off x="79898" y="62144"/>
            <a:ext cx="12029243" cy="1509204"/>
          </a:xfrm>
        </p:spPr>
        <p:txBody>
          <a:bodyPr>
            <a:normAutofit fontScale="90000"/>
          </a:bodyPr>
          <a:lstStyle/>
          <a:p>
            <a:pPr algn="ctr"/>
            <a:r>
              <a:rPr lang="el-GR" dirty="0">
                <a:solidFill>
                  <a:srgbClr val="00B0F0"/>
                </a:solidFill>
                <a:effectLst/>
              </a:rPr>
              <a:t>2. Ψηφισμα απονομης προνομιων </a:t>
            </a:r>
            <a:br>
              <a:rPr lang="el-GR" dirty="0">
                <a:solidFill>
                  <a:srgbClr val="00B0F0"/>
                </a:solidFill>
                <a:effectLst/>
              </a:rPr>
            </a:br>
            <a:r>
              <a:rPr lang="el-GR" dirty="0">
                <a:solidFill>
                  <a:srgbClr val="00B0F0"/>
                </a:solidFill>
                <a:effectLst/>
              </a:rPr>
              <a:t>στους δολοφονους των ολιγαρχικων</a:t>
            </a:r>
            <a:br>
              <a:rPr lang="en-US" dirty="0">
                <a:solidFill>
                  <a:srgbClr val="00B0F0"/>
                </a:solidFill>
                <a:effectLst/>
              </a:rPr>
            </a:br>
            <a:r>
              <a:rPr lang="de-DE" i="1" dirty="0">
                <a:effectLst/>
              </a:rPr>
              <a:t>IG</a:t>
            </a:r>
            <a:r>
              <a:rPr lang="de-DE" dirty="0">
                <a:effectLst/>
              </a:rPr>
              <a:t> I</a:t>
            </a:r>
            <a:r>
              <a:rPr lang="el-GR" dirty="0">
                <a:effectLst/>
              </a:rPr>
              <a:t>³ 102 (410/9 π.Χ.)</a:t>
            </a:r>
            <a:br>
              <a:rPr lang="en-US" dirty="0">
                <a:effectLst/>
              </a:rPr>
            </a:br>
            <a:r>
              <a:rPr lang="el-GR" sz="2400" dirty="0">
                <a:effectLst/>
              </a:rPr>
              <a:t>στιχοι 1-14</a:t>
            </a:r>
            <a:endParaRPr lang="en-US" dirty="0"/>
          </a:p>
        </p:txBody>
      </p:sp>
      <p:sp>
        <p:nvSpPr>
          <p:cNvPr id="3" name="Content Placeholder 2">
            <a:extLst>
              <a:ext uri="{FF2B5EF4-FFF2-40B4-BE49-F238E27FC236}">
                <a16:creationId xmlns:a16="http://schemas.microsoft.com/office/drawing/2014/main" id="{C9E90CA2-19A1-4C21-8489-70BEB5E57354}"/>
              </a:ext>
            </a:extLst>
          </p:cNvPr>
          <p:cNvSpPr>
            <a:spLocks noGrp="1"/>
          </p:cNvSpPr>
          <p:nvPr>
            <p:ph sz="half" idx="1"/>
          </p:nvPr>
        </p:nvSpPr>
        <p:spPr>
          <a:xfrm>
            <a:off x="-1" y="1677880"/>
            <a:ext cx="6906828" cy="5117975"/>
          </a:xfrm>
        </p:spPr>
        <p:txBody>
          <a:bodyPr>
            <a:normAutofit/>
          </a:bodyPr>
          <a:lstStyle/>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	</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[ἐπὶ Γλαυκί]ππο ἄ[ρ]χον[τ]ος.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[Λόβον ἐκ] Κεδο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ἐγραμμάτευε.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[ἔδοχσεν </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τε</a:t>
            </a:r>
            <a:r>
              <a:rPr lang="el-GR" sz="16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b="1"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b="1" dirty="0">
                <a:effectLst/>
                <a:latin typeface="Palatino Linotype" panose="02040502050505030304" pitchFamily="18" charset="0"/>
                <a:ea typeface="Calibri" panose="020F0502020204030204" pitchFamily="34" charset="0"/>
                <a:cs typeface="Palatino Linotype" panose="02040502050505030304" pitchFamily="18" charset="0"/>
              </a:rPr>
              <a:t>βολε</a:t>
            </a:r>
            <a:r>
              <a:rPr lang="el-GR" sz="16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b="1"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κα</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ὶ </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το</a:t>
            </a:r>
            <a:r>
              <a:rPr lang="el-GR" sz="16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b="1"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b="1"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έμοι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ιπποθοντ</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ὶ-</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[ς </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ἐπρυτάνε]υε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Λόβον </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ἐγραμμάτευε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Φιλιστίδε-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5	[ς ἐπεστάτε], Γλαύκιππος 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ρχε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Cambria Math" panose="02040503050406030204" pitchFamily="18" charset="0"/>
                <a:ea typeface="Calibri" panose="020F0502020204030204" pitchFamily="34" charset="0"/>
                <a:cs typeface="Cambria Math" panose="02040503050406030204" pitchFamily="18" charset="0"/>
              </a:rPr>
              <a:t>∶</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Ἐρ̣ασινίδες </a:t>
            </a: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εἶπ-</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b="1" dirty="0">
                <a:effectLst/>
                <a:latin typeface="Palatino Linotype" panose="02040502050505030304" pitchFamily="18" charset="0"/>
                <a:ea typeface="Calibri" panose="020F0502020204030204" pitchFamily="34" charset="0"/>
                <a:cs typeface="Times New Roman" panose="02020603050405020304" pitchFamily="18" charset="0"/>
              </a:rPr>
              <a:t>[ε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ἐπαινέσα]ι Θρασύβολον ὁς ὄντα ἄνδρα ἀγαθὸ-</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[ν περὶ τὸν δε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μ</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ον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ὸν Ἀθεναίον καὶ πρόθυμον π-</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[οιε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ό τι δύνα]ται ἀγαθόν· καὶ ἀντὶ 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ὖ πεπο-</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[ίεκεν τέν τε πόλιν] καὶ τὸν δε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μ</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ὸν Ἀθεναίο-</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10	[ν στεφανο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σαι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ὐτὸν χρυσο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στε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φ</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άνοι, ποιε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σα</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[ι δὲ τὸν στέφανον ἀπὸ χιλίον δρ]αχμο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οι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ὲ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[ελλενοταμίαι δόντον τὸ ἀργύρι]ον. καὶ [ἀνειπ]-</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ὸν κέρυκα Διονυσίον ἐν το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ἀγο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νι</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έν-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[εκα αὐτὸν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δε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μος</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ἐστεφάνοσ]ε </a:t>
            </a:r>
            <a:r>
              <a:rPr lang="el-GR" sz="1600" dirty="0">
                <a:effectLst/>
                <a:latin typeface="Cambria Math" panose="02040503050406030204" pitchFamily="18" charset="0"/>
                <a:ea typeface="Calibri" panose="020F0502020204030204" pitchFamily="34" charset="0"/>
                <a:cs typeface="Cambria Math" panose="02040503050406030204" pitchFamily="18" charset="0"/>
              </a:rPr>
              <a:t>⋮</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Διοκλε</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600"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sz="1600" dirty="0">
                <a:effectLst/>
                <a:latin typeface="Palatino Linotype" panose="02040502050505030304" pitchFamily="18" charset="0"/>
                <a:ea typeface="Calibri" panose="020F0502020204030204" pitchFamily="34" charset="0"/>
                <a:cs typeface="Times New Roman" panose="02020603050405020304" pitchFamily="18" charset="0"/>
              </a:rPr>
              <a:t>ἶπε·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6BA7FC48-B2F4-4E3E-9871-D47643AB33D0}"/>
              </a:ext>
            </a:extLst>
          </p:cNvPr>
          <p:cNvSpPr>
            <a:spLocks noGrp="1"/>
          </p:cNvSpPr>
          <p:nvPr>
            <p:ph sz="half" idx="2"/>
          </p:nvPr>
        </p:nvSpPr>
        <p:spPr>
          <a:xfrm>
            <a:off x="6906827" y="1677879"/>
            <a:ext cx="5281995" cy="5117975"/>
          </a:xfrm>
        </p:spPr>
        <p:txBody>
          <a:bodyPr>
            <a:normAutofit/>
          </a:bodyPr>
          <a:lstStyle/>
          <a:p>
            <a:pPr marL="0">
              <a:spcBef>
                <a:spcPts val="0"/>
              </a:spcBef>
              <a:spcAft>
                <a:spcPts val="0"/>
              </a:spcAft>
            </a:pPr>
            <a:r>
              <a:rPr lang="el-GR" dirty="0">
                <a:effectLst/>
              </a:rPr>
              <a:t>Ο Λόβων από το δήμο των Κηδών ήταν γραμματέας.</a:t>
            </a:r>
            <a:endParaRPr lang="en-US" dirty="0">
              <a:effectLst/>
            </a:endParaRPr>
          </a:p>
          <a:p>
            <a:pPr marL="0">
              <a:spcBef>
                <a:spcPts val="0"/>
              </a:spcBef>
              <a:spcAft>
                <a:spcPts val="0"/>
              </a:spcAft>
            </a:pPr>
            <a:r>
              <a:rPr lang="el-GR" dirty="0">
                <a:effectLst/>
              </a:rPr>
              <a:t>Απόφαση της βουλής και του δήμου. Η Ιπποθοντίς ήταν πρυτανεύουσα (φυλή), ο Λόβων ήταν γραμματέας, ο Φιλιστίδης ήταν επιστάτης, ο Γλαύκιππος ήταν (επώνυμος) άρχων. </a:t>
            </a:r>
            <a:endParaRPr lang="en-US" dirty="0">
              <a:effectLst/>
            </a:endParaRPr>
          </a:p>
          <a:p>
            <a:pPr marL="0">
              <a:spcBef>
                <a:spcPts val="0"/>
              </a:spcBef>
              <a:spcAft>
                <a:spcPts val="0"/>
              </a:spcAft>
            </a:pPr>
            <a:r>
              <a:rPr lang="el-GR" dirty="0">
                <a:effectLst/>
              </a:rPr>
              <a:t>Ο Ερασινίδης πρότεινε: Να απονεμηθεί έπαινος στον Θρασύβουλο για την ευεργεσία του προς τον δήμο των Αθηναίων και για την προθυμία του να πράττει ό,τι καλό μπορεί. Ως αντάλλαγμα των ευεργεσιών που έκανε προς την πόλιν και τον δήμο των Αθηναίων να του απονεμηθεί χρυσό στεφάνι αξίας χιλίων δραχμών. Οι ελληνοταμίαι να προμηθεύσουν τα χρήματα. Ο κήρυκας να ανακοινώσει, κατά τους αγώνες των Διονυσίων, τους λόγους για τους οποίους τον στεφάνωσε ο δήμος.</a:t>
            </a:r>
            <a:endParaRPr lang="en-US" dirty="0">
              <a:effectLst/>
            </a:endParaRPr>
          </a:p>
          <a:p>
            <a:endParaRPr lang="en-US" dirty="0"/>
          </a:p>
        </p:txBody>
      </p:sp>
    </p:spTree>
    <p:extLst>
      <p:ext uri="{BB962C8B-B14F-4D97-AF65-F5344CB8AC3E}">
        <p14:creationId xmlns:p14="http://schemas.microsoft.com/office/powerpoint/2010/main" val="159450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1969-1B23-4D19-AD51-ED24EEDE1D63}"/>
              </a:ext>
            </a:extLst>
          </p:cNvPr>
          <p:cNvSpPr>
            <a:spLocks noGrp="1"/>
          </p:cNvSpPr>
          <p:nvPr>
            <p:ph type="title"/>
          </p:nvPr>
        </p:nvSpPr>
        <p:spPr>
          <a:xfrm>
            <a:off x="0" y="0"/>
            <a:ext cx="12192000" cy="1491449"/>
          </a:xfrm>
        </p:spPr>
        <p:txBody>
          <a:bodyPr>
            <a:normAutofit fontScale="90000"/>
          </a:bodyPr>
          <a:lstStyle/>
          <a:p>
            <a:pPr algn="ctr"/>
            <a:r>
              <a:rPr lang="el-GR" sz="2900" dirty="0">
                <a:gradFill flip="none" rotWithShape="1">
                  <a:gsLst>
                    <a:gs pos="0">
                      <a:prstClr val="white"/>
                    </a:gs>
                    <a:gs pos="100000">
                      <a:prstClr val="white">
                        <a:lumMod val="65000"/>
                      </a:prstClr>
                    </a:gs>
                  </a:gsLst>
                  <a:lin ang="5580000" scaled="0"/>
                  <a:tileRect/>
                </a:gradFill>
                <a:effectLst/>
              </a:rPr>
              <a:t>Ψηφισμα απονομης προνομιων </a:t>
            </a:r>
            <a:br>
              <a:rPr lang="el-GR" sz="2900" dirty="0">
                <a:gradFill flip="none" rotWithShape="1">
                  <a:gsLst>
                    <a:gs pos="0">
                      <a:prstClr val="white"/>
                    </a:gs>
                    <a:gs pos="100000">
                      <a:prstClr val="white">
                        <a:lumMod val="65000"/>
                      </a:prstClr>
                    </a:gs>
                  </a:gsLst>
                  <a:lin ang="5580000" scaled="0"/>
                  <a:tileRect/>
                </a:gradFill>
                <a:effectLst/>
              </a:rPr>
            </a:br>
            <a:r>
              <a:rPr lang="el-GR" sz="2900" dirty="0">
                <a:gradFill flip="none" rotWithShape="1">
                  <a:gsLst>
                    <a:gs pos="0">
                      <a:prstClr val="white"/>
                    </a:gs>
                    <a:gs pos="100000">
                      <a:prstClr val="white">
                        <a:lumMod val="65000"/>
                      </a:prstClr>
                    </a:gs>
                  </a:gsLst>
                  <a:lin ang="5580000" scaled="0"/>
                  <a:tileRect/>
                </a:gradFill>
                <a:effectLst/>
              </a:rPr>
              <a:t>στους δολοφονους των ολιγαρχικων</a:t>
            </a:r>
            <a:br>
              <a:rPr lang="en-US" sz="2900" dirty="0">
                <a:gradFill flip="none" rotWithShape="1">
                  <a:gsLst>
                    <a:gs pos="0">
                      <a:prstClr val="white"/>
                    </a:gs>
                    <a:gs pos="100000">
                      <a:prstClr val="white">
                        <a:lumMod val="65000"/>
                      </a:prstClr>
                    </a:gs>
                  </a:gsLst>
                  <a:lin ang="5580000" scaled="0"/>
                  <a:tileRect/>
                </a:gradFill>
                <a:effectLst/>
              </a:rPr>
            </a:br>
            <a:r>
              <a:rPr lang="de-DE" sz="2900" i="1" dirty="0">
                <a:gradFill flip="none" rotWithShape="1">
                  <a:gsLst>
                    <a:gs pos="0">
                      <a:prstClr val="white"/>
                    </a:gs>
                    <a:gs pos="100000">
                      <a:prstClr val="white">
                        <a:lumMod val="65000"/>
                      </a:prstClr>
                    </a:gs>
                  </a:gsLst>
                  <a:lin ang="5580000" scaled="0"/>
                  <a:tileRect/>
                </a:gradFill>
                <a:effectLst/>
              </a:rPr>
              <a:t>IG</a:t>
            </a:r>
            <a:r>
              <a:rPr lang="de-DE" sz="2900" dirty="0">
                <a:gradFill flip="none" rotWithShape="1">
                  <a:gsLst>
                    <a:gs pos="0">
                      <a:prstClr val="white"/>
                    </a:gs>
                    <a:gs pos="100000">
                      <a:prstClr val="white">
                        <a:lumMod val="65000"/>
                      </a:prstClr>
                    </a:gs>
                  </a:gsLst>
                  <a:lin ang="5580000" scaled="0"/>
                  <a:tileRect/>
                </a:gradFill>
                <a:effectLst/>
              </a:rPr>
              <a:t> I</a:t>
            </a:r>
            <a:r>
              <a:rPr lang="el-GR" sz="2900" dirty="0">
                <a:gradFill flip="none" rotWithShape="1">
                  <a:gsLst>
                    <a:gs pos="0">
                      <a:prstClr val="white"/>
                    </a:gs>
                    <a:gs pos="100000">
                      <a:prstClr val="white">
                        <a:lumMod val="65000"/>
                      </a:prstClr>
                    </a:gs>
                  </a:gsLst>
                  <a:lin ang="5580000" scaled="0"/>
                  <a:tileRect/>
                </a:gradFill>
                <a:effectLst/>
              </a:rPr>
              <a:t>³ 102 (410/9 π.Χ.)</a:t>
            </a:r>
            <a:br>
              <a:rPr lang="en-US" sz="2900" dirty="0">
                <a:gradFill flip="none" rotWithShape="1">
                  <a:gsLst>
                    <a:gs pos="0">
                      <a:prstClr val="white"/>
                    </a:gs>
                    <a:gs pos="100000">
                      <a:prstClr val="white">
                        <a:lumMod val="65000"/>
                      </a:prstClr>
                    </a:gs>
                  </a:gsLst>
                  <a:lin ang="5580000" scaled="0"/>
                  <a:tileRect/>
                </a:gradFill>
                <a:effectLst/>
              </a:rPr>
            </a:br>
            <a:r>
              <a:rPr lang="el-GR" sz="2200" dirty="0">
                <a:gradFill flip="none" rotWithShape="1">
                  <a:gsLst>
                    <a:gs pos="0">
                      <a:prstClr val="white"/>
                    </a:gs>
                    <a:gs pos="100000">
                      <a:prstClr val="white">
                        <a:lumMod val="65000"/>
                      </a:prstClr>
                    </a:gs>
                  </a:gsLst>
                  <a:lin ang="5580000" scaled="0"/>
                  <a:tileRect/>
                </a:gradFill>
                <a:effectLst/>
              </a:rPr>
              <a:t>στιχοι 14-38</a:t>
            </a:r>
            <a:endParaRPr lang="en-US" dirty="0"/>
          </a:p>
        </p:txBody>
      </p:sp>
      <p:sp>
        <p:nvSpPr>
          <p:cNvPr id="3" name="Content Placeholder 2">
            <a:extLst>
              <a:ext uri="{FF2B5EF4-FFF2-40B4-BE49-F238E27FC236}">
                <a16:creationId xmlns:a16="http://schemas.microsoft.com/office/drawing/2014/main" id="{EE86E00E-4F53-46C9-9CBE-EBA7613142C8}"/>
              </a:ext>
            </a:extLst>
          </p:cNvPr>
          <p:cNvSpPr>
            <a:spLocks noGrp="1"/>
          </p:cNvSpPr>
          <p:nvPr>
            <p:ph sz="half" idx="1"/>
          </p:nvPr>
        </p:nvSpPr>
        <p:spPr>
          <a:xfrm>
            <a:off x="0" y="1429305"/>
            <a:ext cx="6613864" cy="5353235"/>
          </a:xfrm>
        </p:spPr>
        <p:txBody>
          <a:bodyPr>
            <a:normAutofit fontScale="85000" lnSpcReduction="20000"/>
          </a:bodyPr>
          <a:lstStyle/>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[εκα αὐτὸν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δε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μος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ἐστεφάνοσ]ε </a:t>
            </a:r>
            <a:r>
              <a:rPr lang="el-GR" dirty="0">
                <a:effectLst/>
                <a:latin typeface="Cambria Math" panose="02040503050406030204" pitchFamily="18" charset="0"/>
                <a:ea typeface="Calibri" panose="020F0502020204030204" pitchFamily="34" charset="0"/>
                <a:cs typeface="Cambria Math" panose="020405030504060302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b="1" dirty="0">
                <a:effectLst/>
                <a:latin typeface="Palatino Linotype" panose="02040502050505030304" pitchFamily="18" charset="0"/>
                <a:ea typeface="Calibri" panose="020F0502020204030204" pitchFamily="34" charset="0"/>
                <a:cs typeface="Palatino Linotype" panose="02040502050505030304" pitchFamily="18" charset="0"/>
              </a:rPr>
              <a:t>Διοκλε</a:t>
            </a:r>
            <a:r>
              <a:rPr lang="el-GR"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b="1"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b="1"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b="1" dirty="0">
                <a:effectLst/>
                <a:latin typeface="Palatino Linotype" panose="02040502050505030304" pitchFamily="18" charset="0"/>
                <a:ea typeface="Calibri" panose="020F0502020204030204" pitchFamily="34" charset="0"/>
                <a:cs typeface="Times New Roman" panose="02020603050405020304" pitchFamily="18" charset="0"/>
              </a:rPr>
              <a:t>ἶπε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15	[τὰ μὲν ἄλλα καθάπερ τε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βολε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ἶναι δὲ Θρασύ-</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[βολον Ἀθεναῖον, καὶ φυλε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κ</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ὶ φρατρίας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[ν ἂν βόλεται γράφσασθαι αὐτό]ν· καὶ τἆλλα τὰ 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[φσεφισμένα το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έμοι κύρια 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ναι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Θρασυβ</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όλο-</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[ι· 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ναι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ὲ αὐτο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ὑρίσκεσθαι π]αρὰ Ἀθεναίον κ-</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20	[αὶ ἄλλο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ό τι ἂν δοκε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ἀγαθὸν π]ερὶ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ὐεργέ-</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[τεκεν τὸν δε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μον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ὸν Ἀθεναίον]. καὶ ἀναγραφσά-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[το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γραμματε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ὺς τὰ ἐφσεφισμ]ένα·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ελ</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έσθαι δ-</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[ὲ ἐγ βολε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π</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έντε ἄνδρας αὐτί]κα μάλα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ίτινε-</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[ς] δι[κάσοσι Θρασυβόλοι τὸ μέ]ρος τὸ γιγνόμεν-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25	ον. τὸς [δὲ ἄλλος,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όσοι τότε εὖ ἐ]ποίεσαν τὸν δε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μον τὸν Ἀθε[ναίον,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10</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κα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ὶ Ἀγόρατο-</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ν καὶ Κόμονα [καὶ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6</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κα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ὶ Σῖμον κα-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ὶ Φιλῖνον κα[ὶ </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8</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ὐεργέ[τα]ς [ἀ]ναγράφ-</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σαι ἐμ πόλε[ι ἐν στέλει λ]ιθίνει τὸν γραμ[μα]τέ-</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30	α τε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βολε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κα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ὶ ἔγκτεσι]ν εἶναι αὐτοῖς 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μπερ</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Ἀθεναίοις, [καὶ γεπέδο]ν καὶ οἰκίας, καὶ οἴκεσ-</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ιν Ἀθένεσι, [καὶ ἐπιμέλ]εσθαι αὐτο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ὲν βολὲν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τὲν αἰεὶ β[ολεύοσαν κα]ὶ τὸς πρυτάνες,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όπος ἂ-</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ν μὲ ἀδι[κο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νται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ὲν δὲ σ]τέλεν ἀπομισθοσάντο-</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Calibri" panose="020F0502020204030204" pitchFamily="34" charset="0"/>
                <a:cs typeface="Times New Roman" panose="02020603050405020304" pitchFamily="18" charset="0"/>
              </a:rPr>
              <a:t>35	[ν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πολετα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ὶ ἐν τε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βο</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λε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ὸς δὲ </a:t>
            </a:r>
            <a:r>
              <a:rPr lang="el-GR"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ελλενοταμ</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[ίας δο</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ναι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ὸ ἀργύριον]. ἐὰν δὲ δοκε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ὐτὸς καὶ</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[ἄλλο εὑρίσκεσθαι, τὲν] βολὲν προβολεύσασαν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[ἐχσενεγκε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ἐς τὸν δε</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μ</a:t>
            </a:r>
            <a:r>
              <a:rPr lang="el-GR"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ον</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Cambria Math" panose="02040503050406030204" pitchFamily="18" charset="0"/>
                <a:ea typeface="Calibri" panose="020F0502020204030204" pitchFamily="34" charset="0"/>
                <a:cs typeface="Cambria Math" panose="02040503050406030204" pitchFamily="18" charset="0"/>
              </a:rPr>
              <a:t>∶</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dirty="0">
                <a:effectLst/>
                <a:latin typeface="Palatino Linotype" panose="02040502050505030304" pitchFamily="18" charset="0"/>
                <a:ea typeface="Calibri" panose="020F0502020204030204" pitchFamily="34" charset="0"/>
                <a:cs typeface="Times New Roman" panose="02020603050405020304" pitchFamily="18" charset="0"/>
              </a:rPr>
              <a:t>ὔδικος εἶπε· τὰ μὲν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C60C7BC-8307-47A5-B93B-AF5D528DB19D}"/>
              </a:ext>
            </a:extLst>
          </p:cNvPr>
          <p:cNvSpPr>
            <a:spLocks noGrp="1"/>
          </p:cNvSpPr>
          <p:nvPr>
            <p:ph sz="half" idx="2"/>
          </p:nvPr>
        </p:nvSpPr>
        <p:spPr>
          <a:xfrm>
            <a:off x="6693762" y="1429305"/>
            <a:ext cx="5406501" cy="5353235"/>
          </a:xfrm>
        </p:spPr>
        <p:txBody>
          <a:bodyPr>
            <a:normAutofit fontScale="85000" lnSpcReduction="20000"/>
          </a:bodyPr>
          <a:lstStyle/>
          <a:p>
            <a:pPr marL="0" indent="457200">
              <a:lnSpc>
                <a:spcPct val="107000"/>
              </a:lnSpc>
              <a:spcBef>
                <a:spcPts val="0"/>
              </a:spcBef>
              <a:spcAft>
                <a:spcPts val="0"/>
              </a:spcAft>
            </a:pPr>
            <a:r>
              <a:rPr lang="el-GR" dirty="0">
                <a:effectLst/>
                <a:latin typeface="Palatino Linotype" panose="02040502050505030304" pitchFamily="18" charset="0"/>
                <a:ea typeface="Calibri" panose="020F0502020204030204" pitchFamily="34" charset="0"/>
                <a:cs typeface="Times New Roman" panose="02020603050405020304" pitchFamily="18" charset="0"/>
              </a:rPr>
              <a:t>Ο Διοκλής πρότεινε: Ως προς τα λοιπά, σύμφωνα με το προβούλευμα. Επιπλέον, να απονεμηθεί στον Θρασύβουλο η αθηναϊκή πολιτεία, και να εγγραφεί αυτός σε όποια φυλή και φρατρία επιθυμεί. Και όλα τα άλλα που ψήφισε ο δήμος υπέρ του Θρασυβούλου να ισχύσουν. Να του παρέχουν οι Αθηναίοι ό,τι άλλο θεωρηθεί καλό, χάριν της ευεργεσίας του προς τον δήμο. Ο γραμματέας να καταγράψει όσα ψηφίστηκαν. Να εκλεγούν αμέσως πέντε βουλευτές, οι οποίοι θα επιδικάσουν στον Θρασύβουλο όσα του δόθηκαν. Όσον αφορά τους άλλους, οι οποίοι ευεργέτησαν τότε τον δήμο των Αθηναίων, τον …., τον Αγόρατο, τον Κόμωνα, τους …, τον Σίμο, τον Φιλίνο και τον …, ο γραμματέας της βουλής να τους αναγράψει ως ευεργέτες σε λίθινη στήλη στην ακρόπολη. Επιπλέον, να έχουν το δικαίωμα της </a:t>
            </a:r>
            <a:r>
              <a:rPr lang="el-GR" i="1" dirty="0">
                <a:effectLst/>
                <a:latin typeface="Palatino Linotype" panose="02040502050505030304" pitchFamily="18" charset="0"/>
                <a:ea typeface="Calibri" panose="020F0502020204030204" pitchFamily="34" charset="0"/>
                <a:cs typeface="Times New Roman" panose="02020603050405020304" pitchFamily="18" charset="0"/>
              </a:rPr>
              <a:t>ἐγκτήσεως </a:t>
            </a:r>
            <a:r>
              <a:rPr lang="el-GR" dirty="0">
                <a:effectLst/>
                <a:latin typeface="Palatino Linotype" panose="02040502050505030304" pitchFamily="18" charset="0"/>
                <a:ea typeface="Calibri" panose="020F0502020204030204" pitchFamily="34" charset="0"/>
                <a:cs typeface="Times New Roman" panose="02020603050405020304" pitchFamily="18" charset="0"/>
              </a:rPr>
              <a:t>γης και οικίας όπως ακριβώς οι Αθηναίοι, καθώς και το δικαίωμα της </a:t>
            </a:r>
            <a:r>
              <a:rPr lang="el-GR" i="1" dirty="0">
                <a:effectLst/>
                <a:latin typeface="Palatino Linotype" panose="02040502050505030304" pitchFamily="18" charset="0"/>
                <a:ea typeface="Calibri" panose="020F0502020204030204" pitchFamily="34" charset="0"/>
                <a:cs typeface="Times New Roman" panose="02020603050405020304" pitchFamily="18" charset="0"/>
              </a:rPr>
              <a:t>οἰκήσεως</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στην Αθήνα. Η βουλή του κάθε έτους και οι πρυτάνεις να φροντίζουν ώστε αυτοί να μην αδικούνται. Οι </a:t>
            </a:r>
            <a:r>
              <a:rPr lang="el-GR" i="1" dirty="0">
                <a:effectLst/>
                <a:latin typeface="Palatino Linotype" panose="02040502050505030304" pitchFamily="18" charset="0"/>
                <a:ea typeface="Calibri" panose="020F0502020204030204" pitchFamily="34" charset="0"/>
                <a:cs typeface="Times New Roman" panose="02020603050405020304" pitchFamily="18" charset="0"/>
              </a:rPr>
              <a:t>πωληταί</a:t>
            </a:r>
            <a:r>
              <a:rPr lang="el-GR" dirty="0">
                <a:effectLst/>
                <a:latin typeface="Palatino Linotype" panose="02040502050505030304" pitchFamily="18" charset="0"/>
                <a:ea typeface="Calibri" panose="020F0502020204030204" pitchFamily="34" charset="0"/>
                <a:cs typeface="Times New Roman" panose="02020603050405020304" pitchFamily="18" charset="0"/>
              </a:rPr>
              <a:t> να διαβιβάσουν το κονδύλιο στη βουλή και οι ελληνοταμίες να προμηθεύσουν τα χρήματα. Εάν θεωρηθεί ότι πρέπει να του παράσχουν και κάτι άλλο, η βουλή να καταρτίσει προβούλευμα και να το παραπέμψει στον δήμο.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56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F96D-09B7-4A90-88FB-86F80A6EC102}"/>
              </a:ext>
            </a:extLst>
          </p:cNvPr>
          <p:cNvSpPr>
            <a:spLocks noGrp="1"/>
          </p:cNvSpPr>
          <p:nvPr>
            <p:ph type="title"/>
          </p:nvPr>
        </p:nvSpPr>
        <p:spPr>
          <a:xfrm>
            <a:off x="0" y="0"/>
            <a:ext cx="12192000" cy="1757779"/>
          </a:xfrm>
        </p:spPr>
        <p:txBody>
          <a:bodyPr/>
          <a:lstStyle/>
          <a:p>
            <a:pPr algn="ctr"/>
            <a:r>
              <a:rPr lang="el-GR" sz="2600" dirty="0">
                <a:gradFill flip="none" rotWithShape="1">
                  <a:gsLst>
                    <a:gs pos="0">
                      <a:prstClr val="white"/>
                    </a:gs>
                    <a:gs pos="100000">
                      <a:prstClr val="white">
                        <a:lumMod val="65000"/>
                      </a:prstClr>
                    </a:gs>
                  </a:gsLst>
                  <a:lin ang="5580000" scaled="0"/>
                  <a:tileRect/>
                </a:gradFill>
                <a:effectLst/>
              </a:rPr>
              <a:t>Ψηφισμα απονομης προνομιων </a:t>
            </a:r>
            <a:br>
              <a:rPr lang="el-GR" sz="2600" dirty="0">
                <a:gradFill flip="none" rotWithShape="1">
                  <a:gsLst>
                    <a:gs pos="0">
                      <a:prstClr val="white"/>
                    </a:gs>
                    <a:gs pos="100000">
                      <a:prstClr val="white">
                        <a:lumMod val="65000"/>
                      </a:prstClr>
                    </a:gs>
                  </a:gsLst>
                  <a:lin ang="5580000" scaled="0"/>
                  <a:tileRect/>
                </a:gradFill>
                <a:effectLst/>
              </a:rPr>
            </a:br>
            <a:r>
              <a:rPr lang="el-GR" sz="2600" dirty="0">
                <a:gradFill flip="none" rotWithShape="1">
                  <a:gsLst>
                    <a:gs pos="0">
                      <a:prstClr val="white"/>
                    </a:gs>
                    <a:gs pos="100000">
                      <a:prstClr val="white">
                        <a:lumMod val="65000"/>
                      </a:prstClr>
                    </a:gs>
                  </a:gsLst>
                  <a:lin ang="5580000" scaled="0"/>
                  <a:tileRect/>
                </a:gradFill>
                <a:effectLst/>
              </a:rPr>
              <a:t>στους δολοφονους των ολιγαρχικων</a:t>
            </a:r>
            <a:br>
              <a:rPr lang="en-US" sz="2600" dirty="0">
                <a:gradFill flip="none" rotWithShape="1">
                  <a:gsLst>
                    <a:gs pos="0">
                      <a:prstClr val="white"/>
                    </a:gs>
                    <a:gs pos="100000">
                      <a:prstClr val="white">
                        <a:lumMod val="65000"/>
                      </a:prstClr>
                    </a:gs>
                  </a:gsLst>
                  <a:lin ang="5580000" scaled="0"/>
                  <a:tileRect/>
                </a:gradFill>
                <a:effectLst/>
              </a:rPr>
            </a:br>
            <a:r>
              <a:rPr lang="de-DE" sz="2600" i="1" dirty="0">
                <a:gradFill flip="none" rotWithShape="1">
                  <a:gsLst>
                    <a:gs pos="0">
                      <a:prstClr val="white"/>
                    </a:gs>
                    <a:gs pos="100000">
                      <a:prstClr val="white">
                        <a:lumMod val="65000"/>
                      </a:prstClr>
                    </a:gs>
                  </a:gsLst>
                  <a:lin ang="5580000" scaled="0"/>
                  <a:tileRect/>
                </a:gradFill>
                <a:effectLst/>
              </a:rPr>
              <a:t>IG</a:t>
            </a:r>
            <a:r>
              <a:rPr lang="de-DE" sz="2600" dirty="0">
                <a:gradFill flip="none" rotWithShape="1">
                  <a:gsLst>
                    <a:gs pos="0">
                      <a:prstClr val="white"/>
                    </a:gs>
                    <a:gs pos="100000">
                      <a:prstClr val="white">
                        <a:lumMod val="65000"/>
                      </a:prstClr>
                    </a:gs>
                  </a:gsLst>
                  <a:lin ang="5580000" scaled="0"/>
                  <a:tileRect/>
                </a:gradFill>
                <a:effectLst/>
              </a:rPr>
              <a:t> I</a:t>
            </a:r>
            <a:r>
              <a:rPr lang="el-GR" sz="2600" dirty="0">
                <a:gradFill flip="none" rotWithShape="1">
                  <a:gsLst>
                    <a:gs pos="0">
                      <a:prstClr val="white"/>
                    </a:gs>
                    <a:gs pos="100000">
                      <a:prstClr val="white">
                        <a:lumMod val="65000"/>
                      </a:prstClr>
                    </a:gs>
                  </a:gsLst>
                  <a:lin ang="5580000" scaled="0"/>
                  <a:tileRect/>
                </a:gradFill>
                <a:effectLst/>
              </a:rPr>
              <a:t>³ 102 (410/9 π.Χ.)</a:t>
            </a:r>
            <a:br>
              <a:rPr lang="en-US" sz="2600" dirty="0">
                <a:gradFill flip="none" rotWithShape="1">
                  <a:gsLst>
                    <a:gs pos="0">
                      <a:prstClr val="white"/>
                    </a:gs>
                    <a:gs pos="100000">
                      <a:prstClr val="white">
                        <a:lumMod val="65000"/>
                      </a:prstClr>
                    </a:gs>
                  </a:gsLst>
                  <a:lin ang="5580000" scaled="0"/>
                  <a:tileRect/>
                </a:gradFill>
                <a:effectLst/>
              </a:rPr>
            </a:br>
            <a:r>
              <a:rPr lang="el-GR" sz="2000" dirty="0">
                <a:gradFill flip="none" rotWithShape="1">
                  <a:gsLst>
                    <a:gs pos="0">
                      <a:prstClr val="white"/>
                    </a:gs>
                    <a:gs pos="100000">
                      <a:prstClr val="white">
                        <a:lumMod val="65000"/>
                      </a:prstClr>
                    </a:gs>
                  </a:gsLst>
                  <a:lin ang="5580000" scaled="0"/>
                  <a:tileRect/>
                </a:gradFill>
                <a:effectLst/>
              </a:rPr>
              <a:t>στιχοι 38-47</a:t>
            </a:r>
            <a:endParaRPr lang="en-US" dirty="0"/>
          </a:p>
        </p:txBody>
      </p:sp>
      <p:sp>
        <p:nvSpPr>
          <p:cNvPr id="3" name="Content Placeholder 2">
            <a:extLst>
              <a:ext uri="{FF2B5EF4-FFF2-40B4-BE49-F238E27FC236}">
                <a16:creationId xmlns:a16="http://schemas.microsoft.com/office/drawing/2014/main" id="{F77CCD99-1142-4563-A759-7835CD88580C}"/>
              </a:ext>
            </a:extLst>
          </p:cNvPr>
          <p:cNvSpPr>
            <a:spLocks noGrp="1"/>
          </p:cNvSpPr>
          <p:nvPr>
            <p:ph sz="half" idx="1"/>
          </p:nvPr>
        </p:nvSpPr>
        <p:spPr>
          <a:xfrm>
            <a:off x="-1" y="1518082"/>
            <a:ext cx="6773663" cy="5339917"/>
          </a:xfrm>
        </p:spPr>
        <p:txBody>
          <a:bodyPr/>
          <a:lstStyle/>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[ἐχσενεγκε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ἐς τὸν δε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μ</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ον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Cambria Math" panose="02040503050406030204" pitchFamily="18" charset="0"/>
                <a:ea typeface="Calibri" panose="020F0502020204030204" pitchFamily="34" charset="0"/>
                <a:cs typeface="Cambria Math" panose="02040503050406030204" pitchFamily="18" charset="0"/>
              </a:rPr>
              <a:t>∶</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b="1" dirty="0">
                <a:effectLst/>
                <a:latin typeface="Palatino Linotype" panose="02040502050505030304" pitchFamily="18" charset="0"/>
                <a:ea typeface="Calibri" panose="020F0502020204030204" pitchFamily="34" charset="0"/>
                <a:cs typeface="Palatino Linotype" panose="02040502050505030304" pitchFamily="18" charset="0"/>
              </a:rPr>
              <a:t>Ε</a:t>
            </a:r>
            <a:r>
              <a:rPr lang="el-GR" sz="1700" b="1" dirty="0">
                <a:effectLst/>
                <a:latin typeface="Palatino Linotype" panose="02040502050505030304" pitchFamily="18" charset="0"/>
                <a:ea typeface="Calibri" panose="020F0502020204030204" pitchFamily="34" charset="0"/>
                <a:cs typeface="Times New Roman" panose="02020603050405020304" pitchFamily="18" charset="0"/>
              </a:rPr>
              <a:t>ὔδικος εἶπε</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τὰ μὲν</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[ἄλλα καθάπερ Διοκλε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ς·</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περ</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ὶ] δὲ το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δοροδοκεσ</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40	[άντον ἐπὶ το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φσεφ</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ίσματι], ὃ ἐφσεφ[ί]σθε Ἀπολλ-</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[οδόροι, τὲν βολὲν βολεῦσ]αι ἐν τε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πρ</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ότει </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έδ-</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[ραι ἐν το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βολευτερ</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ί]οι, καὶ κολάζεν, το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ορο</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[δοκεσάντον καταφσ]εφιζομένεν καὶ ἐς δικασ-</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[τέριον παραδιδο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σα</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καθ</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ότι ἂν δοκε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α</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ὐτε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τ</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45	[ὸς δὲ βολευτὰς τὸς] παρόντας ἀποφαίνεν </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ℎ</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ά[ττ’]</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[ἂν εἰδο</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σιν</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κα</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ὶ ἐάν] τις ἄλλο εἰδε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περ</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ὶ τ[ού]-</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[τον· ἐχσε</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ναι</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700" dirty="0">
                <a:effectLst/>
                <a:latin typeface="Palatino Linotype" panose="02040502050505030304" pitchFamily="18" charset="0"/>
                <a:ea typeface="Calibri" panose="020F0502020204030204" pitchFamily="34" charset="0"/>
                <a:cs typeface="Palatino Linotype" panose="02040502050505030304" pitchFamily="18" charset="0"/>
              </a:rPr>
              <a:t>δ</a:t>
            </a: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ὲ καὶ] ἰδιότει, ἐάν τις βόλετα[ι ]    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sz="17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700" dirty="0" err="1">
                <a:effectLst/>
                <a:latin typeface="Palatino Linotype" panose="02040502050505030304" pitchFamily="18" charset="0"/>
                <a:ea typeface="Calibri" panose="020F0502020204030204" pitchFamily="34" charset="0"/>
                <a:cs typeface="Times New Roman" panose="02020603050405020304" pitchFamily="18" charset="0"/>
              </a:rPr>
              <a:t>vacat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1330689C-142B-4C2B-9139-E0D74F7042B2}"/>
              </a:ext>
            </a:extLst>
          </p:cNvPr>
          <p:cNvSpPr>
            <a:spLocks noGrp="1"/>
          </p:cNvSpPr>
          <p:nvPr>
            <p:ph sz="half" idx="2"/>
          </p:nvPr>
        </p:nvSpPr>
        <p:spPr>
          <a:xfrm>
            <a:off x="6889072" y="1518081"/>
            <a:ext cx="5220069" cy="5273335"/>
          </a:xfrm>
        </p:spPr>
        <p:txBody>
          <a:bodyPr/>
          <a:lstStyle/>
          <a:p>
            <a:r>
              <a:rPr lang="el-GR" dirty="0">
                <a:effectLst/>
              </a:rPr>
              <a:t>Ο Εύδικος πρότεινε: Ως προς τα λοιπά, σύμφωνα με την πρόταση του Διοκλέους. Όσον αφορά τις δωροδοκίες σχετικά με το ψήφισμα που εκδώσατε για τον Απολλόδωρο, η βουλή να αποφανθεί κατά την πρώτη συνεδρίαση στο βουλευτήριο και να επιβάλει κυρώσεις, απαγγέλλοντας κατηγορίες εναντίον όσων ενέχονται στη δωροδοκία και παραπέμποντάς τους στο δικαστήριο κατά την κρίση της. Οι παρόντες βουλευτές να αποφανθούν σύμφωνα με όσα γνωρίζουν, και με ό,τι άλλο γνωρίζει κάποιος σχετικά με το θέμα. Να μπορεί να δώσει πληροφορίες και όποιος ιδιώτης το επιθυμεί. </a:t>
            </a:r>
            <a:endParaRPr lang="en-US" dirty="0">
              <a:effectLst/>
            </a:endParaRPr>
          </a:p>
          <a:p>
            <a:endParaRPr lang="en-US" dirty="0"/>
          </a:p>
        </p:txBody>
      </p:sp>
    </p:spTree>
    <p:extLst>
      <p:ext uri="{BB962C8B-B14F-4D97-AF65-F5344CB8AC3E}">
        <p14:creationId xmlns:p14="http://schemas.microsoft.com/office/powerpoint/2010/main" val="240396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F64E-E6C4-46A9-9235-326175906C12}"/>
              </a:ext>
            </a:extLst>
          </p:cNvPr>
          <p:cNvSpPr>
            <a:spLocks noGrp="1"/>
          </p:cNvSpPr>
          <p:nvPr>
            <p:ph type="title"/>
          </p:nvPr>
        </p:nvSpPr>
        <p:spPr>
          <a:xfrm>
            <a:off x="0" y="0"/>
            <a:ext cx="12192000" cy="2192784"/>
          </a:xfrm>
        </p:spPr>
        <p:txBody>
          <a:bodyPr>
            <a:normAutofit/>
          </a:bodyPr>
          <a:lstStyle/>
          <a:p>
            <a:pPr algn="ctr"/>
            <a:r>
              <a:rPr lang="el-GR" dirty="0">
                <a:solidFill>
                  <a:srgbClr val="00B0F0"/>
                </a:solidFill>
                <a:effectLst/>
              </a:rPr>
              <a:t>3. Ο νομος του Ευκρατη κατα της τυραννιδας, 337/6 π.Χ. </a:t>
            </a:r>
            <a:br>
              <a:rPr lang="en-US" dirty="0">
                <a:effectLst/>
              </a:rPr>
            </a:br>
            <a:r>
              <a:rPr lang="en-US" dirty="0">
                <a:effectLst/>
              </a:rPr>
              <a:t>P. J. Rhodes &amp; R. Osborne, </a:t>
            </a:r>
            <a:r>
              <a:rPr lang="en-US" i="1" dirty="0">
                <a:effectLst/>
              </a:rPr>
              <a:t>Greek Historical Inscriptions,</a:t>
            </a:r>
            <a:r>
              <a:rPr lang="en-US" dirty="0">
                <a:effectLst/>
              </a:rPr>
              <a:t> 79</a:t>
            </a:r>
            <a:br>
              <a:rPr lang="el-GR" dirty="0">
                <a:effectLst/>
              </a:rPr>
            </a:br>
            <a:r>
              <a:rPr lang="el-GR" sz="2400" dirty="0">
                <a:effectLst/>
              </a:rPr>
              <a:t>στιχοι 1-11</a:t>
            </a:r>
            <a:endParaRPr lang="en-US" dirty="0"/>
          </a:p>
        </p:txBody>
      </p:sp>
      <p:sp>
        <p:nvSpPr>
          <p:cNvPr id="3" name="Content Placeholder 2">
            <a:extLst>
              <a:ext uri="{FF2B5EF4-FFF2-40B4-BE49-F238E27FC236}">
                <a16:creationId xmlns:a16="http://schemas.microsoft.com/office/drawing/2014/main" id="{E15E7F4B-051B-41ED-A578-D9182C42D118}"/>
              </a:ext>
            </a:extLst>
          </p:cNvPr>
          <p:cNvSpPr>
            <a:spLocks noGrp="1"/>
          </p:cNvSpPr>
          <p:nvPr>
            <p:ph sz="half" idx="1"/>
          </p:nvPr>
        </p:nvSpPr>
        <p:spPr>
          <a:xfrm>
            <a:off x="79899" y="2192784"/>
            <a:ext cx="7208668" cy="4589756"/>
          </a:xfrm>
        </p:spPr>
        <p:txBody>
          <a:bodyPr>
            <a:normAutofit/>
          </a:bodyPr>
          <a:lstStyle/>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Ἐπὶ Φρυνίχου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ἄρχοντος</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ἐπὶ τῆς Λεωντίδος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ἐν</a:t>
            </a:r>
            <a:r>
              <a:rPr lang="en-US" b="1"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άτης πρυτανείας</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ἧι Χαιρέστρατος Ἀμεινίου</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Ἀχαρνεὺς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ἐγραμμάτευεν</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τῶν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προέδρων</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ἐπεψή</a:t>
            </a:r>
            <a:r>
              <a:rPr lang="en-US"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φιζεν Μενέστρατος Αἰξωνεύς·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Εὐκράτης Ἀρισ</a:t>
            </a:r>
            <a:r>
              <a:rPr lang="en-US" b="1"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66725" algn="l"/>
              </a:tabLst>
            </a:pPr>
            <a:r>
              <a:rPr lang="en-US" b="1" dirty="0">
                <a:effectLst/>
                <a:latin typeface="Palatino Linotype" panose="02040502050505030304" pitchFamily="18" charset="0"/>
                <a:ea typeface="Palatino Linotype" panose="02040502050505030304" pitchFamily="18" charset="0"/>
                <a:cs typeface="Times New Roman" panose="02020603050405020304" pitchFamily="18" charset="0"/>
              </a:rPr>
              <a:t>5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τοτίμου Πειραιεὺς εἶπεν</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ἀγαθῆι τύχηι τοῦ δ</a:t>
            </a:r>
            <a:r>
              <a:rPr lang="en-US"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ήμου τοῦ Ἀθηναίων·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δεδόχθαι τοῖς νομοθέται</a:t>
            </a:r>
            <a:r>
              <a:rPr lang="en-US" b="1"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ς· </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ἐάν τις ἐπαναστῆι τῶι δήμωι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ἐπὶ τυραννίδι</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ἢ τὴν τυραννίδα συνκαταστήσηι ἢ τὸν δῆμον τ</a:t>
            </a:r>
            <a:r>
              <a:rPr lang="en-US" dirty="0">
                <a:effectLst/>
                <a:latin typeface="Palatino Linotype" panose="02040502050505030304" pitchFamily="18" charset="0"/>
                <a:ea typeface="Palatino Linotype" panose="0204050205050503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ὸν Ἀθηναίων ἢ τὴν δημοκρατίαν τὴν Ἀθήνησιν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10 	καταλύσηι,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ὃς ἂν τὸν τούτων τι ποιήσαντα ἀπο-</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κτείνηι ὅσιος ἔστω</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μὴ ἐξεῖναι δὲ τῶν βουλευ-</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3F2E022-B240-4681-90C8-F446D3CDF310}"/>
              </a:ext>
            </a:extLst>
          </p:cNvPr>
          <p:cNvSpPr>
            <a:spLocks noGrp="1"/>
          </p:cNvSpPr>
          <p:nvPr>
            <p:ph sz="half" idx="2"/>
          </p:nvPr>
        </p:nvSpPr>
        <p:spPr>
          <a:xfrm>
            <a:off x="7039991" y="1970843"/>
            <a:ext cx="5068931" cy="4811697"/>
          </a:xfrm>
        </p:spPr>
        <p:txBody>
          <a:bodyPr>
            <a:normAutofit/>
          </a:bodyPr>
          <a:lstStyle/>
          <a:p>
            <a:r>
              <a:rPr lang="el-GR" dirty="0">
                <a:effectLst/>
              </a:rPr>
              <a:t>Επί άρχοντος Φρυνίχου, στην ενάτη πρυτανεία της Λεοντίδος φυλής. Γραμματέας ήταν ο Χαιρέστρατος του Αμεινίου από τον δήμο των Αχαρνών. Ο Μενέστρατος από τον δήμο της Αιξωνής ήταν επικεφαλής των προέδρων.</a:t>
            </a:r>
            <a:endParaRPr lang="en-US" dirty="0">
              <a:effectLst/>
            </a:endParaRPr>
          </a:p>
          <a:p>
            <a:r>
              <a:rPr lang="el-GR" dirty="0">
                <a:effectLst/>
              </a:rPr>
              <a:t>Πρόταση του Ευκράτη του Αριστοτίμου: Αγαθή τύχη στον δήμο των Αθηναίων. Οι </a:t>
            </a:r>
            <a:r>
              <a:rPr lang="el-GR" i="1" dirty="0">
                <a:effectLst/>
              </a:rPr>
              <a:t>νομοθέται</a:t>
            </a:r>
            <a:r>
              <a:rPr lang="el-GR" dirty="0">
                <a:effectLst/>
              </a:rPr>
              <a:t> να θεσπίσουν τα εξής. </a:t>
            </a:r>
            <a:endParaRPr lang="en-US" dirty="0">
              <a:effectLst/>
            </a:endParaRPr>
          </a:p>
          <a:p>
            <a:r>
              <a:rPr lang="el-GR" dirty="0">
                <a:effectLst/>
              </a:rPr>
              <a:t>Όποιος καταλύει το δημοκρατικό πολίτευμα για να εγκαθιδρύσει τυραννίδα ή συνεργασθεί με τυραννικό καθεστώς ή καταλύσει τις εξουσίες του δήμου των Αθηναίων ή το δημοκρατικό πολίτευμα στην Αθήνα, επιτρέπεται να φονευθεί ατιμωρητί από οποιονδήποτε. </a:t>
            </a:r>
            <a:endParaRPr lang="en-US" dirty="0">
              <a:effectLst/>
            </a:endParaRPr>
          </a:p>
        </p:txBody>
      </p:sp>
    </p:spTree>
    <p:extLst>
      <p:ext uri="{BB962C8B-B14F-4D97-AF65-F5344CB8AC3E}">
        <p14:creationId xmlns:p14="http://schemas.microsoft.com/office/powerpoint/2010/main" val="46300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00-0530-4137-9AFD-5A7EE9C42D2A}"/>
              </a:ext>
            </a:extLst>
          </p:cNvPr>
          <p:cNvSpPr>
            <a:spLocks noGrp="1"/>
          </p:cNvSpPr>
          <p:nvPr>
            <p:ph type="title"/>
          </p:nvPr>
        </p:nvSpPr>
        <p:spPr>
          <a:xfrm>
            <a:off x="0" y="0"/>
            <a:ext cx="12192000" cy="2015231"/>
          </a:xfrm>
        </p:spPr>
        <p:txBody>
          <a:bodyPr>
            <a:normAutofit/>
          </a:bodyPr>
          <a:lstStyle/>
          <a:p>
            <a:pPr algn="ctr"/>
            <a:r>
              <a:rPr lang="el-GR" dirty="0">
                <a:gradFill flip="none" rotWithShape="1">
                  <a:gsLst>
                    <a:gs pos="0">
                      <a:prstClr val="white"/>
                    </a:gs>
                    <a:gs pos="100000">
                      <a:prstClr val="white">
                        <a:lumMod val="65000"/>
                      </a:prstClr>
                    </a:gs>
                  </a:gsLst>
                  <a:lin ang="5580000" scaled="0"/>
                  <a:tileRect/>
                </a:gradFill>
                <a:effectLst/>
              </a:rPr>
              <a:t>Ο νομος του Ευκρατη κατα της τυραννιδας, 337/6 π.Χ. </a:t>
            </a:r>
            <a:br>
              <a:rPr lang="en-US" dirty="0">
                <a:gradFill flip="none" rotWithShape="1">
                  <a:gsLst>
                    <a:gs pos="0">
                      <a:prstClr val="white"/>
                    </a:gs>
                    <a:gs pos="100000">
                      <a:prstClr val="white">
                        <a:lumMod val="65000"/>
                      </a:prstClr>
                    </a:gs>
                  </a:gsLst>
                  <a:lin ang="5580000" scaled="0"/>
                  <a:tileRect/>
                </a:gradFill>
                <a:effectLst/>
              </a:rPr>
            </a:br>
            <a:r>
              <a:rPr lang="en-US" dirty="0">
                <a:gradFill flip="none" rotWithShape="1">
                  <a:gsLst>
                    <a:gs pos="0">
                      <a:prstClr val="white"/>
                    </a:gs>
                    <a:gs pos="100000">
                      <a:prstClr val="white">
                        <a:lumMod val="65000"/>
                      </a:prstClr>
                    </a:gs>
                  </a:gsLst>
                  <a:lin ang="5580000" scaled="0"/>
                  <a:tileRect/>
                </a:gradFill>
                <a:effectLst/>
              </a:rPr>
              <a:t>P. J. Rhodes &amp; R. Osborne, </a:t>
            </a:r>
            <a:r>
              <a:rPr lang="en-US" i="1" dirty="0">
                <a:gradFill flip="none" rotWithShape="1">
                  <a:gsLst>
                    <a:gs pos="0">
                      <a:prstClr val="white"/>
                    </a:gs>
                    <a:gs pos="100000">
                      <a:prstClr val="white">
                        <a:lumMod val="65000"/>
                      </a:prstClr>
                    </a:gs>
                  </a:gsLst>
                  <a:lin ang="5580000" scaled="0"/>
                  <a:tileRect/>
                </a:gradFill>
                <a:effectLst/>
              </a:rPr>
              <a:t>Greek Historical Inscriptions,</a:t>
            </a:r>
            <a:r>
              <a:rPr lang="en-US" dirty="0">
                <a:gradFill flip="none" rotWithShape="1">
                  <a:gsLst>
                    <a:gs pos="0">
                      <a:prstClr val="white"/>
                    </a:gs>
                    <a:gs pos="100000">
                      <a:prstClr val="white">
                        <a:lumMod val="65000"/>
                      </a:prstClr>
                    </a:gs>
                  </a:gsLst>
                  <a:lin ang="5580000" scaled="0"/>
                  <a:tileRect/>
                </a:gradFill>
                <a:effectLst/>
              </a:rPr>
              <a:t> 79</a:t>
            </a:r>
            <a:br>
              <a:rPr lang="el-GR" dirty="0">
                <a:gradFill flip="none" rotWithShape="1">
                  <a:gsLst>
                    <a:gs pos="0">
                      <a:prstClr val="white"/>
                    </a:gs>
                    <a:gs pos="100000">
                      <a:prstClr val="white">
                        <a:lumMod val="65000"/>
                      </a:prstClr>
                    </a:gs>
                  </a:gsLst>
                  <a:lin ang="5580000" scaled="0"/>
                  <a:tileRect/>
                </a:gradFill>
                <a:effectLst/>
              </a:rPr>
            </a:br>
            <a:r>
              <a:rPr lang="el-GR" sz="2400" dirty="0">
                <a:gradFill flip="none" rotWithShape="1">
                  <a:gsLst>
                    <a:gs pos="0">
                      <a:prstClr val="white"/>
                    </a:gs>
                    <a:gs pos="100000">
                      <a:prstClr val="white">
                        <a:lumMod val="65000"/>
                      </a:prstClr>
                    </a:gs>
                  </a:gsLst>
                  <a:lin ang="5580000" scaled="0"/>
                  <a:tileRect/>
                </a:gradFill>
                <a:effectLst/>
              </a:rPr>
              <a:t>στιχοι 11-29</a:t>
            </a:r>
            <a:endParaRPr lang="en-US" sz="2400" dirty="0"/>
          </a:p>
        </p:txBody>
      </p:sp>
      <p:sp>
        <p:nvSpPr>
          <p:cNvPr id="3" name="Content Placeholder 2">
            <a:extLst>
              <a:ext uri="{FF2B5EF4-FFF2-40B4-BE49-F238E27FC236}">
                <a16:creationId xmlns:a16="http://schemas.microsoft.com/office/drawing/2014/main" id="{437C05C6-70C7-4EB5-8127-8151D9F59235}"/>
              </a:ext>
            </a:extLst>
          </p:cNvPr>
          <p:cNvSpPr>
            <a:spLocks noGrp="1"/>
          </p:cNvSpPr>
          <p:nvPr>
            <p:ph sz="half" idx="1"/>
          </p:nvPr>
        </p:nvSpPr>
        <p:spPr>
          <a:xfrm>
            <a:off x="0" y="2015231"/>
            <a:ext cx="6613864" cy="4776186"/>
          </a:xfrm>
        </p:spPr>
        <p:txBody>
          <a:bodyPr>
            <a:normAutofit fontScale="92500" lnSpcReduction="20000"/>
          </a:bodyPr>
          <a:lstStyle/>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κτείνηι ὅσιος ἔστω·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μὴ ἐξεῖναι δὲ τῶν βουλευ-</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τῶν τῶν τῆς βουλῆς τῆς ἐξ Ἀρείου Πάγου </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καταλ-</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ελυμένου τοῦ δήμου ἢ τῆς δημοκρατίας τῆς Ἀθ-</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ήνησιν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ἀνιέναι εἰς Ἄρειον Πάγον </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μηδὲ συνκα-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15 	θίζειν ἐν τῶι συνεδρίωι μηδὲ βουλεύειν μη-</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δὲ περὶ ἑνός· ἐὰν δέ τις τοῦ δήμου ἢ τῆς δημοκρ-</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ατίας καταλελυμένων τῶν Ἀθήνησιν ἀνίηι τῶ-</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ν βουλευτῶν τῶν ἐξ Ἀρείου Πάγου εἰς Ἄρειον Π-</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άγον ἢ συνκαθίζηι ἐν τῶι συνεδρίωι ἢ βολεύη-</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20 	ι περί τινος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ἄτιμος ἔστω καὶ αὐτὸς καὶ γένος</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τὸ ἐξ ἐκείνου καὶ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ἡ οὐσία δημοσία ἔστω </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αὐτοῦ</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καὶ τῆς θεοῦ τὸ ἐπιδέκατον·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ἀναγράψαι</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δὲ τόν-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δε τὸν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νόμον</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ἐν στήλαις λιθίναις δυοῖν τὸν γ-</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ραμματέα τῆς βουλῆς καὶ στῆσαι τὴμ μὲν ἐπὶ τ-</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25 	ῆς </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εἰσόδου τῆς εἰς Ἄρειον Πάγον̣ </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τῆς εἰς τὸ βο-</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υλευτήριον εἰσιόντι, τὴν δὲ ἐν τῆι ἐκκλησία-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ι· εἰς δὲ τὴν ἀναγραφὴν τῶν στηλῶν τὸν ταμίαν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δοῦναι τοῦ δήμου </a:t>
            </a:r>
            <a:r>
              <a:rPr lang="el-GR" dirty="0">
                <a:effectLst/>
                <a:latin typeface="Cambria Math" panose="02040503050406030204" pitchFamily="18" charset="0"/>
                <a:ea typeface="Palatino Linotype" panose="02040502050505030304" pitchFamily="18" charset="0"/>
                <a:cs typeface="Cambria Math" panose="02040503050406030204" pitchFamily="18" charset="0"/>
              </a:rPr>
              <a:t>∶</a:t>
            </a:r>
            <a:r>
              <a:rPr lang="el-GR" dirty="0">
                <a:effectLst/>
                <a:latin typeface="Palatino Linotype" panose="02040502050505030304" pitchFamily="18" charset="0"/>
                <a:ea typeface="Palatino Linotype" panose="02040502050505030304" pitchFamily="18" charset="0"/>
                <a:cs typeface="Palatino Linotype" panose="02040502050505030304" pitchFamily="18" charset="0"/>
              </a:rPr>
              <a:t> ΔΔ </a:t>
            </a:r>
            <a:r>
              <a:rPr lang="el-GR" dirty="0">
                <a:effectLst/>
                <a:latin typeface="Cambria Math" panose="02040503050406030204" pitchFamily="18" charset="0"/>
                <a:ea typeface="Palatino Linotype" panose="02040502050505030304" pitchFamily="18" charset="0"/>
                <a:cs typeface="Cambria Math" panose="02040503050406030204" pitchFamily="18" charset="0"/>
              </a:rPr>
              <a:t>∶</a:t>
            </a:r>
            <a:r>
              <a:rPr lang="el-GR" dirty="0">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l-GR" b="1" dirty="0">
                <a:effectLst/>
                <a:latin typeface="Palatino Linotype" panose="02040502050505030304" pitchFamily="18" charset="0"/>
                <a:ea typeface="Palatino Linotype" panose="02040502050505030304" pitchFamily="18" charset="0"/>
                <a:cs typeface="Palatino Linotype" panose="02040502050505030304" pitchFamily="18" charset="0"/>
              </a:rPr>
              <a:t>δραχμ</a:t>
            </a:r>
            <a:r>
              <a:rPr lang="el-GR" b="1" dirty="0">
                <a:effectLst/>
                <a:latin typeface="Palatino Linotype" panose="02040502050505030304" pitchFamily="18" charset="0"/>
                <a:ea typeface="Palatino Linotype" panose="02040502050505030304" pitchFamily="18" charset="0"/>
                <a:cs typeface="Times New Roman" panose="02020603050405020304" pitchFamily="18" charset="0"/>
              </a:rPr>
              <a:t>ὰς</a:t>
            </a: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 ἐκ τῶν κατὰ ψη-</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l-GR" dirty="0">
                <a:effectLst/>
                <a:latin typeface="Palatino Linotype" panose="02040502050505030304" pitchFamily="18" charset="0"/>
                <a:ea typeface="Palatino Linotype" panose="02040502050505030304" pitchFamily="18" charset="0"/>
                <a:cs typeface="Times New Roman" panose="02020603050405020304" pitchFamily="18" charset="0"/>
              </a:rPr>
              <a:t>φίσματα ἀναλισκομένων τῶι δήμωι.</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C582B250-847F-4EBE-B974-CE44BBCD58FB}"/>
              </a:ext>
            </a:extLst>
          </p:cNvPr>
          <p:cNvSpPr>
            <a:spLocks noGrp="1"/>
          </p:cNvSpPr>
          <p:nvPr>
            <p:ph sz="half" idx="2"/>
          </p:nvPr>
        </p:nvSpPr>
        <p:spPr>
          <a:xfrm>
            <a:off x="6676008" y="2015230"/>
            <a:ext cx="5515992" cy="4842769"/>
          </a:xfrm>
        </p:spPr>
        <p:txBody>
          <a:bodyPr>
            <a:normAutofit fontScale="92500" lnSpcReduction="20000"/>
          </a:bodyPr>
          <a:lstStyle/>
          <a:p>
            <a:r>
              <a:rPr lang="el-GR" dirty="0">
                <a:effectLst/>
              </a:rPr>
              <a:t>Στο διάστημα που έχουν καταλυθεί οι εξουσίες του δήμου ή το δημοκρατικό πολίτευμα στην Αθήνα, δεν επιτρέπεται στα μέλη του Αρείου Πάγου να ανεβαίνουν στον Άρειο Πάγο ούτε να συμμετέχουν σε συνεδριάσεις ούτε να αποφασίζουν για κανένα ζήτημα. Όποιος βουλευτής του Αρείου Πάγου ανέβει στον Άρειο Πάγο ή συμμετέχει σε συνεδρίαση ή στη λήψη απόφασης ενώ έχουν καταλυθεί οι εξουσίες του δήμου ή το δημοκρατικό πολίτευμα στην Αθήνα, να καταδικαστεί στην ποινή της </a:t>
            </a:r>
            <a:r>
              <a:rPr lang="el-GR" i="1" dirty="0">
                <a:effectLst/>
              </a:rPr>
              <a:t>ἀτιμίας </a:t>
            </a:r>
            <a:r>
              <a:rPr lang="el-GR" dirty="0">
                <a:effectLst/>
              </a:rPr>
              <a:t>ο ίδιος και οι κατιόντες του, και σε δήμευση της περιουσίας του, από την οποία το ένα δέκατο θα αποδοθεί στο ταμείο της θεάς (Αθηνάς). </a:t>
            </a:r>
            <a:endParaRPr lang="en-US" dirty="0">
              <a:effectLst/>
            </a:endParaRPr>
          </a:p>
          <a:p>
            <a:r>
              <a:rPr lang="el-GR" dirty="0">
                <a:effectLst/>
              </a:rPr>
              <a:t>Ο γραμματέας της βουλής να αναλάβει την αναγραφή του νόμου σε δύο λίθινες στήλες που θα τοποθετηθούν η μία στην είσοδο της αίθουσας συνεδριάσεων του Αρείου Πάγου και η άλλη στην εκκλησία του δήμου. Για την αναγραφή των στηλών ο ταμίας να καταβάλει στον δήμο είκοσι δραχμές, από τα χρήματα που προορίζονται για τις δαπάνες του δήμου για τα ψηφίσματα.</a:t>
            </a:r>
            <a:endParaRPr lang="en-US" dirty="0">
              <a:effectLst/>
            </a:endParaRPr>
          </a:p>
        </p:txBody>
      </p:sp>
    </p:spTree>
    <p:extLst>
      <p:ext uri="{BB962C8B-B14F-4D97-AF65-F5344CB8AC3E}">
        <p14:creationId xmlns:p14="http://schemas.microsoft.com/office/powerpoint/2010/main" val="5837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54</TotalTime>
  <Words>1051</Words>
  <Application>Microsoft Office PowerPoint</Application>
  <PresentationFormat>Widescreen</PresentationFormat>
  <Paragraphs>132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 Math</vt:lpstr>
      <vt:lpstr>Century Gothic</vt:lpstr>
      <vt:lpstr>Palatino Linotype</vt:lpstr>
      <vt:lpstr>Times New Roman</vt:lpstr>
      <vt:lpstr>Mesh</vt:lpstr>
      <vt:lpstr>Η αθηναϊκη νομοθεσια  </vt:lpstr>
      <vt:lpstr>1. Αθηναϊκ0 ψηφισμα σχετικα με τους Φασηλιτες Inscriptiones Graecae I3 10 (μεταξυ 469 και 450 π.Χ.) στιχοι 1-15</vt:lpstr>
      <vt:lpstr>1. Αθηναϊκ0 ψηφισμα σχετικα με τους Φασηλιτες Inscriptiones Graecae I3 10 (μεταξυ 469 και 450 π.Χ.) στιχοι 15-27</vt:lpstr>
      <vt:lpstr>2. Ψηφισμα απονομης προνομιων  στους δολοφονους των ολιγαρχικων IG I³ 102 (410/9 π.Χ.) στιχοι 1-14</vt:lpstr>
      <vt:lpstr>Ψηφισμα απονομης προνομιων  στους δολοφονους των ολιγαρχικων IG I³ 102 (410/9 π.Χ.) στιχοι 14-38</vt:lpstr>
      <vt:lpstr>Ψηφισμα απονομης προνομιων  στους δολοφονους των ολιγαρχικων IG I³ 102 (410/9 π.Χ.) στιχοι 38-47</vt:lpstr>
      <vt:lpstr>3. Ο νομος του Ευκρατη κατα της τυραννιδας, 337/6 π.Χ.  P. J. Rhodes &amp; R. Osborne, Greek Historical Inscriptions, 79 στιχοι 1-11</vt:lpstr>
      <vt:lpstr>Ο νομος του Ευκρατη κατα της τυραννιδας, 337/6 π.Χ.  P. J. Rhodes &amp; R. Osborne, Greek Historical Inscriptions, 79 στιχοι 11-29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αθηναϊκη νομοθεσια</dc:title>
  <dc:creator>Youni Maria</dc:creator>
  <cp:lastModifiedBy>Youni Maria</cp:lastModifiedBy>
  <cp:revision>7</cp:revision>
  <dcterms:created xsi:type="dcterms:W3CDTF">2022-10-26T08:09:38Z</dcterms:created>
  <dcterms:modified xsi:type="dcterms:W3CDTF">2022-10-26T09:03:52Z</dcterms:modified>
</cp:coreProperties>
</file>