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11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Historical overviews cross-checked against Encyclopaedia Britannica: https://www.britannica.com/place/ancient-Greece ; https://www.britannica.com/place/Byzantine-Empire ; https://www.britannica.com/place/Greece/Greece-under-Ottoman-rule ; https://www.britannica.com/topic/history-of-Greece-Byzantine-to-modern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https://www.britannica.com/event/War-of-Greek-Independence
- https://www.britannica.com/event/Battle-of-Navarino
- https://www.britannica.com/place/Greece/Building-the-nation-1832-1913
- https://www.britannica.com/event/Revolution-of-1843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https://www.britannica.com/place/Greece/Greek-history-since-World-War-I
- https://www.britannica.com/topic/history-of-Greece-Byzantine-to-modern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https://www.britannica.com/place/Greece/Greek-history-since-World-War-I
- https://www.britannica.com/place/Greece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Pedagogical activities adapted from instructor brief; no external asset used.
- Historical framing cross-checked against Britannica overview pages listed in earlier slide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Pedagogical framing by instructor brief.
- Historical coverage cross-checked against Encyclopaedia Britannica overview pages listed in deck.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Timeline image created for this course by OpenAI based on the instructor brief (local asset).
- Historical period labels cross-checked against Encyclopaedia Britannica overview pages: https://www.britannica.com/place/ancient-Greece ; https://www.britannica.com/place/Byzantine-Empire ; https://www.britannica.com/place/Greece/Greece-under-Ottoman-rule ; https://www.britannica.com/topic/history-of-Greece-Byzantine-to-modern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https://www.britannica.com/place/ancient-Greece
- https://www.britannica.com/summary/Greece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https://www.britannica.com/place/ancient-Greece/The-later-Archaic-periods
- https://www.britannica.com/place/ancient-Greece/Classical-Greek-civilization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https://www.britannica.com/place/Byzantine-Empire
- https://www.britannica.com/topic/education/The-Byzantine-Empire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https://www.britannica.com/place/Byzantine-Empire/Byzantine-decline-and-subjection-to-Western-influences-1025-1260
- https://www.britannica.com/place/Byzantine-Empire/From-867-to-the-Ottoman-conquest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https://www.britannica.com/place/Greece/Greece-under-Ottoman-rule
- https://www.britannica.com/place/Ottoman-Empire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https://www.britannica.com/place/Greece/Resistance-to-Ottoman-rule
- https://www.britannica.com/topic/Rising-of-1770
- https://www.britannica.com/place/Greece/Philiki-Etaireia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3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480000">
            <a:off x="320040" y="5532120"/>
            <a:ext cx="5989320" cy="749808"/>
          </a:xfrm>
          <a:prstGeom prst="rect">
            <a:avLst/>
          </a:prstGeom>
          <a:solidFill>
            <a:srgbClr val="C96A3D">
              <a:alpha val="82000"/>
            </a:srgbClr>
          </a:solidFill>
          <a:ln w="12700">
            <a:solidFill>
              <a:srgbClr val="C96A3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 rot="-480000">
            <a:off x="4069080" y="5779008"/>
            <a:ext cx="3794760" cy="530352"/>
          </a:xfrm>
          <a:prstGeom prst="rect">
            <a:avLst/>
          </a:prstGeom>
          <a:solidFill>
            <a:srgbClr val="C79B3B">
              <a:alpha val="78000"/>
            </a:srgbClr>
          </a:solidFill>
          <a:ln w="1270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726680" y="0"/>
            <a:ext cx="4206240" cy="6858000"/>
          </a:xfrm>
          <a:prstGeom prst="rect">
            <a:avLst/>
          </a:prstGeom>
          <a:solidFill>
            <a:srgbClr val="274A6B"/>
          </a:solidFill>
          <a:ln w="12700">
            <a:solidFill>
              <a:srgbClr val="274A6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Shape 3"/>
          <p:cNvSpPr/>
          <p:nvPr/>
        </p:nvSpPr>
        <p:spPr>
          <a:xfrm>
            <a:off x="7955280" y="228600"/>
            <a:ext cx="3749040" cy="6355080"/>
          </a:xfrm>
          <a:prstGeom prst="rect">
            <a:avLst/>
          </a:prstGeom>
          <a:solidFill>
            <a:srgbClr val="325679"/>
          </a:solidFill>
          <a:ln w="12700">
            <a:solidFill>
              <a:srgbClr val="32567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 4"/>
          <p:cNvSpPr/>
          <p:nvPr/>
        </p:nvSpPr>
        <p:spPr>
          <a:xfrm>
            <a:off x="713232" y="1325880"/>
            <a:ext cx="6309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Η Ιστορία της Ελλάδας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13232" y="1965960"/>
            <a:ext cx="6035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EAF0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την Προϊστορία έως τη σύγχρονη εποχή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EAF0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μέσα από κομβικούς ιστορικούς σταθμούς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713232" y="3127248"/>
            <a:ext cx="2011680" cy="0"/>
          </a:xfrm>
          <a:prstGeom prst="line">
            <a:avLst/>
          </a:prstGeom>
          <a:noFill/>
          <a:ln w="279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713232" y="3310128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9E3E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Flipped lecture • πανεπιστημιακό </a:t>
            </a:r>
            <a:r>
              <a:rPr lang="en-US" sz="1350" dirty="0" err="1">
                <a:solidFill>
                  <a:srgbClr val="D9E3E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μάθημ</a:t>
            </a:r>
            <a:r>
              <a:rPr lang="en-US" sz="1350" dirty="0">
                <a:solidFill>
                  <a:srgbClr val="D9E3E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 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8458200" y="1143000"/>
            <a:ext cx="283464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458200" y="2971800"/>
            <a:ext cx="28803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2E62A6"/>
          </a:solidFill>
          <a:ln w="12700">
            <a:solidFill>
              <a:srgbClr val="2E62A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Νεότερη Ελλάδα 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την Επανάσταση στη συγκρότηση του κράτους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62A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62A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1821–1829 — Ελληνική Επανάσταση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1827 — Ναυμαχία του Ναβαρίνου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1830 — Πρωτόκολλο του Λονδίνου: διεθνής αναγνώριση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1832 — Συγκρότηση του Ελληνικού Βασιλείου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1843 — Επανάσταση της 3ης Σεπτεμβρίου και σύνταγμα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1862 — Έξωση του Όθωνα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1864 — Ένωση Επτανήσων και νέο σύνταγμα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1881 — Προσάρτηση της Θεσσαλίας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1897 — Ελληνοτουρκικός πόλεμος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1909 — Κίνημα στο Γουδί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E62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Πώς μετατρέπεται η επαναστατική διεκδίκηση σε κρατική οργάνωση και πολιτική σταθεροποίηση;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2E62A6"/>
          </a:solidFill>
          <a:ln w="12700">
            <a:solidFill>
              <a:srgbClr val="2E62A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Νεότερη Ελλάδα ΙΙ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Επέκταση, διχασμοί και οι μεγάλες τομές του πρώτου μισού του 20ού αιώνα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62A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62A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1910 — Άνοδος του Βενιζέλου στην εξουσία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1912–1913 — Βαλκανικοί πόλεμοι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1917 — Εθνικός Διχασμός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1919–1922 — Μικρασιατική Εκστρατεία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1922 — Μικρασιατική Καταστροφή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1923 — Συνθήκη της Λωζάννης και ανταλλαγή πληθυσμών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1924 — Αβασίλευτη Δημοκρατία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1936 — Δικτατορία του Μεταξά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1940–1944 — Πόλεμος, Κατοχή και Αντίσταση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1946–1949 — Ελληνικός Εμφύλιος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E62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Γιατί η περίοδος 1910–1949 θεωρείται καθοριστική για τη συλλογική μνήμη και την ταυτότητα του 20ού αιώνα;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B64A4A"/>
          </a:solidFill>
          <a:ln w="12700">
            <a:solidFill>
              <a:srgbClr val="B64A4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Σύγχρονη εποχή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Μεταπολεμική Ελλάδα, δημοκρατία, ευρωπαϊκή πορεία και νέες κρίσεις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B64A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B64A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1952 — Ένταξη της Ελλάδας στο ΝΑΤΟ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1967–1974 — Δικτατορία των συνταγματαρχών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1974 — Μεταπολίτευση και κυπριακή κρίση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1975 — Νέο Σύνταγμα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1981 — Ένταξη στην ΕΟΚ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1989 — Πολιτική κρίση και μεταβατική φάση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2001 — Είσοδος στην Ευρωζώνη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2004 — Ολυμπιακοί Αγώνες της Αθήνας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2008 — Κοινωνικές αναταραχές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2010–2018 — Οικονομική κρίση και μνημόνια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2015 — Δημοψήφισμα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2020+ — Πανδημία και νέες γεωπολιτικές / κοινωνικές προκλήσεις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64A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κρίση άλλαξε περισσότερο τη σημερινή Ελλάδα: η πολιτική, η οικονομική ή η υγειονομική;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183A5A"/>
          </a:solidFill>
          <a:ln w="12700">
            <a:solidFill>
              <a:srgbClr val="183A5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Τι θα κάνουμε στην τάξη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ασύγχρονη μελέτη γίνεται αφετηρία για ανάλυση, όχι απλή επανάληψη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731520" y="1325880"/>
            <a:ext cx="3520440" cy="4297680"/>
          </a:xfrm>
          <a:prstGeom prst="roundRect">
            <a:avLst>
              <a:gd name="adj" fmla="val 1299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4434840" y="1325880"/>
            <a:ext cx="3337560" cy="4297680"/>
          </a:xfrm>
          <a:prstGeom prst="roundRect">
            <a:avLst>
              <a:gd name="adj" fmla="val 1370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Shape 7"/>
          <p:cNvSpPr/>
          <p:nvPr/>
        </p:nvSpPr>
        <p:spPr>
          <a:xfrm>
            <a:off x="7955280" y="1325880"/>
            <a:ext cx="3520440" cy="4297680"/>
          </a:xfrm>
          <a:prstGeom prst="roundRect">
            <a:avLst>
              <a:gd name="adj" fmla="val 1299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960120" y="1591056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6A3D"/>
                </a:solidFill>
              </a:rPr>
              <a:t>1. Συγκρίνω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60120" y="1947672"/>
            <a:ext cx="2880360" cy="2468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1204 και 1453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1821 και 1922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1974 και 2010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Ποια γεγονότα λειτουργούν ως ρήξεις και ποια ως διαδικασίες;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663440" y="1591056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6C4A8B"/>
                </a:solidFill>
              </a:rPr>
              <a:t>2. Ερμηνεύω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663440" y="1947672"/>
            <a:ext cx="2743200" cy="23317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Τι αλλάζει στην εξουσία;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Τι αλλάζει στην ταυτότητα;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Τι μένει σταθερό;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Πώς εξηγούνται οι κρίσεις;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8183880" y="1591056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E62A6"/>
                </a:solidFill>
              </a:rPr>
              <a:t>3. Δημιουργώ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183880" y="1947672"/>
            <a:ext cx="2880360" cy="23317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Χρονογραμμή ομάδας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Μικρό podcast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Ιστορικό ημερολόγιο με AI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Τελική επιλογή: «Η Ελλάδα σε 5 σταθμούς»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83A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 γεγονός θα υπερασπιζόσουν ως το σημαντικότερο turning point της ελληνικής ιστορίας;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183A5A"/>
          </a:solidFill>
          <a:ln w="12700">
            <a:solidFill>
              <a:srgbClr val="183A5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Πώς θα χρησιμοποιηθεί το υλικό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Flipped classroom: μελέτη πριν από την τάξη, ερμηνεία μέσα στην τάξη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685800" y="1234440"/>
            <a:ext cx="3703320" cy="4480560"/>
          </a:xfrm>
          <a:prstGeom prst="roundRect">
            <a:avLst>
              <a:gd name="adj" fmla="val 1235"/>
            </a:avLst>
          </a:prstGeom>
          <a:solidFill>
            <a:srgbClr val="FFFDF9"/>
          </a:solidFill>
          <a:ln w="12700">
            <a:solidFill>
              <a:srgbClr val="D4CEC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4526280" y="1234440"/>
            <a:ext cx="3017520" cy="4480560"/>
          </a:xfrm>
          <a:prstGeom prst="roundRect">
            <a:avLst>
              <a:gd name="adj" fmla="val 1515"/>
            </a:avLst>
          </a:prstGeom>
          <a:solidFill>
            <a:srgbClr val="FFFDF9"/>
          </a:solidFill>
          <a:ln w="12700">
            <a:solidFill>
              <a:srgbClr val="D4CEC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Shape 7"/>
          <p:cNvSpPr/>
          <p:nvPr/>
        </p:nvSpPr>
        <p:spPr>
          <a:xfrm>
            <a:off x="7680960" y="1234440"/>
            <a:ext cx="3794760" cy="4480560"/>
          </a:xfrm>
          <a:prstGeom prst="roundRect">
            <a:avLst>
              <a:gd name="adj" fmla="val 1205"/>
            </a:avLst>
          </a:prstGeom>
          <a:solidFill>
            <a:srgbClr val="FFFDF9"/>
          </a:solidFill>
          <a:ln w="12700">
            <a:solidFill>
              <a:srgbClr val="D4CEC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914400" y="148132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6A3D"/>
                </a:solidFill>
              </a:rPr>
              <a:t>Πριν από το μάθημα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14400" y="1828800"/>
            <a:ext cx="3246120" cy="2286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Μελέτησε τις διαφάνειες και την κεντρική χρονογραμμή.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Κράτησε σημειώσεις για γεγονότα που θεωρείς turning points.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• Σημείωσε απορίες ή συγκρίσεις ανάμεσα στις περιόδους.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800600" y="148132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6C4A8B"/>
                </a:solidFill>
              </a:rPr>
              <a:t>Στην τάξη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800600" y="1874520"/>
            <a:ext cx="2423160" cy="24231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13547"/>
                </a:solidFill>
              </a:rPr>
              <a:t>• Συζήτηση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213547"/>
                </a:solidFill>
              </a:rPr>
              <a:t>• Χρονογραμμή σε ομάδες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213547"/>
                </a:solidFill>
              </a:rPr>
              <a:t>• Σύγκριση γεγονότων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213547"/>
                </a:solidFill>
              </a:rPr>
              <a:t>• Ιστορική ενσυναίσθηση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7955280" y="148132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E62A6"/>
                </a:solidFill>
              </a:rPr>
              <a:t>Τι να αναζητήσω;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955280" y="1828800"/>
            <a:ext cx="3154680" cy="2560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1. Ποια γεγονότα λειτουργούν ως τομές;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2. Τι αλλάζει και τι συνεχίζεται;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3. Πώς επηρεάζεται η ελληνική ταυτότητα;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</a:rPr>
              <a:t>4. Πότε η κρίση οδηγεί σε μετασχηματισμό;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83A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περίοδος σε δυσκολεύει περισσότερο πριν ακόμα μπεις στην τάξη;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C79B3B"/>
          </a:solidFill>
          <a:ln w="1270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Η μεγάλη εικόνα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πέντε περίοδοι του μαθήματος σε μία οπτική χρονογραμμή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658368" y="1115568"/>
            <a:ext cx="3703320" cy="5029200"/>
          </a:xfrm>
          <a:prstGeom prst="roundRect">
            <a:avLst>
              <a:gd name="adj" fmla="val 1235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914400" y="1353312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3A5A"/>
                </a:solidFill>
              </a:rPr>
              <a:t>Περίοδοι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41832" y="1837944"/>
            <a:ext cx="146304" cy="146304"/>
          </a:xfrm>
          <a:prstGeom prst="ellipse">
            <a:avLst/>
          </a:prstGeom>
          <a:solidFill>
            <a:srgbClr val="C96A3D"/>
          </a:solidFill>
          <a:ln w="12700">
            <a:solidFill>
              <a:srgbClr val="C96A3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1188720" y="1783080"/>
            <a:ext cx="2697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213547"/>
                </a:solidFill>
              </a:rPr>
              <a:t>Προϊστορία – Αρχαιότητα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1188720" y="2020824"/>
            <a:ext cx="2697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E6C76"/>
                </a:solidFill>
              </a:rPr>
              <a:t>Γέννηση πολιτισμού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941832" y="2606040"/>
            <a:ext cx="146304" cy="146304"/>
          </a:xfrm>
          <a:prstGeom prst="ellipse">
            <a:avLst/>
          </a:prstGeom>
          <a:solidFill>
            <a:srgbClr val="6C4A8B"/>
          </a:solidFill>
          <a:ln w="12700">
            <a:solidFill>
              <a:srgbClr val="6C4A8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Text 11"/>
          <p:cNvSpPr/>
          <p:nvPr/>
        </p:nvSpPr>
        <p:spPr>
          <a:xfrm>
            <a:off x="1188720" y="2551176"/>
            <a:ext cx="2697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213547"/>
                </a:solidFill>
              </a:rPr>
              <a:t>Βυζάντιο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1188720" y="2788920"/>
            <a:ext cx="2697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E6C76"/>
                </a:solidFill>
              </a:rPr>
              <a:t>Μετασχηματισμοί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941832" y="3374136"/>
            <a:ext cx="146304" cy="146304"/>
          </a:xfrm>
          <a:prstGeom prst="ellipse">
            <a:avLst/>
          </a:prstGeom>
          <a:solidFill>
            <a:srgbClr val="2F7D6B"/>
          </a:solidFill>
          <a:ln w="12700">
            <a:solidFill>
              <a:srgbClr val="2F7D6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6" name="Text 14"/>
          <p:cNvSpPr/>
          <p:nvPr/>
        </p:nvSpPr>
        <p:spPr>
          <a:xfrm>
            <a:off x="1188720" y="3319272"/>
            <a:ext cx="2697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213547"/>
                </a:solidFill>
              </a:rPr>
              <a:t>Οθωμανική περίοδος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1188720" y="3557016"/>
            <a:ext cx="2697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E6C76"/>
                </a:solidFill>
              </a:rPr>
              <a:t>Συνέχεια και αλλαγή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941832" y="4142232"/>
            <a:ext cx="146304" cy="146304"/>
          </a:xfrm>
          <a:prstGeom prst="ellipse">
            <a:avLst/>
          </a:prstGeom>
          <a:solidFill>
            <a:srgbClr val="2E62A6"/>
          </a:solidFill>
          <a:ln w="12700">
            <a:solidFill>
              <a:srgbClr val="2E62A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7"/>
          <p:cNvSpPr/>
          <p:nvPr/>
        </p:nvSpPr>
        <p:spPr>
          <a:xfrm>
            <a:off x="1188720" y="4087368"/>
            <a:ext cx="2697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213547"/>
                </a:solidFill>
              </a:rPr>
              <a:t>Νεότερη Ελλάδα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1188720" y="4325112"/>
            <a:ext cx="2697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E6C76"/>
                </a:solidFill>
              </a:rPr>
              <a:t>Κράτος και ταυτότητα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941832" y="4910328"/>
            <a:ext cx="146304" cy="146304"/>
          </a:xfrm>
          <a:prstGeom prst="ellipse">
            <a:avLst/>
          </a:prstGeom>
          <a:solidFill>
            <a:srgbClr val="B64A4A"/>
          </a:solidFill>
          <a:ln w="12700">
            <a:solidFill>
              <a:srgbClr val="B64A4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2" name="Text 20"/>
          <p:cNvSpPr/>
          <p:nvPr/>
        </p:nvSpPr>
        <p:spPr>
          <a:xfrm>
            <a:off x="1188720" y="4855464"/>
            <a:ext cx="2697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213547"/>
                </a:solidFill>
              </a:rPr>
              <a:t>Σύγχρονη εποχή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1188720" y="5093208"/>
            <a:ext cx="2697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E6C76"/>
                </a:solidFill>
              </a:rPr>
              <a:t>Κρίσεις και επαναπροσδιορισμός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914400" y="548640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83A5A"/>
                </a:solidFill>
              </a:rPr>
              <a:t>Χρήση στην τάξη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914400" y="5705856"/>
            <a:ext cx="3063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13547"/>
                </a:solidFill>
              </a:rPr>
              <a:t>Οι φοιτητές εντοπίζουν κομβικούς σταθμούς, συγκρίνουν περιόδους και αιτιολογούν ποια γεγονότα λειτούργησαν ως turning points.</a:t>
            </a:r>
            <a:endParaRPr lang="en-US" sz="1250" dirty="0"/>
          </a:p>
        </p:txBody>
      </p:sp>
      <p:sp>
        <p:nvSpPr>
          <p:cNvPr id="26" name="Shape 24"/>
          <p:cNvSpPr/>
          <p:nvPr/>
        </p:nvSpPr>
        <p:spPr>
          <a:xfrm>
            <a:off x="4617720" y="1115568"/>
            <a:ext cx="6903720" cy="5029200"/>
          </a:xfrm>
          <a:prstGeom prst="roundRect">
            <a:avLst>
              <a:gd name="adj" fmla="val 909"/>
            </a:avLst>
          </a:prstGeom>
          <a:solidFill>
            <a:srgbClr val="FFFFFF"/>
          </a:solidFill>
          <a:ln w="12700">
            <a:solidFill>
              <a:srgbClr val="D3CCBE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27" name="Image 0" descr="/mnt/data/a_timeline_poster_in_greek_titled_ιστορια_τησ_ελ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12" y="1438656"/>
            <a:ext cx="6574536" cy="4383024"/>
          </a:xfrm>
          <a:prstGeom prst="rect">
            <a:avLst/>
          </a:prstGeom>
        </p:spPr>
      </p:pic>
      <p:sp>
        <p:nvSpPr>
          <p:cNvPr id="28" name="Shape 25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Text 26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C79B3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από τις πέντε περιόδους μοιάζει πιο «συνεχής» και ποια πιο «ανατρεπτική»;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C96A3D"/>
          </a:solidFill>
          <a:ln w="12700">
            <a:solidFill>
              <a:srgbClr val="C96A3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Προϊστορία – Αρχαιότητα 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τους πρώτους οικισμούς έως την κατάρρευση του μυκηναϊκού κόσμου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6A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6A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7000 π.Χ. — Νεολιθικοί οικισμοί σε Σέσκλο και Διμήνι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3200 π.Χ. — Πρώιμη Εποχή του Χαλκού στον ελλαδικό χώρο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3000–2000 π.Χ. — Ανάπτυξη του Κυκλαδικού πολιτισμού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2000 π.Χ. — Διαμορφώνονται τα πρώτα μινωικά ανακτορικά κέντρα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1700–1450 π.Χ. — Ακμή του Μινωικού πολιτισμού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1600–1100 π.Χ. — Μυκηναϊκός πολιτισμός στην ηπειρωτική Ελλάδα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περ. 1450 π.Χ. — Μετατόπιση ισχύος από την Κρήτη προς τα μυκηναϊκά κέντρα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1200 π.Χ. — Κατάρρευση του μυκηναϊκού κόσμου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1100–800 π.Χ. — «Σκοτεινοί αιώνες» και ανασύνθεση κοινωνικών δομών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8ος αι. π.Χ. — Ανάδυση πόλεων-κρατών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750–550 π.Χ. — Β΄ ελληνικός αποικισμός στη Μεσόγειο και στον Εύξεινο Πόντο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776 π.Χ. — χρονολογία πρώτων Ολυμπιακών Αγώνων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C96A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Πώς περνά ο ελληνικός χώρος από ανακτορικούς πολιτισμούς σε πόλεις-κράτη;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C96A3D"/>
          </a:solidFill>
          <a:ln w="12700">
            <a:solidFill>
              <a:srgbClr val="C96A3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Προϊστορία – Αρχαιότητα ΙΙ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Αρχαϊκή, κλασική και ελληνιστική εποχή: θεσμοί, πόλεμοι, εξάπλωση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6A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96A3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621 π.Χ. — Νομοθεσία Δράκοντα στην Αθήνα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594 π.Χ. — Μεταρρυθμίσεις Σόλωνα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508/507 π.Χ. — Μεταρρυθμίσεις Κλεισθένη και θεμέλια δημοκρατίας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490 π.Χ. — Μάχη του Μαραθώνα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480–479 π.Χ. — Σαλαμίνα και Πλαταιές στους Περσικούς Πολέμους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461–429 π.Χ. — Εποχή Περικλή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431–404 π.Χ. — Πελοποννησιακός Πόλεμος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404 π.Χ. — Ήττα της Αθήνας και αναδιάταξη ισορροπιών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338 π.Χ. — Μάχη της Χαιρώνειας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336–323 π.Χ. — Εκστρατεία του Μεγάλου Αλεξάνδρου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323–146 π.Χ. — Ελληνιστική περίοδος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146 π.Χ. — Ρωμαϊκή κατάκτηση της Ελλάδας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27 π.Χ. — Ρωμαϊκή Αυτοκρατορία υπό τον Αύγουστο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C96A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Ποιοι σταθμοί μετατρέπουν την Ελλάδα από χώρο πόλεων-κρατών σε μέρος μιας ευρύτερης οικουμένης;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6C4A8B"/>
          </a:solidFill>
          <a:ln w="12700">
            <a:solidFill>
              <a:srgbClr val="6C4A8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Βυζάντιο 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τη ρωμαϊκή ανατολή στο χριστιανικό, ελληνόφωνο κράτος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6C4A8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6C4A8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284 — Μεταρρυθμίσεις Διοκλητιανού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313 — Διάταγμα των Μεδιολάνων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330 — Ίδρυση / ανακαίνιση της Κωνσταντινούπολης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395 — Διαίρεση της Ρωμαϊκής Αυτοκρατορίας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527–565 — Εποχή Ιουστινιανού: Αγία Σοφία και κωδικοποίηση δικαίου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610–641 — Ηράκλειος και ισχυρότερος εξελληνισμός της διοίκησης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726–843 — Εικονομαχία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863 — Αποστολή Κυρίλλου και Μεθοδίου στους Σλάβους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9ος–11ος αι. — Μακεδονική δυναστεία και φάση ακμής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976–1025 — Βασίλειος Β΄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1054 — Σχίσμα Ανατολικής και Δυτικής Εκκλησίας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1071 — Μάχη στο Μαντζικέρτ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6C4A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Σε ποια σημεία το Βυζάντιο συνεχίζει τη ρωμαϊκή παράδοση και σε ποια μετασχηματίζεται;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6C4A8B"/>
          </a:solidFill>
          <a:ln w="12700">
            <a:solidFill>
              <a:srgbClr val="6C4A8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Βυζάντιο ΙΙ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τις πιέσεις του 11ου αιώνα ως την οριστική Άλωση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6C4A8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6C4A8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1081–1185 — Δυναστεία Κομνηνών και σχετική ανάκαμψη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1204 — Δ΄ Σταυροφορία και Άλωση της Κωνσταντινούπολης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1204–1261 — Λατινοκρατία και ελληνικά διάδοχα κράτη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1261 — Ανάκτηση της Κωνσταντινούπολης από τους Παλαιολόγους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13ος–14ος αι. — Σταδιακή συρρίκνωση και οικονομική εξάρτηση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1341–1354 — Εμφύλιοι πόλεμοι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14ος αι. — Άνοδος των Οθωμανών στα Βαλκάνια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1453 — Άλωση της Κωνσταντινούπολης από τους Οθωμανούς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6C4A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Ήταν η πτώση του 1453 αποτέλεσμα μιας στιγμής ή μιας μακράς διαδικασίας αποδυνάμωσης;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2F7D6B"/>
          </a:solidFill>
          <a:ln w="12700">
            <a:solidFill>
              <a:srgbClr val="2F7D6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Οθωμανική περίοδος 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Κατάκτηση, διοίκηση και μεταβαλλόμενοι συσχετισμοί ισχύος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F7D6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F7D6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1453 — Άλωση της Κωνσταντινούπολης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1460 — Πτώση του Δεσποτάτου του Μυστρά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1492 — Άφιξη σεφαραδιτών Εβραίων στην Οθωμανική Αυτοκρατορία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1520–1566 — Εποχή Σουλεϊμάν του Μεγαλοπρεπούς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1570–1571 — Κατάκτηση της Κύπρου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1571 — Ναυμαχία της Ναυπάκτου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1645–1669 — Κρητικός Πόλεμος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1669 — Πτώση του Χάνδακα και της Κρήτης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1684–1699 — Βενετοτουρκικοί πόλεμοι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1687 — Καταστροφή του Παρθενώνα σε βομβαρδισμό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F7D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Πώς αλλάζει η ζωή των ελληνικών πληθυσμών μέσα σε μια πολυεθνοτική αυτοκρατορία;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4ED"/>
          </a:solidFill>
          <a:ln w="12700">
            <a:solidFill>
              <a:srgbClr val="F7F4E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2F7D6B"/>
          </a:solidFill>
          <a:ln w="12700">
            <a:solidFill>
              <a:srgbClr val="2F7D6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128016"/>
            <a:ext cx="7223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Οθωμανική περίοδος ΙΙ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02920" y="402336"/>
            <a:ext cx="7863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6F1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τις αντιστάσεις του 18ου αιώνα στη γέννηση της Επανάστασης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502920" y="841248"/>
            <a:ext cx="11185855" cy="0"/>
          </a:xfrm>
          <a:prstGeom prst="line">
            <a:avLst/>
          </a:prstGeom>
          <a:noFill/>
          <a:ln w="15240">
            <a:solidFill>
              <a:srgbClr val="C79B3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566928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6245352" y="1024128"/>
            <a:ext cx="5376672" cy="4846320"/>
          </a:xfrm>
          <a:prstGeom prst="roundRect">
            <a:avLst>
              <a:gd name="adj" fmla="val 943"/>
            </a:avLst>
          </a:prstGeom>
          <a:solidFill>
            <a:srgbClr val="FFFDF9"/>
          </a:solidFill>
          <a:ln w="12700">
            <a:solidFill>
              <a:srgbClr val="D3CCBE"/>
            </a:solidFill>
            <a:prstDash val="solid"/>
          </a:ln>
          <a:effectLst>
            <a:outerShdw blurRad="15240" dist="508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841248" y="117043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F7D6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Σταθμοί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519672" y="1170432"/>
            <a:ext cx="3017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F7D6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Συνέχειες – τομές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1718 — Συνθήκη του Πασάροβιτς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1770 — Ορλωφικά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τέλη 18ου αι. — Νεοελληνικός Διαφωτισμός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1797 — Πτώση της Βενετίας και νέες ισορροπίες στα Επτάνησα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492240" y="1481328"/>
            <a:ext cx="4754880" cy="4114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1800 — Ίδρυση της Επτανήσου Πολιτείας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αρχές 19ου αι. — Εμπορική άνοδος και διασπορά ελληνικών κοινοτήτων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1814 — Ίδρυση της Φιλικής Εταιρείας στην Οδησσό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1821 — Έναρξη της Ελληνικής Επανάστασης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621792" y="6144768"/>
            <a:ext cx="10927080" cy="347472"/>
          </a:xfrm>
          <a:prstGeom prst="roundRect">
            <a:avLst>
              <a:gd name="adj" fmla="val 21053"/>
            </a:avLst>
          </a:prstGeom>
          <a:solidFill>
            <a:srgbClr val="FFFDF9"/>
          </a:solidFill>
          <a:ln w="8890">
            <a:solidFill>
              <a:srgbClr val="D8D2C6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795528" y="6217920"/>
            <a:ext cx="10561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2F7D6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Ερώτημα flipped: </a:t>
            </a:r>
            <a:r>
              <a:rPr lang="en-US" sz="1350" dirty="0">
                <a:solidFill>
                  <a:srgbClr val="2135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Ποιοι ιδεολογικοί, κοινωνικοί και διεθνείς παράγοντες οδηγούν τελικά στο 1821;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1954</Words>
  <Application>Microsoft Macintosh PowerPoint</Application>
  <PresentationFormat>Ευρεία οθόνη</PresentationFormat>
  <Paragraphs>221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Ιστορία της Ελλάδας – αναλυτική flipped lecture</dc:title>
  <dc:subject>Greek History Flipped Classroom</dc:subject>
  <dc:creator>OpenAI</dc:creator>
  <cp:lastModifiedBy>GEORGIA KOUSERI</cp:lastModifiedBy>
  <cp:revision>2</cp:revision>
  <dcterms:created xsi:type="dcterms:W3CDTF">2026-04-19T04:11:17Z</dcterms:created>
  <dcterms:modified xsi:type="dcterms:W3CDTF">2026-05-01T07:29:36Z</dcterms:modified>
</cp:coreProperties>
</file>