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2"/>
  </p:sldMasterIdLst>
  <p:notesMasterIdLst>
    <p:notesMasterId r:id="rId43"/>
  </p:notesMasterIdLst>
  <p:handoutMasterIdLst>
    <p:handoutMasterId r:id="rId44"/>
  </p:handoutMasterIdLst>
  <p:sldIdLst>
    <p:sldId id="256" r:id="rId3"/>
    <p:sldId id="437" r:id="rId4"/>
    <p:sldId id="364" r:id="rId5"/>
    <p:sldId id="369" r:id="rId6"/>
    <p:sldId id="421" r:id="rId7"/>
    <p:sldId id="420" r:id="rId8"/>
    <p:sldId id="423" r:id="rId9"/>
    <p:sldId id="422" r:id="rId10"/>
    <p:sldId id="315" r:id="rId11"/>
    <p:sldId id="433" r:id="rId12"/>
    <p:sldId id="319" r:id="rId13"/>
    <p:sldId id="424" r:id="rId14"/>
    <p:sldId id="425" r:id="rId15"/>
    <p:sldId id="429" r:id="rId16"/>
    <p:sldId id="320" r:id="rId17"/>
    <p:sldId id="397" r:id="rId18"/>
    <p:sldId id="321" r:id="rId19"/>
    <p:sldId id="325" r:id="rId20"/>
    <p:sldId id="438" r:id="rId21"/>
    <p:sldId id="439" r:id="rId22"/>
    <p:sldId id="322" r:id="rId23"/>
    <p:sldId id="426" r:id="rId24"/>
    <p:sldId id="427" r:id="rId25"/>
    <p:sldId id="431" r:id="rId26"/>
    <p:sldId id="310" r:id="rId27"/>
    <p:sldId id="398" r:id="rId28"/>
    <p:sldId id="312" r:id="rId29"/>
    <p:sldId id="404" r:id="rId30"/>
    <p:sldId id="403" r:id="rId31"/>
    <p:sldId id="386" r:id="rId32"/>
    <p:sldId id="406" r:id="rId33"/>
    <p:sldId id="435" r:id="rId34"/>
    <p:sldId id="436" r:id="rId35"/>
    <p:sldId id="408" r:id="rId36"/>
    <p:sldId id="407" r:id="rId37"/>
    <p:sldId id="318" r:id="rId38"/>
    <p:sldId id="434" r:id="rId39"/>
    <p:sldId id="417" r:id="rId40"/>
    <p:sldId id="414" r:id="rId41"/>
    <p:sldId id="432"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86307" autoAdjust="0"/>
  </p:normalViewPr>
  <p:slideViewPr>
    <p:cSldViewPr>
      <p:cViewPr varScale="1">
        <p:scale>
          <a:sx n="73" d="100"/>
          <a:sy n="73" d="100"/>
        </p:scale>
        <p:origin x="1090" y="62"/>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68"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10BB7-EBF6-465E-94C1-5A44292375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D4DF7689-0949-46CC-BF42-0B797CEEFB68}">
      <dgm:prSet custT="1"/>
      <dgm:spPr>
        <a:solidFill>
          <a:schemeClr val="bg1">
            <a:lumMod val="75000"/>
          </a:schemeClr>
        </a:solidFill>
      </dgm:spPr>
      <dgm:t>
        <a:bodyPr/>
        <a:lstStyle/>
        <a:p>
          <a:pPr algn="ctr" rtl="0">
            <a:spcAft>
              <a:spcPts val="1200"/>
            </a:spcAft>
          </a:pPr>
          <a:r>
            <a:rPr lang="el-GR" sz="2000" b="1" dirty="0">
              <a:solidFill>
                <a:schemeClr val="tx1"/>
              </a:solidFill>
              <a:latin typeface="Calibri" panose="020F0502020204030204" pitchFamily="34" charset="0"/>
              <a:cs typeface="Calibri" panose="020F0502020204030204" pitchFamily="34" charset="0"/>
            </a:rPr>
            <a:t>ΠΡΟΠΤΥΧΙΑΚΟ ΠΡΟΓΡΑΜΜΑ ΣΠΟΥΔΩΝ </a:t>
          </a:r>
        </a:p>
      </dgm:t>
    </dgm:pt>
    <dgm:pt modelId="{F259B0C4-C3D6-475C-B743-3E014E32E747}" type="parTrans" cxnId="{5BC74CC7-99D2-4A44-806A-450C2312B473}">
      <dgm:prSet/>
      <dgm:spPr/>
      <dgm:t>
        <a:bodyPr/>
        <a:lstStyle/>
        <a:p>
          <a:pPr>
            <a:spcAft>
              <a:spcPts val="1200"/>
            </a:spcAft>
          </a:pPr>
          <a:endParaRPr lang="el-GR" sz="1800" b="1">
            <a:solidFill>
              <a:schemeClr val="tx1"/>
            </a:solidFill>
            <a:latin typeface="Calibri" panose="020F0502020204030204" pitchFamily="34" charset="0"/>
            <a:cs typeface="Calibri" panose="020F0502020204030204" pitchFamily="34" charset="0"/>
          </a:endParaRPr>
        </a:p>
      </dgm:t>
    </dgm:pt>
    <dgm:pt modelId="{C200E7F3-E46B-4EE0-BCAA-B84CC2545F4B}" type="sibTrans" cxnId="{5BC74CC7-99D2-4A44-806A-450C2312B473}">
      <dgm:prSet/>
      <dgm:spPr/>
      <dgm:t>
        <a:bodyPr/>
        <a:lstStyle/>
        <a:p>
          <a:pPr>
            <a:spcAft>
              <a:spcPts val="1200"/>
            </a:spcAft>
          </a:pPr>
          <a:endParaRPr lang="el-GR" sz="1800" b="1">
            <a:solidFill>
              <a:schemeClr val="tx1"/>
            </a:solidFill>
            <a:latin typeface="Calibri" panose="020F0502020204030204" pitchFamily="34" charset="0"/>
            <a:cs typeface="Calibri" panose="020F0502020204030204" pitchFamily="34" charset="0"/>
          </a:endParaRPr>
        </a:p>
      </dgm:t>
    </dgm:pt>
    <dgm:pt modelId="{EACCF83C-8416-4773-8D1F-98A68B42B6DE}">
      <dgm:prSet custT="1"/>
      <dgm:spPr>
        <a:solidFill>
          <a:schemeClr val="bg1">
            <a:lumMod val="75000"/>
          </a:schemeClr>
        </a:solidFill>
      </dgm:spPr>
      <dgm:t>
        <a:bodyPr/>
        <a:lstStyle/>
        <a:p>
          <a:pPr rtl="0">
            <a:spcAft>
              <a:spcPts val="1200"/>
            </a:spcAft>
          </a:pPr>
          <a:r>
            <a:rPr lang="el-GR" sz="2000" b="1" dirty="0">
              <a:solidFill>
                <a:schemeClr val="tx1"/>
              </a:solidFill>
              <a:latin typeface="Calibri" panose="020F0502020204030204" pitchFamily="34" charset="0"/>
              <a:cs typeface="Calibri" panose="020F0502020204030204" pitchFamily="34" charset="0"/>
            </a:rPr>
            <a:t>Μάθημα </a:t>
          </a:r>
          <a:r>
            <a:rPr lang="el-GR" sz="2000" b="1" dirty="0">
              <a:solidFill>
                <a:schemeClr val="tx1"/>
              </a:solidFill>
              <a:latin typeface="Calibri" panose="020F0502020204030204" pitchFamily="34" charset="0"/>
              <a:ea typeface="Cambria" pitchFamily="18" charset="0"/>
              <a:cs typeface="Calibri" panose="020F0502020204030204" pitchFamily="34" charset="0"/>
            </a:rPr>
            <a:t>Ν</a:t>
          </a:r>
          <a:r>
            <a:rPr lang="en-US" sz="2000" b="1" dirty="0">
              <a:solidFill>
                <a:schemeClr val="tx1"/>
              </a:solidFill>
              <a:latin typeface="Calibri" panose="020F0502020204030204" pitchFamily="34" charset="0"/>
              <a:ea typeface="Cambria" pitchFamily="18" charset="0"/>
              <a:cs typeface="Calibri" panose="020F0502020204030204" pitchFamily="34" charset="0"/>
            </a:rPr>
            <a:t>071</a:t>
          </a:r>
          <a:r>
            <a:rPr lang="el-GR" sz="2000" b="1" dirty="0">
              <a:solidFill>
                <a:schemeClr val="tx1"/>
              </a:solidFill>
              <a:latin typeface="Calibri" panose="020F0502020204030204" pitchFamily="34" charset="0"/>
              <a:ea typeface="Cambria" pitchFamily="18" charset="0"/>
              <a:cs typeface="Calibri" panose="020F0502020204030204" pitchFamily="34" charset="0"/>
            </a:rPr>
            <a:t> ΟΛΥΜΠΙΑΚΗ ΚΑΙ ΑΘΛΗΤΙΚΗ ΠΑΙΔΕΙΑ</a:t>
          </a:r>
          <a:endParaRPr lang="el-GR" sz="2000" b="1" dirty="0">
            <a:solidFill>
              <a:schemeClr val="tx1"/>
            </a:solidFill>
            <a:latin typeface="Calibri" panose="020F0502020204030204" pitchFamily="34" charset="0"/>
            <a:cs typeface="Calibri" panose="020F0502020204030204" pitchFamily="34" charset="0"/>
          </a:endParaRPr>
        </a:p>
      </dgm:t>
    </dgm:pt>
    <dgm:pt modelId="{E9B60407-82EA-4F56-9743-75291EB92CCA}" type="parTrans" cxnId="{4A29A8A0-5AD6-41CA-A3BB-1EDE704BA764}">
      <dgm:prSet/>
      <dgm:spPr/>
      <dgm:t>
        <a:bodyPr/>
        <a:lstStyle/>
        <a:p>
          <a:pPr>
            <a:spcAft>
              <a:spcPts val="1200"/>
            </a:spcAft>
          </a:pPr>
          <a:endParaRPr lang="el-GR" sz="1800" b="1">
            <a:solidFill>
              <a:schemeClr val="tx1"/>
            </a:solidFill>
            <a:latin typeface="Calibri" panose="020F0502020204030204" pitchFamily="34" charset="0"/>
            <a:cs typeface="Calibri" panose="020F0502020204030204" pitchFamily="34" charset="0"/>
          </a:endParaRPr>
        </a:p>
      </dgm:t>
    </dgm:pt>
    <dgm:pt modelId="{3F70B514-E7FF-4094-9DA5-1D3E6CE4F1CC}" type="sibTrans" cxnId="{4A29A8A0-5AD6-41CA-A3BB-1EDE704BA764}">
      <dgm:prSet/>
      <dgm:spPr/>
      <dgm:t>
        <a:bodyPr/>
        <a:lstStyle/>
        <a:p>
          <a:pPr>
            <a:spcAft>
              <a:spcPts val="1200"/>
            </a:spcAft>
          </a:pPr>
          <a:endParaRPr lang="el-GR" sz="1800" b="1">
            <a:solidFill>
              <a:schemeClr val="tx1"/>
            </a:solidFill>
            <a:latin typeface="Calibri" panose="020F0502020204030204" pitchFamily="34" charset="0"/>
            <a:cs typeface="Calibri" panose="020F0502020204030204" pitchFamily="34" charset="0"/>
          </a:endParaRPr>
        </a:p>
      </dgm:t>
    </dgm:pt>
    <dgm:pt modelId="{32B8A367-8905-4A0A-9706-AB7C02E118F9}">
      <dgm:prSet custT="1"/>
      <dgm:spPr>
        <a:solidFill>
          <a:schemeClr val="bg1">
            <a:lumMod val="75000"/>
          </a:schemeClr>
        </a:solidFill>
      </dgm:spPr>
      <dgm:t>
        <a:bodyPr/>
        <a:lstStyle/>
        <a:p>
          <a:pPr>
            <a:spcAft>
              <a:spcPts val="1200"/>
            </a:spcAft>
          </a:pPr>
          <a:r>
            <a:rPr lang="el-GR" altLang="el-GR" sz="2000" b="1" dirty="0">
              <a:solidFill>
                <a:schemeClr val="tx1"/>
              </a:solidFill>
              <a:latin typeface="Calibri" panose="020F0502020204030204" pitchFamily="34" charset="0"/>
              <a:cs typeface="Calibri" panose="020F0502020204030204" pitchFamily="34" charset="0"/>
            </a:rPr>
            <a:t>Υπεύθυνος Μαθήματος: Ευάγγελος </a:t>
          </a:r>
          <a:r>
            <a:rPr lang="el-GR" altLang="el-GR" sz="2000" b="1" dirty="0" err="1">
              <a:solidFill>
                <a:schemeClr val="tx1"/>
              </a:solidFill>
              <a:latin typeface="Calibri" panose="020F0502020204030204" pitchFamily="34" charset="0"/>
              <a:cs typeface="Calibri" panose="020F0502020204030204" pitchFamily="34" charset="0"/>
            </a:rPr>
            <a:t>Αλμπανίδης</a:t>
          </a:r>
          <a:r>
            <a:rPr lang="el-GR" altLang="el-GR" sz="2000" b="1" dirty="0">
              <a:solidFill>
                <a:schemeClr val="tx1"/>
              </a:solidFill>
              <a:latin typeface="Calibri" panose="020F0502020204030204" pitchFamily="34" charset="0"/>
              <a:cs typeface="Calibri" panose="020F0502020204030204" pitchFamily="34" charset="0"/>
            </a:rPr>
            <a:t>, Καθηγητής</a:t>
          </a:r>
          <a:endParaRPr lang="el-GR" sz="2000" b="1" dirty="0">
            <a:solidFill>
              <a:schemeClr val="tx1"/>
            </a:solidFill>
            <a:latin typeface="Calibri" panose="020F0502020204030204" pitchFamily="34" charset="0"/>
            <a:cs typeface="Calibri" panose="020F0502020204030204" pitchFamily="34" charset="0"/>
          </a:endParaRPr>
        </a:p>
      </dgm:t>
    </dgm:pt>
    <dgm:pt modelId="{6B8D2E98-886F-4CF6-A5DA-72DA8DE31542}" type="parTrans" cxnId="{6E924084-EC3C-4395-AF05-2F0650100DD8}">
      <dgm:prSet/>
      <dgm:spPr/>
      <dgm:t>
        <a:bodyPr/>
        <a:lstStyle/>
        <a:p>
          <a:pPr>
            <a:spcAft>
              <a:spcPts val="1200"/>
            </a:spcAft>
          </a:pPr>
          <a:endParaRPr lang="el-GR" sz="1800" b="1">
            <a:solidFill>
              <a:schemeClr val="tx1"/>
            </a:solidFill>
            <a:latin typeface="Calibri" panose="020F0502020204030204" pitchFamily="34" charset="0"/>
            <a:cs typeface="Calibri" panose="020F0502020204030204" pitchFamily="34" charset="0"/>
          </a:endParaRPr>
        </a:p>
      </dgm:t>
    </dgm:pt>
    <dgm:pt modelId="{3B20B170-33C9-4F66-B5EE-D6AD9E0FE639}" type="sibTrans" cxnId="{6E924084-EC3C-4395-AF05-2F0650100DD8}">
      <dgm:prSet/>
      <dgm:spPr/>
      <dgm:t>
        <a:bodyPr/>
        <a:lstStyle/>
        <a:p>
          <a:pPr>
            <a:spcAft>
              <a:spcPts val="1200"/>
            </a:spcAft>
          </a:pPr>
          <a:endParaRPr lang="el-GR" sz="1800" b="1">
            <a:solidFill>
              <a:schemeClr val="tx1"/>
            </a:solidFill>
            <a:latin typeface="Calibri" panose="020F0502020204030204" pitchFamily="34" charset="0"/>
            <a:cs typeface="Calibri" panose="020F0502020204030204" pitchFamily="34" charset="0"/>
          </a:endParaRPr>
        </a:p>
      </dgm:t>
    </dgm:pt>
    <dgm:pt modelId="{7F785654-52E1-437A-8C35-036AF6C912BE}">
      <dgm:prSet custT="1"/>
      <dgm:spPr>
        <a:solidFill>
          <a:schemeClr val="bg1">
            <a:lumMod val="75000"/>
          </a:schemeClr>
        </a:solidFill>
      </dgm:spPr>
      <dgm:t>
        <a:bodyPr/>
        <a:lstStyle/>
        <a:p>
          <a:pPr>
            <a:spcAft>
              <a:spcPts val="1200"/>
            </a:spcAft>
          </a:pPr>
          <a:r>
            <a:rPr lang="el-GR" sz="2000" b="1" dirty="0">
              <a:solidFill>
                <a:schemeClr val="tx1"/>
              </a:solidFill>
              <a:latin typeface="Calibri" panose="020F0502020204030204" pitchFamily="34" charset="0"/>
              <a:cs typeface="Calibri" panose="020F0502020204030204" pitchFamily="34" charset="0"/>
            </a:rPr>
            <a:t>Διδάσκουσα: Ελευθερία Μορέλα</a:t>
          </a:r>
        </a:p>
      </dgm:t>
    </dgm:pt>
    <dgm:pt modelId="{AC126E1F-4F77-4CCF-B351-E8502C773202}" type="parTrans" cxnId="{10162FED-8E58-47CA-93BD-175833B9BD94}">
      <dgm:prSet/>
      <dgm:spPr/>
      <dgm:t>
        <a:bodyPr/>
        <a:lstStyle/>
        <a:p>
          <a:pPr>
            <a:spcAft>
              <a:spcPts val="1200"/>
            </a:spcAft>
          </a:pPr>
          <a:endParaRPr lang="el-GR" sz="1800" b="1">
            <a:solidFill>
              <a:schemeClr val="tx1"/>
            </a:solidFill>
          </a:endParaRPr>
        </a:p>
      </dgm:t>
    </dgm:pt>
    <dgm:pt modelId="{EDB85236-FD35-4C3E-AE0A-3BF60487EFE0}" type="sibTrans" cxnId="{10162FED-8E58-47CA-93BD-175833B9BD94}">
      <dgm:prSet/>
      <dgm:spPr/>
      <dgm:t>
        <a:bodyPr/>
        <a:lstStyle/>
        <a:p>
          <a:pPr>
            <a:spcAft>
              <a:spcPts val="1200"/>
            </a:spcAft>
          </a:pPr>
          <a:endParaRPr lang="el-GR" sz="1800" b="1">
            <a:solidFill>
              <a:schemeClr val="tx1"/>
            </a:solidFill>
          </a:endParaRPr>
        </a:p>
      </dgm:t>
    </dgm:pt>
    <dgm:pt modelId="{51E4A674-36E7-4AC9-A9F3-E9EF41566A0B}" type="pres">
      <dgm:prSet presAssocID="{A1F10BB7-EBF6-465E-94C1-5A442923753D}" presName="linear" presStyleCnt="0">
        <dgm:presLayoutVars>
          <dgm:animLvl val="lvl"/>
          <dgm:resizeHandles val="exact"/>
        </dgm:presLayoutVars>
      </dgm:prSet>
      <dgm:spPr/>
    </dgm:pt>
    <dgm:pt modelId="{B2DA14DA-CAC1-4E33-A00F-A6B6895BB7FA}" type="pres">
      <dgm:prSet presAssocID="{D4DF7689-0949-46CC-BF42-0B797CEEFB68}" presName="parentText" presStyleLbl="node1" presStyleIdx="0" presStyleCnt="4">
        <dgm:presLayoutVars>
          <dgm:chMax val="0"/>
          <dgm:bulletEnabled val="1"/>
        </dgm:presLayoutVars>
      </dgm:prSet>
      <dgm:spPr/>
    </dgm:pt>
    <dgm:pt modelId="{8EADED88-5181-4B21-AF98-313AEEED2936}" type="pres">
      <dgm:prSet presAssocID="{C200E7F3-E46B-4EE0-BCAA-B84CC2545F4B}" presName="spacer" presStyleCnt="0"/>
      <dgm:spPr/>
    </dgm:pt>
    <dgm:pt modelId="{28273F9F-14AE-49F2-9F17-04FD4FF1D53E}" type="pres">
      <dgm:prSet presAssocID="{EACCF83C-8416-4773-8D1F-98A68B42B6DE}" presName="parentText" presStyleLbl="node1" presStyleIdx="1" presStyleCnt="4">
        <dgm:presLayoutVars>
          <dgm:chMax val="0"/>
          <dgm:bulletEnabled val="1"/>
        </dgm:presLayoutVars>
      </dgm:prSet>
      <dgm:spPr/>
    </dgm:pt>
    <dgm:pt modelId="{73CE859F-06FC-41CC-8AFD-DC287803ADEE}" type="pres">
      <dgm:prSet presAssocID="{3F70B514-E7FF-4094-9DA5-1D3E6CE4F1CC}" presName="spacer" presStyleCnt="0"/>
      <dgm:spPr/>
    </dgm:pt>
    <dgm:pt modelId="{4D67E7F2-9193-40CE-BCDB-3F56A2A5DFFF}" type="pres">
      <dgm:prSet presAssocID="{32B8A367-8905-4A0A-9706-AB7C02E118F9}" presName="parentText" presStyleLbl="node1" presStyleIdx="2" presStyleCnt="4">
        <dgm:presLayoutVars>
          <dgm:chMax val="0"/>
          <dgm:bulletEnabled val="1"/>
        </dgm:presLayoutVars>
      </dgm:prSet>
      <dgm:spPr/>
    </dgm:pt>
    <dgm:pt modelId="{CF60C398-A318-46A0-AAC1-01DD72E01925}" type="pres">
      <dgm:prSet presAssocID="{3B20B170-33C9-4F66-B5EE-D6AD9E0FE639}" presName="spacer" presStyleCnt="0"/>
      <dgm:spPr/>
    </dgm:pt>
    <dgm:pt modelId="{4FCBFD54-8713-4BC3-8773-6D7F5A1CB75C}" type="pres">
      <dgm:prSet presAssocID="{7F785654-52E1-437A-8C35-036AF6C912BE}" presName="parentText" presStyleLbl="node1" presStyleIdx="3" presStyleCnt="4" custLinFactY="88805" custLinFactNeighborX="478" custLinFactNeighborY="100000">
        <dgm:presLayoutVars>
          <dgm:chMax val="0"/>
          <dgm:bulletEnabled val="1"/>
        </dgm:presLayoutVars>
      </dgm:prSet>
      <dgm:spPr/>
    </dgm:pt>
  </dgm:ptLst>
  <dgm:cxnLst>
    <dgm:cxn modelId="{411DE90B-8DE1-4BF6-8FC8-9182B3558E65}" type="presOf" srcId="{D4DF7689-0949-46CC-BF42-0B797CEEFB68}" destId="{B2DA14DA-CAC1-4E33-A00F-A6B6895BB7FA}" srcOrd="0" destOrd="0" presId="urn:microsoft.com/office/officeart/2005/8/layout/vList2"/>
    <dgm:cxn modelId="{EB689F6B-C6EE-4CC2-8822-D37274DBE3E4}" type="presOf" srcId="{32B8A367-8905-4A0A-9706-AB7C02E118F9}" destId="{4D67E7F2-9193-40CE-BCDB-3F56A2A5DFFF}" srcOrd="0" destOrd="0" presId="urn:microsoft.com/office/officeart/2005/8/layout/vList2"/>
    <dgm:cxn modelId="{DB020E4C-5F28-4CE5-84B9-CC84D8649C82}" type="presOf" srcId="{7F785654-52E1-437A-8C35-036AF6C912BE}" destId="{4FCBFD54-8713-4BC3-8773-6D7F5A1CB75C}" srcOrd="0" destOrd="0" presId="urn:microsoft.com/office/officeart/2005/8/layout/vList2"/>
    <dgm:cxn modelId="{130D074D-3424-4AB9-BA6F-3B30A9C50025}" type="presOf" srcId="{A1F10BB7-EBF6-465E-94C1-5A442923753D}" destId="{51E4A674-36E7-4AC9-A9F3-E9EF41566A0B}" srcOrd="0" destOrd="0" presId="urn:microsoft.com/office/officeart/2005/8/layout/vList2"/>
    <dgm:cxn modelId="{6E924084-EC3C-4395-AF05-2F0650100DD8}" srcId="{A1F10BB7-EBF6-465E-94C1-5A442923753D}" destId="{32B8A367-8905-4A0A-9706-AB7C02E118F9}" srcOrd="2" destOrd="0" parTransId="{6B8D2E98-886F-4CF6-A5DA-72DA8DE31542}" sibTransId="{3B20B170-33C9-4F66-B5EE-D6AD9E0FE639}"/>
    <dgm:cxn modelId="{4A29A8A0-5AD6-41CA-A3BB-1EDE704BA764}" srcId="{A1F10BB7-EBF6-465E-94C1-5A442923753D}" destId="{EACCF83C-8416-4773-8D1F-98A68B42B6DE}" srcOrd="1" destOrd="0" parTransId="{E9B60407-82EA-4F56-9743-75291EB92CCA}" sibTransId="{3F70B514-E7FF-4094-9DA5-1D3E6CE4F1CC}"/>
    <dgm:cxn modelId="{5BC74CC7-99D2-4A44-806A-450C2312B473}" srcId="{A1F10BB7-EBF6-465E-94C1-5A442923753D}" destId="{D4DF7689-0949-46CC-BF42-0B797CEEFB68}" srcOrd="0" destOrd="0" parTransId="{F259B0C4-C3D6-475C-B743-3E014E32E747}" sibTransId="{C200E7F3-E46B-4EE0-BCAA-B84CC2545F4B}"/>
    <dgm:cxn modelId="{10162FED-8E58-47CA-93BD-175833B9BD94}" srcId="{A1F10BB7-EBF6-465E-94C1-5A442923753D}" destId="{7F785654-52E1-437A-8C35-036AF6C912BE}" srcOrd="3" destOrd="0" parTransId="{AC126E1F-4F77-4CCF-B351-E8502C773202}" sibTransId="{EDB85236-FD35-4C3E-AE0A-3BF60487EFE0}"/>
    <dgm:cxn modelId="{4AFEE4FB-26A1-4E28-9339-F08DAC6AD364}" type="presOf" srcId="{EACCF83C-8416-4773-8D1F-98A68B42B6DE}" destId="{28273F9F-14AE-49F2-9F17-04FD4FF1D53E}" srcOrd="0" destOrd="0" presId="urn:microsoft.com/office/officeart/2005/8/layout/vList2"/>
    <dgm:cxn modelId="{9AE6A71C-5BBE-49DA-9717-59ECF6334FD3}" type="presParOf" srcId="{51E4A674-36E7-4AC9-A9F3-E9EF41566A0B}" destId="{B2DA14DA-CAC1-4E33-A00F-A6B6895BB7FA}" srcOrd="0" destOrd="0" presId="urn:microsoft.com/office/officeart/2005/8/layout/vList2"/>
    <dgm:cxn modelId="{01CAB817-A620-4CA8-A3F1-9F3ED8F39ACA}" type="presParOf" srcId="{51E4A674-36E7-4AC9-A9F3-E9EF41566A0B}" destId="{8EADED88-5181-4B21-AF98-313AEEED2936}" srcOrd="1" destOrd="0" presId="urn:microsoft.com/office/officeart/2005/8/layout/vList2"/>
    <dgm:cxn modelId="{2FD5A1E3-74D7-4B62-AF64-4F7B1C8A5B42}" type="presParOf" srcId="{51E4A674-36E7-4AC9-A9F3-E9EF41566A0B}" destId="{28273F9F-14AE-49F2-9F17-04FD4FF1D53E}" srcOrd="2" destOrd="0" presId="urn:microsoft.com/office/officeart/2005/8/layout/vList2"/>
    <dgm:cxn modelId="{5EFF65E4-D507-4E49-9549-5ABDACEA101C}" type="presParOf" srcId="{51E4A674-36E7-4AC9-A9F3-E9EF41566A0B}" destId="{73CE859F-06FC-41CC-8AFD-DC287803ADEE}" srcOrd="3" destOrd="0" presId="urn:microsoft.com/office/officeart/2005/8/layout/vList2"/>
    <dgm:cxn modelId="{8E802D93-7D7E-4603-BACD-EE67554E43B9}" type="presParOf" srcId="{51E4A674-36E7-4AC9-A9F3-E9EF41566A0B}" destId="{4D67E7F2-9193-40CE-BCDB-3F56A2A5DFFF}" srcOrd="4" destOrd="0" presId="urn:microsoft.com/office/officeart/2005/8/layout/vList2"/>
    <dgm:cxn modelId="{997A0059-27B0-4028-9119-2D5010FF62F1}" type="presParOf" srcId="{51E4A674-36E7-4AC9-A9F3-E9EF41566A0B}" destId="{CF60C398-A318-46A0-AAC1-01DD72E01925}" srcOrd="5" destOrd="0" presId="urn:microsoft.com/office/officeart/2005/8/layout/vList2"/>
    <dgm:cxn modelId="{292E42D5-79DB-4112-A39A-04DA1B43F801}" type="presParOf" srcId="{51E4A674-36E7-4AC9-A9F3-E9EF41566A0B}" destId="{4FCBFD54-8713-4BC3-8773-6D7F5A1CB75C}" srcOrd="6"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4D9C71-DE4C-4410-A6C5-EBE2B58EBD4C}" type="doc">
      <dgm:prSet loTypeId="urn:microsoft.com/office/officeart/2005/8/layout/radial3" loCatId="cycle" qsTypeId="urn:microsoft.com/office/officeart/2005/8/quickstyle/simple4" qsCatId="simple" csTypeId="urn:microsoft.com/office/officeart/2005/8/colors/colorful3" csCatId="colorful" phldr="1"/>
      <dgm:spPr/>
      <dgm:t>
        <a:bodyPr/>
        <a:lstStyle/>
        <a:p>
          <a:endParaRPr lang="en-US"/>
        </a:p>
      </dgm:t>
    </dgm:pt>
    <dgm:pt modelId="{CB9CAE0F-47D5-4F95-B384-B62C1B2D38BA}">
      <dgm:prSet phldrT="[Text]" custT="1"/>
      <dgm:spPr/>
      <dgm:t>
        <a:bodyPr/>
        <a:lstStyle/>
        <a:p>
          <a:r>
            <a:rPr lang="el-GR" sz="3600" b="1" i="0" dirty="0">
              <a:effectLst/>
              <a:latin typeface="+mn-lt"/>
            </a:rPr>
            <a:t>Εκπαιδευτικοί</a:t>
          </a:r>
          <a:endParaRPr lang="en-US" sz="3600" b="1" i="0" dirty="0">
            <a:effectLst/>
            <a:latin typeface="+mn-lt"/>
          </a:endParaRPr>
        </a:p>
      </dgm:t>
    </dgm:pt>
    <dgm:pt modelId="{D9DDFFAE-CE93-4246-B3A0-F9815AB6F937}" type="parTrans" cxnId="{D7A8ABF3-19F7-403C-9AF1-86FB6F00F720}">
      <dgm:prSet/>
      <dgm:spPr/>
      <dgm:t>
        <a:bodyPr/>
        <a:lstStyle/>
        <a:p>
          <a:endParaRPr lang="en-US"/>
        </a:p>
      </dgm:t>
    </dgm:pt>
    <dgm:pt modelId="{AF81CD5A-97D0-4960-A864-A1AB9B1987DF}" type="sibTrans" cxnId="{D7A8ABF3-19F7-403C-9AF1-86FB6F00F720}">
      <dgm:prSet/>
      <dgm:spPr/>
      <dgm:t>
        <a:bodyPr/>
        <a:lstStyle/>
        <a:p>
          <a:endParaRPr lang="en-US"/>
        </a:p>
      </dgm:t>
    </dgm:pt>
    <dgm:pt modelId="{FE55398E-7646-47A8-A31F-E5BFE1B7D957}">
      <dgm:prSet phldrT="[Text]" custT="1"/>
      <dgm:spPr/>
      <dgm:t>
        <a:bodyPr/>
        <a:lstStyle/>
        <a:p>
          <a:r>
            <a:rPr lang="el-GR" sz="2400" dirty="0">
              <a:latin typeface="+mn-lt"/>
            </a:rPr>
            <a:t>Αναπαραγωγή στερεοτύπων</a:t>
          </a:r>
          <a:endParaRPr lang="en-US" sz="2400" dirty="0">
            <a:latin typeface="+mn-lt"/>
          </a:endParaRPr>
        </a:p>
      </dgm:t>
    </dgm:pt>
    <dgm:pt modelId="{86F30A24-A90D-4C80-857D-68482FE6E7E6}" type="parTrans" cxnId="{C8094079-731B-4C8F-9586-ACB092F64B0D}">
      <dgm:prSet/>
      <dgm:spPr/>
      <dgm:t>
        <a:bodyPr/>
        <a:lstStyle/>
        <a:p>
          <a:endParaRPr lang="en-US"/>
        </a:p>
      </dgm:t>
    </dgm:pt>
    <dgm:pt modelId="{52DD6C49-3841-4424-8209-2105141FF13B}" type="sibTrans" cxnId="{C8094079-731B-4C8F-9586-ACB092F64B0D}">
      <dgm:prSet/>
      <dgm:spPr/>
      <dgm:t>
        <a:bodyPr/>
        <a:lstStyle/>
        <a:p>
          <a:endParaRPr lang="en-US"/>
        </a:p>
      </dgm:t>
    </dgm:pt>
    <dgm:pt modelId="{B319F6B6-4E72-4675-9492-B4C5AC37471F}">
      <dgm:prSet phldrT="[Text]" custT="1"/>
      <dgm:spPr/>
      <dgm:t>
        <a:bodyPr/>
        <a:lstStyle/>
        <a:p>
          <a:r>
            <a:rPr lang="el-GR" sz="2400" dirty="0">
              <a:latin typeface="+mn-lt"/>
            </a:rPr>
            <a:t>Αποδέχονται την ισότητα στη θεωρία αλλά οι πρακτικές τους δεν την υποστηρίζουν </a:t>
          </a:r>
          <a:endParaRPr lang="en-US" sz="2400" dirty="0">
            <a:latin typeface="+mn-lt"/>
          </a:endParaRPr>
        </a:p>
      </dgm:t>
    </dgm:pt>
    <dgm:pt modelId="{471C2477-973C-49BD-9B0A-27EA44923CB5}" type="parTrans" cxnId="{E1D1354F-5859-47BF-977E-A2DC3DE32D3E}">
      <dgm:prSet/>
      <dgm:spPr/>
      <dgm:t>
        <a:bodyPr/>
        <a:lstStyle/>
        <a:p>
          <a:endParaRPr lang="en-US"/>
        </a:p>
      </dgm:t>
    </dgm:pt>
    <dgm:pt modelId="{A57B506A-2329-4F7E-9F3C-3C5161926E73}" type="sibTrans" cxnId="{E1D1354F-5859-47BF-977E-A2DC3DE32D3E}">
      <dgm:prSet/>
      <dgm:spPr/>
      <dgm:t>
        <a:bodyPr/>
        <a:lstStyle/>
        <a:p>
          <a:endParaRPr lang="en-US"/>
        </a:p>
      </dgm:t>
    </dgm:pt>
    <dgm:pt modelId="{BC57F052-189B-43F7-86F2-7E80C9347C41}">
      <dgm:prSet phldrT="[Text]" custT="1"/>
      <dgm:spPr/>
      <dgm:t>
        <a:bodyPr/>
        <a:lstStyle/>
        <a:p>
          <a:r>
            <a:rPr lang="el-GR" sz="2400" dirty="0">
              <a:latin typeface="+mn-lt"/>
            </a:rPr>
            <a:t>Διαφορετικές συμπεριφορές με βάση το φύλο</a:t>
          </a:r>
          <a:endParaRPr lang="en-US" sz="2400" dirty="0">
            <a:latin typeface="+mn-lt"/>
          </a:endParaRPr>
        </a:p>
      </dgm:t>
    </dgm:pt>
    <dgm:pt modelId="{CFB0F5F7-F47C-464E-889A-9092BA6A1742}" type="parTrans" cxnId="{A246D835-AF7E-4278-8A16-EED1F4E50D71}">
      <dgm:prSet/>
      <dgm:spPr/>
      <dgm:t>
        <a:bodyPr/>
        <a:lstStyle/>
        <a:p>
          <a:endParaRPr lang="en-US"/>
        </a:p>
      </dgm:t>
    </dgm:pt>
    <dgm:pt modelId="{6E7F404B-AEE8-4654-AC8F-19B9BB1DA806}" type="sibTrans" cxnId="{A246D835-AF7E-4278-8A16-EED1F4E50D71}">
      <dgm:prSet/>
      <dgm:spPr/>
      <dgm:t>
        <a:bodyPr/>
        <a:lstStyle/>
        <a:p>
          <a:endParaRPr lang="en-US"/>
        </a:p>
      </dgm:t>
    </dgm:pt>
    <dgm:pt modelId="{29CC4F37-5FC4-4F81-A00F-6C0D40203D5B}">
      <dgm:prSet phldrT="[Text]" custT="1"/>
      <dgm:spPr/>
      <dgm:t>
        <a:bodyPr/>
        <a:lstStyle/>
        <a:p>
          <a:r>
            <a:rPr lang="el-GR" sz="2400" dirty="0">
              <a:latin typeface="+mn-lt"/>
            </a:rPr>
            <a:t>Δεν αντιλαμβάνονται ότι γίνονται διακρίσεις </a:t>
          </a:r>
          <a:endParaRPr lang="en-US" sz="2400" dirty="0">
            <a:latin typeface="+mn-lt"/>
          </a:endParaRPr>
        </a:p>
      </dgm:t>
    </dgm:pt>
    <dgm:pt modelId="{4958B516-C863-4B70-A983-AAD8D3713D70}" type="parTrans" cxnId="{D09035CE-1475-47CC-B6A2-AC461B44F251}">
      <dgm:prSet/>
      <dgm:spPr/>
      <dgm:t>
        <a:bodyPr/>
        <a:lstStyle/>
        <a:p>
          <a:endParaRPr lang="en-US"/>
        </a:p>
      </dgm:t>
    </dgm:pt>
    <dgm:pt modelId="{405C87C3-DA28-4A5D-84F7-DC8FBDD8511A}" type="sibTrans" cxnId="{D09035CE-1475-47CC-B6A2-AC461B44F251}">
      <dgm:prSet/>
      <dgm:spPr/>
      <dgm:t>
        <a:bodyPr/>
        <a:lstStyle/>
        <a:p>
          <a:endParaRPr lang="en-US"/>
        </a:p>
      </dgm:t>
    </dgm:pt>
    <dgm:pt modelId="{C16BCB41-99AB-4F72-A919-AB43EE57A1D7}" type="pres">
      <dgm:prSet presAssocID="{604D9C71-DE4C-4410-A6C5-EBE2B58EBD4C}" presName="composite" presStyleCnt="0">
        <dgm:presLayoutVars>
          <dgm:chMax val="1"/>
          <dgm:dir/>
          <dgm:resizeHandles val="exact"/>
        </dgm:presLayoutVars>
      </dgm:prSet>
      <dgm:spPr/>
    </dgm:pt>
    <dgm:pt modelId="{5414FE5E-83DC-4653-A603-6D28C2EC3DCD}" type="pres">
      <dgm:prSet presAssocID="{604D9C71-DE4C-4410-A6C5-EBE2B58EBD4C}" presName="radial" presStyleCnt="0">
        <dgm:presLayoutVars>
          <dgm:animLvl val="ctr"/>
        </dgm:presLayoutVars>
      </dgm:prSet>
      <dgm:spPr/>
    </dgm:pt>
    <dgm:pt modelId="{2A25170F-B291-4922-93F1-A14FA83C5CF3}" type="pres">
      <dgm:prSet presAssocID="{CB9CAE0F-47D5-4F95-B384-B62C1B2D38BA}" presName="centerShape" presStyleLbl="vennNode1" presStyleIdx="0" presStyleCnt="5" custScaleX="156649" custScaleY="117395" custLinFactNeighborX="7398" custLinFactNeighborY="-3826"/>
      <dgm:spPr/>
    </dgm:pt>
    <dgm:pt modelId="{A297D50D-BB6A-4523-A8B0-EB944BB75E6E}" type="pres">
      <dgm:prSet presAssocID="{FE55398E-7646-47A8-A31F-E5BFE1B7D957}" presName="node" presStyleLbl="vennNode1" presStyleIdx="1" presStyleCnt="5" custScaleX="238999" custScaleY="118595">
        <dgm:presLayoutVars>
          <dgm:bulletEnabled val="1"/>
        </dgm:presLayoutVars>
      </dgm:prSet>
      <dgm:spPr/>
    </dgm:pt>
    <dgm:pt modelId="{ACA57971-231E-40FF-AE2D-247F61E06048}" type="pres">
      <dgm:prSet presAssocID="{B319F6B6-4E72-4675-9492-B4C5AC37471F}" presName="node" presStyleLbl="vennNode1" presStyleIdx="2" presStyleCnt="5" custScaleX="261277" custScaleY="119448" custRadScaleRad="94130" custRadScaleInc="94046">
        <dgm:presLayoutVars>
          <dgm:bulletEnabled val="1"/>
        </dgm:presLayoutVars>
      </dgm:prSet>
      <dgm:spPr/>
    </dgm:pt>
    <dgm:pt modelId="{E51FCBF5-7964-4BBF-BE9E-BE3AF096348D}" type="pres">
      <dgm:prSet presAssocID="{BC57F052-189B-43F7-86F2-7E80C9347C41}" presName="node" presStyleLbl="vennNode1" presStyleIdx="3" presStyleCnt="5" custScaleX="227774" custScaleY="127673" custRadScaleRad="164090" custRadScaleInc="-104561">
        <dgm:presLayoutVars>
          <dgm:bulletEnabled val="1"/>
        </dgm:presLayoutVars>
      </dgm:prSet>
      <dgm:spPr/>
    </dgm:pt>
    <dgm:pt modelId="{D4610B61-EBA1-46A8-9CA3-E0CD34878C48}" type="pres">
      <dgm:prSet presAssocID="{29CC4F37-5FC4-4F81-A00F-6C0D40203D5B}" presName="node" presStyleLbl="vennNode1" presStyleIdx="4" presStyleCnt="5" custScaleX="219474" custScaleY="133373" custRadScaleRad="142558" custRadScaleInc="3254">
        <dgm:presLayoutVars>
          <dgm:bulletEnabled val="1"/>
        </dgm:presLayoutVars>
      </dgm:prSet>
      <dgm:spPr/>
    </dgm:pt>
  </dgm:ptLst>
  <dgm:cxnLst>
    <dgm:cxn modelId="{F3681701-0FF6-4B3B-BA0D-2BB936E43D7E}" type="presOf" srcId="{FE55398E-7646-47A8-A31F-E5BFE1B7D957}" destId="{A297D50D-BB6A-4523-A8B0-EB944BB75E6E}" srcOrd="0" destOrd="0" presId="urn:microsoft.com/office/officeart/2005/8/layout/radial3"/>
    <dgm:cxn modelId="{EE90CF07-6CCB-4E97-BA34-3876B60D7EF6}" type="presOf" srcId="{29CC4F37-5FC4-4F81-A00F-6C0D40203D5B}" destId="{D4610B61-EBA1-46A8-9CA3-E0CD34878C48}" srcOrd="0" destOrd="0" presId="urn:microsoft.com/office/officeart/2005/8/layout/radial3"/>
    <dgm:cxn modelId="{A246D835-AF7E-4278-8A16-EED1F4E50D71}" srcId="{CB9CAE0F-47D5-4F95-B384-B62C1B2D38BA}" destId="{BC57F052-189B-43F7-86F2-7E80C9347C41}" srcOrd="2" destOrd="0" parTransId="{CFB0F5F7-F47C-464E-889A-9092BA6A1742}" sibTransId="{6E7F404B-AEE8-4654-AC8F-19B9BB1DA806}"/>
    <dgm:cxn modelId="{63E7EA39-1049-4B46-8063-738A724825D1}" type="presOf" srcId="{CB9CAE0F-47D5-4F95-B384-B62C1B2D38BA}" destId="{2A25170F-B291-4922-93F1-A14FA83C5CF3}" srcOrd="0" destOrd="0" presId="urn:microsoft.com/office/officeart/2005/8/layout/radial3"/>
    <dgm:cxn modelId="{E1D1354F-5859-47BF-977E-A2DC3DE32D3E}" srcId="{CB9CAE0F-47D5-4F95-B384-B62C1B2D38BA}" destId="{B319F6B6-4E72-4675-9492-B4C5AC37471F}" srcOrd="1" destOrd="0" parTransId="{471C2477-973C-49BD-9B0A-27EA44923CB5}" sibTransId="{A57B506A-2329-4F7E-9F3C-3C5161926E73}"/>
    <dgm:cxn modelId="{C8094079-731B-4C8F-9586-ACB092F64B0D}" srcId="{CB9CAE0F-47D5-4F95-B384-B62C1B2D38BA}" destId="{FE55398E-7646-47A8-A31F-E5BFE1B7D957}" srcOrd="0" destOrd="0" parTransId="{86F30A24-A90D-4C80-857D-68482FE6E7E6}" sibTransId="{52DD6C49-3841-4424-8209-2105141FF13B}"/>
    <dgm:cxn modelId="{414A0C7D-2E90-417A-8334-43A5DFC8AD16}" type="presOf" srcId="{BC57F052-189B-43F7-86F2-7E80C9347C41}" destId="{E51FCBF5-7964-4BBF-BE9E-BE3AF096348D}" srcOrd="0" destOrd="0" presId="urn:microsoft.com/office/officeart/2005/8/layout/radial3"/>
    <dgm:cxn modelId="{5F41AE94-FE59-40AD-8E3D-6ADEA914FE72}" type="presOf" srcId="{604D9C71-DE4C-4410-A6C5-EBE2B58EBD4C}" destId="{C16BCB41-99AB-4F72-A919-AB43EE57A1D7}" srcOrd="0" destOrd="0" presId="urn:microsoft.com/office/officeart/2005/8/layout/radial3"/>
    <dgm:cxn modelId="{860F23BF-B2E1-42CE-92A3-3A8178AF4D38}" type="presOf" srcId="{B319F6B6-4E72-4675-9492-B4C5AC37471F}" destId="{ACA57971-231E-40FF-AE2D-247F61E06048}" srcOrd="0" destOrd="0" presId="urn:microsoft.com/office/officeart/2005/8/layout/radial3"/>
    <dgm:cxn modelId="{D09035CE-1475-47CC-B6A2-AC461B44F251}" srcId="{CB9CAE0F-47D5-4F95-B384-B62C1B2D38BA}" destId="{29CC4F37-5FC4-4F81-A00F-6C0D40203D5B}" srcOrd="3" destOrd="0" parTransId="{4958B516-C863-4B70-A983-AAD8D3713D70}" sibTransId="{405C87C3-DA28-4A5D-84F7-DC8FBDD8511A}"/>
    <dgm:cxn modelId="{D7A8ABF3-19F7-403C-9AF1-86FB6F00F720}" srcId="{604D9C71-DE4C-4410-A6C5-EBE2B58EBD4C}" destId="{CB9CAE0F-47D5-4F95-B384-B62C1B2D38BA}" srcOrd="0" destOrd="0" parTransId="{D9DDFFAE-CE93-4246-B3A0-F9815AB6F937}" sibTransId="{AF81CD5A-97D0-4960-A864-A1AB9B1987DF}"/>
    <dgm:cxn modelId="{675E00E9-91E2-42AD-923D-F0D77A07875C}" type="presParOf" srcId="{C16BCB41-99AB-4F72-A919-AB43EE57A1D7}" destId="{5414FE5E-83DC-4653-A603-6D28C2EC3DCD}" srcOrd="0" destOrd="0" presId="urn:microsoft.com/office/officeart/2005/8/layout/radial3"/>
    <dgm:cxn modelId="{EC60F23E-C422-4833-A342-AD9A877A3ECF}" type="presParOf" srcId="{5414FE5E-83DC-4653-A603-6D28C2EC3DCD}" destId="{2A25170F-B291-4922-93F1-A14FA83C5CF3}" srcOrd="0" destOrd="0" presId="urn:microsoft.com/office/officeart/2005/8/layout/radial3"/>
    <dgm:cxn modelId="{714B78AF-96C8-4A45-8F98-AF9BDE794213}" type="presParOf" srcId="{5414FE5E-83DC-4653-A603-6D28C2EC3DCD}" destId="{A297D50D-BB6A-4523-A8B0-EB944BB75E6E}" srcOrd="1" destOrd="0" presId="urn:microsoft.com/office/officeart/2005/8/layout/radial3"/>
    <dgm:cxn modelId="{B5D0E4C8-77BF-48D1-A46A-9BFA0D356902}" type="presParOf" srcId="{5414FE5E-83DC-4653-A603-6D28C2EC3DCD}" destId="{ACA57971-231E-40FF-AE2D-247F61E06048}" srcOrd="2" destOrd="0" presId="urn:microsoft.com/office/officeart/2005/8/layout/radial3"/>
    <dgm:cxn modelId="{02BFC4D8-1DB4-4B75-A519-1C3BFFEF6545}" type="presParOf" srcId="{5414FE5E-83DC-4653-A603-6D28C2EC3DCD}" destId="{E51FCBF5-7964-4BBF-BE9E-BE3AF096348D}" srcOrd="3" destOrd="0" presId="urn:microsoft.com/office/officeart/2005/8/layout/radial3"/>
    <dgm:cxn modelId="{51664780-1D2B-4E11-87F7-5C897732BC87}" type="presParOf" srcId="{5414FE5E-83DC-4653-A603-6D28C2EC3DCD}" destId="{D4610B61-EBA1-46A8-9CA3-E0CD34878C4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B96AF0-ECB7-44F7-8CCC-C46273021F3D}"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213D8F3A-0292-4DC5-BE4D-DB3B8A031ABA}">
      <dgm:prSet phldrT="[Κείμενο]" custT="1"/>
      <dgm:spPr/>
      <dgm:t>
        <a:bodyPr/>
        <a:lstStyle/>
        <a:p>
          <a:r>
            <a:rPr lang="el-GR" sz="2400" dirty="0"/>
            <a:t>Πεποιθήσεις</a:t>
          </a:r>
          <a:endParaRPr lang="en-US" sz="2400" dirty="0"/>
        </a:p>
      </dgm:t>
    </dgm:pt>
    <dgm:pt modelId="{1BBD796E-A1A0-42EB-A341-0F44668A0B70}" type="parTrans" cxnId="{1D65B332-4BA3-4C90-99F4-6C5A68C11AFA}">
      <dgm:prSet/>
      <dgm:spPr/>
      <dgm:t>
        <a:bodyPr/>
        <a:lstStyle/>
        <a:p>
          <a:endParaRPr lang="en-US"/>
        </a:p>
      </dgm:t>
    </dgm:pt>
    <dgm:pt modelId="{0026F9B4-FC51-403A-A7E5-FD6A35A81D3D}" type="sibTrans" cxnId="{1D65B332-4BA3-4C90-99F4-6C5A68C11AFA}">
      <dgm:prSet/>
      <dgm:spPr/>
      <dgm:t>
        <a:bodyPr/>
        <a:lstStyle/>
        <a:p>
          <a:endParaRPr lang="en-US"/>
        </a:p>
      </dgm:t>
    </dgm:pt>
    <dgm:pt modelId="{233B4413-03B1-44FF-83B3-87AFE847EB56}">
      <dgm:prSet phldrT="[Κείμενο]" custT="1"/>
      <dgm:spPr/>
      <dgm:t>
        <a:bodyPr/>
        <a:lstStyle/>
        <a:p>
          <a:r>
            <a:rPr lang="el-GR" sz="2400" dirty="0"/>
            <a:t>Προσδοκίες</a:t>
          </a:r>
          <a:endParaRPr lang="en-US" sz="2400" dirty="0"/>
        </a:p>
      </dgm:t>
    </dgm:pt>
    <dgm:pt modelId="{5957ECFE-D450-49A6-A3DF-2908320C0545}" type="parTrans" cxnId="{D91FCB26-5173-434F-8966-1A42A92EE2EA}">
      <dgm:prSet/>
      <dgm:spPr/>
      <dgm:t>
        <a:bodyPr/>
        <a:lstStyle/>
        <a:p>
          <a:endParaRPr lang="en-US"/>
        </a:p>
      </dgm:t>
    </dgm:pt>
    <dgm:pt modelId="{FDE31915-5EFC-45A9-BB42-06E5AB2DDE78}" type="sibTrans" cxnId="{D91FCB26-5173-434F-8966-1A42A92EE2EA}">
      <dgm:prSet/>
      <dgm:spPr/>
      <dgm:t>
        <a:bodyPr/>
        <a:lstStyle/>
        <a:p>
          <a:endParaRPr lang="en-US"/>
        </a:p>
      </dgm:t>
    </dgm:pt>
    <dgm:pt modelId="{B1771E47-40AF-404C-8C75-97203FC24E22}">
      <dgm:prSet phldrT="[Κείμενο]"/>
      <dgm:spPr/>
      <dgm:t>
        <a:bodyPr/>
        <a:lstStyle/>
        <a:p>
          <a:r>
            <a:rPr lang="el-GR" dirty="0"/>
            <a:t>Συμπεριφορά</a:t>
          </a:r>
          <a:endParaRPr lang="en-US" dirty="0"/>
        </a:p>
      </dgm:t>
    </dgm:pt>
    <dgm:pt modelId="{6E9037B8-1010-472E-99F3-304A02993E7E}" type="parTrans" cxnId="{6A169D24-A060-4B05-8DBE-01C3033D1749}">
      <dgm:prSet/>
      <dgm:spPr/>
      <dgm:t>
        <a:bodyPr/>
        <a:lstStyle/>
        <a:p>
          <a:endParaRPr lang="en-US"/>
        </a:p>
      </dgm:t>
    </dgm:pt>
    <dgm:pt modelId="{3A6910DB-67B5-445D-AA4F-8A46E15DB7C3}" type="sibTrans" cxnId="{6A169D24-A060-4B05-8DBE-01C3033D1749}">
      <dgm:prSet/>
      <dgm:spPr/>
      <dgm:t>
        <a:bodyPr/>
        <a:lstStyle/>
        <a:p>
          <a:endParaRPr lang="en-US"/>
        </a:p>
      </dgm:t>
    </dgm:pt>
    <dgm:pt modelId="{0439BFA1-DFE8-496E-A6D0-56F275771D44}">
      <dgm:prSet phldrT="[Κείμενο]"/>
      <dgm:spPr/>
      <dgm:t>
        <a:bodyPr/>
        <a:lstStyle/>
        <a:p>
          <a:r>
            <a:rPr lang="el-GR" dirty="0"/>
            <a:t>Αποτελέσματα</a:t>
          </a:r>
          <a:endParaRPr lang="en-US" dirty="0"/>
        </a:p>
      </dgm:t>
    </dgm:pt>
    <dgm:pt modelId="{60D44DF1-524A-4AB2-8E44-C079D2FF6D6A}" type="parTrans" cxnId="{4BC75272-176F-4D05-BD02-7EFFE5A684A9}">
      <dgm:prSet/>
      <dgm:spPr/>
      <dgm:t>
        <a:bodyPr/>
        <a:lstStyle/>
        <a:p>
          <a:endParaRPr lang="en-US"/>
        </a:p>
      </dgm:t>
    </dgm:pt>
    <dgm:pt modelId="{B3426745-098A-4364-8863-3D4C1AA43846}" type="sibTrans" cxnId="{4BC75272-176F-4D05-BD02-7EFFE5A684A9}">
      <dgm:prSet/>
      <dgm:spPr/>
      <dgm:t>
        <a:bodyPr/>
        <a:lstStyle/>
        <a:p>
          <a:endParaRPr lang="en-US"/>
        </a:p>
      </dgm:t>
    </dgm:pt>
    <dgm:pt modelId="{3C1E69CB-6DD0-44FB-AB86-046EDABDF1DC}" type="pres">
      <dgm:prSet presAssocID="{49B96AF0-ECB7-44F7-8CCC-C46273021F3D}" presName="cycle" presStyleCnt="0">
        <dgm:presLayoutVars>
          <dgm:dir/>
          <dgm:resizeHandles val="exact"/>
        </dgm:presLayoutVars>
      </dgm:prSet>
      <dgm:spPr/>
    </dgm:pt>
    <dgm:pt modelId="{673F7089-7801-4EC4-8ED2-B937C4AB5124}" type="pres">
      <dgm:prSet presAssocID="{213D8F3A-0292-4DC5-BE4D-DB3B8A031ABA}" presName="node" presStyleLbl="node1" presStyleIdx="0" presStyleCnt="4" custScaleX="136394">
        <dgm:presLayoutVars>
          <dgm:bulletEnabled val="1"/>
        </dgm:presLayoutVars>
      </dgm:prSet>
      <dgm:spPr/>
    </dgm:pt>
    <dgm:pt modelId="{98B08CD2-73D6-4842-BD51-BF6B0960E67E}" type="pres">
      <dgm:prSet presAssocID="{213D8F3A-0292-4DC5-BE4D-DB3B8A031ABA}" presName="spNode" presStyleCnt="0"/>
      <dgm:spPr/>
    </dgm:pt>
    <dgm:pt modelId="{B3CEE2D0-4108-4BF3-A464-DD343690A998}" type="pres">
      <dgm:prSet presAssocID="{0026F9B4-FC51-403A-A7E5-FD6A35A81D3D}" presName="sibTrans" presStyleLbl="sibTrans1D1" presStyleIdx="0" presStyleCnt="4"/>
      <dgm:spPr/>
    </dgm:pt>
    <dgm:pt modelId="{A5FA3B09-D423-4226-A0DF-FCA903FE0476}" type="pres">
      <dgm:prSet presAssocID="{233B4413-03B1-44FF-83B3-87AFE847EB56}" presName="node" presStyleLbl="node1" presStyleIdx="1" presStyleCnt="4" custScaleX="131472">
        <dgm:presLayoutVars>
          <dgm:bulletEnabled val="1"/>
        </dgm:presLayoutVars>
      </dgm:prSet>
      <dgm:spPr/>
    </dgm:pt>
    <dgm:pt modelId="{9EBC5938-B30C-4C82-B5D7-1C39CBF66628}" type="pres">
      <dgm:prSet presAssocID="{233B4413-03B1-44FF-83B3-87AFE847EB56}" presName="spNode" presStyleCnt="0"/>
      <dgm:spPr/>
    </dgm:pt>
    <dgm:pt modelId="{C4ED4286-B938-497F-BF31-CB1D01BFB683}" type="pres">
      <dgm:prSet presAssocID="{FDE31915-5EFC-45A9-BB42-06E5AB2DDE78}" presName="sibTrans" presStyleLbl="sibTrans1D1" presStyleIdx="1" presStyleCnt="4"/>
      <dgm:spPr/>
    </dgm:pt>
    <dgm:pt modelId="{C7DD5079-9CEB-4CC7-9FF5-62F2B150529F}" type="pres">
      <dgm:prSet presAssocID="{B1771E47-40AF-404C-8C75-97203FC24E22}" presName="node" presStyleLbl="node1" presStyleIdx="2" presStyleCnt="4" custScaleX="141638">
        <dgm:presLayoutVars>
          <dgm:bulletEnabled val="1"/>
        </dgm:presLayoutVars>
      </dgm:prSet>
      <dgm:spPr/>
    </dgm:pt>
    <dgm:pt modelId="{93B2F407-278A-4C3D-99B3-1CBEB7673426}" type="pres">
      <dgm:prSet presAssocID="{B1771E47-40AF-404C-8C75-97203FC24E22}" presName="spNode" presStyleCnt="0"/>
      <dgm:spPr/>
    </dgm:pt>
    <dgm:pt modelId="{9428654C-DE09-4FFD-9A6F-3FAC261FA92E}" type="pres">
      <dgm:prSet presAssocID="{3A6910DB-67B5-445D-AA4F-8A46E15DB7C3}" presName="sibTrans" presStyleLbl="sibTrans1D1" presStyleIdx="2" presStyleCnt="4"/>
      <dgm:spPr/>
    </dgm:pt>
    <dgm:pt modelId="{C0BF3876-B476-4FC6-A9B2-EA30FA17EF38}" type="pres">
      <dgm:prSet presAssocID="{0439BFA1-DFE8-496E-A6D0-56F275771D44}" presName="node" presStyleLbl="node1" presStyleIdx="3" presStyleCnt="4" custScaleX="153280">
        <dgm:presLayoutVars>
          <dgm:bulletEnabled val="1"/>
        </dgm:presLayoutVars>
      </dgm:prSet>
      <dgm:spPr/>
    </dgm:pt>
    <dgm:pt modelId="{2CD59888-3FC8-48C2-A522-C3E763E246B7}" type="pres">
      <dgm:prSet presAssocID="{0439BFA1-DFE8-496E-A6D0-56F275771D44}" presName="spNode" presStyleCnt="0"/>
      <dgm:spPr/>
    </dgm:pt>
    <dgm:pt modelId="{D201FE1A-9F88-4556-BED8-EF99FB6D2529}" type="pres">
      <dgm:prSet presAssocID="{B3426745-098A-4364-8863-3D4C1AA43846}" presName="sibTrans" presStyleLbl="sibTrans1D1" presStyleIdx="3" presStyleCnt="4"/>
      <dgm:spPr/>
    </dgm:pt>
  </dgm:ptLst>
  <dgm:cxnLst>
    <dgm:cxn modelId="{94925B0C-3DD9-45CF-951B-8BA8512FC410}" type="presOf" srcId="{B1771E47-40AF-404C-8C75-97203FC24E22}" destId="{C7DD5079-9CEB-4CC7-9FF5-62F2B150529F}" srcOrd="0" destOrd="0" presId="urn:microsoft.com/office/officeart/2005/8/layout/cycle5"/>
    <dgm:cxn modelId="{E47EB31A-AAEF-4F99-87AB-1F38C471089D}" type="presOf" srcId="{233B4413-03B1-44FF-83B3-87AFE847EB56}" destId="{A5FA3B09-D423-4226-A0DF-FCA903FE0476}" srcOrd="0" destOrd="0" presId="urn:microsoft.com/office/officeart/2005/8/layout/cycle5"/>
    <dgm:cxn modelId="{33F2A81C-3599-4686-AF25-8D64CE852AFD}" type="presOf" srcId="{0026F9B4-FC51-403A-A7E5-FD6A35A81D3D}" destId="{B3CEE2D0-4108-4BF3-A464-DD343690A998}" srcOrd="0" destOrd="0" presId="urn:microsoft.com/office/officeart/2005/8/layout/cycle5"/>
    <dgm:cxn modelId="{6A169D24-A060-4B05-8DBE-01C3033D1749}" srcId="{49B96AF0-ECB7-44F7-8CCC-C46273021F3D}" destId="{B1771E47-40AF-404C-8C75-97203FC24E22}" srcOrd="2" destOrd="0" parTransId="{6E9037B8-1010-472E-99F3-304A02993E7E}" sibTransId="{3A6910DB-67B5-445D-AA4F-8A46E15DB7C3}"/>
    <dgm:cxn modelId="{C0302E26-42A9-4312-B884-FA4F308CC016}" type="presOf" srcId="{0439BFA1-DFE8-496E-A6D0-56F275771D44}" destId="{C0BF3876-B476-4FC6-A9B2-EA30FA17EF38}" srcOrd="0" destOrd="0" presId="urn:microsoft.com/office/officeart/2005/8/layout/cycle5"/>
    <dgm:cxn modelId="{D91FCB26-5173-434F-8966-1A42A92EE2EA}" srcId="{49B96AF0-ECB7-44F7-8CCC-C46273021F3D}" destId="{233B4413-03B1-44FF-83B3-87AFE847EB56}" srcOrd="1" destOrd="0" parTransId="{5957ECFE-D450-49A6-A3DF-2908320C0545}" sibTransId="{FDE31915-5EFC-45A9-BB42-06E5AB2DDE78}"/>
    <dgm:cxn modelId="{1D65B332-4BA3-4C90-99F4-6C5A68C11AFA}" srcId="{49B96AF0-ECB7-44F7-8CCC-C46273021F3D}" destId="{213D8F3A-0292-4DC5-BE4D-DB3B8A031ABA}" srcOrd="0" destOrd="0" parTransId="{1BBD796E-A1A0-42EB-A341-0F44668A0B70}" sibTransId="{0026F9B4-FC51-403A-A7E5-FD6A35A81D3D}"/>
    <dgm:cxn modelId="{B114B668-53D6-4AC5-B2AA-99C5A90BEB60}" type="presOf" srcId="{49B96AF0-ECB7-44F7-8CCC-C46273021F3D}" destId="{3C1E69CB-6DD0-44FB-AB86-046EDABDF1DC}" srcOrd="0" destOrd="0" presId="urn:microsoft.com/office/officeart/2005/8/layout/cycle5"/>
    <dgm:cxn modelId="{4BC75272-176F-4D05-BD02-7EFFE5A684A9}" srcId="{49B96AF0-ECB7-44F7-8CCC-C46273021F3D}" destId="{0439BFA1-DFE8-496E-A6D0-56F275771D44}" srcOrd="3" destOrd="0" parTransId="{60D44DF1-524A-4AB2-8E44-C079D2FF6D6A}" sibTransId="{B3426745-098A-4364-8863-3D4C1AA43846}"/>
    <dgm:cxn modelId="{7210CB82-61F0-4BDF-A064-2FF52AAE1616}" type="presOf" srcId="{FDE31915-5EFC-45A9-BB42-06E5AB2DDE78}" destId="{C4ED4286-B938-497F-BF31-CB1D01BFB683}" srcOrd="0" destOrd="0" presId="urn:microsoft.com/office/officeart/2005/8/layout/cycle5"/>
    <dgm:cxn modelId="{C28EF896-2658-468A-AF16-3D9D4F0F1073}" type="presOf" srcId="{213D8F3A-0292-4DC5-BE4D-DB3B8A031ABA}" destId="{673F7089-7801-4EC4-8ED2-B937C4AB5124}" srcOrd="0" destOrd="0" presId="urn:microsoft.com/office/officeart/2005/8/layout/cycle5"/>
    <dgm:cxn modelId="{242B3BD7-9CA8-4A69-820D-AEA7EC471D47}" type="presOf" srcId="{3A6910DB-67B5-445D-AA4F-8A46E15DB7C3}" destId="{9428654C-DE09-4FFD-9A6F-3FAC261FA92E}" srcOrd="0" destOrd="0" presId="urn:microsoft.com/office/officeart/2005/8/layout/cycle5"/>
    <dgm:cxn modelId="{AAE9F2F4-DC93-48C9-A44D-CBCD6985FF79}" type="presOf" srcId="{B3426745-098A-4364-8863-3D4C1AA43846}" destId="{D201FE1A-9F88-4556-BED8-EF99FB6D2529}" srcOrd="0" destOrd="0" presId="urn:microsoft.com/office/officeart/2005/8/layout/cycle5"/>
    <dgm:cxn modelId="{474E6E2C-07BB-4935-9925-E41C3324D1FF}" type="presParOf" srcId="{3C1E69CB-6DD0-44FB-AB86-046EDABDF1DC}" destId="{673F7089-7801-4EC4-8ED2-B937C4AB5124}" srcOrd="0" destOrd="0" presId="urn:microsoft.com/office/officeart/2005/8/layout/cycle5"/>
    <dgm:cxn modelId="{5243955E-93E2-42EC-8A63-D532D608E9CC}" type="presParOf" srcId="{3C1E69CB-6DD0-44FB-AB86-046EDABDF1DC}" destId="{98B08CD2-73D6-4842-BD51-BF6B0960E67E}" srcOrd="1" destOrd="0" presId="urn:microsoft.com/office/officeart/2005/8/layout/cycle5"/>
    <dgm:cxn modelId="{EFED0571-9A5B-4508-9C0D-AD3ED9FB612D}" type="presParOf" srcId="{3C1E69CB-6DD0-44FB-AB86-046EDABDF1DC}" destId="{B3CEE2D0-4108-4BF3-A464-DD343690A998}" srcOrd="2" destOrd="0" presId="urn:microsoft.com/office/officeart/2005/8/layout/cycle5"/>
    <dgm:cxn modelId="{D4049B72-DCAB-499F-89A5-E9CC88B0C2EB}" type="presParOf" srcId="{3C1E69CB-6DD0-44FB-AB86-046EDABDF1DC}" destId="{A5FA3B09-D423-4226-A0DF-FCA903FE0476}" srcOrd="3" destOrd="0" presId="urn:microsoft.com/office/officeart/2005/8/layout/cycle5"/>
    <dgm:cxn modelId="{B61BDE62-5CED-4DD8-B26E-2AB6BEF3CC41}" type="presParOf" srcId="{3C1E69CB-6DD0-44FB-AB86-046EDABDF1DC}" destId="{9EBC5938-B30C-4C82-B5D7-1C39CBF66628}" srcOrd="4" destOrd="0" presId="urn:microsoft.com/office/officeart/2005/8/layout/cycle5"/>
    <dgm:cxn modelId="{35300134-BB1B-4936-A87C-6C6595974510}" type="presParOf" srcId="{3C1E69CB-6DD0-44FB-AB86-046EDABDF1DC}" destId="{C4ED4286-B938-497F-BF31-CB1D01BFB683}" srcOrd="5" destOrd="0" presId="urn:microsoft.com/office/officeart/2005/8/layout/cycle5"/>
    <dgm:cxn modelId="{4A03AD48-BE17-416E-96A7-152A1D3CA72E}" type="presParOf" srcId="{3C1E69CB-6DD0-44FB-AB86-046EDABDF1DC}" destId="{C7DD5079-9CEB-4CC7-9FF5-62F2B150529F}" srcOrd="6" destOrd="0" presId="urn:microsoft.com/office/officeart/2005/8/layout/cycle5"/>
    <dgm:cxn modelId="{8870F196-9868-4F29-9233-8D9A46BA8000}" type="presParOf" srcId="{3C1E69CB-6DD0-44FB-AB86-046EDABDF1DC}" destId="{93B2F407-278A-4C3D-99B3-1CBEB7673426}" srcOrd="7" destOrd="0" presId="urn:microsoft.com/office/officeart/2005/8/layout/cycle5"/>
    <dgm:cxn modelId="{9CBF526C-71A2-4BD4-8DC0-C8A3C7BB8202}" type="presParOf" srcId="{3C1E69CB-6DD0-44FB-AB86-046EDABDF1DC}" destId="{9428654C-DE09-4FFD-9A6F-3FAC261FA92E}" srcOrd="8" destOrd="0" presId="urn:microsoft.com/office/officeart/2005/8/layout/cycle5"/>
    <dgm:cxn modelId="{DBAE79A4-569D-47BE-B707-4876F9441565}" type="presParOf" srcId="{3C1E69CB-6DD0-44FB-AB86-046EDABDF1DC}" destId="{C0BF3876-B476-4FC6-A9B2-EA30FA17EF38}" srcOrd="9" destOrd="0" presId="urn:microsoft.com/office/officeart/2005/8/layout/cycle5"/>
    <dgm:cxn modelId="{E3D1E569-FA78-482B-B6E6-E02D40BF4945}" type="presParOf" srcId="{3C1E69CB-6DD0-44FB-AB86-046EDABDF1DC}" destId="{2CD59888-3FC8-48C2-A522-C3E763E246B7}" srcOrd="10" destOrd="0" presId="urn:microsoft.com/office/officeart/2005/8/layout/cycle5"/>
    <dgm:cxn modelId="{D9C800E1-4816-4B0F-BD38-FB72A87C4F07}" type="presParOf" srcId="{3C1E69CB-6DD0-44FB-AB86-046EDABDF1DC}" destId="{D201FE1A-9F88-4556-BED8-EF99FB6D252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A14DA-CAC1-4E33-A00F-A6B6895BB7FA}">
      <dsp:nvSpPr>
        <dsp:cNvPr id="0" name=""/>
        <dsp:cNvSpPr/>
      </dsp:nvSpPr>
      <dsp:spPr>
        <a:xfrm>
          <a:off x="0" y="11999"/>
          <a:ext cx="7705801" cy="48438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ts val="1200"/>
            </a:spcAft>
            <a:buNone/>
          </a:pPr>
          <a:r>
            <a:rPr lang="el-GR" sz="2000" b="1" kern="1200" dirty="0">
              <a:solidFill>
                <a:schemeClr val="tx1"/>
              </a:solidFill>
              <a:latin typeface="Calibri" panose="020F0502020204030204" pitchFamily="34" charset="0"/>
              <a:cs typeface="Calibri" panose="020F0502020204030204" pitchFamily="34" charset="0"/>
            </a:rPr>
            <a:t>ΠΡΟΠΤΥΧΙΑΚΟ ΠΡΟΓΡΑΜΜΑ ΣΠΟΥΔΩΝ </a:t>
          </a:r>
        </a:p>
      </dsp:txBody>
      <dsp:txXfrm>
        <a:off x="23645" y="35644"/>
        <a:ext cx="7658511" cy="437090"/>
      </dsp:txXfrm>
    </dsp:sp>
    <dsp:sp modelId="{28273F9F-14AE-49F2-9F17-04FD4FF1D53E}">
      <dsp:nvSpPr>
        <dsp:cNvPr id="0" name=""/>
        <dsp:cNvSpPr/>
      </dsp:nvSpPr>
      <dsp:spPr>
        <a:xfrm>
          <a:off x="0" y="562619"/>
          <a:ext cx="7705801" cy="48438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ts val="1200"/>
            </a:spcAft>
            <a:buNone/>
          </a:pPr>
          <a:r>
            <a:rPr lang="el-GR" sz="2000" b="1" kern="1200" dirty="0">
              <a:solidFill>
                <a:schemeClr val="tx1"/>
              </a:solidFill>
              <a:latin typeface="Calibri" panose="020F0502020204030204" pitchFamily="34" charset="0"/>
              <a:cs typeface="Calibri" panose="020F0502020204030204" pitchFamily="34" charset="0"/>
            </a:rPr>
            <a:t>Μάθημα </a:t>
          </a:r>
          <a:r>
            <a:rPr lang="el-GR" sz="2000" b="1" kern="1200" dirty="0">
              <a:solidFill>
                <a:schemeClr val="tx1"/>
              </a:solidFill>
              <a:latin typeface="Calibri" panose="020F0502020204030204" pitchFamily="34" charset="0"/>
              <a:ea typeface="Cambria" pitchFamily="18" charset="0"/>
              <a:cs typeface="Calibri" panose="020F0502020204030204" pitchFamily="34" charset="0"/>
            </a:rPr>
            <a:t>Ν</a:t>
          </a:r>
          <a:r>
            <a:rPr lang="en-US" sz="2000" b="1" kern="1200" dirty="0">
              <a:solidFill>
                <a:schemeClr val="tx1"/>
              </a:solidFill>
              <a:latin typeface="Calibri" panose="020F0502020204030204" pitchFamily="34" charset="0"/>
              <a:ea typeface="Cambria" pitchFamily="18" charset="0"/>
              <a:cs typeface="Calibri" panose="020F0502020204030204" pitchFamily="34" charset="0"/>
            </a:rPr>
            <a:t>071</a:t>
          </a:r>
          <a:r>
            <a:rPr lang="el-GR" sz="2000" b="1" kern="1200" dirty="0">
              <a:solidFill>
                <a:schemeClr val="tx1"/>
              </a:solidFill>
              <a:latin typeface="Calibri" panose="020F0502020204030204" pitchFamily="34" charset="0"/>
              <a:ea typeface="Cambria" pitchFamily="18" charset="0"/>
              <a:cs typeface="Calibri" panose="020F0502020204030204" pitchFamily="34" charset="0"/>
            </a:rPr>
            <a:t> ΟΛΥΜΠΙΑΚΗ ΚΑΙ ΑΘΛΗΤΙΚΗ ΠΑΙΔΕΙΑ</a:t>
          </a:r>
          <a:endParaRPr lang="el-GR" sz="2000" b="1" kern="1200" dirty="0">
            <a:solidFill>
              <a:schemeClr val="tx1"/>
            </a:solidFill>
            <a:latin typeface="Calibri" panose="020F0502020204030204" pitchFamily="34" charset="0"/>
            <a:cs typeface="Calibri" panose="020F0502020204030204" pitchFamily="34" charset="0"/>
          </a:endParaRPr>
        </a:p>
      </dsp:txBody>
      <dsp:txXfrm>
        <a:off x="23645" y="586264"/>
        <a:ext cx="7658511" cy="437090"/>
      </dsp:txXfrm>
    </dsp:sp>
    <dsp:sp modelId="{4D67E7F2-9193-40CE-BCDB-3F56A2A5DFFF}">
      <dsp:nvSpPr>
        <dsp:cNvPr id="0" name=""/>
        <dsp:cNvSpPr/>
      </dsp:nvSpPr>
      <dsp:spPr>
        <a:xfrm>
          <a:off x="0" y="1113239"/>
          <a:ext cx="7705801" cy="48438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ts val="1200"/>
            </a:spcAft>
            <a:buNone/>
          </a:pPr>
          <a:r>
            <a:rPr lang="el-GR" altLang="el-GR" sz="2000" b="1" kern="1200" dirty="0">
              <a:solidFill>
                <a:schemeClr val="tx1"/>
              </a:solidFill>
              <a:latin typeface="Calibri" panose="020F0502020204030204" pitchFamily="34" charset="0"/>
              <a:cs typeface="Calibri" panose="020F0502020204030204" pitchFamily="34" charset="0"/>
            </a:rPr>
            <a:t>Υπεύθυνος Μαθήματος: Ευάγγελος </a:t>
          </a:r>
          <a:r>
            <a:rPr lang="el-GR" altLang="el-GR" sz="2000" b="1" kern="1200" dirty="0" err="1">
              <a:solidFill>
                <a:schemeClr val="tx1"/>
              </a:solidFill>
              <a:latin typeface="Calibri" panose="020F0502020204030204" pitchFamily="34" charset="0"/>
              <a:cs typeface="Calibri" panose="020F0502020204030204" pitchFamily="34" charset="0"/>
            </a:rPr>
            <a:t>Αλμπανίδης</a:t>
          </a:r>
          <a:r>
            <a:rPr lang="el-GR" altLang="el-GR" sz="2000" b="1" kern="1200" dirty="0">
              <a:solidFill>
                <a:schemeClr val="tx1"/>
              </a:solidFill>
              <a:latin typeface="Calibri" panose="020F0502020204030204" pitchFamily="34" charset="0"/>
              <a:cs typeface="Calibri" panose="020F0502020204030204" pitchFamily="34" charset="0"/>
            </a:rPr>
            <a:t>, Καθηγητής</a:t>
          </a:r>
          <a:endParaRPr lang="el-GR" sz="2000" b="1" kern="1200" dirty="0">
            <a:solidFill>
              <a:schemeClr val="tx1"/>
            </a:solidFill>
            <a:latin typeface="Calibri" panose="020F0502020204030204" pitchFamily="34" charset="0"/>
            <a:cs typeface="Calibri" panose="020F0502020204030204" pitchFamily="34" charset="0"/>
          </a:endParaRPr>
        </a:p>
      </dsp:txBody>
      <dsp:txXfrm>
        <a:off x="23645" y="1136884"/>
        <a:ext cx="7658511" cy="437090"/>
      </dsp:txXfrm>
    </dsp:sp>
    <dsp:sp modelId="{4FCBFD54-8713-4BC3-8773-6D7F5A1CB75C}">
      <dsp:nvSpPr>
        <dsp:cNvPr id="0" name=""/>
        <dsp:cNvSpPr/>
      </dsp:nvSpPr>
      <dsp:spPr>
        <a:xfrm>
          <a:off x="0" y="1675859"/>
          <a:ext cx="7705801" cy="48438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ts val="1200"/>
            </a:spcAft>
            <a:buNone/>
          </a:pPr>
          <a:r>
            <a:rPr lang="el-GR" sz="2000" b="1" kern="1200" dirty="0">
              <a:solidFill>
                <a:schemeClr val="tx1"/>
              </a:solidFill>
              <a:latin typeface="Calibri" panose="020F0502020204030204" pitchFamily="34" charset="0"/>
              <a:cs typeface="Calibri" panose="020F0502020204030204" pitchFamily="34" charset="0"/>
            </a:rPr>
            <a:t>Διδάσκουσα: Ελευθερία Μορέλα</a:t>
          </a:r>
        </a:p>
      </dsp:txBody>
      <dsp:txXfrm>
        <a:off x="23645" y="1699504"/>
        <a:ext cx="7658511" cy="4370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5170F-B291-4922-93F1-A14FA83C5CF3}">
      <dsp:nvSpPr>
        <dsp:cNvPr id="0" name=""/>
        <dsp:cNvSpPr/>
      </dsp:nvSpPr>
      <dsp:spPr>
        <a:xfrm>
          <a:off x="2340137" y="738598"/>
          <a:ext cx="4568567" cy="3423749"/>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l-GR" sz="3600" b="1" i="0" kern="1200" dirty="0">
              <a:effectLst/>
              <a:latin typeface="+mn-lt"/>
            </a:rPr>
            <a:t>Εκπαιδευτικοί</a:t>
          </a:r>
          <a:endParaRPr lang="en-US" sz="3600" b="1" i="0" kern="1200" dirty="0">
            <a:effectLst/>
            <a:latin typeface="+mn-lt"/>
          </a:endParaRPr>
        </a:p>
      </dsp:txBody>
      <dsp:txXfrm>
        <a:off x="3009188" y="1239994"/>
        <a:ext cx="3230465" cy="2420957"/>
      </dsp:txXfrm>
    </dsp:sp>
    <dsp:sp modelId="{A297D50D-BB6A-4523-A8B0-EB944BB75E6E}">
      <dsp:nvSpPr>
        <dsp:cNvPr id="0" name=""/>
        <dsp:cNvSpPr/>
      </dsp:nvSpPr>
      <dsp:spPr>
        <a:xfrm>
          <a:off x="2600842" y="-168151"/>
          <a:ext cx="3485126" cy="1729373"/>
        </a:xfrm>
        <a:prstGeom prst="ellipse">
          <a:avLst/>
        </a:prstGeom>
        <a:gradFill rotWithShape="0">
          <a:gsLst>
            <a:gs pos="0">
              <a:schemeClr val="accent3">
                <a:alpha val="50000"/>
                <a:hueOff val="2812566"/>
                <a:satOff val="-4220"/>
                <a:lumOff val="-686"/>
                <a:alphaOff val="0"/>
                <a:shade val="51000"/>
                <a:satMod val="130000"/>
              </a:schemeClr>
            </a:gs>
            <a:gs pos="80000">
              <a:schemeClr val="accent3">
                <a:alpha val="50000"/>
                <a:hueOff val="2812566"/>
                <a:satOff val="-4220"/>
                <a:lumOff val="-686"/>
                <a:alphaOff val="0"/>
                <a:shade val="93000"/>
                <a:satMod val="130000"/>
              </a:schemeClr>
            </a:gs>
            <a:gs pos="100000">
              <a:schemeClr val="accent3">
                <a:alpha val="50000"/>
                <a:hueOff val="2812566"/>
                <a:satOff val="-4220"/>
                <a:lumOff val="-68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mn-lt"/>
            </a:rPr>
            <a:t>Αναπαραγωγή στερεοτύπων</a:t>
          </a:r>
          <a:endParaRPr lang="en-US" sz="2400" kern="1200" dirty="0">
            <a:latin typeface="+mn-lt"/>
          </a:endParaRPr>
        </a:p>
      </dsp:txBody>
      <dsp:txXfrm>
        <a:off x="3111227" y="85110"/>
        <a:ext cx="2464356" cy="1222851"/>
      </dsp:txXfrm>
    </dsp:sp>
    <dsp:sp modelId="{ACA57971-231E-40FF-AE2D-247F61E06048}">
      <dsp:nvSpPr>
        <dsp:cNvPr id="0" name=""/>
        <dsp:cNvSpPr/>
      </dsp:nvSpPr>
      <dsp:spPr>
        <a:xfrm>
          <a:off x="2605370" y="3504869"/>
          <a:ext cx="3809988" cy="1741812"/>
        </a:xfrm>
        <a:prstGeom prst="ellipse">
          <a:avLst/>
        </a:prstGeom>
        <a:gradFill rotWithShape="0">
          <a:gsLst>
            <a:gs pos="0">
              <a:schemeClr val="accent3">
                <a:alpha val="50000"/>
                <a:hueOff val="5625132"/>
                <a:satOff val="-8440"/>
                <a:lumOff val="-1373"/>
                <a:alphaOff val="0"/>
                <a:shade val="51000"/>
                <a:satMod val="130000"/>
              </a:schemeClr>
            </a:gs>
            <a:gs pos="80000">
              <a:schemeClr val="accent3">
                <a:alpha val="50000"/>
                <a:hueOff val="5625132"/>
                <a:satOff val="-8440"/>
                <a:lumOff val="-1373"/>
                <a:alphaOff val="0"/>
                <a:shade val="93000"/>
                <a:satMod val="130000"/>
              </a:schemeClr>
            </a:gs>
            <a:gs pos="100000">
              <a:schemeClr val="accent3">
                <a:alpha val="50000"/>
                <a:hueOff val="5625132"/>
                <a:satOff val="-8440"/>
                <a:lumOff val="-1373"/>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mn-lt"/>
            </a:rPr>
            <a:t>Αποδέχονται την ισότητα στη θεωρία αλλά οι πρακτικές τους δεν την υποστηρίζουν </a:t>
          </a:r>
          <a:endParaRPr lang="en-US" sz="2400" kern="1200" dirty="0">
            <a:latin typeface="+mn-lt"/>
          </a:endParaRPr>
        </a:p>
      </dsp:txBody>
      <dsp:txXfrm>
        <a:off x="3163330" y="3759951"/>
        <a:ext cx="2694068" cy="1231648"/>
      </dsp:txXfrm>
    </dsp:sp>
    <dsp:sp modelId="{E51FCBF5-7964-4BBF-BE9E-BE3AF096348D}">
      <dsp:nvSpPr>
        <dsp:cNvPr id="0" name=""/>
        <dsp:cNvSpPr/>
      </dsp:nvSpPr>
      <dsp:spPr>
        <a:xfrm>
          <a:off x="5670158" y="1441841"/>
          <a:ext cx="3321441" cy="1861750"/>
        </a:xfrm>
        <a:prstGeom prst="ellipse">
          <a:avLst/>
        </a:prstGeom>
        <a:gradFill rotWithShape="0">
          <a:gsLst>
            <a:gs pos="0">
              <a:schemeClr val="accent3">
                <a:alpha val="50000"/>
                <a:hueOff val="8437698"/>
                <a:satOff val="-12660"/>
                <a:lumOff val="-2059"/>
                <a:alphaOff val="0"/>
                <a:shade val="51000"/>
                <a:satMod val="130000"/>
              </a:schemeClr>
            </a:gs>
            <a:gs pos="80000">
              <a:schemeClr val="accent3">
                <a:alpha val="50000"/>
                <a:hueOff val="8437698"/>
                <a:satOff val="-12660"/>
                <a:lumOff val="-2059"/>
                <a:alphaOff val="0"/>
                <a:shade val="93000"/>
                <a:satMod val="130000"/>
              </a:schemeClr>
            </a:gs>
            <a:gs pos="100000">
              <a:schemeClr val="accent3">
                <a:alpha val="50000"/>
                <a:hueOff val="8437698"/>
                <a:satOff val="-12660"/>
                <a:lumOff val="-2059"/>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mn-lt"/>
            </a:rPr>
            <a:t>Διαφορετικές συμπεριφορές με βάση το φύλο</a:t>
          </a:r>
          <a:endParaRPr lang="en-US" sz="2400" kern="1200" dirty="0">
            <a:latin typeface="+mn-lt"/>
          </a:endParaRPr>
        </a:p>
      </dsp:txBody>
      <dsp:txXfrm>
        <a:off x="6156572" y="1714488"/>
        <a:ext cx="2348613" cy="1316456"/>
      </dsp:txXfrm>
    </dsp:sp>
    <dsp:sp modelId="{D4610B61-EBA1-46A8-9CA3-E0CD34878C48}">
      <dsp:nvSpPr>
        <dsp:cNvPr id="0" name=""/>
        <dsp:cNvSpPr/>
      </dsp:nvSpPr>
      <dsp:spPr>
        <a:xfrm>
          <a:off x="39174" y="1485037"/>
          <a:ext cx="3200409" cy="1944869"/>
        </a:xfrm>
        <a:prstGeom prst="ellipse">
          <a:avLst/>
        </a:prstGeom>
        <a:gradFill rotWithShape="0">
          <a:gsLst>
            <a:gs pos="0">
              <a:schemeClr val="accent3">
                <a:alpha val="50000"/>
                <a:hueOff val="11250264"/>
                <a:satOff val="-16880"/>
                <a:lumOff val="-2745"/>
                <a:alphaOff val="0"/>
                <a:shade val="51000"/>
                <a:satMod val="130000"/>
              </a:schemeClr>
            </a:gs>
            <a:gs pos="80000">
              <a:schemeClr val="accent3">
                <a:alpha val="50000"/>
                <a:hueOff val="11250264"/>
                <a:satOff val="-16880"/>
                <a:lumOff val="-2745"/>
                <a:alphaOff val="0"/>
                <a:shade val="93000"/>
                <a:satMod val="130000"/>
              </a:schemeClr>
            </a:gs>
            <a:gs pos="100000">
              <a:schemeClr val="accent3">
                <a:alpha val="50000"/>
                <a:hueOff val="11250264"/>
                <a:satOff val="-16880"/>
                <a:lumOff val="-2745"/>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mn-lt"/>
            </a:rPr>
            <a:t>Δεν αντιλαμβάνονται ότι γίνονται διακρίσεις </a:t>
          </a:r>
          <a:endParaRPr lang="en-US" sz="2400" kern="1200" dirty="0">
            <a:latin typeface="+mn-lt"/>
          </a:endParaRPr>
        </a:p>
      </dsp:txBody>
      <dsp:txXfrm>
        <a:off x="507863" y="1769856"/>
        <a:ext cx="2263031" cy="1375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F7089-7801-4EC4-8ED2-B937C4AB5124}">
      <dsp:nvSpPr>
        <dsp:cNvPr id="0" name=""/>
        <dsp:cNvSpPr/>
      </dsp:nvSpPr>
      <dsp:spPr>
        <a:xfrm>
          <a:off x="3085004" y="1129"/>
          <a:ext cx="2155731" cy="102733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Πεποιθήσεις</a:t>
          </a:r>
          <a:endParaRPr lang="en-US" sz="2400" kern="1200" dirty="0"/>
        </a:p>
      </dsp:txBody>
      <dsp:txXfrm>
        <a:off x="3135154" y="51279"/>
        <a:ext cx="2055431" cy="927036"/>
      </dsp:txXfrm>
    </dsp:sp>
    <dsp:sp modelId="{B3CEE2D0-4108-4BF3-A464-DD343690A998}">
      <dsp:nvSpPr>
        <dsp:cNvPr id="0" name=""/>
        <dsp:cNvSpPr/>
      </dsp:nvSpPr>
      <dsp:spPr>
        <a:xfrm>
          <a:off x="2464542" y="514797"/>
          <a:ext cx="3396655" cy="3396655"/>
        </a:xfrm>
        <a:custGeom>
          <a:avLst/>
          <a:gdLst/>
          <a:ahLst/>
          <a:cxnLst/>
          <a:rect l="0" t="0" r="0" b="0"/>
          <a:pathLst>
            <a:path>
              <a:moveTo>
                <a:pt x="2918026" y="516527"/>
              </a:moveTo>
              <a:arcTo wR="1698327" hR="1698327" stAng="18954247" swAng="1198897"/>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5FA3B09-D423-4226-A0DF-FCA903FE0476}">
      <dsp:nvSpPr>
        <dsp:cNvPr id="0" name=""/>
        <dsp:cNvSpPr/>
      </dsp:nvSpPr>
      <dsp:spPr>
        <a:xfrm>
          <a:off x="4822228" y="1699456"/>
          <a:ext cx="2077937" cy="102733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Προσδοκίες</a:t>
          </a:r>
          <a:endParaRPr lang="en-US" sz="2400" kern="1200" dirty="0"/>
        </a:p>
      </dsp:txBody>
      <dsp:txXfrm>
        <a:off x="4872378" y="1749606"/>
        <a:ext cx="1977637" cy="927036"/>
      </dsp:txXfrm>
    </dsp:sp>
    <dsp:sp modelId="{C4ED4286-B938-497F-BF31-CB1D01BFB683}">
      <dsp:nvSpPr>
        <dsp:cNvPr id="0" name=""/>
        <dsp:cNvSpPr/>
      </dsp:nvSpPr>
      <dsp:spPr>
        <a:xfrm>
          <a:off x="2464542" y="514797"/>
          <a:ext cx="3396655" cy="3396655"/>
        </a:xfrm>
        <a:custGeom>
          <a:avLst/>
          <a:gdLst/>
          <a:ahLst/>
          <a:cxnLst/>
          <a:rect l="0" t="0" r="0" b="0"/>
          <a:pathLst>
            <a:path>
              <a:moveTo>
                <a:pt x="3252684" y="2382644"/>
              </a:moveTo>
              <a:arcTo wR="1698327" hR="1698327" stAng="1425710" swAng="113117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7DD5079-9CEB-4CC7-9FF5-62F2B150529F}">
      <dsp:nvSpPr>
        <dsp:cNvPr id="0" name=""/>
        <dsp:cNvSpPr/>
      </dsp:nvSpPr>
      <dsp:spPr>
        <a:xfrm>
          <a:off x="3043563" y="3397784"/>
          <a:ext cx="2238613" cy="10273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Συμπεριφορά</a:t>
          </a:r>
          <a:endParaRPr lang="en-US" sz="2700" kern="1200" dirty="0"/>
        </a:p>
      </dsp:txBody>
      <dsp:txXfrm>
        <a:off x="3093713" y="3447934"/>
        <a:ext cx="2138313" cy="927036"/>
      </dsp:txXfrm>
    </dsp:sp>
    <dsp:sp modelId="{9428654C-DE09-4FFD-9A6F-3FAC261FA92E}">
      <dsp:nvSpPr>
        <dsp:cNvPr id="0" name=""/>
        <dsp:cNvSpPr/>
      </dsp:nvSpPr>
      <dsp:spPr>
        <a:xfrm>
          <a:off x="2464542" y="514797"/>
          <a:ext cx="3396655" cy="3396655"/>
        </a:xfrm>
        <a:custGeom>
          <a:avLst/>
          <a:gdLst/>
          <a:ahLst/>
          <a:cxnLst/>
          <a:rect l="0" t="0" r="0" b="0"/>
          <a:pathLst>
            <a:path>
              <a:moveTo>
                <a:pt x="448489" y="2848206"/>
              </a:moveTo>
              <a:arcTo wR="1698327" hR="1698327" stAng="8243114" swAng="113117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0BF3876-B476-4FC6-A9B2-EA30FA17EF38}">
      <dsp:nvSpPr>
        <dsp:cNvPr id="0" name=""/>
        <dsp:cNvSpPr/>
      </dsp:nvSpPr>
      <dsp:spPr>
        <a:xfrm>
          <a:off x="1253233" y="1699456"/>
          <a:ext cx="2422617" cy="102733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dirty="0"/>
            <a:t>Αποτελέσματα</a:t>
          </a:r>
          <a:endParaRPr lang="en-US" sz="2700" kern="1200" dirty="0"/>
        </a:p>
      </dsp:txBody>
      <dsp:txXfrm>
        <a:off x="1303383" y="1749606"/>
        <a:ext cx="2322317" cy="927036"/>
      </dsp:txXfrm>
    </dsp:sp>
    <dsp:sp modelId="{D201FE1A-9F88-4556-BED8-EF99FB6D2529}">
      <dsp:nvSpPr>
        <dsp:cNvPr id="0" name=""/>
        <dsp:cNvSpPr/>
      </dsp:nvSpPr>
      <dsp:spPr>
        <a:xfrm>
          <a:off x="2464542" y="514797"/>
          <a:ext cx="3396655" cy="3396655"/>
        </a:xfrm>
        <a:custGeom>
          <a:avLst/>
          <a:gdLst/>
          <a:ahLst/>
          <a:cxnLst/>
          <a:rect l="0" t="0" r="0" b="0"/>
          <a:pathLst>
            <a:path>
              <a:moveTo>
                <a:pt x="148208" y="1004462"/>
              </a:moveTo>
              <a:arcTo wR="1698327" hR="1698327" stAng="12246856" swAng="1198897"/>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A36CC2-3C08-4270-8D2F-1EF8E5AF9146}" type="datetimeFigureOut">
              <a:rPr lang="el-GR" smtClean="0"/>
              <a:pPr/>
              <a:t>30/11/2025</a:t>
            </a:fld>
            <a:endParaRPr lang="el-GR"/>
          </a:p>
        </p:txBody>
      </p:sp>
      <p:sp>
        <p:nvSpPr>
          <p:cNvPr id="4" name="3 - Θέση υποσέλιδου"/>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4 - Θέση αριθμού διαφάνειας"/>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81065D-9EE0-4B07-9F1D-9EE0F94CAF93}" type="slidenum">
              <a:rPr lang="el-GR" smtClean="0"/>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BCCD82A-F0AC-43D0-87FB-0B10D6404E49}" type="datetimeFigureOut">
              <a:rPr lang="en-US"/>
              <a:pPr>
                <a:defRPr/>
              </a:pPr>
              <a:t>11/30/2025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976A4AF-E968-4542-AF64-209B38855F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l.wikipedia.org/wiki/%CE%95%CE%BA%CF%80%CE%B1%CE%AF%CE%B4%CE%B5%CF%85%CF%83%CE%B7" TargetMode="External"/><Relationship Id="rId13" Type="http://schemas.openxmlformats.org/officeDocument/2006/relationships/hyperlink" Target="https://el.wikipedia.org/wiki/%CE%A4%CE%B1%CF%85%CF%84%CF%8C%CF%84%CE%B7%CF%84%CE%B1_%CF%86%CF%8D%CE%BB%CE%BF%CF%85#cite_note-1" TargetMode="External"/><Relationship Id="rId3" Type="http://schemas.openxmlformats.org/officeDocument/2006/relationships/hyperlink" Target="https://el.wikipedia.org/wiki/%CE%A1%CF%8C%CE%BB%CE%BF%CF%82_%CF%86%CF%8D%CE%BB%CE%BF%CF%85#cite_note-1" TargetMode="External"/><Relationship Id="rId7" Type="http://schemas.openxmlformats.org/officeDocument/2006/relationships/hyperlink" Target="https://el.wikipedia.org/wiki/%CE%A1%CF%8C%CE%BB%CE%BF%CF%82_%CF%86%CF%8D%CE%BB%CE%BF%CF%85#cite_note-2" TargetMode="External"/><Relationship Id="rId12" Type="http://schemas.openxmlformats.org/officeDocument/2006/relationships/hyperlink" Target="https://el.wikipedia.org/wiki/%CE%A1%CF%8C%CE%BB%CE%BF%CF%82_%CF%86%CF%8D%CE%BB%CE%BF%CF%85#cite_note-3"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l.wikipedia.org/wiki/%CE%9A%CE%BF%CE%B9%CE%BD%CF%89%CE%BD%CE%AF%CE%B1" TargetMode="External"/><Relationship Id="rId11" Type="http://schemas.openxmlformats.org/officeDocument/2006/relationships/hyperlink" Target="https://el.wikipedia.org/wiki/%CE%93%CF%85%CE%BD%CE%B1%CE%AF%CE%BA%CE%B1" TargetMode="External"/><Relationship Id="rId5" Type="http://schemas.openxmlformats.org/officeDocument/2006/relationships/hyperlink" Target="https://el.wikipedia.org/wiki/%CE%A6%CF%8D%CE%BB%CE%BF" TargetMode="External"/><Relationship Id="rId10" Type="http://schemas.openxmlformats.org/officeDocument/2006/relationships/hyperlink" Target="https://el.wikipedia.org/wiki/%CE%86%CE%BD%CE%B4%CF%81%CE%B1%CF%82" TargetMode="External"/><Relationship Id="rId4" Type="http://schemas.openxmlformats.org/officeDocument/2006/relationships/hyperlink" Target="https://el.wikipedia.org/wiki/%CE%A3%CF%85%CE%BC%CF%80%CE%B5%CF%81%CE%B9%CF%86%CE%BF%CF%81%CE%AC" TargetMode="External"/><Relationship Id="rId9" Type="http://schemas.openxmlformats.org/officeDocument/2006/relationships/hyperlink" Target="https://el.wikipedia.org/wiki/%CE%98%CF%81%CE%B7%CF%83%CE%BA%CE%B5%CE%AF%CE%B1" TargetMode="External"/><Relationship Id="rId14" Type="http://schemas.openxmlformats.org/officeDocument/2006/relationships/hyperlink" Target="https://el.wikipedia.org/wiki/%CE%A4%CE%B1%CF%85%CF%84%CF%8C%CF%84%CE%B7%CF%84%CE%B1_%CF%86%CF%8D%CE%BB%CE%BF%CF%85#cite_note-MorrowMessinger-2"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l.wikipedia.org/wiki/%CE%A4%CE%B1%CF%85%CF%84%CF%8C%CF%84%CE%B7%CF%84%CE%B1_%CF%86%CF%8D%CE%BB%CE%BF%CF%85#cite_note-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l.wikipedia.org/wiki/%CE%A4%CE%B1%CF%85%CF%84%CF%8C%CF%84%CE%B7%CF%84%CE%B1_%CF%86%CF%8D%CE%BB%CE%BF%CF%85#cite_note-MorrowMessinger-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C82422-4D80-4E01-A914-552D749E9397}" type="slidenum">
              <a:rPr lang="en-US" smtClean="0"/>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1200" dirty="0">
                <a:latin typeface="+mn-lt"/>
              </a:rPr>
              <a:t>Μειωμένη η γυναικεία εκπροσώπηση στις αθλητικές ομοσπονδίες της Ε.Ε., η οποία φτάνει μόλις το 14% </a:t>
            </a:r>
            <a:r>
              <a:rPr lang="el-GR" sz="1000" dirty="0">
                <a:latin typeface="+mn-lt"/>
              </a:rPr>
              <a:t>(</a:t>
            </a:r>
            <a:r>
              <a:rPr lang="en-US" sz="1000" dirty="0">
                <a:latin typeface="+mn-lt"/>
              </a:rPr>
              <a:t>Pinna, 2020)</a:t>
            </a:r>
            <a:endParaRPr lang="el-GR" sz="1000" dirty="0">
              <a:latin typeface="+mn-lt"/>
            </a:endParaRPr>
          </a:p>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333796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buNone/>
            </a:pPr>
            <a:r>
              <a:rPr lang="el-GR" sz="1200" dirty="0"/>
              <a:t>Οι αξίες που κατά κύριο λόγο εξακολουθούν να προωθούνται μέσα στο χώρο του αθλητισμού, αλλά και γενικότερα στις δυτικές κοινωνίες, προσομοιάζουν υπερβολικά των αξιών που εκτιμώνται στην </a:t>
            </a:r>
            <a:r>
              <a:rPr lang="el-GR" sz="1200" b="1" dirty="0"/>
              <a:t>ανδροκρατική ηγεμονία </a:t>
            </a:r>
            <a:r>
              <a:rPr lang="el-GR" sz="1000" dirty="0"/>
              <a:t>(</a:t>
            </a:r>
            <a:r>
              <a:rPr lang="el-GR" sz="1000" dirty="0" err="1"/>
              <a:t>Fasting</a:t>
            </a:r>
            <a:r>
              <a:rPr lang="el-GR" sz="1000" dirty="0"/>
              <a:t>, 2005). </a:t>
            </a:r>
          </a:p>
          <a:p>
            <a:pPr>
              <a:buNone/>
            </a:pPr>
            <a:r>
              <a:rPr lang="el-GR" sz="1200" dirty="0"/>
              <a:t>Ο αγωνιστικός αθλητισμός αποτελεί ένα από τα σημαντικότερα πεδία έκφρασης του ανδρισμού μέσα στις δυτικές κοινωνίες, όπου σε συνδυασμό με τη σωματική δύναμη και την ικανότητα πλάθουν τον ορισμό του </a:t>
            </a:r>
            <a:r>
              <a:rPr lang="el-GR" sz="1200" b="1" dirty="0"/>
              <a:t>ανδρικού ιδεώδους.</a:t>
            </a:r>
          </a:p>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buNone/>
            </a:pPr>
            <a:r>
              <a:rPr lang="el-GR" sz="1200" dirty="0"/>
              <a:t>Οι αξίες που κατά κύριο λόγο εξακολουθούν να προωθούνται μέσα στο χώρο του αθλητισμού, αλλά και γενικότερα στις δυτικές κοινωνίες, προσομοιάζουν υπερβολικά των αξιών που εκτιμώνται στην </a:t>
            </a:r>
            <a:r>
              <a:rPr lang="el-GR" sz="1200" b="1" dirty="0"/>
              <a:t>ανδροκρατική ηγεμονία </a:t>
            </a:r>
            <a:r>
              <a:rPr lang="el-GR" sz="1000" dirty="0"/>
              <a:t>(</a:t>
            </a:r>
            <a:r>
              <a:rPr lang="el-GR" sz="1000" dirty="0" err="1"/>
              <a:t>Fasting</a:t>
            </a:r>
            <a:r>
              <a:rPr lang="el-GR" sz="1000" dirty="0"/>
              <a:t>, 2005). </a:t>
            </a:r>
          </a:p>
          <a:p>
            <a:pPr>
              <a:buNone/>
            </a:pPr>
            <a:r>
              <a:rPr lang="el-GR" sz="1200" dirty="0"/>
              <a:t>Ο αγωνιστικός αθλητισμός αποτελεί ένα από τα σημαντικότερα πεδία έκφρασης του ανδρισμού μέσα στις δυτικές κοινωνίες, όπου σε συνδυασμό με τη σωματική δύναμη και την ικανότητα πλάθουν τον ορισμό του </a:t>
            </a:r>
            <a:r>
              <a:rPr lang="el-GR" sz="1200" b="1" dirty="0"/>
              <a:t>ανδρικού ιδεώδους.</a:t>
            </a:r>
          </a:p>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12</a:t>
            </a:fld>
            <a:endParaRPr lang="en-US"/>
          </a:p>
        </p:txBody>
      </p:sp>
    </p:spTree>
    <p:extLst>
      <p:ext uri="{BB962C8B-B14F-4D97-AF65-F5344CB8AC3E}">
        <p14:creationId xmlns:p14="http://schemas.microsoft.com/office/powerpoint/2010/main" val="424441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lgn="l"/>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13</a:t>
            </a:fld>
            <a:endParaRPr lang="en-US"/>
          </a:p>
        </p:txBody>
      </p:sp>
    </p:spTree>
    <p:extLst>
      <p:ext uri="{BB962C8B-B14F-4D97-AF65-F5344CB8AC3E}">
        <p14:creationId xmlns:p14="http://schemas.microsoft.com/office/powerpoint/2010/main" val="3342794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3480059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Now let’s look at the progress of women’s participation in the Olympic Games. Back in 1900 in </a:t>
            </a:r>
            <a:r>
              <a:rPr lang="en-US" i="1" dirty="0"/>
              <a:t>Paris</a:t>
            </a:r>
            <a:r>
              <a:rPr lang="en-US" dirty="0"/>
              <a:t>, women made up only 1.9% of all athletes. Over the years, that number slowly increased — by 1984, in </a:t>
            </a:r>
            <a:r>
              <a:rPr lang="en-US" i="1" dirty="0"/>
              <a:t>Los Angeles</a:t>
            </a:r>
            <a:r>
              <a:rPr lang="en-US" dirty="0"/>
              <a:t>, it had reached 23%. In 2012 in </a:t>
            </a:r>
            <a:r>
              <a:rPr lang="en-US" i="1" dirty="0"/>
              <a:t>London</a:t>
            </a:r>
            <a:r>
              <a:rPr lang="en-US" dirty="0"/>
              <a:t>, women’s participation nearly doubled again, rising to 44%. And in the most recent Olympics in Paris we finally saw almost equal participation — with nearly half of all athletes being women.”</a:t>
            </a: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19</a:t>
            </a:fld>
            <a:endParaRPr lang="en-US"/>
          </a:p>
        </p:txBody>
      </p:sp>
    </p:spTree>
    <p:extLst>
      <p:ext uri="{BB962C8B-B14F-4D97-AF65-F5344CB8AC3E}">
        <p14:creationId xmlns:p14="http://schemas.microsoft.com/office/powerpoint/2010/main" val="356090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2976A4AF-E968-4542-AF64-209B38855FCA}" type="slidenum">
              <a:rPr lang="en-US" smtClean="0"/>
              <a:pPr>
                <a:defRPr/>
              </a:pPr>
              <a:t>2</a:t>
            </a:fld>
            <a:endParaRPr lang="en-US"/>
          </a:p>
        </p:txBody>
      </p:sp>
    </p:spTree>
    <p:extLst>
      <p:ext uri="{BB962C8B-B14F-4D97-AF65-F5344CB8AC3E}">
        <p14:creationId xmlns:p14="http://schemas.microsoft.com/office/powerpoint/2010/main" val="928162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lvl="1">
              <a:lnSpc>
                <a:spcPct val="150000"/>
              </a:lnSpc>
              <a:buFont typeface="Wingdings" charset="2"/>
              <a:buChar char="v"/>
            </a:pPr>
            <a:r>
              <a:rPr lang="el-GR" sz="1200" dirty="0"/>
              <a:t>Δάρρα, </a:t>
            </a:r>
            <a:r>
              <a:rPr lang="el-GR" sz="1200" dirty="0" err="1"/>
              <a:t>Ρουσάκη</a:t>
            </a:r>
            <a:r>
              <a:rPr lang="el-GR" sz="1200" dirty="0"/>
              <a:t> (παγκόσμιες πρωταθλήτριες κολύμβησης)</a:t>
            </a:r>
          </a:p>
          <a:p>
            <a:pPr lvl="1">
              <a:lnSpc>
                <a:spcPct val="150000"/>
              </a:lnSpc>
              <a:buFont typeface="Wingdings" charset="2"/>
              <a:buChar char="v"/>
            </a:pPr>
            <a:r>
              <a:rPr lang="el-GR" sz="1200" dirty="0"/>
              <a:t>Πατουλίδου (χρυσή Ολυμπιονίκης)</a:t>
            </a:r>
          </a:p>
          <a:p>
            <a:pPr lvl="1">
              <a:lnSpc>
                <a:spcPct val="150000"/>
              </a:lnSpc>
              <a:buFont typeface="Wingdings" charset="2"/>
              <a:buChar char="v"/>
            </a:pPr>
            <a:r>
              <a:rPr lang="el-GR" sz="1200" dirty="0"/>
              <a:t>Μπακογιάννη (αργυρή Ολυμπιονίκης) </a:t>
            </a:r>
          </a:p>
          <a:p>
            <a:pPr lvl="1">
              <a:lnSpc>
                <a:spcPct val="150000"/>
              </a:lnSpc>
              <a:buFont typeface="Wingdings" charset="2"/>
              <a:buChar char="v"/>
            </a:pPr>
            <a:r>
              <a:rPr lang="el-GR" sz="1200" dirty="0"/>
              <a:t>Άλλα αθλήματα (στίβος, ιστιοπλοΐα, ρυθμική, υδατοσφαίριση, κωπηλασία, τένις κ.α.)  </a:t>
            </a:r>
          </a:p>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lvl="1">
              <a:lnSpc>
                <a:spcPct val="150000"/>
              </a:lnSpc>
              <a:buFont typeface="Wingdings" charset="2"/>
              <a:buChar char="v"/>
            </a:pPr>
            <a:r>
              <a:rPr lang="el-GR" sz="1200" dirty="0"/>
              <a:t>Δάρρα, </a:t>
            </a:r>
            <a:r>
              <a:rPr lang="el-GR" sz="1200" dirty="0" err="1"/>
              <a:t>Ρουσάκη</a:t>
            </a:r>
            <a:r>
              <a:rPr lang="el-GR" sz="1200" dirty="0"/>
              <a:t> (παγκόσμιες πρωταθλήτριες κολύμβησης)</a:t>
            </a:r>
          </a:p>
          <a:p>
            <a:pPr lvl="1">
              <a:lnSpc>
                <a:spcPct val="150000"/>
              </a:lnSpc>
              <a:buFont typeface="Wingdings" charset="2"/>
              <a:buChar char="v"/>
            </a:pPr>
            <a:r>
              <a:rPr lang="el-GR" sz="1200" dirty="0"/>
              <a:t>Άλλα αθλήματα (στίβος, ιστιοπλοΐα, ρυθμική, υδατοσφαίριση, κωπηλασία, τένις κ.α.)  </a:t>
            </a:r>
          </a:p>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22</a:t>
            </a:fld>
            <a:endParaRPr lang="en-US"/>
          </a:p>
        </p:txBody>
      </p:sp>
    </p:spTree>
    <p:extLst>
      <p:ext uri="{BB962C8B-B14F-4D97-AF65-F5344CB8AC3E}">
        <p14:creationId xmlns:p14="http://schemas.microsoft.com/office/powerpoint/2010/main" val="640461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23</a:t>
            </a:fld>
            <a:endParaRPr lang="en-US"/>
          </a:p>
        </p:txBody>
      </p:sp>
    </p:spTree>
    <p:extLst>
      <p:ext uri="{BB962C8B-B14F-4D97-AF65-F5344CB8AC3E}">
        <p14:creationId xmlns:p14="http://schemas.microsoft.com/office/powerpoint/2010/main" val="2184753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lnSpcReduction="10000"/>
          </a:bodyPr>
          <a:lstStyle/>
          <a:p>
            <a:pPr algn="l"/>
            <a:r>
              <a:rPr lang="el-GR" sz="1800" b="0" i="0" u="none" strike="noStrike" baseline="0" dirty="0">
                <a:solidFill>
                  <a:srgbClr val="9C2D1F"/>
                </a:solidFill>
                <a:latin typeface="Georgia" panose="02040502050405020303" pitchFamily="18" charset="0"/>
              </a:rPr>
              <a:t>2. </a:t>
            </a:r>
            <a:r>
              <a:rPr lang="el-GR" sz="1800" b="0" i="0" u="none" strike="noStrike" baseline="0" dirty="0">
                <a:solidFill>
                  <a:srgbClr val="000000"/>
                </a:solidFill>
                <a:latin typeface="Georgia" panose="02040502050405020303" pitchFamily="18" charset="0"/>
              </a:rPr>
              <a:t>Το </a:t>
            </a:r>
            <a:r>
              <a:rPr lang="el-GR" sz="1800" b="1" i="0" u="none" strike="noStrike" baseline="0" dirty="0">
                <a:solidFill>
                  <a:srgbClr val="000000"/>
                </a:solidFill>
                <a:latin typeface="Georgia,Bold"/>
              </a:rPr>
              <a:t>κοινωνικό περιβάλλον </a:t>
            </a:r>
            <a:r>
              <a:rPr lang="el-GR" sz="1800" b="0" i="0" u="none" strike="noStrike" baseline="0" dirty="0">
                <a:solidFill>
                  <a:srgbClr val="000000"/>
                </a:solidFill>
                <a:latin typeface="Georgia" panose="02040502050405020303" pitchFamily="18" charset="0"/>
              </a:rPr>
              <a:t>επιτρέπει το ίδιο σε αγόρια και κορίτσια να ασχοληθούν με τον αθλητισμό και τα σπορ;</a:t>
            </a:r>
          </a:p>
          <a:p>
            <a:pPr algn="l"/>
            <a:r>
              <a:rPr lang="el-GR" sz="1800" b="0" i="0" u="none" strike="noStrike" baseline="0" dirty="0">
                <a:solidFill>
                  <a:srgbClr val="9C2D1F"/>
                </a:solidFill>
                <a:latin typeface="Georgia" panose="02040502050405020303" pitchFamily="18" charset="0"/>
              </a:rPr>
              <a:t>3. </a:t>
            </a:r>
            <a:r>
              <a:rPr lang="el-GR" sz="1800" b="0" i="0" u="none" strike="noStrike" baseline="0" dirty="0">
                <a:solidFill>
                  <a:srgbClr val="000000"/>
                </a:solidFill>
                <a:latin typeface="Georgia" panose="02040502050405020303" pitchFamily="18" charset="0"/>
              </a:rPr>
              <a:t>Τα </a:t>
            </a:r>
            <a:r>
              <a:rPr lang="el-GR" sz="1800" b="1" i="0" u="none" strike="noStrike" baseline="0" dirty="0">
                <a:solidFill>
                  <a:srgbClr val="000000"/>
                </a:solidFill>
                <a:latin typeface="Georgia,Bold"/>
              </a:rPr>
              <a:t>ΜΜΕ </a:t>
            </a:r>
            <a:r>
              <a:rPr lang="el-GR" sz="1800" b="0" i="0" u="none" strike="noStrike" baseline="0" dirty="0">
                <a:solidFill>
                  <a:srgbClr val="000000"/>
                </a:solidFill>
                <a:latin typeface="Georgia" panose="02040502050405020303" pitchFamily="18" charset="0"/>
              </a:rPr>
              <a:t>προβάλλουν το ίδιο άνδρες &amp; γυναίκες αθλητές;</a:t>
            </a:r>
          </a:p>
          <a:p>
            <a:pPr algn="l"/>
            <a:r>
              <a:rPr lang="el-GR" sz="1800" b="0" i="0" u="none" strike="noStrike" baseline="0" dirty="0">
                <a:solidFill>
                  <a:srgbClr val="9C2D1F"/>
                </a:solidFill>
                <a:latin typeface="Georgia" panose="02040502050405020303" pitchFamily="18" charset="0"/>
              </a:rPr>
              <a:t>4. </a:t>
            </a:r>
            <a:r>
              <a:rPr lang="el-GR" sz="1800" b="0" i="0" u="none" strike="noStrike" baseline="0" dirty="0">
                <a:solidFill>
                  <a:srgbClr val="000000"/>
                </a:solidFill>
                <a:latin typeface="Georgia" panose="02040502050405020303" pitchFamily="18" charset="0"/>
              </a:rPr>
              <a:t>Οι γυναίκες έχουν την ίδια </a:t>
            </a:r>
            <a:r>
              <a:rPr lang="el-GR" sz="1800" b="1" i="0" u="none" strike="noStrike" baseline="0" dirty="0">
                <a:solidFill>
                  <a:srgbClr val="000000"/>
                </a:solidFill>
                <a:latin typeface="Georgia,Bold"/>
              </a:rPr>
              <a:t>πρόσβαση στους χώρους άθλησης </a:t>
            </a:r>
            <a:r>
              <a:rPr lang="el-GR" sz="1800" b="0" i="0" u="none" strike="noStrike" baseline="0" dirty="0">
                <a:solidFill>
                  <a:srgbClr val="000000"/>
                </a:solidFill>
                <a:latin typeface="Georgia" panose="02040502050405020303" pitchFamily="18" charset="0"/>
              </a:rPr>
              <a:t>όπως και οι άνδρες;</a:t>
            </a:r>
          </a:p>
          <a:p>
            <a:pPr algn="l"/>
            <a:r>
              <a:rPr lang="el-GR" sz="1800" b="0" i="0" u="none" strike="noStrike" baseline="0" dirty="0">
                <a:solidFill>
                  <a:srgbClr val="9C2D1F"/>
                </a:solidFill>
                <a:latin typeface="Georgia" panose="02040502050405020303" pitchFamily="18" charset="0"/>
              </a:rPr>
              <a:t>5. </a:t>
            </a:r>
            <a:r>
              <a:rPr lang="el-GR" sz="1800" b="0" i="0" u="none" strike="noStrike" baseline="0" dirty="0">
                <a:solidFill>
                  <a:srgbClr val="000000"/>
                </a:solidFill>
                <a:latin typeface="Georgia" panose="02040502050405020303" pitchFamily="18" charset="0"/>
              </a:rPr>
              <a:t>Οι γυναίκες αθλήτριες </a:t>
            </a:r>
            <a:r>
              <a:rPr lang="el-GR" sz="1800" b="1" i="0" u="none" strike="noStrike" baseline="0" dirty="0">
                <a:solidFill>
                  <a:srgbClr val="000000"/>
                </a:solidFill>
                <a:latin typeface="Georgia,Bold"/>
              </a:rPr>
              <a:t>αμείβονται </a:t>
            </a:r>
            <a:r>
              <a:rPr lang="el-GR" sz="1800" b="0" i="0" u="none" strike="noStrike" baseline="0" dirty="0">
                <a:solidFill>
                  <a:srgbClr val="000000"/>
                </a:solidFill>
                <a:latin typeface="Georgia" panose="02040502050405020303" pitchFamily="18" charset="0"/>
              </a:rPr>
              <a:t>το ίδιο με τους άνδρες αθλητές;</a:t>
            </a:r>
          </a:p>
          <a:p>
            <a:pPr algn="l"/>
            <a:r>
              <a:rPr lang="el-GR" sz="1800" b="0" i="0" u="none" strike="noStrike" baseline="0" dirty="0">
                <a:solidFill>
                  <a:srgbClr val="9C2D1F"/>
                </a:solidFill>
                <a:latin typeface="Georgia" panose="02040502050405020303" pitchFamily="18" charset="0"/>
              </a:rPr>
              <a:t>6. </a:t>
            </a:r>
            <a:r>
              <a:rPr lang="el-GR" sz="1800" b="0" i="0" u="none" strike="noStrike" baseline="0" dirty="0">
                <a:solidFill>
                  <a:srgbClr val="000000"/>
                </a:solidFill>
                <a:latin typeface="Georgia" panose="02040502050405020303" pitchFamily="18" charset="0"/>
              </a:rPr>
              <a:t>Οι γυναίκες έχουν την ίδια εξέλιξη με τους άνδρες σε </a:t>
            </a:r>
            <a:r>
              <a:rPr lang="el-GR" sz="1800" b="1" i="0" u="none" strike="noStrike" baseline="0" dirty="0">
                <a:solidFill>
                  <a:srgbClr val="000000"/>
                </a:solidFill>
                <a:latin typeface="Georgia,Bold"/>
              </a:rPr>
              <a:t>θέσεις εξουσίας </a:t>
            </a:r>
            <a:r>
              <a:rPr lang="el-GR" sz="1800" b="0" i="0" u="none" strike="noStrike" baseline="0" dirty="0">
                <a:solidFill>
                  <a:srgbClr val="000000"/>
                </a:solidFill>
                <a:latin typeface="Georgia" panose="02040502050405020303" pitchFamily="18" charset="0"/>
              </a:rPr>
              <a:t>στον αθλητισμό</a:t>
            </a:r>
            <a:r>
              <a:rPr lang="el-GR" sz="1800" b="1" i="0" u="none" strike="noStrike" baseline="0" dirty="0">
                <a:solidFill>
                  <a:srgbClr val="000000"/>
                </a:solidFill>
                <a:latin typeface="Cambria,Bold"/>
              </a:rPr>
              <a:t>;</a:t>
            </a:r>
          </a:p>
          <a:p>
            <a:pPr algn="l"/>
            <a:endParaRPr lang="el-GR" sz="1800" b="1" i="0" u="none" strike="noStrike" baseline="0" dirty="0">
              <a:solidFill>
                <a:srgbClr val="000000"/>
              </a:solidFill>
              <a:latin typeface="Cambria,Bold"/>
            </a:endParaRPr>
          </a:p>
          <a:p>
            <a:pPr algn="l"/>
            <a:r>
              <a:rPr lang="el-GR" sz="1200">
                <a:solidFill>
                  <a:schemeClr val="bg1"/>
                </a:solidFill>
                <a:latin typeface="Garamond" pitchFamily="18" charset="0"/>
                <a:ea typeface="MS UI Gothic" pitchFamily="34" charset="-128"/>
              </a:rPr>
              <a:t>Οι αθλήτριες στην Ελλάδα έχουν την ίδια αντιμετώπιση σε όλα τα αθλήματα από το αθλητικό και κοινωνικό τους περιβάλλον (οικογένεια, ομοσπονδίες, ΜΜΕ….) ?</a:t>
            </a:r>
            <a:endParaRPr lang="en-US" dirty="0"/>
          </a:p>
        </p:txBody>
      </p:sp>
      <p:sp>
        <p:nvSpPr>
          <p:cNvPr id="4" name="Θέση αριθμού διαφάνειας 3"/>
          <p:cNvSpPr>
            <a:spLocks noGrp="1"/>
          </p:cNvSpPr>
          <p:nvPr>
            <p:ph type="sldNum" sz="quarter" idx="5"/>
          </p:nvPr>
        </p:nvSpPr>
        <p:spPr/>
        <p:txBody>
          <a:bodyPr/>
          <a:lstStyle/>
          <a:p>
            <a:pPr>
              <a:defRPr/>
            </a:pPr>
            <a:fld id="{2976A4AF-E968-4542-AF64-209B38855FCA}" type="slidenum">
              <a:rPr lang="en-US" smtClean="0"/>
              <a:pPr>
                <a:defRPr/>
              </a:pPr>
              <a:t>24</a:t>
            </a:fld>
            <a:endParaRPr lang="en-US"/>
          </a:p>
        </p:txBody>
      </p:sp>
    </p:spTree>
    <p:extLst>
      <p:ext uri="{BB962C8B-B14F-4D97-AF65-F5344CB8AC3E}">
        <p14:creationId xmlns:p14="http://schemas.microsoft.com/office/powerpoint/2010/main" val="185912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l-GR" sz="1200" b="0" i="0" dirty="0">
                <a:solidFill>
                  <a:srgbClr val="333333"/>
                </a:solidFill>
                <a:effectLst/>
                <a:latin typeface="+mn-lt"/>
              </a:rPr>
              <a:t>“</a:t>
            </a:r>
            <a:r>
              <a:rPr lang="el-GR" sz="1200" b="0" i="1" dirty="0">
                <a:solidFill>
                  <a:srgbClr val="333333"/>
                </a:solidFill>
                <a:effectLst/>
                <a:latin typeface="+mn-lt"/>
              </a:rPr>
              <a:t>Η εκπαίδευση και η ισότητα των φύλων συνδέονται πολύ στενά, με την σχολική αίθουσα να αποτελεί ένα ιδανικό μέρος για την έγκαιρη διάρρηξη των </a:t>
            </a:r>
            <a:r>
              <a:rPr lang="el-GR" sz="1200" b="0" i="1" dirty="0" err="1">
                <a:solidFill>
                  <a:srgbClr val="333333"/>
                </a:solidFill>
                <a:effectLst/>
                <a:latin typeface="+mn-lt"/>
              </a:rPr>
              <a:t>έμφυλων</a:t>
            </a:r>
            <a:r>
              <a:rPr lang="el-GR" sz="1200" b="0" i="1" dirty="0">
                <a:solidFill>
                  <a:srgbClr val="333333"/>
                </a:solidFill>
                <a:effectLst/>
                <a:latin typeface="+mn-lt"/>
              </a:rPr>
              <a:t> στερεοτύπων. </a:t>
            </a:r>
          </a:p>
          <a:p>
            <a:endParaRPr lang="el-GR" sz="1200" i="1" dirty="0">
              <a:solidFill>
                <a:srgbClr val="333333"/>
              </a:solidFill>
              <a:latin typeface="+mn-lt"/>
            </a:endParaRPr>
          </a:p>
          <a:p>
            <a:r>
              <a:rPr lang="el-GR" sz="1200" b="0" i="1" dirty="0">
                <a:solidFill>
                  <a:srgbClr val="333333"/>
                </a:solidFill>
                <a:effectLst/>
                <a:latin typeface="+mn-lt"/>
              </a:rPr>
              <a:t>Παρά ταύτα, τα εκπαιδευτικά περιβάλλοντα ενδέχεται επίσης και να τα ενισχύουν</a:t>
            </a:r>
            <a:endParaRPr lang="en-US" sz="1200" dirty="0">
              <a:latin typeface="+mn-lt"/>
            </a:endParaRPr>
          </a:p>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341313" marR="0" lvl="0" indent="-341313" algn="l" defTabSz="914400" rtl="0" eaLnBrk="0" fontAlgn="base" latinLnBrk="0" hangingPunct="0">
              <a:lnSpc>
                <a:spcPct val="100000"/>
              </a:lnSpc>
              <a:spcBef>
                <a:spcPts val="350"/>
              </a:spcBef>
              <a:spcAft>
                <a:spcPct val="0"/>
              </a:spcAft>
              <a:buClr>
                <a:srgbClr val="EBF25A"/>
              </a:buClr>
              <a:buSzPct val="8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1200" b="1" dirty="0">
                <a:solidFill>
                  <a:srgbClr val="FFFF00"/>
                </a:solidFill>
                <a:latin typeface="Times New Roman" pitchFamily="16" charset="0"/>
                <a:cs typeface="Times New Roman" pitchFamily="16" charset="0"/>
              </a:rPr>
              <a:t> </a:t>
            </a:r>
            <a:r>
              <a:rPr lang="el-GR" sz="1200" dirty="0">
                <a:solidFill>
                  <a:srgbClr val="FFFF00"/>
                </a:solidFill>
                <a:latin typeface="Garamond" pitchFamily="18" charset="0"/>
              </a:rPr>
              <a:t>Όταν οι προσδοκίες των καθηγητών/τριών για τις ικανότητες των μαθητών/τριών τους λειτουργούν όπως οι προφητείες που επαληθεύονται.</a:t>
            </a:r>
          </a:p>
          <a:p>
            <a:pPr marL="341313" indent="-341313">
              <a:spcBef>
                <a:spcPts val="350"/>
              </a:spcBef>
              <a:buClr>
                <a:srgbClr val="EBF25A"/>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dirty="0">
              <a:solidFill>
                <a:srgbClr val="FFFFFF"/>
              </a:solidFill>
              <a:latin typeface="Garamond" pitchFamily="18" charset="0"/>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CBF94F80-7343-4195-A4F3-F0E2475E7543}" type="slidenum">
              <a:rPr lang="en-US" smtClean="0"/>
              <a:pPr/>
              <a:t>30</a:t>
            </a:fld>
            <a:endParaRPr lang="en-US"/>
          </a:p>
        </p:txBody>
      </p:sp>
    </p:spTree>
    <p:extLst>
      <p:ext uri="{BB962C8B-B14F-4D97-AF65-F5344CB8AC3E}">
        <p14:creationId xmlns:p14="http://schemas.microsoft.com/office/powerpoint/2010/main" val="259994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normAutofit/>
          </a:bodyPr>
          <a:lstStyle/>
          <a:p>
            <a:pPr marL="341313" indent="-341313" algn="just">
              <a:spcBef>
                <a:spcPts val="350"/>
              </a:spcBef>
              <a:buClr>
                <a:srgbClr val="EBF25A"/>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7200" dirty="0">
              <a:solidFill>
                <a:srgbClr val="FFFF00"/>
              </a:solidFill>
              <a:latin typeface="Garamond" pitchFamily="18" charset="0"/>
            </a:endParaRPr>
          </a:p>
          <a:p>
            <a:pPr marL="341313" indent="-341313" algn="just">
              <a:spcBef>
                <a:spcPts val="350"/>
              </a:spcBef>
              <a:buClr>
                <a:srgbClr val="EBF25A"/>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3600" dirty="0">
              <a:effectLst>
                <a:outerShdw blurRad="38100" dist="38100" dir="2700000" algn="tl">
                  <a:srgbClr val="000000">
                    <a:alpha val="43137"/>
                  </a:srgbClr>
                </a:outerShdw>
              </a:effectLst>
              <a:latin typeface="Garamond" pitchFamily="18" charset="0"/>
            </a:endParaRPr>
          </a:p>
        </p:txBody>
      </p:sp>
      <p:sp>
        <p:nvSpPr>
          <p:cNvPr id="4" name="Θέση αριθμού διαφάνειας 3"/>
          <p:cNvSpPr>
            <a:spLocks noGrp="1"/>
          </p:cNvSpPr>
          <p:nvPr>
            <p:ph type="sldNum" sz="quarter" idx="5"/>
          </p:nvPr>
        </p:nvSpPr>
        <p:spPr/>
        <p:txBody>
          <a:bodyPr/>
          <a:lstStyle/>
          <a:p>
            <a:fld id="{CBF94F80-7343-4195-A4F3-F0E2475E7543}" type="slidenum">
              <a:rPr lang="en-US" smtClean="0"/>
              <a:pPr/>
              <a:t>3</a:t>
            </a:fld>
            <a:endParaRPr lang="en-US"/>
          </a:p>
        </p:txBody>
      </p:sp>
    </p:spTree>
    <p:extLst>
      <p:ext uri="{BB962C8B-B14F-4D97-AF65-F5344CB8AC3E}">
        <p14:creationId xmlns:p14="http://schemas.microsoft.com/office/powerpoint/2010/main" val="4045307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l-GR" sz="1200" dirty="0">
                <a:latin typeface="+mn-lt"/>
                <a:cs typeface="Arial" charset="0"/>
              </a:rPr>
              <a:t>Ορισμένες δραστηριότητες θεωρούνται από κάποιους καθηγητές </a:t>
            </a:r>
            <a:r>
              <a:rPr lang="el-GR" sz="1200" dirty="0">
                <a:solidFill>
                  <a:srgbClr val="FF0000"/>
                </a:solidFill>
                <a:latin typeface="+mn-lt"/>
                <a:cs typeface="Arial" charset="0"/>
              </a:rPr>
              <a:t>λιγότερο κατάλληλες</a:t>
            </a:r>
            <a:r>
              <a:rPr lang="el-GR" sz="1200" dirty="0">
                <a:latin typeface="+mn-lt"/>
                <a:cs typeface="Arial" charset="0"/>
              </a:rPr>
              <a:t> για κορίτσια απ’ ότι για αγόρια.  </a:t>
            </a:r>
            <a:r>
              <a:rPr lang="el-GR" sz="1200" i="1" dirty="0">
                <a:latin typeface="+mn-lt"/>
                <a:cs typeface="Arial" charset="0"/>
              </a:rPr>
              <a:t>Π.χ. δραστηριότητες που απαιτούν δύναμη</a:t>
            </a:r>
            <a:endParaRPr lang="el-GR" altLang="en-US" sz="1200" dirty="0">
              <a:latin typeface="+mn-lt"/>
            </a:endParaRPr>
          </a:p>
          <a:p>
            <a:pPr eaLnBrk="1" hangingPunct="1">
              <a:spcBef>
                <a:spcPct val="0"/>
              </a:spcBef>
            </a:pPr>
            <a:r>
              <a:rPr lang="el-GR" altLang="en-US" sz="1200" dirty="0">
                <a:latin typeface="Times New Roman" panose="02020603050405020304" pitchFamily="18" charset="0"/>
                <a:cs typeface="Arial" panose="020B0604020202020204" pitchFamily="34" charset="0"/>
              </a:rPr>
              <a:t>Εάν ο/η ΚΦΑ έχει χαμηλές προσδοκίες για την απόδοση του μαθητή/</a:t>
            </a:r>
            <a:r>
              <a:rPr lang="el-GR" altLang="en-US" sz="1200" dirty="0" err="1">
                <a:latin typeface="Times New Roman" panose="02020603050405020304" pitchFamily="18" charset="0"/>
                <a:cs typeface="Arial" panose="020B0604020202020204" pitchFamily="34" charset="0"/>
              </a:rPr>
              <a:t>τριας</a:t>
            </a:r>
            <a:r>
              <a:rPr lang="el-GR" altLang="en-US" sz="1200" dirty="0">
                <a:latin typeface="Times New Roman" panose="02020603050405020304" pitchFamily="18" charset="0"/>
                <a:cs typeface="Arial" panose="020B0604020202020204" pitchFamily="34" charset="0"/>
              </a:rPr>
              <a:t>, τότε και η απόδοση του/της μαθητή/</a:t>
            </a:r>
            <a:r>
              <a:rPr lang="el-GR" altLang="en-US" sz="1200" dirty="0" err="1">
                <a:latin typeface="Times New Roman" panose="02020603050405020304" pitchFamily="18" charset="0"/>
                <a:cs typeface="Arial" panose="020B0604020202020204" pitchFamily="34" charset="0"/>
              </a:rPr>
              <a:t>τριας</a:t>
            </a:r>
            <a:r>
              <a:rPr lang="el-GR" altLang="en-US" sz="1200" dirty="0">
                <a:latin typeface="Times New Roman" panose="02020603050405020304" pitchFamily="18" charset="0"/>
                <a:cs typeface="Arial" panose="020B0604020202020204" pitchFamily="34" charset="0"/>
              </a:rPr>
              <a:t> στο μάθημα φυσικής αγωγής θα είναι χαμηλή (χαμηλότερη των ικανοτήτων του/της).</a:t>
            </a: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Βρετανική επαρχία 1984, συντηρητική κοινωνία..</a:t>
            </a:r>
            <a:endParaRPr lang="en-US" dirty="0"/>
          </a:p>
        </p:txBody>
      </p:sp>
      <p:sp>
        <p:nvSpPr>
          <p:cNvPr id="4" name="Θέση αριθμού διαφάνειας 3"/>
          <p:cNvSpPr>
            <a:spLocks noGrp="1"/>
          </p:cNvSpPr>
          <p:nvPr>
            <p:ph type="sldNum" sz="quarter" idx="5"/>
          </p:nvPr>
        </p:nvSpPr>
        <p:spPr/>
        <p:txBody>
          <a:bodyPr/>
          <a:lstStyle/>
          <a:p>
            <a:pPr>
              <a:defRPr/>
            </a:pPr>
            <a:fld id="{2976A4AF-E968-4542-AF64-209B38855FCA}" type="slidenum">
              <a:rPr lang="en-US" smtClean="0"/>
              <a:pPr>
                <a:defRPr/>
              </a:pPr>
              <a:t>33</a:t>
            </a:fld>
            <a:endParaRPr lang="en-US"/>
          </a:p>
        </p:txBody>
      </p:sp>
    </p:spTree>
    <p:extLst>
      <p:ext uri="{BB962C8B-B14F-4D97-AF65-F5344CB8AC3E}">
        <p14:creationId xmlns:p14="http://schemas.microsoft.com/office/powerpoint/2010/main" val="27244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14313" indent="-214313" algn="just"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r>
              <a:rPr lang="el-GR" sz="1200" dirty="0"/>
              <a:t>Η ολοκληρωμένη και επαρκής κατάρτιση των ΚΦΑ κρίνεται απαραίτητη για την άμβλυνση των διακρίσεων μεταξύ των δύο φύλων</a:t>
            </a:r>
          </a:p>
          <a:p>
            <a:pPr marL="214313" indent="-214313" algn="just"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r>
              <a:rPr lang="el-GR" sz="1200" dirty="0"/>
              <a:t>Ο/Η ΚΦΑ επηρεάζει την πολύπλευρη ανάπτυξη του παιδιού, την κοινωνική αλληλεπίδραση, τις εμπειρίες προσαρμογής</a:t>
            </a:r>
          </a:p>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14313" indent="-214313" algn="just"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r>
              <a:rPr lang="el-GR" sz="1200" dirty="0"/>
              <a:t>Ο/Η ΚΦΑ επηρεάζει την πολύπλευρη ανάπτυξη του παιδιού, την κοινωνική αλληλεπίδραση, τις εμπειρίες προσαρμογής</a:t>
            </a:r>
          </a:p>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37</a:t>
            </a:fld>
            <a:endParaRPr lang="en-US"/>
          </a:p>
        </p:txBody>
      </p:sp>
    </p:spTree>
    <p:extLst>
      <p:ext uri="{BB962C8B-B14F-4D97-AF65-F5344CB8AC3E}">
        <p14:creationId xmlns:p14="http://schemas.microsoft.com/office/powerpoint/2010/main" val="1682135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altLang="el-GR" dirty="0" err="1"/>
              <a:t>Έμφυλη</a:t>
            </a:r>
            <a:r>
              <a:rPr lang="el-GR" altLang="el-GR" dirty="0"/>
              <a:t> ανισότητα στη ΦΑ</a:t>
            </a: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38</a:t>
            </a:fld>
            <a:endParaRPr lang="en-US"/>
          </a:p>
        </p:txBody>
      </p:sp>
    </p:spTree>
    <p:extLst>
      <p:ext uri="{BB962C8B-B14F-4D97-AF65-F5344CB8AC3E}">
        <p14:creationId xmlns:p14="http://schemas.microsoft.com/office/powerpoint/2010/main" val="4057585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a:t>Προσαρμοσμένα παιχνίδια. Για παράδειγμα στην καλαθόσφαιρα ή στο ποδόσφαιρο, οι ομάδες να είναι μεικτές. Να ζητείται στην άμυνα να γίνεται κορίτσι με κορίτσι και αγόρι με αγόρι, ενώ οι πάσες να γίνονται αγόρι-κορίτσι. • Παρουσίαση αθλητών και αθλητριών που διαγωνίζονται σε τομείς που στερεοτυπικά δεν θεωρούνται κατάλληλοι για το φύλο τους. • Χρήση γλώσσας που να μην είναι σεξιστική, μη χρήση στερεότυπων του φύλου</a:t>
            </a: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40</a:t>
            </a:fld>
            <a:endParaRPr lang="en-US"/>
          </a:p>
        </p:txBody>
      </p:sp>
    </p:spTree>
    <p:extLst>
      <p:ext uri="{BB962C8B-B14F-4D97-AF65-F5344CB8AC3E}">
        <p14:creationId xmlns:p14="http://schemas.microsoft.com/office/powerpoint/2010/main" val="3132841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gn="just">
              <a:buNone/>
            </a:pPr>
            <a:endParaRPr lang="el-GR" sz="1200" dirty="0">
              <a:latin typeface="Times New Roman" panose="02020603050405020304" pitchFamily="18" charset="0"/>
              <a:cs typeface="Times New Roman" panose="02020603050405020304" pitchFamily="18" charset="0"/>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lgn="l"/>
            <a:r>
              <a:rPr lang="el-GR" dirty="0"/>
              <a:t>«Ο όρος βιολογικό φύλο (</a:t>
            </a:r>
            <a:r>
              <a:rPr lang="el-GR" dirty="0" err="1"/>
              <a:t>sex</a:t>
            </a:r>
            <a:r>
              <a:rPr lang="el-GR" dirty="0"/>
              <a:t>) αναφέρεται στις βιολογικές διαφορές </a:t>
            </a:r>
            <a:r>
              <a:rPr lang="el-GR" dirty="0" err="1"/>
              <a:t>ανάµεσα</a:t>
            </a:r>
            <a:r>
              <a:rPr lang="el-GR" dirty="0"/>
              <a:t> στο θηλυκό και στο αρσενικό, στην ορατή διαφορά των γεννητικών οργάνων τους και τη συνακόλουθη διαφορά των αναπαραγωγικών τους λειτουργιών. Το κοινωνικό φύλο (</a:t>
            </a:r>
            <a:r>
              <a:rPr lang="el-GR" dirty="0" err="1"/>
              <a:t>gender</a:t>
            </a:r>
            <a:r>
              <a:rPr lang="el-GR" dirty="0"/>
              <a:t>) αφορά τον </a:t>
            </a:r>
            <a:r>
              <a:rPr lang="el-GR" dirty="0" err="1"/>
              <a:t>πολιτισµό</a:t>
            </a:r>
            <a:r>
              <a:rPr lang="el-GR" dirty="0"/>
              <a:t>, αναφέρεται στην κοινωνική κατηγοριοποίηση σε «ανδρικό» ή «γυναικείο».» (</a:t>
            </a:r>
            <a:r>
              <a:rPr lang="el-GR" dirty="0" err="1"/>
              <a:t>Connell</a:t>
            </a:r>
            <a:r>
              <a:rPr lang="el-GR" dirty="0"/>
              <a:t> 2006: 6 – 8). </a:t>
            </a:r>
          </a:p>
          <a:p>
            <a:pPr algn="l"/>
            <a:endParaRPr lang="el-GR" sz="1200" dirty="0">
              <a:latin typeface="Times New Roman" panose="02020603050405020304" pitchFamily="18" charset="0"/>
              <a:cs typeface="Times New Roman" panose="02020603050405020304" pitchFamily="18" charset="0"/>
            </a:endParaRPr>
          </a:p>
          <a:p>
            <a:pPr algn="l"/>
            <a:r>
              <a:rPr lang="el-GR" dirty="0"/>
              <a:t>Η κάθε κοινωνία </a:t>
            </a:r>
            <a:r>
              <a:rPr lang="el-GR" dirty="0" err="1"/>
              <a:t>ερµηνεύει</a:t>
            </a:r>
            <a:r>
              <a:rPr lang="el-GR" dirty="0"/>
              <a:t> διαφορετικά το βιολογικό φύλο και ο τρόπος αυτός αποτυπώνεται στο κοινωνικό φύλο</a:t>
            </a:r>
            <a:endParaRPr lang="el-GR" sz="1200" dirty="0">
              <a:latin typeface="Times New Roman" panose="02020603050405020304" pitchFamily="18" charset="0"/>
              <a:cs typeface="Times New Roman" panose="02020603050405020304" pitchFamily="18" charset="0"/>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5</a:t>
            </a:fld>
            <a:endParaRPr lang="en-US"/>
          </a:p>
        </p:txBody>
      </p:sp>
    </p:spTree>
    <p:extLst>
      <p:ext uri="{BB962C8B-B14F-4D97-AF65-F5344CB8AC3E}">
        <p14:creationId xmlns:p14="http://schemas.microsoft.com/office/powerpoint/2010/main" val="205216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gn="just">
              <a:buNone/>
            </a:pPr>
            <a:r>
              <a:rPr lang="el-GR" b="0" i="0" dirty="0">
                <a:solidFill>
                  <a:srgbClr val="202122"/>
                </a:solidFill>
                <a:effectLst/>
                <a:latin typeface="Arial" panose="020B0604020202020204" pitchFamily="34" charset="0"/>
              </a:rPr>
              <a:t>Οι </a:t>
            </a:r>
            <a:r>
              <a:rPr lang="el-GR" b="1" i="0" dirty="0">
                <a:solidFill>
                  <a:srgbClr val="202122"/>
                </a:solidFill>
                <a:effectLst/>
                <a:latin typeface="Arial" panose="020B0604020202020204" pitchFamily="34" charset="0"/>
              </a:rPr>
              <a:t>ρόλοι των φύλων</a:t>
            </a:r>
            <a:r>
              <a:rPr lang="el-GR" b="0" i="0" dirty="0">
                <a:solidFill>
                  <a:srgbClr val="202122"/>
                </a:solidFill>
                <a:effectLst/>
                <a:latin typeface="Arial" panose="020B0604020202020204" pitchFamily="34" charset="0"/>
              </a:rPr>
              <a:t> ή </a:t>
            </a:r>
            <a:r>
              <a:rPr lang="el-GR" b="1" i="0" dirty="0" err="1">
                <a:solidFill>
                  <a:srgbClr val="202122"/>
                </a:solidFill>
                <a:effectLst/>
                <a:latin typeface="Arial" panose="020B0604020202020204" pitchFamily="34" charset="0"/>
              </a:rPr>
              <a:t>έμφυλοι</a:t>
            </a:r>
            <a:r>
              <a:rPr lang="el-GR" b="1" i="0" dirty="0">
                <a:solidFill>
                  <a:srgbClr val="202122"/>
                </a:solidFill>
                <a:effectLst/>
                <a:latin typeface="Arial" panose="020B0604020202020204" pitchFamily="34" charset="0"/>
              </a:rPr>
              <a:t> ρόλοι</a:t>
            </a:r>
            <a:r>
              <a:rPr lang="el-GR" b="0" i="0" u="none" strike="noStrike" baseline="30000" dirty="0">
                <a:solidFill>
                  <a:srgbClr val="3366CC"/>
                </a:solidFill>
                <a:effectLst/>
                <a:latin typeface="Arial" panose="020B0604020202020204" pitchFamily="34" charset="0"/>
                <a:hlinkClick r:id="rId3"/>
              </a:rPr>
              <a:t>[1]</a:t>
            </a:r>
            <a:r>
              <a:rPr lang="el-GR" b="0" i="0" dirty="0">
                <a:solidFill>
                  <a:srgbClr val="202122"/>
                </a:solidFill>
                <a:effectLst/>
                <a:latin typeface="Arial" panose="020B0604020202020204" pitchFamily="34" charset="0"/>
              </a:rPr>
              <a:t> είναι ευρέως αποδεκτές νόρμες που υπαγορεύουν και καθορίζουν τη </a:t>
            </a:r>
            <a:r>
              <a:rPr lang="el-GR" b="0" i="0" u="none" strike="noStrike" dirty="0">
                <a:solidFill>
                  <a:srgbClr val="3366CC"/>
                </a:solidFill>
                <a:effectLst/>
                <a:latin typeface="Arial" panose="020B0604020202020204" pitchFamily="34" charset="0"/>
                <a:hlinkClick r:id="rId4" tooltip="Συμπεριφορά"/>
              </a:rPr>
              <a:t>συμπεριφορά</a:t>
            </a:r>
            <a:r>
              <a:rPr lang="el-GR" b="0" i="0" dirty="0">
                <a:solidFill>
                  <a:srgbClr val="202122"/>
                </a:solidFill>
                <a:effectLst/>
                <a:latin typeface="Arial" panose="020B0604020202020204" pitchFamily="34" charset="0"/>
              </a:rPr>
              <a:t> και τη λειτουργία των </a:t>
            </a:r>
            <a:r>
              <a:rPr lang="el-GR" b="0" i="0" u="none" strike="noStrike" dirty="0">
                <a:solidFill>
                  <a:srgbClr val="3366CC"/>
                </a:solidFill>
                <a:effectLst/>
                <a:latin typeface="Arial" panose="020B0604020202020204" pitchFamily="34" charset="0"/>
                <a:hlinkClick r:id="rId5" tooltip="Φύλο"/>
              </a:rPr>
              <a:t>φύλων</a:t>
            </a:r>
            <a:r>
              <a:rPr lang="el-GR" b="0" i="0" dirty="0">
                <a:solidFill>
                  <a:srgbClr val="202122"/>
                </a:solidFill>
                <a:effectLst/>
                <a:latin typeface="Arial" panose="020B0604020202020204" pitchFamily="34" charset="0"/>
              </a:rPr>
              <a:t> στα πλαίσια της </a:t>
            </a:r>
            <a:r>
              <a:rPr lang="el-GR" b="0" i="0" u="none" strike="noStrike" dirty="0">
                <a:solidFill>
                  <a:srgbClr val="3366CC"/>
                </a:solidFill>
                <a:effectLst/>
                <a:latin typeface="Arial" panose="020B0604020202020204" pitchFamily="34" charset="0"/>
                <a:hlinkClick r:id="rId6" tooltip="Κοινωνία"/>
              </a:rPr>
              <a:t>κοινωνίας</a:t>
            </a:r>
            <a:r>
              <a:rPr lang="el-GR" b="0" i="0" u="none" strike="noStrike" baseline="30000" dirty="0">
                <a:solidFill>
                  <a:srgbClr val="3366CC"/>
                </a:solidFill>
                <a:effectLst/>
                <a:latin typeface="Arial" panose="020B0604020202020204" pitchFamily="34" charset="0"/>
                <a:hlinkClick r:id="rId7"/>
              </a:rPr>
              <a:t>[2]</a:t>
            </a:r>
            <a:r>
              <a:rPr lang="el-GR" b="0" i="0" dirty="0">
                <a:solidFill>
                  <a:srgbClr val="202122"/>
                </a:solidFill>
                <a:effectLst/>
                <a:latin typeface="Arial" panose="020B0604020202020204" pitchFamily="34" charset="0"/>
              </a:rPr>
              <a:t>, της εργασίας, της </a:t>
            </a:r>
            <a:r>
              <a:rPr lang="el-GR" b="0" i="0" u="none" strike="noStrike" dirty="0">
                <a:solidFill>
                  <a:srgbClr val="3366CC"/>
                </a:solidFill>
                <a:effectLst/>
                <a:latin typeface="Arial" panose="020B0604020202020204" pitchFamily="34" charset="0"/>
                <a:hlinkClick r:id="rId8" tooltip="Εκπαίδευση"/>
              </a:rPr>
              <a:t>εκπαίδευσης</a:t>
            </a:r>
            <a:r>
              <a:rPr lang="el-GR" b="0" i="0" dirty="0">
                <a:solidFill>
                  <a:srgbClr val="202122"/>
                </a:solidFill>
                <a:effectLst/>
                <a:latin typeface="Arial" panose="020B0604020202020204" pitchFamily="34" charset="0"/>
              </a:rPr>
              <a:t>, της </a:t>
            </a:r>
            <a:r>
              <a:rPr lang="el-GR" b="0" i="0" u="none" strike="noStrike" dirty="0">
                <a:solidFill>
                  <a:srgbClr val="3366CC"/>
                </a:solidFill>
                <a:effectLst/>
                <a:latin typeface="Arial" panose="020B0604020202020204" pitchFamily="34" charset="0"/>
                <a:hlinkClick r:id="rId9" tooltip="Θρησκεία"/>
              </a:rPr>
              <a:t>θρησκείας</a:t>
            </a:r>
            <a:r>
              <a:rPr lang="el-GR" b="0" i="0" dirty="0">
                <a:solidFill>
                  <a:srgbClr val="202122"/>
                </a:solidFill>
                <a:effectLst/>
                <a:latin typeface="Arial" panose="020B0604020202020204" pitchFamily="34" charset="0"/>
              </a:rPr>
              <a:t>, στις διαπροσωπικές ή ερωτικές σχέσεις κ.τ.λ. Αποτελούν ουσιαστικά τις «οδηγίες» για το πώς αρμόζει να συμπεριφέρεται ένας </a:t>
            </a:r>
            <a:r>
              <a:rPr lang="el-GR" b="0" i="0" u="none" strike="noStrike" dirty="0">
                <a:solidFill>
                  <a:srgbClr val="3366CC"/>
                </a:solidFill>
                <a:effectLst/>
                <a:latin typeface="Arial" panose="020B0604020202020204" pitchFamily="34" charset="0"/>
                <a:hlinkClick r:id="rId10" tooltip="Άνδρας"/>
              </a:rPr>
              <a:t>άνδρας</a:t>
            </a:r>
            <a:r>
              <a:rPr lang="el-GR" b="0" i="0" dirty="0">
                <a:solidFill>
                  <a:srgbClr val="202122"/>
                </a:solidFill>
                <a:effectLst/>
                <a:latin typeface="Arial" panose="020B0604020202020204" pitchFamily="34" charset="0"/>
              </a:rPr>
              <a:t> και πώς μία </a:t>
            </a:r>
            <a:r>
              <a:rPr lang="el-GR" b="0" i="0" u="none" strike="noStrike" dirty="0">
                <a:solidFill>
                  <a:srgbClr val="3366CC"/>
                </a:solidFill>
                <a:effectLst/>
                <a:latin typeface="Arial" panose="020B0604020202020204" pitchFamily="34" charset="0"/>
                <a:hlinkClick r:id="rId11" tooltip="Γυναίκα"/>
              </a:rPr>
              <a:t>γυναίκα</a:t>
            </a:r>
            <a:r>
              <a:rPr lang="el-GR" b="0" i="0" dirty="0">
                <a:solidFill>
                  <a:srgbClr val="202122"/>
                </a:solidFill>
                <a:effectLst/>
                <a:latin typeface="Arial" panose="020B0604020202020204" pitchFamily="34" charset="0"/>
              </a:rPr>
              <a:t>.</a:t>
            </a:r>
            <a:r>
              <a:rPr lang="el-GR" b="0" i="0" u="none" strike="noStrike" baseline="30000" dirty="0">
                <a:solidFill>
                  <a:srgbClr val="3366CC"/>
                </a:solidFill>
                <a:effectLst/>
                <a:latin typeface="Arial" panose="020B0604020202020204" pitchFamily="34" charset="0"/>
                <a:hlinkClick r:id="rId12"/>
              </a:rPr>
              <a:t>[3]</a:t>
            </a:r>
            <a:endParaRPr lang="en-US" b="0" i="0" u="none" strike="noStrike" baseline="30000" dirty="0">
              <a:solidFill>
                <a:srgbClr val="3366CC"/>
              </a:solidFill>
              <a:effectLst/>
              <a:latin typeface="Arial" panose="020B0604020202020204" pitchFamily="34" charset="0"/>
            </a:endParaRPr>
          </a:p>
          <a:p>
            <a:pPr marL="0" indent="0" algn="just">
              <a:buNone/>
            </a:pPr>
            <a:endParaRPr lang="en-US" sz="1200" b="0" i="0" u="none" strike="noStrike" baseline="30000" dirty="0">
              <a:solidFill>
                <a:srgbClr val="3366CC"/>
              </a:solidFill>
              <a:effectLst/>
              <a:latin typeface="Arial" panose="020B0604020202020204" pitchFamily="34" charset="0"/>
              <a:cs typeface="Times New Roman" panose="02020603050405020304" pitchFamily="18" charset="0"/>
            </a:endParaRPr>
          </a:p>
          <a:p>
            <a:pPr marL="0" indent="0" algn="just">
              <a:buNone/>
            </a:pPr>
            <a:r>
              <a:rPr lang="el-GR" b="1" i="0" dirty="0">
                <a:solidFill>
                  <a:srgbClr val="202122"/>
                </a:solidFill>
                <a:effectLst/>
                <a:latin typeface="Arial" panose="020B0604020202020204" pitchFamily="34" charset="0"/>
              </a:rPr>
              <a:t>Ταυτότητα φύλου,</a:t>
            </a:r>
            <a:r>
              <a:rPr lang="el-GR" b="0" i="0" dirty="0">
                <a:solidFill>
                  <a:srgbClr val="202122"/>
                </a:solidFill>
                <a:effectLst/>
                <a:latin typeface="Arial" panose="020B0604020202020204" pitchFamily="34" charset="0"/>
              </a:rPr>
              <a:t> </a:t>
            </a:r>
            <a:r>
              <a:rPr lang="el-GR" b="1" i="0" dirty="0" err="1">
                <a:solidFill>
                  <a:srgbClr val="202122"/>
                </a:solidFill>
                <a:effectLst/>
                <a:latin typeface="Arial" panose="020B0604020202020204" pitchFamily="34" charset="0"/>
              </a:rPr>
              <a:t>έμφυλη</a:t>
            </a:r>
            <a:r>
              <a:rPr lang="el-GR" b="1" i="0" dirty="0">
                <a:solidFill>
                  <a:srgbClr val="202122"/>
                </a:solidFill>
                <a:effectLst/>
                <a:latin typeface="Arial" panose="020B0604020202020204" pitchFamily="34" charset="0"/>
              </a:rPr>
              <a:t> ταυτότητα</a:t>
            </a:r>
            <a:r>
              <a:rPr lang="el-GR" b="0" i="0" dirty="0">
                <a:solidFill>
                  <a:srgbClr val="202122"/>
                </a:solidFill>
                <a:effectLst/>
                <a:latin typeface="Arial" panose="020B0604020202020204" pitchFamily="34" charset="0"/>
              </a:rPr>
              <a:t> ή </a:t>
            </a:r>
            <a:r>
              <a:rPr lang="el-GR" b="1" i="0" dirty="0">
                <a:solidFill>
                  <a:srgbClr val="202122"/>
                </a:solidFill>
                <a:effectLst/>
                <a:latin typeface="Arial" panose="020B0604020202020204" pitchFamily="34" charset="0"/>
              </a:rPr>
              <a:t>ταυτότητα γένους</a:t>
            </a:r>
            <a:r>
              <a:rPr lang="el-GR" b="0" i="0" u="none" strike="noStrike" baseline="30000" dirty="0">
                <a:solidFill>
                  <a:srgbClr val="3366CC"/>
                </a:solidFill>
                <a:effectLst/>
                <a:latin typeface="Arial" panose="020B0604020202020204" pitchFamily="34" charset="0"/>
                <a:hlinkClick r:id="rId13"/>
              </a:rPr>
              <a:t>[1]</a:t>
            </a:r>
            <a:r>
              <a:rPr lang="el-GR" b="0" i="0" dirty="0">
                <a:solidFill>
                  <a:srgbClr val="202122"/>
                </a:solidFill>
                <a:effectLst/>
                <a:latin typeface="Arial" panose="020B0604020202020204" pitchFamily="34" charset="0"/>
              </a:rPr>
              <a:t> είναι η αντίληψη ενός ανθρώπου για το φύλο του (βιολογικό ή ψυχολογικό).</a:t>
            </a:r>
            <a:r>
              <a:rPr lang="el-GR" b="0" i="0" u="none" strike="noStrike" baseline="30000" dirty="0">
                <a:solidFill>
                  <a:srgbClr val="3366CC"/>
                </a:solidFill>
                <a:effectLst/>
                <a:latin typeface="Arial" panose="020B0604020202020204" pitchFamily="34" charset="0"/>
                <a:hlinkClick r:id="rId14"/>
              </a:rPr>
              <a:t>[</a:t>
            </a:r>
            <a:endParaRPr lang="el-GR" sz="1200" dirty="0">
              <a:latin typeface="Times New Roman" panose="02020603050405020304" pitchFamily="18" charset="0"/>
              <a:cs typeface="Times New Roman" panose="02020603050405020304" pitchFamily="18" charset="0"/>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6</a:t>
            </a:fld>
            <a:endParaRPr lang="en-US"/>
          </a:p>
        </p:txBody>
      </p:sp>
    </p:spTree>
    <p:extLst>
      <p:ext uri="{BB962C8B-B14F-4D97-AF65-F5344CB8AC3E}">
        <p14:creationId xmlns:p14="http://schemas.microsoft.com/office/powerpoint/2010/main" val="301690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gn="just">
              <a:buNone/>
            </a:pPr>
            <a:endParaRPr lang="en-US" sz="1200" b="0" i="0" u="none" strike="noStrike" baseline="30000" dirty="0">
              <a:solidFill>
                <a:srgbClr val="3366CC"/>
              </a:solidFill>
              <a:effectLst/>
              <a:latin typeface="Arial" panose="020B0604020202020204" pitchFamily="34" charset="0"/>
              <a:cs typeface="Times New Roman" panose="02020603050405020304" pitchFamily="18" charset="0"/>
            </a:endParaRPr>
          </a:p>
          <a:p>
            <a:pPr marL="0" indent="0" algn="just">
              <a:buNone/>
            </a:pPr>
            <a:r>
              <a:rPr lang="el-GR" b="0" i="0" dirty="0">
                <a:solidFill>
                  <a:srgbClr val="333333"/>
                </a:solidFill>
                <a:effectLst/>
                <a:latin typeface="Tinos"/>
              </a:rPr>
              <a:t>Ένα σύστημα κατηγοριοποίησης που διακρίνει τις φυσιολογικές ή αλλιώς κοινωνικά αποδεκτές συμπεριφορές, από τις μη φυσιολογικές, αποκλίνουσες συμπεριφορές. Το άτομο δεν μένει ανεπηρέαστο από αυτή την κοινωνική κατηγοριοποίηση</a:t>
            </a:r>
          </a:p>
          <a:p>
            <a:pPr marL="0" indent="0" algn="just">
              <a:buNone/>
            </a:pPr>
            <a:r>
              <a:rPr lang="el-GR" b="0" i="0" dirty="0">
                <a:solidFill>
                  <a:srgbClr val="333333"/>
                </a:solidFill>
                <a:effectLst/>
                <a:latin typeface="Tinos"/>
              </a:rPr>
              <a:t>ταυτ</a:t>
            </a:r>
            <a:r>
              <a:rPr lang="el-GR" b="1" i="0" dirty="0">
                <a:solidFill>
                  <a:srgbClr val="202122"/>
                </a:solidFill>
                <a:effectLst/>
                <a:latin typeface="Arial" panose="020B0604020202020204" pitchFamily="34" charset="0"/>
              </a:rPr>
              <a:t>ότητα φύλου,</a:t>
            </a:r>
            <a:r>
              <a:rPr lang="el-GR" b="0" i="0" dirty="0">
                <a:solidFill>
                  <a:srgbClr val="202122"/>
                </a:solidFill>
                <a:effectLst/>
                <a:latin typeface="Arial" panose="020B0604020202020204" pitchFamily="34" charset="0"/>
              </a:rPr>
              <a:t> </a:t>
            </a:r>
            <a:r>
              <a:rPr lang="el-GR" b="1" i="0" dirty="0" err="1">
                <a:solidFill>
                  <a:srgbClr val="202122"/>
                </a:solidFill>
                <a:effectLst/>
                <a:latin typeface="Arial" panose="020B0604020202020204" pitchFamily="34" charset="0"/>
              </a:rPr>
              <a:t>έμφυλη</a:t>
            </a:r>
            <a:r>
              <a:rPr lang="el-GR" b="1" i="0" dirty="0">
                <a:solidFill>
                  <a:srgbClr val="202122"/>
                </a:solidFill>
                <a:effectLst/>
                <a:latin typeface="Arial" panose="020B0604020202020204" pitchFamily="34" charset="0"/>
              </a:rPr>
              <a:t> ταυτότητα</a:t>
            </a:r>
            <a:r>
              <a:rPr lang="el-GR" b="0" i="0" dirty="0">
                <a:solidFill>
                  <a:srgbClr val="202122"/>
                </a:solidFill>
                <a:effectLst/>
                <a:latin typeface="Arial" panose="020B0604020202020204" pitchFamily="34" charset="0"/>
              </a:rPr>
              <a:t> ή </a:t>
            </a:r>
            <a:r>
              <a:rPr lang="el-GR" b="1" i="0" dirty="0">
                <a:solidFill>
                  <a:srgbClr val="202122"/>
                </a:solidFill>
                <a:effectLst/>
                <a:latin typeface="Arial" panose="020B0604020202020204" pitchFamily="34" charset="0"/>
              </a:rPr>
              <a:t>ταυτότητα γένους</a:t>
            </a:r>
            <a:r>
              <a:rPr lang="el-GR" b="0" i="0" u="none" strike="noStrike" baseline="30000" dirty="0">
                <a:solidFill>
                  <a:srgbClr val="3366CC"/>
                </a:solidFill>
                <a:effectLst/>
                <a:latin typeface="Arial" panose="020B0604020202020204" pitchFamily="34" charset="0"/>
                <a:hlinkClick r:id="rId3"/>
              </a:rPr>
              <a:t>[1]</a:t>
            </a:r>
            <a:r>
              <a:rPr lang="el-GR" b="0" i="0" dirty="0">
                <a:solidFill>
                  <a:srgbClr val="202122"/>
                </a:solidFill>
                <a:effectLst/>
                <a:latin typeface="Arial" panose="020B0604020202020204" pitchFamily="34" charset="0"/>
              </a:rPr>
              <a:t> είναι η αντίληψη ενός ανθρώπου για το φύλο του (βιολογικό ή ψυχολογικό).</a:t>
            </a:r>
            <a:r>
              <a:rPr lang="el-GR" b="0" i="0" u="none" strike="noStrike" baseline="30000" dirty="0">
                <a:solidFill>
                  <a:srgbClr val="3366CC"/>
                </a:solidFill>
                <a:effectLst/>
                <a:latin typeface="Arial" panose="020B0604020202020204" pitchFamily="34" charset="0"/>
                <a:hlinkClick r:id="rId4"/>
              </a:rPr>
              <a:t>[</a:t>
            </a:r>
            <a:endParaRPr lang="el-GR" sz="1200" dirty="0">
              <a:latin typeface="Times New Roman" panose="02020603050405020304" pitchFamily="18" charset="0"/>
              <a:cs typeface="Times New Roman" panose="02020603050405020304" pitchFamily="18" charset="0"/>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7</a:t>
            </a:fld>
            <a:endParaRPr lang="en-US"/>
          </a:p>
        </p:txBody>
      </p:sp>
    </p:spTree>
    <p:extLst>
      <p:ext uri="{BB962C8B-B14F-4D97-AF65-F5344CB8AC3E}">
        <p14:creationId xmlns:p14="http://schemas.microsoft.com/office/powerpoint/2010/main" val="190376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gn="just">
              <a:buNone/>
            </a:pPr>
            <a:r>
              <a:rPr lang="el-GR" b="0" i="0" dirty="0">
                <a:solidFill>
                  <a:srgbClr val="333333"/>
                </a:solidFill>
                <a:effectLst/>
                <a:latin typeface="Tinos"/>
              </a:rPr>
              <a:t>Σε κάθε πολιτιστικό περιβάλλον υπάρχουν καθορισμένες και κοινωνικά αποδεκτές νόρμες που υπαγορεύουν και καθορίζουν ένα σύνολο τυποποιημένων και αναμενόμενων συμπεριφορών, που οδηγούν σε ανάλογους ρόλους και κοινωνικές ταυτότητες. Ένα σύστημα κατηγοριοποίησης που διακρίνει τις φυσιολογικές ή αλλιώς κοινωνικά αποδεκτές συμπεριφορές, από τις μη φυσιολογικές, αποκλίνουσες συμπεριφορές.</a:t>
            </a:r>
          </a:p>
          <a:p>
            <a:pPr marL="0" marR="0" lvl="0" indent="0" algn="just" defTabSz="914400" rtl="0" eaLnBrk="0" fontAlgn="base" latinLnBrk="0" hangingPunct="0">
              <a:lnSpc>
                <a:spcPct val="100000"/>
              </a:lnSpc>
              <a:spcBef>
                <a:spcPct val="30000"/>
              </a:spcBef>
              <a:spcAft>
                <a:spcPct val="0"/>
              </a:spcAft>
              <a:buClrTx/>
              <a:buSzTx/>
              <a:buFontTx/>
              <a:buNone/>
              <a:tabLst/>
              <a:defRPr/>
            </a:pPr>
            <a:r>
              <a:rPr kumimoji="0" lang="el-GR" sz="1200" b="0" i="0" u="none" strike="noStrike" kern="1200" cap="none" spc="0" normalizeH="0" baseline="0" noProof="0" dirty="0">
                <a:ln>
                  <a:noFill/>
                </a:ln>
                <a:solidFill>
                  <a:srgbClr val="333333"/>
                </a:solidFill>
                <a:effectLst/>
                <a:uLnTx/>
                <a:uFillTx/>
                <a:latin typeface="+mn-lt"/>
                <a:ea typeface="+mn-ea"/>
                <a:cs typeface="+mn-cs"/>
              </a:rPr>
              <a:t>Τα στερεότυπα των φύλων διαμορφώνουν την αντίληψη, την αξιολόγηση και το χειρισμό των αρσενικών και θηλυκών με τέτοιους </a:t>
            </a:r>
            <a:r>
              <a:rPr kumimoji="0" lang="el-GR" sz="1200" b="0" i="0" u="none" strike="noStrike" kern="1200" cap="none" spc="0" normalizeH="0" baseline="0" noProof="0" dirty="0" err="1">
                <a:ln>
                  <a:noFill/>
                </a:ln>
                <a:solidFill>
                  <a:srgbClr val="333333"/>
                </a:solidFill>
                <a:effectLst/>
                <a:uLnTx/>
                <a:uFillTx/>
                <a:latin typeface="+mn-lt"/>
                <a:ea typeface="+mn-ea"/>
                <a:cs typeface="+mn-cs"/>
              </a:rPr>
              <a:t>έμφυλους</a:t>
            </a:r>
            <a:r>
              <a:rPr kumimoji="0" lang="el-GR" sz="1200" b="0" i="0" u="none" strike="noStrike" kern="1200" cap="none" spc="0" normalizeH="0" baseline="0" noProof="0" dirty="0">
                <a:ln>
                  <a:noFill/>
                </a:ln>
                <a:solidFill>
                  <a:srgbClr val="333333"/>
                </a:solidFill>
                <a:effectLst/>
                <a:uLnTx/>
                <a:uFillTx/>
                <a:latin typeface="+mn-lt"/>
                <a:ea typeface="+mn-ea"/>
                <a:cs typeface="+mn-cs"/>
              </a:rPr>
              <a:t> τρόπους, οι οποίοι δημιουργούν τα ίδια τα πρότυπα συμπεριφορών που επιβεβαιώνουν τα αρχικά στερεότυπα </a:t>
            </a:r>
            <a:r>
              <a:rPr kumimoji="0" lang="el-GR" sz="1000" b="0" i="0" u="none" strike="noStrike" kern="1200" cap="none" spc="0" normalizeH="0" baseline="0" noProof="0" dirty="0">
                <a:ln>
                  <a:noFill/>
                </a:ln>
                <a:solidFill>
                  <a:srgbClr val="333333"/>
                </a:solidFill>
                <a:effectLst/>
                <a:uLnTx/>
                <a:uFillTx/>
                <a:latin typeface="+mn-lt"/>
                <a:ea typeface="+mn-ea"/>
                <a:cs typeface="+mn-cs"/>
              </a:rPr>
              <a:t>(</a:t>
            </a:r>
            <a:r>
              <a:rPr kumimoji="0" lang="el-GR" sz="1000" b="0" i="0" u="none" strike="noStrike" kern="1200" cap="none" spc="0" normalizeH="0" baseline="0" noProof="0" dirty="0" err="1">
                <a:ln>
                  <a:noFill/>
                </a:ln>
                <a:solidFill>
                  <a:srgbClr val="333333"/>
                </a:solidFill>
                <a:effectLst/>
                <a:uLnTx/>
                <a:uFillTx/>
                <a:latin typeface="+mn-lt"/>
                <a:ea typeface="+mn-ea"/>
                <a:cs typeface="+mn-cs"/>
              </a:rPr>
              <a:t>Geis</a:t>
            </a:r>
            <a:r>
              <a:rPr kumimoji="0" lang="el-GR" sz="1000" b="0" i="0" u="none" strike="noStrike" kern="1200" cap="none" spc="0" normalizeH="0" baseline="0" noProof="0" dirty="0">
                <a:ln>
                  <a:noFill/>
                </a:ln>
                <a:solidFill>
                  <a:srgbClr val="333333"/>
                </a:solidFill>
                <a:effectLst/>
                <a:uLnTx/>
                <a:uFillTx/>
                <a:latin typeface="+mn-lt"/>
                <a:ea typeface="+mn-ea"/>
                <a:cs typeface="+mn-cs"/>
              </a:rPr>
              <a:t>, 1993)</a:t>
            </a:r>
          </a:p>
          <a:p>
            <a:pPr marL="0" indent="0" algn="just">
              <a:buNone/>
            </a:pPr>
            <a:endParaRPr lang="el-GR" sz="1200" dirty="0">
              <a:latin typeface="Times New Roman" panose="02020603050405020304" pitchFamily="18" charset="0"/>
              <a:cs typeface="Times New Roman" panose="02020603050405020304" pitchFamily="18" charset="0"/>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8</a:t>
            </a:fld>
            <a:endParaRPr lang="en-US"/>
          </a:p>
        </p:txBody>
      </p:sp>
    </p:spTree>
    <p:extLst>
      <p:ext uri="{BB962C8B-B14F-4D97-AF65-F5344CB8AC3E}">
        <p14:creationId xmlns:p14="http://schemas.microsoft.com/office/powerpoint/2010/main" val="287211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a:t>Κάθε έκφραση, πράξη, λέξη, εικόνα, χειρονομία που βασίζεται στην ιδέα ότι κάποια άτομα, πιο συχνά γυναίκες, είναι κατώτερα από άλλα, εξαιτίας του φύλου τους.</a:t>
            </a:r>
            <a:endParaRPr lang="el-GR" altLang="el-GR" dirty="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FE7C9-031E-4CB2-B7B2-285FBBCE9DBA}" type="slidenum">
              <a:rPr lang="en-US" smtClean="0"/>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pPr>
              <a:defRPr/>
            </a:pPr>
            <a:fld id="{4B38F67D-79B4-4C84-816D-AA33AEE7AC75}" type="datetimeFigureOut">
              <a:rPr lang="en-US" smtClean="0"/>
              <a:pPr>
                <a:defRPr/>
              </a:pPr>
              <a:t>11/30/2025</a:t>
            </a:fld>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pPr>
              <a:defRPr/>
            </a:pPr>
            <a:fld id="{4B38F67D-79B4-4C84-816D-AA33AEE7AC75}" type="datetimeFigureOut">
              <a:rPr lang="en-US" smtClean="0"/>
              <a:pPr>
                <a:defRPr/>
              </a:pPr>
              <a:t>11/30/2025</a:t>
            </a:fld>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pPr>
              <a:defRPr/>
            </a:pPr>
            <a:fld id="{4B38F67D-79B4-4C84-816D-AA33AEE7AC75}" type="datetimeFigureOut">
              <a:rPr lang="en-US" smtClean="0"/>
              <a:pPr>
                <a:defRPr/>
              </a:pPr>
              <a:t>11/30/2025</a:t>
            </a:fld>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pPr>
              <a:defRPr/>
            </a:pPr>
            <a:fld id="{4B38F67D-79B4-4C84-816D-AA33AEE7AC75}" type="datetimeFigureOut">
              <a:rPr lang="en-US" smtClean="0"/>
              <a:pPr>
                <a:defRPr/>
              </a:pPr>
              <a:t>11/30/2025</a:t>
            </a:fld>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pPr>
              <a:defRPr/>
            </a:pPr>
            <a:fld id="{4B38F67D-79B4-4C84-816D-AA33AEE7AC75}" type="datetimeFigureOut">
              <a:rPr lang="en-US" smtClean="0"/>
              <a:pPr>
                <a:defRPr/>
              </a:pPr>
              <a:t>11/30/2025</a:t>
            </a:fld>
            <a:endParaRPr lang="en-US"/>
          </a:p>
        </p:txBody>
      </p:sp>
      <p:sp>
        <p:nvSpPr>
          <p:cNvPr id="5" name="4 - Θέση υποσέλιδου"/>
          <p:cNvSpPr>
            <a:spLocks noGrp="1"/>
          </p:cNvSpPr>
          <p:nvPr>
            <p:ph type="ftr" sz="quarter" idx="11"/>
          </p:nvPr>
        </p:nvSpPr>
        <p:spPr/>
        <p:txBody>
          <a:bodyPr/>
          <a:lstStyle/>
          <a:p>
            <a:pPr>
              <a:defRPr/>
            </a:pPr>
            <a:endParaRPr lang="en-US"/>
          </a:p>
        </p:txBody>
      </p:sp>
      <p:sp>
        <p:nvSpPr>
          <p:cNvPr id="6" name="5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pPr>
              <a:defRPr/>
            </a:pPr>
            <a:fld id="{4B38F67D-79B4-4C84-816D-AA33AEE7AC75}" type="datetimeFigureOut">
              <a:rPr lang="en-US" smtClean="0"/>
              <a:pPr>
                <a:defRPr/>
              </a:pPr>
              <a:t>11/30/2025</a:t>
            </a:fld>
            <a:endParaRPr lang="en-US"/>
          </a:p>
        </p:txBody>
      </p:sp>
      <p:sp>
        <p:nvSpPr>
          <p:cNvPr id="6" name="5 - Θέση υποσέλιδου"/>
          <p:cNvSpPr>
            <a:spLocks noGrp="1"/>
          </p:cNvSpPr>
          <p:nvPr>
            <p:ph type="ftr" sz="quarter" idx="11"/>
          </p:nvPr>
        </p:nvSpPr>
        <p:spPr/>
        <p:txBody>
          <a:bodyPr/>
          <a:lstStyle/>
          <a:p>
            <a:pPr>
              <a:defRPr/>
            </a:pPr>
            <a:endParaRPr lang="en-US"/>
          </a:p>
        </p:txBody>
      </p:sp>
      <p:sp>
        <p:nvSpPr>
          <p:cNvPr id="7" name="6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pPr>
              <a:defRPr/>
            </a:pPr>
            <a:fld id="{4B38F67D-79B4-4C84-816D-AA33AEE7AC75}" type="datetimeFigureOut">
              <a:rPr lang="en-US" smtClean="0"/>
              <a:pPr>
                <a:defRPr/>
              </a:pPr>
              <a:t>11/30/2025</a:t>
            </a:fld>
            <a:endParaRPr lang="en-US"/>
          </a:p>
        </p:txBody>
      </p:sp>
      <p:sp>
        <p:nvSpPr>
          <p:cNvPr id="8" name="7 - Θέση υποσέλιδου"/>
          <p:cNvSpPr>
            <a:spLocks noGrp="1"/>
          </p:cNvSpPr>
          <p:nvPr>
            <p:ph type="ftr" sz="quarter" idx="11"/>
          </p:nvPr>
        </p:nvSpPr>
        <p:spPr/>
        <p:txBody>
          <a:bodyPr/>
          <a:lstStyle/>
          <a:p>
            <a:pPr>
              <a:defRPr/>
            </a:pPr>
            <a:endParaRPr lang="en-US"/>
          </a:p>
        </p:txBody>
      </p:sp>
      <p:sp>
        <p:nvSpPr>
          <p:cNvPr id="9" name="8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pPr>
              <a:defRPr/>
            </a:pPr>
            <a:fld id="{4B38F67D-79B4-4C84-816D-AA33AEE7AC75}" type="datetimeFigureOut">
              <a:rPr lang="en-US" smtClean="0"/>
              <a:pPr>
                <a:defRPr/>
              </a:pPr>
              <a:t>11/30/2025</a:t>
            </a:fld>
            <a:endParaRPr lang="en-US"/>
          </a:p>
        </p:txBody>
      </p:sp>
      <p:sp>
        <p:nvSpPr>
          <p:cNvPr id="4" name="3 - Θέση υποσέλιδου"/>
          <p:cNvSpPr>
            <a:spLocks noGrp="1"/>
          </p:cNvSpPr>
          <p:nvPr>
            <p:ph type="ftr" sz="quarter" idx="11"/>
          </p:nvPr>
        </p:nvSpPr>
        <p:spPr/>
        <p:txBody>
          <a:bodyPr/>
          <a:lstStyle/>
          <a:p>
            <a:pPr>
              <a:defRPr/>
            </a:pPr>
            <a:endParaRPr lang="en-US"/>
          </a:p>
        </p:txBody>
      </p:sp>
      <p:sp>
        <p:nvSpPr>
          <p:cNvPr id="5" name="4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a:defRPr/>
            </a:pPr>
            <a:fld id="{4B38F67D-79B4-4C84-816D-AA33AEE7AC75}" type="datetimeFigureOut">
              <a:rPr lang="en-US" smtClean="0"/>
              <a:pPr>
                <a:defRPr/>
              </a:pPr>
              <a:t>11/30/2025</a:t>
            </a:fld>
            <a:endParaRPr lang="en-US"/>
          </a:p>
        </p:txBody>
      </p:sp>
      <p:sp>
        <p:nvSpPr>
          <p:cNvPr id="3" name="2 - Θέση υποσέλιδου"/>
          <p:cNvSpPr>
            <a:spLocks noGrp="1"/>
          </p:cNvSpPr>
          <p:nvPr>
            <p:ph type="ftr" sz="quarter" idx="11"/>
          </p:nvPr>
        </p:nvSpPr>
        <p:spPr/>
        <p:txBody>
          <a:bodyPr/>
          <a:lstStyle/>
          <a:p>
            <a:pPr>
              <a:defRPr/>
            </a:pPr>
            <a:endParaRPr lang="en-US"/>
          </a:p>
        </p:txBody>
      </p:sp>
      <p:sp>
        <p:nvSpPr>
          <p:cNvPr id="4" name="3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fld id="{4B38F67D-79B4-4C84-816D-AA33AEE7AC75}" type="datetimeFigureOut">
              <a:rPr lang="en-US" smtClean="0"/>
              <a:pPr>
                <a:defRPr/>
              </a:pPr>
              <a:t>11/30/2025</a:t>
            </a:fld>
            <a:endParaRPr lang="en-US"/>
          </a:p>
        </p:txBody>
      </p:sp>
      <p:sp>
        <p:nvSpPr>
          <p:cNvPr id="6" name="5 - Θέση υποσέλιδου"/>
          <p:cNvSpPr>
            <a:spLocks noGrp="1"/>
          </p:cNvSpPr>
          <p:nvPr>
            <p:ph type="ftr" sz="quarter" idx="11"/>
          </p:nvPr>
        </p:nvSpPr>
        <p:spPr/>
        <p:txBody>
          <a:bodyPr/>
          <a:lstStyle/>
          <a:p>
            <a:pPr>
              <a:defRPr/>
            </a:pPr>
            <a:endParaRPr lang="en-US"/>
          </a:p>
        </p:txBody>
      </p:sp>
      <p:sp>
        <p:nvSpPr>
          <p:cNvPr id="7" name="6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pPr>
              <a:defRPr/>
            </a:pPr>
            <a:fld id="{4B38F67D-79B4-4C84-816D-AA33AEE7AC75}" type="datetimeFigureOut">
              <a:rPr lang="en-US" smtClean="0"/>
              <a:pPr>
                <a:defRPr/>
              </a:pPr>
              <a:t>11/30/2025</a:t>
            </a:fld>
            <a:endParaRPr lang="en-US"/>
          </a:p>
        </p:txBody>
      </p:sp>
      <p:sp>
        <p:nvSpPr>
          <p:cNvPr id="6" name="5 - Θέση υποσέλιδου"/>
          <p:cNvSpPr>
            <a:spLocks noGrp="1"/>
          </p:cNvSpPr>
          <p:nvPr>
            <p:ph type="ftr" sz="quarter" idx="11"/>
          </p:nvPr>
        </p:nvSpPr>
        <p:spPr/>
        <p:txBody>
          <a:bodyPr/>
          <a:lstStyle/>
          <a:p>
            <a:pPr>
              <a:defRPr/>
            </a:pPr>
            <a:endParaRPr lang="en-US"/>
          </a:p>
        </p:txBody>
      </p:sp>
      <p:sp>
        <p:nvSpPr>
          <p:cNvPr id="7" name="6 - Θέση αριθμού διαφάνειας"/>
          <p:cNvSpPr>
            <a:spLocks noGrp="1"/>
          </p:cNvSpPr>
          <p:nvPr>
            <p:ph type="sldNum" sz="quarter" idx="12"/>
          </p:nvPr>
        </p:nvSpPr>
        <p:spPr/>
        <p:txBody>
          <a:bodyPr/>
          <a:lstStyle/>
          <a:p>
            <a:pPr>
              <a:defRPr/>
            </a:pPr>
            <a:fld id="{DAA2776F-D09F-4296-94F7-0349A83D4521}"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B38F67D-79B4-4C84-816D-AA33AEE7AC75}" type="datetimeFigureOut">
              <a:rPr lang="en-US" smtClean="0"/>
              <a:pPr>
                <a:defRPr/>
              </a:pPr>
              <a:t>11/30/2025</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AA2776F-D09F-4296-94F7-0349A83D4521}"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fif"/></Relationships>
</file>

<file path=ppt/slides/_rels/slide12.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ydt_g62ptXc"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jfif"/></Relationships>
</file>

<file path=ppt/slides/_rels/slide23.xml.rels><?xml version="1.0" encoding="UTF-8" standalone="yes"?>
<Relationships xmlns="http://schemas.openxmlformats.org/package/2006/relationships"><Relationship Id="rId3" Type="http://schemas.openxmlformats.org/officeDocument/2006/relationships/image" Target="../media/image34.jf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fif"/><Relationship Id="rId4" Type="http://schemas.openxmlformats.org/officeDocument/2006/relationships/image" Target="../media/image35.jfif"/></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5.jf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fi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7.jfif"/></Relationships>
</file>

<file path=ppt/slides/_rels/slide31.xml.rels><?xml version="1.0" encoding="UTF-8" standalone="yes"?>
<Relationships xmlns="http://schemas.openxmlformats.org/package/2006/relationships"><Relationship Id="rId3" Type="http://schemas.openxmlformats.org/officeDocument/2006/relationships/image" Target="../media/image48.jf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f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6.jfi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57.jfi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6 - Θέση περιεχομένου">
            <a:extLst>
              <a:ext uri="{FF2B5EF4-FFF2-40B4-BE49-F238E27FC236}">
                <a16:creationId xmlns:a16="http://schemas.microsoft.com/office/drawing/2014/main" id="{9BFEC8CD-6F93-4014-8719-4563E4F179C9}"/>
              </a:ext>
            </a:extLst>
          </p:cNvPr>
          <p:cNvGraphicFramePr>
            <a:graphicFrameLocks/>
          </p:cNvGraphicFramePr>
          <p:nvPr>
            <p:extLst>
              <p:ext uri="{D42A27DB-BD31-4B8C-83A1-F6EECF244321}">
                <p14:modId xmlns:p14="http://schemas.microsoft.com/office/powerpoint/2010/main" val="3900557508"/>
              </p:ext>
            </p:extLst>
          </p:nvPr>
        </p:nvGraphicFramePr>
        <p:xfrm>
          <a:off x="762000" y="1981200"/>
          <a:ext cx="7705801" cy="2160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3">
            <a:extLst>
              <a:ext uri="{FF2B5EF4-FFF2-40B4-BE49-F238E27FC236}">
                <a16:creationId xmlns:a16="http://schemas.microsoft.com/office/drawing/2014/main" id="{6FD1F91A-A3E0-49E1-804F-D23E39786AF8}"/>
              </a:ext>
            </a:extLst>
          </p:cNvPr>
          <p:cNvSpPr txBox="1">
            <a:spLocks noChangeArrowheads="1"/>
          </p:cNvSpPr>
          <p:nvPr/>
        </p:nvSpPr>
        <p:spPr bwMode="auto">
          <a:xfrm>
            <a:off x="609600" y="4572000"/>
            <a:ext cx="7705801" cy="830997"/>
          </a:xfrm>
          <a:prstGeom prst="rect">
            <a:avLst/>
          </a:prstGeom>
          <a:noFill/>
          <a:ln w="19050">
            <a:solidFill>
              <a:schemeClr val="tx1"/>
            </a:solidFill>
            <a:miter lim="800000"/>
            <a:headEnd/>
            <a:tailEnd/>
          </a:ln>
          <a:effectLst/>
        </p:spPr>
        <p:txBody>
          <a:bodyPr wrap="square">
            <a:spAutoFit/>
          </a:bodyPr>
          <a:lstStyle/>
          <a:p>
            <a:pPr algn="ctr">
              <a:defRPr/>
            </a:pPr>
            <a:r>
              <a:rPr lang="el-GR" sz="2400" b="1" dirty="0">
                <a:latin typeface="Calibri" panose="020F0502020204030204" pitchFamily="34" charset="0"/>
                <a:cs typeface="Calibri" panose="020F0502020204030204" pitchFamily="34" charset="0"/>
              </a:rPr>
              <a:t>Διάλεξη 9</a:t>
            </a:r>
            <a:r>
              <a:rPr lang="el-GR" sz="2400" b="1" baseline="30000" dirty="0">
                <a:latin typeface="Calibri" panose="020F0502020204030204" pitchFamily="34" charset="0"/>
                <a:cs typeface="Calibri" panose="020F0502020204030204" pitchFamily="34" charset="0"/>
              </a:rPr>
              <a:t>η</a:t>
            </a:r>
            <a:endParaRPr lang="en-US" sz="2400" b="1" baseline="30000" dirty="0">
              <a:latin typeface="Calibri" panose="020F0502020204030204" pitchFamily="34" charset="0"/>
              <a:cs typeface="Calibri" panose="020F0502020204030204" pitchFamily="34" charset="0"/>
            </a:endParaRPr>
          </a:p>
          <a:p>
            <a:pPr algn="ctr">
              <a:defRPr/>
            </a:pPr>
            <a:r>
              <a:rPr lang="el-GR" sz="2400" b="1" dirty="0">
                <a:latin typeface="Calibri" panose="020F0502020204030204" pitchFamily="34" charset="0"/>
                <a:cs typeface="Calibri" panose="020F0502020204030204" pitchFamily="34" charset="0"/>
              </a:rPr>
              <a:t>Φύλο και ισότητα στον αθλητισμό &amp; τη ΦΑ</a:t>
            </a:r>
          </a:p>
        </p:txBody>
      </p:sp>
      <p:pic>
        <p:nvPicPr>
          <p:cNvPr id="10" name="9 - Εικόνα" descr="images.jfif"/>
          <p:cNvPicPr>
            <a:picLocks noChangeAspect="1"/>
          </p:cNvPicPr>
          <p:nvPr/>
        </p:nvPicPr>
        <p:blipFill>
          <a:blip r:embed="rId8"/>
          <a:srcRect b="14354"/>
          <a:stretch>
            <a:fillRect/>
          </a:stretch>
        </p:blipFill>
        <p:spPr>
          <a:xfrm>
            <a:off x="7307580" y="5494020"/>
            <a:ext cx="1836420" cy="1363980"/>
          </a:xfrm>
          <a:prstGeom prst="rect">
            <a:avLst/>
          </a:prstGeom>
        </p:spPr>
      </p:pic>
      <p:pic>
        <p:nvPicPr>
          <p:cNvPr id="7" name="Εικόνα 6">
            <a:extLst>
              <a:ext uri="{FF2B5EF4-FFF2-40B4-BE49-F238E27FC236}">
                <a16:creationId xmlns:a16="http://schemas.microsoft.com/office/drawing/2014/main" id="{AD9210A2-EFDF-4103-AE4D-2640702D4613}"/>
              </a:ext>
            </a:extLst>
          </p:cNvPr>
          <p:cNvPicPr>
            <a:picLocks noChangeAspect="1"/>
          </p:cNvPicPr>
          <p:nvPr/>
        </p:nvPicPr>
        <p:blipFill>
          <a:blip r:embed="rId9">
            <a:clrChange>
              <a:clrFrom>
                <a:srgbClr val="F4ECEC"/>
              </a:clrFrom>
              <a:clrTo>
                <a:srgbClr val="F4ECEC">
                  <a:alpha val="0"/>
                </a:srgbClr>
              </a:clrTo>
            </a:clrChange>
            <a:extLst>
              <a:ext uri="{28A0092B-C50C-407E-A947-70E740481C1C}">
                <a14:useLocalDpi xmlns:a14="http://schemas.microsoft.com/office/drawing/2010/main" val="0"/>
              </a:ext>
            </a:extLst>
          </a:blip>
          <a:stretch>
            <a:fillRect/>
          </a:stretch>
        </p:blipFill>
        <p:spPr>
          <a:xfrm>
            <a:off x="976350" y="453390"/>
            <a:ext cx="6972300" cy="1066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830997"/>
          </a:xfrm>
        </p:spPr>
        <p:txBody>
          <a:bodyPr>
            <a:normAutofit/>
          </a:bodyPr>
          <a:lstStyle/>
          <a:p>
            <a:pPr eaLnBrk="1" fontAlgn="auto" hangingPunct="1">
              <a:spcAft>
                <a:spcPts val="0"/>
              </a:spcAft>
              <a:defRPr/>
            </a:pPr>
            <a:r>
              <a:rPr lang="el-GR" sz="4000" b="1" dirty="0">
                <a:solidFill>
                  <a:schemeClr val="tx1"/>
                </a:solidFill>
                <a:latin typeface="+mn-lt"/>
                <a:cs typeface="Times New Roman" pitchFamily="18" charset="0"/>
              </a:rPr>
              <a:t>Σεξισμός στον αθλητισμό</a:t>
            </a:r>
            <a:endParaRPr lang="en-US" sz="4000" b="1" dirty="0">
              <a:solidFill>
                <a:schemeClr val="tx1"/>
              </a:solidFill>
              <a:latin typeface="+mn-lt"/>
              <a:cs typeface="Times New Roman" pitchFamily="18" charset="0"/>
            </a:endParaRPr>
          </a:p>
        </p:txBody>
      </p:sp>
      <p:sp>
        <p:nvSpPr>
          <p:cNvPr id="6" name="Content Placeholder 5"/>
          <p:cNvSpPr>
            <a:spLocks noGrp="1"/>
          </p:cNvSpPr>
          <p:nvPr>
            <p:ph idx="1"/>
          </p:nvPr>
        </p:nvSpPr>
        <p:spPr>
          <a:xfrm>
            <a:off x="4582391" y="1287206"/>
            <a:ext cx="4419600" cy="4503993"/>
          </a:xfrm>
        </p:spPr>
        <p:txBody>
          <a:bodyPr>
            <a:normAutofit/>
          </a:bodyPr>
          <a:lstStyle/>
          <a:p>
            <a:pPr>
              <a:buFont typeface="Wingdings" panose="05000000000000000000" pitchFamily="2" charset="2"/>
              <a:buChar char="§"/>
            </a:pPr>
            <a:r>
              <a:rPr lang="el-GR" sz="2400" dirty="0"/>
              <a:t>Σεξιστική χρήση της γλώσσας στον αθλητικό σχολιασμό </a:t>
            </a:r>
            <a:r>
              <a:rPr lang="el-GR" sz="1600" dirty="0"/>
              <a:t>(</a:t>
            </a:r>
            <a:r>
              <a:rPr lang="el-GR" sz="1600" dirty="0" err="1"/>
              <a:t>Bachmann</a:t>
            </a:r>
            <a:r>
              <a:rPr lang="el-GR" sz="1600" dirty="0"/>
              <a:t>, 1998) </a:t>
            </a:r>
            <a:endParaRPr lang="en-US" sz="1600" dirty="0"/>
          </a:p>
          <a:p>
            <a:pPr>
              <a:buFont typeface="Wingdings" panose="05000000000000000000" pitchFamily="2" charset="2"/>
              <a:buChar char="§"/>
            </a:pPr>
            <a:r>
              <a:rPr lang="el-GR" sz="2400" dirty="0"/>
              <a:t>Έμφαση στη σεξουαλικότητα των αθλητριών.</a:t>
            </a:r>
            <a:endParaRPr lang="en-US" sz="2400" dirty="0"/>
          </a:p>
          <a:p>
            <a:pPr>
              <a:buFont typeface="Wingdings" panose="05000000000000000000" pitchFamily="2" charset="2"/>
              <a:buChar char="§"/>
            </a:pPr>
            <a:r>
              <a:rPr lang="el-GR" sz="2400" dirty="0"/>
              <a:t>Τα ΜΜΕ δίνουν έμφαση στην εξωτερική εμφάνιση, την ελκυστικότητα, το ντύσιμο, την ηλικία της αθλήτριας, ενώ οι αθλητικές επιδόσεις μένουν στο παρασκήνιο </a:t>
            </a:r>
            <a:r>
              <a:rPr lang="el-GR" sz="1600" dirty="0"/>
              <a:t>(</a:t>
            </a:r>
            <a:r>
              <a:rPr lang="en-US" sz="1600" dirty="0"/>
              <a:t>Doner, 2007)</a:t>
            </a:r>
          </a:p>
          <a:p>
            <a:pPr>
              <a:buNone/>
            </a:pPr>
            <a:endParaRPr lang="el-GR" sz="2600" dirty="0">
              <a:solidFill>
                <a:srgbClr val="FFFF00"/>
              </a:solidFill>
              <a:latin typeface="Garamond" pitchFamily="18" charset="0"/>
            </a:endParaRPr>
          </a:p>
        </p:txBody>
      </p:sp>
      <p:pic>
        <p:nvPicPr>
          <p:cNvPr id="5" name="Εικόνα 4">
            <a:extLst>
              <a:ext uri="{FF2B5EF4-FFF2-40B4-BE49-F238E27FC236}">
                <a16:creationId xmlns:a16="http://schemas.microsoft.com/office/drawing/2014/main" id="{21915FA6-C03D-4B58-9C45-771A68CB8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744406"/>
            <a:ext cx="4097482" cy="3589594"/>
          </a:xfrm>
          <a:prstGeom prst="rect">
            <a:avLst/>
          </a:prstGeom>
        </p:spPr>
      </p:pic>
    </p:spTree>
    <p:extLst>
      <p:ext uri="{BB962C8B-B14F-4D97-AF65-F5344CB8AC3E}">
        <p14:creationId xmlns:p14="http://schemas.microsoft.com/office/powerpoint/2010/main" val="1065718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830997"/>
          </a:xfrm>
        </p:spPr>
        <p:txBody>
          <a:bodyPr>
            <a:normAutofit/>
          </a:bodyPr>
          <a:lstStyle/>
          <a:p>
            <a:pPr eaLnBrk="1" fontAlgn="auto" hangingPunct="1">
              <a:spcAft>
                <a:spcPts val="0"/>
              </a:spcAft>
              <a:defRPr/>
            </a:pPr>
            <a:r>
              <a:rPr lang="el-GR" sz="4000" b="1" dirty="0">
                <a:solidFill>
                  <a:schemeClr val="tx1"/>
                </a:solidFill>
                <a:latin typeface="+mn-lt"/>
                <a:cs typeface="Times New Roman" pitchFamily="18" charset="0"/>
              </a:rPr>
              <a:t>Φύλα &amp; αθλητισμός</a:t>
            </a:r>
            <a:endParaRPr lang="en-US" sz="4000" b="1" dirty="0">
              <a:solidFill>
                <a:schemeClr val="tx1"/>
              </a:solidFill>
              <a:latin typeface="+mn-lt"/>
              <a:cs typeface="Times New Roman" pitchFamily="18" charset="0"/>
            </a:endParaRPr>
          </a:p>
        </p:txBody>
      </p:sp>
      <p:sp>
        <p:nvSpPr>
          <p:cNvPr id="6" name="Content Placeholder 5"/>
          <p:cNvSpPr>
            <a:spLocks noGrp="1"/>
          </p:cNvSpPr>
          <p:nvPr>
            <p:ph idx="1"/>
          </p:nvPr>
        </p:nvSpPr>
        <p:spPr>
          <a:xfrm>
            <a:off x="228600" y="1896252"/>
            <a:ext cx="8686800" cy="2779986"/>
          </a:xfrm>
        </p:spPr>
        <p:txBody>
          <a:bodyPr>
            <a:normAutofit fontScale="92500"/>
          </a:bodyPr>
          <a:lstStyle/>
          <a:p>
            <a:pPr>
              <a:buNone/>
            </a:pPr>
            <a:r>
              <a:rPr lang="el-GR" sz="2400" dirty="0"/>
              <a:t>	</a:t>
            </a:r>
            <a:r>
              <a:rPr lang="el-GR" sz="2400" b="1" dirty="0"/>
              <a:t>Ο αθλητισμός </a:t>
            </a:r>
            <a:r>
              <a:rPr lang="el-GR" sz="2400" dirty="0"/>
              <a:t>από την ιστορία του </a:t>
            </a:r>
            <a:r>
              <a:rPr lang="el-GR" sz="2400" b="1" dirty="0"/>
              <a:t>υπήρξε πάντα προνομιακό πεδίο δράσης των ανδρών </a:t>
            </a:r>
            <a:r>
              <a:rPr lang="el-GR" sz="2400" dirty="0"/>
              <a:t>και οι γυναίκες χρειάστηκαν να ξεπεράσουν πολλά εμπόδια για να διεκδικήσουν την ισότιμη παρουσία τους. </a:t>
            </a:r>
          </a:p>
          <a:p>
            <a:pPr>
              <a:buNone/>
            </a:pPr>
            <a:endParaRPr lang="el-GR" sz="2400" b="1" dirty="0"/>
          </a:p>
          <a:p>
            <a:pPr>
              <a:buNone/>
            </a:pPr>
            <a:r>
              <a:rPr lang="el-GR" sz="2400" dirty="0"/>
              <a:t>	Ο γυναικείος αθλητισμός άρχισε να αναδύεται από τα τέλη τους 19</a:t>
            </a:r>
            <a:r>
              <a:rPr lang="el-GR" sz="2400" baseline="30000" dirty="0"/>
              <a:t>ου</a:t>
            </a:r>
            <a:r>
              <a:rPr lang="el-GR" sz="2400" dirty="0"/>
              <a:t> αιώνα, όταν οι γυναίκες έγιναν περισσότερο δραστήριες κοινωνικά και οικονομικά.</a:t>
            </a:r>
          </a:p>
          <a:p>
            <a:pPr>
              <a:buNone/>
            </a:pPr>
            <a:endParaRPr lang="el-GR" sz="2600" dirty="0">
              <a:solidFill>
                <a:srgbClr val="FFFF00"/>
              </a:solidFill>
              <a:latin typeface="Garamond" pitchFamily="18" charset="0"/>
            </a:endParaRPr>
          </a:p>
        </p:txBody>
      </p:sp>
      <p:sp>
        <p:nvSpPr>
          <p:cNvPr id="4" name="Rectangle 3"/>
          <p:cNvSpPr/>
          <p:nvPr/>
        </p:nvSpPr>
        <p:spPr>
          <a:xfrm>
            <a:off x="609600" y="907197"/>
            <a:ext cx="7772400" cy="830997"/>
          </a:xfrm>
          <a:prstGeom prst="rect">
            <a:avLst/>
          </a:prstGeom>
          <a:solidFill>
            <a:schemeClr val="bg1">
              <a:lumMod val="95000"/>
            </a:schemeClr>
          </a:solidFill>
        </p:spPr>
        <p:txBody>
          <a:bodyPr wrap="square">
            <a:spAutoFit/>
          </a:bodyPr>
          <a:lstStyle/>
          <a:p>
            <a:pPr algn="ctr">
              <a:buNone/>
            </a:pPr>
            <a:r>
              <a:rPr lang="el-GR" sz="2400" dirty="0">
                <a:latin typeface="+mn-lt"/>
              </a:rPr>
              <a:t>«Ο αθλητισμός εφευρέθηκε </a:t>
            </a:r>
            <a:r>
              <a:rPr lang="el-GR" sz="2400" b="1" dirty="0">
                <a:latin typeface="+mn-lt"/>
              </a:rPr>
              <a:t>για άνδρες από άνδρες </a:t>
            </a:r>
            <a:r>
              <a:rPr lang="el-GR" sz="2400" dirty="0">
                <a:latin typeface="+mn-lt"/>
              </a:rPr>
              <a:t>και κυριαρχείται από άνδρες» </a:t>
            </a:r>
            <a:r>
              <a:rPr lang="el-GR" sz="1600" dirty="0">
                <a:latin typeface="+mn-lt"/>
              </a:rPr>
              <a:t>(</a:t>
            </a:r>
            <a:r>
              <a:rPr lang="el-GR" sz="1600" dirty="0" err="1">
                <a:latin typeface="+mn-lt"/>
              </a:rPr>
              <a:t>Knoppers</a:t>
            </a:r>
            <a:r>
              <a:rPr lang="el-GR" sz="1600" dirty="0">
                <a:latin typeface="+mn-lt"/>
              </a:rPr>
              <a:t>, </a:t>
            </a:r>
            <a:r>
              <a:rPr lang="el-GR" sz="1600" dirty="0" err="1">
                <a:latin typeface="+mn-lt"/>
              </a:rPr>
              <a:t>Meyer</a:t>
            </a:r>
            <a:r>
              <a:rPr lang="el-GR" sz="1600" dirty="0">
                <a:latin typeface="+mn-lt"/>
              </a:rPr>
              <a:t>, </a:t>
            </a:r>
            <a:r>
              <a:rPr lang="el-GR" sz="1600" dirty="0" err="1">
                <a:latin typeface="+mn-lt"/>
              </a:rPr>
              <a:t>Ewing</a:t>
            </a:r>
            <a:r>
              <a:rPr lang="el-GR" sz="1600" dirty="0">
                <a:latin typeface="+mn-lt"/>
              </a:rPr>
              <a:t>, &amp; Forrest,1991)</a:t>
            </a:r>
          </a:p>
        </p:txBody>
      </p:sp>
      <p:sp>
        <p:nvSpPr>
          <p:cNvPr id="7" name="TextBox 6">
            <a:extLst>
              <a:ext uri="{FF2B5EF4-FFF2-40B4-BE49-F238E27FC236}">
                <a16:creationId xmlns:a16="http://schemas.microsoft.com/office/drawing/2014/main" id="{B80805B6-4CA8-4230-8290-8CC2139CD06B}"/>
              </a:ext>
            </a:extLst>
          </p:cNvPr>
          <p:cNvSpPr txBox="1"/>
          <p:nvPr/>
        </p:nvSpPr>
        <p:spPr>
          <a:xfrm>
            <a:off x="3481295" y="5130323"/>
            <a:ext cx="4267200" cy="1200329"/>
          </a:xfrm>
          <a:prstGeom prst="rect">
            <a:avLst/>
          </a:prstGeom>
          <a:solidFill>
            <a:schemeClr val="accent2">
              <a:lumMod val="20000"/>
              <a:lumOff val="80000"/>
            </a:schemeClr>
          </a:solidFill>
        </p:spPr>
        <p:txBody>
          <a:bodyPr wrap="square">
            <a:spAutoFit/>
          </a:bodyPr>
          <a:lstStyle/>
          <a:p>
            <a:pPr marL="342900" indent="-342900">
              <a:buFont typeface="Wingdings" panose="05000000000000000000" pitchFamily="2" charset="2"/>
              <a:buChar char="§"/>
            </a:pPr>
            <a:r>
              <a:rPr lang="el-GR" sz="2400" dirty="0">
                <a:latin typeface="+mn-lt"/>
              </a:rPr>
              <a:t>Η βιομηχανική επανάσταση</a:t>
            </a:r>
          </a:p>
          <a:p>
            <a:pPr marL="342900" indent="-342900">
              <a:buFont typeface="Wingdings" panose="05000000000000000000" pitchFamily="2" charset="2"/>
              <a:buChar char="§"/>
            </a:pPr>
            <a:r>
              <a:rPr lang="el-GR" sz="2400" dirty="0">
                <a:latin typeface="+mn-lt"/>
              </a:rPr>
              <a:t>Το φεμινιστικό κίνημα</a:t>
            </a:r>
            <a:endParaRPr lang="en-US" sz="2400" dirty="0">
              <a:latin typeface="+mn-lt"/>
            </a:endParaRPr>
          </a:p>
          <a:p>
            <a:pPr marL="342900" indent="-342900">
              <a:buFont typeface="Wingdings" panose="05000000000000000000" pitchFamily="2" charset="2"/>
              <a:buChar char="§"/>
            </a:pPr>
            <a:r>
              <a:rPr lang="el-GR" sz="2400" dirty="0">
                <a:latin typeface="+mn-lt"/>
              </a:rPr>
              <a:t>Το ολυμπιακό κίνημα</a:t>
            </a:r>
            <a:endParaRPr lang="en-US" sz="2400" dirty="0">
              <a:latin typeface="+mn-lt"/>
            </a:endParaRPr>
          </a:p>
        </p:txBody>
      </p:sp>
      <p:pic>
        <p:nvPicPr>
          <p:cNvPr id="12" name="Εικόνα 11">
            <a:extLst>
              <a:ext uri="{FF2B5EF4-FFF2-40B4-BE49-F238E27FC236}">
                <a16:creationId xmlns:a16="http://schemas.microsoft.com/office/drawing/2014/main" id="{B5DEE302-39D4-41F7-AB3C-89580DCE350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5493842"/>
            <a:ext cx="1721069" cy="1154530"/>
          </a:xfrm>
          <a:prstGeom prst="rect">
            <a:avLst/>
          </a:prstGeom>
        </p:spPr>
      </p:pic>
      <p:sp>
        <p:nvSpPr>
          <p:cNvPr id="13" name="TextBox 12">
            <a:extLst>
              <a:ext uri="{FF2B5EF4-FFF2-40B4-BE49-F238E27FC236}">
                <a16:creationId xmlns:a16="http://schemas.microsoft.com/office/drawing/2014/main" id="{732448AA-7888-44DF-95C9-E0EC9DD7E24E}"/>
              </a:ext>
            </a:extLst>
          </p:cNvPr>
          <p:cNvSpPr txBox="1"/>
          <p:nvPr/>
        </p:nvSpPr>
        <p:spPr>
          <a:xfrm rot="19817732">
            <a:off x="-103614" y="5545822"/>
            <a:ext cx="2969736" cy="369332"/>
          </a:xfrm>
          <a:prstGeom prst="rect">
            <a:avLst/>
          </a:prstGeom>
          <a:noFill/>
        </p:spPr>
        <p:txBody>
          <a:bodyPr wrap="square" rtlCol="0">
            <a:spAutoFit/>
          </a:bodyPr>
          <a:lstStyle/>
          <a:p>
            <a:r>
              <a:rPr lang="el-GR" b="1" dirty="0">
                <a:latin typeface="+mn-lt"/>
              </a:rPr>
              <a:t>Παράγοντες που επηρέασαν</a:t>
            </a:r>
            <a:endParaRPr lang="en-US" b="1" dirty="0">
              <a:latin typeface="+mn-lt"/>
            </a:endParaRPr>
          </a:p>
        </p:txBody>
      </p:sp>
      <p:pic>
        <p:nvPicPr>
          <p:cNvPr id="17" name="Εικόνα 16">
            <a:extLst>
              <a:ext uri="{FF2B5EF4-FFF2-40B4-BE49-F238E27FC236}">
                <a16:creationId xmlns:a16="http://schemas.microsoft.com/office/drawing/2014/main" id="{1B2AD5C1-39B9-4001-902E-EBEE9B6783A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2471" y="3733800"/>
            <a:ext cx="1352550" cy="33718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830997"/>
          </a:xfrm>
        </p:spPr>
        <p:txBody>
          <a:bodyPr>
            <a:normAutofit/>
          </a:bodyPr>
          <a:lstStyle/>
          <a:p>
            <a:pPr eaLnBrk="1" fontAlgn="auto" hangingPunct="1">
              <a:spcAft>
                <a:spcPts val="0"/>
              </a:spcAft>
              <a:defRPr/>
            </a:pPr>
            <a:r>
              <a:rPr lang="el-GR" sz="4000" b="1" dirty="0">
                <a:solidFill>
                  <a:schemeClr val="tx1"/>
                </a:solidFill>
                <a:latin typeface="+mn-lt"/>
                <a:cs typeface="Times New Roman" pitchFamily="18" charset="0"/>
              </a:rPr>
              <a:t>Βιολογικοί μύθοι</a:t>
            </a:r>
            <a:endParaRPr lang="en-US" sz="4000" b="1" dirty="0">
              <a:solidFill>
                <a:schemeClr val="tx1"/>
              </a:solidFill>
              <a:latin typeface="+mn-lt"/>
              <a:cs typeface="Times New Roman" pitchFamily="18" charset="0"/>
            </a:endParaRPr>
          </a:p>
        </p:txBody>
      </p:sp>
      <p:sp>
        <p:nvSpPr>
          <p:cNvPr id="6" name="Content Placeholder 5"/>
          <p:cNvSpPr>
            <a:spLocks noGrp="1"/>
          </p:cNvSpPr>
          <p:nvPr>
            <p:ph idx="1"/>
          </p:nvPr>
        </p:nvSpPr>
        <p:spPr>
          <a:xfrm>
            <a:off x="304800" y="1143000"/>
            <a:ext cx="8686800" cy="3811545"/>
          </a:xfrm>
          <a:solidFill>
            <a:schemeClr val="bg1">
              <a:lumMod val="95000"/>
            </a:schemeClr>
          </a:solidFill>
        </p:spPr>
        <p:txBody>
          <a:bodyPr>
            <a:normAutofit/>
          </a:bodyPr>
          <a:lstStyle/>
          <a:p>
            <a:pPr>
              <a:buFont typeface="Wingdings" panose="05000000000000000000" pitchFamily="2" charset="2"/>
              <a:buChar char="§"/>
            </a:pPr>
            <a:r>
              <a:rPr lang="el-GR" sz="2400" dirty="0"/>
              <a:t>Ο</a:t>
            </a:r>
            <a:r>
              <a:rPr lang="en-US" sz="2400" dirty="0"/>
              <a:t> </a:t>
            </a:r>
            <a:r>
              <a:rPr lang="el-GR" sz="2400" dirty="0"/>
              <a:t>αθλητισμός μειώνει την ικανότητα αναπαραγωγής</a:t>
            </a:r>
          </a:p>
          <a:p>
            <a:pPr>
              <a:buFont typeface="Wingdings" panose="05000000000000000000" pitchFamily="2" charset="2"/>
              <a:buChar char="§"/>
            </a:pPr>
            <a:r>
              <a:rPr lang="el-GR" sz="2400" dirty="0"/>
              <a:t>Ο γυναικείος οργανισμός δεν είναι ικανός να ανταποκριθεί σε επίπονες επιβαρύνσεις</a:t>
            </a:r>
          </a:p>
          <a:p>
            <a:pPr>
              <a:buFont typeface="Wingdings" panose="05000000000000000000" pitchFamily="2" charset="2"/>
              <a:buChar char="§"/>
            </a:pPr>
            <a:r>
              <a:rPr lang="el-GR" sz="2400" dirty="0"/>
              <a:t>Η ασχολία με τον αθλητισμό επηρεάζει και επηρεάζεται αρνητικά από την έμμηνο ρύση</a:t>
            </a:r>
          </a:p>
          <a:p>
            <a:pPr>
              <a:buFont typeface="Wingdings" panose="05000000000000000000" pitchFamily="2" charset="2"/>
              <a:buChar char="§"/>
            </a:pPr>
            <a:r>
              <a:rPr lang="el-GR" sz="2400" dirty="0"/>
              <a:t>οι γυναίκες έχουν σκελετό πιο αδύναμο από τους άνδρες</a:t>
            </a:r>
          </a:p>
          <a:p>
            <a:pPr>
              <a:buFont typeface="Wingdings" panose="05000000000000000000" pitchFamily="2" charset="2"/>
              <a:buChar char="§"/>
            </a:pPr>
            <a:r>
              <a:rPr lang="el-GR" sz="2400" dirty="0"/>
              <a:t>Η ασχολία με τον αθλητισμό αναπτύσσει υπέρμετρα και μη ελκυστικά τους μύες. </a:t>
            </a:r>
          </a:p>
          <a:p>
            <a:pPr marL="0" indent="0" algn="r">
              <a:buNone/>
            </a:pPr>
            <a:r>
              <a:rPr lang="el-GR" sz="1600" dirty="0"/>
              <a:t>(</a:t>
            </a:r>
            <a:r>
              <a:rPr lang="en-US" sz="1600" dirty="0"/>
              <a:t>Moebius, 1908; </a:t>
            </a:r>
            <a:r>
              <a:rPr lang="en-US" sz="1600" dirty="0" err="1"/>
              <a:t>Weinninger</a:t>
            </a:r>
            <a:r>
              <a:rPr lang="en-US" sz="1600" dirty="0"/>
              <a:t>, 1927; Webster, 1930)</a:t>
            </a:r>
            <a:endParaRPr lang="el-GR" sz="1600" dirty="0"/>
          </a:p>
        </p:txBody>
      </p:sp>
      <p:pic>
        <p:nvPicPr>
          <p:cNvPr id="9" name="Εικόνα 8">
            <a:extLst>
              <a:ext uri="{FF2B5EF4-FFF2-40B4-BE49-F238E27FC236}">
                <a16:creationId xmlns:a16="http://schemas.microsoft.com/office/drawing/2014/main" id="{7F76280E-33FF-4E94-86F6-F0C1B7AA4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606" y="5078802"/>
            <a:ext cx="3405187" cy="1696071"/>
          </a:xfrm>
          <a:prstGeom prst="rect">
            <a:avLst/>
          </a:prstGeom>
        </p:spPr>
      </p:pic>
    </p:spTree>
    <p:extLst>
      <p:ext uri="{BB962C8B-B14F-4D97-AF65-F5344CB8AC3E}">
        <p14:creationId xmlns:p14="http://schemas.microsoft.com/office/powerpoint/2010/main" val="2328981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830997"/>
          </a:xfrm>
        </p:spPr>
        <p:txBody>
          <a:bodyPr>
            <a:normAutofit/>
          </a:bodyPr>
          <a:lstStyle/>
          <a:p>
            <a:pPr eaLnBrk="1" fontAlgn="auto" hangingPunct="1">
              <a:spcAft>
                <a:spcPts val="0"/>
              </a:spcAft>
              <a:defRPr/>
            </a:pPr>
            <a:r>
              <a:rPr lang="el-GR" sz="4000" b="1" dirty="0">
                <a:solidFill>
                  <a:schemeClr val="tx1"/>
                </a:solidFill>
                <a:latin typeface="+mn-lt"/>
                <a:cs typeface="Times New Roman" pitchFamily="18" charset="0"/>
              </a:rPr>
              <a:t>Κατάρριψη βιολογικών μύθων</a:t>
            </a:r>
            <a:endParaRPr lang="en-US" sz="4000" b="1" dirty="0">
              <a:solidFill>
                <a:schemeClr val="tx1"/>
              </a:solidFill>
              <a:latin typeface="+mn-lt"/>
              <a:cs typeface="Times New Roman" pitchFamily="18" charset="0"/>
            </a:endParaRPr>
          </a:p>
        </p:txBody>
      </p:sp>
      <p:sp>
        <p:nvSpPr>
          <p:cNvPr id="6" name="Content Placeholder 5"/>
          <p:cNvSpPr>
            <a:spLocks noGrp="1"/>
          </p:cNvSpPr>
          <p:nvPr>
            <p:ph idx="1"/>
          </p:nvPr>
        </p:nvSpPr>
        <p:spPr>
          <a:xfrm>
            <a:off x="304800" y="1143001"/>
            <a:ext cx="8686800" cy="3505200"/>
          </a:xfrm>
          <a:solidFill>
            <a:schemeClr val="bg1">
              <a:lumMod val="95000"/>
            </a:schemeClr>
          </a:solidFill>
        </p:spPr>
        <p:txBody>
          <a:bodyPr>
            <a:normAutofit/>
          </a:bodyPr>
          <a:lstStyle/>
          <a:p>
            <a:pPr>
              <a:buFont typeface="Wingdings" panose="05000000000000000000" pitchFamily="2" charset="2"/>
              <a:buChar char="§"/>
            </a:pPr>
            <a:r>
              <a:rPr lang="en-US" sz="2400" dirty="0"/>
              <a:t>Fanny </a:t>
            </a:r>
            <a:r>
              <a:rPr lang="en-US" sz="2400" dirty="0" err="1"/>
              <a:t>Blankers</a:t>
            </a:r>
            <a:r>
              <a:rPr lang="el-GR" sz="2400" dirty="0"/>
              <a:t>-</a:t>
            </a:r>
            <a:r>
              <a:rPr lang="en-US" sz="2400" dirty="0"/>
              <a:t>Koen: </a:t>
            </a:r>
            <a:r>
              <a:rPr lang="el-GR" sz="2400" dirty="0"/>
              <a:t>Αθλήτρια του αιώνα (4 χρυσά μετάλλια στο Λονδίνο το 1948, μητέρα 2 παιδιών, 30 ετών).</a:t>
            </a:r>
          </a:p>
          <a:p>
            <a:pPr>
              <a:buFont typeface="Wingdings" panose="05000000000000000000" pitchFamily="2" charset="2"/>
              <a:buChar char="§"/>
            </a:pPr>
            <a:r>
              <a:rPr lang="el-GR" sz="2400" dirty="0"/>
              <a:t>10 </a:t>
            </a:r>
            <a:r>
              <a:rPr lang="el-GR" sz="2400" dirty="0" err="1"/>
              <a:t>έγκυες</a:t>
            </a:r>
            <a:r>
              <a:rPr lang="el-GR" sz="2400" dirty="0"/>
              <a:t> αθλήτριες κατέκτησαν μετάλλια το 1956 στην Μελβούρνη και στη συνέχει γέννησαν υγιέστατα μωρά.</a:t>
            </a:r>
          </a:p>
          <a:p>
            <a:pPr>
              <a:buFont typeface="Wingdings" panose="05000000000000000000" pitchFamily="2" charset="2"/>
              <a:buChar char="§"/>
            </a:pPr>
            <a:r>
              <a:rPr lang="el-GR" sz="2400" dirty="0"/>
              <a:t>Το 1956 η </a:t>
            </a:r>
            <a:r>
              <a:rPr lang="en-US" sz="2400" dirty="0"/>
              <a:t>Patricia Mc </a:t>
            </a:r>
            <a:r>
              <a:rPr lang="en-US" sz="2400" dirty="0" err="1"/>
              <a:t>Cormick</a:t>
            </a:r>
            <a:r>
              <a:rPr lang="en-US" sz="2400" dirty="0"/>
              <a:t> </a:t>
            </a:r>
            <a:r>
              <a:rPr lang="el-GR" sz="2400" dirty="0"/>
              <a:t>κατέκτησε χρυσό στις καταδύσεις , 5 μήνες αφού είχε αποκτήσει παιδί</a:t>
            </a:r>
          </a:p>
          <a:p>
            <a:pPr>
              <a:buFont typeface="Wingdings" panose="05000000000000000000" pitchFamily="2" charset="2"/>
              <a:buChar char="§"/>
            </a:pPr>
            <a:r>
              <a:rPr lang="el-GR" sz="2400" dirty="0"/>
              <a:t>Η </a:t>
            </a:r>
            <a:r>
              <a:rPr lang="el-GR" sz="2400" dirty="0" err="1"/>
              <a:t>Βιλμα</a:t>
            </a:r>
            <a:r>
              <a:rPr lang="el-GR" sz="2400" dirty="0"/>
              <a:t> Ρούντολφ κατέκτησε 3 χρυσά Ολυμπιακά μετάλλια στη Ρώμη το 1960 παρόλο που μικρή έπασχε από </a:t>
            </a:r>
            <a:r>
              <a:rPr lang="el-GR" sz="2400" dirty="0" err="1"/>
              <a:t>πολυομελίτιδα</a:t>
            </a:r>
            <a:endParaRPr lang="el-GR" sz="2400" dirty="0"/>
          </a:p>
          <a:p>
            <a:pPr>
              <a:buFont typeface="Wingdings" panose="05000000000000000000" pitchFamily="2" charset="2"/>
              <a:buChar char="§"/>
            </a:pPr>
            <a:endParaRPr lang="el-GR" sz="1600" dirty="0"/>
          </a:p>
        </p:txBody>
      </p:sp>
      <p:pic>
        <p:nvPicPr>
          <p:cNvPr id="4" name="Εικόνα 3">
            <a:extLst>
              <a:ext uri="{FF2B5EF4-FFF2-40B4-BE49-F238E27FC236}">
                <a16:creationId xmlns:a16="http://schemas.microsoft.com/office/drawing/2014/main" id="{719A0A11-FF4A-46B0-B2DD-4502499F4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5612" y="4724399"/>
            <a:ext cx="3305175" cy="1981200"/>
          </a:xfrm>
          <a:prstGeom prst="rect">
            <a:avLst/>
          </a:prstGeom>
        </p:spPr>
      </p:pic>
    </p:spTree>
    <p:extLst>
      <p:ext uri="{BB962C8B-B14F-4D97-AF65-F5344CB8AC3E}">
        <p14:creationId xmlns:p14="http://schemas.microsoft.com/office/powerpoint/2010/main" val="324488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830997"/>
          </a:xfrm>
        </p:spPr>
        <p:txBody>
          <a:bodyPr>
            <a:normAutofit/>
          </a:bodyPr>
          <a:lstStyle/>
          <a:p>
            <a:pPr eaLnBrk="1" fontAlgn="auto" hangingPunct="1">
              <a:spcAft>
                <a:spcPts val="0"/>
              </a:spcAft>
              <a:defRPr/>
            </a:pPr>
            <a:r>
              <a:rPr lang="el-GR" sz="4000" b="1" dirty="0">
                <a:latin typeface="+mn-lt"/>
                <a:cs typeface="Times New Roman" pitchFamily="18" charset="0"/>
              </a:rPr>
              <a:t>Η περίπτωση της </a:t>
            </a:r>
            <a:r>
              <a:rPr lang="en-US" sz="4000" b="1" dirty="0">
                <a:latin typeface="+mn-lt"/>
                <a:cs typeface="Times New Roman" pitchFamily="18" charset="0"/>
              </a:rPr>
              <a:t>Allyson Felix</a:t>
            </a:r>
            <a:endParaRPr lang="en-US" sz="4000" b="1" dirty="0">
              <a:solidFill>
                <a:schemeClr val="tx1"/>
              </a:solidFill>
              <a:latin typeface="+mn-lt"/>
              <a:cs typeface="Times New Roman" pitchFamily="18" charset="0"/>
            </a:endParaRPr>
          </a:p>
        </p:txBody>
      </p:sp>
      <p:sp>
        <p:nvSpPr>
          <p:cNvPr id="6" name="Content Placeholder 5"/>
          <p:cNvSpPr>
            <a:spLocks noGrp="1"/>
          </p:cNvSpPr>
          <p:nvPr>
            <p:ph idx="1"/>
          </p:nvPr>
        </p:nvSpPr>
        <p:spPr>
          <a:xfrm>
            <a:off x="4475018" y="1649047"/>
            <a:ext cx="4541373" cy="1566474"/>
          </a:xfrm>
          <a:solidFill>
            <a:schemeClr val="bg1">
              <a:lumMod val="95000"/>
            </a:schemeClr>
          </a:solidFill>
        </p:spPr>
        <p:txBody>
          <a:bodyPr>
            <a:normAutofit/>
          </a:bodyPr>
          <a:lstStyle/>
          <a:p>
            <a:pPr marL="0" indent="0" algn="ctr">
              <a:buNone/>
            </a:pPr>
            <a:r>
              <a:rPr lang="el-GR" sz="2400" dirty="0"/>
              <a:t>Διέκοψε το συμβόλαιο της με τη </a:t>
            </a:r>
            <a:r>
              <a:rPr lang="el-GR" sz="2400" dirty="0" err="1"/>
              <a:t>Nike</a:t>
            </a:r>
            <a:r>
              <a:rPr lang="el-GR" sz="2400" dirty="0"/>
              <a:t>, επειδή η εταιρεία της το μείωσε κατά 70% λόγω εγκυμοσύνης. </a:t>
            </a:r>
            <a:endParaRPr lang="en-US" sz="2400" dirty="0"/>
          </a:p>
        </p:txBody>
      </p:sp>
      <p:pic>
        <p:nvPicPr>
          <p:cNvPr id="5" name="Εικόνα 4">
            <a:extLst>
              <a:ext uri="{FF2B5EF4-FFF2-40B4-BE49-F238E27FC236}">
                <a16:creationId xmlns:a16="http://schemas.microsoft.com/office/drawing/2014/main" id="{FFBA0D77-18A1-4F4D-B958-EAA4B032A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20304"/>
            <a:ext cx="4114254" cy="2631065"/>
          </a:xfrm>
          <a:prstGeom prst="rect">
            <a:avLst/>
          </a:prstGeom>
        </p:spPr>
      </p:pic>
      <p:sp>
        <p:nvSpPr>
          <p:cNvPr id="8" name="TextBox 7">
            <a:extLst>
              <a:ext uri="{FF2B5EF4-FFF2-40B4-BE49-F238E27FC236}">
                <a16:creationId xmlns:a16="http://schemas.microsoft.com/office/drawing/2014/main" id="{1B91353B-7D9B-4C92-A135-77F88304B697}"/>
              </a:ext>
            </a:extLst>
          </p:cNvPr>
          <p:cNvSpPr txBox="1"/>
          <p:nvPr/>
        </p:nvSpPr>
        <p:spPr>
          <a:xfrm>
            <a:off x="152400" y="4149977"/>
            <a:ext cx="8763000" cy="1938992"/>
          </a:xfrm>
          <a:prstGeom prst="rect">
            <a:avLst/>
          </a:prstGeom>
          <a:noFill/>
        </p:spPr>
        <p:txBody>
          <a:bodyPr wrap="square">
            <a:spAutoFit/>
          </a:bodyPr>
          <a:lstStyle/>
          <a:p>
            <a:pPr>
              <a:buFont typeface="Wingdings" panose="05000000000000000000" pitchFamily="2" charset="2"/>
              <a:buChar char="§"/>
            </a:pPr>
            <a:r>
              <a:rPr lang="el-GR" sz="2400" dirty="0">
                <a:latin typeface="+mn-lt"/>
              </a:rPr>
              <a:t>Χάλκινο μετάλλιο στον τελικό των 400μ. στους ΟΑ στο Τόκιο(2021) με χρόνο 49.46 και την επομένη το χρυσό στα 4Χ400μ. </a:t>
            </a:r>
            <a:endParaRPr lang="en-US" sz="2400" dirty="0">
              <a:latin typeface="+mn-lt"/>
            </a:endParaRPr>
          </a:p>
          <a:p>
            <a:pPr>
              <a:buFont typeface="Wingdings" panose="05000000000000000000" pitchFamily="2" charset="2"/>
              <a:buChar char="§"/>
            </a:pPr>
            <a:r>
              <a:rPr lang="el-GR" sz="2400" dirty="0">
                <a:latin typeface="+mn-lt"/>
              </a:rPr>
              <a:t>Η Αμερικανίδα σπρίντερ έφτασε τα 11 ολυμπιακά μετάλλια και ξεπέρασε το ρεκόρ των δέκα που έχει κατακτήσει ο παλαίμαχος αθλητής του Στίβου, Καρλ Λιούις! </a:t>
            </a:r>
            <a:endParaRPr lang="el-GR" sz="2400" dirty="0">
              <a:solidFill>
                <a:srgbClr val="FFFF00"/>
              </a:solidFill>
              <a:latin typeface="+mn-lt"/>
            </a:endParaRPr>
          </a:p>
        </p:txBody>
      </p:sp>
      <p:sp>
        <p:nvSpPr>
          <p:cNvPr id="9" name="TextBox 8">
            <a:extLst>
              <a:ext uri="{FF2B5EF4-FFF2-40B4-BE49-F238E27FC236}">
                <a16:creationId xmlns:a16="http://schemas.microsoft.com/office/drawing/2014/main" id="{1CFC6F85-9DC8-4993-BB27-5B31C5F843B9}"/>
              </a:ext>
            </a:extLst>
          </p:cNvPr>
          <p:cNvSpPr txBox="1"/>
          <p:nvPr/>
        </p:nvSpPr>
        <p:spPr>
          <a:xfrm>
            <a:off x="2514600" y="6156744"/>
            <a:ext cx="4495800" cy="461665"/>
          </a:xfrm>
          <a:prstGeom prst="rect">
            <a:avLst/>
          </a:prstGeom>
          <a:solidFill>
            <a:schemeClr val="accent2">
              <a:lumMod val="20000"/>
              <a:lumOff val="80000"/>
            </a:schemeClr>
          </a:solidFill>
        </p:spPr>
        <p:txBody>
          <a:bodyPr wrap="square" rtlCol="0">
            <a:spAutoFit/>
          </a:bodyPr>
          <a:lstStyle/>
          <a:p>
            <a:r>
              <a:rPr lang="el-GR" sz="2400" b="1" dirty="0">
                <a:latin typeface="+mn-lt"/>
              </a:rPr>
              <a:t>Γυναίκα – Μητέρα -Ολυμπιονίκης</a:t>
            </a:r>
            <a:endParaRPr lang="en-US" sz="2400" b="1" dirty="0">
              <a:latin typeface="+mn-lt"/>
            </a:endParaRPr>
          </a:p>
        </p:txBody>
      </p:sp>
    </p:spTree>
    <p:extLst>
      <p:ext uri="{BB962C8B-B14F-4D97-AF65-F5344CB8AC3E}">
        <p14:creationId xmlns:p14="http://schemas.microsoft.com/office/powerpoint/2010/main" val="557310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346362"/>
            <a:ext cx="5754399" cy="1143000"/>
          </a:xfrm>
        </p:spPr>
        <p:txBody>
          <a:bodyPr>
            <a:normAutofit/>
          </a:bodyPr>
          <a:lstStyle/>
          <a:p>
            <a:pPr eaLnBrk="1" fontAlgn="auto" hangingPunct="1">
              <a:spcAft>
                <a:spcPts val="0"/>
              </a:spcAft>
              <a:defRPr/>
            </a:pPr>
            <a:r>
              <a:rPr lang="el-GR" sz="4000" b="1" dirty="0">
                <a:solidFill>
                  <a:schemeClr val="tx1"/>
                </a:solidFill>
                <a:latin typeface="+mn-lt"/>
                <a:cs typeface="Times New Roman" pitchFamily="18" charset="0"/>
              </a:rPr>
              <a:t>Στον αθλητισμό σήμερα…</a:t>
            </a:r>
            <a:endParaRPr lang="en-US" sz="4000" b="1" dirty="0">
              <a:solidFill>
                <a:schemeClr val="tx1"/>
              </a:solidFill>
              <a:latin typeface="+mn-lt"/>
              <a:cs typeface="Times New Roman" pitchFamily="18" charset="0"/>
            </a:endParaRPr>
          </a:p>
        </p:txBody>
      </p:sp>
      <p:sp>
        <p:nvSpPr>
          <p:cNvPr id="6" name="Content Placeholder 5"/>
          <p:cNvSpPr>
            <a:spLocks noGrp="1"/>
          </p:cNvSpPr>
          <p:nvPr>
            <p:ph idx="1"/>
          </p:nvPr>
        </p:nvSpPr>
        <p:spPr>
          <a:xfrm>
            <a:off x="342900" y="1920280"/>
            <a:ext cx="8458200" cy="4191000"/>
          </a:xfrm>
        </p:spPr>
        <p:txBody>
          <a:bodyPr>
            <a:normAutofit/>
          </a:bodyPr>
          <a:lstStyle/>
          <a:p>
            <a:pPr algn="just">
              <a:buFont typeface="Wingdings" panose="05000000000000000000" pitchFamily="2" charset="2"/>
              <a:buChar char="§"/>
            </a:pPr>
            <a:r>
              <a:rPr lang="el-GR" sz="2400" dirty="0"/>
              <a:t>Στερεότυπα χαρακτηριστικών των φύλων που</a:t>
            </a:r>
            <a:r>
              <a:rPr lang="en-US" sz="2400" dirty="0"/>
              <a:t> </a:t>
            </a:r>
            <a:r>
              <a:rPr lang="el-GR" sz="2400" dirty="0"/>
              <a:t>υποστηρίζουν ως </a:t>
            </a:r>
            <a:r>
              <a:rPr lang="el-GR" sz="2400" b="1" dirty="0"/>
              <a:t>«φυσική» </a:t>
            </a:r>
            <a:r>
              <a:rPr lang="el-GR" sz="2400" dirty="0"/>
              <a:t>την </a:t>
            </a:r>
            <a:r>
              <a:rPr lang="el-GR" sz="2400" b="1" dirty="0"/>
              <a:t>ανωτερότητα των ανδρών </a:t>
            </a:r>
            <a:r>
              <a:rPr lang="el-GR" sz="2400" dirty="0"/>
              <a:t>και ταυτόχρονα περνούν την εικόνα της</a:t>
            </a:r>
            <a:r>
              <a:rPr lang="en-US" sz="2400" dirty="0"/>
              <a:t> </a:t>
            </a:r>
            <a:r>
              <a:rPr lang="el-GR" sz="2400" dirty="0"/>
              <a:t>κατωτερότητας των γυναικών </a:t>
            </a:r>
            <a:r>
              <a:rPr lang="el-GR" sz="2400" i="1" dirty="0"/>
              <a:t>(π.χ. τρέχεις σαν κορίτσι!) </a:t>
            </a:r>
            <a:endParaRPr lang="en-US" sz="2400" i="1" dirty="0"/>
          </a:p>
          <a:p>
            <a:pPr algn="just">
              <a:buFont typeface="Wingdings" panose="05000000000000000000" pitchFamily="2" charset="2"/>
              <a:buChar char="§"/>
            </a:pPr>
            <a:r>
              <a:rPr lang="el-GR" sz="2400" dirty="0"/>
              <a:t>Εκτιμάται συγκεκριμένη μορφή ανδρισμού (του σκληρού, δυνατού, επιθετικού, κυνηγού, κατακτητή, νικητή), και θηλυκότητας (</a:t>
            </a:r>
            <a:r>
              <a:rPr lang="el-GR" sz="2400" dirty="0" err="1"/>
              <a:t>συνεργατικότητα</a:t>
            </a:r>
            <a:r>
              <a:rPr lang="el-GR" sz="2400" dirty="0"/>
              <a:t>, χάρη, τρυφερότητα, προσπάθεια), που έχει ως συνέπεια την</a:t>
            </a:r>
            <a:r>
              <a:rPr lang="en-US" sz="2400" dirty="0"/>
              <a:t> </a:t>
            </a:r>
            <a:r>
              <a:rPr lang="el-GR" sz="2400" b="1" dirty="0"/>
              <a:t>περιθωριοποίηση ανδρών και γυναικών που δεν πληρούν τα κριτήρια αυτά, καθώς και την εμφάνιση</a:t>
            </a:r>
            <a:r>
              <a:rPr lang="en-US" sz="2400" b="1" dirty="0"/>
              <a:t> </a:t>
            </a:r>
            <a:r>
              <a:rPr lang="el-GR" sz="2400" b="1" dirty="0"/>
              <a:t>καταπίεσης, του μισογυνισμού και της </a:t>
            </a:r>
            <a:r>
              <a:rPr lang="el-GR" sz="2400" b="1" dirty="0" err="1"/>
              <a:t>ομοφοβίας</a:t>
            </a:r>
            <a:r>
              <a:rPr lang="el-GR" sz="2400" dirty="0"/>
              <a:t> μέσα στον αθλητισμό</a:t>
            </a:r>
            <a:r>
              <a:rPr lang="en-US" sz="2400" dirty="0"/>
              <a:t> </a:t>
            </a:r>
            <a:r>
              <a:rPr lang="el-GR" sz="1600" dirty="0"/>
              <a:t>(</a:t>
            </a:r>
            <a:r>
              <a:rPr lang="en-US" sz="1600" dirty="0" err="1"/>
              <a:t>Coackley</a:t>
            </a:r>
            <a:r>
              <a:rPr lang="en-US" sz="1600" dirty="0"/>
              <a:t>, 2003; Weir &amp; Wilson, 1984).</a:t>
            </a:r>
            <a:endParaRPr lang="el-GR" sz="1600" dirty="0"/>
          </a:p>
        </p:txBody>
      </p:sp>
      <p:pic>
        <p:nvPicPr>
          <p:cNvPr id="5" name="Εικόνα 4">
            <a:extLst>
              <a:ext uri="{FF2B5EF4-FFF2-40B4-BE49-F238E27FC236}">
                <a16:creationId xmlns:a16="http://schemas.microsoft.com/office/drawing/2014/main" id="{1D161F65-3E7B-40C1-AFE5-64EDC4E72A86}"/>
              </a:ext>
            </a:extLst>
          </p:cNvPr>
          <p:cNvPicPr>
            <a:picLocks noChangeAspect="1"/>
          </p:cNvPicPr>
          <p:nvPr/>
        </p:nvPicPr>
        <p:blipFill>
          <a:blip r:embed="rId3">
            <a:clrChange>
              <a:clrFrom>
                <a:srgbClr val="F4F7FE"/>
              </a:clrFrom>
              <a:clrTo>
                <a:srgbClr val="F4F7FE">
                  <a:alpha val="0"/>
                </a:srgbClr>
              </a:clrTo>
            </a:clrChange>
            <a:extLst>
              <a:ext uri="{28A0092B-C50C-407E-A947-70E740481C1C}">
                <a14:useLocalDpi xmlns:a14="http://schemas.microsoft.com/office/drawing/2010/main" val="0"/>
              </a:ext>
            </a:extLst>
          </a:blip>
          <a:stretch>
            <a:fillRect/>
          </a:stretch>
        </p:blipFill>
        <p:spPr>
          <a:xfrm>
            <a:off x="58882" y="83126"/>
            <a:ext cx="2967037" cy="166947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4472152" y="1273359"/>
            <a:ext cx="4343400" cy="2463431"/>
          </a:xfrm>
          <a:prstGeom prst="rect">
            <a:avLst/>
          </a:prstGeom>
          <a:solidFill>
            <a:schemeClr val="bg1">
              <a:lumMod val="95000"/>
            </a:schemeClr>
          </a:solidFill>
          <a:ln w="28575">
            <a:noFill/>
          </a:ln>
        </p:spPr>
        <p:txBody>
          <a:bodyPr wrap="square" rtlCol="0">
            <a:spAutoFit/>
          </a:bodyPr>
          <a:lstStyle/>
          <a:p>
            <a:pPr marL="269875" indent="-269875" algn="just">
              <a:lnSpc>
                <a:spcPct val="80000"/>
              </a:lnSpc>
              <a:spcBef>
                <a:spcPts val="600"/>
              </a:spcBef>
              <a:buClr>
                <a:schemeClr val="tx1"/>
              </a:buClr>
              <a:buSzPct val="8500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	Η πρώτη σημαντική εξέλιξη για τη γυναικεία συμμετοχή σημειώθηκε στους δεύτερους ΟΑ, το 1900 στο Παρίσι. Η </a:t>
            </a:r>
            <a:r>
              <a:rPr lang="en-US" sz="2400" dirty="0">
                <a:latin typeface="+mn-lt"/>
              </a:rPr>
              <a:t>Charlotte Cooper </a:t>
            </a:r>
            <a:r>
              <a:rPr lang="el-GR" sz="2400" dirty="0">
                <a:latin typeface="+mn-lt"/>
              </a:rPr>
              <a:t>έγινε η πρώτη γυναίκα Ολυμπιονίκης κερδίζοντας χρυσό μετάλλιο στο τένις. </a:t>
            </a:r>
          </a:p>
        </p:txBody>
      </p:sp>
      <p:pic>
        <p:nvPicPr>
          <p:cNvPr id="7" name="Εικόνα 6">
            <a:extLst>
              <a:ext uri="{FF2B5EF4-FFF2-40B4-BE49-F238E27FC236}">
                <a16:creationId xmlns:a16="http://schemas.microsoft.com/office/drawing/2014/main" id="{DB9D6A82-3202-4E7A-BCB2-8C1312407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60" y="1142999"/>
            <a:ext cx="3962400" cy="2724150"/>
          </a:xfrm>
          <a:prstGeom prst="rect">
            <a:avLst/>
          </a:prstGeom>
        </p:spPr>
      </p:pic>
      <p:sp>
        <p:nvSpPr>
          <p:cNvPr id="9" name="Title 1">
            <a:extLst>
              <a:ext uri="{FF2B5EF4-FFF2-40B4-BE49-F238E27FC236}">
                <a16:creationId xmlns:a16="http://schemas.microsoft.com/office/drawing/2014/main" id="{8DA499DA-9A96-4F2C-8866-382A92C9A161}"/>
              </a:ext>
            </a:extLst>
          </p:cNvPr>
          <p:cNvSpPr>
            <a:spLocks noGrp="1"/>
          </p:cNvSpPr>
          <p:nvPr>
            <p:ph type="title"/>
          </p:nvPr>
        </p:nvSpPr>
        <p:spPr>
          <a:xfrm>
            <a:off x="228600" y="76200"/>
            <a:ext cx="8686800" cy="830997"/>
          </a:xfrm>
        </p:spPr>
        <p:txBody>
          <a:bodyPr>
            <a:normAutofit/>
          </a:bodyPr>
          <a:lstStyle/>
          <a:p>
            <a:pPr eaLnBrk="1" fontAlgn="auto" hangingPunct="1">
              <a:spcAft>
                <a:spcPts val="0"/>
              </a:spcAft>
              <a:defRPr/>
            </a:pPr>
            <a:r>
              <a:rPr lang="el-GR" sz="4000" b="1" dirty="0">
                <a:solidFill>
                  <a:schemeClr val="tx1"/>
                </a:solidFill>
                <a:latin typeface="+mn-lt"/>
                <a:cs typeface="Times New Roman" pitchFamily="18" charset="0"/>
              </a:rPr>
              <a:t>Το ολυμπιακό ξεκίνημα</a:t>
            </a:r>
            <a:endParaRPr lang="en-US" sz="4000" b="1" dirty="0">
              <a:solidFill>
                <a:schemeClr val="tx1"/>
              </a:solidFill>
              <a:latin typeface="+mn-lt"/>
              <a:cs typeface="Times New Roman" pitchFamily="18" charset="0"/>
            </a:endParaRPr>
          </a:p>
        </p:txBody>
      </p:sp>
      <p:pic>
        <p:nvPicPr>
          <p:cNvPr id="11" name="Εικόνα 10">
            <a:extLst>
              <a:ext uri="{FF2B5EF4-FFF2-40B4-BE49-F238E27FC236}">
                <a16:creationId xmlns:a16="http://schemas.microsoft.com/office/drawing/2014/main" id="{9E7C6A6C-364C-4379-B8ED-72FAEC9D55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857" y="4154847"/>
            <a:ext cx="3953991" cy="2550753"/>
          </a:xfrm>
          <a:prstGeom prst="rect">
            <a:avLst/>
          </a:prstGeom>
        </p:spPr>
      </p:pic>
      <p:sp>
        <p:nvSpPr>
          <p:cNvPr id="12" name="4 - TextBox">
            <a:extLst>
              <a:ext uri="{FF2B5EF4-FFF2-40B4-BE49-F238E27FC236}">
                <a16:creationId xmlns:a16="http://schemas.microsoft.com/office/drawing/2014/main" id="{81A30460-9C62-4D89-AFA2-AD6DD19B65BD}"/>
              </a:ext>
            </a:extLst>
          </p:cNvPr>
          <p:cNvSpPr txBox="1"/>
          <p:nvPr/>
        </p:nvSpPr>
        <p:spPr>
          <a:xfrm>
            <a:off x="4572000" y="4618561"/>
            <a:ext cx="4343400" cy="986104"/>
          </a:xfrm>
          <a:prstGeom prst="rect">
            <a:avLst/>
          </a:prstGeom>
          <a:solidFill>
            <a:schemeClr val="bg1">
              <a:lumMod val="95000"/>
            </a:schemeClr>
          </a:solidFill>
          <a:ln w="28575">
            <a:noFill/>
          </a:ln>
        </p:spPr>
        <p:txBody>
          <a:bodyPr wrap="square" rtlCol="0">
            <a:spAutoFit/>
          </a:bodyPr>
          <a:lstStyle/>
          <a:p>
            <a:pPr marL="269875" indent="-269875" algn="just">
              <a:lnSpc>
                <a:spcPct val="80000"/>
              </a:lnSpc>
              <a:spcBef>
                <a:spcPts val="600"/>
              </a:spcBef>
              <a:buClr>
                <a:schemeClr val="tx1"/>
              </a:buClr>
              <a:buSzPct val="85000"/>
              <a:tabLst>
                <a:tab pos="269875" algn="l"/>
                <a:tab pos="717550" algn="l"/>
                <a:tab pos="1166813" algn="l"/>
                <a:tab pos="1616075" algn="l"/>
                <a:tab pos="2065338" algn="l"/>
                <a:tab pos="2514600" algn="l"/>
                <a:tab pos="2963863" algn="l"/>
                <a:tab pos="3413125" algn="l"/>
                <a:tab pos="3862388" algn="l"/>
                <a:tab pos="4311650" algn="l"/>
                <a:tab pos="4760913" algn="l"/>
                <a:tab pos="5210175" algn="l"/>
                <a:tab pos="5659438" algn="l"/>
                <a:tab pos="6108700" algn="l"/>
                <a:tab pos="6557963" algn="l"/>
                <a:tab pos="7007225" algn="l"/>
                <a:tab pos="7456488" algn="l"/>
                <a:tab pos="7905750" algn="l"/>
                <a:tab pos="8355013" algn="l"/>
                <a:tab pos="8804275" algn="l"/>
                <a:tab pos="9253538" algn="l"/>
              </a:tabLst>
              <a:defRPr/>
            </a:pPr>
            <a:r>
              <a:rPr lang="el-GR" sz="2400" dirty="0">
                <a:latin typeface="+mn-lt"/>
              </a:rPr>
              <a:t>	Μέχρι το 1908 οι γυναίκες αγωνιζόντουσαν στο τένις, στο γκολφ και στην τοξοβολία.</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382000" cy="1143000"/>
          </a:xfrm>
        </p:spPr>
        <p:txBody>
          <a:bodyPr>
            <a:normAutofit/>
          </a:bodyPr>
          <a:lstStyle/>
          <a:p>
            <a:pPr eaLnBrk="1" fontAlgn="auto" hangingPunct="1">
              <a:spcAft>
                <a:spcPts val="0"/>
              </a:spcAft>
              <a:defRPr/>
            </a:pPr>
            <a:r>
              <a:rPr lang="el-GR" sz="3200" b="1" dirty="0">
                <a:latin typeface="+mn-lt"/>
                <a:cs typeface="Times New Roman" pitchFamily="18" charset="0"/>
              </a:rPr>
              <a:t>Κατάταξη αθλημάτων σε σχέση με το φύλο</a:t>
            </a:r>
            <a:br>
              <a:rPr lang="el-GR" sz="3200" b="0" dirty="0">
                <a:latin typeface="+mn-lt"/>
                <a:cs typeface="Times New Roman" pitchFamily="18" charset="0"/>
              </a:rPr>
            </a:br>
            <a:r>
              <a:rPr lang="en-US" sz="1800" b="0" dirty="0">
                <a:latin typeface="+mn-lt"/>
                <a:cs typeface="Times New Roman" pitchFamily="18" charset="0"/>
              </a:rPr>
              <a:t>(</a:t>
            </a:r>
            <a:r>
              <a:rPr lang="en-US" sz="1800" b="0" dirty="0" err="1">
                <a:latin typeface="+mn-lt"/>
                <a:cs typeface="Times New Roman" pitchFamily="18" charset="0"/>
              </a:rPr>
              <a:t>Koivula</a:t>
            </a:r>
            <a:r>
              <a:rPr lang="en-US" sz="1800" b="0" dirty="0">
                <a:latin typeface="+mn-lt"/>
                <a:cs typeface="Times New Roman" pitchFamily="18" charset="0"/>
              </a:rPr>
              <a:t>, 1995)</a:t>
            </a:r>
          </a:p>
        </p:txBody>
      </p:sp>
      <p:sp>
        <p:nvSpPr>
          <p:cNvPr id="6" name="Content Placeholder 5"/>
          <p:cNvSpPr>
            <a:spLocks noGrp="1"/>
          </p:cNvSpPr>
          <p:nvPr>
            <p:ph idx="1"/>
          </p:nvPr>
        </p:nvSpPr>
        <p:spPr>
          <a:xfrm>
            <a:off x="0" y="1219200"/>
            <a:ext cx="9144000" cy="5638800"/>
          </a:xfrm>
        </p:spPr>
        <p:txBody>
          <a:bodyPr/>
          <a:lstStyle/>
          <a:p>
            <a:pPr algn="just">
              <a:buNone/>
            </a:pPr>
            <a:r>
              <a:rPr lang="el-GR" sz="2600" dirty="0">
                <a:latin typeface="Garamond" pitchFamily="18" charset="0"/>
              </a:rPr>
              <a:t> </a:t>
            </a:r>
            <a:endParaRPr lang="el-GR" sz="2600" dirty="0">
              <a:solidFill>
                <a:srgbClr val="FFFF00"/>
              </a:solidFill>
              <a:latin typeface="Garamond" pitchFamily="18" charset="0"/>
            </a:endParaRPr>
          </a:p>
        </p:txBody>
      </p:sp>
      <p:sp>
        <p:nvSpPr>
          <p:cNvPr id="4" name="Rectangle 3"/>
          <p:cNvSpPr/>
          <p:nvPr/>
        </p:nvSpPr>
        <p:spPr>
          <a:xfrm>
            <a:off x="0" y="1295401"/>
            <a:ext cx="9144000" cy="1508105"/>
          </a:xfrm>
          <a:prstGeom prst="rect">
            <a:avLst/>
          </a:prstGeom>
        </p:spPr>
        <p:txBody>
          <a:bodyPr wrap="square">
            <a:spAutoFit/>
          </a:bodyPr>
          <a:lstStyle/>
          <a:p>
            <a:endParaRPr lang="el-GR" sz="2400" dirty="0">
              <a:solidFill>
                <a:srgbClr val="FFFF00"/>
              </a:solidFill>
              <a:latin typeface="Garamond" pitchFamily="18" charset="0"/>
            </a:endParaRPr>
          </a:p>
          <a:p>
            <a:pPr>
              <a:buFont typeface="Wingdings" pitchFamily="2" charset="2"/>
              <a:buChar char="ü"/>
            </a:pPr>
            <a:endParaRPr lang="en-US" sz="2400" dirty="0">
              <a:solidFill>
                <a:schemeClr val="bg1"/>
              </a:solidFill>
              <a:latin typeface="Garamond" pitchFamily="18" charset="0"/>
            </a:endParaRPr>
          </a:p>
          <a:p>
            <a:endParaRPr lang="en-US" sz="2400" dirty="0">
              <a:solidFill>
                <a:schemeClr val="bg1"/>
              </a:solidFill>
              <a:latin typeface="Garamond" pitchFamily="18" charset="0"/>
            </a:endParaRPr>
          </a:p>
          <a:p>
            <a:endParaRPr lang="en-US" dirty="0">
              <a:solidFill>
                <a:srgbClr val="FFFF00"/>
              </a:solidFill>
              <a:latin typeface="Garamond" pitchFamily="18" charset="0"/>
            </a:endParaRPr>
          </a:p>
        </p:txBody>
      </p:sp>
      <p:sp>
        <p:nvSpPr>
          <p:cNvPr id="7" name="TextBox 6"/>
          <p:cNvSpPr txBox="1"/>
          <p:nvPr/>
        </p:nvSpPr>
        <p:spPr>
          <a:xfrm>
            <a:off x="304800" y="1219200"/>
            <a:ext cx="8534400" cy="4893647"/>
          </a:xfrm>
          <a:prstGeom prst="rect">
            <a:avLst/>
          </a:prstGeom>
          <a:noFill/>
        </p:spPr>
        <p:txBody>
          <a:bodyPr wrap="square" rtlCol="0">
            <a:spAutoFit/>
          </a:bodyPr>
          <a:lstStyle/>
          <a:p>
            <a:r>
              <a:rPr lang="el-GR" sz="2400" b="1" dirty="0">
                <a:latin typeface="+mn-lt"/>
              </a:rPr>
              <a:t>Ανδρικά</a:t>
            </a:r>
          </a:p>
          <a:p>
            <a:r>
              <a:rPr lang="el-GR" sz="2400" dirty="0" err="1">
                <a:latin typeface="+mn-lt"/>
              </a:rPr>
              <a:t>Μπειζμπόλ</a:t>
            </a:r>
            <a:r>
              <a:rPr lang="el-GR" sz="2400" dirty="0">
                <a:latin typeface="+mn-lt"/>
              </a:rPr>
              <a:t>, πυγμαχία, κωπηλασία, πολεμικά αθλήματα, ποδόσφαιρο, χειροσφαίριση, χόκεϊ στον πάγο, μηχανοκίνητα αθλήματα, άλμα επί κοντώ, ράγκμπι, αμερικάνικο ποδόσφαιρο, άρση βαρών, πάλη</a:t>
            </a:r>
          </a:p>
          <a:p>
            <a:r>
              <a:rPr lang="el-GR" sz="2400" b="1" dirty="0">
                <a:latin typeface="+mn-lt"/>
              </a:rPr>
              <a:t>Γυναικεία</a:t>
            </a:r>
          </a:p>
          <a:p>
            <a:r>
              <a:rPr lang="el-GR" sz="2400" dirty="0">
                <a:latin typeface="+mn-lt"/>
              </a:rPr>
              <a:t>Αερόμπικ, μπαλέτο, χορός, καλλιτεχνικό πατινάζ, γυμναστική, ιππασία, συγχρονική κολύμβηση</a:t>
            </a:r>
          </a:p>
          <a:p>
            <a:r>
              <a:rPr lang="el-GR" sz="2400" b="1" dirty="0">
                <a:latin typeface="+mn-lt"/>
              </a:rPr>
              <a:t>Ουδέτερα</a:t>
            </a:r>
          </a:p>
          <a:p>
            <a:r>
              <a:rPr lang="el-GR" sz="2400" dirty="0">
                <a:latin typeface="+mn-lt"/>
              </a:rPr>
              <a:t>Τοξοβολία, </a:t>
            </a:r>
            <a:r>
              <a:rPr lang="el-GR" sz="2400" dirty="0" err="1">
                <a:latin typeface="+mn-lt"/>
              </a:rPr>
              <a:t>αντιπτέριση</a:t>
            </a:r>
            <a:r>
              <a:rPr lang="el-GR" sz="2400" dirty="0">
                <a:latin typeface="+mn-lt"/>
              </a:rPr>
              <a:t>, καλαθοσφαίριση, μπόουλινγκ,</a:t>
            </a:r>
            <a:endParaRPr lang="en-US" sz="2400" dirty="0">
              <a:latin typeface="+mn-lt"/>
            </a:endParaRPr>
          </a:p>
          <a:p>
            <a:r>
              <a:rPr lang="el-GR" sz="2400" dirty="0">
                <a:latin typeface="+mn-lt"/>
              </a:rPr>
              <a:t>ιστιοπλοΐα, κανό, ποδηλασία, ξιφασκία, </a:t>
            </a:r>
            <a:r>
              <a:rPr lang="el-GR" sz="2400" dirty="0" err="1">
                <a:latin typeface="+mn-lt"/>
              </a:rPr>
              <a:t>γκόλφ</a:t>
            </a:r>
            <a:r>
              <a:rPr lang="el-GR" sz="2400" dirty="0">
                <a:latin typeface="+mn-lt"/>
              </a:rPr>
              <a:t>,</a:t>
            </a:r>
            <a:endParaRPr lang="en-US" sz="2400" dirty="0">
              <a:latin typeface="+mn-lt"/>
            </a:endParaRPr>
          </a:p>
          <a:p>
            <a:r>
              <a:rPr lang="el-GR" sz="2400" dirty="0">
                <a:latin typeface="+mn-lt"/>
              </a:rPr>
              <a:t>μαραθώνιος, σκοποβολή, χιονοδρομία, κολύμβηση</a:t>
            </a:r>
            <a:r>
              <a:rPr lang="en-US" sz="2400" dirty="0">
                <a:latin typeface="+mn-lt"/>
              </a:rPr>
              <a:t>,</a:t>
            </a:r>
          </a:p>
          <a:p>
            <a:r>
              <a:rPr lang="el-GR" sz="2400" dirty="0">
                <a:latin typeface="+mn-lt"/>
              </a:rPr>
              <a:t>αντισφαίριση, </a:t>
            </a:r>
            <a:r>
              <a:rPr lang="el-GR" sz="2400" dirty="0" err="1">
                <a:latin typeface="+mn-lt"/>
              </a:rPr>
              <a:t>πετοσφαίριση</a:t>
            </a:r>
            <a:endParaRPr lang="el-GR" sz="2400" dirty="0">
              <a:latin typeface="+mn-lt"/>
            </a:endParaRPr>
          </a:p>
        </p:txBody>
      </p:sp>
      <p:pic>
        <p:nvPicPr>
          <p:cNvPr id="5" name="Εικόνα 4">
            <a:extLst>
              <a:ext uri="{FF2B5EF4-FFF2-40B4-BE49-F238E27FC236}">
                <a16:creationId xmlns:a16="http://schemas.microsoft.com/office/drawing/2014/main" id="{FAD937FE-5B88-4C19-9AAB-7343BF114F60}"/>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 b="2542"/>
          <a:stretch/>
        </p:blipFill>
        <p:spPr>
          <a:xfrm>
            <a:off x="7260648" y="3908406"/>
            <a:ext cx="1876425" cy="21907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153400" cy="1143000"/>
          </a:xfrm>
        </p:spPr>
        <p:txBody>
          <a:bodyPr>
            <a:normAutofit/>
          </a:bodyPr>
          <a:lstStyle/>
          <a:p>
            <a:pPr eaLnBrk="1" fontAlgn="auto" hangingPunct="1">
              <a:spcAft>
                <a:spcPts val="0"/>
              </a:spcAft>
              <a:defRPr/>
            </a:pPr>
            <a:r>
              <a:rPr lang="el-GR" sz="4000" b="1" dirty="0">
                <a:latin typeface="+mn-lt"/>
                <a:cs typeface="Times New Roman" pitchFamily="18" charset="0"/>
              </a:rPr>
              <a:t>Ανδρικά αθλήματα στην Ελλάδα</a:t>
            </a:r>
            <a:endParaRPr lang="en-US" sz="4000" b="1" dirty="0">
              <a:latin typeface="+mn-lt"/>
              <a:cs typeface="Times New Roman" pitchFamily="18" charset="0"/>
            </a:endParaRPr>
          </a:p>
        </p:txBody>
      </p:sp>
      <p:sp>
        <p:nvSpPr>
          <p:cNvPr id="6" name="Content Placeholder 5"/>
          <p:cNvSpPr>
            <a:spLocks noGrp="1"/>
          </p:cNvSpPr>
          <p:nvPr>
            <p:ph idx="1"/>
          </p:nvPr>
        </p:nvSpPr>
        <p:spPr>
          <a:xfrm>
            <a:off x="228600" y="1219200"/>
            <a:ext cx="8610600" cy="5319713"/>
          </a:xfrm>
        </p:spPr>
        <p:txBody>
          <a:bodyPr/>
          <a:lstStyle/>
          <a:p>
            <a:pPr algn="just">
              <a:lnSpc>
                <a:spcPct val="150000"/>
              </a:lnSpc>
              <a:buNone/>
            </a:pPr>
            <a:r>
              <a:rPr lang="el-GR" sz="2600" dirty="0">
                <a:latin typeface="Garamond" pitchFamily="18" charset="0"/>
              </a:rPr>
              <a:t>	</a:t>
            </a:r>
            <a:endParaRPr lang="el-GR" sz="2800" dirty="0">
              <a:latin typeface="Garamond" pitchFamily="18" charset="0"/>
            </a:endParaRPr>
          </a:p>
        </p:txBody>
      </p:sp>
      <p:sp>
        <p:nvSpPr>
          <p:cNvPr id="4" name="Rectangle 3"/>
          <p:cNvSpPr/>
          <p:nvPr/>
        </p:nvSpPr>
        <p:spPr>
          <a:xfrm>
            <a:off x="0" y="1295401"/>
            <a:ext cx="9144000" cy="1508105"/>
          </a:xfrm>
          <a:prstGeom prst="rect">
            <a:avLst/>
          </a:prstGeom>
        </p:spPr>
        <p:txBody>
          <a:bodyPr wrap="square">
            <a:spAutoFit/>
          </a:bodyPr>
          <a:lstStyle/>
          <a:p>
            <a:endParaRPr lang="el-GR" sz="2400" dirty="0">
              <a:solidFill>
                <a:srgbClr val="FFFF00"/>
              </a:solidFill>
              <a:latin typeface="Garamond" pitchFamily="18" charset="0"/>
            </a:endParaRPr>
          </a:p>
          <a:p>
            <a:pPr>
              <a:buFont typeface="Wingdings" pitchFamily="2" charset="2"/>
              <a:buChar char="ü"/>
            </a:pPr>
            <a:endParaRPr lang="en-US" sz="2400" dirty="0">
              <a:solidFill>
                <a:schemeClr val="bg1"/>
              </a:solidFill>
              <a:latin typeface="Garamond" pitchFamily="18" charset="0"/>
            </a:endParaRPr>
          </a:p>
          <a:p>
            <a:endParaRPr lang="en-US" sz="2400" dirty="0">
              <a:solidFill>
                <a:schemeClr val="bg1"/>
              </a:solidFill>
              <a:latin typeface="Garamond" pitchFamily="18" charset="0"/>
            </a:endParaRPr>
          </a:p>
          <a:p>
            <a:endParaRPr lang="en-US" dirty="0">
              <a:solidFill>
                <a:srgbClr val="FFFF00"/>
              </a:solidFill>
              <a:latin typeface="Garamond" pitchFamily="18" charset="0"/>
            </a:endParaRPr>
          </a:p>
        </p:txBody>
      </p:sp>
      <p:pic>
        <p:nvPicPr>
          <p:cNvPr id="5" name="Picture 3"/>
          <p:cNvPicPr>
            <a:picLocks noChangeAspect="1" noChangeArrowheads="1"/>
          </p:cNvPicPr>
          <p:nvPr/>
        </p:nvPicPr>
        <p:blipFill>
          <a:blip r:embed="rId3" cstate="print"/>
          <a:srcRect/>
          <a:stretch>
            <a:fillRect/>
          </a:stretch>
        </p:blipFill>
        <p:spPr bwMode="auto">
          <a:xfrm>
            <a:off x="304800" y="1371600"/>
            <a:ext cx="2047875" cy="5076825"/>
          </a:xfrm>
          <a:prstGeom prst="rect">
            <a:avLst/>
          </a:prstGeom>
          <a:noFill/>
          <a:ln w="9360">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3124200" y="1371600"/>
            <a:ext cx="2066925" cy="5086350"/>
          </a:xfrm>
          <a:prstGeom prst="rect">
            <a:avLst/>
          </a:prstGeom>
          <a:noFill/>
          <a:ln w="9360">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5943600" y="1371600"/>
            <a:ext cx="2095500" cy="5167313"/>
          </a:xfrm>
          <a:prstGeom prst="rect">
            <a:avLst/>
          </a:prstGeom>
          <a:noFill/>
          <a:ln w="9360">
            <a:noFill/>
            <a:miter lim="800000"/>
            <a:headEnd/>
            <a:tailEnd/>
          </a:ln>
        </p:spPr>
      </p:pic>
      <p:sp>
        <p:nvSpPr>
          <p:cNvPr id="9" name="Oval 6"/>
          <p:cNvSpPr>
            <a:spLocks noChangeArrowheads="1"/>
          </p:cNvSpPr>
          <p:nvPr/>
        </p:nvSpPr>
        <p:spPr bwMode="auto">
          <a:xfrm>
            <a:off x="304800" y="2514600"/>
            <a:ext cx="1079500" cy="287337"/>
          </a:xfrm>
          <a:prstGeom prst="ellipse">
            <a:avLst/>
          </a:prstGeom>
          <a:noFill/>
          <a:ln w="12600">
            <a:solidFill>
              <a:srgbClr val="FF0000"/>
            </a:solidFill>
            <a:round/>
            <a:headEnd/>
            <a:tailEnd/>
          </a:ln>
        </p:spPr>
        <p:txBody>
          <a:bodyPr wrap="none" anchor="ctr"/>
          <a:lstStyle/>
          <a:p>
            <a:endParaRPr lang="en-US"/>
          </a:p>
        </p:txBody>
      </p:sp>
      <p:sp>
        <p:nvSpPr>
          <p:cNvPr id="10" name="Oval 6"/>
          <p:cNvSpPr>
            <a:spLocks noChangeArrowheads="1"/>
          </p:cNvSpPr>
          <p:nvPr/>
        </p:nvSpPr>
        <p:spPr bwMode="auto">
          <a:xfrm>
            <a:off x="228600" y="3657600"/>
            <a:ext cx="1079500" cy="287337"/>
          </a:xfrm>
          <a:prstGeom prst="ellipse">
            <a:avLst/>
          </a:prstGeom>
          <a:noFill/>
          <a:ln w="12600">
            <a:solidFill>
              <a:srgbClr val="FF0000"/>
            </a:solidFill>
            <a:round/>
            <a:headEnd/>
            <a:tailEnd/>
          </a:ln>
        </p:spPr>
        <p:txBody>
          <a:bodyPr wrap="none" anchor="ctr"/>
          <a:lstStyle/>
          <a:p>
            <a:endParaRPr lang="en-US"/>
          </a:p>
        </p:txBody>
      </p:sp>
      <p:sp>
        <p:nvSpPr>
          <p:cNvPr id="11" name="Oval 6"/>
          <p:cNvSpPr>
            <a:spLocks noChangeArrowheads="1"/>
          </p:cNvSpPr>
          <p:nvPr/>
        </p:nvSpPr>
        <p:spPr bwMode="auto">
          <a:xfrm>
            <a:off x="228600" y="3962400"/>
            <a:ext cx="1079500" cy="287337"/>
          </a:xfrm>
          <a:prstGeom prst="ellipse">
            <a:avLst/>
          </a:prstGeom>
          <a:noFill/>
          <a:ln w="126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box(in)">
                                      <p:cBhvr additive="repl">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additive="repl">
                                        <p:cTn id="11" dur="1" fill="hold">
                                          <p:stCondLst>
                                            <p:cond delay="0"/>
                                          </p:stCondLst>
                                        </p:cTn>
                                        <p:tgtEl>
                                          <p:spTgt spid="7"/>
                                        </p:tgtEl>
                                        <p:attrNameLst>
                                          <p:attrName>style.visibility</p:attrName>
                                        </p:attrNameLst>
                                      </p:cBhvr>
                                      <p:to>
                                        <p:strVal val="visible"/>
                                      </p:to>
                                    </p:set>
                                    <p:animEffect transition="in" filter="box(in)">
                                      <p:cBhvr additive="repl">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additive="repl">
                                        <p:cTn id="16" dur="1" fill="hold">
                                          <p:stCondLst>
                                            <p:cond delay="0"/>
                                          </p:stCondLst>
                                        </p:cTn>
                                        <p:tgtEl>
                                          <p:spTgt spid="8"/>
                                        </p:tgtEl>
                                        <p:attrNameLst>
                                          <p:attrName>style.visibility</p:attrName>
                                        </p:attrNameLst>
                                      </p:cBhvr>
                                      <p:to>
                                        <p:strVal val="visible"/>
                                      </p:to>
                                    </p:set>
                                    <p:animEffect transition="in" filter="box(in)">
                                      <p:cBhvr additive="repl">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additive="repl">
                                        <p:cTn id="21" dur="1" fill="hold">
                                          <p:stCondLst>
                                            <p:cond delay="0"/>
                                          </p:stCondLst>
                                        </p:cTn>
                                        <p:tgtEl>
                                          <p:spTgt spid="9"/>
                                        </p:tgtEl>
                                        <p:attrNameLst>
                                          <p:attrName>style.visibility</p:attrName>
                                        </p:attrNameLst>
                                      </p:cBhvr>
                                      <p:to>
                                        <p:strVal val="visible"/>
                                      </p:to>
                                    </p:set>
                                    <p:animEffect transition="in" filter="box(in)">
                                      <p:cBhvr additive="repl">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additive="repl">
                                        <p:cTn id="26" dur="1" fill="hold">
                                          <p:stCondLst>
                                            <p:cond delay="0"/>
                                          </p:stCondLst>
                                        </p:cTn>
                                        <p:tgtEl>
                                          <p:spTgt spid="10"/>
                                        </p:tgtEl>
                                        <p:attrNameLst>
                                          <p:attrName>style.visibility</p:attrName>
                                        </p:attrNameLst>
                                      </p:cBhvr>
                                      <p:to>
                                        <p:strVal val="visible"/>
                                      </p:to>
                                    </p:set>
                                    <p:animEffect transition="in" filter="box(in)">
                                      <p:cBhvr additive="repl">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additive="repl">
                                        <p:cTn id="31" dur="1" fill="hold">
                                          <p:stCondLst>
                                            <p:cond delay="0"/>
                                          </p:stCondLst>
                                        </p:cTn>
                                        <p:tgtEl>
                                          <p:spTgt spid="11"/>
                                        </p:tgtEl>
                                        <p:attrNameLst>
                                          <p:attrName>style.visibility</p:attrName>
                                        </p:attrNameLst>
                                      </p:cBhvr>
                                      <p:to>
                                        <p:strVal val="visible"/>
                                      </p:to>
                                    </p:set>
                                    <p:animEffect transition="in" filter="box(in)">
                                      <p:cBhvr additive="repl">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a:extLst>
              <a:ext uri="{FF2B5EF4-FFF2-40B4-BE49-F238E27FC236}">
                <a16:creationId xmlns:a16="http://schemas.microsoft.com/office/drawing/2014/main" id="{E0EA51B1-18EB-48B2-A782-4FB38EAA11F7}"/>
              </a:ext>
            </a:extLst>
          </p:cNvPr>
          <p:cNvPicPr>
            <a:picLocks noChangeAspect="1"/>
          </p:cNvPicPr>
          <p:nvPr/>
        </p:nvPicPr>
        <p:blipFill rotWithShape="1">
          <a:blip r:embed="rId3">
            <a:extLst>
              <a:ext uri="{28A0092B-C50C-407E-A947-70E740481C1C}">
                <a14:useLocalDpi xmlns:a14="http://schemas.microsoft.com/office/drawing/2010/main" val="0"/>
              </a:ext>
            </a:extLst>
          </a:blip>
          <a:srcRect b="5967"/>
          <a:stretch/>
        </p:blipFill>
        <p:spPr>
          <a:xfrm>
            <a:off x="132652" y="611039"/>
            <a:ext cx="8891176" cy="6077913"/>
          </a:xfrm>
          <a:prstGeom prst="rect">
            <a:avLst/>
          </a:prstGeom>
        </p:spPr>
      </p:pic>
      <p:sp>
        <p:nvSpPr>
          <p:cNvPr id="9" name="Title 1">
            <a:extLst>
              <a:ext uri="{FF2B5EF4-FFF2-40B4-BE49-F238E27FC236}">
                <a16:creationId xmlns:a16="http://schemas.microsoft.com/office/drawing/2014/main" id="{C9E04B15-6559-43E3-923D-6B4C349DD4AD}"/>
              </a:ext>
            </a:extLst>
          </p:cNvPr>
          <p:cNvSpPr>
            <a:spLocks noGrp="1"/>
          </p:cNvSpPr>
          <p:nvPr>
            <p:ph type="title"/>
          </p:nvPr>
        </p:nvSpPr>
        <p:spPr>
          <a:xfrm>
            <a:off x="228600" y="7503"/>
            <a:ext cx="8915400" cy="620048"/>
          </a:xfrm>
        </p:spPr>
        <p:txBody>
          <a:bodyPr>
            <a:normAutofit/>
          </a:bodyPr>
          <a:lstStyle/>
          <a:p>
            <a:pPr>
              <a:defRPr/>
            </a:pPr>
            <a:r>
              <a:rPr lang="el-GR" sz="2500" b="1" dirty="0">
                <a:cs typeface="Times New Roman" pitchFamily="18" charset="0"/>
              </a:rPr>
              <a:t>Η συμμετοχή των γυναικών στους Ολυμπιακούς Αγώνες</a:t>
            </a:r>
            <a:endParaRPr lang="en-US" sz="2500" b="1" dirty="0">
              <a:cs typeface="Times New Roman" pitchFamily="18" charset="0"/>
            </a:endParaRPr>
          </a:p>
        </p:txBody>
      </p:sp>
      <p:sp>
        <p:nvSpPr>
          <p:cNvPr id="10" name="Οβάλ 9">
            <a:extLst>
              <a:ext uri="{FF2B5EF4-FFF2-40B4-BE49-F238E27FC236}">
                <a16:creationId xmlns:a16="http://schemas.microsoft.com/office/drawing/2014/main" id="{4130018D-23FE-470A-B517-2906B63710DC}"/>
              </a:ext>
            </a:extLst>
          </p:cNvPr>
          <p:cNvSpPr/>
          <p:nvPr/>
        </p:nvSpPr>
        <p:spPr>
          <a:xfrm>
            <a:off x="589592" y="1447800"/>
            <a:ext cx="342900" cy="1872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Οβάλ 11">
            <a:extLst>
              <a:ext uri="{FF2B5EF4-FFF2-40B4-BE49-F238E27FC236}">
                <a16:creationId xmlns:a16="http://schemas.microsoft.com/office/drawing/2014/main" id="{126A832E-AE38-4F43-8FD3-381B668D950D}"/>
              </a:ext>
            </a:extLst>
          </p:cNvPr>
          <p:cNvSpPr/>
          <p:nvPr/>
        </p:nvSpPr>
        <p:spPr>
          <a:xfrm>
            <a:off x="8001000" y="1432579"/>
            <a:ext cx="342900" cy="17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Οβάλ 12">
            <a:extLst>
              <a:ext uri="{FF2B5EF4-FFF2-40B4-BE49-F238E27FC236}">
                <a16:creationId xmlns:a16="http://schemas.microsoft.com/office/drawing/2014/main" id="{B1E781F5-F314-4608-88BE-D78C669CD785}"/>
              </a:ext>
            </a:extLst>
          </p:cNvPr>
          <p:cNvSpPr/>
          <p:nvPr/>
        </p:nvSpPr>
        <p:spPr>
          <a:xfrm>
            <a:off x="600759" y="4648200"/>
            <a:ext cx="342900" cy="17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Οβάλ 13">
            <a:extLst>
              <a:ext uri="{FF2B5EF4-FFF2-40B4-BE49-F238E27FC236}">
                <a16:creationId xmlns:a16="http://schemas.microsoft.com/office/drawing/2014/main" id="{4C8AFF33-6F94-41BF-8D00-F0F04939F177}"/>
              </a:ext>
            </a:extLst>
          </p:cNvPr>
          <p:cNvSpPr/>
          <p:nvPr/>
        </p:nvSpPr>
        <p:spPr>
          <a:xfrm>
            <a:off x="7998372" y="6517502"/>
            <a:ext cx="285750" cy="17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Οβάλ 14">
            <a:extLst>
              <a:ext uri="{FF2B5EF4-FFF2-40B4-BE49-F238E27FC236}">
                <a16:creationId xmlns:a16="http://schemas.microsoft.com/office/drawing/2014/main" id="{67C7F3DD-2A7D-4309-91DD-58A73997EF99}"/>
              </a:ext>
            </a:extLst>
          </p:cNvPr>
          <p:cNvSpPr/>
          <p:nvPr/>
        </p:nvSpPr>
        <p:spPr>
          <a:xfrm>
            <a:off x="600759" y="6534014"/>
            <a:ext cx="342900" cy="17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Οβάλ 15">
            <a:extLst>
              <a:ext uri="{FF2B5EF4-FFF2-40B4-BE49-F238E27FC236}">
                <a16:creationId xmlns:a16="http://schemas.microsoft.com/office/drawing/2014/main" id="{33238EC5-6382-4BD1-A2E6-AF3061292C02}"/>
              </a:ext>
            </a:extLst>
          </p:cNvPr>
          <p:cNvSpPr/>
          <p:nvPr/>
        </p:nvSpPr>
        <p:spPr>
          <a:xfrm>
            <a:off x="7967125" y="5924550"/>
            <a:ext cx="285750" cy="17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Οβάλ 16">
            <a:extLst>
              <a:ext uri="{FF2B5EF4-FFF2-40B4-BE49-F238E27FC236}">
                <a16:creationId xmlns:a16="http://schemas.microsoft.com/office/drawing/2014/main" id="{3EA68FAE-FEB9-43BD-8827-BE7F5106440C}"/>
              </a:ext>
            </a:extLst>
          </p:cNvPr>
          <p:cNvSpPr/>
          <p:nvPr/>
        </p:nvSpPr>
        <p:spPr>
          <a:xfrm>
            <a:off x="8001000" y="4660963"/>
            <a:ext cx="342900" cy="17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Οβάλ 17">
            <a:extLst>
              <a:ext uri="{FF2B5EF4-FFF2-40B4-BE49-F238E27FC236}">
                <a16:creationId xmlns:a16="http://schemas.microsoft.com/office/drawing/2014/main" id="{3DAB5BCE-2860-4F82-AE70-49E2630BC6AC}"/>
              </a:ext>
            </a:extLst>
          </p:cNvPr>
          <p:cNvSpPr/>
          <p:nvPr/>
        </p:nvSpPr>
        <p:spPr>
          <a:xfrm>
            <a:off x="663448" y="5924550"/>
            <a:ext cx="313427" cy="171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9460" name="Picture 4" descr="Picture Royalty Free Stock At Getdrawings Com Free - Women Empowerment In  Sports, HD Png Download - vhv">
            <a:extLst>
              <a:ext uri="{FF2B5EF4-FFF2-40B4-BE49-F238E27FC236}">
                <a16:creationId xmlns:a16="http://schemas.microsoft.com/office/drawing/2014/main" id="{0EDDC692-4A03-45FB-A4DB-1E6ED8186DE0}"/>
              </a:ext>
            </a:extLst>
          </p:cNvPr>
          <p:cNvPicPr>
            <a:picLocks noChangeAspect="1" noChangeArrowheads="1"/>
          </p:cNvPicPr>
          <p:nvPr/>
        </p:nvPicPr>
        <p:blipFill>
          <a:blip r:embed="rId4" cstate="print">
            <a:clrChange>
              <a:clrFrom>
                <a:srgbClr val="EDEDED"/>
              </a:clrFrom>
              <a:clrTo>
                <a:srgbClr val="EDEDED">
                  <a:alpha val="0"/>
                </a:srgbClr>
              </a:clrTo>
            </a:clrChange>
            <a:extLst>
              <a:ext uri="{28A0092B-C50C-407E-A947-70E740481C1C}">
                <a14:useLocalDpi xmlns:a14="http://schemas.microsoft.com/office/drawing/2010/main" val="0"/>
              </a:ext>
            </a:extLst>
          </a:blip>
          <a:srcRect/>
          <a:stretch>
            <a:fillRect/>
          </a:stretch>
        </p:blipFill>
        <p:spPr bwMode="auto">
          <a:xfrm>
            <a:off x="126412" y="7503"/>
            <a:ext cx="800741" cy="726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06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370077C-1456-406B-B407-F91838EA8145}"/>
              </a:ext>
            </a:extLst>
          </p:cNvPr>
          <p:cNvSpPr>
            <a:spLocks noGrp="1"/>
          </p:cNvSpPr>
          <p:nvPr>
            <p:ph idx="1"/>
          </p:nvPr>
        </p:nvSpPr>
        <p:spPr>
          <a:xfrm>
            <a:off x="2057400" y="1983828"/>
            <a:ext cx="6292412" cy="4525963"/>
          </a:xfrm>
        </p:spPr>
        <p:txBody>
          <a:bodyPr/>
          <a:lstStyle/>
          <a:p>
            <a:r>
              <a:rPr lang="el-GR" dirty="0"/>
              <a:t>Άντρες/αγόρια</a:t>
            </a:r>
          </a:p>
          <a:p>
            <a:r>
              <a:rPr lang="el-GR" dirty="0"/>
              <a:t>Γυναίκες/κορίτσια </a:t>
            </a:r>
          </a:p>
          <a:p>
            <a:pPr marL="0" indent="0">
              <a:buNone/>
            </a:pPr>
            <a:endParaRPr lang="el-GR" dirty="0"/>
          </a:p>
          <a:p>
            <a:pPr marL="0" indent="0">
              <a:buNone/>
            </a:pPr>
            <a:r>
              <a:rPr lang="el-GR" dirty="0"/>
              <a:t>Σκεφτείτε </a:t>
            </a:r>
            <a:r>
              <a:rPr lang="el-GR" b="1" dirty="0">
                <a:solidFill>
                  <a:srgbClr val="7030A0"/>
                </a:solidFill>
              </a:rPr>
              <a:t>3 λέξεις/έννοιες </a:t>
            </a:r>
            <a:r>
              <a:rPr lang="el-GR" dirty="0"/>
              <a:t>με τις οποίες συνδέετε το κάθε φύλο και τον αθλητισμό</a:t>
            </a:r>
            <a:endParaRPr lang="en-US" dirty="0"/>
          </a:p>
        </p:txBody>
      </p:sp>
      <p:pic>
        <p:nvPicPr>
          <p:cNvPr id="1026" name="Picture 2" descr="Hands On | Creative Icebreaker Activity">
            <a:extLst>
              <a:ext uri="{FF2B5EF4-FFF2-40B4-BE49-F238E27FC236}">
                <a16:creationId xmlns:a16="http://schemas.microsoft.com/office/drawing/2014/main" id="{F0386093-EC4C-431C-B6DF-DB77B266B8E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83603"/>
            <a:ext cx="253365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icky note clipart Images - Free Download on Freepik">
            <a:extLst>
              <a:ext uri="{FF2B5EF4-FFF2-40B4-BE49-F238E27FC236}">
                <a16:creationId xmlns:a16="http://schemas.microsoft.com/office/drawing/2014/main" id="{128235DA-9DC2-4B2F-B603-2F6D4EF52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6075" y="17938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12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8481DF8-5505-4D3B-A647-A6903A1B33B5}"/>
              </a:ext>
            </a:extLst>
          </p:cNvPr>
          <p:cNvSpPr>
            <a:spLocks noGrp="1"/>
          </p:cNvSpPr>
          <p:nvPr>
            <p:ph idx="1"/>
          </p:nvPr>
        </p:nvSpPr>
        <p:spPr>
          <a:xfrm>
            <a:off x="457200" y="914400"/>
            <a:ext cx="8229600" cy="4525963"/>
          </a:xfrm>
        </p:spPr>
        <p:txBody>
          <a:bodyPr>
            <a:normAutofit/>
          </a:bodyPr>
          <a:lstStyle/>
          <a:p>
            <a:r>
              <a:rPr lang="el-GR" sz="2800" dirty="0"/>
              <a:t>Πώς επηρεάζει η συμμετοχή των γυναικών σε ηγετικές θέσεις (π.χ. πρόεδρος οργανωτικής επιτροπής) την προώθηση της ισότητας των φύλων;</a:t>
            </a:r>
          </a:p>
          <a:p>
            <a:r>
              <a:rPr lang="el-GR" sz="2800" dirty="0"/>
              <a:t>Ποιες προκλήσεις εξακολουθούν να υπάρχουν για τις γυναίκες στον αθλητισμό, παρά την πρόοδο που έχει σημειωθεί;</a:t>
            </a:r>
            <a:endParaRPr lang="en-US" sz="2800" dirty="0"/>
          </a:p>
        </p:txBody>
      </p:sp>
      <p:pic>
        <p:nvPicPr>
          <p:cNvPr id="4" name="Picture 5" descr="Talk people icon vector in clipart concept. Conversation, discussion sign  symbol 13042573 Vector Art at Vecteezy">
            <a:extLst>
              <a:ext uri="{FF2B5EF4-FFF2-40B4-BE49-F238E27FC236}">
                <a16:creationId xmlns:a16="http://schemas.microsoft.com/office/drawing/2014/main" id="{0BF73850-2331-490E-93F3-7C1E596A30A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3177381"/>
            <a:ext cx="2589939" cy="25899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0E45B17-0DB6-40C1-A888-2877F5AC67F2}"/>
              </a:ext>
            </a:extLst>
          </p:cNvPr>
          <p:cNvSpPr txBox="1"/>
          <p:nvPr/>
        </p:nvSpPr>
        <p:spPr>
          <a:xfrm>
            <a:off x="1600200" y="5767320"/>
            <a:ext cx="6705600" cy="738664"/>
          </a:xfrm>
          <a:prstGeom prst="rect">
            <a:avLst/>
          </a:prstGeom>
          <a:noFill/>
        </p:spPr>
        <p:txBody>
          <a:bodyPr wrap="square">
            <a:spAutoFit/>
          </a:bodyPr>
          <a:lstStyle/>
          <a:p>
            <a:r>
              <a:rPr lang="en-US" sz="2400" dirty="0">
                <a:latin typeface="+mn-lt"/>
                <a:hlinkClick r:id="rId3"/>
              </a:rPr>
              <a:t>https://www.youtube.com/watch?v=ydt_g62ptXc</a:t>
            </a:r>
            <a:endParaRPr lang="en-US" sz="2400" dirty="0">
              <a:latin typeface="+mn-lt"/>
            </a:endParaRPr>
          </a:p>
          <a:p>
            <a:endParaRPr lang="en-US" dirty="0"/>
          </a:p>
        </p:txBody>
      </p:sp>
    </p:spTree>
    <p:extLst>
      <p:ext uri="{BB962C8B-B14F-4D97-AF65-F5344CB8AC3E}">
        <p14:creationId xmlns:p14="http://schemas.microsoft.com/office/powerpoint/2010/main" val="3177494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762000"/>
          </a:xfrm>
        </p:spPr>
        <p:txBody>
          <a:bodyPr>
            <a:normAutofit/>
          </a:bodyPr>
          <a:lstStyle/>
          <a:p>
            <a:pPr eaLnBrk="1" fontAlgn="auto" hangingPunct="1">
              <a:spcAft>
                <a:spcPts val="0"/>
              </a:spcAft>
              <a:defRPr/>
            </a:pPr>
            <a:r>
              <a:rPr lang="el-GR" sz="4000" b="1" dirty="0">
                <a:solidFill>
                  <a:schemeClr val="tx1"/>
                </a:solidFill>
                <a:cs typeface="Times New Roman" pitchFamily="18" charset="0"/>
              </a:rPr>
              <a:t>Διακρίσεις Ελληνίδων στον αθλητισμό</a:t>
            </a:r>
            <a:endParaRPr lang="en-US" sz="4000" b="1" dirty="0">
              <a:solidFill>
                <a:schemeClr val="tx1"/>
              </a:solidFill>
              <a:cs typeface="Times New Roman" pitchFamily="18" charset="0"/>
            </a:endParaRPr>
          </a:p>
        </p:txBody>
      </p:sp>
      <p:sp>
        <p:nvSpPr>
          <p:cNvPr id="6" name="Content Placeholder 5"/>
          <p:cNvSpPr>
            <a:spLocks noGrp="1"/>
          </p:cNvSpPr>
          <p:nvPr>
            <p:ph idx="1"/>
          </p:nvPr>
        </p:nvSpPr>
        <p:spPr>
          <a:xfrm>
            <a:off x="228600" y="990600"/>
            <a:ext cx="8686800" cy="1143000"/>
          </a:xfrm>
          <a:solidFill>
            <a:schemeClr val="bg2"/>
          </a:solidFill>
        </p:spPr>
        <p:txBody>
          <a:bodyPr>
            <a:normAutofit fontScale="92500"/>
          </a:bodyPr>
          <a:lstStyle/>
          <a:p>
            <a:pPr algn="ctr">
              <a:lnSpc>
                <a:spcPct val="150000"/>
              </a:lnSpc>
              <a:buNone/>
            </a:pPr>
            <a:r>
              <a:rPr lang="el-GR" sz="2600" dirty="0"/>
              <a:t>Τη δεκαετία του ΄80 άρχισε η ανάκαμψη του ελληνικού γυναικείου αθλητισμού. </a:t>
            </a:r>
          </a:p>
        </p:txBody>
      </p:sp>
      <p:pic>
        <p:nvPicPr>
          <p:cNvPr id="5" name="Εικόνα 4">
            <a:extLst>
              <a:ext uri="{FF2B5EF4-FFF2-40B4-BE49-F238E27FC236}">
                <a16:creationId xmlns:a16="http://schemas.microsoft.com/office/drawing/2014/main" id="{1418C29D-8650-4660-BAF5-D4F085976E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975789"/>
            <a:ext cx="4267200" cy="2157412"/>
          </a:xfrm>
          <a:prstGeom prst="rect">
            <a:avLst/>
          </a:prstGeom>
        </p:spPr>
      </p:pic>
      <p:pic>
        <p:nvPicPr>
          <p:cNvPr id="8" name="Εικόνα 7">
            <a:extLst>
              <a:ext uri="{FF2B5EF4-FFF2-40B4-BE49-F238E27FC236}">
                <a16:creationId xmlns:a16="http://schemas.microsoft.com/office/drawing/2014/main" id="{7A8D0667-B52B-4E48-A01A-27949E98D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873" y="2948079"/>
            <a:ext cx="4045527" cy="2157412"/>
          </a:xfrm>
          <a:prstGeom prst="rect">
            <a:avLst/>
          </a:prstGeom>
        </p:spPr>
      </p:pic>
      <p:sp>
        <p:nvSpPr>
          <p:cNvPr id="9" name="TextBox 8">
            <a:extLst>
              <a:ext uri="{FF2B5EF4-FFF2-40B4-BE49-F238E27FC236}">
                <a16:creationId xmlns:a16="http://schemas.microsoft.com/office/drawing/2014/main" id="{128C6B1E-2591-449C-9B64-DE7682B74F55}"/>
              </a:ext>
            </a:extLst>
          </p:cNvPr>
          <p:cNvSpPr txBox="1"/>
          <p:nvPr/>
        </p:nvSpPr>
        <p:spPr>
          <a:xfrm>
            <a:off x="1447800" y="5146054"/>
            <a:ext cx="2438400" cy="461665"/>
          </a:xfrm>
          <a:prstGeom prst="rect">
            <a:avLst/>
          </a:prstGeom>
          <a:noFill/>
        </p:spPr>
        <p:txBody>
          <a:bodyPr wrap="square" rtlCol="0">
            <a:spAutoFit/>
          </a:bodyPr>
          <a:lstStyle/>
          <a:p>
            <a:r>
              <a:rPr lang="el-GR" sz="2400" b="1" dirty="0">
                <a:latin typeface="+mn-lt"/>
              </a:rPr>
              <a:t>Σοφία Σακοράφα</a:t>
            </a:r>
            <a:endParaRPr lang="en-US" sz="2400" b="1" dirty="0">
              <a:latin typeface="+mn-lt"/>
            </a:endParaRPr>
          </a:p>
        </p:txBody>
      </p:sp>
      <p:sp>
        <p:nvSpPr>
          <p:cNvPr id="10" name="TextBox 9">
            <a:extLst>
              <a:ext uri="{FF2B5EF4-FFF2-40B4-BE49-F238E27FC236}">
                <a16:creationId xmlns:a16="http://schemas.microsoft.com/office/drawing/2014/main" id="{515DB4BC-7DC6-4645-8AB7-DF324894EAB3}"/>
              </a:ext>
            </a:extLst>
          </p:cNvPr>
          <p:cNvSpPr txBox="1"/>
          <p:nvPr/>
        </p:nvSpPr>
        <p:spPr>
          <a:xfrm>
            <a:off x="6248400" y="5133201"/>
            <a:ext cx="2286000" cy="461665"/>
          </a:xfrm>
          <a:prstGeom prst="rect">
            <a:avLst/>
          </a:prstGeom>
          <a:noFill/>
        </p:spPr>
        <p:txBody>
          <a:bodyPr wrap="square" rtlCol="0">
            <a:spAutoFit/>
          </a:bodyPr>
          <a:lstStyle/>
          <a:p>
            <a:r>
              <a:rPr lang="el-GR" sz="2400" b="1" dirty="0" err="1">
                <a:latin typeface="+mn-lt"/>
              </a:rPr>
              <a:t>Αννα</a:t>
            </a:r>
            <a:r>
              <a:rPr lang="el-GR" sz="2400" b="1" dirty="0">
                <a:latin typeface="+mn-lt"/>
              </a:rPr>
              <a:t> </a:t>
            </a:r>
            <a:r>
              <a:rPr lang="el-GR" sz="2400" b="1" dirty="0" err="1">
                <a:latin typeface="+mn-lt"/>
              </a:rPr>
              <a:t>Βερούλη</a:t>
            </a:r>
            <a:endParaRPr lang="en-US" sz="2400" b="1" dirty="0">
              <a:latin typeface="+mn-lt"/>
            </a:endParaRPr>
          </a:p>
        </p:txBody>
      </p:sp>
      <p:sp>
        <p:nvSpPr>
          <p:cNvPr id="11" name="Content Placeholder 5">
            <a:extLst>
              <a:ext uri="{FF2B5EF4-FFF2-40B4-BE49-F238E27FC236}">
                <a16:creationId xmlns:a16="http://schemas.microsoft.com/office/drawing/2014/main" id="{BEEC95C9-B495-45DE-8DED-2D68C67FF6B3}"/>
              </a:ext>
            </a:extLst>
          </p:cNvPr>
          <p:cNvSpPr txBox="1">
            <a:spLocks/>
          </p:cNvSpPr>
          <p:nvPr/>
        </p:nvSpPr>
        <p:spPr>
          <a:xfrm>
            <a:off x="1752600" y="5538970"/>
            <a:ext cx="5943600" cy="7620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lnSpc>
                <a:spcPct val="150000"/>
              </a:lnSpc>
              <a:spcAft>
                <a:spcPts val="0"/>
              </a:spcAft>
              <a:buFont typeface="Arial" pitchFamily="34" charset="0"/>
              <a:buNone/>
            </a:pPr>
            <a:r>
              <a:rPr lang="el-GR" sz="2600" dirty="0"/>
              <a:t>	Παγκόσμιες πρωταθλήτριες ακοντισμού</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762000"/>
          </a:xfrm>
        </p:spPr>
        <p:txBody>
          <a:bodyPr>
            <a:normAutofit/>
          </a:bodyPr>
          <a:lstStyle/>
          <a:p>
            <a:pPr eaLnBrk="1" fontAlgn="auto" hangingPunct="1">
              <a:spcAft>
                <a:spcPts val="0"/>
              </a:spcAft>
              <a:defRPr/>
            </a:pPr>
            <a:r>
              <a:rPr lang="el-GR" sz="4000" b="1" dirty="0">
                <a:solidFill>
                  <a:schemeClr val="tx1"/>
                </a:solidFill>
                <a:cs typeface="Times New Roman" pitchFamily="18" charset="0"/>
              </a:rPr>
              <a:t>Διακρίσεις Ελληνίδων στον αθλητισμό</a:t>
            </a:r>
            <a:endParaRPr lang="en-US" sz="4000" b="1" dirty="0">
              <a:solidFill>
                <a:schemeClr val="tx1"/>
              </a:solidFill>
              <a:cs typeface="Times New Roman" pitchFamily="18" charset="0"/>
            </a:endParaRPr>
          </a:p>
        </p:txBody>
      </p:sp>
      <p:sp>
        <p:nvSpPr>
          <p:cNvPr id="6" name="Content Placeholder 5"/>
          <p:cNvSpPr>
            <a:spLocks noGrp="1"/>
          </p:cNvSpPr>
          <p:nvPr>
            <p:ph idx="1"/>
          </p:nvPr>
        </p:nvSpPr>
        <p:spPr>
          <a:xfrm>
            <a:off x="152400" y="990600"/>
            <a:ext cx="2057400" cy="640546"/>
          </a:xfrm>
          <a:solidFill>
            <a:schemeClr val="bg2"/>
          </a:solidFill>
        </p:spPr>
        <p:txBody>
          <a:bodyPr>
            <a:normAutofit/>
          </a:bodyPr>
          <a:lstStyle/>
          <a:p>
            <a:pPr>
              <a:lnSpc>
                <a:spcPct val="150000"/>
              </a:lnSpc>
              <a:buNone/>
            </a:pPr>
            <a:r>
              <a:rPr lang="el-GR" sz="2600" dirty="0"/>
              <a:t>Δεκαετία ‘90</a:t>
            </a:r>
          </a:p>
        </p:txBody>
      </p:sp>
      <p:sp>
        <p:nvSpPr>
          <p:cNvPr id="9" name="TextBox 8">
            <a:extLst>
              <a:ext uri="{FF2B5EF4-FFF2-40B4-BE49-F238E27FC236}">
                <a16:creationId xmlns:a16="http://schemas.microsoft.com/office/drawing/2014/main" id="{128C6B1E-2591-449C-9B64-DE7682B74F55}"/>
              </a:ext>
            </a:extLst>
          </p:cNvPr>
          <p:cNvSpPr txBox="1"/>
          <p:nvPr/>
        </p:nvSpPr>
        <p:spPr>
          <a:xfrm>
            <a:off x="850321" y="4481764"/>
            <a:ext cx="2767445" cy="461665"/>
          </a:xfrm>
          <a:prstGeom prst="rect">
            <a:avLst/>
          </a:prstGeom>
          <a:noFill/>
        </p:spPr>
        <p:txBody>
          <a:bodyPr wrap="square" rtlCol="0">
            <a:spAutoFit/>
          </a:bodyPr>
          <a:lstStyle/>
          <a:p>
            <a:r>
              <a:rPr lang="el-GR" sz="2400" b="1" dirty="0">
                <a:latin typeface="+mn-lt"/>
              </a:rPr>
              <a:t>Νίκη Μπακογιάννη</a:t>
            </a:r>
            <a:endParaRPr lang="en-US" sz="2400" b="1" dirty="0">
              <a:latin typeface="+mn-lt"/>
            </a:endParaRPr>
          </a:p>
        </p:txBody>
      </p:sp>
      <p:sp>
        <p:nvSpPr>
          <p:cNvPr id="10" name="TextBox 9">
            <a:extLst>
              <a:ext uri="{FF2B5EF4-FFF2-40B4-BE49-F238E27FC236}">
                <a16:creationId xmlns:a16="http://schemas.microsoft.com/office/drawing/2014/main" id="{515DB4BC-7DC6-4645-8AB7-DF324894EAB3}"/>
              </a:ext>
            </a:extLst>
          </p:cNvPr>
          <p:cNvSpPr txBox="1"/>
          <p:nvPr/>
        </p:nvSpPr>
        <p:spPr>
          <a:xfrm>
            <a:off x="5526235" y="4509475"/>
            <a:ext cx="2627165" cy="461665"/>
          </a:xfrm>
          <a:prstGeom prst="rect">
            <a:avLst/>
          </a:prstGeom>
          <a:noFill/>
        </p:spPr>
        <p:txBody>
          <a:bodyPr wrap="square" rtlCol="0">
            <a:spAutoFit/>
          </a:bodyPr>
          <a:lstStyle/>
          <a:p>
            <a:r>
              <a:rPr lang="el-GR" sz="2400" b="1" dirty="0">
                <a:latin typeface="+mn-lt"/>
              </a:rPr>
              <a:t>Βούλα Πατουλίδου</a:t>
            </a:r>
            <a:endParaRPr lang="en-US" sz="2400" b="1" dirty="0">
              <a:latin typeface="+mn-lt"/>
            </a:endParaRPr>
          </a:p>
        </p:txBody>
      </p:sp>
      <p:sp>
        <p:nvSpPr>
          <p:cNvPr id="11" name="Content Placeholder 5">
            <a:extLst>
              <a:ext uri="{FF2B5EF4-FFF2-40B4-BE49-F238E27FC236}">
                <a16:creationId xmlns:a16="http://schemas.microsoft.com/office/drawing/2014/main" id="{BEEC95C9-B495-45DE-8DED-2D68C67FF6B3}"/>
              </a:ext>
            </a:extLst>
          </p:cNvPr>
          <p:cNvSpPr txBox="1">
            <a:spLocks/>
          </p:cNvSpPr>
          <p:nvPr/>
        </p:nvSpPr>
        <p:spPr>
          <a:xfrm>
            <a:off x="5036994" y="4971140"/>
            <a:ext cx="3802206" cy="969228"/>
          </a:xfrm>
          <a:prstGeom prst="rect">
            <a:avLst/>
          </a:prstGeom>
          <a:no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lnSpc>
                <a:spcPct val="150000"/>
              </a:lnSpc>
              <a:spcAft>
                <a:spcPts val="0"/>
              </a:spcAft>
              <a:buFont typeface="Arial" pitchFamily="34" charset="0"/>
              <a:buNone/>
            </a:pPr>
            <a:r>
              <a:rPr lang="el-GR" sz="2600" dirty="0"/>
              <a:t>	</a:t>
            </a:r>
            <a:r>
              <a:rPr lang="el-GR" sz="3100" dirty="0"/>
              <a:t>Χρυσή Ολυμπιονίκης, 1992</a:t>
            </a:r>
          </a:p>
        </p:txBody>
      </p:sp>
      <p:pic>
        <p:nvPicPr>
          <p:cNvPr id="4" name="Εικόνα 3">
            <a:extLst>
              <a:ext uri="{FF2B5EF4-FFF2-40B4-BE49-F238E27FC236}">
                <a16:creationId xmlns:a16="http://schemas.microsoft.com/office/drawing/2014/main" id="{6E0AB895-EA61-4AE6-ACB3-8745E69FE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844" y="2220396"/>
            <a:ext cx="3962400" cy="2133783"/>
          </a:xfrm>
          <a:prstGeom prst="rect">
            <a:avLst/>
          </a:prstGeom>
        </p:spPr>
      </p:pic>
      <p:pic>
        <p:nvPicPr>
          <p:cNvPr id="12" name="Εικόνα 11">
            <a:extLst>
              <a:ext uri="{FF2B5EF4-FFF2-40B4-BE49-F238E27FC236}">
                <a16:creationId xmlns:a16="http://schemas.microsoft.com/office/drawing/2014/main" id="{D83A021F-C4AC-42D6-BC0A-F83EA2073C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755" y="2220395"/>
            <a:ext cx="3377043" cy="2133783"/>
          </a:xfrm>
          <a:prstGeom prst="rect">
            <a:avLst/>
          </a:prstGeom>
        </p:spPr>
      </p:pic>
      <p:sp>
        <p:nvSpPr>
          <p:cNvPr id="13" name="Content Placeholder 5">
            <a:extLst>
              <a:ext uri="{FF2B5EF4-FFF2-40B4-BE49-F238E27FC236}">
                <a16:creationId xmlns:a16="http://schemas.microsoft.com/office/drawing/2014/main" id="{B7EF11AE-A298-495B-B140-09377B60B7D1}"/>
              </a:ext>
            </a:extLst>
          </p:cNvPr>
          <p:cNvSpPr txBox="1">
            <a:spLocks/>
          </p:cNvSpPr>
          <p:nvPr/>
        </p:nvSpPr>
        <p:spPr>
          <a:xfrm>
            <a:off x="541196" y="4923174"/>
            <a:ext cx="3834243" cy="48814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lnSpc>
                <a:spcPct val="150000"/>
              </a:lnSpc>
              <a:spcAft>
                <a:spcPts val="0"/>
              </a:spcAft>
              <a:buFont typeface="Arial" pitchFamily="34" charset="0"/>
              <a:buNone/>
            </a:pPr>
            <a:r>
              <a:rPr lang="el-GR" sz="2400" dirty="0"/>
              <a:t>Αργυρή Ολυμπιονίκης, 1992</a:t>
            </a:r>
          </a:p>
        </p:txBody>
      </p:sp>
    </p:spTree>
    <p:extLst>
      <p:ext uri="{BB962C8B-B14F-4D97-AF65-F5344CB8AC3E}">
        <p14:creationId xmlns:p14="http://schemas.microsoft.com/office/powerpoint/2010/main" val="3334264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762000"/>
          </a:xfrm>
        </p:spPr>
        <p:txBody>
          <a:bodyPr>
            <a:normAutofit/>
          </a:bodyPr>
          <a:lstStyle/>
          <a:p>
            <a:pPr eaLnBrk="1" fontAlgn="auto" hangingPunct="1">
              <a:spcAft>
                <a:spcPts val="0"/>
              </a:spcAft>
              <a:defRPr/>
            </a:pPr>
            <a:r>
              <a:rPr lang="el-GR" sz="4000" b="1" dirty="0">
                <a:solidFill>
                  <a:schemeClr val="tx1"/>
                </a:solidFill>
                <a:cs typeface="Times New Roman" pitchFamily="18" charset="0"/>
              </a:rPr>
              <a:t>Διακρίσεις </a:t>
            </a:r>
            <a:r>
              <a:rPr lang="el-GR" sz="4000" b="1" dirty="0">
                <a:cs typeface="Times New Roman" pitchFamily="18" charset="0"/>
              </a:rPr>
              <a:t>Ελληνίδων</a:t>
            </a:r>
            <a:r>
              <a:rPr lang="el-GR" sz="4000" b="1" dirty="0">
                <a:solidFill>
                  <a:schemeClr val="tx1"/>
                </a:solidFill>
                <a:cs typeface="Times New Roman" pitchFamily="18" charset="0"/>
              </a:rPr>
              <a:t> στον αθλητισμό</a:t>
            </a:r>
            <a:endParaRPr lang="en-US" sz="4000" b="1" dirty="0">
              <a:solidFill>
                <a:schemeClr val="tx1"/>
              </a:solidFill>
              <a:cs typeface="Times New Roman" pitchFamily="18" charset="0"/>
            </a:endParaRPr>
          </a:p>
        </p:txBody>
      </p:sp>
      <p:sp>
        <p:nvSpPr>
          <p:cNvPr id="9" name="TextBox 8">
            <a:extLst>
              <a:ext uri="{FF2B5EF4-FFF2-40B4-BE49-F238E27FC236}">
                <a16:creationId xmlns:a16="http://schemas.microsoft.com/office/drawing/2014/main" id="{128C6B1E-2591-449C-9B64-DE7682B74F55}"/>
              </a:ext>
            </a:extLst>
          </p:cNvPr>
          <p:cNvSpPr txBox="1"/>
          <p:nvPr/>
        </p:nvSpPr>
        <p:spPr>
          <a:xfrm>
            <a:off x="1032594" y="5699464"/>
            <a:ext cx="2767445" cy="461665"/>
          </a:xfrm>
          <a:prstGeom prst="rect">
            <a:avLst/>
          </a:prstGeom>
          <a:noFill/>
        </p:spPr>
        <p:txBody>
          <a:bodyPr wrap="square" rtlCol="0">
            <a:spAutoFit/>
          </a:bodyPr>
          <a:lstStyle/>
          <a:p>
            <a:r>
              <a:rPr lang="el-GR" sz="2400" b="1" dirty="0">
                <a:latin typeface="+mn-lt"/>
              </a:rPr>
              <a:t>Σοφία </a:t>
            </a:r>
            <a:r>
              <a:rPr lang="el-GR" sz="2400" b="1" dirty="0" err="1">
                <a:latin typeface="+mn-lt"/>
              </a:rPr>
              <a:t>Μπεκατώρου</a:t>
            </a:r>
            <a:endParaRPr lang="en-US" sz="2400" b="1" dirty="0">
              <a:latin typeface="+mn-lt"/>
            </a:endParaRPr>
          </a:p>
        </p:txBody>
      </p:sp>
      <p:sp>
        <p:nvSpPr>
          <p:cNvPr id="10" name="TextBox 9">
            <a:extLst>
              <a:ext uri="{FF2B5EF4-FFF2-40B4-BE49-F238E27FC236}">
                <a16:creationId xmlns:a16="http://schemas.microsoft.com/office/drawing/2014/main" id="{515DB4BC-7DC6-4645-8AB7-DF324894EAB3}"/>
              </a:ext>
            </a:extLst>
          </p:cNvPr>
          <p:cNvSpPr txBox="1"/>
          <p:nvPr/>
        </p:nvSpPr>
        <p:spPr>
          <a:xfrm>
            <a:off x="5848137" y="2845813"/>
            <a:ext cx="2627165" cy="461665"/>
          </a:xfrm>
          <a:prstGeom prst="rect">
            <a:avLst/>
          </a:prstGeom>
          <a:noFill/>
        </p:spPr>
        <p:txBody>
          <a:bodyPr wrap="square" rtlCol="0">
            <a:spAutoFit/>
          </a:bodyPr>
          <a:lstStyle/>
          <a:p>
            <a:r>
              <a:rPr lang="el-GR" sz="2400" b="1" dirty="0">
                <a:latin typeface="+mn-lt"/>
              </a:rPr>
              <a:t>Πηγή Δεβετζή</a:t>
            </a:r>
            <a:endParaRPr lang="en-US" sz="2400" b="1" dirty="0">
              <a:latin typeface="+mn-lt"/>
            </a:endParaRPr>
          </a:p>
        </p:txBody>
      </p:sp>
      <p:sp>
        <p:nvSpPr>
          <p:cNvPr id="11" name="Content Placeholder 5">
            <a:extLst>
              <a:ext uri="{FF2B5EF4-FFF2-40B4-BE49-F238E27FC236}">
                <a16:creationId xmlns:a16="http://schemas.microsoft.com/office/drawing/2014/main" id="{BEEC95C9-B495-45DE-8DED-2D68C67FF6B3}"/>
              </a:ext>
            </a:extLst>
          </p:cNvPr>
          <p:cNvSpPr txBox="1">
            <a:spLocks/>
          </p:cNvSpPr>
          <p:nvPr/>
        </p:nvSpPr>
        <p:spPr>
          <a:xfrm>
            <a:off x="4924858" y="3153139"/>
            <a:ext cx="3802206" cy="614295"/>
          </a:xfrm>
          <a:prstGeom prst="rect">
            <a:avLst/>
          </a:prstGeom>
          <a:no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lnSpc>
                <a:spcPct val="150000"/>
              </a:lnSpc>
              <a:spcAft>
                <a:spcPts val="0"/>
              </a:spcAft>
              <a:buFont typeface="Arial" pitchFamily="34" charset="0"/>
              <a:buNone/>
            </a:pPr>
            <a:r>
              <a:rPr lang="el-GR" sz="2600" dirty="0"/>
              <a:t>	</a:t>
            </a:r>
            <a:r>
              <a:rPr lang="el-GR" sz="3100" dirty="0"/>
              <a:t>Χάλκινη Ολυμπιονίκης, 2008</a:t>
            </a:r>
          </a:p>
        </p:txBody>
      </p:sp>
      <p:sp>
        <p:nvSpPr>
          <p:cNvPr id="13" name="Content Placeholder 5">
            <a:extLst>
              <a:ext uri="{FF2B5EF4-FFF2-40B4-BE49-F238E27FC236}">
                <a16:creationId xmlns:a16="http://schemas.microsoft.com/office/drawing/2014/main" id="{B7EF11AE-A298-495B-B140-09377B60B7D1}"/>
              </a:ext>
            </a:extLst>
          </p:cNvPr>
          <p:cNvSpPr txBox="1">
            <a:spLocks/>
          </p:cNvSpPr>
          <p:nvPr/>
        </p:nvSpPr>
        <p:spPr>
          <a:xfrm>
            <a:off x="511317" y="6075671"/>
            <a:ext cx="4223039" cy="7620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pPr>
            <a:r>
              <a:rPr lang="el-GR" sz="2200" dirty="0"/>
              <a:t>Χρυσή (2004) και Χάλκινη (2008) Ολυμπιονίκης</a:t>
            </a:r>
          </a:p>
        </p:txBody>
      </p:sp>
      <p:pic>
        <p:nvPicPr>
          <p:cNvPr id="8" name="Εικόνα 7">
            <a:extLst>
              <a:ext uri="{FF2B5EF4-FFF2-40B4-BE49-F238E27FC236}">
                <a16:creationId xmlns:a16="http://schemas.microsoft.com/office/drawing/2014/main" id="{282EB540-A567-464D-B65C-B422A0859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317" y="3869236"/>
            <a:ext cx="3810000" cy="1915686"/>
          </a:xfrm>
          <a:prstGeom prst="rect">
            <a:avLst/>
          </a:prstGeom>
        </p:spPr>
      </p:pic>
      <p:pic>
        <p:nvPicPr>
          <p:cNvPr id="15" name="Εικόνα 14">
            <a:extLst>
              <a:ext uri="{FF2B5EF4-FFF2-40B4-BE49-F238E27FC236}">
                <a16:creationId xmlns:a16="http://schemas.microsoft.com/office/drawing/2014/main" id="{28697674-EF0F-4CD4-A886-51DD028D00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17" y="897377"/>
            <a:ext cx="3810000" cy="2043681"/>
          </a:xfrm>
          <a:prstGeom prst="rect">
            <a:avLst/>
          </a:prstGeom>
        </p:spPr>
      </p:pic>
      <p:pic>
        <p:nvPicPr>
          <p:cNvPr id="17" name="Εικόνα 16">
            <a:extLst>
              <a:ext uri="{FF2B5EF4-FFF2-40B4-BE49-F238E27FC236}">
                <a16:creationId xmlns:a16="http://schemas.microsoft.com/office/drawing/2014/main" id="{84BD183E-6C53-4BD1-9722-F4157756BA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6621" y="933296"/>
            <a:ext cx="3298681" cy="1915686"/>
          </a:xfrm>
          <a:prstGeom prst="rect">
            <a:avLst/>
          </a:prstGeom>
        </p:spPr>
      </p:pic>
      <p:sp>
        <p:nvSpPr>
          <p:cNvPr id="18" name="TextBox 17">
            <a:extLst>
              <a:ext uri="{FF2B5EF4-FFF2-40B4-BE49-F238E27FC236}">
                <a16:creationId xmlns:a16="http://schemas.microsoft.com/office/drawing/2014/main" id="{DA92FF7D-0312-40EC-9D2E-AF115462B03A}"/>
              </a:ext>
            </a:extLst>
          </p:cNvPr>
          <p:cNvSpPr txBox="1"/>
          <p:nvPr/>
        </p:nvSpPr>
        <p:spPr>
          <a:xfrm>
            <a:off x="1177853" y="2860877"/>
            <a:ext cx="2767445" cy="461665"/>
          </a:xfrm>
          <a:prstGeom prst="rect">
            <a:avLst/>
          </a:prstGeom>
          <a:noFill/>
        </p:spPr>
        <p:txBody>
          <a:bodyPr wrap="square" rtlCol="0">
            <a:spAutoFit/>
          </a:bodyPr>
          <a:lstStyle/>
          <a:p>
            <a:r>
              <a:rPr lang="el-GR" sz="2400" b="1" dirty="0">
                <a:latin typeface="+mn-lt"/>
              </a:rPr>
              <a:t>Κατερίνα Θάνου</a:t>
            </a:r>
            <a:endParaRPr lang="en-US" sz="2400" b="1" dirty="0">
              <a:latin typeface="+mn-lt"/>
            </a:endParaRPr>
          </a:p>
        </p:txBody>
      </p:sp>
      <p:sp>
        <p:nvSpPr>
          <p:cNvPr id="19" name="Content Placeholder 5">
            <a:extLst>
              <a:ext uri="{FF2B5EF4-FFF2-40B4-BE49-F238E27FC236}">
                <a16:creationId xmlns:a16="http://schemas.microsoft.com/office/drawing/2014/main" id="{7B854DE3-33E1-42CF-884C-057721438BE0}"/>
              </a:ext>
            </a:extLst>
          </p:cNvPr>
          <p:cNvSpPr txBox="1">
            <a:spLocks/>
          </p:cNvSpPr>
          <p:nvPr/>
        </p:nvSpPr>
        <p:spPr>
          <a:xfrm>
            <a:off x="450057" y="3242360"/>
            <a:ext cx="4223039" cy="435852"/>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pPr>
            <a:r>
              <a:rPr lang="el-GR" sz="2200" dirty="0"/>
              <a:t>Αργυρή Ολυμπιονίκης (2000)</a:t>
            </a:r>
          </a:p>
        </p:txBody>
      </p:sp>
      <p:pic>
        <p:nvPicPr>
          <p:cNvPr id="1026" name="Picture 2" descr="Πέταξε ψηλά και μας &quot;σήκωσε&quot; στον ουρανό η Κατερίνα Στεφανίδη-Χρυσό  μετάλλιο στο επί κοντώ με άλμα στα 4.85 μέτρα | tempo24.news">
            <a:extLst>
              <a:ext uri="{FF2B5EF4-FFF2-40B4-BE49-F238E27FC236}">
                <a16:creationId xmlns:a16="http://schemas.microsoft.com/office/drawing/2014/main" id="{22795C2F-DA5B-478C-BCE8-0AA05BBB7E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6621" y="3869236"/>
            <a:ext cx="3298681" cy="191568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8136D90-C00C-4DBF-861B-5AA84717C466}"/>
              </a:ext>
            </a:extLst>
          </p:cNvPr>
          <p:cNvSpPr txBox="1"/>
          <p:nvPr/>
        </p:nvSpPr>
        <p:spPr>
          <a:xfrm>
            <a:off x="5562600" y="5844838"/>
            <a:ext cx="2912702" cy="461665"/>
          </a:xfrm>
          <a:prstGeom prst="rect">
            <a:avLst/>
          </a:prstGeom>
          <a:noFill/>
        </p:spPr>
        <p:txBody>
          <a:bodyPr wrap="square" rtlCol="0">
            <a:spAutoFit/>
          </a:bodyPr>
          <a:lstStyle/>
          <a:p>
            <a:r>
              <a:rPr lang="el-GR" sz="2400" b="1" dirty="0">
                <a:latin typeface="+mn-lt"/>
              </a:rPr>
              <a:t>Κατερίνα Στεφανίδη</a:t>
            </a:r>
            <a:endParaRPr lang="en-US" sz="2400" b="1" dirty="0">
              <a:latin typeface="+mn-lt"/>
            </a:endParaRPr>
          </a:p>
        </p:txBody>
      </p:sp>
      <p:sp>
        <p:nvSpPr>
          <p:cNvPr id="24" name="Content Placeholder 5">
            <a:extLst>
              <a:ext uri="{FF2B5EF4-FFF2-40B4-BE49-F238E27FC236}">
                <a16:creationId xmlns:a16="http://schemas.microsoft.com/office/drawing/2014/main" id="{CE408A60-03CB-4AAA-AEB0-832D81B5109D}"/>
              </a:ext>
            </a:extLst>
          </p:cNvPr>
          <p:cNvSpPr txBox="1">
            <a:spLocks/>
          </p:cNvSpPr>
          <p:nvPr/>
        </p:nvSpPr>
        <p:spPr>
          <a:xfrm>
            <a:off x="4734356" y="6238745"/>
            <a:ext cx="4223039" cy="435852"/>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pPr>
            <a:r>
              <a:rPr lang="el-GR" sz="2200" dirty="0"/>
              <a:t>Χρυσή Ολυμπιονίκης (2016)</a:t>
            </a:r>
          </a:p>
        </p:txBody>
      </p:sp>
    </p:spTree>
    <p:extLst>
      <p:ext uri="{BB962C8B-B14F-4D97-AF65-F5344CB8AC3E}">
        <p14:creationId xmlns:p14="http://schemas.microsoft.com/office/powerpoint/2010/main" val="799290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C:\Users\Family\Desktop\Educ\teaching komotinh_2017-2018\olimpiakh paideia\φωτο\106816.jpg">
            <a:extLst>
              <a:ext uri="{FF2B5EF4-FFF2-40B4-BE49-F238E27FC236}">
                <a16:creationId xmlns:a16="http://schemas.microsoft.com/office/drawing/2014/main" id="{6A15614A-2DB9-456A-9124-7A97B6B2E546}"/>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00325" y="2676526"/>
            <a:ext cx="2514600" cy="2724150"/>
          </a:xfrm>
          <a:prstGeom prst="rect">
            <a:avLst/>
          </a:prstGeom>
          <a:noFill/>
        </p:spPr>
      </p:pic>
      <p:sp>
        <p:nvSpPr>
          <p:cNvPr id="4" name="7 - Επεξήγηση με σύννεφο">
            <a:extLst>
              <a:ext uri="{FF2B5EF4-FFF2-40B4-BE49-F238E27FC236}">
                <a16:creationId xmlns:a16="http://schemas.microsoft.com/office/drawing/2014/main" id="{47EF152C-CF84-4E39-A8BB-2BD7048A7373}"/>
              </a:ext>
            </a:extLst>
          </p:cNvPr>
          <p:cNvSpPr/>
          <p:nvPr/>
        </p:nvSpPr>
        <p:spPr>
          <a:xfrm>
            <a:off x="2895600" y="304800"/>
            <a:ext cx="6096000" cy="2514600"/>
          </a:xfrm>
          <a:prstGeom prst="cloudCallou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Έχουν οι γυναίκες τις ίδιες ευκαιρίες με τους άνδρες στον αθλητισμό σήμερα;</a:t>
            </a:r>
          </a:p>
        </p:txBody>
      </p:sp>
      <p:pic>
        <p:nvPicPr>
          <p:cNvPr id="2052" name="Picture 4" descr="Free girl athletes, Download Free girl athletes png images, Free ...">
            <a:extLst>
              <a:ext uri="{FF2B5EF4-FFF2-40B4-BE49-F238E27FC236}">
                <a16:creationId xmlns:a16="http://schemas.microsoft.com/office/drawing/2014/main" id="{98B99D67-4B4D-45CA-8884-F865D5101F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93" y="53340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thlete Silhouette Physical fitness Football Image - groin flyer png  download - 2271*2021 - Free Transparent Athlete png Download. - Clip Art  Library">
            <a:extLst>
              <a:ext uri="{FF2B5EF4-FFF2-40B4-BE49-F238E27FC236}">
                <a16:creationId xmlns:a16="http://schemas.microsoft.com/office/drawing/2014/main" id="{C99F76A5-75A6-4073-9267-1034F7DC3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733800"/>
            <a:ext cx="2266950" cy="20193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emale Athletes png images | PNGEgg">
            <a:extLst>
              <a:ext uri="{FF2B5EF4-FFF2-40B4-BE49-F238E27FC236}">
                <a16:creationId xmlns:a16="http://schemas.microsoft.com/office/drawing/2014/main" id="{459E3020-B622-416B-8CC2-B522E0A59623}"/>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4579498"/>
            <a:ext cx="22098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65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153400" cy="1143000"/>
          </a:xfrm>
        </p:spPr>
        <p:txBody>
          <a:bodyPr/>
          <a:lstStyle/>
          <a:p>
            <a:pPr eaLnBrk="1" fontAlgn="auto" hangingPunct="1">
              <a:spcAft>
                <a:spcPts val="0"/>
              </a:spcAft>
              <a:defRPr/>
            </a:pPr>
            <a:r>
              <a:rPr lang="el-GR" sz="4000" b="1" dirty="0">
                <a:solidFill>
                  <a:schemeClr val="tx1"/>
                </a:solidFill>
                <a:latin typeface="+mn-lt"/>
                <a:cs typeface="Times New Roman" pitchFamily="18" charset="0"/>
              </a:rPr>
              <a:t>Αναπαραγωγή της ανισότητας</a:t>
            </a:r>
            <a:endParaRPr lang="en-US" sz="4000" b="1" dirty="0">
              <a:solidFill>
                <a:schemeClr val="tx1"/>
              </a:solidFill>
              <a:latin typeface="+mn-lt"/>
              <a:cs typeface="Times New Roman" pitchFamily="18" charset="0"/>
            </a:endParaRPr>
          </a:p>
        </p:txBody>
      </p:sp>
      <p:sp>
        <p:nvSpPr>
          <p:cNvPr id="6" name="Content Placeholder 5"/>
          <p:cNvSpPr>
            <a:spLocks noGrp="1"/>
          </p:cNvSpPr>
          <p:nvPr>
            <p:ph idx="1"/>
          </p:nvPr>
        </p:nvSpPr>
        <p:spPr>
          <a:xfrm>
            <a:off x="304800" y="1407072"/>
            <a:ext cx="6248400" cy="4038600"/>
          </a:xfrm>
        </p:spPr>
        <p:txBody>
          <a:bodyPr>
            <a:normAutofit/>
          </a:bodyPr>
          <a:lstStyle/>
          <a:p>
            <a:pPr marL="341313" indent="-341313" algn="just">
              <a:spcBef>
                <a:spcPts val="350"/>
              </a:spcBef>
              <a:buClr>
                <a:srgbClr val="EBF25A"/>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b="1" dirty="0"/>
              <a:t>Από ποιόν?</a:t>
            </a:r>
            <a:endParaRPr lang="en-US" b="1" dirty="0"/>
          </a:p>
          <a:p>
            <a:pPr marL="341313" indent="-341313" algn="just">
              <a:spcBef>
                <a:spcPts val="350"/>
              </a:spcBef>
              <a:buClr>
                <a:srgbClr val="EBF25A"/>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800" dirty="0">
              <a:solidFill>
                <a:srgbClr val="FFFF00"/>
              </a:solidFill>
              <a:effectLst>
                <a:outerShdw blurRad="38100" dist="38100" dir="2700000" algn="tl">
                  <a:srgbClr val="000000">
                    <a:alpha val="43137"/>
                  </a:srgbClr>
                </a:outerShdw>
              </a:effectLst>
              <a:latin typeface="Garamond" pitchFamily="18" charset="0"/>
            </a:endParaRPr>
          </a:p>
          <a:p>
            <a:pPr marL="341313" indent="-341313" algn="just">
              <a:spcBef>
                <a:spcPts val="350"/>
              </a:spcBef>
              <a:buClr>
                <a:srgbClr val="EBF25A"/>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800" dirty="0">
              <a:solidFill>
                <a:srgbClr val="FFFF00"/>
              </a:solidFill>
              <a:effectLst>
                <a:outerShdw blurRad="38100" dist="38100" dir="2700000" algn="tl">
                  <a:srgbClr val="000000">
                    <a:alpha val="43137"/>
                  </a:srgbClr>
                </a:outerShdw>
              </a:effectLst>
              <a:latin typeface="Garamond" pitchFamily="18" charset="0"/>
            </a:endParaRPr>
          </a:p>
          <a:p>
            <a:pPr algn="just">
              <a:spcBef>
                <a:spcPts val="350"/>
              </a:spcBef>
              <a:buClr>
                <a:schemeClr val="tx1"/>
              </a:buClr>
              <a:buSzPct val="8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b="1" dirty="0"/>
              <a:t>την οικογένεια</a:t>
            </a:r>
          </a:p>
          <a:p>
            <a:pPr algn="just">
              <a:spcBef>
                <a:spcPts val="350"/>
              </a:spcBef>
              <a:buClr>
                <a:schemeClr val="tx1"/>
              </a:buClr>
              <a:buSzPct val="8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b="1" dirty="0"/>
              <a:t>το σχολείο</a:t>
            </a:r>
          </a:p>
          <a:p>
            <a:pPr algn="just">
              <a:spcBef>
                <a:spcPts val="350"/>
              </a:spcBef>
              <a:buClr>
                <a:schemeClr val="tx1"/>
              </a:buClr>
              <a:buSzPct val="8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b="1" dirty="0"/>
              <a:t>τον κοινωνικό περίγυρο</a:t>
            </a:r>
          </a:p>
          <a:p>
            <a:pPr algn="just">
              <a:spcBef>
                <a:spcPts val="350"/>
              </a:spcBef>
              <a:buClr>
                <a:schemeClr val="tx1"/>
              </a:buClr>
              <a:buSzPct val="8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800" b="1" dirty="0"/>
              <a:t>το πολιτισμικό πλαίσιο της κοινότητας</a:t>
            </a:r>
          </a:p>
          <a:p>
            <a:pPr algn="just">
              <a:spcBef>
                <a:spcPts val="350"/>
              </a:spcBef>
              <a:buClr>
                <a:schemeClr val="tx1"/>
              </a:buClr>
              <a:buSzPct val="80000"/>
              <a:buFont typeface="Wingdings" panose="05000000000000000000"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400" b="1" dirty="0">
              <a:solidFill>
                <a:srgbClr val="FFFF00"/>
              </a:solidFill>
            </a:endParaRPr>
          </a:p>
          <a:p>
            <a:pPr eaLnBrk="1" hangingPunct="1">
              <a:buClr>
                <a:schemeClr val="tx1"/>
              </a:buClr>
              <a:buSzPct val="45000"/>
              <a:buFont typeface="Wingdings" panose="05000000000000000000" pitchFamily="2" charset="2"/>
              <a:buChar char="§"/>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400" b="1" dirty="0"/>
          </a:p>
          <a:p>
            <a:pPr eaLnBrk="1" hangingPunct="1">
              <a:buClr>
                <a:schemeClr val="tx1"/>
              </a:buClr>
              <a:buSzPct val="45000"/>
              <a:buFont typeface="Wingdings" panose="05000000000000000000" pitchFamily="2" charset="2"/>
              <a:buChar char="§"/>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400" b="1" dirty="0"/>
          </a:p>
          <a:p>
            <a:pPr eaLnBrk="1" hangingPunct="1">
              <a:buClr>
                <a:schemeClr val="tx1"/>
              </a:buClr>
              <a:buSzPct val="45000"/>
              <a:buFont typeface="Wingdings" panose="05000000000000000000" pitchFamily="2" charset="2"/>
              <a:buChar char="§"/>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400" b="1" dirty="0"/>
          </a:p>
          <a:p>
            <a:pPr marL="214313" indent="-214313" eaLnBrk="1" hangingPunct="1">
              <a:buSzPct val="45000"/>
              <a:buFont typeface="Wingdings" pitchFamily="2" charset="2"/>
              <a:buChar char="ü"/>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800" dirty="0">
              <a:latin typeface="Garamond" pitchFamily="18" charset="0"/>
            </a:endParaRPr>
          </a:p>
        </p:txBody>
      </p:sp>
      <p:sp>
        <p:nvSpPr>
          <p:cNvPr id="4" name="Rectangle 3"/>
          <p:cNvSpPr/>
          <p:nvPr/>
        </p:nvSpPr>
        <p:spPr>
          <a:xfrm>
            <a:off x="0" y="1295401"/>
            <a:ext cx="9144000" cy="1107996"/>
          </a:xfrm>
          <a:prstGeom prst="rect">
            <a:avLst/>
          </a:prstGeom>
        </p:spPr>
        <p:txBody>
          <a:bodyPr wrap="square">
            <a:spAutoFit/>
          </a:bodyPr>
          <a:lstStyle/>
          <a:p>
            <a:pPr>
              <a:buFont typeface="Wingdings" pitchFamily="2" charset="2"/>
              <a:buChar char="ü"/>
            </a:pPr>
            <a:endParaRPr lang="en-US" sz="2400" dirty="0">
              <a:solidFill>
                <a:schemeClr val="bg1"/>
              </a:solidFill>
              <a:latin typeface="Garamond" pitchFamily="18" charset="0"/>
            </a:endParaRPr>
          </a:p>
          <a:p>
            <a:endParaRPr lang="en-US" sz="2400" dirty="0">
              <a:solidFill>
                <a:schemeClr val="bg1"/>
              </a:solidFill>
              <a:latin typeface="Garamond" pitchFamily="18" charset="0"/>
            </a:endParaRPr>
          </a:p>
          <a:p>
            <a:endParaRPr lang="en-US" dirty="0">
              <a:solidFill>
                <a:srgbClr val="FFFF00"/>
              </a:solidFill>
              <a:latin typeface="Garamond" pitchFamily="18" charset="0"/>
            </a:endParaRPr>
          </a:p>
        </p:txBody>
      </p:sp>
      <p:pic>
        <p:nvPicPr>
          <p:cNvPr id="7" name="Picture 4" descr="η.jpg">
            <a:extLst>
              <a:ext uri="{FF2B5EF4-FFF2-40B4-BE49-F238E27FC236}">
                <a16:creationId xmlns:a16="http://schemas.microsoft.com/office/drawing/2014/main" id="{B6299BBB-8170-4662-A16A-C440A1561EDB}"/>
              </a:ext>
            </a:extLst>
          </p:cNvPr>
          <p:cNvPicPr>
            <a:picLocks noChangeAspect="1"/>
          </p:cNvPicPr>
          <p:nvPr/>
        </p:nvPicPr>
        <p:blipFill>
          <a:blip r:embed="rId3" cstate="print">
            <a:clrChange>
              <a:clrFrom>
                <a:srgbClr val="F4F6CF"/>
              </a:clrFrom>
              <a:clrTo>
                <a:srgbClr val="F4F6CF">
                  <a:alpha val="0"/>
                </a:srgbClr>
              </a:clrTo>
            </a:clrChange>
          </a:blip>
          <a:stretch>
            <a:fillRect/>
          </a:stretch>
        </p:blipFill>
        <p:spPr>
          <a:xfrm>
            <a:off x="4634345" y="1849399"/>
            <a:ext cx="3886200" cy="2133600"/>
          </a:xfrm>
          <a:prstGeom prst="rect">
            <a:avLst/>
          </a:prstGeom>
        </p:spPr>
      </p:pic>
      <p:sp>
        <p:nvSpPr>
          <p:cNvPr id="3" name="Βέλος: Ραβδωτό δεξιό 2">
            <a:extLst>
              <a:ext uri="{FF2B5EF4-FFF2-40B4-BE49-F238E27FC236}">
                <a16:creationId xmlns:a16="http://schemas.microsoft.com/office/drawing/2014/main" id="{562AF6DB-484F-4C0F-978A-F40A3802FE29}"/>
              </a:ext>
            </a:extLst>
          </p:cNvPr>
          <p:cNvSpPr/>
          <p:nvPr/>
        </p:nvSpPr>
        <p:spPr>
          <a:xfrm rot="5400000">
            <a:off x="952500" y="2057400"/>
            <a:ext cx="685800" cy="53340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97467F-CE4C-4BC4-BA10-D79185A8DFAD}"/>
              </a:ext>
            </a:extLst>
          </p:cNvPr>
          <p:cNvSpPr>
            <a:spLocks noGrp="1"/>
          </p:cNvSpPr>
          <p:nvPr>
            <p:ph type="title"/>
          </p:nvPr>
        </p:nvSpPr>
        <p:spPr>
          <a:xfrm>
            <a:off x="1143000" y="73000"/>
            <a:ext cx="6858000" cy="1222399"/>
          </a:xfrm>
        </p:spPr>
        <p:txBody>
          <a:bodyPr>
            <a:normAutofit fontScale="90000"/>
          </a:bodyPr>
          <a:lstStyle/>
          <a:p>
            <a:pPr eaLnBrk="1" fontAlgn="auto" hangingPunct="1">
              <a:spcAft>
                <a:spcPts val="0"/>
              </a:spcAft>
              <a:defRPr/>
            </a:pPr>
            <a:r>
              <a:rPr lang="el-GR" sz="4000" b="1" dirty="0">
                <a:solidFill>
                  <a:schemeClr val="tx1"/>
                </a:solidFill>
                <a:cs typeface="Times New Roman" pitchFamily="18" charset="0"/>
              </a:rPr>
              <a:t>Η ισότητα των φύλων στην εκπαίδευση</a:t>
            </a:r>
            <a:endParaRPr lang="en-US" sz="4000" b="1" dirty="0">
              <a:solidFill>
                <a:schemeClr val="tx1"/>
              </a:solidFill>
              <a:cs typeface="Times New Roman" pitchFamily="18" charset="0"/>
            </a:endParaRPr>
          </a:p>
        </p:txBody>
      </p:sp>
      <p:sp>
        <p:nvSpPr>
          <p:cNvPr id="6" name="TextBox 5">
            <a:extLst>
              <a:ext uri="{FF2B5EF4-FFF2-40B4-BE49-F238E27FC236}">
                <a16:creationId xmlns:a16="http://schemas.microsoft.com/office/drawing/2014/main" id="{4C7A2953-5E2A-4BDE-AE60-9CFE77B57240}"/>
              </a:ext>
            </a:extLst>
          </p:cNvPr>
          <p:cNvSpPr txBox="1"/>
          <p:nvPr/>
        </p:nvSpPr>
        <p:spPr>
          <a:xfrm>
            <a:off x="304800" y="1295399"/>
            <a:ext cx="8610600" cy="1569660"/>
          </a:xfrm>
          <a:prstGeom prst="rect">
            <a:avLst/>
          </a:prstGeom>
          <a:solidFill>
            <a:schemeClr val="bg2"/>
          </a:solidFill>
        </p:spPr>
        <p:txBody>
          <a:bodyPr wrap="square">
            <a:spAutoFit/>
          </a:bodyPr>
          <a:lstStyle/>
          <a:p>
            <a:pPr algn="just"/>
            <a:r>
              <a:rPr lang="el-GR" sz="2400" dirty="0">
                <a:solidFill>
                  <a:srgbClr val="333333"/>
                </a:solidFill>
                <a:latin typeface="+mn-lt"/>
              </a:rPr>
              <a:t>Η ανισότητα των φύλων στην εκπαίδευση αποτελεί μια από τις μεγαλύτερες προκλήσεις για την ισότητα των φύλων στην Ε.Ε., σύμφωνα με τον Δείκτη Ισότητας των Φύλων του Ευρωπαϊκού Ινστιτούτου για την Ισότητα των Φύλων, 2015. </a:t>
            </a:r>
          </a:p>
        </p:txBody>
      </p:sp>
      <p:sp>
        <p:nvSpPr>
          <p:cNvPr id="8" name="TextBox 7">
            <a:extLst>
              <a:ext uri="{FF2B5EF4-FFF2-40B4-BE49-F238E27FC236}">
                <a16:creationId xmlns:a16="http://schemas.microsoft.com/office/drawing/2014/main" id="{68E42369-969C-4694-83B0-0074D0C5F1A4}"/>
              </a:ext>
            </a:extLst>
          </p:cNvPr>
          <p:cNvSpPr txBox="1"/>
          <p:nvPr/>
        </p:nvSpPr>
        <p:spPr>
          <a:xfrm>
            <a:off x="3352800" y="3124200"/>
            <a:ext cx="5715000" cy="3293209"/>
          </a:xfrm>
          <a:prstGeom prst="rect">
            <a:avLst/>
          </a:prstGeom>
          <a:noFill/>
        </p:spPr>
        <p:txBody>
          <a:bodyPr wrap="square">
            <a:spAutoFit/>
          </a:bodyPr>
          <a:lstStyle/>
          <a:p>
            <a:r>
              <a:rPr lang="el-GR" sz="2400" dirty="0">
                <a:latin typeface="+mn-lt"/>
              </a:rPr>
              <a:t>Το σχολείο παίζει σημαντικό ρόλο στις διαδικασίες αναπαραγωγής της ανισότητας ανάμεσα στα φύλα </a:t>
            </a:r>
            <a:r>
              <a:rPr lang="el-GR" sz="1600" dirty="0">
                <a:latin typeface="+mn-lt"/>
              </a:rPr>
              <a:t>(</a:t>
            </a:r>
            <a:r>
              <a:rPr lang="el-GR" sz="1600" dirty="0" err="1">
                <a:latin typeface="+mn-lt"/>
              </a:rPr>
              <a:t>Γουβιάς</a:t>
            </a:r>
            <a:r>
              <a:rPr lang="el-GR" sz="1600" dirty="0">
                <a:latin typeface="+mn-lt"/>
              </a:rPr>
              <a:t>, 2002).</a:t>
            </a:r>
          </a:p>
          <a:p>
            <a:r>
              <a:rPr lang="el-GR" sz="2400" b="1" dirty="0">
                <a:latin typeface="+mn-lt"/>
              </a:rPr>
              <a:t>Τα στερεότυπα των φύλων αναπαράγονται μέσα από τα σχολικά βιβλία </a:t>
            </a:r>
            <a:r>
              <a:rPr lang="el-GR" sz="2400" dirty="0">
                <a:latin typeface="+mn-lt"/>
              </a:rPr>
              <a:t>, τον επαγγελματικό προσανατολισμό και τις διαφορετικές συμπεριφορές των εκπαιδευτικών προς αγόρια και κορίτσια </a:t>
            </a:r>
            <a:r>
              <a:rPr lang="el-GR" sz="1600" dirty="0">
                <a:latin typeface="+mn-lt"/>
              </a:rPr>
              <a:t>(Λαμπροπούλου &amp; </a:t>
            </a:r>
            <a:r>
              <a:rPr lang="el-GR" sz="1600" dirty="0" err="1">
                <a:latin typeface="+mn-lt"/>
              </a:rPr>
              <a:t>Γεωργουλέα</a:t>
            </a:r>
            <a:r>
              <a:rPr lang="el-GR" sz="1600" dirty="0">
                <a:latin typeface="+mn-lt"/>
              </a:rPr>
              <a:t>, 1989)</a:t>
            </a:r>
            <a:endParaRPr lang="en-US" sz="1600" dirty="0">
              <a:latin typeface="+mn-lt"/>
            </a:endParaRPr>
          </a:p>
        </p:txBody>
      </p:sp>
      <p:pic>
        <p:nvPicPr>
          <p:cNvPr id="9" name="Picture 6" descr="λλ.jpg">
            <a:extLst>
              <a:ext uri="{FF2B5EF4-FFF2-40B4-BE49-F238E27FC236}">
                <a16:creationId xmlns:a16="http://schemas.microsoft.com/office/drawing/2014/main" id="{49EA5198-750F-4AA6-AF42-C5A0929255F5}"/>
              </a:ext>
            </a:extLst>
          </p:cNvPr>
          <p:cNvPicPr>
            <a:picLocks noChangeAspect="1"/>
          </p:cNvPicPr>
          <p:nvPr/>
        </p:nvPicPr>
        <p:blipFill>
          <a:blip r:embed="rId3" cstate="print"/>
          <a:stretch>
            <a:fillRect/>
          </a:stretch>
        </p:blipFill>
        <p:spPr>
          <a:xfrm>
            <a:off x="76200" y="3276600"/>
            <a:ext cx="3124200" cy="207901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pPr eaLnBrk="1" fontAlgn="auto" hangingPunct="1">
              <a:spcAft>
                <a:spcPts val="0"/>
              </a:spcAft>
              <a:defRPr/>
            </a:pPr>
            <a:r>
              <a:rPr lang="el-GR" sz="4000" b="0" dirty="0">
                <a:solidFill>
                  <a:schemeClr val="tx1"/>
                </a:solidFill>
                <a:latin typeface="Garamond" pitchFamily="18" charset="0"/>
                <a:cs typeface="Times New Roman" pitchFamily="18" charset="0"/>
              </a:rPr>
              <a:t> </a:t>
            </a:r>
            <a:endParaRPr lang="en-US" sz="4000" b="0" dirty="0">
              <a:solidFill>
                <a:schemeClr val="tx1"/>
              </a:solidFill>
              <a:latin typeface="Garamond" pitchFamily="18" charset="0"/>
              <a:cs typeface="Times New Roman" pitchFamily="18" charset="0"/>
            </a:endParaRPr>
          </a:p>
        </p:txBody>
      </p:sp>
      <p:sp>
        <p:nvSpPr>
          <p:cNvPr id="6" name="Content Placeholder 5"/>
          <p:cNvSpPr>
            <a:spLocks noGrp="1"/>
          </p:cNvSpPr>
          <p:nvPr>
            <p:ph idx="1"/>
          </p:nvPr>
        </p:nvSpPr>
        <p:spPr>
          <a:xfrm>
            <a:off x="0" y="1219200"/>
            <a:ext cx="9144000" cy="5638800"/>
          </a:xfrm>
        </p:spPr>
        <p:txBody>
          <a:bodyPr/>
          <a:lstStyle/>
          <a:p>
            <a:pPr marL="214313" indent="-214313"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800" dirty="0">
              <a:latin typeface="Garamond" pitchFamily="18" charset="0"/>
            </a:endParaRPr>
          </a:p>
          <a:p>
            <a:pPr marL="214313" indent="-214313"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800" dirty="0">
              <a:latin typeface="Garamond" pitchFamily="18" charset="0"/>
            </a:endParaRPr>
          </a:p>
          <a:p>
            <a:pPr marL="214313" indent="-214313"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600" dirty="0">
              <a:latin typeface="Garamond" pitchFamily="18" charset="0"/>
            </a:endParaRPr>
          </a:p>
          <a:p>
            <a:pPr marL="214313" indent="-214313" eaLnBrk="1" hangingPunct="1">
              <a:buSzPct val="45000"/>
              <a:buFont typeface="Wingdings" pitchFamily="2" charset="2"/>
              <a:buChar char="ü"/>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800" dirty="0">
              <a:latin typeface="Garamond" pitchFamily="18" charset="0"/>
            </a:endParaRPr>
          </a:p>
        </p:txBody>
      </p:sp>
      <p:sp>
        <p:nvSpPr>
          <p:cNvPr id="4" name="Rectangle 3"/>
          <p:cNvSpPr/>
          <p:nvPr/>
        </p:nvSpPr>
        <p:spPr>
          <a:xfrm>
            <a:off x="0" y="1295401"/>
            <a:ext cx="9144000" cy="1508105"/>
          </a:xfrm>
          <a:prstGeom prst="rect">
            <a:avLst/>
          </a:prstGeom>
        </p:spPr>
        <p:txBody>
          <a:bodyPr wrap="square">
            <a:spAutoFit/>
          </a:bodyPr>
          <a:lstStyle/>
          <a:p>
            <a:endParaRPr lang="el-GR" sz="2400" dirty="0">
              <a:solidFill>
                <a:srgbClr val="FFFF00"/>
              </a:solidFill>
              <a:latin typeface="Garamond" pitchFamily="18" charset="0"/>
            </a:endParaRPr>
          </a:p>
          <a:p>
            <a:pPr>
              <a:buFont typeface="Wingdings" pitchFamily="2" charset="2"/>
              <a:buChar char="ü"/>
            </a:pPr>
            <a:endParaRPr lang="en-US" sz="2400" dirty="0">
              <a:solidFill>
                <a:schemeClr val="bg1"/>
              </a:solidFill>
              <a:latin typeface="Garamond" pitchFamily="18" charset="0"/>
            </a:endParaRPr>
          </a:p>
          <a:p>
            <a:endParaRPr lang="en-US" sz="2400" dirty="0">
              <a:solidFill>
                <a:schemeClr val="bg1"/>
              </a:solidFill>
              <a:latin typeface="Garamond" pitchFamily="18" charset="0"/>
            </a:endParaRPr>
          </a:p>
          <a:p>
            <a:endParaRPr lang="en-US" dirty="0">
              <a:solidFill>
                <a:srgbClr val="FFFF00"/>
              </a:solidFill>
              <a:latin typeface="Garamond" pitchFamily="18" charset="0"/>
            </a:endParaRPr>
          </a:p>
        </p:txBody>
      </p:sp>
      <p:graphicFrame>
        <p:nvGraphicFramePr>
          <p:cNvPr id="5" name="Diagram 4"/>
          <p:cNvGraphicFramePr/>
          <p:nvPr>
            <p:extLst>
              <p:ext uri="{D42A27DB-BD31-4B8C-83A1-F6EECF244321}">
                <p14:modId xmlns:p14="http://schemas.microsoft.com/office/powerpoint/2010/main" val="430409784"/>
              </p:ext>
            </p:extLst>
          </p:nvPr>
        </p:nvGraphicFramePr>
        <p:xfrm>
          <a:off x="0" y="800100"/>
          <a:ext cx="8991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2728"/>
            <a:ext cx="8610600" cy="776995"/>
          </a:xfrm>
        </p:spPr>
        <p:txBody>
          <a:bodyPr/>
          <a:lstStyle/>
          <a:p>
            <a:pPr eaLnBrk="1" fontAlgn="auto" hangingPunct="1">
              <a:spcAft>
                <a:spcPts val="0"/>
              </a:spcAft>
              <a:defRPr/>
            </a:pPr>
            <a:r>
              <a:rPr lang="el-GR" sz="4000" b="1" dirty="0" err="1">
                <a:cs typeface="Times New Roman" pitchFamily="18" charset="0"/>
              </a:rPr>
              <a:t>Αυτοεκπληρούμενη</a:t>
            </a:r>
            <a:r>
              <a:rPr lang="el-GR" sz="4000" b="1" dirty="0">
                <a:cs typeface="Times New Roman" pitchFamily="18" charset="0"/>
              </a:rPr>
              <a:t> προφητεία</a:t>
            </a:r>
            <a:endParaRPr lang="en-US" sz="4000" b="1" dirty="0">
              <a:cs typeface="Times New Roman" pitchFamily="18" charset="0"/>
            </a:endParaRPr>
          </a:p>
        </p:txBody>
      </p:sp>
      <p:sp>
        <p:nvSpPr>
          <p:cNvPr id="7" name="6 - TextBox"/>
          <p:cNvSpPr txBox="1"/>
          <p:nvPr/>
        </p:nvSpPr>
        <p:spPr>
          <a:xfrm>
            <a:off x="564937" y="866753"/>
            <a:ext cx="8442754" cy="1569660"/>
          </a:xfrm>
          <a:prstGeom prst="rect">
            <a:avLst/>
          </a:prstGeom>
          <a:noFill/>
        </p:spPr>
        <p:txBody>
          <a:bodyPr wrap="square" rtlCol="0">
            <a:spAutoFit/>
          </a:bodyPr>
          <a:lstStyle/>
          <a:p>
            <a:pPr marL="341313" indent="-341313" algn="just">
              <a:spcBef>
                <a:spcPts val="350"/>
              </a:spcBef>
              <a:buClr>
                <a:srgbClr val="EBF25A"/>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dirty="0">
                <a:latin typeface="+mn-lt"/>
              </a:rPr>
              <a:t>	Περιγράφει μια πρόβλεψη ή εκτίμηση η οποία, άμεσα ή έμμεσα, αποδεικνύεται τελικώς σωστή λόγω της συμπεριφοράς και των αντιδράσεων που υιοθετούν τα άτομα απέναντι σε αυτή. </a:t>
            </a:r>
            <a:endParaRPr lang="en-US" sz="2400" b="1" dirty="0">
              <a:latin typeface="+mn-lt"/>
            </a:endParaRPr>
          </a:p>
        </p:txBody>
      </p:sp>
      <p:graphicFrame>
        <p:nvGraphicFramePr>
          <p:cNvPr id="5" name="Διάγραμμα 4">
            <a:extLst>
              <a:ext uri="{FF2B5EF4-FFF2-40B4-BE49-F238E27FC236}">
                <a16:creationId xmlns:a16="http://schemas.microsoft.com/office/drawing/2014/main" id="{9D69549D-C2CA-45AC-A515-F5B448496E83}"/>
              </a:ext>
            </a:extLst>
          </p:cNvPr>
          <p:cNvGraphicFramePr/>
          <p:nvPr>
            <p:extLst>
              <p:ext uri="{D42A27DB-BD31-4B8C-83A1-F6EECF244321}">
                <p14:modId xmlns:p14="http://schemas.microsoft.com/office/powerpoint/2010/main" val="661225135"/>
              </p:ext>
            </p:extLst>
          </p:nvPr>
        </p:nvGraphicFramePr>
        <p:xfrm>
          <a:off x="495300" y="2208463"/>
          <a:ext cx="8153400" cy="442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4 - Εικόνα" descr="book.jfif">
            <a:extLst>
              <a:ext uri="{FF2B5EF4-FFF2-40B4-BE49-F238E27FC236}">
                <a16:creationId xmlns:a16="http://schemas.microsoft.com/office/drawing/2014/main" id="{0AF520F4-7441-444B-A7B1-B36FABC05D0B}"/>
              </a:ext>
            </a:extLst>
          </p:cNvPr>
          <p:cNvPicPr>
            <a:picLocks noChangeAspect="1"/>
          </p:cNvPicPr>
          <p:nvPr/>
        </p:nvPicPr>
        <p:blipFill>
          <a:blip r:embed="rId8">
            <a:clrChange>
              <a:clrFrom>
                <a:srgbClr val="FFFEFF"/>
              </a:clrFrom>
              <a:clrTo>
                <a:srgbClr val="FFFEFF">
                  <a:alpha val="0"/>
                </a:srgbClr>
              </a:clrTo>
            </a:clrChange>
          </a:blip>
          <a:srcRect l="50472" t="5204" b="52635"/>
          <a:stretch>
            <a:fillRect/>
          </a:stretch>
        </p:blipFill>
        <p:spPr>
          <a:xfrm>
            <a:off x="35136" y="859723"/>
            <a:ext cx="958429" cy="636104"/>
          </a:xfrm>
          <a:prstGeom prst="rect">
            <a:avLst/>
          </a:prstGeom>
        </p:spPr>
      </p:pic>
      <p:sp>
        <p:nvSpPr>
          <p:cNvPr id="13" name="7 - TextBox">
            <a:extLst>
              <a:ext uri="{FF2B5EF4-FFF2-40B4-BE49-F238E27FC236}">
                <a16:creationId xmlns:a16="http://schemas.microsoft.com/office/drawing/2014/main" id="{7EF632FA-9E8A-4038-8FE4-756ADD07A0D8}"/>
              </a:ext>
            </a:extLst>
          </p:cNvPr>
          <p:cNvSpPr txBox="1"/>
          <p:nvPr/>
        </p:nvSpPr>
        <p:spPr>
          <a:xfrm>
            <a:off x="136309" y="942451"/>
            <a:ext cx="857256" cy="307777"/>
          </a:xfrm>
          <a:prstGeom prst="rect">
            <a:avLst/>
          </a:prstGeom>
          <a:noFill/>
        </p:spPr>
        <p:txBody>
          <a:bodyPr wrap="square" rtlCol="0">
            <a:spAutoFit/>
          </a:bodyPr>
          <a:lstStyle/>
          <a:p>
            <a:r>
              <a:rPr lang="el-GR" sz="1400" b="1" dirty="0">
                <a:latin typeface="Calibri" pitchFamily="34" charset="0"/>
                <a:cs typeface="Calibri" pitchFamily="34" charset="0"/>
              </a:rPr>
              <a:t>Ορισμός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76" y="108707"/>
            <a:ext cx="8610600" cy="838200"/>
          </a:xfrm>
        </p:spPr>
        <p:txBody>
          <a:bodyPr>
            <a:normAutofit fontScale="90000"/>
          </a:bodyPr>
          <a:lstStyle/>
          <a:p>
            <a:pPr eaLnBrk="1" fontAlgn="auto" hangingPunct="1">
              <a:spcAft>
                <a:spcPts val="0"/>
              </a:spcAft>
              <a:defRPr/>
            </a:pPr>
            <a:r>
              <a:rPr lang="el-GR" sz="4000" b="1" dirty="0" err="1">
                <a:cs typeface="Times New Roman" pitchFamily="18" charset="0"/>
              </a:rPr>
              <a:t>Αυτοεκπληρούμενη</a:t>
            </a:r>
            <a:r>
              <a:rPr lang="el-GR" sz="4000" b="1" dirty="0">
                <a:cs typeface="Times New Roman" pitchFamily="18" charset="0"/>
              </a:rPr>
              <a:t> προφητεία &amp; εκπαίδευση</a:t>
            </a:r>
            <a:endParaRPr lang="en-US" sz="4000" b="1" dirty="0">
              <a:cs typeface="Times New Roman" pitchFamily="18" charset="0"/>
            </a:endParaRPr>
          </a:p>
        </p:txBody>
      </p:sp>
      <p:sp>
        <p:nvSpPr>
          <p:cNvPr id="6" name="Content Placeholder 5"/>
          <p:cNvSpPr>
            <a:spLocks noGrp="1"/>
          </p:cNvSpPr>
          <p:nvPr>
            <p:ph idx="1"/>
          </p:nvPr>
        </p:nvSpPr>
        <p:spPr>
          <a:xfrm>
            <a:off x="228599" y="1143000"/>
            <a:ext cx="8681545" cy="1192696"/>
          </a:xfrm>
          <a:solidFill>
            <a:schemeClr val="bg1">
              <a:lumMod val="95000"/>
            </a:schemeClr>
          </a:solidFill>
          <a:ln>
            <a:solidFill>
              <a:schemeClr val="tx1"/>
            </a:solidFill>
          </a:ln>
        </p:spPr>
        <p:txBody>
          <a:bodyPr>
            <a:normAutofit fontScale="85000" lnSpcReduction="20000"/>
          </a:bodyPr>
          <a:lstStyle/>
          <a:p>
            <a:pPr marL="341313" indent="-341313" algn="ctr">
              <a:lnSpc>
                <a:spcPct val="120000"/>
              </a:lnSpc>
              <a:spcBef>
                <a:spcPts val="700"/>
              </a:spcBef>
              <a:buClr>
                <a:schemeClr val="tx1"/>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600" dirty="0"/>
              <a:t>	</a:t>
            </a:r>
            <a:r>
              <a:rPr lang="el-GR" sz="2800" b="1" dirty="0"/>
              <a:t>Όταν οι προσδοκίες των καθηγητών/</a:t>
            </a:r>
            <a:r>
              <a:rPr lang="el-GR" sz="2800" b="1" dirty="0" err="1"/>
              <a:t>τριων</a:t>
            </a:r>
            <a:r>
              <a:rPr lang="el-GR" sz="2800" b="1" dirty="0"/>
              <a:t> για τις ικανότητες των μαθητών/τριών λειτουργούν όπως οι προφητείες που επαληθεύονται. </a:t>
            </a:r>
            <a:endParaRPr lang="el-GR" sz="2800" dirty="0"/>
          </a:p>
          <a:p>
            <a:pPr marL="341313" indent="-341313">
              <a:lnSpc>
                <a:spcPct val="80000"/>
              </a:lnSpc>
              <a:spcBef>
                <a:spcPts val="700"/>
              </a:spcBef>
              <a:buClr>
                <a:schemeClr val="tx1"/>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400" dirty="0"/>
          </a:p>
          <a:p>
            <a:pPr marL="341313" indent="-341313" algn="just">
              <a:spcBef>
                <a:spcPts val="350"/>
              </a:spcBef>
              <a:buClr>
                <a:srgbClr val="EBF25A"/>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400" dirty="0"/>
          </a:p>
          <a:p>
            <a:pPr marL="214313" indent="-214313"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800" dirty="0">
              <a:latin typeface="Garamond" pitchFamily="18" charset="0"/>
            </a:endParaRPr>
          </a:p>
          <a:p>
            <a:pPr marL="214313" indent="-214313"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dirty="0">
              <a:latin typeface="Garamond" pitchFamily="18" charset="0"/>
            </a:endParaRPr>
          </a:p>
          <a:p>
            <a:pPr>
              <a:buNone/>
            </a:pPr>
            <a:endParaRPr lang="el-GR" dirty="0">
              <a:latin typeface="Garamond" pitchFamily="18" charset="0"/>
            </a:endParaRPr>
          </a:p>
        </p:txBody>
      </p:sp>
      <p:sp>
        <p:nvSpPr>
          <p:cNvPr id="7" name="6 - TextBox"/>
          <p:cNvSpPr txBox="1"/>
          <p:nvPr/>
        </p:nvSpPr>
        <p:spPr>
          <a:xfrm>
            <a:off x="120869" y="2516023"/>
            <a:ext cx="8789276" cy="3231654"/>
          </a:xfrm>
          <a:prstGeom prst="rect">
            <a:avLst/>
          </a:prstGeom>
          <a:noFill/>
        </p:spPr>
        <p:txBody>
          <a:bodyPr wrap="square" rtlCol="0">
            <a:spAutoFit/>
          </a:bodyPr>
          <a:lstStyle/>
          <a:p>
            <a:pPr algn="just" eaLnBrk="1" hangingPunct="1">
              <a:spcBef>
                <a:spcPct val="50000"/>
              </a:spcBef>
            </a:pPr>
            <a:r>
              <a:rPr lang="el-GR" altLang="en-US" sz="2400" dirty="0">
                <a:latin typeface="+mn-lt"/>
                <a:cs typeface="Arial" panose="020B0604020202020204" pitchFamily="34" charset="0"/>
              </a:rPr>
              <a:t>Οι καθηγητές που είναι πιο επιρρεπείς στο φαινόμενο αυτό</a:t>
            </a:r>
            <a:endParaRPr lang="en-US" altLang="en-US" sz="2400" dirty="0">
              <a:latin typeface="+mn-lt"/>
              <a:cs typeface="Arial" panose="020B0604020202020204" pitchFamily="34" charset="0"/>
            </a:endParaRPr>
          </a:p>
          <a:p>
            <a:pPr marL="342900" indent="-342900" algn="just" eaLnBrk="1" hangingPunct="1">
              <a:spcBef>
                <a:spcPct val="50000"/>
              </a:spcBef>
              <a:buFont typeface="Wingdings" panose="05000000000000000000" pitchFamily="2" charset="2"/>
              <a:buChar char="§"/>
            </a:pPr>
            <a:r>
              <a:rPr lang="el-GR" altLang="en-US" sz="2400" dirty="0">
                <a:latin typeface="+mn-lt"/>
                <a:cs typeface="Arial" panose="020B0604020202020204" pitchFamily="34" charset="0"/>
              </a:rPr>
              <a:t>Είναι αυταρχικοί</a:t>
            </a:r>
            <a:r>
              <a:rPr lang="en-US" altLang="en-US" sz="2400" dirty="0">
                <a:latin typeface="+mn-lt"/>
                <a:cs typeface="Arial" panose="020B0604020202020204" pitchFamily="34" charset="0"/>
              </a:rPr>
              <a:t> </a:t>
            </a:r>
            <a:endParaRPr lang="el-GR" altLang="en-US" sz="2400" dirty="0">
              <a:latin typeface="+mn-lt"/>
              <a:cs typeface="Arial" panose="020B0604020202020204" pitchFamily="34" charset="0"/>
              <a:sym typeface="Wingdings 3" panose="05040102010807070707" pitchFamily="18" charset="2"/>
            </a:endParaRPr>
          </a:p>
          <a:p>
            <a:pPr marL="342900" indent="-342900" algn="just" eaLnBrk="1" hangingPunct="1">
              <a:spcBef>
                <a:spcPct val="50000"/>
              </a:spcBef>
              <a:buClr>
                <a:schemeClr val="tx1"/>
              </a:buClr>
              <a:buFont typeface="Wingdings" panose="05000000000000000000" pitchFamily="2" charset="2"/>
              <a:buChar char="§"/>
            </a:pPr>
            <a:r>
              <a:rPr lang="el-GR" altLang="en-US" sz="2400" dirty="0">
                <a:latin typeface="+mn-lt"/>
                <a:cs typeface="Arial" panose="020B0604020202020204" pitchFamily="34" charset="0"/>
              </a:rPr>
              <a:t>Είναι απόλυτοι</a:t>
            </a:r>
            <a:endParaRPr lang="el-GR" altLang="en-US" sz="2400" dirty="0">
              <a:latin typeface="+mn-lt"/>
              <a:cs typeface="Times New Roman" panose="02020603050405020304" pitchFamily="18" charset="0"/>
            </a:endParaRPr>
          </a:p>
          <a:p>
            <a:pPr marL="342900" indent="-342900" algn="just" eaLnBrk="1" hangingPunct="1">
              <a:spcBef>
                <a:spcPct val="50000"/>
              </a:spcBef>
              <a:buClr>
                <a:schemeClr val="tx1"/>
              </a:buClr>
              <a:buFont typeface="Wingdings" panose="05000000000000000000" pitchFamily="2" charset="2"/>
              <a:buChar char="§"/>
            </a:pPr>
            <a:r>
              <a:rPr lang="el-GR" altLang="en-US" sz="2400" dirty="0">
                <a:latin typeface="+mn-lt"/>
                <a:cs typeface="Arial" panose="020B0604020202020204" pitchFamily="34" charset="0"/>
              </a:rPr>
              <a:t>Εντάσσουν τους μαθητές/</a:t>
            </a:r>
            <a:r>
              <a:rPr lang="el-GR" altLang="en-US" sz="2400" dirty="0" err="1">
                <a:latin typeface="+mn-lt"/>
                <a:cs typeface="Arial" panose="020B0604020202020204" pitchFamily="34" charset="0"/>
              </a:rPr>
              <a:t>τριες</a:t>
            </a:r>
            <a:r>
              <a:rPr lang="el-GR" altLang="en-US" sz="2400" dirty="0">
                <a:latin typeface="+mn-lt"/>
                <a:cs typeface="Arial" panose="020B0604020202020204" pitchFamily="34" charset="0"/>
              </a:rPr>
              <a:t> σε στερεότυπα (που εξηγούν την συμπεριφορά των παιδιών με βάση κάποιο χαρακτηριστικό γνώρισμα, π.χ. το φύλο, το γένος, η εθνικότητα, η οικογενειακή κατάσταση, η σωματική διάπλαση, κ.α.)</a:t>
            </a:r>
          </a:p>
        </p:txBody>
      </p:sp>
      <p:pic>
        <p:nvPicPr>
          <p:cNvPr id="4" name="Εικόνα 3">
            <a:extLst>
              <a:ext uri="{FF2B5EF4-FFF2-40B4-BE49-F238E27FC236}">
                <a16:creationId xmlns:a16="http://schemas.microsoft.com/office/drawing/2014/main" id="{50B06125-0EAD-47A6-B422-1089FE3AD93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59503" y="2495241"/>
            <a:ext cx="1650641" cy="1733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Θέση περιεχομένου 2">
            <a:extLst>
              <a:ext uri="{FF2B5EF4-FFF2-40B4-BE49-F238E27FC236}">
                <a16:creationId xmlns:a16="http://schemas.microsoft.com/office/drawing/2014/main" id="{5767CEC0-7FC9-35AF-6AD2-11D0719AE534}"/>
              </a:ext>
            </a:extLst>
          </p:cNvPr>
          <p:cNvSpPr txBox="1">
            <a:spLocks/>
          </p:cNvSpPr>
          <p:nvPr/>
        </p:nvSpPr>
        <p:spPr>
          <a:xfrm>
            <a:off x="457200" y="2514600"/>
            <a:ext cx="8480794" cy="1981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buClr>
                <a:schemeClr val="tx1"/>
              </a:buClr>
              <a:buNone/>
            </a:pPr>
            <a:r>
              <a:rPr lang="el-GR" sz="4000" b="1" dirty="0">
                <a:solidFill>
                  <a:srgbClr val="FFC000"/>
                </a:solidFill>
                <a:effectLst>
                  <a:outerShdw blurRad="38100" dist="38100" dir="2700000" algn="tl">
                    <a:srgbClr val="000000">
                      <a:alpha val="43137"/>
                    </a:srgbClr>
                  </a:outerShdw>
                </a:effectLst>
                <a:cs typeface="Times New Roman" panose="02020603050405020304" pitchFamily="18" charset="0"/>
              </a:rPr>
              <a:t>Παρόλα αυτά</a:t>
            </a:r>
          </a:p>
          <a:p>
            <a:pPr marL="0" indent="0" algn="just">
              <a:buClr>
                <a:schemeClr val="tx1"/>
              </a:buClr>
              <a:buNone/>
            </a:pPr>
            <a:r>
              <a:rPr lang="el-GR" sz="2400" dirty="0">
                <a:solidFill>
                  <a:schemeClr val="tx1"/>
                </a:solidFill>
                <a:cs typeface="Times New Roman" panose="02020603050405020304" pitchFamily="18" charset="0"/>
              </a:rPr>
              <a:t>Διακρίσεις και ανισότητες, με βάση το φύλο, υφίστανται ακόμη στην καθημερινότητά της χώρας μας στην εκπαίδευση, στην πολιτική ζωή, τον εργασιακό χώρο, την οικογένεια…</a:t>
            </a:r>
          </a:p>
          <a:p>
            <a:pPr algn="just">
              <a:buClr>
                <a:schemeClr val="bg1"/>
              </a:buClr>
            </a:pPr>
            <a:endParaRPr lang="el-GR" sz="2400" dirty="0">
              <a:solidFill>
                <a:schemeClr val="tx1"/>
              </a:solidFill>
              <a:cs typeface="Times New Roman" panose="02020603050405020304" pitchFamily="18" charset="0"/>
            </a:endParaRPr>
          </a:p>
        </p:txBody>
      </p:sp>
      <p:sp>
        <p:nvSpPr>
          <p:cNvPr id="8" name="7 - TextBox"/>
          <p:cNvSpPr txBox="1"/>
          <p:nvPr/>
        </p:nvSpPr>
        <p:spPr>
          <a:xfrm>
            <a:off x="2016413" y="633189"/>
            <a:ext cx="6575794" cy="1384995"/>
          </a:xfrm>
          <a:prstGeom prst="rect">
            <a:avLst/>
          </a:prstGeom>
          <a:solidFill>
            <a:schemeClr val="bg2"/>
          </a:solidFill>
          <a:ln>
            <a:solidFill>
              <a:schemeClr val="tx1"/>
            </a:solidFill>
          </a:ln>
        </p:spPr>
        <p:txBody>
          <a:bodyPr wrap="square" rtlCol="0">
            <a:spAutoFit/>
          </a:bodyPr>
          <a:lstStyle/>
          <a:p>
            <a:pPr algn="ctr"/>
            <a:r>
              <a:rPr lang="el-GR" sz="3600" b="1" dirty="0">
                <a:latin typeface="+mn-lt"/>
                <a:cs typeface="Times New Roman" panose="02020603050405020304" pitchFamily="18" charset="0"/>
              </a:rPr>
              <a:t>1983</a:t>
            </a:r>
          </a:p>
          <a:p>
            <a:pPr algn="ctr"/>
            <a:r>
              <a:rPr lang="el-GR" sz="2400" dirty="0">
                <a:latin typeface="+mn-lt"/>
                <a:cs typeface="Times New Roman" panose="02020603050405020304" pitchFamily="18" charset="0"/>
              </a:rPr>
              <a:t>Ψηφίστηκε ο Νόμος περί ισότητας των φύλων στην Ελλάδα</a:t>
            </a:r>
            <a:endParaRPr lang="en-US" sz="2400" dirty="0">
              <a:latin typeface="+mn-lt"/>
              <a:cs typeface="Times New Roman" panose="02020603050405020304" pitchFamily="18" charset="0"/>
            </a:endParaRPr>
          </a:p>
        </p:txBody>
      </p:sp>
      <p:pic>
        <p:nvPicPr>
          <p:cNvPr id="9" name="Picture 3" descr="index.png">
            <a:extLst>
              <a:ext uri="{FF2B5EF4-FFF2-40B4-BE49-F238E27FC236}">
                <a16:creationId xmlns:a16="http://schemas.microsoft.com/office/drawing/2014/main" id="{D89D5023-A835-4EED-A1D3-217907FEA7D5}"/>
              </a:ext>
            </a:extLst>
          </p:cNvPr>
          <p:cNvPicPr>
            <a:picLocks noChangeAspect="1"/>
          </p:cNvPicPr>
          <p:nvPr/>
        </p:nvPicPr>
        <p:blipFill rotWithShape="1">
          <a:blip r:embed="rId3" cstate="print">
            <a:clrChange>
              <a:clrFrom>
                <a:srgbClr val="FFFFFF"/>
              </a:clrFrom>
              <a:clrTo>
                <a:srgbClr val="FFFFFF">
                  <a:alpha val="0"/>
                </a:srgbClr>
              </a:clrTo>
            </a:clrChange>
          </a:blip>
          <a:srcRect l="17844" r="10781" b="10161"/>
          <a:stretch/>
        </p:blipFill>
        <p:spPr>
          <a:xfrm>
            <a:off x="187613" y="381000"/>
            <a:ext cx="1828800" cy="1600199"/>
          </a:xfrm>
          <a:prstGeom prst="rect">
            <a:avLst/>
          </a:prstGeom>
        </p:spPr>
      </p:pic>
      <p:sp>
        <p:nvSpPr>
          <p:cNvPr id="10" name="7 - TextBox">
            <a:extLst>
              <a:ext uri="{FF2B5EF4-FFF2-40B4-BE49-F238E27FC236}">
                <a16:creationId xmlns:a16="http://schemas.microsoft.com/office/drawing/2014/main" id="{5B2DEB74-F08B-4398-8A8E-5BA455AEB802}"/>
              </a:ext>
            </a:extLst>
          </p:cNvPr>
          <p:cNvSpPr txBox="1"/>
          <p:nvPr/>
        </p:nvSpPr>
        <p:spPr>
          <a:xfrm>
            <a:off x="1409700" y="4878496"/>
            <a:ext cx="6575794" cy="1569660"/>
          </a:xfrm>
          <a:prstGeom prst="rect">
            <a:avLst/>
          </a:prstGeom>
          <a:solidFill>
            <a:schemeClr val="bg2"/>
          </a:solidFill>
          <a:ln>
            <a:solidFill>
              <a:schemeClr val="tx1"/>
            </a:solidFill>
          </a:ln>
        </p:spPr>
        <p:txBody>
          <a:bodyPr wrap="square" rtlCol="0">
            <a:spAutoFit/>
          </a:bodyPr>
          <a:lstStyle/>
          <a:p>
            <a:pPr algn="ctr"/>
            <a:r>
              <a:rPr lang="el-GR" sz="2400" dirty="0">
                <a:latin typeface="+mn-lt"/>
                <a:cs typeface="Times New Roman" panose="02020603050405020304" pitchFamily="18" charset="0"/>
              </a:rPr>
              <a:t>Η ευαισθητοποίηση των πολιτών μέσα από την </a:t>
            </a:r>
            <a:r>
              <a:rPr lang="el-GR" sz="2400" b="1" dirty="0">
                <a:latin typeface="+mn-lt"/>
                <a:cs typeface="Times New Roman" panose="02020603050405020304" pitchFamily="18" charset="0"/>
              </a:rPr>
              <a:t>εκπαίδευση και επιμόρφωση </a:t>
            </a:r>
            <a:r>
              <a:rPr lang="el-GR" sz="2400" dirty="0">
                <a:latin typeface="+mn-lt"/>
                <a:cs typeface="Times New Roman" panose="02020603050405020304" pitchFamily="18" charset="0"/>
              </a:rPr>
              <a:t>δείχνει να είναι ο καταλληλότερος τρόπος προσέγγισης για την αντιμετώπιση του φαινομένου.</a:t>
            </a:r>
            <a:endParaRPr lang="en-US" sz="2400" dirty="0">
              <a:latin typeface="+mn-lt"/>
              <a:cs typeface="Times New Roman" panose="02020603050405020304" pitchFamily="18" charset="0"/>
            </a:endParaRPr>
          </a:p>
        </p:txBody>
      </p:sp>
    </p:spTree>
    <p:extLst>
      <p:ext uri="{BB962C8B-B14F-4D97-AF65-F5344CB8AC3E}">
        <p14:creationId xmlns:p14="http://schemas.microsoft.com/office/powerpoint/2010/main" val="78473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787E3EC-1539-CDD5-7960-7804810A9FB6}"/>
              </a:ext>
            </a:extLst>
          </p:cNvPr>
          <p:cNvSpPr>
            <a:spLocks noGrp="1"/>
          </p:cNvSpPr>
          <p:nvPr>
            <p:ph type="title"/>
          </p:nvPr>
        </p:nvSpPr>
        <p:spPr>
          <a:xfrm>
            <a:off x="386255" y="228600"/>
            <a:ext cx="8458200" cy="1219200"/>
          </a:xfrm>
        </p:spPr>
        <p:txBody>
          <a:bodyPr>
            <a:normAutofit fontScale="90000"/>
          </a:bodyPr>
          <a:lstStyle/>
          <a:p>
            <a:r>
              <a:rPr lang="el-GR" sz="3100" b="1" dirty="0">
                <a:latin typeface="+mn-lt"/>
                <a:cs typeface="Arial" charset="0"/>
              </a:rPr>
              <a:t>Χαρακτηριστικά των μαθητών/τριών που επηρεάζουν το φαινόμενο της </a:t>
            </a:r>
            <a:r>
              <a:rPr lang="el-GR" sz="3100" b="1" dirty="0" err="1">
                <a:latin typeface="+mn-lt"/>
                <a:cs typeface="Arial" charset="0"/>
              </a:rPr>
              <a:t>αυτοεκπληρούμενης</a:t>
            </a:r>
            <a:r>
              <a:rPr lang="el-GR" sz="3100" b="1" dirty="0">
                <a:latin typeface="+mn-lt"/>
                <a:cs typeface="Arial" charset="0"/>
              </a:rPr>
              <a:t> προφητείας και τα θέματα ισότητας</a:t>
            </a:r>
            <a:endParaRPr lang="en-US" sz="3600" b="1" dirty="0">
              <a:cs typeface="Times New Roman" panose="02020603050405020304" pitchFamily="18" charset="0"/>
            </a:endParaRPr>
          </a:p>
        </p:txBody>
      </p:sp>
      <p:sp>
        <p:nvSpPr>
          <p:cNvPr id="19" name="Θέση περιεχομένου 2">
            <a:extLst>
              <a:ext uri="{FF2B5EF4-FFF2-40B4-BE49-F238E27FC236}">
                <a16:creationId xmlns:a16="http://schemas.microsoft.com/office/drawing/2014/main" id="{902F5AAA-041E-A4DA-6EDA-66D00FA9E2AF}"/>
              </a:ext>
            </a:extLst>
          </p:cNvPr>
          <p:cNvSpPr txBox="1">
            <a:spLocks/>
          </p:cNvSpPr>
          <p:nvPr/>
        </p:nvSpPr>
        <p:spPr>
          <a:xfrm>
            <a:off x="239110" y="1828800"/>
            <a:ext cx="8752489" cy="35814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Clr>
                <a:schemeClr val="accent2"/>
              </a:buClr>
            </a:pPr>
            <a:r>
              <a:rPr lang="el-GR" sz="2400" dirty="0"/>
              <a:t>Το φύλο (αγόρι – κορίτσι)</a:t>
            </a:r>
          </a:p>
          <a:p>
            <a:pPr>
              <a:buClr>
                <a:schemeClr val="accent2"/>
              </a:buClr>
            </a:pPr>
            <a:r>
              <a:rPr lang="el-GR" sz="2400" dirty="0"/>
              <a:t>Η αθλητική ικανότητα (υψηλή – χαμηλή)</a:t>
            </a:r>
          </a:p>
          <a:p>
            <a:pPr>
              <a:buClr>
                <a:schemeClr val="accent2"/>
              </a:buClr>
            </a:pPr>
            <a:r>
              <a:rPr lang="el-GR" sz="2400" dirty="0"/>
              <a:t>Φυσικά χαρακτηριστικά (δύναμη, μέγεθος, </a:t>
            </a:r>
            <a:r>
              <a:rPr lang="el-GR" sz="2400" dirty="0" err="1"/>
              <a:t>σωματότυπος</a:t>
            </a:r>
            <a:r>
              <a:rPr lang="el-GR" sz="2400" dirty="0"/>
              <a:t>)</a:t>
            </a:r>
          </a:p>
          <a:p>
            <a:pPr>
              <a:buClr>
                <a:schemeClr val="accent2"/>
              </a:buClr>
            </a:pPr>
            <a:r>
              <a:rPr lang="el-GR" sz="2400" dirty="0"/>
              <a:t>Το οικογενειακό περιβάλλον</a:t>
            </a:r>
          </a:p>
          <a:p>
            <a:pPr>
              <a:buClr>
                <a:schemeClr val="accent2"/>
              </a:buClr>
            </a:pPr>
            <a:r>
              <a:rPr lang="el-GR" sz="2400" dirty="0"/>
              <a:t>Το </a:t>
            </a:r>
            <a:r>
              <a:rPr lang="el-GR" sz="2400" dirty="0" err="1"/>
              <a:t>κοινωνικο</a:t>
            </a:r>
            <a:r>
              <a:rPr lang="el-GR" sz="2400" dirty="0"/>
              <a:t>- οικονομικό περιβάλλον</a:t>
            </a:r>
          </a:p>
          <a:p>
            <a:pPr>
              <a:buClr>
                <a:schemeClr val="accent2"/>
              </a:buClr>
            </a:pPr>
            <a:r>
              <a:rPr lang="el-GR" sz="2400" dirty="0"/>
              <a:t>Διαφορετική καταγωγή (προέλευση, φυλή, εθνικότητα, κουλτούρα)</a:t>
            </a:r>
            <a:endParaRPr lang="en-US" sz="1600" dirty="0"/>
          </a:p>
          <a:p>
            <a:endParaRPr lang="el-GR" sz="2400" dirty="0">
              <a:latin typeface="Trebuchet MS" panose="020B0603020202020204" pitchFamily="34" charset="0"/>
            </a:endParaRPr>
          </a:p>
        </p:txBody>
      </p:sp>
      <p:pic>
        <p:nvPicPr>
          <p:cNvPr id="7" name="Εικόνα 6">
            <a:extLst>
              <a:ext uri="{FF2B5EF4-FFF2-40B4-BE49-F238E27FC236}">
                <a16:creationId xmlns:a16="http://schemas.microsoft.com/office/drawing/2014/main" id="{F59B7020-8F9A-47DD-9132-10DB1B4AB1C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53600" y="1219200"/>
            <a:ext cx="2952750" cy="1552575"/>
          </a:xfrm>
          <a:prstGeom prst="rect">
            <a:avLst/>
          </a:prstGeom>
        </p:spPr>
      </p:pic>
      <p:pic>
        <p:nvPicPr>
          <p:cNvPr id="4" name="Εικόνα 3">
            <a:extLst>
              <a:ext uri="{FF2B5EF4-FFF2-40B4-BE49-F238E27FC236}">
                <a16:creationId xmlns:a16="http://schemas.microsoft.com/office/drawing/2014/main" id="{1FF7C135-DA5E-49AA-82B1-58671AF805EF}"/>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3400" y="4785638"/>
            <a:ext cx="4184073" cy="2072362"/>
          </a:xfrm>
          <a:prstGeom prst="rect">
            <a:avLst/>
          </a:prstGeom>
        </p:spPr>
      </p:pic>
    </p:spTree>
    <p:extLst>
      <p:ext uri="{BB962C8B-B14F-4D97-AF65-F5344CB8AC3E}">
        <p14:creationId xmlns:p14="http://schemas.microsoft.com/office/powerpoint/2010/main" val="1655461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1143000"/>
          </a:xfrm>
        </p:spPr>
        <p:txBody>
          <a:bodyPr/>
          <a:lstStyle/>
          <a:p>
            <a:pPr eaLnBrk="1" fontAlgn="auto" hangingPunct="1">
              <a:spcAft>
                <a:spcPts val="0"/>
              </a:spcAft>
              <a:defRPr/>
            </a:pPr>
            <a:r>
              <a:rPr lang="el-GR" sz="4000" b="1" dirty="0" err="1">
                <a:cs typeface="Times New Roman" pitchFamily="18" charset="0"/>
              </a:rPr>
              <a:t>Αυτοεκπληρούμενη</a:t>
            </a:r>
            <a:r>
              <a:rPr lang="el-GR" sz="4000" b="1" dirty="0">
                <a:cs typeface="Times New Roman" pitchFamily="18" charset="0"/>
              </a:rPr>
              <a:t> προφητεία &amp; ΦΑ</a:t>
            </a:r>
            <a:endParaRPr lang="en-US" sz="4000" b="1" dirty="0">
              <a:cs typeface="Times New Roman" pitchFamily="18" charset="0"/>
            </a:endParaRPr>
          </a:p>
        </p:txBody>
      </p:sp>
      <p:sp>
        <p:nvSpPr>
          <p:cNvPr id="6" name="Content Placeholder 5"/>
          <p:cNvSpPr>
            <a:spLocks noGrp="1"/>
          </p:cNvSpPr>
          <p:nvPr>
            <p:ph idx="1"/>
          </p:nvPr>
        </p:nvSpPr>
        <p:spPr>
          <a:xfrm>
            <a:off x="228600" y="1143000"/>
            <a:ext cx="8686800" cy="1447800"/>
          </a:xfrm>
          <a:solidFill>
            <a:schemeClr val="bg2"/>
          </a:solidFill>
        </p:spPr>
        <p:txBody>
          <a:bodyPr>
            <a:normAutofit fontScale="47500" lnSpcReduction="20000"/>
          </a:bodyPr>
          <a:lstStyle/>
          <a:p>
            <a:pPr marL="341313" indent="-341313">
              <a:lnSpc>
                <a:spcPct val="80000"/>
              </a:lnSpc>
              <a:spcBef>
                <a:spcPts val="700"/>
              </a:spcBef>
              <a:buClr>
                <a:schemeClr val="tx1"/>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400" dirty="0"/>
          </a:p>
          <a:p>
            <a:pPr marL="214313" indent="-214313" algn="ctr">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r>
              <a:rPr lang="el-GR" altLang="en-US" sz="4000" b="1" dirty="0">
                <a:latin typeface="Times New Roman" panose="02020603050405020304" pitchFamily="18" charset="0"/>
                <a:cs typeface="Arial" panose="020B0604020202020204" pitchFamily="34" charset="0"/>
              </a:rPr>
              <a:t>	</a:t>
            </a:r>
            <a:r>
              <a:rPr lang="el-GR" altLang="en-US" sz="5100" dirty="0">
                <a:cs typeface="Arial" panose="020B0604020202020204" pitchFamily="34" charset="0"/>
              </a:rPr>
              <a:t>Τα θέματα ισότητας στο μάθημα της φυσικής αγωγής, συνδέονται με τη </a:t>
            </a:r>
            <a:r>
              <a:rPr lang="el-GR" altLang="en-US" sz="5100" b="1" dirty="0">
                <a:cs typeface="Arial" panose="020B0604020202020204" pitchFamily="34" charset="0"/>
              </a:rPr>
              <a:t>διαφορετική συμπεριφορά των ΚΦΑ </a:t>
            </a:r>
            <a:r>
              <a:rPr lang="el-GR" altLang="en-US" sz="5100" dirty="0">
                <a:cs typeface="Arial" panose="020B0604020202020204" pitchFamily="34" charset="0"/>
              </a:rPr>
              <a:t>προς τους μαθητές/</a:t>
            </a:r>
            <a:r>
              <a:rPr lang="el-GR" altLang="en-US" sz="5100" dirty="0" err="1">
                <a:cs typeface="Arial" panose="020B0604020202020204" pitchFamily="34" charset="0"/>
              </a:rPr>
              <a:t>τριες</a:t>
            </a:r>
            <a:r>
              <a:rPr lang="el-GR" altLang="en-US" sz="5100" dirty="0">
                <a:cs typeface="Arial" panose="020B0604020202020204" pitchFamily="34" charset="0"/>
              </a:rPr>
              <a:t> και στηρίζουν το φαινόμενο της </a:t>
            </a:r>
            <a:r>
              <a:rPr lang="el-GR" altLang="en-US" sz="5100" dirty="0" err="1">
                <a:cs typeface="Arial" panose="020B0604020202020204" pitchFamily="34" charset="0"/>
              </a:rPr>
              <a:t>αυτοεκπληρούμενης</a:t>
            </a:r>
            <a:r>
              <a:rPr lang="el-GR" altLang="en-US" sz="5100" dirty="0">
                <a:cs typeface="Arial" panose="020B0604020202020204" pitchFamily="34" charset="0"/>
              </a:rPr>
              <a:t> προφητείας.</a:t>
            </a:r>
            <a:endParaRPr lang="el-GR" sz="5100" dirty="0"/>
          </a:p>
          <a:p>
            <a:pPr>
              <a:buNone/>
            </a:pPr>
            <a:endParaRPr lang="el-GR" sz="3800" dirty="0"/>
          </a:p>
        </p:txBody>
      </p:sp>
      <p:sp>
        <p:nvSpPr>
          <p:cNvPr id="7" name="6 - TextBox"/>
          <p:cNvSpPr txBox="1"/>
          <p:nvPr/>
        </p:nvSpPr>
        <p:spPr>
          <a:xfrm>
            <a:off x="228600" y="2743200"/>
            <a:ext cx="8672945" cy="2728952"/>
          </a:xfrm>
          <a:prstGeom prst="rect">
            <a:avLst/>
          </a:prstGeom>
          <a:noFill/>
        </p:spPr>
        <p:txBody>
          <a:bodyPr wrap="square" rtlCol="0">
            <a:spAutoFit/>
          </a:bodyPr>
          <a:lstStyle/>
          <a:p>
            <a:pPr marL="341313" indent="-341313" algn="just">
              <a:spcBef>
                <a:spcPts val="350"/>
              </a:spcBef>
              <a:buClr>
                <a:srgbClr val="EBF25A"/>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n-US" sz="2400" dirty="0">
                <a:solidFill>
                  <a:srgbClr val="7030A0"/>
                </a:solidFill>
                <a:latin typeface="Times New Roman" panose="02020603050405020304" pitchFamily="18" charset="0"/>
                <a:cs typeface="Arial" panose="020B0604020202020204" pitchFamily="34" charset="0"/>
              </a:rPr>
              <a:t> 	</a:t>
            </a:r>
            <a:r>
              <a:rPr lang="el-GR" altLang="en-US" sz="2400" dirty="0">
                <a:latin typeface="Times New Roman" panose="02020603050405020304" pitchFamily="18" charset="0"/>
                <a:cs typeface="Arial" panose="020B0604020202020204" pitchFamily="34" charset="0"/>
              </a:rPr>
              <a:t>Το φύλο των παιδιών είναι το σύνηθες χαρακτηριστικό που συμβάλλει στην εμφάνιση του φαινομένου της </a:t>
            </a:r>
            <a:r>
              <a:rPr lang="el-GR" altLang="en-US" sz="2400" dirty="0" err="1">
                <a:latin typeface="Times New Roman" panose="02020603050405020304" pitchFamily="18" charset="0"/>
                <a:cs typeface="Arial" panose="020B0604020202020204" pitchFamily="34" charset="0"/>
              </a:rPr>
              <a:t>αυτοεκπληρούμενης</a:t>
            </a:r>
            <a:r>
              <a:rPr lang="el-GR" altLang="en-US" sz="2400" dirty="0">
                <a:latin typeface="Times New Roman" panose="02020603050405020304" pitchFamily="18" charset="0"/>
                <a:cs typeface="Arial" panose="020B0604020202020204" pitchFamily="34" charset="0"/>
              </a:rPr>
              <a:t> προφητείας.</a:t>
            </a:r>
          </a:p>
          <a:p>
            <a:pPr marL="341313" indent="-341313" algn="just">
              <a:spcBef>
                <a:spcPts val="350"/>
              </a:spcBef>
              <a:buClr>
                <a:srgbClr val="EBF25A"/>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altLang="en-US" sz="2400" dirty="0">
                <a:latin typeface="Times New Roman" panose="02020603050405020304" pitchFamily="18" charset="0"/>
                <a:cs typeface="Arial" panose="020B0604020202020204" pitchFamily="34" charset="0"/>
              </a:rPr>
              <a:t>	Οι κυρίαρχες αντιλήψεις για το ρόλο του φύλου στον αθλητισμό (αντρικά &amp; γυναικεία αθλήματα) μεταφέρονται και στη ΦΑ, υιοθετούνται από την πλειοψηφία των αγοριών και των κοριτσιών και γίνονται τελικά αποδεκτές από τους/τις ΚΦΑ.</a:t>
            </a:r>
          </a:p>
        </p:txBody>
      </p:sp>
      <p:pic>
        <p:nvPicPr>
          <p:cNvPr id="4" name="Εικόνα 3">
            <a:extLst>
              <a:ext uri="{FF2B5EF4-FFF2-40B4-BE49-F238E27FC236}">
                <a16:creationId xmlns:a16="http://schemas.microsoft.com/office/drawing/2014/main" id="{BB03AD35-AD5C-4D85-9F05-E26EB4B4DF00}"/>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6413"/>
          <a:stretch/>
        </p:blipFill>
        <p:spPr>
          <a:xfrm>
            <a:off x="1143000" y="5281651"/>
            <a:ext cx="4114800" cy="1524000"/>
          </a:xfrm>
          <a:prstGeom prst="rect">
            <a:avLst/>
          </a:prstGeom>
        </p:spPr>
      </p:pic>
      <p:sp>
        <p:nvSpPr>
          <p:cNvPr id="5" name="TextBox 4">
            <a:extLst>
              <a:ext uri="{FF2B5EF4-FFF2-40B4-BE49-F238E27FC236}">
                <a16:creationId xmlns:a16="http://schemas.microsoft.com/office/drawing/2014/main" id="{D299F6C2-89C9-40CF-9376-38EB073BFBEF}"/>
              </a:ext>
            </a:extLst>
          </p:cNvPr>
          <p:cNvSpPr txBox="1"/>
          <p:nvPr/>
        </p:nvSpPr>
        <p:spPr>
          <a:xfrm>
            <a:off x="5943600" y="6009492"/>
            <a:ext cx="3079173" cy="584775"/>
          </a:xfrm>
          <a:prstGeom prst="rect">
            <a:avLst/>
          </a:prstGeom>
          <a:noFill/>
        </p:spPr>
        <p:txBody>
          <a:bodyPr wrap="square" rtlCol="0">
            <a:spAutoFit/>
          </a:bodyPr>
          <a:lstStyle/>
          <a:p>
            <a:r>
              <a:rPr lang="el-GR" sz="3200" b="1" dirty="0">
                <a:latin typeface="+mn-lt"/>
              </a:rPr>
              <a:t>Το αποτέλεσμα;</a:t>
            </a:r>
            <a:endParaRPr lang="en-US" sz="3200" b="1" dirty="0">
              <a:latin typeface="+mn-lt"/>
            </a:endParaRPr>
          </a:p>
        </p:txBody>
      </p:sp>
      <p:cxnSp>
        <p:nvCxnSpPr>
          <p:cNvPr id="10" name="Γραμμή σύνδεσης: Καμπύλη 9">
            <a:extLst>
              <a:ext uri="{FF2B5EF4-FFF2-40B4-BE49-F238E27FC236}">
                <a16:creationId xmlns:a16="http://schemas.microsoft.com/office/drawing/2014/main" id="{BB7C4224-B283-43C0-B7AE-8C120D9FB919}"/>
              </a:ext>
            </a:extLst>
          </p:cNvPr>
          <p:cNvCxnSpPr>
            <a:cxnSpLocks/>
          </p:cNvCxnSpPr>
          <p:nvPr/>
        </p:nvCxnSpPr>
        <p:spPr>
          <a:xfrm rot="16200000" flipH="1">
            <a:off x="6514536" y="5448300"/>
            <a:ext cx="596872" cy="53340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 - Εικόνα" descr="exclusion.jfif">
            <a:extLst>
              <a:ext uri="{FF2B5EF4-FFF2-40B4-BE49-F238E27FC236}">
                <a16:creationId xmlns:a16="http://schemas.microsoft.com/office/drawing/2014/main" id="{8702D49E-6922-4DC8-B059-A7B428B2DA92}"/>
              </a:ext>
            </a:extLst>
          </p:cNvPr>
          <p:cNvPicPr>
            <a:picLocks noGrp="1" noChangeAspect="1"/>
          </p:cNvPicPr>
          <p:nvPr>
            <p:ph idx="1"/>
          </p:nvPr>
        </p:nvPicPr>
        <p:blipFill>
          <a:blip r:embed="rId2"/>
          <a:stretch>
            <a:fillRect/>
          </a:stretch>
        </p:blipFill>
        <p:spPr>
          <a:xfrm>
            <a:off x="304800" y="3250485"/>
            <a:ext cx="4038567" cy="2886869"/>
          </a:xfrm>
          <a:prstGeom prst="rect">
            <a:avLst/>
          </a:prstGeom>
        </p:spPr>
      </p:pic>
      <p:pic>
        <p:nvPicPr>
          <p:cNvPr id="5" name="8 - Εικόνα" descr="exclusion2.jpg">
            <a:extLst>
              <a:ext uri="{FF2B5EF4-FFF2-40B4-BE49-F238E27FC236}">
                <a16:creationId xmlns:a16="http://schemas.microsoft.com/office/drawing/2014/main" id="{8D975A59-D3E0-4B37-AEF8-983B2895474C}"/>
              </a:ext>
            </a:extLst>
          </p:cNvPr>
          <p:cNvPicPr>
            <a:picLocks noChangeAspect="1"/>
          </p:cNvPicPr>
          <p:nvPr/>
        </p:nvPicPr>
        <p:blipFill>
          <a:blip r:embed="rId3"/>
          <a:stretch>
            <a:fillRect/>
          </a:stretch>
        </p:blipFill>
        <p:spPr>
          <a:xfrm>
            <a:off x="4724399" y="3276600"/>
            <a:ext cx="4190999" cy="2834640"/>
          </a:xfrm>
          <a:prstGeom prst="rect">
            <a:avLst/>
          </a:prstGeom>
        </p:spPr>
      </p:pic>
      <p:sp>
        <p:nvSpPr>
          <p:cNvPr id="6" name="TextBox 5">
            <a:extLst>
              <a:ext uri="{FF2B5EF4-FFF2-40B4-BE49-F238E27FC236}">
                <a16:creationId xmlns:a16="http://schemas.microsoft.com/office/drawing/2014/main" id="{6E7B1AA5-6FC8-4F71-B907-78EBC47EAF19}"/>
              </a:ext>
            </a:extLst>
          </p:cNvPr>
          <p:cNvSpPr txBox="1"/>
          <p:nvPr/>
        </p:nvSpPr>
        <p:spPr>
          <a:xfrm>
            <a:off x="540326" y="360539"/>
            <a:ext cx="8375073" cy="2308324"/>
          </a:xfrm>
          <a:prstGeom prst="rect">
            <a:avLst/>
          </a:prstGeom>
          <a:solidFill>
            <a:schemeClr val="bg2"/>
          </a:solidFill>
        </p:spPr>
        <p:txBody>
          <a:bodyPr wrap="square" rtlCol="0">
            <a:spAutoFit/>
          </a:bodyPr>
          <a:lstStyle/>
          <a:p>
            <a:r>
              <a:rPr lang="el-GR" sz="2400" dirty="0">
                <a:latin typeface="+mn-lt"/>
              </a:rPr>
              <a:t>Τα παιδιά που δεν βρίσκονται σε αντιστοιχία με τις κυρίαρχες κοινωνικές προσδοκίες:</a:t>
            </a:r>
          </a:p>
          <a:p>
            <a:pPr marL="342900" indent="-342900">
              <a:buFont typeface="Wingdings" panose="05000000000000000000" pitchFamily="2" charset="2"/>
              <a:buChar char="§"/>
            </a:pPr>
            <a:r>
              <a:rPr lang="el-GR" sz="2400" dirty="0">
                <a:latin typeface="+mn-lt"/>
              </a:rPr>
              <a:t>Νιώθουν ότι πρέπει να υπερασπιστούν το δικαίωμά τους να ασχολούνται με το άθλημα που τους αρέσει</a:t>
            </a:r>
          </a:p>
          <a:p>
            <a:pPr marL="342900" indent="-342900">
              <a:buFont typeface="Wingdings" panose="05000000000000000000" pitchFamily="2" charset="2"/>
              <a:buChar char="§"/>
            </a:pPr>
            <a:r>
              <a:rPr lang="el-GR" sz="2400" dirty="0">
                <a:latin typeface="+mn-lt"/>
              </a:rPr>
              <a:t>Νιώθουν ότι κάτι δεν πάει καλά με το φύλο τους</a:t>
            </a:r>
          </a:p>
          <a:p>
            <a:pPr marL="342900" indent="-342900">
              <a:buFont typeface="Wingdings" panose="05000000000000000000" pitchFamily="2" charset="2"/>
              <a:buChar char="§"/>
            </a:pPr>
            <a:r>
              <a:rPr lang="el-GR" sz="2400" dirty="0">
                <a:latin typeface="+mn-lt"/>
              </a:rPr>
              <a:t>Περιθωριοποιούνται </a:t>
            </a:r>
            <a:endParaRPr lang="en-US" sz="2400" dirty="0">
              <a:latin typeface="+mn-lt"/>
            </a:endParaRPr>
          </a:p>
        </p:txBody>
      </p:sp>
    </p:spTree>
    <p:extLst>
      <p:ext uri="{BB962C8B-B14F-4D97-AF65-F5344CB8AC3E}">
        <p14:creationId xmlns:p14="http://schemas.microsoft.com/office/powerpoint/2010/main" val="4071693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6FF37E26-AFF1-45C4-A974-04E02ED99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50" y="257175"/>
            <a:ext cx="4229100" cy="6343650"/>
          </a:xfrm>
          <a:prstGeom prst="rect">
            <a:avLst/>
          </a:prstGeom>
        </p:spPr>
      </p:pic>
    </p:spTree>
    <p:extLst>
      <p:ext uri="{BB962C8B-B14F-4D97-AF65-F5344CB8AC3E}">
        <p14:creationId xmlns:p14="http://schemas.microsoft.com/office/powerpoint/2010/main" val="1908612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1676400" y="4648200"/>
            <a:ext cx="8382000" cy="716093"/>
          </a:xfrm>
          <a:prstGeom prst="rect">
            <a:avLst/>
          </a:prstGeom>
        </p:spPr>
        <p:txBody>
          <a:bodyPr wrap="square">
            <a:spAutoFit/>
          </a:bodyPr>
          <a:lstStyle/>
          <a:p>
            <a:pPr marL="341313" indent="-341313" algn="just">
              <a:lnSpc>
                <a:spcPct val="80000"/>
              </a:lnSpc>
              <a:spcBef>
                <a:spcPts val="700"/>
              </a:spcBef>
              <a:buClr>
                <a:srgbClr val="EBF25A"/>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400" dirty="0">
              <a:latin typeface="+mn-lt"/>
            </a:endParaRPr>
          </a:p>
          <a:p>
            <a:pPr marL="341313" indent="-341313" algn="just">
              <a:spcBef>
                <a:spcPts val="350"/>
              </a:spcBef>
              <a:buClr>
                <a:srgbClr val="EBF25A"/>
              </a:buClr>
              <a:buSzPct val="80000"/>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dirty="0">
              <a:latin typeface="Garamond" pitchFamily="18" charset="0"/>
            </a:endParaRPr>
          </a:p>
        </p:txBody>
      </p:sp>
      <p:sp>
        <p:nvSpPr>
          <p:cNvPr id="9" name="8 - Ορθογώνιο"/>
          <p:cNvSpPr/>
          <p:nvPr/>
        </p:nvSpPr>
        <p:spPr>
          <a:xfrm>
            <a:off x="2667000" y="1851338"/>
            <a:ext cx="6324600" cy="1200329"/>
          </a:xfrm>
          <a:prstGeom prst="rect">
            <a:avLst/>
          </a:prstGeom>
          <a:solidFill>
            <a:schemeClr val="bg2"/>
          </a:solidFill>
        </p:spPr>
        <p:txBody>
          <a:bodyPr wrap="square">
            <a:spAutoFit/>
          </a:bodyPr>
          <a:lstStyle/>
          <a:p>
            <a:pPr algn="just"/>
            <a:r>
              <a:rPr lang="el-GR" altLang="el-GR" sz="2400" dirty="0">
                <a:latin typeface="+mn-lt"/>
              </a:rPr>
              <a:t>Ο/η ΚΦΑ έδινε περισσότερη σημασία στα αγόρια που έπαιζαν ποδόσφαιρο, παρά στα κορίτσια που έπαιζαν τα δικά τους παιχνίδια</a:t>
            </a:r>
            <a:endParaRPr lang="el-GR" altLang="el-GR" sz="1600" dirty="0">
              <a:latin typeface="+mn-lt"/>
            </a:endParaRPr>
          </a:p>
        </p:txBody>
      </p:sp>
      <p:sp>
        <p:nvSpPr>
          <p:cNvPr id="2" name="Title 1"/>
          <p:cNvSpPr>
            <a:spLocks noGrp="1"/>
          </p:cNvSpPr>
          <p:nvPr>
            <p:ph type="title"/>
          </p:nvPr>
        </p:nvSpPr>
        <p:spPr>
          <a:xfrm>
            <a:off x="304800" y="467012"/>
            <a:ext cx="8686800" cy="990600"/>
          </a:xfrm>
        </p:spPr>
        <p:txBody>
          <a:bodyPr>
            <a:normAutofit fontScale="90000"/>
          </a:bodyPr>
          <a:lstStyle/>
          <a:p>
            <a:pPr eaLnBrk="1" fontAlgn="auto" hangingPunct="1">
              <a:spcAft>
                <a:spcPts val="0"/>
              </a:spcAft>
              <a:defRPr/>
            </a:pPr>
            <a:r>
              <a:rPr lang="el-GR" sz="4000" b="1" dirty="0">
                <a:cs typeface="Times New Roman" pitchFamily="18" charset="0"/>
              </a:rPr>
              <a:t>Έχετε παρατηρήσει ποτέ κάποια από τις παρακάτω συμπεριφορές στο μάθημα της ΦΑ;</a:t>
            </a:r>
            <a:endParaRPr lang="en-US" sz="4000" b="1" dirty="0">
              <a:cs typeface="Times New Roman" pitchFamily="18" charset="0"/>
            </a:endParaRPr>
          </a:p>
        </p:txBody>
      </p:sp>
      <p:sp>
        <p:nvSpPr>
          <p:cNvPr id="17" name="8 - Ορθογώνιο">
            <a:extLst>
              <a:ext uri="{FF2B5EF4-FFF2-40B4-BE49-F238E27FC236}">
                <a16:creationId xmlns:a16="http://schemas.microsoft.com/office/drawing/2014/main" id="{5A812038-CC29-45B6-9ECA-C794F3152EA2}"/>
              </a:ext>
            </a:extLst>
          </p:cNvPr>
          <p:cNvSpPr/>
          <p:nvPr/>
        </p:nvSpPr>
        <p:spPr>
          <a:xfrm>
            <a:off x="2695903" y="3600710"/>
            <a:ext cx="6266793" cy="830997"/>
          </a:xfrm>
          <a:prstGeom prst="rect">
            <a:avLst/>
          </a:prstGeom>
          <a:solidFill>
            <a:schemeClr val="bg2"/>
          </a:solidFill>
        </p:spPr>
        <p:txBody>
          <a:bodyPr wrap="square">
            <a:spAutoFit/>
          </a:bodyPr>
          <a:lstStyle/>
          <a:p>
            <a:pPr algn="just"/>
            <a:r>
              <a:rPr lang="el-GR" altLang="el-GR" sz="2400" dirty="0">
                <a:latin typeface="+mn-lt"/>
              </a:rPr>
              <a:t>Ακούσατε συχνά τη φράση: «τα αγόρια είναι στη φύση τους να παίζουν σκληρό παιχνίδι»</a:t>
            </a:r>
            <a:endParaRPr lang="el-GR" altLang="el-GR" sz="1600" dirty="0">
              <a:latin typeface="+mn-lt"/>
            </a:endParaRPr>
          </a:p>
        </p:txBody>
      </p:sp>
      <p:sp>
        <p:nvSpPr>
          <p:cNvPr id="18" name="8 - Ορθογώνιο">
            <a:extLst>
              <a:ext uri="{FF2B5EF4-FFF2-40B4-BE49-F238E27FC236}">
                <a16:creationId xmlns:a16="http://schemas.microsoft.com/office/drawing/2014/main" id="{C87D2184-3C51-443F-83BC-C8EE138098E1}"/>
              </a:ext>
            </a:extLst>
          </p:cNvPr>
          <p:cNvSpPr/>
          <p:nvPr/>
        </p:nvSpPr>
        <p:spPr>
          <a:xfrm>
            <a:off x="2666998" y="4980750"/>
            <a:ext cx="6324601" cy="1200329"/>
          </a:xfrm>
          <a:prstGeom prst="rect">
            <a:avLst/>
          </a:prstGeom>
          <a:solidFill>
            <a:schemeClr val="bg2"/>
          </a:solidFill>
        </p:spPr>
        <p:txBody>
          <a:bodyPr wrap="square">
            <a:spAutoFit/>
          </a:bodyPr>
          <a:lstStyle/>
          <a:p>
            <a:pPr algn="just"/>
            <a:r>
              <a:rPr lang="el-GR" altLang="el-GR" sz="2400" dirty="0">
                <a:latin typeface="+mn-lt"/>
              </a:rPr>
              <a:t>Ακούσατε συχνά τη φράση: «παίζεις σαν κορίτσι» για να ταπεινώσει όσα αγόρια δε θεωρούνταν καλά στα αθλήματα»</a:t>
            </a:r>
            <a:endParaRPr lang="el-GR" altLang="el-GR" sz="1600" dirty="0">
              <a:latin typeface="+mn-lt"/>
            </a:endParaRPr>
          </a:p>
        </p:txBody>
      </p:sp>
      <p:pic>
        <p:nvPicPr>
          <p:cNvPr id="5" name="Εικόνα 4">
            <a:extLst>
              <a:ext uri="{FF2B5EF4-FFF2-40B4-BE49-F238E27FC236}">
                <a16:creationId xmlns:a16="http://schemas.microsoft.com/office/drawing/2014/main" id="{C7943E3B-3688-4B20-A16E-AEB84494F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52400" y="1849049"/>
            <a:ext cx="2362200" cy="1200329"/>
          </a:xfrm>
          <a:prstGeom prst="rect">
            <a:avLst/>
          </a:prstGeom>
        </p:spPr>
      </p:pic>
      <p:pic>
        <p:nvPicPr>
          <p:cNvPr id="7" name="Εικόνα 6">
            <a:extLst>
              <a:ext uri="{FF2B5EF4-FFF2-40B4-BE49-F238E27FC236}">
                <a16:creationId xmlns:a16="http://schemas.microsoft.com/office/drawing/2014/main" id="{C0E5259D-56F9-4CEA-9847-5EF524C55AA5}"/>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7926" t="17781"/>
          <a:stretch/>
        </p:blipFill>
        <p:spPr>
          <a:xfrm>
            <a:off x="152400" y="3384217"/>
            <a:ext cx="2362200" cy="1321435"/>
          </a:xfrm>
          <a:prstGeom prst="rect">
            <a:avLst/>
          </a:prstGeom>
        </p:spPr>
      </p:pic>
      <p:pic>
        <p:nvPicPr>
          <p:cNvPr id="19" name="Εικόνα 18">
            <a:extLst>
              <a:ext uri="{FF2B5EF4-FFF2-40B4-BE49-F238E27FC236}">
                <a16:creationId xmlns:a16="http://schemas.microsoft.com/office/drawing/2014/main" id="{9539EF69-C024-47E9-A8C6-FFC5E99463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166" t="16319" r="6666" b="-1"/>
          <a:stretch/>
        </p:blipFill>
        <p:spPr>
          <a:xfrm>
            <a:off x="80141" y="5040491"/>
            <a:ext cx="2434459" cy="114058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672"/>
            <a:ext cx="8610600" cy="883842"/>
          </a:xfrm>
        </p:spPr>
        <p:txBody>
          <a:bodyPr/>
          <a:lstStyle/>
          <a:p>
            <a:pPr eaLnBrk="1" fontAlgn="auto" hangingPunct="1">
              <a:spcAft>
                <a:spcPts val="0"/>
              </a:spcAft>
              <a:defRPr/>
            </a:pPr>
            <a:r>
              <a:rPr lang="el-GR" sz="4000" b="1" dirty="0">
                <a:cs typeface="Times New Roman" pitchFamily="18" charset="0"/>
              </a:rPr>
              <a:t>Ταυτότητες φύλου</a:t>
            </a:r>
            <a:r>
              <a:rPr lang="en-US" sz="4000" b="1" dirty="0">
                <a:cs typeface="Times New Roman" pitchFamily="18" charset="0"/>
              </a:rPr>
              <a:t> &amp;</a:t>
            </a:r>
            <a:r>
              <a:rPr lang="el-GR" sz="4000" b="1" dirty="0">
                <a:cs typeface="Times New Roman" pitchFamily="18" charset="0"/>
              </a:rPr>
              <a:t> ΦΑ</a:t>
            </a:r>
            <a:endParaRPr lang="en-US" sz="4000" b="1" dirty="0">
              <a:cs typeface="Times New Roman" pitchFamily="18" charset="0"/>
            </a:endParaRPr>
          </a:p>
        </p:txBody>
      </p:sp>
      <p:sp>
        <p:nvSpPr>
          <p:cNvPr id="6" name="Content Placeholder 5"/>
          <p:cNvSpPr>
            <a:spLocks noGrp="1"/>
          </p:cNvSpPr>
          <p:nvPr>
            <p:ph idx="1"/>
          </p:nvPr>
        </p:nvSpPr>
        <p:spPr>
          <a:xfrm>
            <a:off x="190500" y="848307"/>
            <a:ext cx="8686800" cy="972107"/>
          </a:xfrm>
          <a:solidFill>
            <a:schemeClr val="bg2"/>
          </a:solidFill>
        </p:spPr>
        <p:txBody>
          <a:bodyPr>
            <a:normAutofit/>
          </a:bodyPr>
          <a:lstStyle/>
          <a:p>
            <a:pPr marL="341313" indent="-341313" algn="ctr">
              <a:spcBef>
                <a:spcPts val="350"/>
              </a:spcBef>
              <a:buClr>
                <a:srgbClr val="EBF25A"/>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i="1" dirty="0"/>
              <a:t>Το μάθημα της ΦΑ συμβάλλει σε σημαντικό βαθμό στη διαμόρφωση της ταυτότητας φύλου του παιδιού </a:t>
            </a:r>
            <a:r>
              <a:rPr lang="el-GR" sz="1600" dirty="0"/>
              <a:t>(</a:t>
            </a:r>
            <a:r>
              <a:rPr lang="en-US" sz="1600" dirty="0"/>
              <a:t>Kirk, 1998)</a:t>
            </a:r>
            <a:endParaRPr lang="el-GR" sz="1600" dirty="0"/>
          </a:p>
          <a:p>
            <a:pPr marL="214313" indent="-214313"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3800" dirty="0"/>
          </a:p>
          <a:p>
            <a:pPr marL="214313" indent="-214313"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3800" dirty="0"/>
          </a:p>
          <a:p>
            <a:pPr>
              <a:buNone/>
            </a:pPr>
            <a:endParaRPr lang="el-GR" sz="3800" dirty="0"/>
          </a:p>
        </p:txBody>
      </p:sp>
      <p:sp>
        <p:nvSpPr>
          <p:cNvPr id="7" name="6 - TextBox"/>
          <p:cNvSpPr txBox="1"/>
          <p:nvPr/>
        </p:nvSpPr>
        <p:spPr>
          <a:xfrm>
            <a:off x="3039460" y="2057663"/>
            <a:ext cx="5886450" cy="1371337"/>
          </a:xfrm>
          <a:prstGeom prst="rect">
            <a:avLst/>
          </a:prstGeom>
          <a:noFill/>
        </p:spPr>
        <p:txBody>
          <a:bodyPr wrap="square" rtlCol="0">
            <a:spAutoFit/>
          </a:bodyPr>
          <a:lstStyle/>
          <a:p>
            <a:pPr algn="just">
              <a:lnSpc>
                <a:spcPct val="80000"/>
              </a:lnSpc>
              <a:spcBef>
                <a:spcPts val="70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dirty="0">
                <a:latin typeface="+mn-lt"/>
                <a:cs typeface="Arial" charset="0"/>
              </a:rPr>
              <a:t>Ορισμένες δραστηριότητες θεωρούνται από κάποιους </a:t>
            </a:r>
            <a:r>
              <a:rPr lang="el-GR" sz="2400" dirty="0">
                <a:latin typeface="+mn-lt"/>
              </a:rPr>
              <a:t>ΚΦΑ</a:t>
            </a:r>
            <a:r>
              <a:rPr lang="el-GR" sz="2400" dirty="0">
                <a:latin typeface="+mn-lt"/>
                <a:cs typeface="Arial" charset="0"/>
              </a:rPr>
              <a:t> </a:t>
            </a:r>
            <a:r>
              <a:rPr lang="el-GR" sz="2400" b="1" dirty="0">
                <a:latin typeface="+mn-lt"/>
                <a:cs typeface="Arial" charset="0"/>
              </a:rPr>
              <a:t>λιγότερο κατάλληλες </a:t>
            </a:r>
            <a:r>
              <a:rPr lang="el-GR" sz="2400" dirty="0">
                <a:latin typeface="+mn-lt"/>
                <a:cs typeface="Arial" charset="0"/>
              </a:rPr>
              <a:t>για κορίτσια απ’ ότι για αγόρια.</a:t>
            </a:r>
          </a:p>
          <a:p>
            <a:pPr algn="just">
              <a:lnSpc>
                <a:spcPct val="80000"/>
              </a:lnSpc>
              <a:spcBef>
                <a:spcPts val="700"/>
              </a:spcBef>
              <a:buClr>
                <a:schemeClr val="tx1"/>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i="1" dirty="0">
                <a:latin typeface="+mn-lt"/>
              </a:rPr>
              <a:t>π</a:t>
            </a:r>
            <a:r>
              <a:rPr lang="el-GR" sz="2400" i="1" dirty="0">
                <a:latin typeface="+mn-lt"/>
                <a:cs typeface="Arial" charset="0"/>
              </a:rPr>
              <a:t>.χ. Δραστηριότητες που απαιτούν δύναμη.</a:t>
            </a:r>
          </a:p>
        </p:txBody>
      </p:sp>
      <p:sp>
        <p:nvSpPr>
          <p:cNvPr id="5" name="TextBox 4">
            <a:extLst>
              <a:ext uri="{FF2B5EF4-FFF2-40B4-BE49-F238E27FC236}">
                <a16:creationId xmlns:a16="http://schemas.microsoft.com/office/drawing/2014/main" id="{BAF2BED3-1133-4EAD-9907-630D1D453644}"/>
              </a:ext>
            </a:extLst>
          </p:cNvPr>
          <p:cNvSpPr txBox="1"/>
          <p:nvPr/>
        </p:nvSpPr>
        <p:spPr>
          <a:xfrm>
            <a:off x="185245" y="5359305"/>
            <a:ext cx="8773510" cy="1077218"/>
          </a:xfrm>
          <a:prstGeom prst="rect">
            <a:avLst/>
          </a:prstGeom>
          <a:solidFill>
            <a:schemeClr val="bg2"/>
          </a:solidFill>
        </p:spPr>
        <p:txBody>
          <a:bodyPr wrap="square" rtlCol="0">
            <a:spAutoFit/>
          </a:bodyPr>
          <a:lstStyle/>
          <a:p>
            <a:pPr algn="ctr"/>
            <a:r>
              <a:rPr lang="el-GR" altLang="el-GR" sz="2400" dirty="0">
                <a:latin typeface="+mn-lt"/>
              </a:rPr>
              <a:t>Ο διαχωρισμός των παιχνιδιών σε αγορίστικα και κοριτσίστικα αναπαράγει στερεότυπα για το τι μπορεί ή τι αρέσει στο κάθε φύλο </a:t>
            </a:r>
            <a:r>
              <a:rPr lang="el-GR" altLang="el-GR" sz="1600" dirty="0">
                <a:latin typeface="+mn-lt"/>
              </a:rPr>
              <a:t>(</a:t>
            </a:r>
            <a:r>
              <a:rPr lang="el-GR" altLang="el-GR" sz="1600" dirty="0" err="1">
                <a:latin typeface="+mn-lt"/>
              </a:rPr>
              <a:t>Joy</a:t>
            </a:r>
            <a:r>
              <a:rPr lang="el-GR" altLang="el-GR" sz="1600" dirty="0">
                <a:latin typeface="+mn-lt"/>
              </a:rPr>
              <a:t>, </a:t>
            </a:r>
            <a:r>
              <a:rPr lang="el-GR" altLang="el-GR" sz="1600" dirty="0" err="1">
                <a:latin typeface="+mn-lt"/>
              </a:rPr>
              <a:t>Zahavich</a:t>
            </a:r>
            <a:r>
              <a:rPr lang="el-GR" altLang="el-GR" sz="1600" dirty="0">
                <a:latin typeface="+mn-lt"/>
              </a:rPr>
              <a:t> &amp; </a:t>
            </a:r>
            <a:r>
              <a:rPr lang="el-GR" altLang="el-GR" sz="1600" dirty="0" err="1">
                <a:latin typeface="+mn-lt"/>
              </a:rPr>
              <a:t>Kirk</a:t>
            </a:r>
            <a:r>
              <a:rPr lang="el-GR" altLang="el-GR" sz="1600" dirty="0">
                <a:latin typeface="+mn-lt"/>
              </a:rPr>
              <a:t>, 2011)</a:t>
            </a:r>
            <a:endParaRPr lang="en-US" sz="1600" dirty="0">
              <a:latin typeface="+mn-lt"/>
            </a:endParaRPr>
          </a:p>
        </p:txBody>
      </p:sp>
      <p:sp>
        <p:nvSpPr>
          <p:cNvPr id="10" name="TextBox 9">
            <a:extLst>
              <a:ext uri="{FF2B5EF4-FFF2-40B4-BE49-F238E27FC236}">
                <a16:creationId xmlns:a16="http://schemas.microsoft.com/office/drawing/2014/main" id="{A0C5C918-1A62-465D-A646-EDB088D00B5D}"/>
              </a:ext>
            </a:extLst>
          </p:cNvPr>
          <p:cNvSpPr txBox="1"/>
          <p:nvPr/>
        </p:nvSpPr>
        <p:spPr>
          <a:xfrm>
            <a:off x="65690" y="3543423"/>
            <a:ext cx="9067800" cy="1815882"/>
          </a:xfrm>
          <a:prstGeom prst="rect">
            <a:avLst/>
          </a:prstGeom>
          <a:noFill/>
        </p:spPr>
        <p:txBody>
          <a:bodyPr wrap="square">
            <a:spAutoFit/>
          </a:bodyPr>
          <a:lstStyle/>
          <a:p>
            <a:pPr algn="just" eaLnBrk="1" hangingPunct="1">
              <a:spcBef>
                <a:spcPct val="0"/>
              </a:spcBef>
            </a:pPr>
            <a:r>
              <a:rPr lang="el-GR" altLang="el-GR" sz="2400" dirty="0">
                <a:latin typeface="+mn-lt"/>
              </a:rPr>
              <a:t>Τα σώματα που χαρακτηρίζονται από μυϊκή δύναμη προσλαμβάνονται ως αρρενωπά, ενώ σώματα που χαρακτηρίζονται από λεπτότητα, ευλυγισία, ως θηλυπρεπή. Οι στερεοτυπικές αυτές αντιλήψεις περιορίζουν </a:t>
            </a:r>
            <a:r>
              <a:rPr lang="el-GR" altLang="el-GR" sz="2400" b="1" dirty="0">
                <a:latin typeface="+mn-lt"/>
              </a:rPr>
              <a:t>τα παιδιά στο να εκφραστούν ελεύθερα με το σώμα τους </a:t>
            </a:r>
            <a:r>
              <a:rPr lang="el-GR" altLang="el-GR" sz="1600" dirty="0">
                <a:latin typeface="+mn-lt"/>
              </a:rPr>
              <a:t>(</a:t>
            </a:r>
            <a:r>
              <a:rPr lang="el-GR" altLang="el-GR" sz="1600" dirty="0" err="1">
                <a:latin typeface="+mn-lt"/>
              </a:rPr>
              <a:t>Landi</a:t>
            </a:r>
            <a:r>
              <a:rPr lang="el-GR" altLang="el-GR" sz="1600" dirty="0">
                <a:latin typeface="+mn-lt"/>
              </a:rPr>
              <a:t>, 2017)</a:t>
            </a:r>
          </a:p>
        </p:txBody>
      </p:sp>
      <p:pic>
        <p:nvPicPr>
          <p:cNvPr id="11" name="Picture 10" descr="ll.jpg">
            <a:extLst>
              <a:ext uri="{FF2B5EF4-FFF2-40B4-BE49-F238E27FC236}">
                <a16:creationId xmlns:a16="http://schemas.microsoft.com/office/drawing/2014/main" id="{6274C952-6584-4EAA-8496-C8D2439FAFE2}"/>
              </a:ext>
            </a:extLst>
          </p:cNvPr>
          <p:cNvPicPr>
            <a:picLocks noChangeAspect="1"/>
          </p:cNvPicPr>
          <p:nvPr/>
        </p:nvPicPr>
        <p:blipFill>
          <a:blip r:embed="rId3" cstate="print">
            <a:clrChange>
              <a:clrFrom>
                <a:srgbClr val="FFFFFF"/>
              </a:clrFrom>
              <a:clrTo>
                <a:srgbClr val="FFFFFF">
                  <a:alpha val="0"/>
                </a:srgbClr>
              </a:clrTo>
            </a:clrChange>
          </a:blip>
          <a:stretch>
            <a:fillRect/>
          </a:stretch>
        </p:blipFill>
        <p:spPr>
          <a:xfrm>
            <a:off x="65690" y="1713252"/>
            <a:ext cx="2952750" cy="171574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56" y="96838"/>
            <a:ext cx="6248400" cy="999333"/>
          </a:xfrm>
        </p:spPr>
        <p:txBody>
          <a:bodyPr>
            <a:normAutofit fontScale="90000"/>
          </a:bodyPr>
          <a:lstStyle/>
          <a:p>
            <a:pPr eaLnBrk="1" fontAlgn="auto" hangingPunct="1">
              <a:spcAft>
                <a:spcPts val="0"/>
              </a:spcAft>
              <a:defRPr/>
            </a:pPr>
            <a:r>
              <a:rPr lang="el-GR" sz="4000" b="1" dirty="0">
                <a:solidFill>
                  <a:schemeClr val="tx1"/>
                </a:solidFill>
                <a:cs typeface="Times New Roman" pitchFamily="18" charset="0"/>
              </a:rPr>
              <a:t>Η ΦΑ στην τριτοβάθμια εκπαίδευση</a:t>
            </a:r>
            <a:endParaRPr lang="en-US" sz="4000" b="1" dirty="0">
              <a:solidFill>
                <a:schemeClr val="tx1"/>
              </a:solidFill>
              <a:cs typeface="Times New Roman" pitchFamily="18" charset="0"/>
            </a:endParaRPr>
          </a:p>
        </p:txBody>
      </p:sp>
      <p:sp>
        <p:nvSpPr>
          <p:cNvPr id="4" name="Rectangle 3"/>
          <p:cNvSpPr/>
          <p:nvPr/>
        </p:nvSpPr>
        <p:spPr>
          <a:xfrm>
            <a:off x="0" y="1295401"/>
            <a:ext cx="9144000" cy="1508105"/>
          </a:xfrm>
          <a:prstGeom prst="rect">
            <a:avLst/>
          </a:prstGeom>
        </p:spPr>
        <p:txBody>
          <a:bodyPr wrap="square">
            <a:spAutoFit/>
          </a:bodyPr>
          <a:lstStyle/>
          <a:p>
            <a:endParaRPr lang="el-GR" sz="2400" dirty="0">
              <a:solidFill>
                <a:srgbClr val="FFFF00"/>
              </a:solidFill>
              <a:latin typeface="Garamond" pitchFamily="18" charset="0"/>
            </a:endParaRPr>
          </a:p>
          <a:p>
            <a:pPr>
              <a:buFont typeface="Wingdings" pitchFamily="2" charset="2"/>
              <a:buChar char="ü"/>
            </a:pPr>
            <a:endParaRPr lang="en-US" sz="2400" dirty="0">
              <a:solidFill>
                <a:schemeClr val="bg1"/>
              </a:solidFill>
              <a:latin typeface="Garamond" pitchFamily="18" charset="0"/>
            </a:endParaRPr>
          </a:p>
          <a:p>
            <a:endParaRPr lang="en-US" sz="2400" dirty="0">
              <a:solidFill>
                <a:schemeClr val="bg1"/>
              </a:solidFill>
              <a:latin typeface="Garamond" pitchFamily="18" charset="0"/>
            </a:endParaRPr>
          </a:p>
          <a:p>
            <a:endParaRPr lang="en-US" dirty="0">
              <a:solidFill>
                <a:srgbClr val="FFFF00"/>
              </a:solidFill>
              <a:latin typeface="Garamond" pitchFamily="18" charset="0"/>
            </a:endParaRPr>
          </a:p>
        </p:txBody>
      </p:sp>
      <p:sp>
        <p:nvSpPr>
          <p:cNvPr id="3" name="TextBox 2">
            <a:extLst>
              <a:ext uri="{FF2B5EF4-FFF2-40B4-BE49-F238E27FC236}">
                <a16:creationId xmlns:a16="http://schemas.microsoft.com/office/drawing/2014/main" id="{B1A23966-F688-47C2-9B19-C8858675BAE6}"/>
              </a:ext>
            </a:extLst>
          </p:cNvPr>
          <p:cNvSpPr txBox="1"/>
          <p:nvPr/>
        </p:nvSpPr>
        <p:spPr>
          <a:xfrm>
            <a:off x="457200" y="1260765"/>
            <a:ext cx="8458200" cy="4154984"/>
          </a:xfrm>
          <a:prstGeom prst="rect">
            <a:avLst/>
          </a:prstGeom>
          <a:solidFill>
            <a:schemeClr val="bg1">
              <a:lumMod val="95000"/>
            </a:schemeClr>
          </a:solidFill>
        </p:spPr>
        <p:txBody>
          <a:bodyPr wrap="square" rtlCol="0">
            <a:spAutoFit/>
          </a:bodyPr>
          <a:lstStyle/>
          <a:p>
            <a:r>
              <a:rPr lang="el-GR" sz="2400" dirty="0">
                <a:latin typeface="+mn-lt"/>
              </a:rPr>
              <a:t>Έρευνα (φοιτητές ΦΑ και ΚΦΑ): </a:t>
            </a:r>
          </a:p>
          <a:p>
            <a:pPr marL="342900" indent="-342900">
              <a:buFont typeface="Wingdings" panose="05000000000000000000" pitchFamily="2" charset="2"/>
              <a:buChar char="§"/>
            </a:pPr>
            <a:r>
              <a:rPr lang="el-GR" sz="2400" dirty="0">
                <a:latin typeface="+mn-lt"/>
              </a:rPr>
              <a:t>το 48,6% θεωρούσε αποτελεσματικότερο όταν το μάθημα της ΦΑ γίνεται σε μικτές ομάδες</a:t>
            </a:r>
          </a:p>
          <a:p>
            <a:pPr marL="342900" indent="-342900">
              <a:buFont typeface="Wingdings" panose="05000000000000000000" pitchFamily="2" charset="2"/>
              <a:buChar char="§"/>
            </a:pPr>
            <a:r>
              <a:rPr lang="el-GR" sz="2400" dirty="0">
                <a:latin typeface="+mn-lt"/>
              </a:rPr>
              <a:t>το 29,6% ήταν υπέρ των αμιγών ομάδων λόγω διαφορετικού επιπέδου κινητικών ικανοτήτων, σωματικών χαρακτηριστικών και ανομοιογένειας των ενδιαφερόντων. </a:t>
            </a:r>
          </a:p>
          <a:p>
            <a:pPr marL="342900" indent="-342900">
              <a:buFont typeface="Wingdings" panose="05000000000000000000" pitchFamily="2" charset="2"/>
              <a:buChar char="§"/>
            </a:pPr>
            <a:r>
              <a:rPr lang="el-GR" sz="2400" dirty="0">
                <a:latin typeface="+mn-lt"/>
              </a:rPr>
              <a:t>το 55% δήλωσε ότι η πανεπιστημιακή κατάρτιση δεν ήταν επαρκής για να διαχειριστούν ταυτόχρονα ομάδες αγοριών και κοριτσιών μέσα στο μάθημα και ότι χρειάζονται περισσότερες γνώσεις σε θέματα φύλου και ισότητας για να αντιμετωπίσουν τις </a:t>
            </a:r>
            <a:r>
              <a:rPr lang="el-GR" sz="2400" dirty="0" err="1">
                <a:latin typeface="+mn-lt"/>
              </a:rPr>
              <a:t>έμφυλες</a:t>
            </a:r>
            <a:r>
              <a:rPr lang="el-GR" sz="2400" dirty="0">
                <a:latin typeface="+mn-lt"/>
              </a:rPr>
              <a:t> διαφορών στην τάξη</a:t>
            </a:r>
            <a:endParaRPr lang="en-US" sz="2400" dirty="0">
              <a:latin typeface="+mn-lt"/>
            </a:endParaRPr>
          </a:p>
        </p:txBody>
      </p:sp>
      <p:sp>
        <p:nvSpPr>
          <p:cNvPr id="9" name="TextBox 8">
            <a:extLst>
              <a:ext uri="{FF2B5EF4-FFF2-40B4-BE49-F238E27FC236}">
                <a16:creationId xmlns:a16="http://schemas.microsoft.com/office/drawing/2014/main" id="{DC1DC5AE-A420-4B72-820C-980C8EBD3901}"/>
              </a:ext>
            </a:extLst>
          </p:cNvPr>
          <p:cNvSpPr txBox="1"/>
          <p:nvPr/>
        </p:nvSpPr>
        <p:spPr>
          <a:xfrm>
            <a:off x="1336964" y="5639296"/>
            <a:ext cx="7349836" cy="369332"/>
          </a:xfrm>
          <a:prstGeom prst="rect">
            <a:avLst/>
          </a:prstGeom>
          <a:noFill/>
        </p:spPr>
        <p:txBody>
          <a:bodyPr wrap="square">
            <a:spAutoFit/>
          </a:bodyPr>
          <a:lstStyle/>
          <a:p>
            <a:r>
              <a:rPr lang="el-GR" dirty="0">
                <a:latin typeface="+mn-lt"/>
              </a:rPr>
              <a:t>Χρόνη, </a:t>
            </a:r>
            <a:r>
              <a:rPr lang="el-GR" dirty="0" err="1">
                <a:latin typeface="+mn-lt"/>
              </a:rPr>
              <a:t>Κοσκερίδου</a:t>
            </a:r>
            <a:r>
              <a:rPr lang="el-GR" dirty="0">
                <a:latin typeface="+mn-lt"/>
              </a:rPr>
              <a:t>, </a:t>
            </a:r>
            <a:r>
              <a:rPr lang="el-GR" dirty="0" err="1">
                <a:latin typeface="+mn-lt"/>
              </a:rPr>
              <a:t>Χασάνδρα</a:t>
            </a:r>
            <a:r>
              <a:rPr lang="el-GR" dirty="0">
                <a:latin typeface="+mn-lt"/>
              </a:rPr>
              <a:t>, </a:t>
            </a:r>
            <a:r>
              <a:rPr lang="el-GR" dirty="0" err="1">
                <a:latin typeface="+mn-lt"/>
              </a:rPr>
              <a:t>Ζουρμπάνος</a:t>
            </a:r>
            <a:r>
              <a:rPr lang="el-GR" dirty="0">
                <a:latin typeface="+mn-lt"/>
              </a:rPr>
              <a:t>, Γούδας, &amp; Θεοδωράκης, 2011</a:t>
            </a:r>
            <a:endParaRPr lang="en-US" dirty="0">
              <a:latin typeface="+mn-lt"/>
            </a:endParaRPr>
          </a:p>
        </p:txBody>
      </p:sp>
      <p:pic>
        <p:nvPicPr>
          <p:cNvPr id="13" name="Εικόνα 12">
            <a:extLst>
              <a:ext uri="{FF2B5EF4-FFF2-40B4-BE49-F238E27FC236}">
                <a16:creationId xmlns:a16="http://schemas.microsoft.com/office/drawing/2014/main" id="{CA05AB85-9B83-4BAF-9B92-D477C7DC0A98}"/>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333" t="24775" r="3333" b="4698"/>
          <a:stretch/>
        </p:blipFill>
        <p:spPr>
          <a:xfrm>
            <a:off x="6396037" y="210187"/>
            <a:ext cx="2143125" cy="150810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10187"/>
            <a:ext cx="6553200" cy="990600"/>
          </a:xfrm>
        </p:spPr>
        <p:txBody>
          <a:bodyPr>
            <a:normAutofit fontScale="90000"/>
          </a:bodyPr>
          <a:lstStyle/>
          <a:p>
            <a:pPr eaLnBrk="1" fontAlgn="auto" hangingPunct="1">
              <a:spcAft>
                <a:spcPts val="0"/>
              </a:spcAft>
              <a:defRPr/>
            </a:pPr>
            <a:r>
              <a:rPr lang="el-GR" sz="4000" b="1" dirty="0">
                <a:solidFill>
                  <a:schemeClr val="tx1"/>
                </a:solidFill>
                <a:cs typeface="Times New Roman" pitchFamily="18" charset="0"/>
              </a:rPr>
              <a:t>Η ΦΑ στην τριτοβάθμια εκπαίδευση</a:t>
            </a:r>
            <a:endParaRPr lang="en-US" sz="4000" b="1" dirty="0">
              <a:solidFill>
                <a:schemeClr val="tx1"/>
              </a:solidFill>
              <a:cs typeface="Times New Roman" pitchFamily="18" charset="0"/>
            </a:endParaRPr>
          </a:p>
        </p:txBody>
      </p:sp>
      <p:sp>
        <p:nvSpPr>
          <p:cNvPr id="6" name="Content Placeholder 5"/>
          <p:cNvSpPr>
            <a:spLocks noGrp="1"/>
          </p:cNvSpPr>
          <p:nvPr>
            <p:ph idx="1"/>
          </p:nvPr>
        </p:nvSpPr>
        <p:spPr>
          <a:xfrm>
            <a:off x="190500" y="1524001"/>
            <a:ext cx="8763000" cy="2590800"/>
          </a:xfrm>
        </p:spPr>
        <p:txBody>
          <a:bodyPr>
            <a:normAutofit/>
          </a:bodyPr>
          <a:lstStyle/>
          <a:p>
            <a:pPr marL="214313" indent="-214313" algn="just"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r>
              <a:rPr lang="el-GR" sz="2400" dirty="0"/>
              <a:t>Η προετοιμασία των εκπαιδευτικών ΦΑ στις αθλητικές δραστηριότητες γίνεται σε αμιγή τμήματα ανδρών-γυναικών.</a:t>
            </a:r>
          </a:p>
          <a:p>
            <a:pPr marL="214313" indent="-214313" algn="just"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r>
              <a:rPr lang="el-GR" sz="2400" b="1" dirty="0"/>
              <a:t>Κενό στην εκπαίδευση </a:t>
            </a:r>
            <a:r>
              <a:rPr lang="en-US" sz="2400" dirty="0"/>
              <a:t>K</a:t>
            </a:r>
            <a:r>
              <a:rPr lang="el-GR" sz="2400" dirty="0"/>
              <a:t>ΦΑ όπου κατά τα πρακτικά μαθήματα δεν έχουν επαφή με το άλλο φύλο-απουσία οπτικής του φύλου. </a:t>
            </a:r>
          </a:p>
          <a:p>
            <a:pPr marL="214313" indent="-214313" algn="just"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r>
              <a:rPr lang="el-GR" sz="2400" dirty="0"/>
              <a:t>Από το 2005 γίνονται προσπάθειες για να εκπαιδεύονται οι φοιτητές/</a:t>
            </a:r>
            <a:r>
              <a:rPr lang="el-GR" sz="2400" dirty="0" err="1"/>
              <a:t>τριες</a:t>
            </a:r>
            <a:r>
              <a:rPr lang="el-GR" sz="2400" dirty="0"/>
              <a:t> σε μικτά τμήματα.</a:t>
            </a:r>
          </a:p>
          <a:p>
            <a:pPr marL="214313" indent="-214313"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600" dirty="0">
              <a:latin typeface="Garamond" pitchFamily="18" charset="0"/>
            </a:endParaRPr>
          </a:p>
          <a:p>
            <a:pPr marL="214313" indent="-214313" eaLnBrk="1" hangingPunct="1">
              <a:buSzPct val="45000"/>
              <a:buFont typeface="Wingdings" pitchFamily="2" charset="2"/>
              <a:buChar char="ü"/>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800" dirty="0">
              <a:latin typeface="Garamond" pitchFamily="18" charset="0"/>
            </a:endParaRPr>
          </a:p>
        </p:txBody>
      </p:sp>
      <p:sp>
        <p:nvSpPr>
          <p:cNvPr id="4" name="Rectangle 3"/>
          <p:cNvSpPr/>
          <p:nvPr/>
        </p:nvSpPr>
        <p:spPr>
          <a:xfrm>
            <a:off x="0" y="1295401"/>
            <a:ext cx="9144000" cy="1508105"/>
          </a:xfrm>
          <a:prstGeom prst="rect">
            <a:avLst/>
          </a:prstGeom>
        </p:spPr>
        <p:txBody>
          <a:bodyPr wrap="square">
            <a:spAutoFit/>
          </a:bodyPr>
          <a:lstStyle/>
          <a:p>
            <a:endParaRPr lang="el-GR" sz="2400" dirty="0">
              <a:solidFill>
                <a:srgbClr val="FFFF00"/>
              </a:solidFill>
              <a:latin typeface="Garamond" pitchFamily="18" charset="0"/>
            </a:endParaRPr>
          </a:p>
          <a:p>
            <a:pPr>
              <a:buFont typeface="Wingdings" pitchFamily="2" charset="2"/>
              <a:buChar char="ü"/>
            </a:pPr>
            <a:endParaRPr lang="en-US" sz="2400" dirty="0">
              <a:solidFill>
                <a:schemeClr val="bg1"/>
              </a:solidFill>
              <a:latin typeface="Garamond" pitchFamily="18" charset="0"/>
            </a:endParaRPr>
          </a:p>
          <a:p>
            <a:endParaRPr lang="en-US" sz="2400" dirty="0">
              <a:solidFill>
                <a:schemeClr val="bg1"/>
              </a:solidFill>
              <a:latin typeface="Garamond" pitchFamily="18" charset="0"/>
            </a:endParaRPr>
          </a:p>
          <a:p>
            <a:endParaRPr lang="en-US" dirty="0">
              <a:solidFill>
                <a:srgbClr val="FFFF00"/>
              </a:solidFill>
              <a:latin typeface="Garamond" pitchFamily="18" charset="0"/>
            </a:endParaRPr>
          </a:p>
        </p:txBody>
      </p:sp>
      <p:sp>
        <p:nvSpPr>
          <p:cNvPr id="9" name="TextBox 8">
            <a:extLst>
              <a:ext uri="{FF2B5EF4-FFF2-40B4-BE49-F238E27FC236}">
                <a16:creationId xmlns:a16="http://schemas.microsoft.com/office/drawing/2014/main" id="{E99AF0AF-831B-43AB-9539-262ECDDFB1CD}"/>
              </a:ext>
            </a:extLst>
          </p:cNvPr>
          <p:cNvSpPr txBox="1"/>
          <p:nvPr/>
        </p:nvSpPr>
        <p:spPr>
          <a:xfrm>
            <a:off x="323850" y="4398818"/>
            <a:ext cx="6515100" cy="1200329"/>
          </a:xfrm>
          <a:prstGeom prst="rect">
            <a:avLst/>
          </a:prstGeom>
          <a:solidFill>
            <a:schemeClr val="bg2"/>
          </a:solidFill>
        </p:spPr>
        <p:txBody>
          <a:bodyPr wrap="square">
            <a:spAutoFit/>
          </a:bodyPr>
          <a:lstStyle/>
          <a:p>
            <a:pPr marL="214313" indent="-214313" algn="ctr"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r>
              <a:rPr lang="el-GR" sz="2400" dirty="0">
                <a:latin typeface="+mn-lt"/>
              </a:rPr>
              <a:t>Η ολοκληρωμένη και επαρκής κατάρτιση των ΚΦΑ κρίνεται απαραίτητη για την άμβλυνση των διακρίσεων μεταξύ των δύο φύλων</a:t>
            </a:r>
          </a:p>
        </p:txBody>
      </p:sp>
      <p:pic>
        <p:nvPicPr>
          <p:cNvPr id="10" name="Εικόνα 9">
            <a:extLst>
              <a:ext uri="{FF2B5EF4-FFF2-40B4-BE49-F238E27FC236}">
                <a16:creationId xmlns:a16="http://schemas.microsoft.com/office/drawing/2014/main" id="{392BCDA7-3E96-4E73-81A7-6A249E2A8D30}"/>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333" t="24775" r="3333" b="4698"/>
          <a:stretch/>
        </p:blipFill>
        <p:spPr>
          <a:xfrm>
            <a:off x="6733309" y="151508"/>
            <a:ext cx="2143125" cy="1508106"/>
          </a:xfrm>
          <a:prstGeom prst="rect">
            <a:avLst/>
          </a:prstGeom>
        </p:spPr>
      </p:pic>
      <p:pic>
        <p:nvPicPr>
          <p:cNvPr id="11" name="Εικόνα 10">
            <a:extLst>
              <a:ext uri="{FF2B5EF4-FFF2-40B4-BE49-F238E27FC236}">
                <a16:creationId xmlns:a16="http://schemas.microsoft.com/office/drawing/2014/main" id="{33C78698-CFEE-4133-8867-2313B3701ED5}"/>
              </a:ext>
            </a:extLst>
          </p:cNvPr>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838950" y="4528885"/>
            <a:ext cx="2305050" cy="1981200"/>
          </a:xfrm>
          <a:prstGeom prst="rect">
            <a:avLst/>
          </a:prstGeom>
        </p:spPr>
      </p:pic>
    </p:spTree>
    <p:extLst>
      <p:ext uri="{BB962C8B-B14F-4D97-AF65-F5344CB8AC3E}">
        <p14:creationId xmlns:p14="http://schemas.microsoft.com/office/powerpoint/2010/main" val="3570338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847111" y="250026"/>
            <a:ext cx="5867400" cy="1586012"/>
          </a:xfrm>
          <a:solidFill>
            <a:schemeClr val="bg2"/>
          </a:solidFill>
          <a:ln>
            <a:solidFill>
              <a:schemeClr val="tx1"/>
            </a:solidFill>
          </a:ln>
        </p:spPr>
        <p:txBody>
          <a:bodyPr>
            <a:noAutofit/>
          </a:bodyPr>
          <a:lstStyle/>
          <a:p>
            <a:pPr marL="341313" indent="-341313" algn="ctr">
              <a:spcBef>
                <a:spcPts val="700"/>
              </a:spcBef>
              <a:buClr>
                <a:srgbClr val="EBF25A"/>
              </a:buClr>
              <a:buSzPct val="8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dirty="0"/>
              <a:t>Το ποσοστό των αγοριών εφηβικής ηλικίας που συμμετέχουν σε εξωσχολικό αθλητισμό, είναι σχεδόν διπλάσιο από το ποσοστό των κοριτσιών </a:t>
            </a:r>
            <a:r>
              <a:rPr lang="el-GR" sz="1600" dirty="0"/>
              <a:t>(</a:t>
            </a:r>
            <a:r>
              <a:rPr lang="en-US" sz="1600" dirty="0" err="1"/>
              <a:t>Papaioannou</a:t>
            </a:r>
            <a:r>
              <a:rPr lang="en-US" sz="1600" dirty="0"/>
              <a:t> et al., 2000)</a:t>
            </a:r>
            <a:endParaRPr lang="el-GR" sz="1600" dirty="0"/>
          </a:p>
        </p:txBody>
      </p:sp>
      <p:sp>
        <p:nvSpPr>
          <p:cNvPr id="7" name="6 - TextBox"/>
          <p:cNvSpPr txBox="1"/>
          <p:nvPr/>
        </p:nvSpPr>
        <p:spPr>
          <a:xfrm>
            <a:off x="381000" y="3429000"/>
            <a:ext cx="8458200" cy="395173"/>
          </a:xfrm>
          <a:prstGeom prst="rect">
            <a:avLst/>
          </a:prstGeom>
          <a:noFill/>
        </p:spPr>
        <p:txBody>
          <a:bodyPr wrap="square" rtlCol="0">
            <a:spAutoFit/>
          </a:bodyPr>
          <a:lstStyle/>
          <a:p>
            <a:pPr marL="341313" indent="-341313">
              <a:lnSpc>
                <a:spcPct val="80000"/>
              </a:lnSpc>
              <a:spcBef>
                <a:spcPts val="700"/>
              </a:spcBef>
              <a:buClr>
                <a:schemeClr val="tx1"/>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400" dirty="0">
              <a:latin typeface="+mn-lt"/>
            </a:endParaRPr>
          </a:p>
        </p:txBody>
      </p:sp>
      <p:pic>
        <p:nvPicPr>
          <p:cNvPr id="4" name="Εικόνα 3">
            <a:extLst>
              <a:ext uri="{FF2B5EF4-FFF2-40B4-BE49-F238E27FC236}">
                <a16:creationId xmlns:a16="http://schemas.microsoft.com/office/drawing/2014/main" id="{137C5F95-06A5-4766-9DD1-6B74DAED7696}"/>
              </a:ext>
            </a:extLst>
          </p:cNvPr>
          <p:cNvPicPr>
            <a:picLocks noChangeAspect="1"/>
          </p:cNvPicPr>
          <p:nvPr/>
        </p:nvPicPr>
        <p:blipFill rotWithShape="1">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b="8980"/>
          <a:stretch/>
        </p:blipFill>
        <p:spPr>
          <a:xfrm>
            <a:off x="533400" y="399358"/>
            <a:ext cx="2686050" cy="1551853"/>
          </a:xfrm>
          <a:prstGeom prst="rect">
            <a:avLst/>
          </a:prstGeom>
        </p:spPr>
      </p:pic>
      <p:sp>
        <p:nvSpPr>
          <p:cNvPr id="9" name="7 - Επεξήγηση με σύννεφο">
            <a:extLst>
              <a:ext uri="{FF2B5EF4-FFF2-40B4-BE49-F238E27FC236}">
                <a16:creationId xmlns:a16="http://schemas.microsoft.com/office/drawing/2014/main" id="{360045A2-5DCE-47EA-BF68-40AECB507F8D}"/>
              </a:ext>
            </a:extLst>
          </p:cNvPr>
          <p:cNvSpPr/>
          <p:nvPr/>
        </p:nvSpPr>
        <p:spPr>
          <a:xfrm>
            <a:off x="2590802" y="2369286"/>
            <a:ext cx="6096000" cy="2514600"/>
          </a:xfrm>
          <a:prstGeom prst="cloudCallou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a:solidFill>
                  <a:schemeClr val="tx1"/>
                </a:solidFill>
              </a:rPr>
              <a:t>Τι μπορούμε να κάνουμε;</a:t>
            </a:r>
          </a:p>
        </p:txBody>
      </p:sp>
      <p:pic>
        <p:nvPicPr>
          <p:cNvPr id="10" name="Picture 5" descr="C:\Users\Family\Desktop\Educ\teaching komotinh_2017-2018\olimpiakh paideia\φωτο\106816.jpg">
            <a:extLst>
              <a:ext uri="{FF2B5EF4-FFF2-40B4-BE49-F238E27FC236}">
                <a16:creationId xmlns:a16="http://schemas.microsoft.com/office/drawing/2014/main" id="{F4B71CBB-E5C2-44F9-83AF-EE1D30BFCF46}"/>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90600" y="4054520"/>
            <a:ext cx="2514600" cy="2724150"/>
          </a:xfrm>
          <a:prstGeom prst="rect">
            <a:avLst/>
          </a:prstGeom>
          <a:noFill/>
        </p:spPr>
      </p:pic>
    </p:spTree>
    <p:extLst>
      <p:ext uri="{BB962C8B-B14F-4D97-AF65-F5344CB8AC3E}">
        <p14:creationId xmlns:p14="http://schemas.microsoft.com/office/powerpoint/2010/main" val="3326343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381000" y="3429000"/>
            <a:ext cx="8458200" cy="395173"/>
          </a:xfrm>
          <a:prstGeom prst="rect">
            <a:avLst/>
          </a:prstGeom>
          <a:noFill/>
        </p:spPr>
        <p:txBody>
          <a:bodyPr wrap="square" rtlCol="0">
            <a:spAutoFit/>
          </a:bodyPr>
          <a:lstStyle/>
          <a:p>
            <a:pPr marL="341313" indent="-341313">
              <a:lnSpc>
                <a:spcPct val="80000"/>
              </a:lnSpc>
              <a:spcBef>
                <a:spcPts val="700"/>
              </a:spcBef>
              <a:buClr>
                <a:schemeClr val="tx1"/>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400" dirty="0">
              <a:latin typeface="+mn-lt"/>
            </a:endParaRPr>
          </a:p>
        </p:txBody>
      </p:sp>
      <p:sp>
        <p:nvSpPr>
          <p:cNvPr id="5" name="4 - TextBox"/>
          <p:cNvSpPr txBox="1"/>
          <p:nvPr/>
        </p:nvSpPr>
        <p:spPr>
          <a:xfrm>
            <a:off x="152400" y="1825131"/>
            <a:ext cx="8610600" cy="3503203"/>
          </a:xfrm>
          <a:prstGeom prst="rect">
            <a:avLst/>
          </a:prstGeom>
          <a:noFill/>
        </p:spPr>
        <p:txBody>
          <a:bodyPr wrap="square" rtlCol="0">
            <a:spAutoFit/>
          </a:bodyPr>
          <a:lstStyle/>
          <a:p>
            <a:pPr marL="457200" indent="-457200" algn="just">
              <a:lnSpc>
                <a:spcPct val="80000"/>
              </a:lnSpc>
              <a:spcBef>
                <a:spcPts val="700"/>
              </a:spcBef>
              <a:buClr>
                <a:schemeClr val="tx1"/>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dirty="0">
                <a:latin typeface="+mn-lt"/>
              </a:rPr>
              <a:t>Αξιολογήστε και επιβραβεύστε την προσπάθεια.</a:t>
            </a:r>
          </a:p>
          <a:p>
            <a:pPr marL="457200" indent="-457200" algn="just">
              <a:lnSpc>
                <a:spcPct val="80000"/>
              </a:lnSpc>
              <a:spcBef>
                <a:spcPts val="700"/>
              </a:spcBef>
              <a:buClr>
                <a:schemeClr val="tx1"/>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dirty="0">
                <a:latin typeface="+mn-lt"/>
              </a:rPr>
              <a:t>Δημιουργήστε ένα κλίμα παρακίνησης προσανατολισμένο στη μάθηση και στην προσωπική βελτίωση.</a:t>
            </a:r>
          </a:p>
          <a:p>
            <a:pPr marL="457200" indent="-457200" algn="just">
              <a:lnSpc>
                <a:spcPct val="80000"/>
              </a:lnSpc>
              <a:spcBef>
                <a:spcPts val="700"/>
              </a:spcBef>
              <a:buClr>
                <a:schemeClr val="tx1"/>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dirty="0">
                <a:latin typeface="+mn-lt"/>
              </a:rPr>
              <a:t>Καλλιέργεια της ευγενής άμιλλας.</a:t>
            </a:r>
          </a:p>
          <a:p>
            <a:pPr marL="457200" indent="-457200" algn="just">
              <a:lnSpc>
                <a:spcPct val="80000"/>
              </a:lnSpc>
              <a:spcBef>
                <a:spcPts val="700"/>
              </a:spcBef>
              <a:buClr>
                <a:schemeClr val="tx1"/>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dirty="0">
                <a:latin typeface="+mn-lt"/>
              </a:rPr>
              <a:t>Συναγωνισμός και όχι ανταγωνισμός.</a:t>
            </a:r>
          </a:p>
          <a:p>
            <a:pPr marL="457200" indent="-457200" algn="just">
              <a:lnSpc>
                <a:spcPct val="80000"/>
              </a:lnSpc>
              <a:spcBef>
                <a:spcPts val="700"/>
              </a:spcBef>
              <a:buClr>
                <a:schemeClr val="tx1"/>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dirty="0">
                <a:latin typeface="+mn-lt"/>
              </a:rPr>
              <a:t>Παρακάμψτε τις ατομικές διαφορές.</a:t>
            </a:r>
          </a:p>
          <a:p>
            <a:pPr marL="457200" indent="-457200" algn="just">
              <a:lnSpc>
                <a:spcPct val="80000"/>
              </a:lnSpc>
              <a:spcBef>
                <a:spcPts val="700"/>
              </a:spcBef>
              <a:buClr>
                <a:schemeClr val="tx1"/>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dirty="0">
                <a:latin typeface="+mn-lt"/>
              </a:rPr>
              <a:t>Προσαρμοσμένα παιχνίδια, π.χ. στο ποδόσφαιρο οι ομάδες να είναι μεικτές. Να ζητείται στην άμυνα να γίνεται κορίτσι με κορίτσι και αγόρι με αγόρι, ενώ οι πάσες να γίνονται αγόρι-κορίτσι.</a:t>
            </a:r>
          </a:p>
        </p:txBody>
      </p:sp>
      <p:sp>
        <p:nvSpPr>
          <p:cNvPr id="8" name="7 - Ορθογώνιο"/>
          <p:cNvSpPr/>
          <p:nvPr/>
        </p:nvSpPr>
        <p:spPr>
          <a:xfrm>
            <a:off x="2895600" y="438421"/>
            <a:ext cx="5291449" cy="584775"/>
          </a:xfrm>
          <a:prstGeom prst="rect">
            <a:avLst/>
          </a:prstGeom>
          <a:noFill/>
        </p:spPr>
        <p:txBody>
          <a:bodyPr wrap="none">
            <a:spAutoFit/>
          </a:bodyPr>
          <a:lstStyle/>
          <a:p>
            <a:r>
              <a:rPr lang="el-GR" sz="3200" b="1" dirty="0">
                <a:latin typeface="+mn-lt"/>
                <a:cs typeface="Times New Roman" pitchFamily="18" charset="0"/>
              </a:rPr>
              <a:t>Προτάσεις προς τους/τις ΚΦΑ</a:t>
            </a:r>
            <a:endParaRPr lang="el-GR" sz="3200" b="1" dirty="0">
              <a:latin typeface="+mn-lt"/>
            </a:endParaRPr>
          </a:p>
        </p:txBody>
      </p:sp>
      <p:pic>
        <p:nvPicPr>
          <p:cNvPr id="10" name="4 - Εικόνα" descr="download (19).jfif">
            <a:extLst>
              <a:ext uri="{FF2B5EF4-FFF2-40B4-BE49-F238E27FC236}">
                <a16:creationId xmlns:a16="http://schemas.microsoft.com/office/drawing/2014/main" id="{201B09C4-F589-48ED-8602-2F40C02286CB}"/>
              </a:ext>
            </a:extLst>
          </p:cNvPr>
          <p:cNvPicPr>
            <a:picLocks noChangeAspect="1"/>
          </p:cNvPicPr>
          <p:nvPr/>
        </p:nvPicPr>
        <p:blipFill>
          <a:blip r:embed="rId3"/>
          <a:stretch>
            <a:fillRect/>
          </a:stretch>
        </p:blipFill>
        <p:spPr>
          <a:xfrm>
            <a:off x="381000" y="228600"/>
            <a:ext cx="2095500" cy="1394460"/>
          </a:xfrm>
          <a:prstGeom prst="ellipse">
            <a:avLst/>
          </a:prstGeom>
          <a:ln>
            <a:noFill/>
          </a:ln>
          <a:effectLst>
            <a:softEdge rad="112500"/>
          </a:effectLst>
        </p:spPr>
      </p:pic>
      <p:pic>
        <p:nvPicPr>
          <p:cNvPr id="11" name="Picture 2" descr="C:\Users\Family\Desktop\teaching 2023\Διαπολιτισμικές πρακτικές N102\foto power point\New folder\co.png">
            <a:extLst>
              <a:ext uri="{FF2B5EF4-FFF2-40B4-BE49-F238E27FC236}">
                <a16:creationId xmlns:a16="http://schemas.microsoft.com/office/drawing/2014/main" id="{3FEE6ECD-0F7C-4BBA-8C07-271C4BFF8F3D}"/>
              </a:ext>
            </a:extLst>
          </p:cNvPr>
          <p:cNvPicPr>
            <a:picLocks noChangeAspect="1" noChangeArrowheads="1"/>
          </p:cNvPicPr>
          <p:nvPr/>
        </p:nvPicPr>
        <p:blipFill>
          <a:blip r:embed="rId4"/>
          <a:srcRect l="21778" t="7111" r="24889" b="11111"/>
          <a:stretch>
            <a:fillRect/>
          </a:stretch>
        </p:blipFill>
        <p:spPr bwMode="auto">
          <a:xfrm>
            <a:off x="8001000" y="4953000"/>
            <a:ext cx="1143000" cy="1752600"/>
          </a:xfrm>
          <a:prstGeom prst="rect">
            <a:avLst/>
          </a:prstGeom>
          <a:noFill/>
        </p:spPr>
      </p:pic>
      <p:pic>
        <p:nvPicPr>
          <p:cNvPr id="12" name="Εικόνα 11">
            <a:extLst>
              <a:ext uri="{FF2B5EF4-FFF2-40B4-BE49-F238E27FC236}">
                <a16:creationId xmlns:a16="http://schemas.microsoft.com/office/drawing/2014/main" id="{5648FE31-BFD0-46F3-9B96-B9E5F4B6CA89}"/>
              </a:ext>
            </a:extLst>
          </p:cNvPr>
          <p:cNvPicPr>
            <a:picLocks noChangeAspect="1"/>
          </p:cNvPicPr>
          <p:nvPr/>
        </p:nvPicPr>
        <p:blipFill>
          <a:blip r:embed="rId5">
            <a:clrChange>
              <a:clrFrom>
                <a:srgbClr val="00E06D"/>
              </a:clrFrom>
              <a:clrTo>
                <a:srgbClr val="00E06D">
                  <a:alpha val="0"/>
                </a:srgbClr>
              </a:clrTo>
            </a:clrChange>
            <a:extLst>
              <a:ext uri="{28A0092B-C50C-407E-A947-70E740481C1C}">
                <a14:useLocalDpi xmlns:a14="http://schemas.microsoft.com/office/drawing/2010/main" val="0"/>
              </a:ext>
            </a:extLst>
          </a:blip>
          <a:stretch>
            <a:fillRect/>
          </a:stretch>
        </p:blipFill>
        <p:spPr>
          <a:xfrm>
            <a:off x="3429000" y="4977245"/>
            <a:ext cx="2762250" cy="16573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858000" cy="1143000"/>
          </a:xfrm>
        </p:spPr>
        <p:txBody>
          <a:bodyPr>
            <a:normAutofit/>
          </a:bodyPr>
          <a:lstStyle/>
          <a:p>
            <a:pPr eaLnBrk="1" fontAlgn="auto" hangingPunct="1">
              <a:spcAft>
                <a:spcPts val="0"/>
              </a:spcAft>
              <a:defRPr/>
            </a:pPr>
            <a:r>
              <a:rPr lang="el-GR" sz="4000" b="1" dirty="0">
                <a:solidFill>
                  <a:schemeClr val="tx1"/>
                </a:solidFill>
                <a:cs typeface="Times New Roman" pitchFamily="18" charset="0"/>
              </a:rPr>
              <a:t>Ορισμοί &amp; δόμηση του φύλου</a:t>
            </a:r>
            <a:endParaRPr lang="en-US" sz="4000" b="1" dirty="0">
              <a:solidFill>
                <a:schemeClr val="tx1"/>
              </a:solidFill>
              <a:cs typeface="Times New Roman" pitchFamily="18" charset="0"/>
            </a:endParaRPr>
          </a:p>
        </p:txBody>
      </p:sp>
      <p:sp>
        <p:nvSpPr>
          <p:cNvPr id="6" name="Content Placeholder 5"/>
          <p:cNvSpPr>
            <a:spLocks noGrp="1"/>
          </p:cNvSpPr>
          <p:nvPr>
            <p:ph idx="1"/>
          </p:nvPr>
        </p:nvSpPr>
        <p:spPr>
          <a:xfrm>
            <a:off x="152400" y="3200400"/>
            <a:ext cx="8610599" cy="1446550"/>
          </a:xfrm>
        </p:spPr>
        <p:txBody>
          <a:bodyPr>
            <a:normAutofit fontScale="62500" lnSpcReduction="20000"/>
          </a:bodyPr>
          <a:lstStyle/>
          <a:p>
            <a:pPr marL="0" indent="0" algn="ctr">
              <a:buNone/>
            </a:pPr>
            <a:r>
              <a:rPr lang="el-GR" sz="3800" dirty="0"/>
              <a:t>Ο ρόλος του φύλου αποτελείται από </a:t>
            </a:r>
            <a:r>
              <a:rPr lang="el-GR" sz="3800" b="1" dirty="0"/>
              <a:t>συμπεριφορές, προσδοκίες </a:t>
            </a:r>
            <a:r>
              <a:rPr lang="el-GR" sz="3800" dirty="0"/>
              <a:t>και </a:t>
            </a:r>
            <a:r>
              <a:rPr lang="el-GR" sz="3800" b="1" dirty="0"/>
              <a:t>ρόλους</a:t>
            </a:r>
            <a:r>
              <a:rPr lang="el-GR" sz="3800" dirty="0"/>
              <a:t> που ορίζονται από το</a:t>
            </a:r>
            <a:r>
              <a:rPr lang="en-US" sz="3800" dirty="0"/>
              <a:t> </a:t>
            </a:r>
            <a:r>
              <a:rPr lang="el-GR" sz="3800" dirty="0"/>
              <a:t>κοινωνικό πλαίσιο ως θηλυπρεπείς ή ανδροπρεπείς και οι έννοιες αυτές εντάσσονται στις συμπεριφορές του</a:t>
            </a:r>
            <a:r>
              <a:rPr lang="en-US" sz="3800" dirty="0"/>
              <a:t> </a:t>
            </a:r>
            <a:r>
              <a:rPr lang="el-GR" sz="3800" dirty="0"/>
              <a:t>ατόμου είτε είναι άνδρας ή γυναίκα </a:t>
            </a:r>
            <a:r>
              <a:rPr lang="el-GR" sz="2600" dirty="0"/>
              <a:t>(</a:t>
            </a:r>
            <a:r>
              <a:rPr lang="el-GR" sz="2600" dirty="0" err="1"/>
              <a:t>Solomon</a:t>
            </a:r>
            <a:r>
              <a:rPr lang="el-GR" sz="2600" dirty="0"/>
              <a:t>, 1982).</a:t>
            </a:r>
          </a:p>
          <a:p>
            <a:pPr marL="0" indent="0" algn="just">
              <a:buNone/>
            </a:pPr>
            <a:endParaRPr lang="el-GR" sz="4400" dirty="0"/>
          </a:p>
          <a:p>
            <a:pPr marL="214313" indent="-214313" eaLnBrk="1" hangingPunct="1">
              <a:buSzPct val="45000"/>
              <a:buFont typeface="Wingdings" pitchFamily="2" charset="2"/>
              <a:buChar char="ü"/>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800" dirty="0">
              <a:latin typeface="Garamond" pitchFamily="18" charset="0"/>
            </a:endParaRPr>
          </a:p>
          <a:p>
            <a:pPr marL="214313" indent="-214313"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dirty="0">
              <a:latin typeface="Garamond" pitchFamily="18" charset="0"/>
            </a:endParaRPr>
          </a:p>
          <a:p>
            <a:pPr>
              <a:buNone/>
            </a:pPr>
            <a:endParaRPr lang="el-GR" dirty="0">
              <a:latin typeface="Garamond" pitchFamily="18" charset="0"/>
            </a:endParaRPr>
          </a:p>
        </p:txBody>
      </p:sp>
      <p:pic>
        <p:nvPicPr>
          <p:cNvPr id="5" name="Picture 2" descr="C:\Users\Family\Desktop\Educ\teaching komotinh_2017-2018\olimpiakh paideia\φωτο\download (13).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39000" y="0"/>
            <a:ext cx="1998258" cy="1600199"/>
          </a:xfrm>
          <a:prstGeom prst="rect">
            <a:avLst/>
          </a:prstGeom>
          <a:noFill/>
        </p:spPr>
      </p:pic>
      <p:sp>
        <p:nvSpPr>
          <p:cNvPr id="7" name="7 - TextBox">
            <a:extLst>
              <a:ext uri="{FF2B5EF4-FFF2-40B4-BE49-F238E27FC236}">
                <a16:creationId xmlns:a16="http://schemas.microsoft.com/office/drawing/2014/main" id="{A7B99B90-357C-48B1-A5BE-290DC8FDFC0C}"/>
              </a:ext>
            </a:extLst>
          </p:cNvPr>
          <p:cNvSpPr txBox="1"/>
          <p:nvPr/>
        </p:nvSpPr>
        <p:spPr>
          <a:xfrm>
            <a:off x="152400" y="1443022"/>
            <a:ext cx="8610600" cy="1446550"/>
          </a:xfrm>
          <a:prstGeom prst="rect">
            <a:avLst/>
          </a:prstGeom>
          <a:solidFill>
            <a:schemeClr val="bg2"/>
          </a:solidFill>
          <a:ln>
            <a:noFill/>
          </a:ln>
        </p:spPr>
        <p:txBody>
          <a:bodyPr wrap="square" rtlCol="0">
            <a:spAutoFit/>
          </a:bodyPr>
          <a:lstStyle/>
          <a:p>
            <a:pPr algn="ctr"/>
            <a:r>
              <a:rPr lang="el-GR" sz="2200" b="0" i="1" u="none" strike="noStrike" baseline="0" dirty="0">
                <a:latin typeface="+mn-lt"/>
              </a:rPr>
              <a:t>«</a:t>
            </a:r>
            <a:r>
              <a:rPr lang="el-GR" sz="2200" b="1" i="1" u="none" strike="noStrike" baseline="0" dirty="0">
                <a:latin typeface="+mn-lt"/>
              </a:rPr>
              <a:t>Οι διαφορές των φύλων είναι κοινωνικά και όχι βιολογικά προσδιορισμένες</a:t>
            </a:r>
            <a:r>
              <a:rPr lang="el-GR" sz="2200" b="0" i="1" u="none" strike="noStrike" baseline="0" dirty="0">
                <a:latin typeface="+mn-lt"/>
              </a:rPr>
              <a:t>, είναι κοινωνικά κατασκευασμένες </a:t>
            </a:r>
            <a:r>
              <a:rPr lang="el-GR" sz="2200" b="0" i="1" u="none" strike="noStrike" baseline="0" dirty="0" err="1">
                <a:latin typeface="+mn-lt"/>
              </a:rPr>
              <a:t>εννοιολογήσεις</a:t>
            </a:r>
            <a:r>
              <a:rPr lang="el-GR" sz="2200" b="0" i="1" u="none" strike="noStrike" baseline="0" dirty="0">
                <a:latin typeface="+mn-lt"/>
              </a:rPr>
              <a:t> που επιστρατεύονται από κοινωνικούς θεσμούς και ενσωματώνονται σε πολιτισμικές πρακτικές» </a:t>
            </a:r>
            <a:r>
              <a:rPr lang="el-GR" sz="1600" b="0" i="0" u="none" strike="noStrike" baseline="0" dirty="0">
                <a:latin typeface="+mn-lt"/>
              </a:rPr>
              <a:t>(Αθανασίου, 2006, σελ. 25)</a:t>
            </a:r>
            <a:endParaRPr lang="en-US" sz="1600" dirty="0">
              <a:latin typeface="+mn-lt"/>
              <a:cs typeface="Times New Roman" panose="02020603050405020304" pitchFamily="18" charset="0"/>
            </a:endParaRPr>
          </a:p>
        </p:txBody>
      </p:sp>
      <p:sp>
        <p:nvSpPr>
          <p:cNvPr id="8" name="TextBox 7">
            <a:extLst>
              <a:ext uri="{FF2B5EF4-FFF2-40B4-BE49-F238E27FC236}">
                <a16:creationId xmlns:a16="http://schemas.microsoft.com/office/drawing/2014/main" id="{DB05663F-88C9-4777-BFA7-EFD5A29791F6}"/>
              </a:ext>
            </a:extLst>
          </p:cNvPr>
          <p:cNvSpPr txBox="1"/>
          <p:nvPr/>
        </p:nvSpPr>
        <p:spPr>
          <a:xfrm>
            <a:off x="1286858" y="4976171"/>
            <a:ext cx="5105401" cy="1200329"/>
          </a:xfrm>
          <a:prstGeom prst="rect">
            <a:avLst/>
          </a:prstGeom>
          <a:solidFill>
            <a:schemeClr val="accent6">
              <a:lumMod val="60000"/>
              <a:lumOff val="40000"/>
            </a:schemeClr>
          </a:solidFill>
        </p:spPr>
        <p:txBody>
          <a:bodyPr wrap="square" rtlCol="0">
            <a:spAutoFit/>
          </a:bodyPr>
          <a:lstStyle/>
          <a:p>
            <a:r>
              <a:rPr lang="el-GR" sz="2400" dirty="0">
                <a:latin typeface="+mn-lt"/>
              </a:rPr>
              <a:t>Στην ελληνική γλώσσα ο όρος «φύλο» διακρίνεται σε </a:t>
            </a:r>
            <a:r>
              <a:rPr lang="el-GR" sz="2400" b="1" dirty="0">
                <a:latin typeface="+mn-lt"/>
              </a:rPr>
              <a:t>«βιολογικό φύλο» </a:t>
            </a:r>
            <a:r>
              <a:rPr lang="el-GR" sz="2400" dirty="0">
                <a:latin typeface="+mn-lt"/>
              </a:rPr>
              <a:t>(</a:t>
            </a:r>
            <a:r>
              <a:rPr lang="en-US" sz="2400" dirty="0">
                <a:latin typeface="+mn-lt"/>
              </a:rPr>
              <a:t>sex) </a:t>
            </a:r>
            <a:r>
              <a:rPr lang="el-GR" sz="2400" dirty="0">
                <a:latin typeface="+mn-lt"/>
              </a:rPr>
              <a:t>και </a:t>
            </a:r>
            <a:r>
              <a:rPr lang="el-GR" sz="2400" b="1" dirty="0">
                <a:latin typeface="+mn-lt"/>
              </a:rPr>
              <a:t>«κοινωνικό φύλο» </a:t>
            </a:r>
            <a:r>
              <a:rPr lang="el-GR" sz="2400" dirty="0">
                <a:latin typeface="+mn-lt"/>
              </a:rPr>
              <a:t>(</a:t>
            </a:r>
            <a:r>
              <a:rPr lang="en-US" sz="2400" dirty="0">
                <a:latin typeface="+mn-lt"/>
              </a:rPr>
              <a:t>gender)</a:t>
            </a:r>
            <a:r>
              <a:rPr lang="el-GR" sz="2400" dirty="0">
                <a:latin typeface="+mn-lt"/>
              </a:rPr>
              <a:t> </a:t>
            </a:r>
            <a:endParaRPr lang="en-US" sz="2400" dirty="0">
              <a:latin typeface="+mn-lt"/>
            </a:endParaRPr>
          </a:p>
        </p:txBody>
      </p:sp>
      <p:pic>
        <p:nvPicPr>
          <p:cNvPr id="10" name="Εικόνα 9">
            <a:extLst>
              <a:ext uri="{FF2B5EF4-FFF2-40B4-BE49-F238E27FC236}">
                <a16:creationId xmlns:a16="http://schemas.microsoft.com/office/drawing/2014/main" id="{B434D8E7-1030-43D1-A92B-7B731CB1C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790" y="4876800"/>
            <a:ext cx="2305050" cy="1981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381000" y="3429000"/>
            <a:ext cx="8458200" cy="395173"/>
          </a:xfrm>
          <a:prstGeom prst="rect">
            <a:avLst/>
          </a:prstGeom>
          <a:noFill/>
        </p:spPr>
        <p:txBody>
          <a:bodyPr wrap="square" rtlCol="0">
            <a:spAutoFit/>
          </a:bodyPr>
          <a:lstStyle/>
          <a:p>
            <a:pPr marL="341313" indent="-341313">
              <a:lnSpc>
                <a:spcPct val="80000"/>
              </a:lnSpc>
              <a:spcBef>
                <a:spcPts val="700"/>
              </a:spcBef>
              <a:buClr>
                <a:schemeClr val="tx1"/>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l-GR" sz="2400" dirty="0">
              <a:latin typeface="+mn-lt"/>
            </a:endParaRPr>
          </a:p>
        </p:txBody>
      </p:sp>
      <p:sp>
        <p:nvSpPr>
          <p:cNvPr id="5" name="4 - TextBox"/>
          <p:cNvSpPr txBox="1"/>
          <p:nvPr/>
        </p:nvSpPr>
        <p:spPr>
          <a:xfrm>
            <a:off x="311727" y="1828800"/>
            <a:ext cx="8458200" cy="2437270"/>
          </a:xfrm>
          <a:prstGeom prst="rect">
            <a:avLst/>
          </a:prstGeom>
          <a:noFill/>
        </p:spPr>
        <p:txBody>
          <a:bodyPr wrap="square" rtlCol="0">
            <a:spAutoFit/>
          </a:bodyPr>
          <a:lstStyle/>
          <a:p>
            <a:pPr marL="457200" indent="-457200" algn="just">
              <a:lnSpc>
                <a:spcPct val="80000"/>
              </a:lnSpc>
              <a:spcBef>
                <a:spcPts val="700"/>
              </a:spcBef>
              <a:buClr>
                <a:schemeClr val="tx1"/>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dirty="0">
                <a:latin typeface="+mn-lt"/>
              </a:rPr>
              <a:t>Βάλτε στόχους ατομικούς, συλλογικούς, ρεαλιστικούς.</a:t>
            </a:r>
            <a:endParaRPr lang="en-US" sz="2400" dirty="0">
              <a:latin typeface="+mn-lt"/>
            </a:endParaRPr>
          </a:p>
          <a:p>
            <a:pPr marL="457200" indent="-457200" algn="just">
              <a:lnSpc>
                <a:spcPct val="80000"/>
              </a:lnSpc>
              <a:spcBef>
                <a:spcPts val="700"/>
              </a:spcBef>
              <a:buClr>
                <a:schemeClr val="tx1"/>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dirty="0">
                <a:latin typeface="+mn-lt"/>
              </a:rPr>
              <a:t>Δώστε ατομική ανατροφοδότηση αποφεύγοντας τις συγκρίσεις.</a:t>
            </a:r>
          </a:p>
          <a:p>
            <a:pPr marL="457200" indent="-457200" algn="just">
              <a:lnSpc>
                <a:spcPct val="80000"/>
              </a:lnSpc>
              <a:spcBef>
                <a:spcPts val="700"/>
              </a:spcBef>
              <a:buClr>
                <a:schemeClr val="tx1"/>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dirty="0">
                <a:latin typeface="+mn-lt"/>
              </a:rPr>
              <a:t>Παρουσίαση αθλητών/τριών που διαγωνίζονται σε τομείς που στερεοτυπικά δεν θεωρούνται κατάλληλοι για το φύλο τους. </a:t>
            </a:r>
          </a:p>
          <a:p>
            <a:pPr marL="457200" indent="-457200" algn="just">
              <a:lnSpc>
                <a:spcPct val="80000"/>
              </a:lnSpc>
              <a:spcBef>
                <a:spcPts val="700"/>
              </a:spcBef>
              <a:buClr>
                <a:schemeClr val="tx1"/>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l-GR" sz="2400" dirty="0">
                <a:latin typeface="+mn-lt"/>
              </a:rPr>
              <a:t>Χρήση γλώσσας που να μην είναι σεξιστική, μη χρήση στερεότυπων του φύλου</a:t>
            </a:r>
          </a:p>
        </p:txBody>
      </p:sp>
      <p:sp>
        <p:nvSpPr>
          <p:cNvPr id="8" name="7 - Ορθογώνιο"/>
          <p:cNvSpPr/>
          <p:nvPr/>
        </p:nvSpPr>
        <p:spPr>
          <a:xfrm>
            <a:off x="2971800" y="528220"/>
            <a:ext cx="5291449" cy="584775"/>
          </a:xfrm>
          <a:prstGeom prst="rect">
            <a:avLst/>
          </a:prstGeom>
          <a:noFill/>
        </p:spPr>
        <p:txBody>
          <a:bodyPr wrap="none">
            <a:spAutoFit/>
          </a:bodyPr>
          <a:lstStyle/>
          <a:p>
            <a:r>
              <a:rPr lang="el-GR" sz="3200" b="1" dirty="0">
                <a:latin typeface="+mn-lt"/>
                <a:cs typeface="Times New Roman" pitchFamily="18" charset="0"/>
              </a:rPr>
              <a:t>Προτάσεις προς τους/τις ΚΦΑ</a:t>
            </a:r>
            <a:endParaRPr lang="el-GR" sz="3200" b="1" dirty="0">
              <a:latin typeface="+mn-lt"/>
            </a:endParaRPr>
          </a:p>
        </p:txBody>
      </p:sp>
      <p:pic>
        <p:nvPicPr>
          <p:cNvPr id="10" name="4 - Εικόνα" descr="download (19).jfif">
            <a:extLst>
              <a:ext uri="{FF2B5EF4-FFF2-40B4-BE49-F238E27FC236}">
                <a16:creationId xmlns:a16="http://schemas.microsoft.com/office/drawing/2014/main" id="{201B09C4-F589-48ED-8602-2F40C02286CB}"/>
              </a:ext>
            </a:extLst>
          </p:cNvPr>
          <p:cNvPicPr>
            <a:picLocks noChangeAspect="1"/>
          </p:cNvPicPr>
          <p:nvPr/>
        </p:nvPicPr>
        <p:blipFill>
          <a:blip r:embed="rId3"/>
          <a:stretch>
            <a:fillRect/>
          </a:stretch>
        </p:blipFill>
        <p:spPr>
          <a:xfrm>
            <a:off x="706582" y="146494"/>
            <a:ext cx="2095500" cy="1394460"/>
          </a:xfrm>
          <a:prstGeom prst="ellipse">
            <a:avLst/>
          </a:prstGeom>
          <a:ln>
            <a:noFill/>
          </a:ln>
          <a:effectLst>
            <a:softEdge rad="112500"/>
          </a:effectLst>
        </p:spPr>
      </p:pic>
      <p:pic>
        <p:nvPicPr>
          <p:cNvPr id="6" name="Picture 2" descr="C:\Users\Family\Desktop\teaching 2023\Διαπολιτισμικές πρακτικές N102\foto power point\New folder\co.png">
            <a:extLst>
              <a:ext uri="{FF2B5EF4-FFF2-40B4-BE49-F238E27FC236}">
                <a16:creationId xmlns:a16="http://schemas.microsoft.com/office/drawing/2014/main" id="{67C8E9F4-3FD0-4127-A705-ABAB2220149C}"/>
              </a:ext>
            </a:extLst>
          </p:cNvPr>
          <p:cNvPicPr>
            <a:picLocks noChangeAspect="1" noChangeArrowheads="1"/>
          </p:cNvPicPr>
          <p:nvPr/>
        </p:nvPicPr>
        <p:blipFill>
          <a:blip r:embed="rId4"/>
          <a:srcRect l="21778" t="7111" r="24889" b="11111"/>
          <a:stretch>
            <a:fillRect/>
          </a:stretch>
        </p:blipFill>
        <p:spPr bwMode="auto">
          <a:xfrm>
            <a:off x="7930740" y="4672430"/>
            <a:ext cx="1143000" cy="1752600"/>
          </a:xfrm>
          <a:prstGeom prst="rect">
            <a:avLst/>
          </a:prstGeom>
          <a:noFill/>
        </p:spPr>
      </p:pic>
      <p:pic>
        <p:nvPicPr>
          <p:cNvPr id="9" name="Εικόνα 8">
            <a:extLst>
              <a:ext uri="{FF2B5EF4-FFF2-40B4-BE49-F238E27FC236}">
                <a16:creationId xmlns:a16="http://schemas.microsoft.com/office/drawing/2014/main" id="{AD3B0FB4-B222-4A5C-9F2E-F7A6D9619050}"/>
              </a:ext>
            </a:extLst>
          </p:cNvPr>
          <p:cNvPicPr>
            <a:picLocks noChangeAspect="1"/>
          </p:cNvPicPr>
          <p:nvPr/>
        </p:nvPicPr>
        <p:blipFill>
          <a:blip r:embed="rId5">
            <a:clrChange>
              <a:clrFrom>
                <a:srgbClr val="00E06D"/>
              </a:clrFrom>
              <a:clrTo>
                <a:srgbClr val="00E06D">
                  <a:alpha val="0"/>
                </a:srgbClr>
              </a:clrTo>
            </a:clrChange>
            <a:extLst>
              <a:ext uri="{28A0092B-C50C-407E-A947-70E740481C1C}">
                <a14:useLocalDpi xmlns:a14="http://schemas.microsoft.com/office/drawing/2010/main" val="0"/>
              </a:ext>
            </a:extLst>
          </a:blip>
          <a:stretch>
            <a:fillRect/>
          </a:stretch>
        </p:blipFill>
        <p:spPr>
          <a:xfrm>
            <a:off x="3048000" y="4672430"/>
            <a:ext cx="2762250" cy="1657350"/>
          </a:xfrm>
          <a:prstGeom prst="rect">
            <a:avLst/>
          </a:prstGeom>
        </p:spPr>
      </p:pic>
    </p:spTree>
    <p:extLst>
      <p:ext uri="{BB962C8B-B14F-4D97-AF65-F5344CB8AC3E}">
        <p14:creationId xmlns:p14="http://schemas.microsoft.com/office/powerpoint/2010/main" val="251844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6858000" cy="1143000"/>
          </a:xfrm>
        </p:spPr>
        <p:txBody>
          <a:bodyPr>
            <a:normAutofit/>
          </a:bodyPr>
          <a:lstStyle/>
          <a:p>
            <a:pPr eaLnBrk="1" fontAlgn="auto" hangingPunct="1">
              <a:spcAft>
                <a:spcPts val="0"/>
              </a:spcAft>
              <a:defRPr/>
            </a:pPr>
            <a:r>
              <a:rPr lang="el-GR" sz="4000" b="1" dirty="0">
                <a:cs typeface="Times New Roman" pitchFamily="18" charset="0"/>
              </a:rPr>
              <a:t>Βιολογικό &amp; κοινωνικό φύλο</a:t>
            </a:r>
            <a:endParaRPr lang="en-US" sz="4000" b="1" dirty="0">
              <a:solidFill>
                <a:schemeClr val="tx1"/>
              </a:solidFill>
              <a:cs typeface="Times New Roman" pitchFamily="18" charset="0"/>
            </a:endParaRPr>
          </a:p>
        </p:txBody>
      </p:sp>
      <p:pic>
        <p:nvPicPr>
          <p:cNvPr id="5" name="Picture 2" descr="C:\Users\Family\Desktop\Educ\teaching komotinh_2017-2018\olimpiakh paideia\φωτο\download (13).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39000" y="0"/>
            <a:ext cx="1998258" cy="1600199"/>
          </a:xfrm>
          <a:prstGeom prst="rect">
            <a:avLst/>
          </a:prstGeom>
          <a:noFill/>
        </p:spPr>
      </p:pic>
      <p:sp>
        <p:nvSpPr>
          <p:cNvPr id="7" name="7 - TextBox">
            <a:extLst>
              <a:ext uri="{FF2B5EF4-FFF2-40B4-BE49-F238E27FC236}">
                <a16:creationId xmlns:a16="http://schemas.microsoft.com/office/drawing/2014/main" id="{A7B99B90-357C-48B1-A5BE-290DC8FDFC0C}"/>
              </a:ext>
            </a:extLst>
          </p:cNvPr>
          <p:cNvSpPr txBox="1"/>
          <p:nvPr/>
        </p:nvSpPr>
        <p:spPr>
          <a:xfrm>
            <a:off x="152400" y="1443022"/>
            <a:ext cx="7772400" cy="1169551"/>
          </a:xfrm>
          <a:prstGeom prst="rect">
            <a:avLst/>
          </a:prstGeom>
          <a:solidFill>
            <a:schemeClr val="bg2"/>
          </a:solidFill>
          <a:ln>
            <a:noFill/>
          </a:ln>
        </p:spPr>
        <p:txBody>
          <a:bodyPr wrap="square" rtlCol="0">
            <a:spAutoFit/>
          </a:bodyPr>
          <a:lstStyle/>
          <a:p>
            <a:pPr algn="just"/>
            <a:r>
              <a:rPr lang="el-GR" sz="2400" b="0" u="none" strike="noStrike" baseline="0" dirty="0">
                <a:latin typeface="+mn-lt"/>
              </a:rPr>
              <a:t>Το </a:t>
            </a:r>
            <a:r>
              <a:rPr lang="el-GR" sz="2400" b="1" u="none" strike="noStrike" baseline="0" dirty="0">
                <a:latin typeface="+mn-lt"/>
              </a:rPr>
              <a:t>βιολογικό φύλο </a:t>
            </a:r>
            <a:r>
              <a:rPr lang="el-GR" sz="2400" b="0" u="none" strike="noStrike" baseline="0" dirty="0">
                <a:latin typeface="+mn-lt"/>
              </a:rPr>
              <a:t>(</a:t>
            </a:r>
            <a:r>
              <a:rPr lang="en-US" sz="2400" b="0" u="none" strike="noStrike" baseline="0" dirty="0">
                <a:latin typeface="+mn-lt"/>
              </a:rPr>
              <a:t>sex)</a:t>
            </a:r>
            <a:r>
              <a:rPr lang="el-GR" sz="2400" b="0" u="none" strike="noStrike" baseline="0" dirty="0">
                <a:latin typeface="+mn-lt"/>
              </a:rPr>
              <a:t>,</a:t>
            </a:r>
            <a:r>
              <a:rPr lang="en-US" sz="2400" b="0" u="none" strike="noStrike" baseline="0" dirty="0">
                <a:latin typeface="+mn-lt"/>
              </a:rPr>
              <a:t> </a:t>
            </a:r>
            <a:r>
              <a:rPr lang="el-GR" sz="2400" b="0" u="none" strike="noStrike" baseline="0" dirty="0">
                <a:latin typeface="+mn-lt"/>
              </a:rPr>
              <a:t>αναφέρεται στο βιολογικό σύστημα, είναι </a:t>
            </a:r>
            <a:r>
              <a:rPr lang="el-GR" sz="2400" b="1" u="none" strike="noStrike" baseline="0" dirty="0">
                <a:latin typeface="+mn-lt"/>
              </a:rPr>
              <a:t>γενετικά καθορισμένο </a:t>
            </a:r>
            <a:r>
              <a:rPr lang="el-GR" sz="2400" b="0" u="none" strike="noStrike" baseline="0" dirty="0">
                <a:latin typeface="+mn-lt"/>
              </a:rPr>
              <a:t>(άνδρας-γυναίκα</a:t>
            </a:r>
            <a:r>
              <a:rPr lang="el-GR" sz="2200" b="0" u="none" strike="noStrike" baseline="0" dirty="0">
                <a:latin typeface="+mn-lt"/>
              </a:rPr>
              <a:t>)</a:t>
            </a:r>
            <a:r>
              <a:rPr lang="el-GR" sz="2200" dirty="0">
                <a:latin typeface="+mn-lt"/>
              </a:rPr>
              <a:t> και γίνεται αντιληπτό ως σταθερό. </a:t>
            </a:r>
            <a:endParaRPr lang="en-US" sz="1600" dirty="0">
              <a:latin typeface="+mn-lt"/>
              <a:cs typeface="Times New Roman" panose="02020603050405020304" pitchFamily="18" charset="0"/>
            </a:endParaRPr>
          </a:p>
        </p:txBody>
      </p:sp>
      <p:sp>
        <p:nvSpPr>
          <p:cNvPr id="8" name="TextBox 7">
            <a:extLst>
              <a:ext uri="{FF2B5EF4-FFF2-40B4-BE49-F238E27FC236}">
                <a16:creationId xmlns:a16="http://schemas.microsoft.com/office/drawing/2014/main" id="{DB05663F-88C9-4777-BFA7-EFD5A29791F6}"/>
              </a:ext>
            </a:extLst>
          </p:cNvPr>
          <p:cNvSpPr txBox="1"/>
          <p:nvPr/>
        </p:nvSpPr>
        <p:spPr>
          <a:xfrm>
            <a:off x="152400" y="2743200"/>
            <a:ext cx="8686800" cy="1938992"/>
          </a:xfrm>
          <a:prstGeom prst="rect">
            <a:avLst/>
          </a:prstGeom>
          <a:solidFill>
            <a:schemeClr val="accent6">
              <a:lumMod val="40000"/>
              <a:lumOff val="60000"/>
            </a:schemeClr>
          </a:solidFill>
        </p:spPr>
        <p:txBody>
          <a:bodyPr wrap="square" rtlCol="0">
            <a:spAutoFit/>
          </a:bodyPr>
          <a:lstStyle/>
          <a:p>
            <a:pPr algn="just"/>
            <a:r>
              <a:rPr lang="el-GR" sz="2400" dirty="0">
                <a:latin typeface="+mn-lt"/>
              </a:rPr>
              <a:t>Το </a:t>
            </a:r>
            <a:r>
              <a:rPr lang="el-GR" sz="2400" b="1" dirty="0">
                <a:latin typeface="+mn-lt"/>
              </a:rPr>
              <a:t>κοινωνικό φύλο </a:t>
            </a:r>
            <a:r>
              <a:rPr lang="el-GR" sz="2400" dirty="0">
                <a:latin typeface="+mn-lt"/>
              </a:rPr>
              <a:t>(</a:t>
            </a:r>
            <a:r>
              <a:rPr lang="en-US" sz="2400" dirty="0">
                <a:latin typeface="+mn-lt"/>
              </a:rPr>
              <a:t>gender)</a:t>
            </a:r>
            <a:r>
              <a:rPr lang="el-GR" sz="2400" dirty="0">
                <a:latin typeface="+mn-lt"/>
              </a:rPr>
              <a:t>,</a:t>
            </a:r>
            <a:r>
              <a:rPr lang="en-US" sz="2400" dirty="0">
                <a:latin typeface="+mn-lt"/>
              </a:rPr>
              <a:t> </a:t>
            </a:r>
            <a:r>
              <a:rPr lang="el-GR" sz="2400" dirty="0">
                <a:latin typeface="+mn-lt"/>
              </a:rPr>
              <a:t>αναφέρεται είτε στους </a:t>
            </a:r>
            <a:r>
              <a:rPr lang="el-GR" sz="2400" b="1" dirty="0">
                <a:latin typeface="+mn-lt"/>
              </a:rPr>
              <a:t>κοινωνικούς ρόλους </a:t>
            </a:r>
            <a:r>
              <a:rPr lang="el-GR" sz="2400" dirty="0">
                <a:latin typeface="+mn-lt"/>
              </a:rPr>
              <a:t>που είναι βασισμένοι στο βιολογικό φύλο ενός ατόμου (</a:t>
            </a:r>
            <a:r>
              <a:rPr lang="el-GR" sz="2400" dirty="0" err="1">
                <a:latin typeface="+mn-lt"/>
              </a:rPr>
              <a:t>έμφυλοι</a:t>
            </a:r>
            <a:r>
              <a:rPr lang="el-GR" sz="2400" dirty="0">
                <a:latin typeface="+mn-lt"/>
              </a:rPr>
              <a:t> ρόλοι) είτε στην </a:t>
            </a:r>
            <a:r>
              <a:rPr lang="el-GR" sz="2400" b="1" dirty="0">
                <a:latin typeface="+mn-lt"/>
              </a:rPr>
              <a:t>προσωπική εικόνα </a:t>
            </a:r>
            <a:r>
              <a:rPr lang="el-GR" sz="2400" dirty="0">
                <a:latin typeface="+mn-lt"/>
              </a:rPr>
              <a:t>που έχει ένα άτομο για τον εαυτό του (ταυτότητα φύλου) και είναι </a:t>
            </a:r>
            <a:r>
              <a:rPr lang="el-GR" sz="2400" b="1" dirty="0">
                <a:latin typeface="+mn-lt"/>
              </a:rPr>
              <a:t>πολιτισμικά και κοινωνικά κατασκευασμένο </a:t>
            </a:r>
            <a:r>
              <a:rPr lang="el-GR" sz="2400" dirty="0">
                <a:latin typeface="+mn-lt"/>
              </a:rPr>
              <a:t>(ανδρικό-γυναικείο)</a:t>
            </a:r>
            <a:r>
              <a:rPr lang="en-US" sz="2400" dirty="0">
                <a:latin typeface="+mn-lt"/>
              </a:rPr>
              <a:t>.</a:t>
            </a:r>
            <a:endParaRPr lang="el-GR" sz="2400" dirty="0">
              <a:solidFill>
                <a:schemeClr val="bg1"/>
              </a:solidFill>
              <a:latin typeface="Garamond" pitchFamily="18" charset="0"/>
            </a:endParaRPr>
          </a:p>
        </p:txBody>
      </p:sp>
      <p:pic>
        <p:nvPicPr>
          <p:cNvPr id="11" name="Εικόνα 10">
            <a:extLst>
              <a:ext uri="{FF2B5EF4-FFF2-40B4-BE49-F238E27FC236}">
                <a16:creationId xmlns:a16="http://schemas.microsoft.com/office/drawing/2014/main" id="{6CFEC793-23D2-4C1F-899F-9498318C3E2F}"/>
              </a:ext>
            </a:extLst>
          </p:cNvPr>
          <p:cNvPicPr>
            <a:picLocks noChangeAspect="1"/>
          </p:cNvPicPr>
          <p:nvPr/>
        </p:nvPicPr>
        <p:blipFill rotWithShape="1">
          <a:blip r:embed="rId4">
            <a:clrChange>
              <a:clrFrom>
                <a:srgbClr val="DAEDF3"/>
              </a:clrFrom>
              <a:clrTo>
                <a:srgbClr val="DAEDF3">
                  <a:alpha val="0"/>
                </a:srgbClr>
              </a:clrTo>
            </a:clrChange>
            <a:extLst>
              <a:ext uri="{28A0092B-C50C-407E-A947-70E740481C1C}">
                <a14:useLocalDpi xmlns:a14="http://schemas.microsoft.com/office/drawing/2010/main" val="0"/>
              </a:ext>
            </a:extLst>
          </a:blip>
          <a:srcRect t="42857"/>
          <a:stretch/>
        </p:blipFill>
        <p:spPr>
          <a:xfrm>
            <a:off x="2171700" y="5182151"/>
            <a:ext cx="4800600" cy="1536192"/>
          </a:xfrm>
          <a:prstGeom prst="rect">
            <a:avLst/>
          </a:prstGeom>
          <a:effectLst>
            <a:softEdge rad="63500"/>
          </a:effectLst>
        </p:spPr>
      </p:pic>
      <p:sp>
        <p:nvSpPr>
          <p:cNvPr id="3" name="TextBox 2">
            <a:extLst>
              <a:ext uri="{FF2B5EF4-FFF2-40B4-BE49-F238E27FC236}">
                <a16:creationId xmlns:a16="http://schemas.microsoft.com/office/drawing/2014/main" id="{0CAEEAB2-6104-4A85-8EB7-4D1D4A1CF433}"/>
              </a:ext>
            </a:extLst>
          </p:cNvPr>
          <p:cNvSpPr txBox="1"/>
          <p:nvPr/>
        </p:nvSpPr>
        <p:spPr>
          <a:xfrm>
            <a:off x="7391400" y="5410200"/>
            <a:ext cx="1447800" cy="338554"/>
          </a:xfrm>
          <a:prstGeom prst="rect">
            <a:avLst/>
          </a:prstGeom>
          <a:noFill/>
        </p:spPr>
        <p:txBody>
          <a:bodyPr wrap="square" rtlCol="0">
            <a:spAutoFit/>
          </a:bodyPr>
          <a:lstStyle/>
          <a:p>
            <a:r>
              <a:rPr lang="en-US" sz="1600" dirty="0">
                <a:latin typeface="+mn-lt"/>
              </a:rPr>
              <a:t>(Oakley, 1972)</a:t>
            </a:r>
          </a:p>
        </p:txBody>
      </p:sp>
    </p:spTree>
    <p:extLst>
      <p:ext uri="{BB962C8B-B14F-4D97-AF65-F5344CB8AC3E}">
        <p14:creationId xmlns:p14="http://schemas.microsoft.com/office/powerpoint/2010/main" val="143359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7731"/>
            <a:ext cx="6858000" cy="1143000"/>
          </a:xfrm>
        </p:spPr>
        <p:txBody>
          <a:bodyPr>
            <a:normAutofit/>
          </a:bodyPr>
          <a:lstStyle/>
          <a:p>
            <a:pPr eaLnBrk="1" fontAlgn="auto" hangingPunct="1">
              <a:spcAft>
                <a:spcPts val="0"/>
              </a:spcAft>
              <a:defRPr/>
            </a:pPr>
            <a:r>
              <a:rPr lang="en-US" sz="4000" b="1" dirty="0">
                <a:cs typeface="Times New Roman" pitchFamily="18" charset="0"/>
              </a:rPr>
              <a:t>K</a:t>
            </a:r>
            <a:r>
              <a:rPr lang="el-GR" sz="4000" b="1" dirty="0" err="1">
                <a:cs typeface="Times New Roman" pitchFamily="18" charset="0"/>
              </a:rPr>
              <a:t>οινωνικό</a:t>
            </a:r>
            <a:r>
              <a:rPr lang="el-GR" sz="4000" b="1" dirty="0">
                <a:cs typeface="Times New Roman" pitchFamily="18" charset="0"/>
              </a:rPr>
              <a:t> φύλο</a:t>
            </a:r>
            <a:endParaRPr lang="en-US" sz="4000" b="1" dirty="0">
              <a:solidFill>
                <a:schemeClr val="tx1"/>
              </a:solidFill>
              <a:cs typeface="Times New Roman" pitchFamily="18" charset="0"/>
            </a:endParaRPr>
          </a:p>
        </p:txBody>
      </p:sp>
      <p:sp>
        <p:nvSpPr>
          <p:cNvPr id="7" name="7 - TextBox">
            <a:extLst>
              <a:ext uri="{FF2B5EF4-FFF2-40B4-BE49-F238E27FC236}">
                <a16:creationId xmlns:a16="http://schemas.microsoft.com/office/drawing/2014/main" id="{A7B99B90-357C-48B1-A5BE-290DC8FDFC0C}"/>
              </a:ext>
            </a:extLst>
          </p:cNvPr>
          <p:cNvSpPr txBox="1"/>
          <p:nvPr/>
        </p:nvSpPr>
        <p:spPr>
          <a:xfrm>
            <a:off x="152400" y="1219200"/>
            <a:ext cx="8229600" cy="1569660"/>
          </a:xfrm>
          <a:prstGeom prst="rect">
            <a:avLst/>
          </a:prstGeom>
          <a:solidFill>
            <a:schemeClr val="bg2"/>
          </a:solidFill>
          <a:ln>
            <a:noFill/>
          </a:ln>
        </p:spPr>
        <p:txBody>
          <a:bodyPr wrap="square" rtlCol="0">
            <a:spAutoFit/>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dirty="0">
                <a:latin typeface="+mn-lt"/>
                <a:cs typeface="+mn-cs"/>
              </a:rPr>
              <a:t>	</a:t>
            </a:r>
            <a:r>
              <a:rPr kumimoji="0" lang="el-GR" sz="2400" b="0" i="0" u="none" strike="noStrike" kern="1200" cap="none" spc="0" normalizeH="0" baseline="0" noProof="0" dirty="0">
                <a:ln>
                  <a:noFill/>
                </a:ln>
                <a:effectLst/>
                <a:uLnTx/>
                <a:uFillTx/>
                <a:latin typeface="+mn-lt"/>
                <a:ea typeface="+mn-ea"/>
                <a:cs typeface="+mn-cs"/>
              </a:rPr>
              <a:t>Το κοινωνικό φύλο αναφέρεται σε μια </a:t>
            </a:r>
            <a:r>
              <a:rPr kumimoji="0" lang="el-GR" sz="2400" b="1" i="0" u="none" strike="noStrike" kern="1200" cap="none" spc="0" normalizeH="0" baseline="0" noProof="0" dirty="0" err="1">
                <a:ln>
                  <a:noFill/>
                </a:ln>
                <a:effectLst/>
                <a:uLnTx/>
                <a:uFillTx/>
                <a:latin typeface="+mn-lt"/>
                <a:ea typeface="+mn-ea"/>
                <a:cs typeface="+mn-cs"/>
              </a:rPr>
              <a:t>κοινωνικο</a:t>
            </a:r>
            <a:r>
              <a:rPr kumimoji="0" lang="el-GR" sz="2400" b="1" i="0" u="none" strike="noStrike" kern="1200" cap="none" spc="0" normalizeH="0" baseline="0" noProof="0" dirty="0">
                <a:ln>
                  <a:noFill/>
                </a:ln>
                <a:effectLst/>
                <a:uLnTx/>
                <a:uFillTx/>
                <a:latin typeface="+mn-lt"/>
                <a:ea typeface="+mn-ea"/>
                <a:cs typeface="+mn-cs"/>
              </a:rPr>
              <a:t>-πολιτισμική κατασκευή, </a:t>
            </a:r>
            <a:r>
              <a:rPr kumimoji="0" lang="el-GR" sz="2400" b="0" i="0" u="none" strike="noStrike" kern="1200" cap="none" spc="0" normalizeH="0" baseline="0" noProof="0" dirty="0">
                <a:ln>
                  <a:noFill/>
                </a:ln>
                <a:effectLst/>
                <a:uLnTx/>
                <a:uFillTx/>
                <a:latin typeface="+mn-lt"/>
                <a:ea typeface="+mn-ea"/>
                <a:cs typeface="+mn-cs"/>
              </a:rPr>
              <a:t>η οποία ανανεώνεται συνεχώς, παρά το γεγονός ότι στην καθημερινότητα ο καθένας μας αντιλαμβάνεται το φύλο του ως κάτι σταθερό και αμετάβλητο.</a:t>
            </a:r>
          </a:p>
        </p:txBody>
      </p:sp>
      <p:sp>
        <p:nvSpPr>
          <p:cNvPr id="8" name="TextBox 7">
            <a:extLst>
              <a:ext uri="{FF2B5EF4-FFF2-40B4-BE49-F238E27FC236}">
                <a16:creationId xmlns:a16="http://schemas.microsoft.com/office/drawing/2014/main" id="{DB05663F-88C9-4777-BFA7-EFD5A29791F6}"/>
              </a:ext>
            </a:extLst>
          </p:cNvPr>
          <p:cNvSpPr txBox="1"/>
          <p:nvPr/>
        </p:nvSpPr>
        <p:spPr>
          <a:xfrm>
            <a:off x="152400" y="3397469"/>
            <a:ext cx="8229600" cy="1938992"/>
          </a:xfrm>
          <a:prstGeom prst="rect">
            <a:avLst/>
          </a:prstGeom>
          <a:solidFill>
            <a:schemeClr val="accent6">
              <a:lumMod val="40000"/>
              <a:lumOff val="60000"/>
            </a:schemeClr>
          </a:solidFill>
        </p:spPr>
        <p:txBody>
          <a:bodyPr wrap="square" rtlCol="0">
            <a:spAutoFit/>
          </a:bodyPr>
          <a:lstStyle/>
          <a:p>
            <a:r>
              <a:rPr lang="el-GR" sz="2400" dirty="0">
                <a:latin typeface="+mn-lt"/>
              </a:rPr>
              <a:t>Το κοινωνικό φύλο συγκροτείται σε καθημερινή βάση μέσα από τις σχέσεις που συνδέουν ή/και διαιρούν τους ανθρώπους μεταξύ τους. </a:t>
            </a:r>
            <a:r>
              <a:rPr lang="el-GR" sz="2400" b="1" dirty="0">
                <a:latin typeface="+mn-lt"/>
              </a:rPr>
              <a:t>Οι ίδιοι οι  άνθρωποι συγκροτούν τον εαυτό τους ως άνδρα ή γυναίκα </a:t>
            </a:r>
            <a:r>
              <a:rPr lang="el-GR" sz="2400" dirty="0">
                <a:latin typeface="+mn-lt"/>
              </a:rPr>
              <a:t>με τον τρόπο που συμπεριφέρονται στην καθημερινότητα τους.</a:t>
            </a:r>
          </a:p>
        </p:txBody>
      </p:sp>
      <p:sp>
        <p:nvSpPr>
          <p:cNvPr id="13" name="TextBox 12">
            <a:extLst>
              <a:ext uri="{FF2B5EF4-FFF2-40B4-BE49-F238E27FC236}">
                <a16:creationId xmlns:a16="http://schemas.microsoft.com/office/drawing/2014/main" id="{48FCE9CA-5B88-4576-B28F-EEAED0C8426F}"/>
              </a:ext>
            </a:extLst>
          </p:cNvPr>
          <p:cNvSpPr txBox="1"/>
          <p:nvPr/>
        </p:nvSpPr>
        <p:spPr>
          <a:xfrm>
            <a:off x="6934200" y="5593378"/>
            <a:ext cx="1576552" cy="338554"/>
          </a:xfrm>
          <a:prstGeom prst="rect">
            <a:avLst/>
          </a:prstGeom>
          <a:noFill/>
        </p:spPr>
        <p:txBody>
          <a:bodyPr wrap="square">
            <a:spAutoFit/>
          </a:bodyPr>
          <a:lstStyle/>
          <a:p>
            <a:r>
              <a:rPr kumimoji="0" lang="el-GR" sz="1600" b="0" i="0" u="none" strike="noStrike" kern="1200" cap="none" spc="0" normalizeH="0" baseline="0" noProof="0" dirty="0">
                <a:ln>
                  <a:noFill/>
                </a:ln>
                <a:solidFill>
                  <a:prstClr val="black"/>
                </a:solidFill>
                <a:effectLst/>
                <a:uLnTx/>
                <a:uFillTx/>
                <a:latin typeface="Calibri"/>
                <a:ea typeface="+mn-ea"/>
                <a:cs typeface="Arial" charset="0"/>
              </a:rPr>
              <a:t>(</a:t>
            </a:r>
            <a:r>
              <a:rPr kumimoji="0" lang="el-GR" sz="1600" b="0" i="0" u="none" strike="noStrike" kern="1200" cap="none" spc="0" normalizeH="0" baseline="0" noProof="0" dirty="0" err="1">
                <a:ln>
                  <a:noFill/>
                </a:ln>
                <a:solidFill>
                  <a:prstClr val="black"/>
                </a:solidFill>
                <a:effectLst/>
                <a:uLnTx/>
                <a:uFillTx/>
                <a:latin typeface="Calibri"/>
                <a:ea typeface="+mn-ea"/>
                <a:cs typeface="Arial" charset="0"/>
              </a:rPr>
              <a:t>Connell</a:t>
            </a:r>
            <a:r>
              <a:rPr kumimoji="0" lang="el-GR" sz="1600" b="0" i="0" u="none" strike="noStrike" kern="1200" cap="none" spc="0" normalizeH="0" baseline="0" noProof="0" dirty="0">
                <a:ln>
                  <a:noFill/>
                </a:ln>
                <a:solidFill>
                  <a:prstClr val="black"/>
                </a:solidFill>
                <a:effectLst/>
                <a:uLnTx/>
                <a:uFillTx/>
                <a:latin typeface="Calibri"/>
                <a:ea typeface="+mn-ea"/>
                <a:cs typeface="Arial" charset="0"/>
              </a:rPr>
              <a:t>, 2006)</a:t>
            </a:r>
            <a:endParaRPr lang="en-US" sz="1600" dirty="0"/>
          </a:p>
        </p:txBody>
      </p:sp>
      <p:pic>
        <p:nvPicPr>
          <p:cNvPr id="14" name="Picture 3" descr="index.jpg">
            <a:extLst>
              <a:ext uri="{FF2B5EF4-FFF2-40B4-BE49-F238E27FC236}">
                <a16:creationId xmlns:a16="http://schemas.microsoft.com/office/drawing/2014/main" id="{FD1EC0FB-D6E0-4F3E-B85D-4DA7EF74826C}"/>
              </a:ext>
            </a:extLst>
          </p:cNvPr>
          <p:cNvPicPr>
            <a:picLocks noChangeAspect="1"/>
          </p:cNvPicPr>
          <p:nvPr/>
        </p:nvPicPr>
        <p:blipFill>
          <a:blip r:embed="rId3" cstate="print">
            <a:clrChange>
              <a:clrFrom>
                <a:srgbClr val="FDC317"/>
              </a:clrFrom>
              <a:clrTo>
                <a:srgbClr val="FDC317">
                  <a:alpha val="0"/>
                </a:srgbClr>
              </a:clrTo>
            </a:clrChange>
          </a:blip>
          <a:stretch>
            <a:fillRect/>
          </a:stretch>
        </p:blipFill>
        <p:spPr>
          <a:xfrm>
            <a:off x="3166318" y="5580240"/>
            <a:ext cx="2201764" cy="994438"/>
          </a:xfrm>
          <a:prstGeom prst="rect">
            <a:avLst/>
          </a:prstGeom>
        </p:spPr>
      </p:pic>
    </p:spTree>
    <p:extLst>
      <p:ext uri="{BB962C8B-B14F-4D97-AF65-F5344CB8AC3E}">
        <p14:creationId xmlns:p14="http://schemas.microsoft.com/office/powerpoint/2010/main" val="2636190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3001"/>
            <a:ext cx="6858000" cy="889282"/>
          </a:xfrm>
        </p:spPr>
        <p:txBody>
          <a:bodyPr>
            <a:normAutofit/>
          </a:bodyPr>
          <a:lstStyle/>
          <a:p>
            <a:pPr eaLnBrk="1" fontAlgn="auto" hangingPunct="1">
              <a:spcAft>
                <a:spcPts val="0"/>
              </a:spcAft>
              <a:defRPr/>
            </a:pPr>
            <a:r>
              <a:rPr lang="el-GR" sz="4000" b="1" dirty="0">
                <a:cs typeface="Times New Roman" pitchFamily="18" charset="0"/>
              </a:rPr>
              <a:t>Ρόλοι των φύλων</a:t>
            </a:r>
            <a:endParaRPr lang="en-US" sz="4000" b="1" dirty="0">
              <a:solidFill>
                <a:schemeClr val="tx1"/>
              </a:solidFill>
              <a:cs typeface="Times New Roman" pitchFamily="18" charset="0"/>
            </a:endParaRPr>
          </a:p>
        </p:txBody>
      </p:sp>
      <p:sp>
        <p:nvSpPr>
          <p:cNvPr id="7" name="7 - TextBox">
            <a:extLst>
              <a:ext uri="{FF2B5EF4-FFF2-40B4-BE49-F238E27FC236}">
                <a16:creationId xmlns:a16="http://schemas.microsoft.com/office/drawing/2014/main" id="{A7B99B90-357C-48B1-A5BE-290DC8FDFC0C}"/>
              </a:ext>
            </a:extLst>
          </p:cNvPr>
          <p:cNvSpPr txBox="1"/>
          <p:nvPr/>
        </p:nvSpPr>
        <p:spPr>
          <a:xfrm>
            <a:off x="228600" y="1122356"/>
            <a:ext cx="8242738" cy="1938992"/>
          </a:xfrm>
          <a:prstGeom prst="rect">
            <a:avLst/>
          </a:prstGeom>
          <a:solidFill>
            <a:schemeClr val="bg2"/>
          </a:solidFill>
          <a:ln>
            <a:noFill/>
          </a:ln>
        </p:spPr>
        <p:txBody>
          <a:bodyPr wrap="square" rtlCol="0">
            <a:spAutoFit/>
          </a:bodyPr>
          <a:lstStyle/>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lang="en-US" sz="2400" dirty="0">
                <a:latin typeface="+mn-lt"/>
                <a:cs typeface="+mn-cs"/>
              </a:rPr>
              <a:t>	</a:t>
            </a:r>
            <a:r>
              <a:rPr lang="el-GR" sz="2400" dirty="0">
                <a:latin typeface="+mn-lt"/>
                <a:cs typeface="+mn-cs"/>
              </a:rPr>
              <a:t>Ο</a:t>
            </a:r>
            <a:r>
              <a:rPr kumimoji="0" lang="el-GR" sz="2400" b="0" i="0" u="none" strike="noStrike" kern="1200" cap="none" spc="0" normalizeH="0" baseline="0" noProof="0" dirty="0">
                <a:ln>
                  <a:noFill/>
                </a:ln>
                <a:effectLst/>
                <a:uLnTx/>
                <a:uFillTx/>
                <a:latin typeface="+mn-lt"/>
                <a:ea typeface="+mn-ea"/>
                <a:cs typeface="+mn-cs"/>
              </a:rPr>
              <a:t>ι ρόλοι των φύλων ή </a:t>
            </a:r>
            <a:r>
              <a:rPr kumimoji="0" lang="el-GR" sz="2400" b="1" i="1" u="none" strike="noStrike" kern="1200" cap="none" spc="0" normalizeH="0" baseline="0" noProof="0" dirty="0" err="1">
                <a:ln>
                  <a:noFill/>
                </a:ln>
                <a:effectLst/>
                <a:uLnTx/>
                <a:uFillTx/>
                <a:latin typeface="+mn-lt"/>
                <a:ea typeface="+mn-ea"/>
                <a:cs typeface="+mn-cs"/>
              </a:rPr>
              <a:t>έμφυλοι</a:t>
            </a:r>
            <a:r>
              <a:rPr kumimoji="0" lang="el-GR" sz="2400" b="1" i="1" u="none" strike="noStrike" kern="1200" cap="none" spc="0" normalizeH="0" baseline="0" noProof="0" dirty="0">
                <a:ln>
                  <a:noFill/>
                </a:ln>
                <a:effectLst/>
                <a:uLnTx/>
                <a:uFillTx/>
                <a:latin typeface="+mn-lt"/>
                <a:ea typeface="+mn-ea"/>
                <a:cs typeface="+mn-cs"/>
              </a:rPr>
              <a:t> ρόλοι </a:t>
            </a:r>
            <a:r>
              <a:rPr kumimoji="0" lang="el-GR" sz="2400" b="0" i="0" u="none" strike="noStrike" kern="1200" cap="none" spc="0" normalizeH="0" baseline="0" noProof="0" dirty="0">
                <a:ln>
                  <a:noFill/>
                </a:ln>
                <a:effectLst/>
                <a:uLnTx/>
                <a:uFillTx/>
                <a:latin typeface="+mn-lt"/>
                <a:ea typeface="+mn-ea"/>
                <a:cs typeface="+mn-cs"/>
              </a:rPr>
              <a:t>είναι ευρέως </a:t>
            </a:r>
            <a:r>
              <a:rPr kumimoji="0" lang="el-GR" sz="2400" b="1" i="0" u="none" strike="noStrike" kern="1200" cap="none" spc="0" normalizeH="0" baseline="0" noProof="0" dirty="0">
                <a:ln>
                  <a:noFill/>
                </a:ln>
                <a:effectLst/>
                <a:uLnTx/>
                <a:uFillTx/>
                <a:latin typeface="+mn-lt"/>
                <a:ea typeface="+mn-ea"/>
                <a:cs typeface="+mn-cs"/>
              </a:rPr>
              <a:t>αποδεκτές νόρμες </a:t>
            </a:r>
            <a:r>
              <a:rPr kumimoji="0" lang="el-GR" sz="2400" b="0" i="0" u="none" strike="noStrike" kern="1200" cap="none" spc="0" normalizeH="0" baseline="0" noProof="0" dirty="0">
                <a:ln>
                  <a:noFill/>
                </a:ln>
                <a:effectLst/>
                <a:uLnTx/>
                <a:uFillTx/>
                <a:latin typeface="+mn-lt"/>
                <a:ea typeface="+mn-ea"/>
                <a:cs typeface="+mn-cs"/>
              </a:rPr>
              <a:t>που υπαγορεύουν και καθορίζουν τη συμπεριφορά και τη λειτουργία των φύλων στα πλαίσια της κοινωνίας, της εργασίας, της εκπαίδευσης, της θρησκείας, στις διαπροσωπικές ή ερωτικές σχέσεις </a:t>
            </a:r>
            <a:r>
              <a:rPr kumimoji="0" lang="el-GR" sz="2400" b="0" i="0" u="none" strike="noStrike" kern="1200" cap="none" spc="0" normalizeH="0" baseline="0" noProof="0" dirty="0" err="1">
                <a:ln>
                  <a:noFill/>
                </a:ln>
                <a:effectLst/>
                <a:uLnTx/>
                <a:uFillTx/>
                <a:latin typeface="+mn-lt"/>
                <a:ea typeface="+mn-ea"/>
                <a:cs typeface="+mn-cs"/>
              </a:rPr>
              <a:t>κτλ</a:t>
            </a:r>
            <a:endParaRPr kumimoji="0" lang="el-GR" sz="2400" b="0" i="0" u="none" strike="noStrike" kern="1200" cap="none" spc="0" normalizeH="0" baseline="0" noProof="0" dirty="0">
              <a:ln>
                <a:noFill/>
              </a:ln>
              <a:effectLst/>
              <a:uLnTx/>
              <a:uFillTx/>
              <a:latin typeface="+mn-lt"/>
              <a:ea typeface="+mn-ea"/>
              <a:cs typeface="+mn-cs"/>
            </a:endParaRPr>
          </a:p>
        </p:txBody>
      </p:sp>
      <p:sp>
        <p:nvSpPr>
          <p:cNvPr id="8" name="TextBox 7">
            <a:extLst>
              <a:ext uri="{FF2B5EF4-FFF2-40B4-BE49-F238E27FC236}">
                <a16:creationId xmlns:a16="http://schemas.microsoft.com/office/drawing/2014/main" id="{DB05663F-88C9-4777-BFA7-EFD5A29791F6}"/>
              </a:ext>
            </a:extLst>
          </p:cNvPr>
          <p:cNvSpPr txBox="1"/>
          <p:nvPr/>
        </p:nvSpPr>
        <p:spPr>
          <a:xfrm>
            <a:off x="241738" y="4267662"/>
            <a:ext cx="8229600" cy="1200329"/>
          </a:xfrm>
          <a:prstGeom prst="rect">
            <a:avLst/>
          </a:prstGeom>
          <a:noFill/>
        </p:spPr>
        <p:txBody>
          <a:bodyPr wrap="square" rtlCol="0">
            <a:spAutoFit/>
          </a:bodyPr>
          <a:lstStyle/>
          <a:p>
            <a:r>
              <a:rPr lang="el-GR" sz="2400" b="0" i="0" dirty="0">
                <a:solidFill>
                  <a:srgbClr val="202122"/>
                </a:solidFill>
                <a:effectLst/>
                <a:latin typeface="+mn-lt"/>
              </a:rPr>
              <a:t>Η ύπαρξη των </a:t>
            </a:r>
            <a:r>
              <a:rPr lang="el-GR" sz="2400" b="0" i="0" dirty="0" err="1">
                <a:solidFill>
                  <a:srgbClr val="202122"/>
                </a:solidFill>
                <a:effectLst/>
                <a:latin typeface="+mn-lt"/>
              </a:rPr>
              <a:t>έμφυλων</a:t>
            </a:r>
            <a:r>
              <a:rPr lang="el-GR" sz="2400" b="0" i="0" dirty="0">
                <a:solidFill>
                  <a:srgbClr val="202122"/>
                </a:solidFill>
                <a:effectLst/>
                <a:latin typeface="+mn-lt"/>
              </a:rPr>
              <a:t> ρόλων είναι εμφανής σε όλες σχεδόν τις κοινωνίες,</a:t>
            </a:r>
            <a:r>
              <a:rPr lang="en-US" sz="2400" b="0" i="0" dirty="0">
                <a:solidFill>
                  <a:srgbClr val="202122"/>
                </a:solidFill>
                <a:effectLst/>
                <a:latin typeface="+mn-lt"/>
              </a:rPr>
              <a:t> </a:t>
            </a:r>
            <a:r>
              <a:rPr lang="el-GR" sz="2400" dirty="0">
                <a:solidFill>
                  <a:srgbClr val="202122"/>
                </a:solidFill>
                <a:latin typeface="+mn-lt"/>
              </a:rPr>
              <a:t>ενώ</a:t>
            </a:r>
            <a:r>
              <a:rPr lang="el-GR" sz="2400" b="0" i="0" dirty="0">
                <a:solidFill>
                  <a:srgbClr val="202122"/>
                </a:solidFill>
                <a:effectLst/>
                <a:latin typeface="+mn-lt"/>
              </a:rPr>
              <a:t> ποικίλλουν και μεταβάλλονται ανάλογα με τη χρονική περίοδο.</a:t>
            </a:r>
            <a:endParaRPr lang="el-GR" sz="2400" dirty="0">
              <a:latin typeface="+mn-lt"/>
            </a:endParaRPr>
          </a:p>
        </p:txBody>
      </p:sp>
      <p:sp>
        <p:nvSpPr>
          <p:cNvPr id="9" name="TextBox 8">
            <a:extLst>
              <a:ext uri="{FF2B5EF4-FFF2-40B4-BE49-F238E27FC236}">
                <a16:creationId xmlns:a16="http://schemas.microsoft.com/office/drawing/2014/main" id="{FEC7BD2A-E1C4-4281-B96F-768FBFD48409}"/>
              </a:ext>
            </a:extLst>
          </p:cNvPr>
          <p:cNvSpPr txBox="1"/>
          <p:nvPr/>
        </p:nvSpPr>
        <p:spPr>
          <a:xfrm>
            <a:off x="228600" y="3221422"/>
            <a:ext cx="8229600" cy="95410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800" b="1" i="0" u="none" strike="noStrike" kern="1200" cap="none" spc="0" normalizeH="0" baseline="0" noProof="0" dirty="0">
                <a:ln>
                  <a:noFill/>
                </a:ln>
                <a:solidFill>
                  <a:schemeClr val="accent2"/>
                </a:solidFill>
                <a:effectLst/>
                <a:uLnTx/>
                <a:uFillTx/>
                <a:latin typeface="Calibri"/>
                <a:ea typeface="+mn-ea"/>
                <a:cs typeface="Arial" charset="0"/>
              </a:rPr>
              <a:t>Αποτελούν τις </a:t>
            </a:r>
            <a:r>
              <a:rPr kumimoji="0" lang="el-GR" sz="2800" b="1" i="0" u="none" strike="noStrike" kern="1200" cap="none" spc="0" normalizeH="0" baseline="0" noProof="0" dirty="0">
                <a:ln>
                  <a:noFill/>
                </a:ln>
                <a:effectLst/>
                <a:uLnTx/>
                <a:uFillTx/>
                <a:latin typeface="Calibri"/>
                <a:ea typeface="+mn-ea"/>
                <a:cs typeface="Arial" charset="0"/>
              </a:rPr>
              <a:t>οδηγίες</a:t>
            </a:r>
            <a:r>
              <a:rPr kumimoji="0" lang="el-GR" sz="2800" b="1" i="0" u="none" strike="noStrike" kern="1200" cap="none" spc="0" normalizeH="0" baseline="0" noProof="0" dirty="0">
                <a:ln>
                  <a:noFill/>
                </a:ln>
                <a:solidFill>
                  <a:schemeClr val="accent2"/>
                </a:solidFill>
                <a:effectLst/>
                <a:uLnTx/>
                <a:uFillTx/>
                <a:latin typeface="Calibri"/>
                <a:ea typeface="+mn-ea"/>
                <a:cs typeface="Arial" charset="0"/>
              </a:rPr>
              <a:t> για το πως αρμόζει να συμπεριφέρεται ένας άνδρας και πως μια γυναίκα</a:t>
            </a:r>
          </a:p>
        </p:txBody>
      </p:sp>
      <p:pic>
        <p:nvPicPr>
          <p:cNvPr id="6146" name="Picture 2" descr="Έμφυλα στερεότυπα: Η διαχρονική βάση του σεξισμού | OffLine Post">
            <a:extLst>
              <a:ext uri="{FF2B5EF4-FFF2-40B4-BE49-F238E27FC236}">
                <a16:creationId xmlns:a16="http://schemas.microsoft.com/office/drawing/2014/main" id="{1B8A72DF-540F-4A4F-A0E3-58B016AC2A4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4867826"/>
            <a:ext cx="2143125" cy="190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2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63D06BD4-F126-4DF7-AA51-D5F3E15DE3D8}"/>
              </a:ext>
            </a:extLst>
          </p:cNvPr>
          <p:cNvPicPr>
            <a:picLocks noChangeAspect="1" noChangeArrowheads="1"/>
          </p:cNvPicPr>
          <p:nvPr/>
        </p:nvPicPr>
        <p:blipFill rotWithShape="1">
          <a:blip r:embed="rId3">
            <a:clrChange>
              <a:clrFrom>
                <a:srgbClr val="CCECFC"/>
              </a:clrFrom>
              <a:clrTo>
                <a:srgbClr val="CCECFC">
                  <a:alpha val="0"/>
                </a:srgbClr>
              </a:clrTo>
            </a:clrChange>
            <a:extLst>
              <a:ext uri="{28A0092B-C50C-407E-A947-70E740481C1C}">
                <a14:useLocalDpi xmlns:a14="http://schemas.microsoft.com/office/drawing/2010/main" val="0"/>
              </a:ext>
            </a:extLst>
          </a:blip>
          <a:srcRect l="42975" t="32489"/>
          <a:stretch/>
        </p:blipFill>
        <p:spPr bwMode="auto">
          <a:xfrm>
            <a:off x="3505200" y="2099146"/>
            <a:ext cx="1314450" cy="13375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3000" y="73001"/>
            <a:ext cx="6858000" cy="889282"/>
          </a:xfrm>
        </p:spPr>
        <p:txBody>
          <a:bodyPr>
            <a:normAutofit/>
          </a:bodyPr>
          <a:lstStyle/>
          <a:p>
            <a:pPr eaLnBrk="1" fontAlgn="auto" hangingPunct="1">
              <a:spcAft>
                <a:spcPts val="0"/>
              </a:spcAft>
              <a:defRPr/>
            </a:pPr>
            <a:r>
              <a:rPr lang="el-GR" sz="4000" b="1" dirty="0" err="1">
                <a:solidFill>
                  <a:schemeClr val="tx1"/>
                </a:solidFill>
                <a:cs typeface="Times New Roman" pitchFamily="18" charset="0"/>
              </a:rPr>
              <a:t>Έμφυλα</a:t>
            </a:r>
            <a:r>
              <a:rPr lang="el-GR" sz="4000" b="1" dirty="0">
                <a:solidFill>
                  <a:schemeClr val="tx1"/>
                </a:solidFill>
                <a:cs typeface="Times New Roman" pitchFamily="18" charset="0"/>
              </a:rPr>
              <a:t> στερεότυπα</a:t>
            </a:r>
            <a:endParaRPr lang="en-US" sz="4000" b="1" dirty="0">
              <a:solidFill>
                <a:schemeClr val="tx1"/>
              </a:solidFill>
              <a:cs typeface="Times New Roman" pitchFamily="18" charset="0"/>
            </a:endParaRPr>
          </a:p>
        </p:txBody>
      </p:sp>
      <p:sp>
        <p:nvSpPr>
          <p:cNvPr id="7" name="7 - TextBox">
            <a:extLst>
              <a:ext uri="{FF2B5EF4-FFF2-40B4-BE49-F238E27FC236}">
                <a16:creationId xmlns:a16="http://schemas.microsoft.com/office/drawing/2014/main" id="{A7B99B90-357C-48B1-A5BE-290DC8FDFC0C}"/>
              </a:ext>
            </a:extLst>
          </p:cNvPr>
          <p:cNvSpPr txBox="1"/>
          <p:nvPr/>
        </p:nvSpPr>
        <p:spPr>
          <a:xfrm>
            <a:off x="228600" y="3754904"/>
            <a:ext cx="8763000" cy="2419124"/>
          </a:xfrm>
          <a:prstGeom prst="rect">
            <a:avLst/>
          </a:prstGeom>
          <a:noFill/>
          <a:ln>
            <a:noFill/>
          </a:ln>
        </p:spPr>
        <p:txBody>
          <a:bodyPr wrap="square" rtlCol="0">
            <a:spAutoFit/>
          </a:bodyPr>
          <a:lstStyle/>
          <a:p>
            <a:pPr marL="342900" marR="0" lvl="0" indent="-342900" algn="just"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l-GR" sz="2400" b="0" i="0" u="none" strike="noStrike" kern="1200" cap="none" spc="0" normalizeH="0" baseline="0" noProof="0" dirty="0">
                <a:ln>
                  <a:noFill/>
                </a:ln>
                <a:solidFill>
                  <a:srgbClr val="333333"/>
                </a:solidFill>
                <a:effectLst/>
                <a:uLnTx/>
                <a:uFillTx/>
                <a:latin typeface="+mn-lt"/>
                <a:ea typeface="+mn-ea"/>
                <a:cs typeface="+mn-cs"/>
              </a:rPr>
              <a:t>Βαθιά ριζωμένες αντιλήψεις με βάση τις οποίες αποδίδονται </a:t>
            </a:r>
            <a:r>
              <a:rPr kumimoji="0" lang="el-GR" sz="2400" b="1" i="0" u="none" strike="noStrike" kern="1200" cap="none" spc="0" normalizeH="0" baseline="0" noProof="0" dirty="0">
                <a:ln>
                  <a:noFill/>
                </a:ln>
                <a:solidFill>
                  <a:srgbClr val="333333"/>
                </a:solidFill>
                <a:effectLst/>
                <a:uLnTx/>
                <a:uFillTx/>
                <a:latin typeface="+mn-lt"/>
                <a:ea typeface="+mn-ea"/>
                <a:cs typeface="+mn-cs"/>
              </a:rPr>
              <a:t>αυθαίρετα χαρακτηριστικά και ρόλοι </a:t>
            </a:r>
            <a:r>
              <a:rPr kumimoji="0" lang="el-GR" sz="2400" b="0" i="0" u="none" strike="noStrike" kern="1200" cap="none" spc="0" normalizeH="0" baseline="0" noProof="0" dirty="0">
                <a:ln>
                  <a:noFill/>
                </a:ln>
                <a:solidFill>
                  <a:srgbClr val="333333"/>
                </a:solidFill>
                <a:effectLst/>
                <a:uLnTx/>
                <a:uFillTx/>
                <a:latin typeface="+mn-lt"/>
                <a:ea typeface="+mn-ea"/>
                <a:cs typeface="+mn-cs"/>
              </a:rPr>
              <a:t>στα δυο φύλα. </a:t>
            </a:r>
          </a:p>
          <a:p>
            <a:pPr marL="342900" marR="0" lvl="0" indent="-342900" algn="just"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lang="el-GR" sz="2400" dirty="0">
                <a:solidFill>
                  <a:srgbClr val="333333"/>
                </a:solidFill>
                <a:latin typeface="+mn-lt"/>
                <a:cs typeface="+mn-cs"/>
              </a:rPr>
              <a:t>Ενδέχεται να </a:t>
            </a:r>
            <a:r>
              <a:rPr lang="el-GR" sz="2400" b="1" dirty="0">
                <a:solidFill>
                  <a:srgbClr val="333333"/>
                </a:solidFill>
                <a:latin typeface="+mn-lt"/>
                <a:cs typeface="+mn-cs"/>
              </a:rPr>
              <a:t>περιορίσουν την ανάπτυξη </a:t>
            </a:r>
            <a:r>
              <a:rPr lang="el-GR" sz="2400" dirty="0">
                <a:solidFill>
                  <a:srgbClr val="333333"/>
                </a:solidFill>
                <a:latin typeface="+mn-lt"/>
                <a:cs typeface="+mn-cs"/>
              </a:rPr>
              <a:t>των φυσικών ταλέντων και των ικανοτήτων των κοριτσιών και των αγοριών, των γυναικών και των ανδρών, καθώς και την εκπαιδευτική και επαγγελματική τους εμπειρία και τις ευκαιρίες ζωής εν γένει. </a:t>
            </a:r>
            <a:endParaRPr kumimoji="0" lang="el-GR" sz="1600" b="0" i="0" u="none" strike="noStrike" kern="1200" cap="none" spc="0" normalizeH="0" baseline="0" noProof="0" dirty="0">
              <a:ln>
                <a:noFill/>
              </a:ln>
              <a:solidFill>
                <a:srgbClr val="333333"/>
              </a:solidFill>
              <a:effectLst/>
              <a:uLnTx/>
              <a:uFillTx/>
              <a:latin typeface="+mn-lt"/>
              <a:ea typeface="+mn-ea"/>
              <a:cs typeface="+mn-cs"/>
            </a:endParaRPr>
          </a:p>
        </p:txBody>
      </p:sp>
      <p:sp>
        <p:nvSpPr>
          <p:cNvPr id="9" name="Φυσαλίδα ομιλίας: Ορθογώνιο 8">
            <a:extLst>
              <a:ext uri="{FF2B5EF4-FFF2-40B4-BE49-F238E27FC236}">
                <a16:creationId xmlns:a16="http://schemas.microsoft.com/office/drawing/2014/main" id="{64521BAF-A280-41EF-8567-F377AFEB22E5}"/>
              </a:ext>
            </a:extLst>
          </p:cNvPr>
          <p:cNvSpPr/>
          <p:nvPr/>
        </p:nvSpPr>
        <p:spPr>
          <a:xfrm>
            <a:off x="781050" y="1139392"/>
            <a:ext cx="3257550" cy="1451407"/>
          </a:xfrm>
          <a:prstGeom prst="wedgeRect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«Οι γυναίκες δεν είναι καλές στα μαθηματικά &amp; τις θετικές επιστήμες»</a:t>
            </a:r>
            <a:endParaRPr lang="en-US" sz="2400" dirty="0">
              <a:solidFill>
                <a:schemeClr val="tx1"/>
              </a:solidFill>
            </a:endParaRPr>
          </a:p>
        </p:txBody>
      </p:sp>
      <p:sp>
        <p:nvSpPr>
          <p:cNvPr id="10" name="Φυσαλίδα ομιλίας: Ορθογώνιο 9">
            <a:extLst>
              <a:ext uri="{FF2B5EF4-FFF2-40B4-BE49-F238E27FC236}">
                <a16:creationId xmlns:a16="http://schemas.microsoft.com/office/drawing/2014/main" id="{54317B47-BBCC-4401-BD57-5291EB99C802}"/>
              </a:ext>
            </a:extLst>
          </p:cNvPr>
          <p:cNvSpPr/>
          <p:nvPr/>
        </p:nvSpPr>
        <p:spPr>
          <a:xfrm>
            <a:off x="5181600" y="1139392"/>
            <a:ext cx="3048000" cy="1219207"/>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«Τα αγόρια παίζουν με αυτοκινητάκια τα κορίτσια με κούκλες»</a:t>
            </a:r>
            <a:endParaRPr lang="en-US" sz="2400" dirty="0">
              <a:solidFill>
                <a:schemeClr val="tx1"/>
              </a:solidFill>
            </a:endParaRPr>
          </a:p>
        </p:txBody>
      </p:sp>
      <p:pic>
        <p:nvPicPr>
          <p:cNvPr id="1026" name="Picture 2" descr="2,000+ Girl Playing With Dolls Illustrations, Royalty-Free Vector Graphics  &amp; Clip Art - iStock | Boy and girl playing with dolls, Black girl playing  with dolls">
            <a:extLst>
              <a:ext uri="{FF2B5EF4-FFF2-40B4-BE49-F238E27FC236}">
                <a16:creationId xmlns:a16="http://schemas.microsoft.com/office/drawing/2014/main" id="{06A6C609-56CC-49AF-A6AE-D8360A2CDC3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1722959"/>
            <a:ext cx="2024062" cy="202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78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59549"/>
            <a:ext cx="6314209" cy="777584"/>
          </a:xfrm>
        </p:spPr>
        <p:txBody>
          <a:bodyPr>
            <a:normAutofit/>
          </a:bodyPr>
          <a:lstStyle/>
          <a:p>
            <a:pPr eaLnBrk="1" fontAlgn="auto" hangingPunct="1">
              <a:spcAft>
                <a:spcPts val="0"/>
              </a:spcAft>
              <a:defRPr/>
            </a:pPr>
            <a:r>
              <a:rPr lang="el-GR" sz="4000" b="1" dirty="0">
                <a:solidFill>
                  <a:schemeClr val="tx1"/>
                </a:solidFill>
                <a:latin typeface="+mn-lt"/>
                <a:cs typeface="Times New Roman" pitchFamily="18" charset="0"/>
              </a:rPr>
              <a:t>Γλωσσικός σεξισμός</a:t>
            </a:r>
            <a:endParaRPr lang="en-US" sz="4000" b="1" dirty="0">
              <a:solidFill>
                <a:schemeClr val="tx1"/>
              </a:solidFill>
              <a:latin typeface="+mn-lt"/>
              <a:cs typeface="Times New Roman" pitchFamily="18" charset="0"/>
            </a:endParaRPr>
          </a:p>
        </p:txBody>
      </p:sp>
      <p:sp>
        <p:nvSpPr>
          <p:cNvPr id="6" name="Content Placeholder 5"/>
          <p:cNvSpPr>
            <a:spLocks noGrp="1"/>
          </p:cNvSpPr>
          <p:nvPr>
            <p:ph idx="1"/>
          </p:nvPr>
        </p:nvSpPr>
        <p:spPr>
          <a:xfrm>
            <a:off x="228600" y="1600200"/>
            <a:ext cx="8610600" cy="4724400"/>
          </a:xfrm>
        </p:spPr>
        <p:txBody>
          <a:bodyPr>
            <a:normAutofit lnSpcReduction="10000"/>
          </a:bodyPr>
          <a:lstStyle/>
          <a:p>
            <a:pPr marL="214313" indent="-214313" algn="just"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r>
              <a:rPr lang="en-US" sz="2600" dirty="0">
                <a:latin typeface="Garamond" pitchFamily="18" charset="0"/>
              </a:rPr>
              <a:t>	</a:t>
            </a:r>
            <a:r>
              <a:rPr lang="en-US" sz="2400" dirty="0"/>
              <a:t>X</a:t>
            </a:r>
            <a:r>
              <a:rPr lang="el-GR" sz="2400" dirty="0"/>
              <a:t>ρήση της γλώσσας με τρόπο που αναπαράγει και νομιμοποιεί την εξουσιαστική σχέση των ανδρών με τις γυναίκες, όπου αγνοείται η παρουσία των γυναικών και οι επιδόσεις τους ή η παρουσία τους περιγράφεται σχεσιακά με τους άνδρες</a:t>
            </a:r>
          </a:p>
          <a:p>
            <a:pPr marL="214313" indent="-214313"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r>
              <a:rPr lang="el-GR" sz="2400" b="1" dirty="0"/>
              <a:t>Πρακτικές που προβάλλουν τον γλωσσικό σεξισμό</a:t>
            </a:r>
          </a:p>
          <a:p>
            <a:pPr eaLnBrk="1" hangingPunct="1">
              <a:buSzPct val="45000"/>
              <a:buFont typeface="Wingdings" panose="05000000000000000000" pitchFamily="2" charset="2"/>
              <a:buChar char="§"/>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r>
              <a:rPr lang="el-GR" sz="2400" b="1" dirty="0"/>
              <a:t>Η συχνή χρήση του αρσενικού γένους </a:t>
            </a:r>
            <a:r>
              <a:rPr lang="el-GR" sz="2400" dirty="0"/>
              <a:t>για να περιγράψει και τα δύο γένη (π.χ. ο σύλλογος καθηγητών περιλαμβάνει καθηγητές και καθηγήτριες)</a:t>
            </a:r>
          </a:p>
          <a:p>
            <a:pPr eaLnBrk="1" hangingPunct="1">
              <a:buSzPct val="45000"/>
              <a:buFont typeface="Wingdings" panose="05000000000000000000" pitchFamily="2" charset="2"/>
              <a:buChar char="§"/>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r>
              <a:rPr lang="el-GR" sz="2400" b="1" dirty="0"/>
              <a:t>Η χρήση ουδέτερων νοηματικά λέξεων με σημασία αρσενικού </a:t>
            </a:r>
            <a:r>
              <a:rPr lang="el-GR" sz="2400" dirty="0"/>
              <a:t>(π.χ. ο άνθρωπος)</a:t>
            </a:r>
          </a:p>
          <a:p>
            <a:pPr eaLnBrk="1" hangingPunct="1">
              <a:buSzPct val="45000"/>
              <a:buFont typeface="Wingdings" panose="05000000000000000000" pitchFamily="2" charset="2"/>
              <a:buChar char="§"/>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r>
              <a:rPr lang="el-GR" sz="2400" dirty="0"/>
              <a:t>Η </a:t>
            </a:r>
            <a:r>
              <a:rPr lang="el-GR" sz="2400" b="1" dirty="0"/>
              <a:t>χρήση αντωνυμιών και επιθέτων με ουδέτερη σημασία </a:t>
            </a:r>
            <a:r>
              <a:rPr lang="el-GR" sz="2400" dirty="0"/>
              <a:t>που όμως χρησιμοποιούνται σχεδόν πάντα </a:t>
            </a:r>
            <a:r>
              <a:rPr lang="el-GR" sz="2400" b="1" dirty="0"/>
              <a:t>στον αρσενικό </a:t>
            </a:r>
            <a:r>
              <a:rPr lang="el-GR" sz="2400" dirty="0"/>
              <a:t>τους </a:t>
            </a:r>
            <a:r>
              <a:rPr lang="el-GR" sz="2400" b="1" dirty="0"/>
              <a:t>τύπο </a:t>
            </a:r>
            <a:r>
              <a:rPr lang="el-GR" sz="2400" dirty="0"/>
              <a:t>(π.χ. πολλοί κοιτάζουν, λίγοι βλέπουν</a:t>
            </a:r>
            <a:r>
              <a:rPr lang="en-US" sz="2400" dirty="0"/>
              <a:t>)</a:t>
            </a:r>
            <a:endParaRPr lang="el-GR" sz="2800" dirty="0">
              <a:latin typeface="Garamond" pitchFamily="18" charset="0"/>
            </a:endParaRPr>
          </a:p>
          <a:p>
            <a:pPr marL="214313" indent="-214313" eaLnBrk="1" hangingPunct="1">
              <a:buSzPct val="45000"/>
              <a:buFont typeface="Wingdings" pitchFamily="2" charset="2"/>
              <a:buChar char="ü"/>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800" dirty="0">
              <a:latin typeface="Garamond" pitchFamily="18" charset="0"/>
            </a:endParaRPr>
          </a:p>
          <a:p>
            <a:pPr marL="214313" indent="-214313" eaLnBrk="1" hangingPunct="1">
              <a:buSzPct val="45000"/>
              <a:buNone/>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600" dirty="0">
              <a:latin typeface="Garamond" pitchFamily="18" charset="0"/>
            </a:endParaRPr>
          </a:p>
          <a:p>
            <a:pPr marL="214313" indent="-214313" eaLnBrk="1" hangingPunct="1">
              <a:buSzPct val="45000"/>
              <a:buFont typeface="Wingdings" pitchFamily="2" charset="2"/>
              <a:buChar char="ü"/>
              <a:tabLst>
                <a:tab pos="214313" algn="l"/>
                <a:tab pos="319088" algn="l"/>
                <a:tab pos="768350" algn="l"/>
                <a:tab pos="1217613" algn="l"/>
                <a:tab pos="1666875" algn="l"/>
                <a:tab pos="2116138" algn="l"/>
                <a:tab pos="2565400" algn="l"/>
                <a:tab pos="3014663" algn="l"/>
                <a:tab pos="3463925" algn="l"/>
                <a:tab pos="3913188" algn="l"/>
                <a:tab pos="4362450" algn="l"/>
                <a:tab pos="4811713" algn="l"/>
                <a:tab pos="5260975" algn="l"/>
                <a:tab pos="5710238" algn="l"/>
                <a:tab pos="6159500" algn="l"/>
                <a:tab pos="6608763" algn="l"/>
                <a:tab pos="7058025" algn="l"/>
                <a:tab pos="7507288" algn="l"/>
                <a:tab pos="7956550" algn="l"/>
                <a:tab pos="8405813" algn="l"/>
                <a:tab pos="8855075" algn="l"/>
              </a:tabLst>
              <a:defRPr/>
            </a:pPr>
            <a:endParaRPr lang="el-GR" sz="2800" dirty="0">
              <a:latin typeface="Garamond" pitchFamily="18" charset="0"/>
            </a:endParaRPr>
          </a:p>
        </p:txBody>
      </p:sp>
      <p:sp>
        <p:nvSpPr>
          <p:cNvPr id="4" name="Rectangle 3"/>
          <p:cNvSpPr/>
          <p:nvPr/>
        </p:nvSpPr>
        <p:spPr>
          <a:xfrm>
            <a:off x="0" y="1295401"/>
            <a:ext cx="9144000" cy="1508105"/>
          </a:xfrm>
          <a:prstGeom prst="rect">
            <a:avLst/>
          </a:prstGeom>
        </p:spPr>
        <p:txBody>
          <a:bodyPr wrap="square">
            <a:spAutoFit/>
          </a:bodyPr>
          <a:lstStyle/>
          <a:p>
            <a:endParaRPr lang="el-GR" sz="2400" dirty="0">
              <a:solidFill>
                <a:srgbClr val="FFFF00"/>
              </a:solidFill>
              <a:latin typeface="Garamond" pitchFamily="18" charset="0"/>
            </a:endParaRPr>
          </a:p>
          <a:p>
            <a:pPr>
              <a:buFont typeface="Wingdings" pitchFamily="2" charset="2"/>
              <a:buChar char="ü"/>
            </a:pPr>
            <a:endParaRPr lang="en-US" sz="2400" dirty="0">
              <a:solidFill>
                <a:schemeClr val="bg1"/>
              </a:solidFill>
              <a:latin typeface="Garamond" pitchFamily="18" charset="0"/>
            </a:endParaRPr>
          </a:p>
          <a:p>
            <a:endParaRPr lang="en-US" sz="2400" dirty="0">
              <a:solidFill>
                <a:schemeClr val="bg1"/>
              </a:solidFill>
              <a:latin typeface="Garamond" pitchFamily="18" charset="0"/>
            </a:endParaRPr>
          </a:p>
          <a:p>
            <a:endParaRPr lang="en-US" dirty="0">
              <a:solidFill>
                <a:srgbClr val="FFFF00"/>
              </a:solidFill>
              <a:latin typeface="Garamond" pitchFamily="18" charset="0"/>
            </a:endParaRPr>
          </a:p>
        </p:txBody>
      </p:sp>
      <p:pic>
        <p:nvPicPr>
          <p:cNvPr id="3074" name="Picture 2" descr="Αθώα σχόλια ή υποσυνείδητος σεξισμός; – Χ.Ε.Ν Αθηνών">
            <a:extLst>
              <a:ext uri="{FF2B5EF4-FFF2-40B4-BE49-F238E27FC236}">
                <a16:creationId xmlns:a16="http://schemas.microsoft.com/office/drawing/2014/main" id="{A34E540F-EBBB-48E9-A0F5-B269C1A95960}"/>
              </a:ext>
            </a:extLst>
          </p:cNvPr>
          <p:cNvPicPr>
            <a:picLocks noChangeAspect="1" noChangeArrowheads="1"/>
          </p:cNvPicPr>
          <p:nvPr/>
        </p:nvPicPr>
        <p:blipFill>
          <a:blip r:embed="rId3">
            <a:clrChange>
              <a:clrFrom>
                <a:srgbClr val="88D7E8"/>
              </a:clrFrom>
              <a:clrTo>
                <a:srgbClr val="88D7E8">
                  <a:alpha val="0"/>
                </a:srgbClr>
              </a:clrTo>
            </a:clrChange>
            <a:extLst>
              <a:ext uri="{28A0092B-C50C-407E-A947-70E740481C1C}">
                <a14:useLocalDpi xmlns:a14="http://schemas.microsoft.com/office/drawing/2010/main" val="0"/>
              </a:ext>
            </a:extLst>
          </a:blip>
          <a:srcRect/>
          <a:stretch>
            <a:fillRect/>
          </a:stretch>
        </p:blipFill>
        <p:spPr bwMode="auto">
          <a:xfrm>
            <a:off x="3464" y="38100"/>
            <a:ext cx="2434936" cy="14204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4D08E55-19A4-4E8C-8093-1EBC7E9F8F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64684</TotalTime>
  <Words>3529</Words>
  <Application>Microsoft Office PowerPoint</Application>
  <PresentationFormat>Προβολή στην οθόνη (4:3)</PresentationFormat>
  <Paragraphs>305</Paragraphs>
  <Slides>40</Slides>
  <Notes>38</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40</vt:i4>
      </vt:variant>
    </vt:vector>
  </HeadingPairs>
  <TitlesOfParts>
    <vt:vector size="52" baseType="lpstr">
      <vt:lpstr>Arial</vt:lpstr>
      <vt:lpstr>Calibri</vt:lpstr>
      <vt:lpstr>Cambria,Bold</vt:lpstr>
      <vt:lpstr>Garamond</vt:lpstr>
      <vt:lpstr>Georgia</vt:lpstr>
      <vt:lpstr>Georgia,Bold</vt:lpstr>
      <vt:lpstr>Times New Roman</vt:lpstr>
      <vt:lpstr>Tinos</vt:lpstr>
      <vt:lpstr>Trebuchet MS</vt:lpstr>
      <vt:lpstr>Wingdings</vt:lpstr>
      <vt:lpstr>Wingdings 3</vt:lpstr>
      <vt:lpstr>Θέμα του Office</vt:lpstr>
      <vt:lpstr>Παρουσίαση του PowerPoint</vt:lpstr>
      <vt:lpstr>Παρουσίαση του PowerPoint</vt:lpstr>
      <vt:lpstr>Παρουσίαση του PowerPoint</vt:lpstr>
      <vt:lpstr>Ορισμοί &amp; δόμηση του φύλου</vt:lpstr>
      <vt:lpstr>Βιολογικό &amp; κοινωνικό φύλο</vt:lpstr>
      <vt:lpstr>Kοινωνικό φύλο</vt:lpstr>
      <vt:lpstr>Ρόλοι των φύλων</vt:lpstr>
      <vt:lpstr>Έμφυλα στερεότυπα</vt:lpstr>
      <vt:lpstr>Γλωσσικός σεξισμός</vt:lpstr>
      <vt:lpstr>Σεξισμός στον αθλητισμό</vt:lpstr>
      <vt:lpstr>Φύλα &amp; αθλητισμός</vt:lpstr>
      <vt:lpstr>Βιολογικοί μύθοι</vt:lpstr>
      <vt:lpstr>Κατάρριψη βιολογικών μύθων</vt:lpstr>
      <vt:lpstr>Η περίπτωση της Allyson Felix</vt:lpstr>
      <vt:lpstr>Στον αθλητισμό σήμερα…</vt:lpstr>
      <vt:lpstr>Το ολυμπιακό ξεκίνημα</vt:lpstr>
      <vt:lpstr>Κατάταξη αθλημάτων σε σχέση με το φύλο (Koivula, 1995)</vt:lpstr>
      <vt:lpstr>Ανδρικά αθλήματα στην Ελλάδα</vt:lpstr>
      <vt:lpstr>Η συμμετοχή των γυναικών στους Ολυμπιακούς Αγώνες</vt:lpstr>
      <vt:lpstr>Παρουσίαση του PowerPoint</vt:lpstr>
      <vt:lpstr>Διακρίσεις Ελληνίδων στον αθλητισμό</vt:lpstr>
      <vt:lpstr>Διακρίσεις Ελληνίδων στον αθλητισμό</vt:lpstr>
      <vt:lpstr>Διακρίσεις Ελληνίδων στον αθλητισμό</vt:lpstr>
      <vt:lpstr>Παρουσίαση του PowerPoint</vt:lpstr>
      <vt:lpstr>Αναπαραγωγή της ανισότητας</vt:lpstr>
      <vt:lpstr>Η ισότητα των φύλων στην εκπαίδευση</vt:lpstr>
      <vt:lpstr> </vt:lpstr>
      <vt:lpstr>Αυτοεκπληρούμενη προφητεία</vt:lpstr>
      <vt:lpstr>Αυτοεκπληρούμενη προφητεία &amp; εκπαίδευση</vt:lpstr>
      <vt:lpstr>Χαρακτηριστικά των μαθητών/τριών που επηρεάζουν το φαινόμενο της αυτοεκπληρούμενης προφητείας και τα θέματα ισότητας</vt:lpstr>
      <vt:lpstr>Αυτοεκπληρούμενη προφητεία &amp; ΦΑ</vt:lpstr>
      <vt:lpstr>Παρουσίαση του PowerPoint</vt:lpstr>
      <vt:lpstr>Παρουσίαση του PowerPoint</vt:lpstr>
      <vt:lpstr>Έχετε παρατηρήσει ποτέ κάποια από τις παρακάτω συμπεριφορές στο μάθημα της ΦΑ;</vt:lpstr>
      <vt:lpstr>Ταυτότητες φύλου &amp; ΦΑ</vt:lpstr>
      <vt:lpstr>Η ΦΑ στην τριτοβάθμια εκπαίδευση</vt:lpstr>
      <vt:lpstr>Η ΦΑ στην τριτοβάθμια εκπαίδευση</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Thessaly Department of Physical Education  &amp; Sport Science</dc:title>
  <dc:creator>dafu</dc:creator>
  <dc:description>2010 puzzle piece powerpoint template from presentationpro.com</dc:description>
  <cp:lastModifiedBy>R</cp:lastModifiedBy>
  <cp:revision>1032</cp:revision>
  <dcterms:created xsi:type="dcterms:W3CDTF">2012-09-14T15:43:49Z</dcterms:created>
  <dcterms:modified xsi:type="dcterms:W3CDTF">2025-11-30T11:37:14Z</dcterms:modified>
  <cp:category>2010 business concepts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TC018813489991</vt:lpwstr>
  </property>
</Properties>
</file>