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9A9415-A7E4-4270-AB33-B571C0E7E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FECE8ED-CF47-493C-AE8B-9E0810721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FCA51A3-DCDB-4ABD-B989-3FB395BE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E7BA2F-1DA8-4644-A33E-2F9372BE3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1D9C7B6-56DA-4C56-86E5-8486BDD6C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7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4C9B7A-DBA3-4EFB-8906-5D510545D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56758AB-1D02-4160-8DCD-792833F37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2C9535-AFC1-4C4D-B1A7-80C852471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462CB7-01A6-4846-827E-792C3915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FAA237-E624-46EC-862F-8979B6BB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7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41EE32E-D2B4-4A52-8232-520A8A55AA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43A5980-C882-436E-9AF7-38EBE7608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7128C74-160F-4464-86BB-4ACE1D944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C02F59-A166-4C9D-A9DC-8D7CB29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0C434B-6889-4F1A-8C9E-D21A2E5F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0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685D95-DD26-4957-A389-C8387C2A8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B25031-2D9D-4326-AB2E-BF7D30523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27FA9FD-4C2E-4633-B9E0-885FBF560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6C5C8-FCC5-4C92-B844-EEF9209F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12FB64-4DA8-41B1-A7C3-945EACEE3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5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F40A1-C119-4CF0-B696-807D1C9AB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7AFE54-CFDA-4FC9-8FD4-F36C77B19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CEC80D-5DFB-4733-BF10-B0C4EA01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2CC8E2F-42F7-40FB-B2DC-E8D20D38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D368D6-A8C3-4247-A227-D2ECC7D3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79E10-2131-4D33-943E-35A0B1A27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B8B1A8-A436-44D2-818B-9EA9ED5E67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A65D6F-B761-4B0A-9FA4-E420EA836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4DCBA05-4BB8-4E2C-BBD7-DDECB137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9C69ABE-DE1B-42FD-A7EF-A40BAED1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E1126A-9C43-4224-80DE-AE126DA7C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B7426B-8E22-48BE-9C3A-5F7C0F215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174BB2-2EB5-431E-9B94-8E9B58DF0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016454E-E019-4C58-901A-E5461D7D3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33BCD98-EA4B-4E0D-B867-6295E0AF9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3D44CFD-4C87-4A79-9CF8-63B2479C7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B26E8CF-2DE8-4BC6-9A49-FDF9413A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669CFD0-7058-4755-90CA-7FCEE03B7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AC10B43-0857-40D0-898C-0809505C5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6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4AD05D-5FEE-4C3C-A326-6F80671AB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43D5FBB-8771-4DA8-A2E4-68FDBA10F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E32E886-639D-4A48-A033-1763E0495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57F9009-C79D-4901-BD3C-651996CC1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1CF5532-60EC-4EA6-B41C-34BF96E0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4EF00CF-010D-44DA-AA81-F6D02B3B6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88CB65A-37ED-4CAD-A883-175AB487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5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E7AA74-8B06-488B-8913-94BE163AA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166774-A442-4346-AA25-D349522FA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DAB9D24-9C68-4F71-A82C-79125A134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71AB6DA-37BE-4A65-AB7E-C7A678023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88D06B-E9B6-4BC8-BA11-A719A3FB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0C9C872-3648-4617-A6CC-84C5DC11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2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18BEC4-64A3-476F-B640-EB5148C7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B10EB8A-419B-4AA7-A401-76804A2E1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88FC49-82D0-4E82-95C9-C9362A4C8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CB743D0-1F83-4861-A328-D30043F8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0858717-00AA-494B-A259-0E4F205BD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5B00819-98F7-4920-9470-6B78187AB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5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2A34B8-1D40-44A0-AA57-207468293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2AF71E2-649C-4C3B-94D4-FD02E3371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FA75D6-B962-4374-AFFA-1159C4CCF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DC617E3-9D87-45FE-945B-79B813119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EB377E-D961-4A12-88B4-361D790159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836FFC-A9A6-4AC4-A9EB-5FBD294AFF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Σταθερη</a:t>
            </a:r>
            <a:r>
              <a:rPr lang="el-GR" dirty="0"/>
              <a:t>  </a:t>
            </a:r>
            <a:r>
              <a:rPr lang="el-GR" dirty="0" err="1"/>
              <a:t>αποσβεση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797D13A-7F77-4EBB-8CAF-78FF725F4E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ΟΔΥΣΣΕΑΣ ΜΑΝΩΛΙΑΔΗΣ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8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27C916-DB74-4D5B-96DA-6C99BBBB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7D90B0-71D4-4F7F-B76D-DB36B7ECE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Μέθοδος Σταθερής Απόσβεσης : </a:t>
            </a:r>
            <a:r>
              <a:rPr lang="el-GR" dirty="0"/>
              <a:t>Υποθέτοντας σταθερή απόσβεση για κάθε περίοδο, η προς απόσβεση αξία Α = Κ</a:t>
            </a:r>
            <a:r>
              <a:rPr lang="el-GR" baseline="-25000" dirty="0"/>
              <a:t>0</a:t>
            </a:r>
            <a:r>
              <a:rPr lang="el-GR" dirty="0"/>
              <a:t> - Κ</a:t>
            </a:r>
            <a:r>
              <a:rPr lang="el-GR" baseline="-25000" dirty="0"/>
              <a:t>Τ</a:t>
            </a:r>
            <a:r>
              <a:rPr lang="el-GR" dirty="0"/>
              <a:t> </a:t>
            </a:r>
            <a:r>
              <a:rPr lang="el-GR" dirty="0" err="1"/>
              <a:t>κατανέµεται</a:t>
            </a:r>
            <a:r>
              <a:rPr lang="el-GR" dirty="0"/>
              <a:t> σε Ν ίσα µ</a:t>
            </a:r>
            <a:r>
              <a:rPr lang="el-GR" dirty="0" err="1"/>
              <a:t>έρη</a:t>
            </a:r>
            <a:r>
              <a:rPr lang="el-GR" dirty="0"/>
              <a:t>, οπότε: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			</a:t>
            </a:r>
            <a:r>
              <a:rPr lang="el-GR" dirty="0" err="1"/>
              <a:t>Α</a:t>
            </a:r>
            <a:r>
              <a:rPr lang="el-GR" baseline="-25000" dirty="0" err="1"/>
              <a:t>κ</a:t>
            </a:r>
            <a:r>
              <a:rPr lang="el-GR" dirty="0"/>
              <a:t> = {Κ</a:t>
            </a:r>
            <a:r>
              <a:rPr lang="el-GR" baseline="-25000" dirty="0"/>
              <a:t>0</a:t>
            </a:r>
            <a:r>
              <a:rPr lang="el-GR" dirty="0"/>
              <a:t> – Κ</a:t>
            </a:r>
            <a:r>
              <a:rPr lang="el-GR" baseline="-25000" dirty="0"/>
              <a:t>Τ</a:t>
            </a:r>
            <a:r>
              <a:rPr lang="el-GR" dirty="0"/>
              <a:t>}/Ν	(8.8)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Πρόκειται για την απλούστερη µ</a:t>
            </a:r>
            <a:r>
              <a:rPr lang="el-GR" dirty="0" err="1"/>
              <a:t>έθοδο</a:t>
            </a:r>
            <a:r>
              <a:rPr lang="el-GR" dirty="0"/>
              <a:t> απόσβεσης και </a:t>
            </a:r>
            <a:r>
              <a:rPr lang="el-GR" dirty="0" err="1"/>
              <a:t>αγνοούµε</a:t>
            </a:r>
            <a:r>
              <a:rPr lang="el-GR" dirty="0"/>
              <a:t> πλήρως τη διαχρονική αξία του </a:t>
            </a:r>
            <a:r>
              <a:rPr lang="el-GR" dirty="0" err="1"/>
              <a:t>χρήµατος</a:t>
            </a:r>
            <a:r>
              <a:rPr lang="el-G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68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D5CBF1-3594-46F5-9B6B-094A1ECB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4A0775FD-B208-47B5-85E3-0EEEDBBC8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3A15CC2F-46F4-4C15-8794-0D933CF94D3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85653" y="3236498"/>
            <a:ext cx="791116" cy="156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Αποβεση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A7DE5753-CB40-46CD-968B-C1B8641A1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9679" y="4755460"/>
            <a:ext cx="2047875" cy="209550"/>
          </a:xfrm>
          <a:prstGeom prst="rect">
            <a:avLst/>
          </a:prstGeom>
        </p:spPr>
      </p:pic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92340986-B5BA-4FD8-BBE3-094028FEE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987" y="2225765"/>
            <a:ext cx="4663648" cy="2479944"/>
          </a:xfrm>
          <a:prstGeom prst="rect">
            <a:avLst/>
          </a:prstGeom>
        </p:spPr>
      </p:pic>
      <p:pic>
        <p:nvPicPr>
          <p:cNvPr id="17" name="Θέση περιεχομένου 3">
            <a:extLst>
              <a:ext uri="{FF2B5EF4-FFF2-40B4-BE49-F238E27FC236}">
                <a16:creationId xmlns:a16="http://schemas.microsoft.com/office/drawing/2014/main" id="{953C3404-8C5B-4E37-8C38-D75376C037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2348" y="2435315"/>
            <a:ext cx="4469482" cy="2406469"/>
          </a:xfrm>
          <a:prstGeom prst="rect">
            <a:avLst/>
          </a:prstGeom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5997A20E-201B-4E50-B98F-DEA5568C40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698" y="4965010"/>
            <a:ext cx="2047875" cy="209550"/>
          </a:xfrm>
          <a:prstGeom prst="rect">
            <a:avLst/>
          </a:prstGeom>
        </p:spPr>
      </p:pic>
      <p:pic>
        <p:nvPicPr>
          <p:cNvPr id="20" name="Εικόνα 19">
            <a:extLst>
              <a:ext uri="{FF2B5EF4-FFF2-40B4-BE49-F238E27FC236}">
                <a16:creationId xmlns:a16="http://schemas.microsoft.com/office/drawing/2014/main" id="{A07B6FC9-21E5-4C78-9C3C-0884E32BE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8006" y="2435315"/>
            <a:ext cx="4663648" cy="247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8455E8-5B6F-4410-B655-614584E7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Παραδειγμα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1B88E6-5454-44C5-9CA1-B376030A6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τον </a:t>
            </a:r>
            <a:r>
              <a:rPr lang="el-GR" dirty="0" err="1"/>
              <a:t>εξοπλισµό</a:t>
            </a:r>
            <a:r>
              <a:rPr lang="el-GR" dirty="0"/>
              <a:t> που </a:t>
            </a:r>
            <a:r>
              <a:rPr lang="el-GR" dirty="0" err="1"/>
              <a:t>χρησιµοποιεί</a:t>
            </a:r>
            <a:r>
              <a:rPr lang="el-GR" dirty="0"/>
              <a:t> µ</a:t>
            </a:r>
            <a:r>
              <a:rPr lang="el-GR" dirty="0" err="1"/>
              <a:t>ια</a:t>
            </a:r>
            <a:r>
              <a:rPr lang="el-GR" dirty="0"/>
              <a:t> τεχνική εταιρεία δίνονται τα εξής στοιχεία: Κ</a:t>
            </a:r>
            <a:r>
              <a:rPr lang="el-GR" baseline="-25000" dirty="0"/>
              <a:t>0</a:t>
            </a:r>
            <a:r>
              <a:rPr lang="el-GR" dirty="0"/>
              <a:t> = €  600´10</a:t>
            </a:r>
            <a:r>
              <a:rPr lang="el-GR" baseline="30000" dirty="0"/>
              <a:t>3</a:t>
            </a:r>
            <a:r>
              <a:rPr lang="el-GR" dirty="0"/>
              <a:t>	Κ</a:t>
            </a:r>
            <a:r>
              <a:rPr lang="el-GR" baseline="-25000" dirty="0"/>
              <a:t>Τ</a:t>
            </a:r>
            <a:r>
              <a:rPr lang="el-GR" dirty="0"/>
              <a:t> = €100´10</a:t>
            </a:r>
            <a:r>
              <a:rPr lang="el-GR" baseline="30000" dirty="0"/>
              <a:t>3</a:t>
            </a:r>
            <a:endParaRPr lang="en-US" dirty="0"/>
          </a:p>
          <a:p>
            <a:r>
              <a:rPr lang="el-GR" dirty="0"/>
              <a:t>Ν = 5 χρόνια	</a:t>
            </a:r>
            <a:r>
              <a:rPr lang="el-GR" dirty="0" err="1"/>
              <a:t>επιτοκιο</a:t>
            </a:r>
            <a:r>
              <a:rPr lang="el-GR" dirty="0"/>
              <a:t> 8%</a:t>
            </a:r>
          </a:p>
          <a:p>
            <a:r>
              <a:rPr lang="el-GR" dirty="0"/>
              <a:t>Για κάθε µία από τις µ</a:t>
            </a:r>
            <a:r>
              <a:rPr lang="el-GR" dirty="0" err="1"/>
              <a:t>εθόδους</a:t>
            </a:r>
            <a:r>
              <a:rPr lang="el-GR" dirty="0"/>
              <a:t> που παρουσιάστηκαν παραπάνω, να υπολογιστεί η ετήσια απόσβεση, η λογιστική αξία στο τέλος κάθε έτους, και η παρούσα αξία της συνολικής απόσβεσης.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702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3AFB69-9220-4EB0-BFC2-37F9CD2ED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Ετήσια απόσβεση, και λογιστική αξία στο τέλος κάθε έτους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D2B9C3D-FE81-4A29-8D64-CF87B1494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261" y="2448244"/>
            <a:ext cx="485029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Α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= (600 - 100 )/5 </a:t>
            </a:r>
            <a:r>
              <a:rPr lang="el-GR" altLang="en-US" sz="2000" dirty="0">
                <a:ea typeface="Times New Roman" panose="02020603050405020304" pitchFamily="18" charset="0"/>
              </a:rPr>
              <a:t>Χ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10</a:t>
            </a:r>
            <a:r>
              <a:rPr kumimoji="0" lang="el-GR" altLang="en-US" sz="2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3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= 100</a:t>
            </a:r>
            <a:r>
              <a:rPr lang="el-GR" altLang="en-US" sz="2000" dirty="0">
                <a:ea typeface="Times New Roman" panose="02020603050405020304" pitchFamily="18" charset="0"/>
              </a:rPr>
              <a:t>Χ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10</a:t>
            </a:r>
            <a:r>
              <a:rPr kumimoji="0" lang="el-GR" altLang="en-US" sz="2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3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για κ= 1, 2, ..., 5.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Line 1">
            <a:extLst>
              <a:ext uri="{FF2B5EF4-FFF2-40B4-BE49-F238E27FC236}">
                <a16:creationId xmlns:a16="http://schemas.microsoft.com/office/drawing/2014/main" id="{6B8F3A22-1AC5-415A-BCEA-17FAD8E7B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3038" y="554038"/>
            <a:ext cx="595312" cy="0"/>
          </a:xfrm>
          <a:prstGeom prst="line">
            <a:avLst/>
          </a:prstGeom>
          <a:noFill/>
          <a:ln w="5904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32AC808-3CF3-4876-A026-687EE6D7B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0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03388" algn="l"/>
                <a:tab pos="2058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3388" algn="l"/>
                <a:tab pos="2058988" algn="l"/>
              </a:tabLst>
            </a:pPr>
            <a:br>
              <a:rPr kumimoji="0" lang="el-G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3388" algn="l"/>
                <a:tab pos="2058988" algn="l"/>
              </a:tabLst>
            </a:pP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ç</a:t>
            </a: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÷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3388" algn="l"/>
                <a:tab pos="2058988" algn="l"/>
              </a:tabLst>
            </a:pP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è</a:t>
            </a: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	</a:t>
            </a:r>
            <a:r>
              <a:rPr kumimoji="0" lang="el-G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ø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F3FAD20A-9C83-4B95-A95B-7473EC242CC1}"/>
              </a:ext>
            </a:extLst>
          </p:cNvPr>
          <p:cNvSpPr/>
          <p:nvPr/>
        </p:nvSpPr>
        <p:spPr>
          <a:xfrm>
            <a:off x="3048000" y="3101282"/>
            <a:ext cx="2080591" cy="1818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5150" marR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Κ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600</a:t>
            </a:r>
            <a:r>
              <a:rPr lang="el-GR" dirty="0">
                <a:latin typeface="Symbol" panose="05050102010706020507" pitchFamily="18" charset="2"/>
                <a:ea typeface="Times New Roman" panose="02020603050405020304" pitchFamily="18" charset="0"/>
              </a:rPr>
              <a:t>´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500</a:t>
            </a:r>
            <a:r>
              <a:rPr lang="el-GR" dirty="0">
                <a:latin typeface="Symbol" panose="05050102010706020507" pitchFamily="18" charset="2"/>
                <a:ea typeface="Times New Roman" panose="02020603050405020304" pitchFamily="18" charset="0"/>
              </a:rPr>
              <a:t>´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Κ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400</a:t>
            </a:r>
            <a:r>
              <a:rPr lang="el-GR" dirty="0">
                <a:latin typeface="Symbol" panose="05050102010706020507" pitchFamily="18" charset="2"/>
                <a:ea typeface="Times New Roman" panose="02020603050405020304" pitchFamily="18" charset="0"/>
              </a:rPr>
              <a:t>´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300</a:t>
            </a:r>
            <a:r>
              <a:rPr lang="el-GR" dirty="0">
                <a:latin typeface="Symbol" panose="05050102010706020507" pitchFamily="18" charset="2"/>
                <a:ea typeface="Times New Roman" panose="02020603050405020304" pitchFamily="18" charset="0"/>
              </a:rPr>
              <a:t>´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200</a:t>
            </a:r>
            <a:r>
              <a:rPr lang="el-GR" dirty="0">
                <a:latin typeface="Symbol" panose="05050102010706020507" pitchFamily="18" charset="2"/>
                <a:ea typeface="Times New Roman" panose="02020603050405020304" pitchFamily="18" charset="0"/>
              </a:rPr>
              <a:t>´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100</a:t>
            </a:r>
            <a:r>
              <a:rPr lang="el-GR" dirty="0">
                <a:latin typeface="Symbol" panose="05050102010706020507" pitchFamily="18" charset="2"/>
                <a:ea typeface="Times New Roman" panose="02020603050405020304" pitchFamily="18" charset="0"/>
              </a:rPr>
              <a:t>´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991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CAE30F-04F1-4965-A542-A9CE4631E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Ετήσια απόσβεση, και λογιστική αξία στο τέλος κάθε έτους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71D27CDD-8812-4A0B-8AB0-14AD43295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645" y="3029571"/>
            <a:ext cx="9972675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290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51D17A-DC2A-4EAB-B83E-F10FFDF4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>
                <a:latin typeface="Comic Sans MS" panose="030F0702030302020204" pitchFamily="66" charset="0"/>
              </a:rPr>
              <a:t>Παρουσα</a:t>
            </a:r>
            <a:r>
              <a:rPr lang="el-GR" dirty="0">
                <a:latin typeface="Comic Sans MS" panose="030F0702030302020204" pitchFamily="66" charset="0"/>
              </a:rPr>
              <a:t> </a:t>
            </a:r>
            <a:r>
              <a:rPr lang="el-GR" dirty="0" err="1">
                <a:latin typeface="Comic Sans MS" panose="030F0702030302020204" pitchFamily="66" charset="0"/>
              </a:rPr>
              <a:t>αξια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61F67E-148E-4B2B-99FA-1EE419061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ΠΑ </a:t>
            </a:r>
            <a:r>
              <a:rPr lang="el-GR" baseline="-25000" dirty="0"/>
              <a:t>αποσβέσεων</a:t>
            </a:r>
            <a:r>
              <a:rPr lang="el-GR" dirty="0"/>
              <a:t> =100Χ10</a:t>
            </a:r>
            <a:r>
              <a:rPr lang="el-GR" baseline="30000" dirty="0"/>
              <a:t>3</a:t>
            </a:r>
            <a:r>
              <a:rPr lang="el-GR" dirty="0"/>
              <a:t> (P/R)</a:t>
            </a:r>
            <a:r>
              <a:rPr lang="el-GR" baseline="30000" dirty="0"/>
              <a:t> 5</a:t>
            </a:r>
            <a:r>
              <a:rPr lang="el-GR" baseline="-25000" dirty="0"/>
              <a:t>8</a:t>
            </a:r>
            <a:r>
              <a:rPr lang="el-GR" dirty="0"/>
              <a:t> = 100Χ10</a:t>
            </a:r>
            <a:r>
              <a:rPr lang="el-GR" baseline="30000" dirty="0"/>
              <a:t>3</a:t>
            </a:r>
            <a:r>
              <a:rPr lang="el-GR" dirty="0"/>
              <a:t>Χ3.993 = 399.3Χ10</a:t>
            </a:r>
            <a:r>
              <a:rPr lang="el-GR" baseline="30000" dirty="0"/>
              <a:t>3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0084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130</Words>
  <Application>Microsoft Office PowerPoint</Application>
  <PresentationFormat>Ευρεία οθόνη</PresentationFormat>
  <Paragraphs>21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Symbol</vt:lpstr>
      <vt:lpstr>Times New Roman</vt:lpstr>
      <vt:lpstr>Θέμα του Office</vt:lpstr>
      <vt:lpstr>Σταθερη  αποσβεση </vt:lpstr>
      <vt:lpstr>Παρουσίαση του PowerPoint</vt:lpstr>
      <vt:lpstr>Παρουσίαση του PowerPoint</vt:lpstr>
      <vt:lpstr>Παραδειγμα</vt:lpstr>
      <vt:lpstr>Ετήσια απόσβεση, και λογιστική αξία στο τέλος κάθε έτους</vt:lpstr>
      <vt:lpstr>Ετήσια απόσβεση, και λογιστική αξία στο τέλος κάθε έτους</vt:lpstr>
      <vt:lpstr>Παρουσα αξια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Μεθοδος μειούμεν</dc:title>
  <dc:creator>o m</dc:creator>
  <cp:lastModifiedBy>o m</cp:lastModifiedBy>
  <cp:revision>6</cp:revision>
  <dcterms:created xsi:type="dcterms:W3CDTF">2020-04-13T12:17:07Z</dcterms:created>
  <dcterms:modified xsi:type="dcterms:W3CDTF">2020-04-13T13:04:44Z</dcterms:modified>
</cp:coreProperties>
</file>