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92F778-F3E6-4F2A-BEFF-F95DB7F27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6143371-8BFE-4CEB-8608-C594D507D6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43509CB-B517-45DF-9D8A-FEFC7D109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36385-5ABB-4F80-8DF8-936ED4542F8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6681BDB-E997-4162-9818-8B00AD067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2F30B56-BEC9-42EB-89E6-F62C8EF55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D8E2-E211-4B0B-8758-080AEB8DA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13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144606-B8FF-4421-969D-1D95E62A2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8DFA583-1264-4677-BDBE-B417D7F1D8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F789F1D-38D2-4145-ACF0-BC15D3060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36385-5ABB-4F80-8DF8-936ED4542F8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0666AF6-024D-4259-AC95-76E6E6895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6FAFC0F-555B-4697-B754-ED9078449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D8E2-E211-4B0B-8758-080AEB8DA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967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E80ED9D8-E2ED-4EB5-B931-01DA810A23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77E6DBA-4AB6-408B-AA8F-FD641CEB8F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E60D1D8-321C-4DA2-94F8-8D245C521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36385-5ABB-4F80-8DF8-936ED4542F8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2C8B71E-14E7-4A2C-8561-E90FBFD76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37CC1E7-A93B-4352-80DA-0FC6AFC2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D8E2-E211-4B0B-8758-080AEB8DA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54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6FF570-8AA9-484F-865F-2F8D42640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8041995-7A95-4FC0-AD3D-5ACDEF8E5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641D4A4-0BC4-4E04-B897-0D73467F8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36385-5ABB-4F80-8DF8-936ED4542F8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30A315D-2E88-493A-A61E-FB167B8E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C802D0B-A568-4CB2-8462-F38A63356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D8E2-E211-4B0B-8758-080AEB8DA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64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1FBB1C-C83B-480B-BC2F-082753951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DDA487B-C1A2-473B-958F-25F7AEBA3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471354B-2D50-4CD6-8766-1A8207F4F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36385-5ABB-4F80-8DF8-936ED4542F8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BBC212E-C544-4533-82A2-35D7F27B8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F995AD2-4F21-4CAE-B315-A3290EF30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D8E2-E211-4B0B-8758-080AEB8DA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554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98D6D7B-A6D3-47F0-A006-7E806DBA9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F049F4-F44D-409E-9F26-8C36AFCD57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D45B87E-6C95-4B0A-B4FF-843A4679E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C7B6C99-04DD-45A3-B729-7D8EC83DF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36385-5ABB-4F80-8DF8-936ED4542F8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6420912-9DC5-4DF6-97F8-8FC977BA3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0CDCAEF-679D-44EB-B059-1CC59CA92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D8E2-E211-4B0B-8758-080AEB8DA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6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37A3A8-9067-4A58-81AD-68A72C553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A77D836-10B0-40C4-A513-A48F22AC4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DD24288-D4C5-4211-8C6D-024E632BEC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268D078-01EF-4160-B896-9E8BAC034E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AB88E22-0D27-4E58-9765-899983AE64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B9B894A-F9BB-4514-9934-213F9E711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36385-5ABB-4F80-8DF8-936ED4542F8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852304B1-0F71-4983-9748-5BC928BA3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D4E2E49F-BBFC-49FF-BEE1-5C0F62502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D8E2-E211-4B0B-8758-080AEB8DA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642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B7C39FF-C4E0-4F1C-AE75-1D5A5ECD0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6BF48541-D8FF-4153-AEC0-B34AEAFAA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36385-5ABB-4F80-8DF8-936ED4542F8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2EF6807-D6DD-49A4-AE16-C27B8C034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EF92BA1-DA43-4062-B656-FDC32F321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D8E2-E211-4B0B-8758-080AEB8DA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788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F1625E61-521C-4C2E-B32A-9265388CE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36385-5ABB-4F80-8DF8-936ED4542F8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6848BB4-AD23-4694-80DD-CF6EE6DF0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2AA344AC-122E-44B1-B852-D8384F734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D8E2-E211-4B0B-8758-080AEB8DA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8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93E30B-ADE1-4E69-B1E8-F0244A825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8ACFA5B-C8DA-48E4-A450-208FA9BB9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68FCEC5-75B1-4813-87D7-E489E46CF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389FBE4-61DC-4C28-B925-7A5805584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36385-5ABB-4F80-8DF8-936ED4542F8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2386F91-47B1-4688-A4BB-D6B626344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A02888D-1978-4945-A56B-D3744BEFA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D8E2-E211-4B0B-8758-080AEB8DA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4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066CAA-E298-44EC-BFE5-C621BED2D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366D3A1-FEDF-4032-9696-EDF79F1683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ED1DC5D-3846-4FAB-B1D3-0A61433612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5E4F008-CA2A-4A27-9621-4D75E18F1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36385-5ABB-4F80-8DF8-936ED4542F8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641A82B-715F-4E37-8618-53A546CA1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DD3AC74-6538-434E-B891-BE62D4435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D8E2-E211-4B0B-8758-080AEB8DA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791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83A00473-CD2A-4A96-B543-78FBA8019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F919814-64EA-4EB4-8217-621158C4E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4423F4D-E9A3-4223-A5A7-36D86F6C5B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36385-5ABB-4F80-8DF8-936ED4542F8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8EE978C-71A2-45DD-8204-FB7FF1E552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E2EED60-EEB9-4C8E-90C2-FF6429A144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DD8E2-E211-4B0B-8758-080AEB8DA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81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A179F4-63D7-4C24-AE1B-438DE98C86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800" b="1" dirty="0" err="1"/>
              <a:t>Υπολογισµός</a:t>
            </a:r>
            <a:r>
              <a:rPr lang="el-GR" sz="4800" b="1" dirty="0"/>
              <a:t> της </a:t>
            </a:r>
            <a:r>
              <a:rPr lang="el-GR" sz="4800" b="1" dirty="0" err="1"/>
              <a:t>Οικονοµικής</a:t>
            </a:r>
            <a:r>
              <a:rPr lang="el-GR" sz="4800" b="1" dirty="0"/>
              <a:t> Ζωής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4160A0E-CD4A-4F19-9D1B-610294CBFC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ΟΔΥΣΣΕΑΣ ΜΑΝΩΛΙΑΔΗΣ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213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F38117-8E78-4A68-9A8F-49EC0BAB3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112C129-35AC-4309-AC93-303BD0B14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833" y="2028323"/>
            <a:ext cx="7612088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Έστω ότι η 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σηµερινή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τιµή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ενός στοιχείου είναι Κ</a:t>
            </a:r>
            <a:r>
              <a:rPr kumimoji="0" lang="el-GR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0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η 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τιµή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του στο τέλος του έτους κ είναι Κ</a:t>
            </a:r>
            <a:r>
              <a:rPr kumimoji="0" lang="el-GR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και η δαπάνη συντήρησης και λειτουργίας στο έτος κ είναι 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ΚΣΛ</a:t>
            </a:r>
            <a:r>
              <a:rPr kumimoji="0" lang="el-GR" altLang="en-US" sz="20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(ανακύπτει στο τέλος του έτους).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Η ετήσια δαπάνη για φόρους ιδιοκτησίας, ασφάλειες, τέλη, αποθήκευση κλπ. 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εκτιµάται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σε φ% του Κ</a:t>
            </a:r>
            <a:r>
              <a:rPr kumimoji="0" lang="el-GR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και το ΕΚ των 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χρηµάτων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µας είναι r.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Το συνολικό ετήσιο κόστος, 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ΣΕΚ</a:t>
            </a:r>
            <a:r>
              <a:rPr kumimoji="0" lang="el-GR" altLang="en-US" sz="20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στο έτος κ θα είναι το 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άθροισµα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του κόστους ιδιοκτησίας 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ΚΙ</a:t>
            </a:r>
            <a:r>
              <a:rPr kumimoji="0" lang="el-GR" altLang="en-US" sz="20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και του 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ΚΣΛ</a:t>
            </a:r>
            <a:r>
              <a:rPr kumimoji="0" lang="el-GR" altLang="en-US" sz="20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ΣΕΚ</a:t>
            </a:r>
            <a:r>
              <a:rPr kumimoji="0" lang="el-GR" altLang="en-US" sz="20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= {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ΚΙ</a:t>
            </a:r>
            <a:r>
              <a:rPr kumimoji="0" lang="el-GR" altLang="en-US" sz="20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} +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ΚΣΛ</a:t>
            </a:r>
            <a:r>
              <a:rPr kumimoji="0" lang="el-GR" altLang="en-US" sz="20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= {r Κ</a:t>
            </a:r>
            <a:r>
              <a:rPr kumimoji="0" lang="el-GR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κ-1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+ (Κ</a:t>
            </a:r>
            <a:r>
              <a:rPr kumimoji="0" lang="el-GR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κ-1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Κ</a:t>
            </a:r>
            <a:r>
              <a:rPr kumimoji="0" lang="el-GR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)+φ Κ</a:t>
            </a:r>
            <a:r>
              <a:rPr kumimoji="0" lang="el-GR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κ-1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}+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ΚΣΛ</a:t>
            </a:r>
            <a:r>
              <a:rPr kumimoji="0" lang="el-GR" altLang="en-US" sz="20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Αν το στοιχείο διατηρηθεί Ν χρόνια, η παρούσα αξία ΠΑ</a:t>
            </a:r>
            <a:r>
              <a:rPr kumimoji="0" lang="el-GR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Ν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του κόστους των Ν ετών θα είναι: ΠΑ</a:t>
            </a:r>
            <a:r>
              <a:rPr kumimoji="0" lang="el-GR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Ν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= 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Σ</a:t>
            </a:r>
            <a:r>
              <a:rPr kumimoji="0" lang="el-GR" altLang="en-US" sz="20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ΣΕΚ</a:t>
            </a:r>
            <a:r>
              <a:rPr kumimoji="0" lang="el-GR" altLang="en-US" sz="20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(P/F)</a:t>
            </a:r>
            <a:r>
              <a:rPr kumimoji="0" lang="el-GR" altLang="en-US" sz="2000" b="0" i="0" u="none" strike="noStrike" cap="none" normalizeH="0" baseline="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1">
            <a:extLst>
              <a:ext uri="{FF2B5EF4-FFF2-40B4-BE49-F238E27FC236}">
                <a16:creationId xmlns:a16="http://schemas.microsoft.com/office/drawing/2014/main" id="{05B67F8C-8515-4A7A-93AF-E62A1F4A3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6013" y="547688"/>
            <a:ext cx="38100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</a:t>
            </a:r>
            <a:endParaRPr kumimoji="0" lang="el-GR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CA57986-F60D-4C90-9B7C-8A56A3BDA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833" y="5146353"/>
            <a:ext cx="7369862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Το αντίστοιχο 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ισοδύναµο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ετήσιο κόστος, θα είναι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ΙΕΚ</a:t>
            </a:r>
            <a:r>
              <a:rPr kumimoji="0" lang="el-GR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Ν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= {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</a:t>
            </a:r>
            <a:r>
              <a:rPr kumimoji="0" lang="el-GR" altLang="en-US" sz="20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ΣΕΚ</a:t>
            </a:r>
            <a:r>
              <a:rPr kumimoji="0" lang="el-GR" altLang="en-US" sz="20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(P/F)</a:t>
            </a:r>
            <a:r>
              <a:rPr kumimoji="0" lang="el-GR" altLang="en-US" sz="2000" b="0" i="0" u="none" strike="noStrike" cap="none" normalizeH="0" baseline="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κ</a:t>
            </a:r>
            <a:r>
              <a:rPr kumimoji="0" lang="el-GR" altLang="en-US" sz="20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}(R/P)</a:t>
            </a:r>
            <a:r>
              <a:rPr kumimoji="0" lang="el-GR" altLang="en-US" sz="20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186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19D47D-69C1-4944-BD61-602E9357A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65CB995-FAB5-42F3-860A-C93FEED6E1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276" y="1758179"/>
            <a:ext cx="987756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Στην περίπτωση της τοκοχρεολυτικής απόσβεσης, η (8.23) γίνεται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1">
            <a:extLst>
              <a:ext uri="{FF2B5EF4-FFF2-40B4-BE49-F238E27FC236}">
                <a16:creationId xmlns:a16="http://schemas.microsoft.com/office/drawing/2014/main" id="{04E69DFD-3102-45D6-A5C3-D9D7E67F3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9204" y="2949694"/>
            <a:ext cx="511884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2138" algn="l"/>
              </a:tabLst>
            </a:pPr>
            <a:r>
              <a:rPr kumimoji="0" lang="el-GR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	r</a:t>
            </a:r>
            <a:endParaRPr kumimoji="0" lang="el-GR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B24F5C2-F5FA-4589-BD80-7B28C1FE2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955678"/>
            <a:ext cx="7291228" cy="2139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ΙΕΚ</a:t>
            </a:r>
            <a:r>
              <a:rPr kumimoji="0" lang="el-GR" altLang="en-US" sz="1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Ν</a:t>
            </a:r>
            <a:r>
              <a:rPr kumimoji="0" lang="el-G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= Κ</a:t>
            </a:r>
            <a:r>
              <a:rPr kumimoji="0" lang="el-GR" altLang="en-US" sz="1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0</a:t>
            </a:r>
            <a:r>
              <a:rPr kumimoji="0" lang="el-G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(R/P)</a:t>
            </a:r>
            <a:r>
              <a:rPr kumimoji="0" lang="el-GR" altLang="en-US" sz="1800" b="0" i="0" u="none" strike="noStrike" cap="none" normalizeH="0" baseline="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</a:t>
            </a:r>
            <a:r>
              <a:rPr kumimoji="0" lang="el-GR" altLang="en-US" sz="18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</a:t>
            </a:r>
            <a:r>
              <a:rPr kumimoji="0" lang="el-G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+{(ΚΛΣ</a:t>
            </a:r>
            <a:r>
              <a:rPr kumimoji="0" lang="el-GR" altLang="en-US" sz="1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el-G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+φΚ</a:t>
            </a:r>
            <a:r>
              <a:rPr kumimoji="0" lang="el-GR" altLang="en-US" sz="1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el-G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)(P/F)</a:t>
            </a:r>
            <a:r>
              <a:rPr kumimoji="0" lang="el-GR" altLang="en-US" sz="18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el-GR" altLang="en-US" sz="1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</a:t>
            </a:r>
            <a:r>
              <a:rPr kumimoji="0" lang="el-G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+(ΚΛΣ</a:t>
            </a:r>
            <a:r>
              <a:rPr kumimoji="0" lang="el-GR" altLang="en-US" sz="1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</a:t>
            </a:r>
            <a:r>
              <a:rPr kumimoji="0" lang="el-G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+φΚ</a:t>
            </a:r>
            <a:r>
              <a:rPr kumimoji="0" lang="el-GR" altLang="en-US" sz="1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</a:t>
            </a:r>
            <a:r>
              <a:rPr kumimoji="0" lang="el-G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)(P/F)</a:t>
            </a:r>
            <a:r>
              <a:rPr kumimoji="0" lang="el-GR" altLang="en-US" sz="18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</a:t>
            </a:r>
            <a:r>
              <a:rPr kumimoji="0" lang="el-GR" altLang="en-US" sz="1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</a:t>
            </a:r>
            <a:r>
              <a:rPr kumimoji="0" lang="el-G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+ ... +(</a:t>
            </a:r>
            <a:r>
              <a:rPr kumimoji="0" lang="el-GR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ΚΛΣ</a:t>
            </a:r>
            <a:r>
              <a:rPr kumimoji="0" lang="el-GR" altLang="en-US" sz="18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</a:t>
            </a:r>
            <a:r>
              <a:rPr kumimoji="0" lang="el-GR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+φΚ</a:t>
            </a:r>
            <a:r>
              <a:rPr kumimoji="0" lang="el-GR" altLang="en-US" sz="18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Ν</a:t>
            </a:r>
            <a:r>
              <a:rPr kumimoji="0" lang="el-G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)(P/F)</a:t>
            </a:r>
            <a:r>
              <a:rPr kumimoji="0" lang="el-GR" altLang="en-US" sz="18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</a:t>
            </a:r>
            <a:r>
              <a:rPr kumimoji="0" lang="el-G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}(R/P)</a:t>
            </a:r>
            <a:r>
              <a:rPr kumimoji="0" lang="el-GR" altLang="en-US" sz="18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</a:t>
            </a:r>
            <a:r>
              <a:rPr kumimoji="0" lang="el-G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Επισηµαίνεται</a:t>
            </a:r>
            <a:r>
              <a:rPr kumimoji="0" lang="el-G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ότι το </a:t>
            </a:r>
            <a:r>
              <a:rPr kumimoji="0" lang="el-GR" altLang="en-US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ΣΕΚ</a:t>
            </a:r>
            <a:r>
              <a:rPr kumimoji="0" lang="el-GR" altLang="en-US" b="0" i="0" u="none" strike="noStrike" cap="none" normalizeH="0" baseline="-3000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είναι διαφορετικό από το </a:t>
            </a:r>
            <a:r>
              <a:rPr kumimoji="0" lang="el-GR" altLang="en-US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ΙΕΚ</a:t>
            </a:r>
            <a:r>
              <a:rPr kumimoji="0" lang="el-GR" altLang="en-US" b="0" i="0" u="none" strike="noStrike" cap="none" normalizeH="0" baseline="-3000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Το πρώτο είναι το κόστος του έτους κ, ενώ το δεύτερο είναι ο «µ</a:t>
            </a:r>
            <a:r>
              <a:rPr kumimoji="0" lang="el-GR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έσος</a:t>
            </a:r>
            <a:r>
              <a:rPr kumimoji="0" lang="el-G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όρος» όλων των </a:t>
            </a:r>
            <a:r>
              <a:rPr kumimoji="0" lang="el-GR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ΣΕΚ</a:t>
            </a:r>
            <a:r>
              <a:rPr kumimoji="0" lang="el-GR" altLang="en-US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</a:t>
            </a:r>
            <a:r>
              <a:rPr kumimoji="0" lang="el-G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που ανακύπτουν από το πρώτο µ</a:t>
            </a:r>
            <a:r>
              <a:rPr kumimoji="0" lang="el-GR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έχρι</a:t>
            </a:r>
            <a:r>
              <a:rPr kumimoji="0" lang="el-G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το έτος κ, συνυπολογίζοντας τη διαχρονική αξία του </a:t>
            </a:r>
            <a:r>
              <a:rPr kumimoji="0" lang="el-GR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χρήµατος</a:t>
            </a:r>
            <a:r>
              <a:rPr kumimoji="0" lang="el-G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l-G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A548B2FA-492A-4444-BEC8-73EB885181EC}"/>
              </a:ext>
            </a:extLst>
          </p:cNvPr>
          <p:cNvSpPr/>
          <p:nvPr/>
        </p:nvSpPr>
        <p:spPr>
          <a:xfrm>
            <a:off x="979276" y="415372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Το ΙΕΚ εξαρτάται από τη διάρκεια Ν. Άρα, για κάποια </a:t>
            </a:r>
            <a:r>
              <a:rPr lang="el-G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τιµή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του Ν το ΙΕΚ ελαχιστοποιείται</a:t>
            </a:r>
            <a:endParaRPr lang="en-US" dirty="0"/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9171769-B013-4AF1-8C4B-773EB3532BB4}"/>
              </a:ext>
            </a:extLst>
          </p:cNvPr>
          <p:cNvSpPr/>
          <p:nvPr/>
        </p:nvSpPr>
        <p:spPr>
          <a:xfrm>
            <a:off x="848140" y="4853260"/>
            <a:ext cx="65068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710" marR="0">
              <a:spcBef>
                <a:spcPts val="450"/>
              </a:spcBef>
              <a:spcAft>
                <a:spcPts val="0"/>
              </a:spcAft>
            </a:pPr>
            <a:r>
              <a:rPr lang="el-G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Η διάρκεια που ελαχιστοποιεί το ΙΕΚ αναφέρεται ως </a:t>
            </a:r>
            <a:r>
              <a:rPr lang="el-GR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Οικονοµική</a:t>
            </a:r>
            <a:r>
              <a:rPr lang="el-GR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Ζωή </a:t>
            </a:r>
            <a:r>
              <a:rPr lang="el-G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του στοιχείου.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E72BCFB6-145E-42FF-8F4B-3078B56F4EA3}"/>
              </a:ext>
            </a:extLst>
          </p:cNvPr>
          <p:cNvSpPr/>
          <p:nvPr/>
        </p:nvSpPr>
        <p:spPr>
          <a:xfrm>
            <a:off x="838200" y="5499591"/>
            <a:ext cx="7839625" cy="12994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7950" marR="603250" indent="227965">
              <a:lnSpc>
                <a:spcPct val="111000"/>
              </a:lnSpc>
              <a:spcBef>
                <a:spcPts val="345"/>
              </a:spcBef>
              <a:spcAft>
                <a:spcPts val="0"/>
              </a:spcAft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Αν, τώρα, υπάρχει δυνατότητα αντικατάστασης του στοιχείου αυτού, οποτεδήποτε το </a:t>
            </a:r>
            <a:r>
              <a:rPr lang="el-G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επιθυµούµε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µε ένα νέο το οποίο έχει ακριβώς τα ίδια </a:t>
            </a:r>
            <a:r>
              <a:rPr lang="el-G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οικονοµικά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χαρακτηριστικά, ανακύπτει το </a:t>
            </a:r>
            <a:r>
              <a:rPr lang="el-G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ερώτηµα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Κάθε πόσα χρόνια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συµφέρει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να γίνεται η αντικατάσταση;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314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221214B-5BC7-4D61-AE54-032AA21F2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ΠΑΡΑΔΕΙΓΜΑ 8.8</a:t>
            </a:r>
            <a:br>
              <a:rPr lang="el-GR" dirty="0"/>
            </a:b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C7EBBD1-417E-4788-80A4-34C28BD33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Για </a:t>
            </a:r>
            <a:r>
              <a:rPr lang="el-GR" dirty="0" err="1"/>
              <a:t>εξοπλισµό</a:t>
            </a:r>
            <a:r>
              <a:rPr lang="el-GR" dirty="0"/>
              <a:t> αρχικής αξίας € 220000 δίνονται οι εξής </a:t>
            </a:r>
            <a:r>
              <a:rPr lang="el-GR" dirty="0" err="1"/>
              <a:t>οικονοµικές</a:t>
            </a:r>
            <a:r>
              <a:rPr lang="el-GR" dirty="0"/>
              <a:t> </a:t>
            </a:r>
            <a:r>
              <a:rPr lang="el-GR" dirty="0" err="1"/>
              <a:t>εκτιµήσεις</a:t>
            </a:r>
            <a:r>
              <a:rPr lang="el-GR" dirty="0"/>
              <a:t>:</a:t>
            </a:r>
            <a:br>
              <a:rPr lang="el-GR" sz="2000" dirty="0"/>
            </a:br>
            <a:r>
              <a:rPr lang="el-GR" sz="2800" dirty="0"/>
              <a:t>Ετήσιο ΚΛΣ, για κάθε έτος έως το 5</a:t>
            </a:r>
            <a:r>
              <a:rPr lang="el-GR" sz="2800" baseline="30000" dirty="0"/>
              <a:t>ο</a:t>
            </a:r>
            <a:r>
              <a:rPr lang="el-GR" sz="2800" dirty="0"/>
              <a:t>: 124600, 142900, 171000, 206800, 441200.</a:t>
            </a:r>
            <a:endParaRPr lang="el-GR" dirty="0"/>
          </a:p>
          <a:p>
            <a:r>
              <a:rPr lang="el-GR" sz="2800" dirty="0"/>
              <a:t>Κ</a:t>
            </a:r>
            <a:r>
              <a:rPr lang="el-GR" sz="2800" baseline="-25000" dirty="0"/>
              <a:t>κ</a:t>
            </a:r>
            <a:r>
              <a:rPr lang="el-GR" sz="2800" dirty="0"/>
              <a:t> = ΤΑ στο τέλος κάθε έτους: 130000, 85000, 60000, 40000, 25000.</a:t>
            </a:r>
            <a:endParaRPr lang="en-US" sz="2800" dirty="0"/>
          </a:p>
          <a:p>
            <a:r>
              <a:rPr lang="el-GR" dirty="0"/>
              <a:t>Αν τα </a:t>
            </a:r>
            <a:r>
              <a:rPr lang="el-GR" dirty="0" err="1"/>
              <a:t>χρήµατα</a:t>
            </a:r>
            <a:r>
              <a:rPr lang="el-GR" dirty="0"/>
              <a:t> έχουν ΕΚ=7%, υπολογίστε την </a:t>
            </a:r>
            <a:r>
              <a:rPr lang="el-GR" dirty="0" err="1"/>
              <a:t>οικονοµική</a:t>
            </a:r>
            <a:r>
              <a:rPr lang="el-GR" dirty="0"/>
              <a:t> ζωή του </a:t>
            </a:r>
            <a:r>
              <a:rPr lang="el-GR" dirty="0" err="1"/>
              <a:t>εξοπλισµού</a:t>
            </a:r>
            <a:r>
              <a:rPr lang="el-GR" dirty="0"/>
              <a:t>.</a:t>
            </a:r>
            <a:endParaRPr lang="en-US" sz="2400" dirty="0"/>
          </a:p>
          <a:p>
            <a:r>
              <a:rPr lang="el-GR" dirty="0"/>
              <a:t> 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08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BCD0F586-45C9-407E-8E70-492B39A71B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6306155"/>
              </p:ext>
            </p:extLst>
          </p:nvPr>
        </p:nvGraphicFramePr>
        <p:xfrm>
          <a:off x="1020417" y="1391479"/>
          <a:ext cx="9713844" cy="520715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67246">
                  <a:extLst>
                    <a:ext uri="{9D8B030D-6E8A-4147-A177-3AD203B41FA5}">
                      <a16:colId xmlns:a16="http://schemas.microsoft.com/office/drawing/2014/main" val="3508569558"/>
                    </a:ext>
                  </a:extLst>
                </a:gridCol>
                <a:gridCol w="1176378">
                  <a:extLst>
                    <a:ext uri="{9D8B030D-6E8A-4147-A177-3AD203B41FA5}">
                      <a16:colId xmlns:a16="http://schemas.microsoft.com/office/drawing/2014/main" val="103116836"/>
                    </a:ext>
                  </a:extLst>
                </a:gridCol>
                <a:gridCol w="1764571">
                  <a:extLst>
                    <a:ext uri="{9D8B030D-6E8A-4147-A177-3AD203B41FA5}">
                      <a16:colId xmlns:a16="http://schemas.microsoft.com/office/drawing/2014/main" val="1229306470"/>
                    </a:ext>
                  </a:extLst>
                </a:gridCol>
                <a:gridCol w="1176378">
                  <a:extLst>
                    <a:ext uri="{9D8B030D-6E8A-4147-A177-3AD203B41FA5}">
                      <a16:colId xmlns:a16="http://schemas.microsoft.com/office/drawing/2014/main" val="2479064893"/>
                    </a:ext>
                  </a:extLst>
                </a:gridCol>
                <a:gridCol w="1176378">
                  <a:extLst>
                    <a:ext uri="{9D8B030D-6E8A-4147-A177-3AD203B41FA5}">
                      <a16:colId xmlns:a16="http://schemas.microsoft.com/office/drawing/2014/main" val="1653951412"/>
                    </a:ext>
                  </a:extLst>
                </a:gridCol>
                <a:gridCol w="1764571">
                  <a:extLst>
                    <a:ext uri="{9D8B030D-6E8A-4147-A177-3AD203B41FA5}">
                      <a16:colId xmlns:a16="http://schemas.microsoft.com/office/drawing/2014/main" val="1447979819"/>
                    </a:ext>
                  </a:extLst>
                </a:gridCol>
                <a:gridCol w="1688322">
                  <a:extLst>
                    <a:ext uri="{9D8B030D-6E8A-4147-A177-3AD203B41FA5}">
                      <a16:colId xmlns:a16="http://schemas.microsoft.com/office/drawing/2014/main" val="2149484945"/>
                    </a:ext>
                  </a:extLst>
                </a:gridCol>
              </a:tblGrid>
              <a:tr h="1134322">
                <a:tc>
                  <a:txBody>
                    <a:bodyPr/>
                    <a:lstStyle/>
                    <a:p>
                      <a:pPr marL="0" marR="77470" indent="6223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Τέλος Έτους κ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1435" marR="114300" algn="ctr"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K</a:t>
                      </a:r>
                      <a:r>
                        <a:rPr lang="el-GR" sz="1800" baseline="-25000">
                          <a:effectLst/>
                        </a:rPr>
                        <a:t>κ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r K</a:t>
                      </a:r>
                      <a:r>
                        <a:rPr lang="el-GR" sz="1800" baseline="-25000">
                          <a:effectLst/>
                        </a:rPr>
                        <a:t>κ</a:t>
                      </a:r>
                      <a:r>
                        <a:rPr lang="el-GR" sz="1800">
                          <a:effectLst/>
                        </a:rPr>
                        <a:t> =0.07K</a:t>
                      </a:r>
                      <a:r>
                        <a:rPr lang="el-GR" sz="1800" baseline="-25000">
                          <a:effectLst/>
                        </a:rPr>
                        <a:t>κ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015" marR="114300" algn="ctr"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Α</a:t>
                      </a:r>
                      <a:r>
                        <a:rPr lang="el-GR" sz="1800" baseline="-25000">
                          <a:effectLst/>
                        </a:rPr>
                        <a:t>κ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635" marR="0"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ΚΛΣ</a:t>
                      </a:r>
                      <a:r>
                        <a:rPr lang="el-GR" sz="1800" baseline="-25000">
                          <a:effectLst/>
                        </a:rPr>
                        <a:t>κ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0" marR="179070" algn="ctr"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err="1">
                          <a:effectLst/>
                        </a:rPr>
                        <a:t>ΣΕΚ</a:t>
                      </a:r>
                      <a:r>
                        <a:rPr lang="el-GR" sz="1800" baseline="-25000" dirty="0" err="1">
                          <a:effectLst/>
                        </a:rPr>
                        <a:t>κ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5410" marR="123190" algn="ctr"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ΙΕΚ</a:t>
                      </a:r>
                      <a:r>
                        <a:rPr lang="el-GR" sz="1800" baseline="-25000">
                          <a:effectLst/>
                        </a:rPr>
                        <a:t>κ</a:t>
                      </a:r>
                      <a:endParaRPr lang="en-US" sz="1800">
                        <a:effectLst/>
                      </a:endParaRPr>
                    </a:p>
                    <a:p>
                      <a:pPr marL="105410" marR="123825" algn="ctr">
                        <a:spcBef>
                          <a:spcPts val="51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Σχέση (8.23)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76278208"/>
                  </a:ext>
                </a:extLst>
              </a:tr>
              <a:tr h="5663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9380" marR="114300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(1)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0" marR="84455"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(2)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015" marR="11430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(3)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015" marR="11430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(4)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0" marR="85725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(5)=(2)+(3)+(4)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5410" marR="9906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(6)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07526792"/>
                  </a:ext>
                </a:extLst>
              </a:tr>
              <a:tr h="671443">
                <a:tc>
                  <a:txBody>
                    <a:bodyPr/>
                    <a:lstStyle/>
                    <a:p>
                      <a:pPr marL="188595" marR="0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015" marR="11430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220000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90468793"/>
                  </a:ext>
                </a:extLst>
              </a:tr>
              <a:tr h="566373">
                <a:tc>
                  <a:txBody>
                    <a:bodyPr/>
                    <a:lstStyle/>
                    <a:p>
                      <a:pPr marL="188595" marR="0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015" marR="11430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130000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7820" marR="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15400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015" marR="11430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90000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2080" marR="0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124600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0" marR="84455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230000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5410" marR="9906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230000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65295196"/>
                  </a:ext>
                </a:extLst>
              </a:tr>
              <a:tr h="569529">
                <a:tc>
                  <a:txBody>
                    <a:bodyPr/>
                    <a:lstStyle/>
                    <a:p>
                      <a:pPr marL="188595" marR="0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015" marR="11430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85000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0" marR="84455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9100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015" marR="11430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45000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2080" marR="0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142900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0" marR="84455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197000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5410" marR="9906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214061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82849390"/>
                  </a:ext>
                </a:extLst>
              </a:tr>
              <a:tr h="566373">
                <a:tc>
                  <a:txBody>
                    <a:bodyPr/>
                    <a:lstStyle/>
                    <a:p>
                      <a:pPr marL="188595" marR="0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015" marR="11430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60000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0" marR="84455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6000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015" marR="11430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25000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2080" marR="0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171000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0" marR="84455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202000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5410" marR="9906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210307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13079525"/>
                  </a:ext>
                </a:extLst>
              </a:tr>
              <a:tr h="566373">
                <a:tc>
                  <a:txBody>
                    <a:bodyPr/>
                    <a:lstStyle/>
                    <a:p>
                      <a:pPr marL="188595" marR="0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015" marR="11430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40000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0" marR="84455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4200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015" marR="11430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20000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2080" marR="0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206800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0" marR="84455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231000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5410" marR="9906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214970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02223078"/>
                  </a:ext>
                </a:extLst>
              </a:tr>
              <a:tr h="566373">
                <a:tc>
                  <a:txBody>
                    <a:bodyPr/>
                    <a:lstStyle/>
                    <a:p>
                      <a:pPr marL="188595" marR="0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015" marR="11430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25000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0" marR="84455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2800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015" marR="11430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15000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2080" marR="0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441200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0" marR="84455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459000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5410" marR="99060" algn="ctr">
                        <a:spcBef>
                          <a:spcPts val="41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257403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51157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021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3DF467-60D3-42B7-B90E-2C8B366F2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ΣΕΚ ΙΕΚ</a:t>
            </a:r>
            <a:endParaRPr lang="en-US"/>
          </a:p>
        </p:txBody>
      </p:sp>
      <p:pic>
        <p:nvPicPr>
          <p:cNvPr id="5" name="Θέση περιεχομένου 4" descr="Εικόνα που περιέχει λευκό, σχεδίαση&#10;&#10;Περιγραφή που δημιουργήθηκε αυτόματα">
            <a:extLst>
              <a:ext uri="{FF2B5EF4-FFF2-40B4-BE49-F238E27FC236}">
                <a16:creationId xmlns:a16="http://schemas.microsoft.com/office/drawing/2014/main" id="{B704B969-D454-44D6-8E02-FBA81CBE94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465" y="2701699"/>
            <a:ext cx="2085714" cy="2466667"/>
          </a:xfrm>
        </p:spPr>
      </p:pic>
      <p:pic>
        <p:nvPicPr>
          <p:cNvPr id="9" name="Εικόνα 8" descr="Εικόνα που περιέχει μαύρο, λευκό&#10;&#10;Περιγραφή που δημιουργήθηκε αυτόματα">
            <a:extLst>
              <a:ext uri="{FF2B5EF4-FFF2-40B4-BE49-F238E27FC236}">
                <a16:creationId xmlns:a16="http://schemas.microsoft.com/office/drawing/2014/main" id="{483F9BFA-2C72-49C9-8B44-76F83B88B2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298" y="2586075"/>
            <a:ext cx="2257143" cy="25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66868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429</Words>
  <Application>Microsoft Office PowerPoint</Application>
  <PresentationFormat>Ευρεία οθόνη</PresentationFormat>
  <Paragraphs>85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Θέμα του Office</vt:lpstr>
      <vt:lpstr>Υπολογισµός της Οικονοµικής Ζωής </vt:lpstr>
      <vt:lpstr>Παρουσίαση του PowerPoint</vt:lpstr>
      <vt:lpstr>Παρουσίαση του PowerPoint</vt:lpstr>
      <vt:lpstr>ΠΑΡΑΔΕΙΓΜΑ 8.8 </vt:lpstr>
      <vt:lpstr>Παρουσίαση του PowerPoint</vt:lpstr>
      <vt:lpstr>ΣΕΚ ΙΕΚ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Υπολογισµός της Οικονοµικής Ζωής </dc:title>
  <dc:creator>o m</dc:creator>
  <cp:lastModifiedBy>o m</cp:lastModifiedBy>
  <cp:revision>3</cp:revision>
  <dcterms:created xsi:type="dcterms:W3CDTF">2020-04-13T20:07:44Z</dcterms:created>
  <dcterms:modified xsi:type="dcterms:W3CDTF">2020-04-13T20:19:20Z</dcterms:modified>
</cp:coreProperties>
</file>