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9" r:id="rId7"/>
    <p:sldId id="261" r:id="rId8"/>
    <p:sldId id="262" r:id="rId9"/>
    <p:sldId id="270" r:id="rId10"/>
    <p:sldId id="271" r:id="rId11"/>
    <p:sldId id="263" r:id="rId12"/>
    <p:sldId id="264" r:id="rId13"/>
    <p:sldId id="265" r:id="rId14"/>
    <p:sldId id="266" r:id="rId15"/>
    <p:sldId id="267" r:id="rId16"/>
    <p:sldId id="268" r:id="rId17"/>
    <p:sldId id="272" r:id="rId18"/>
    <p:sldId id="273" r:id="rId19"/>
    <p:sldId id="274" r:id="rId20"/>
    <p:sldId id="275" r:id="rId21"/>
    <p:sldId id="276" r:id="rId22"/>
    <p:sldId id="277" r:id="rId23"/>
    <p:sldId id="27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11" r:id="rId50"/>
    <p:sldId id="312" r:id="rId51"/>
    <p:sldId id="308" r:id="rId52"/>
    <p:sldId id="313" r:id="rId53"/>
    <p:sldId id="314" r:id="rId54"/>
    <p:sldId id="307" r:id="rId55"/>
    <p:sldId id="309" r:id="rId56"/>
    <p:sldId id="310"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37" r:id="rId72"/>
    <p:sldId id="338" r:id="rId73"/>
    <p:sldId id="329" r:id="rId74"/>
    <p:sldId id="335" r:id="rId75"/>
    <p:sldId id="336" r:id="rId76"/>
    <p:sldId id="330" r:id="rId77"/>
    <p:sldId id="331" r:id="rId78"/>
    <p:sldId id="332" r:id="rId79"/>
    <p:sldId id="333" r:id="rId80"/>
    <p:sldId id="334"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9DA01CDA-778E-4F5E-9836-A61A95281B8E}"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70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52485-9FD4-4413-B98B-49CC5F3730B1}" type="datetimeFigureOut">
              <a:rPr lang="el-GR" smtClean="0"/>
              <a:t>10/3/2025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A01CDA-778E-4F5E-9836-A61A95281B8E}" type="slidenum">
              <a:rPr lang="el-GR" smtClean="0"/>
              <a:t>‹#›</a:t>
            </a:fld>
            <a:endParaRPr lang="el-GR"/>
          </a:p>
        </p:txBody>
      </p:sp>
    </p:spTree>
    <p:extLst>
      <p:ext uri="{BB962C8B-B14F-4D97-AF65-F5344CB8AC3E}">
        <p14:creationId xmlns:p14="http://schemas.microsoft.com/office/powerpoint/2010/main" val="159761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84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4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spTree>
    <p:extLst>
      <p:ext uri="{BB962C8B-B14F-4D97-AF65-F5344CB8AC3E}">
        <p14:creationId xmlns:p14="http://schemas.microsoft.com/office/powerpoint/2010/main" val="3897882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40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03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18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00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spTree>
    <p:extLst>
      <p:ext uri="{BB962C8B-B14F-4D97-AF65-F5344CB8AC3E}">
        <p14:creationId xmlns:p14="http://schemas.microsoft.com/office/powerpoint/2010/main" val="223518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52485-9FD4-4413-B98B-49CC5F3730B1}" type="datetimeFigureOut">
              <a:rPr lang="el-GR" smtClean="0"/>
              <a:t>10/3/2025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DA01CDA-778E-4F5E-9836-A61A95281B8E}"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29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FE52485-9FD4-4413-B98B-49CC5F3730B1}" type="datetimeFigureOut">
              <a:rPr lang="el-GR" smtClean="0"/>
              <a:t>10/3/2025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A01CDA-778E-4F5E-9836-A61A95281B8E}" type="slidenum">
              <a:rPr lang="el-GR" smtClean="0"/>
              <a:t>‹#›</a:t>
            </a:fld>
            <a:endParaRPr lang="el-GR"/>
          </a:p>
        </p:txBody>
      </p:sp>
    </p:spTree>
    <p:extLst>
      <p:ext uri="{BB962C8B-B14F-4D97-AF65-F5344CB8AC3E}">
        <p14:creationId xmlns:p14="http://schemas.microsoft.com/office/powerpoint/2010/main" val="42252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E52485-9FD4-4413-B98B-49CC5F3730B1}" type="datetimeFigureOut">
              <a:rPr lang="el-GR" smtClean="0"/>
              <a:t>10/3/2025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DA01CDA-778E-4F5E-9836-A61A95281B8E}"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71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FE52485-9FD4-4413-B98B-49CC5F3730B1}" type="datetimeFigureOut">
              <a:rPr lang="el-GR" smtClean="0"/>
              <a:t>10/3/2025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DA01CDA-778E-4F5E-9836-A61A95281B8E}"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69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52485-9FD4-4413-B98B-49CC5F3730B1}" type="datetimeFigureOut">
              <a:rPr lang="el-GR" smtClean="0"/>
              <a:t>10/3/2025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DA01CDA-778E-4F5E-9836-A61A95281B8E}" type="slidenum">
              <a:rPr lang="el-GR" smtClean="0"/>
              <a:t>‹#›</a:t>
            </a:fld>
            <a:endParaRPr lang="el-GR"/>
          </a:p>
        </p:txBody>
      </p:sp>
    </p:spTree>
    <p:extLst>
      <p:ext uri="{BB962C8B-B14F-4D97-AF65-F5344CB8AC3E}">
        <p14:creationId xmlns:p14="http://schemas.microsoft.com/office/powerpoint/2010/main" val="278329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52485-9FD4-4413-B98B-49CC5F3730B1}" type="datetimeFigureOut">
              <a:rPr lang="el-GR" smtClean="0"/>
              <a:t>10/3/2025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A01CDA-778E-4F5E-9836-A61A95281B8E}"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25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52485-9FD4-4413-B98B-49CC5F3730B1}" type="datetimeFigureOut">
              <a:rPr lang="el-GR" smtClean="0"/>
              <a:t>10/3/2025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DA01CDA-778E-4F5E-9836-A61A95281B8E}" type="slidenum">
              <a:rPr lang="el-GR" smtClean="0"/>
              <a:t>‹#›</a:t>
            </a:fld>
            <a:endParaRPr lang="el-GR"/>
          </a:p>
        </p:txBody>
      </p:sp>
    </p:spTree>
    <p:extLst>
      <p:ext uri="{BB962C8B-B14F-4D97-AF65-F5344CB8AC3E}">
        <p14:creationId xmlns:p14="http://schemas.microsoft.com/office/powerpoint/2010/main" val="188399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E52485-9FD4-4413-B98B-49CC5F3730B1}" type="datetimeFigureOut">
              <a:rPr lang="el-GR" smtClean="0"/>
              <a:t>10/3/2025</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A01CDA-778E-4F5E-9836-A61A95281B8E}" type="slidenum">
              <a:rPr lang="el-GR" smtClean="0"/>
              <a:t>‹#›</a:t>
            </a:fld>
            <a:endParaRPr lang="el-GR"/>
          </a:p>
        </p:txBody>
      </p:sp>
    </p:spTree>
    <p:extLst>
      <p:ext uri="{BB962C8B-B14F-4D97-AF65-F5344CB8AC3E}">
        <p14:creationId xmlns:p14="http://schemas.microsoft.com/office/powerpoint/2010/main" val="242850254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0242A6-8876-5537-08C1-8D78C2F31DF3}"/>
              </a:ext>
            </a:extLst>
          </p:cNvPr>
          <p:cNvSpPr>
            <a:spLocks noGrp="1"/>
          </p:cNvSpPr>
          <p:nvPr>
            <p:ph type="ctrTitle"/>
          </p:nvPr>
        </p:nvSpPr>
        <p:spPr/>
        <p:txBody>
          <a:bodyPr/>
          <a:lstStyle/>
          <a:p>
            <a:r>
              <a:rPr lang="el-GR" dirty="0"/>
              <a:t>ΓΛΩ345</a:t>
            </a:r>
            <a:br>
              <a:rPr lang="el-GR" dirty="0"/>
            </a:br>
            <a:r>
              <a:rPr lang="el-GR" dirty="0"/>
              <a:t>Ονοματολογία</a:t>
            </a:r>
          </a:p>
        </p:txBody>
      </p:sp>
      <p:sp>
        <p:nvSpPr>
          <p:cNvPr id="3" name="Υπότιτλος 2">
            <a:extLst>
              <a:ext uri="{FF2B5EF4-FFF2-40B4-BE49-F238E27FC236}">
                <a16:creationId xmlns:a16="http://schemas.microsoft.com/office/drawing/2014/main" id="{14C52034-4407-E6FA-6210-78F3A21E37C5}"/>
              </a:ext>
            </a:extLst>
          </p:cNvPr>
          <p:cNvSpPr>
            <a:spLocks noGrp="1"/>
          </p:cNvSpPr>
          <p:nvPr>
            <p:ph type="subTitle" idx="1"/>
          </p:nvPr>
        </p:nvSpPr>
        <p:spPr/>
        <p:txBody>
          <a:bodyPr/>
          <a:lstStyle/>
          <a:p>
            <a:r>
              <a:rPr lang="el-GR" dirty="0" err="1"/>
              <a:t>Ενκελέντ</a:t>
            </a:r>
            <a:r>
              <a:rPr lang="el-GR" dirty="0"/>
              <a:t> </a:t>
            </a:r>
            <a:r>
              <a:rPr lang="el-GR" dirty="0" err="1"/>
              <a:t>Μπιλάλι</a:t>
            </a:r>
            <a:br>
              <a:rPr lang="el-GR" dirty="0"/>
            </a:br>
            <a:r>
              <a:rPr lang="en-US" dirty="0"/>
              <a:t>enkeledbil@gmail.com</a:t>
            </a:r>
            <a:endParaRPr lang="el-GR" dirty="0"/>
          </a:p>
        </p:txBody>
      </p:sp>
    </p:spTree>
    <p:extLst>
      <p:ext uri="{BB962C8B-B14F-4D97-AF65-F5344CB8AC3E}">
        <p14:creationId xmlns:p14="http://schemas.microsoft.com/office/powerpoint/2010/main" val="135327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A67F9A-31C5-6AB1-E2DB-C9AF1BE1771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CBBE33C-97F9-264B-FC9E-62B19C8EF896}"/>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τότε και σ' ολόκληρή του την ακαδημαϊκή σταδιοδρομία ο σημαντικός αυτός λόγιος δεν έπαψε να μελετά ζητήματα ονοματολογικά και να παρακινεί μαθητές και φίλους να ασχοληθούν με τη συλλογή και έρευνα των τοπωνυμίων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ελληνικού χώρου. Έτσι ο Άμαντος εγκαινιάζει την περίοδο της συστηματικής επιστημονικής οργάνωσης της ελληνικής ονοματολογίας· χάρη στο μεγάλο επιστημονικό του κύρος προσελκύει κοντά στους Έλληνες και Ευρωπαίους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λογίους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και καταπιάνονται με τα ελληνικά ονοματολογικά πράγματα.</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Σήμερα η χώρα μας διαθέτει έναν περιορισμένο αριθμό εξειδικευμένων ονοματολόγων και πολύ περισσότερους φιλολόγους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λογίους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μαζί με Ευρωπαίους ερευνητές της ελληνικής γλώσσας συμβάλλουν στην καλλιέργεια και ανάπτυξη της ονοματολογικής επιστήμης στην Ελλάδα. Από τη χορεία των καθιερωμένων σύγχρονων Ελλήνων ονοματολόγων μπορούμε να αναφέρουμε τον Δ. Γεωργακά, τον Δ.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Βαγιακάκο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τον Ι. Θωμόπουλο. Ο τελευταίος, που πήρε τον τίτλο του του διδάκτορα με θέμα επίσης ονοματολογικό από το Πανεπιστήμιο της Θεσσαλονίκης, υπήρξε λαμπρός εκπαιδευτικός και αφιέρωσε ολόκληρη τη ζωή του στην ονοματολογία. Το 1952 ίδρυσε και έκτοτε διηύθυνε το μόνο ελληνικό ονοματολογικό περιοδικό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Revue d'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ono-mastique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grecque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οποίου εκδόθηκαν ήδη 13 τόμοι με συμβολές Ελλήνων και ξένων ονοματολόγων.</a:t>
            </a:r>
          </a:p>
          <a:p>
            <a:endParaRPr lang="el-GR" dirty="0"/>
          </a:p>
        </p:txBody>
      </p:sp>
    </p:spTree>
    <p:extLst>
      <p:ext uri="{BB962C8B-B14F-4D97-AF65-F5344CB8AC3E}">
        <p14:creationId xmlns:p14="http://schemas.microsoft.com/office/powerpoint/2010/main" val="216568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472160-0A86-D3DD-38F8-FAE25FEAD9AA}"/>
              </a:ext>
            </a:extLst>
          </p:cNvPr>
          <p:cNvSpPr>
            <a:spLocks noGrp="1"/>
          </p:cNvSpPr>
          <p:nvPr>
            <p:ph type="title"/>
          </p:nvPr>
        </p:nvSpPr>
        <p:spPr/>
        <p:txBody>
          <a:bodyPr/>
          <a:lstStyle/>
          <a:p>
            <a:r>
              <a:rPr lang="el-GR" dirty="0"/>
              <a:t>Τοπωνύμια</a:t>
            </a:r>
          </a:p>
        </p:txBody>
      </p:sp>
      <p:sp>
        <p:nvSpPr>
          <p:cNvPr id="3" name="Θέση περιεχομένου 2">
            <a:extLst>
              <a:ext uri="{FF2B5EF4-FFF2-40B4-BE49-F238E27FC236}">
                <a16:creationId xmlns:a16="http://schemas.microsoft.com/office/drawing/2014/main" id="{1AEC8542-D396-E53E-D6BF-78729F1310DD}"/>
              </a:ext>
            </a:extLst>
          </p:cNvPr>
          <p:cNvSpPr>
            <a:spLocks noGrp="1"/>
          </p:cNvSpPr>
          <p:nvPr>
            <p:ph idx="1"/>
          </p:nvPr>
        </p:nvSpPr>
        <p:spPr/>
        <p:txBody>
          <a:bodyPr>
            <a:normAutofit fontScale="92500" lnSpcReduction="10000"/>
          </a:bodyPr>
          <a:lstStyle/>
          <a:p>
            <a:pPr marL="342900" lvl="0" indent="-342900">
              <a:lnSpc>
                <a:spcPct val="107000"/>
              </a:lnSpc>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ΕΙΣΑΓΩΓΗ </a:t>
            </a:r>
          </a:p>
          <a:p>
            <a:pPr marL="457200">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 ΟΡΙΣΜΟΣ. ΣΗΜΑΣΙΑ. ΤΡΟΠΟΙ ΟΝΟΜΑΤΟΘΕΣΙΑΣ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Ονομάζονται τοπωνύμια (αγγλ.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place-names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γαλλ.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noms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lieu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γερμ.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Ortsnamen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τα ονόματα που έχουν και έτσι προσδιορίζονται μέσα στο χώρο όλοι οι κατοικημένοι και ακατοίκητοι τόποι, δηλαδή πόλεις και χωριά, βουνά και ποταμοί, θάλασσες και λίμνες, λιμάνια και ακρωτήρια, δάση και κάμποι, βουνοκορφές και βουνοπλαγιές, οι αγροτικές τοποθεσίες και οι συνοικίες πόλεων και χωριών μαζί με τις ονομασίες δρόμων, πλατειών κλπ. Οι ονοματολόγοι συχνά χρησιμοποιούν πιο εξειδικευμένη ορολογία για να προσδιορίσουν λ.χ. τα ονόματα κατοικημένων τόπων (πόλεων, χωριών, συνοικισμών), που λέγονται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οικωνύμια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σχέση και αντίθεση με τα ονόματα των απλών τοποθεσιών που ονομάζονται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εδαφωνύμια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(γερμ.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Flurnamen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Ακόμη ο όρος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υδρωνύμια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προσδιορίζει τα ονόματα λιμνών, ποταμών, ρυακιών κλπ., ο όρος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ναωνύμια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αγιωνύμια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τους τόπους που οφείλουν το όνομά τους σε ναό ή κάποιον άγιο, τα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ορέωνύμια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αναφέρονται αποκλειστικά σε ονόματα βουνών κλπ. </a:t>
            </a:r>
          </a:p>
          <a:p>
            <a:endParaRPr lang="el-GR" dirty="0"/>
          </a:p>
        </p:txBody>
      </p:sp>
    </p:spTree>
    <p:extLst>
      <p:ext uri="{BB962C8B-B14F-4D97-AF65-F5344CB8AC3E}">
        <p14:creationId xmlns:p14="http://schemas.microsoft.com/office/powerpoint/2010/main" val="102222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709207-3554-4337-8532-9D0ACC46552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C7F522C-8BF8-6317-B5DC-4E8747166E48}"/>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σημασία των τοπωνυμίων είναι εμφανής. Πέρα από την πρακτική λειτουργία τους ως προσδιοριστικών του χώρου όπου ζει ένας λαός, τα τοπωνύμια μας διασώζουν πληροφορίες για την παλιότερη ιστορία, την οικονομική και κοινωνική ζωή ενός τόπου κλπ. Έτσι στα τοπωνύμια του ελληνικού χώρου αποτυπώθηκε το πέρασμα διάφορων αρχαίων και μεσαιωνικών λαών, όπως οι Πέρσες, οι Ρωμαίοι,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Γαλάτες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Ούννοι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οι Γότθοι,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Άβαροι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οι Σλάβοι, οι Άραβες, οι Αλβανοί, οι Τούρκοι κ.ά. Χάρη στα σύγχρονα τοπωνύμια επιτεύχθηκε πολλές φορές ο προσδιορισμός της τοποθεσίας αρχαίων ελληνικών πόλεων, όπως λ.χ. στην περίπτωση της αρχαίας πόλης της νήσου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Κέω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(Τζιας)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Ποιῆσσα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ἡ, στην παλιά θέση της οποίας οδήγησε τους αρχαιολόγους το σύγχρονο τοπωνύμιο του νησιού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Ποίσσες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έμπειρος ονοματολόγος γνωρίζει ότι τα σύγχρονα νεοελληνικά τοπωνύμια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Ελληνικό, Ελληνικά, Γράμματα, Γραμμένη Πέτρα, Μάρμαρα, Πλάκα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προσδιορίζουν θέσεις με ερείπια αρχαίων ελληνικών ναών και ιδρυμάτων, αρχαιοελληνικές επιγραφές κλπ. Με παρόμοιο τρόπο τα τοπωνύμια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Γλαστρί</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Γλαστριά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Κεραμίδι/Κεραμίδια,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Σπάσματα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Σταμνιά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υποδηλώνουν χώρους με αρχαία ή μεσαιωνικά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αγγειοπλαστεία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Τα ερείπια των αρχαίων ναών επισημαίνονταν ευκολότερα από τους χριστιανούς των πρώτων χριστιανικών χρόνων, οι οποίοι πολλές φορές έχτιζαν τις εκκλησίες τους επάνω στον αρχαίο ελληνικό ναό και χρησιμοποιούσαν τα υλικά του. </a:t>
            </a:r>
            <a:endParaRPr lang="el-GR" dirty="0"/>
          </a:p>
        </p:txBody>
      </p:sp>
    </p:spTree>
    <p:extLst>
      <p:ext uri="{BB962C8B-B14F-4D97-AF65-F5344CB8AC3E}">
        <p14:creationId xmlns:p14="http://schemas.microsoft.com/office/powerpoint/2010/main" val="20219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F67D14-6FA9-AB3B-6A31-46014BD9D12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4C653F9-23D2-323B-28B4-3F62BA6A342F}"/>
              </a:ext>
            </a:extLst>
          </p:cNvPr>
          <p:cNvSpPr>
            <a:spLocks noGrp="1"/>
          </p:cNvSpPr>
          <p:nvPr>
            <p:ph idx="1"/>
          </p:nvPr>
        </p:nvSpPr>
        <p:spPr/>
        <p:txBody>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Μια τέτοια μετατροπή αρχαίου ναού σε χριστιανική εκκλησία μαρτυρεί η παρακάτω παλαιοχριστιανική επιγραφή του 5. αι. από την πόλη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Έζρα</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της Συρίας: </a:t>
            </a:r>
            <a:br>
              <a:rPr lang="el-GR" sz="2800" kern="100" dirty="0">
                <a:effectLst/>
                <a:latin typeface="Calibri" panose="020F0502020204030204" pitchFamily="34" charset="0"/>
                <a:ea typeface="Calibri" panose="020F0502020204030204" pitchFamily="34" charset="0"/>
                <a:cs typeface="Times New Roman" panose="02020603050405020304" pitchFamily="18" charset="0"/>
              </a:rPr>
            </a:b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Θεοῦ</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γέγονεν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οἶκος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τῶν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δαιμόνων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καταφύγιον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φῶς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σωτήριον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ἔλαμψεν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ὅπου</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σκότος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ἐκάλυπτεν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ὅπου</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θυσίαι</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εἰδώλων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νῦν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χοροί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ἀγγέλων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ὅπου</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Θεός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παρωργίζετο</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νῦν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Θεός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ἐξευμενίζεται</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CIG</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4, 8627)</a:t>
            </a:r>
          </a:p>
          <a:p>
            <a:endParaRPr lang="el-GR" dirty="0"/>
          </a:p>
        </p:txBody>
      </p:sp>
    </p:spTree>
    <p:extLst>
      <p:ext uri="{BB962C8B-B14F-4D97-AF65-F5344CB8AC3E}">
        <p14:creationId xmlns:p14="http://schemas.microsoft.com/office/powerpoint/2010/main" val="282952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839B09-1BD8-B2AD-8A13-D59FF656869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0979BC1-1EF4-9A58-84AE-252A0B0D25DD}"/>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τοπωνύμια μπορούν ακόμη να περικλείουν πληροφορίες για μετακινήσεις πληθυσμών που δεν μαρτυρούνται ενδεχομένως ιστορικά, όταν εμφανίζονται σε γεωγραφικές περιοχές όπου δεν θα τα περιμέναμε: Αρβανίτες λ.χ. στη Σάμο,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Βροντάδο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 Σύρο από Χιώτες πρόσφυγες του 1822 από το ομώνυμο χωριό της Χίου,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Μυτιληνιοί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 Σάμο,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Βελιγράδι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Κωνσταντινούπολη από πρόσφυγες του Βελιγραδιού της Σερβίας κλπ. Πβ. και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τοπωνύ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-μια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Κρητικά, Μυκονιάτικα,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Αναφιώτικα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Σιφνούδια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που βρίσκονται εκτός Κρήτης, Μυκόνου, Ανάφης, Σίφνου κλπ. και ο κύριος πυρήνας του πληθυσμού τους απαρτιζόταν παλιότερα από Κρητικούς, Μυκονιάτες κλπ.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Σημαντικές είναι ακόμη οι πληροφορίες που μπορούμε να αντλήσουμε για τη γλώσσα μας από τα τοπωνύμια· το τοπωνύμιο λ.χ.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Γιαλισκάρι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προσδιορίζει σήμερα πολλές παραλιακές τοποθεσίες στην Ελλάδα, μας αποκαλύπτει το προσηγορικό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αἰγιαλισκάριον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(πβ.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αἰγιαλός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γιαλός), που δεν μας παραδίδεται από άλλη πηγή. Έτσι και το ζευγάρι (λόγιο λαϊκό) της Παναγιάς λ.χ.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Παρηγορίτισσα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Παρηγορίτσα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=αυτή που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παρηγορεί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μαρτυρεί ότι το μεσαιωνικό και νεοελληνικό επίθημα τοπωνυμίων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πρέπει να θεωρείται ως σλαβικής αρχής στις περιπτώσεις που δεν συνδέεται με σλαβική ρίζα (λ.χ.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Αραχοβίτσα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Καρυδότοπος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Παλιοκαστρίτσα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30763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AB2D9C-10FF-430A-52B3-E77B806E7CC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3D37FBD-9D09-20C2-EC68-B9C242FF3B6F}"/>
              </a:ext>
            </a:extLst>
          </p:cNvPr>
          <p:cNvSpPr>
            <a:spLocks noGrp="1"/>
          </p:cNvSpPr>
          <p:nvPr>
            <p:ph idx="1"/>
          </p:nvPr>
        </p:nvSpPr>
        <p:spPr/>
        <p:txBody>
          <a:bodyPr>
            <a:normAutofit fontScale="925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ονομασία ενός τόπου βασίζεται σε ορισμένα κριτήρια, από τα οποία σημειώνουμε τα κυριότερα. Ένα τοπωνύμιο μπορεί να οφείλει το όνομά του: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 Σε ένα κατεξοχήν γνώρισμά 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Βάσσα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Βήσσα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"Κοιλάδα΄,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Μαυροβούνι,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Μαδαροβούνι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Μαδάρα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=γυμνός, άδενδρος τόπος),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Σαραντάπορος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Ξεριάς, Βάθη, Βουλιαγμένη,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Καραμ-πουρνάκι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(τουρκ.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Kara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Burun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"μαύρη μύτη"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άκι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Μονοδένδρι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Πέντε Σπίτια, Δερβένι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 Στη γεωργική χρήση 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Παραδείσι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Χιλιομόδι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Χιλιομοδού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Αμπέλια/Αμπελόκηποι, Καρυές,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Σπαρτιάς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Αλωνίστρα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Χοροστάσι, Μάνδρα Μάνδρες, Στάνη, Στρούγκα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 Σε ένα ιστορικό ή μυθολογικό γεγονός: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Θεσσαλονίκη, Φίλιπποι,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Αντιγόνεια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Σελεύκεια, Ελλήσποντος, Ηράκλειες Στήλες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δ. Σε τεχνικά έργα: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Γέφυρα, Δέση, Φράγμα, Νταμάρια, Καμίνια,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Ασβεσταρειό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153661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EB34CC-8D62-A51E-39D0-78F26303A8B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732F347-13DE-B262-50E4-98CE60C82F0E}"/>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 Σε οποιαδήποτε άλλη χρήση ή γνώρισμα: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Βίγλα,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Βιγλί</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Μεροβίγλι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Σκοπός, Επισκοπή, Βασιλικά (ενν. κτήματα), Κάστρο/Καστράκι, Μυστράς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pPr>
              <a:lnSpc>
                <a:spcPct val="107000"/>
              </a:lnSpc>
              <a:spcAft>
                <a:spcPts val="800"/>
              </a:spcAft>
            </a:pP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ονόματα θεών, ηρώων, αγίων: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Ηραίο, Ποσειδωνία, Ηράκλεια, Άγιος Γεώργιος,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Αστρύφος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 Άγιος Τρύφων)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κλπ.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ζ. Σε ονόματα φυτών και ζώων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φυτωνύμια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ζωωνύμια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Αχλαδίτσα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Βατιώνας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Δάφνη,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Καλαμίτσι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Γαϊδουρονήσι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Μελίσσια, Κορακοφωλιά, Κουρούνες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Στις λαϊκές αντιλήψεις και δοξασίες: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Δρακοβούνι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Δρακοσπηλιά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Δρακολίμνη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Δρακότρυπα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Δαιμονόπετρα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Νεράιδα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Ανεράιδα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Ανερούσα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Αρακλή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το Πάτημα, της Παναγίτσας το Τσαρούχι, της Γριάς το Πήδημα, το Κάστρο της Ωριάς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96336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8EAD8B-3DE8-4BC3-4DF8-814BEC55388B}"/>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 ΠΡΟ-ΥΠΟΘΕΣΕΙΣ ΓΙΑ ΤΗΝ ΕΡΕΥΝΑ ΤΩΝ ΤΟΠΩΝΥΜΙΩΝ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CE704D1D-B22B-922A-9E67-26ABC14FADA4}"/>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Βασική προϋπόθεση για τη μελέτη των τοπωνυμίων του σύγχρονου ελληνόγλωσσου χώρου είναι η συστηματική καταγραφή των τοπωνυμίων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τα αρχαία χρόνια ως σήμερα, όχι μόνο των περιοχών της σύγχρονης ελληνικής επικράτειας αλλά και των λοιπών χωρών της Μεσογείου (από τον Εύξεινο Πόντο ως τη Βόρεια Αφρική και από τις Ηράκλειες Στήλες ως το εσωτερικό της Μ. Ασίας), όπου ελληνική φωνή ονόμασε εκατοντάδες τόπων ιδίως στην αρχαία και βυζαντινή περίοδο αλλά και στα νεότερα χρόνια. Μόνον έτσι και με τη δημιουργία πολλών αρχείων ονοματολογικού υλικού κατά χρονικές περιόδους και κατά περιοχές θα μπορούσαμε να μελετήσουμε πάνω σε σωστή βάση τα ελληνικά τοπωνύμια της νεότερης περιόδου και να καταλήξουμε σε ασφαλή συμπεράσματα. Δυστυχώς στη χώρα μας δεν υπάρχει κανένα δημόσιο ή ιδιωτικό ίδρυμα που να έχει αναλάβει ένα σοβαρό μέρος του συνολικού αυτού έργου εκτός από ασήμαντες εξαιρέσεις. </a:t>
            </a:r>
          </a:p>
          <a:p>
            <a:endParaRPr lang="el-GR" dirty="0"/>
          </a:p>
        </p:txBody>
      </p:sp>
    </p:spTree>
    <p:extLst>
      <p:ext uri="{BB962C8B-B14F-4D97-AF65-F5344CB8AC3E}">
        <p14:creationId xmlns:p14="http://schemas.microsoft.com/office/powerpoint/2010/main" val="258160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F3C58-80CA-0601-BA07-61529C32F37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234B352-5DF6-E10E-B58D-4699478F7674}"/>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Σποραδικές καταγραφές και μελέτες των ελληνικών τοπωνυμίων επιχειρούν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Ἑλληνες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λόγιοι με ονοματολογικά ενδιαφέροντα, όπως οι 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Μηλιαράκης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 Πετρίδης,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Ηλ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Τσιτσέλης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Καμπούρογλου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 Σακελλαρίου, Α. Αδαμαντίου, Π.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Αραβαντινός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Χαβιαράς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 των οποίων οι εργασίες δημοσιεύονται ήδη από τα τέλη του προηγούμενου αιώνα είτε αυτοτελώς είτε στα περιοδικά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Εφημερίς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των Φιλομαθών», «Πανδώρα», «Παρνασσός»,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Επετηρίς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Παρνασσού», «Φιλίστωρ», «Εβδομάς»,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Περιοδικόν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Ελληνικού Φιλολογικού Συλλόγου Κωνσταντινουπόλεως»,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Ζωγράφειος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Αγών», «Αθηνά»,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Δελτίον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Ιστορικής και Εθνολογικής Εταιρίας» κ.ά. Την εργασία αυτή των προδρόμων της νεοελληνικής ονοματολογίας συνεχίζουν σήμερα αρκετοί λόγιοι, ειδικοί και μη· οι τελευταίοι υποκινούνται συνήθως από το ενδιαφέρον για τη γνώση της τοπικής ιστορίας και οι εργασίες τους είναι μερικές φορές εκμεταλλεύσιμες. </a:t>
            </a:r>
          </a:p>
          <a:p>
            <a:endParaRPr lang="el-GR" dirty="0"/>
          </a:p>
        </p:txBody>
      </p:sp>
    </p:spTree>
    <p:extLst>
      <p:ext uri="{BB962C8B-B14F-4D97-AF65-F5344CB8AC3E}">
        <p14:creationId xmlns:p14="http://schemas.microsoft.com/office/powerpoint/2010/main" val="280083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5F4CF-FC29-BF4C-08E5-D560EF640D1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FD02D7-DB20-61BE-657B-CF2ACE5F89AC}"/>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χώρα μας σε αντίθεση με τις λοιπές πολιτισμένες χώρες της Ευρώπης δεν κατάφερε ακόμη να συγκεντρώσει σε ένα αρχείο τα σύγχρονα νεοελληνικά τοπωνύμια με εξαίρεση ίσως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οικωνυμίων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Κάποιο τοπωνυμικό υλικό εναπόκειται σήμερα στο Αρχείο του Ιστορικού Λεξικού καθώς και στο Λαογραφικό Αρχείο της Ακαδημίας Αθηνών· το υλικό αυτό είναι περιορισμένο και εξυπηρετεί τις ανάγκες των δύο αυτών Αρχείων. Πλουσιότερο πρέπει να είναι το αρχείο τοπωνυμίων και ονομάτων του Μεσαιωνικού Αρχείου της ίδιας Ακαδημίας, που βασίζεται σε αποδελτίωση εγγράφων και μελετών της περιόδου της τουρκοκρατίας (1453-1821). Από τα άλλα επιστημονικά μας ιδρύματα αξιέπαινη είναι η προσπάθεια της Εταιρείας Κρητικών Ιστορικών Μελετών, που εργάστηκε και προς την κατεύθυνση αυτή και συγκέντρωσε από το 1957 και εξής περίπου 30.000 τοπωνύμια της Κρήτης με τη βοήθεια ιδίως των δασκάλων· σκοπός του εγχειρήματος είναι η σύνταξη και έκδοση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ενκαιρώ</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ενός Τοπωνυμικού λεξικού της Κρήτης.</a:t>
            </a:r>
          </a:p>
          <a:p>
            <a:endParaRPr lang="el-GR" dirty="0"/>
          </a:p>
        </p:txBody>
      </p:sp>
    </p:spTree>
    <p:extLst>
      <p:ext uri="{BB962C8B-B14F-4D97-AF65-F5344CB8AC3E}">
        <p14:creationId xmlns:p14="http://schemas.microsoft.com/office/powerpoint/2010/main" val="85789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CA42E-0FC4-0186-BA77-76E845CC40D9}"/>
              </a:ext>
            </a:extLst>
          </p:cNvPr>
          <p:cNvSpPr>
            <a:spLocks noGrp="1"/>
          </p:cNvSpPr>
          <p:nvPr>
            <p:ph type="title"/>
          </p:nvPr>
        </p:nvSpPr>
        <p:spPr/>
        <p:txBody>
          <a:bodyPr>
            <a:normAutofit fontScale="90000"/>
          </a:bodyPr>
          <a:lstStyle/>
          <a:p>
            <a:r>
              <a:rPr lang="el-GR" dirty="0"/>
              <a:t>Η ονοματολογία ως αυτοτελής κλάδος της γλωσσολογίας</a:t>
            </a:r>
          </a:p>
        </p:txBody>
      </p:sp>
      <p:sp>
        <p:nvSpPr>
          <p:cNvPr id="3" name="Θέση περιεχομένου 2">
            <a:extLst>
              <a:ext uri="{FF2B5EF4-FFF2-40B4-BE49-F238E27FC236}">
                <a16:creationId xmlns:a16="http://schemas.microsoft.com/office/drawing/2014/main" id="{D1864A1B-E581-21C6-AA02-3AFCBCA5E706}"/>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επιστημονική έρευνα των τοπωνυμίων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προσωπωνυμίων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αποτελεί σήμερα αντικείμενο ενός ιδιαίτερου κλάδου της γλωσσολογίας, της ονοματολογίας. Οι λόγοι που επέβαλαν τη δημιουργία του νέου αυτού γλωσσολογικού κλάδου είναι τόσο ο μεγάλος όγκος του ονοματολογικού υλικού κάθε γλώσσας όσο και οι ιδιαιτερότητες που παρουσιάζει η ερμηνεία και αξιολόγησή του. Έτσι ενώ η ονοματολογία αποτελεί βασικά περιοχή της γλωσσολογίας, αντλεί πληροφορίες από άλλες επιστημονικές περιοχές, όπως η ιστορία, η αρχαιολογία, η γεωγραφία και η τοπογραφία, η εθνολογία και η λαογραφία κλπ., για να τις αξιολογήσει από τη δική της σκοπιά και για τους δικούς της σκοπούς. </a:t>
            </a:r>
          </a:p>
          <a:p>
            <a:endParaRPr lang="el-GR" dirty="0"/>
          </a:p>
        </p:txBody>
      </p:sp>
    </p:spTree>
    <p:extLst>
      <p:ext uri="{BB962C8B-B14F-4D97-AF65-F5344CB8AC3E}">
        <p14:creationId xmlns:p14="http://schemas.microsoft.com/office/powerpoint/2010/main" val="2130448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00B832-B001-ABDB-199B-309CBFF9DE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F64D7C1-F65F-483E-8D72-5B05777AE397}"/>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Πλούσιο ονοματολογικό υλικό έχει συγκεντρωθεί στο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Διαλεκτολογικό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Αρχείο του Πανεπιστημίου Θεσσαλονίκης, που περιλαμβάνει όλα τα σύγχρονα νεοελληνικά επώνυμα από τους εκλογικούς καταλόγους του Υπουργείου Εσωτερικών, καθώς και μεγάλο αριθμό σύγχρονων νεοελληνικών τοπωνυμίων, που βασίστηκε στη συστηματική αποδελτίωση τόσο των πηγών των νεοελληνικών τοπωνυμίων όσο και της ελληνικής και διεθνούς βιβλιογραφίας που αφορά την ερμηνεία και μελέτη των μεσαιωνικών και νεοελληνικών τοπωνυμίων. Από το πλούσιο υλικό του αρχείου αυτού ελπίζουμε να προκύψει σε λίγο ένα Ετυμολογικό λεξικό των νεοελληνικών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οικωνυμίων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οποίου η σύνταξη έχει ήδη προχωρήσει αρκετά και προβλέπεται να περιλάβει 8-10 τόμους. </a:t>
            </a:r>
          </a:p>
          <a:p>
            <a:endParaRPr lang="el-GR" dirty="0"/>
          </a:p>
        </p:txBody>
      </p:sp>
    </p:spTree>
    <p:extLst>
      <p:ext uri="{BB962C8B-B14F-4D97-AF65-F5344CB8AC3E}">
        <p14:creationId xmlns:p14="http://schemas.microsoft.com/office/powerpoint/2010/main" val="32625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C69F7C-3C9F-3F40-12CA-FCCD6564CD2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7F2E046-297C-47C2-4F9C-62BD3B1BEC4E}"/>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κρατική μέριμνα για τα νεοελληνικά τοπωνύμια περιορίζεται στην έκδοση Καταλόγων δήμων και κοινοτήτων του κράτους, που μερικές φορές συνοδεύονται από ευρύτερα στατιστικά δεδομένα, λ.χ. για τη μόρφωση των Ελλήνων, το επάγγελμά τους κλπ., σύμφωνα με τις απογραφές πληθυσμού από το 1920 και εξής. Πρόκειται για καταλόγους που περιλαμβάνουν τη διοικητική διαίρεση του κράτους μαζί με τις πόλεις, τα χωριά και τους συνοικισμούς που κατοικούνται τουλάχιστον τη θερινή περίοδο, δηλαδή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οικωνύμια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όχι και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εδαφωνύμια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δηλαδή τις αγροτικές θέσεις). Η πιο σημαντική προσφορά του κράτους στην περιοχή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οικωνυμίων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η έκδοση κατά το 1960/1961 ενός σοβαρού και ογκώδους έργου, που περιλαμβάνει 50 τόμους, που αντιστοιχούν στους 50 νομούς της Ελλάδας, με γενικό τίτλο «Στοιχεία συστάσεως και εξελίξεως των δήμων και κοινοτήτων από της εφαρμογής του Νόμου ΔΝΖ΄ του έτους 1912 και εφεξής». </a:t>
            </a:r>
            <a:endParaRPr lang="el-GR" dirty="0"/>
          </a:p>
        </p:txBody>
      </p:sp>
    </p:spTree>
    <p:extLst>
      <p:ext uri="{BB962C8B-B14F-4D97-AF65-F5344CB8AC3E}">
        <p14:creationId xmlns:p14="http://schemas.microsoft.com/office/powerpoint/2010/main" val="232663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CBFC4-8E2B-856C-B206-97FE77FF511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DBA282F-8815-85AF-5536-DF8CD20DD7C3}"/>
              </a:ext>
            </a:extLst>
          </p:cNvPr>
          <p:cNvSpPr>
            <a:spLocks noGrp="1"/>
          </p:cNvSpPr>
          <p:nvPr>
            <p:ph idx="1"/>
          </p:nvPr>
        </p:nvSpPr>
        <p:spPr/>
        <p:txBody>
          <a:bodyPr>
            <a:normAutofit lnSpcReduction="1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Πρόκειται για έκδοση της Κεντρικής Ένωσης Δήμων και Κοινοτήτων του Υπουργείου Εσωτερικών, που βασίστηκε σε προεργασία πολλών ετών· το έργο αυτό είναι πολύ ευπρόσδεκτο παρά την κάποια σύγχυση και τα εμφανή σφάλματα που παρουσιάζει λόγω της πολυπλοκότητας του αντικειμένου του. Στο έργο αυτό δεν φαίνεται να έχουν χρησιμοποιηθεί εξειδικευμένοι ονοματολόγοι ή έστω γλωσσολόγοι για τη σωστή καταγραφή των τοπωνυμίων. </a:t>
            </a:r>
          </a:p>
          <a:p>
            <a:endParaRPr lang="el-GR" dirty="0"/>
          </a:p>
        </p:txBody>
      </p:sp>
    </p:spTree>
    <p:extLst>
      <p:ext uri="{BB962C8B-B14F-4D97-AF65-F5344CB8AC3E}">
        <p14:creationId xmlns:p14="http://schemas.microsoft.com/office/powerpoint/2010/main" val="153608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338F7C-C6AF-AE4F-1E75-F21E6DEFF6C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8987AF7-128E-E0E8-6C37-C751F44CEEDB}"/>
              </a:ext>
            </a:extLst>
          </p:cNvPr>
          <p:cNvSpPr>
            <a:spLocks noGrp="1"/>
          </p:cNvSpPr>
          <p:nvPr>
            <p:ph idx="1"/>
          </p:nvPr>
        </p:nvSpPr>
        <p:spPr/>
        <p:txBody>
          <a:bodyPr>
            <a:normAutofit/>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Η απουσία ενός ανάλογου έργου που θα κάλυπτε την περίοδο 1830-1912 είναι αισθητή και δυσκολεύει το έργο της μελέτης των τοπωνυμίων, γιατί η εργασία που διαθέτουμε για την περίοδο αυτή των Α. Δρακάκη - Σ. Κούνδουρου «Αρχεία περί της συστάσεως και εξελίξεως των δήμων και κοινοτήτων 1836-1936 και της διοικητικής διαιρέσεως του κράτους» (τόμοι 1-2, Αθήνα 1939-1940) είναι πολύ συνοπτική.</a:t>
            </a:r>
            <a:endParaRPr lang="el-GR" dirty="0"/>
          </a:p>
        </p:txBody>
      </p:sp>
    </p:spTree>
    <p:extLst>
      <p:ext uri="{BB962C8B-B14F-4D97-AF65-F5344CB8AC3E}">
        <p14:creationId xmlns:p14="http://schemas.microsoft.com/office/powerpoint/2010/main" val="125294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34BC65-8895-6AAA-DCF8-A1F792BD9F22}"/>
              </a:ext>
            </a:extLst>
          </p:cNvPr>
          <p:cNvSpPr>
            <a:spLocks noGrp="1"/>
          </p:cNvSpPr>
          <p:nvPr>
            <p:ph type="title"/>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ΔΙΑΣΤΡΩΜΑΤΩΣΗ ΤΩΝ ΤΟΠΩΝΥΜΙΩΝ ΤΗΣ ΕΛΛΑΔΑΣ </a:t>
            </a:r>
            <a:endParaRPr lang="el-GR" dirty="0"/>
          </a:p>
        </p:txBody>
      </p:sp>
      <p:sp>
        <p:nvSpPr>
          <p:cNvPr id="3" name="Θέση περιεχομένου 2">
            <a:extLst>
              <a:ext uri="{FF2B5EF4-FFF2-40B4-BE49-F238E27FC236}">
                <a16:creationId xmlns:a16="http://schemas.microsoft.com/office/drawing/2014/main" id="{748130BB-8B59-2C9A-E6D5-9F265818EDFF}"/>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σύγχρονα νεοελληνικά τοπωνύμια κατάγονται από όλες τις περιόδους της ιστορίας της ελληνικής γλώσσας, δηλαδή την αρχαία ελληνική, τη βυζαντινή και τη νεότερη. Μια βασική διαίρεσή τους διακρίνει τα ελληνικής καταγωγής τοπωνύμια από τα ξένα. Αν λάβουμε υπόψη ότι πέρα από τα ξένα τοπωνύμια, που πέρασαν στην Ελληνική κατά τα μεσαιωνικά ιδίως χρόνια, η γλώσσα μας είχε ήδη κληρονομήσει σε αρχαία περίοδο πολλά τοπωνύμια και ονόματα γενικά από έναν προελληνικό λαό, τότε η διαστρωμάτωση των τοπωνυμίων του ελληνικού χώρου παρουσιάζει την</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ακόλουθη εικόνα:</a:t>
            </a:r>
          </a:p>
        </p:txBody>
      </p:sp>
    </p:spTree>
    <p:extLst>
      <p:ext uri="{BB962C8B-B14F-4D97-AF65-F5344CB8AC3E}">
        <p14:creationId xmlns:p14="http://schemas.microsoft.com/office/powerpoint/2010/main" val="419594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BFE05C1-8018-EFFA-9045-133F312F5BC5}"/>
              </a:ext>
            </a:extLst>
          </p:cNvPr>
          <p:cNvSpPr>
            <a:spLocks noGrp="1"/>
          </p:cNvSpPr>
          <p:nvPr>
            <p:ph idx="1"/>
          </p:nvPr>
        </p:nvSpPr>
        <p:spPr/>
        <p:txBody>
          <a:bodyPr>
            <a:normAutofit fontScale="85000" lnSpcReduction="20000"/>
          </a:bodyPr>
          <a:lstStyle/>
          <a:p>
            <a:r>
              <a:rPr lang="el-GR" sz="2400" b="1" u="sng" kern="100" dirty="0">
                <a:effectLst/>
                <a:latin typeface="Calibri" panose="020F0502020204030204" pitchFamily="34" charset="0"/>
                <a:ea typeface="Calibri" panose="020F0502020204030204" pitchFamily="34" charset="0"/>
                <a:cs typeface="Times New Roman" panose="02020603050405020304" pitchFamily="18" charset="0"/>
              </a:rPr>
              <a:t>1. Προελληνικά τοπωνύμια</a:t>
            </a:r>
            <a:endParaRPr lang="en-US"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400" b="1" u="sng" kern="100" dirty="0">
                <a:effectLst/>
                <a:latin typeface="Calibri" panose="020F0502020204030204" pitchFamily="34" charset="0"/>
                <a:ea typeface="Calibri" panose="020F0502020204030204" pitchFamily="34" charset="0"/>
                <a:cs typeface="Times New Roman" panose="02020603050405020304" pitchFamily="18" charset="0"/>
              </a:rPr>
              <a:t>2. Ελληνικά τοπωνύμια: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α. αρχαία</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β. βυζαντινά</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γ. νεοελληνικά</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400" b="1" u="sng" kern="100" dirty="0">
                <a:effectLst/>
                <a:latin typeface="Calibri" panose="020F0502020204030204" pitchFamily="34" charset="0"/>
                <a:ea typeface="Calibri" panose="020F0502020204030204" pitchFamily="34" charset="0"/>
                <a:cs typeface="Times New Roman" panose="02020603050405020304" pitchFamily="18" charset="0"/>
              </a:rPr>
              <a:t>3. Ξένα τοπωνύμια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α. σλαβικά,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β. φραγκικά,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γ.</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βενετσιάνικα,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δ. αλβανικά,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κουτσοβλάχικα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τουρκικά.</a:t>
            </a:r>
            <a:endParaRPr lang="el-GR" dirty="0"/>
          </a:p>
        </p:txBody>
      </p:sp>
    </p:spTree>
    <p:extLst>
      <p:ext uri="{BB962C8B-B14F-4D97-AF65-F5344CB8AC3E}">
        <p14:creationId xmlns:p14="http://schemas.microsoft.com/office/powerpoint/2010/main" val="369255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63C8DF-D283-A470-DC7A-244C8F40B206}"/>
              </a:ext>
            </a:extLst>
          </p:cNvPr>
          <p:cNvSpPr>
            <a:spLocks noGrp="1"/>
          </p:cNvSpPr>
          <p:nvPr>
            <p:ph type="title"/>
          </p:nvPr>
        </p:nvSpPr>
        <p:spPr/>
        <p:txBody>
          <a:bodyPr/>
          <a:lstStyle/>
          <a:p>
            <a:r>
              <a:rPr lang="el-GR" dirty="0"/>
              <a:t>Προελληνικά τοπωνύμια</a:t>
            </a:r>
          </a:p>
        </p:txBody>
      </p:sp>
      <p:sp>
        <p:nvSpPr>
          <p:cNvPr id="3" name="Θέση περιεχομένου 2">
            <a:extLst>
              <a:ext uri="{FF2B5EF4-FFF2-40B4-BE49-F238E27FC236}">
                <a16:creationId xmlns:a16="http://schemas.microsoft.com/office/drawing/2014/main" id="{D6947C48-1D39-5B35-0076-CE26DF22AF45}"/>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προελληνικά τοπωνύμια αποτελούν το πιο παλιό στρώμα τοπωνυμίων του ελληνικού χώρου και αντικατοπτρίζουν τη γλώσσα ενός ή περισσότερων λαών που κατοίκησαν στην ηπειρωτική Ελλάδα και τα νησιά του Αιγαίου σε προϊστορική περίοδο πριν από την εγκατάσταση στους χώρους αυτούς των ινδοευρωπαϊκής καταγωγής Ελλήνων.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Έλληνες φαίνεται να έζησαν πολλούς αιώνες με τον λαό αυτό, που δεν ανήκει βασικά στην ινδοευρωπαϊκή οικογένεια λαών ούτε σε κάποια άλλη γνωστή οικογένεια γλωσσών, και παρέλαβαν απ' αυτόν πέρα από τα άφθονα πολιτιστικά στοιχεία και ένα μεγάλο αριθμό τοπωνυμίων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όπως ασφαλώς και λέξεων του κοινού λεξιλογίου. Ο προ-ελληνικός αυτός λαός αναφέρεται από τους Έλληνες συγγραφείς της ιστορικής περιόδου με διάφορα ονόματα, όπως Πελασγοί,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Λέλεγες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Κάρες κ.ά. </a:t>
            </a:r>
          </a:p>
          <a:p>
            <a:endParaRPr lang="el-GR" dirty="0"/>
          </a:p>
        </p:txBody>
      </p:sp>
    </p:spTree>
    <p:extLst>
      <p:ext uri="{BB962C8B-B14F-4D97-AF65-F5344CB8AC3E}">
        <p14:creationId xmlns:p14="http://schemas.microsoft.com/office/powerpoint/2010/main" val="387148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28F587-5212-92CC-12F1-8CA2CDA8FAF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69062E-3FA3-B53E-D384-FFBFF84CF868}"/>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Πρώτος ο P.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Kretschmer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ήδη από τα τέλη του προηγούμενου αιώνα παρατήρησε και έφερε στο προσκήνιο της έρευνας το γεγονός ότι υπάρχει μια καταπληκτική ταύτιση τόσο στη ρίζα όσο και στα επιθήματα ονομάτων πόλεων, ποταμών και βουνών, που απαντούν στην ηπειρωτική Ελλάδα και τα νησιά του Αιγαίου αφενός και τη Μ. Ασία αφετέρου.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ονόματα αυτά αποκαλύπτουν την ύπαρξη στα μέρη αυτά ενός γλωσσικού στρώματος, που ονομάστηκε «μικρασιατικό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αιγαιϊκό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Έτσι είναι εμφανής η ομοιότητα ανάμεσα στο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Κνωσσός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Κρήτη και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Αλωσσός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Καρία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Πειρωσσός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Μυσία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Μυκαλησσός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Βοιωτίας επανεμφανίζεται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Καρία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ονόματα των βουνών της Αττικής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Ὑμηττός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Βριληττός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Λυκαβηττός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Αρδηττός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εμφανίζουν το ξενικό επίθημα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ησσός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προσαρμοσμένο στην αττική προφορά ως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ηττός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πρέπει να έχουν ελληνική προέλευση, γιατί δεν ερμηνεύονται με ελληνικά μέσα. </a:t>
            </a:r>
          </a:p>
          <a:p>
            <a:endParaRPr lang="el-GR" dirty="0"/>
          </a:p>
        </p:txBody>
      </p:sp>
    </p:spTree>
    <p:extLst>
      <p:ext uri="{BB962C8B-B14F-4D97-AF65-F5344CB8AC3E}">
        <p14:creationId xmlns:p14="http://schemas.microsoft.com/office/powerpoint/2010/main" val="348103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905E84-ED77-19C8-30FB-4F48FF505C7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D6C920A-DB94-ECD2-873F-5216119EB331}"/>
              </a:ext>
            </a:extLst>
          </p:cNvPr>
          <p:cNvSpPr>
            <a:spLocks noGrp="1"/>
          </p:cNvSpPr>
          <p:nvPr>
            <p:ph idx="1"/>
          </p:nvPr>
        </p:nvSpPr>
        <p:spPr/>
        <p:txBody>
          <a:bodyPr>
            <a:normAutofit fontScale="77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Πάρνης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και ο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Παρνασσός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έχουν την ίδια, πιθανότατα προελληνική ρίζα. Το επίθημα -</a:t>
            </a:r>
            <a:r>
              <a:rPr lang="el-GR" sz="2400" b="1" i="1" kern="100" dirty="0" err="1">
                <a:effectLst/>
                <a:latin typeface="Calibri" panose="020F0502020204030204" pitchFamily="34" charset="0"/>
                <a:ea typeface="Calibri" panose="020F0502020204030204" pitchFamily="34" charset="0"/>
                <a:cs typeface="Times New Roman" panose="02020603050405020304" pitchFamily="18" charset="0"/>
              </a:rPr>
              <a:t>ισός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στα ονόματα των ποταμών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Ἰλισός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Κηφισός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επίσης δεν είναι ελληνικό. Το ίδιο συμβαίνει και με τα ονόματα των δήμων της Αττικής: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Γαργηττός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Συπαληττός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Τρικόρυνθος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Προβάλινθος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 μικρασιατικό -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αιγαιϊκό</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αυτό στρώμα δεν μπορεί στο μεγαλύτερό του τμήμα να ερμηνευτεί με ελληνικά ή ινδοευρωπαϊκά γλωσσικά μέσα και συνεπώς ανήκει σε ένα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προϊνδοευρωπαϊκό</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υπόστρωμα, που κάλυπτε παλιότερα την ηπειρωτική Ελλάδα, τα νησιά του Αιγαίου και τη Μ. Ασία.</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Ίχνη του ίδιου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προϊνδοευρωπαϊκού</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υποστρώματος βρίσκουμε και στη νότια Ιταλία, πβ. λ.χ. την πόλη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Καλάσαρνα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Λουκανίας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με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Μύκαρνα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Αιτωλίας,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Φαλάσαρνα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Κρήτης,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Αλάσαρνα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Κω,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Αλίσαρνα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Μυσίας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 όνομα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Λάρισα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είναι συχνό στην Ελλάδα και μαρτυρείται τουλάχιστον δύο φορές στη Μ. Ασία, επανέρχεται στην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Καμπανία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Τελμησσός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προσδιορίζει ποταμό στη Σικελία και ακρωτήριο στη Λυκία.</a:t>
            </a:r>
            <a:endParaRPr lang="el-GR" dirty="0"/>
          </a:p>
        </p:txBody>
      </p:sp>
    </p:spTree>
    <p:extLst>
      <p:ext uri="{BB962C8B-B14F-4D97-AF65-F5344CB8AC3E}">
        <p14:creationId xmlns:p14="http://schemas.microsoft.com/office/powerpoint/2010/main" val="284715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C92D4E-6011-C393-25C2-81F92EF0701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A3ACD3E-DFAE-3E85-5C2E-A43928AC6F6A}"/>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Τα πιο συνηθισμένα επιθήματα των προελληνικών τοπωνυμίων είναι τα εξής: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l-GR" sz="1800" b="1" i="1" dirty="0">
                <a:effectLst/>
                <a:latin typeface="Calibri" panose="020F0502020204030204" pitchFamily="34" charset="0"/>
                <a:ea typeface="Calibri" panose="020F0502020204030204" pitchFamily="34" charset="0"/>
                <a:cs typeface="Times New Roman" panose="02020603050405020304" pitchFamily="18" charset="0"/>
              </a:rPr>
              <a:t>-σ(σ)</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(όπου εμφανίζεται η ποικιλία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ασσός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ησσός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ωσσός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κλπ. ανάλογα με το θεματικό φωνήεν που προηγείται): Παρνασσός,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Ακαρασσός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Αριασσός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Μυκαλησσός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Πειρωσσός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Κνωσσός,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Κερδισός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Τιλισός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νδος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Ασπενδος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Τέλενδος. </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νθος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Κόρινθος,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Ολυνθος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Σύρινθος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᾿Αράκυνθος. </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στος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Κάρυστος,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Πλατανιστός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Δύστος. </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ανδα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Καρύανδα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Λάρανδα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ασα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Μύλασα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Βάργασα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Αρπασα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Κάνδασα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υμν</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Μήθυμνα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(δωρ.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Μάθυμνα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Ῥίθυμνα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Λάρυμνος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Λάρυμνα,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Ὄρδυμνος</a:t>
            </a:r>
            <a:endParaRPr lang="el-GR" dirty="0"/>
          </a:p>
        </p:txBody>
      </p:sp>
    </p:spTree>
    <p:extLst>
      <p:ext uri="{BB962C8B-B14F-4D97-AF65-F5344CB8AC3E}">
        <p14:creationId xmlns:p14="http://schemas.microsoft.com/office/powerpoint/2010/main" val="123987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3D474-666E-5741-32F5-2286D78F71D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89874AF-27A6-7613-DB1E-CC9DC7E30CA4}"/>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Χρονολογικό ορόσημο για τη συστηματοποίηση των ονοματολογικών σπουδών στην Ευρώπη αλλά και τον λοιπό κόσμο αποτελεί το πρώτο διεθνές συνέδριο ονοματολογικών επιστημών στο Παρίσι το 1938. Η μεγάλη σπουδαιότητα των ονοματολογικών σπουδών αναγνωρίζεται διεθνώς, ιδρύονται κατά χώρες ονοματολογικές εταιρείες για τη συλλογή και μελέτη των τοπωνυμίων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εκδίδονται εξειδικευμένα ονοματολογικά περιοδικά, δημιουργούνται πανεπιστημιακές θέσεις στην υπηρεσία του νέου επιστημονικού θεσμού, της ονοματολογίας ή ονομαστικής (αγγλ.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onomastics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γαλλ.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onomastique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ιταλ.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onomastica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γερμ.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Namenkunde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ρωσ.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onomastika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 ένα από τα μεγαλύτερα ονοματολογικά κέντρα της Ευρώπης, στη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Louvain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Βελγίου εδρεύει σήμερα το Διεθνές Κέντρο Ονοματολογικών Επιστημών, γνωστό ως C.I.S.O. ( = Centre International de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Sciences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Onomastiques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συντονίζει την ονοματολογική έρευνα σε διεθνές επίπεδο, οργανώνει τα διεθνή ονοματολογικά συνέδρια και εκδίδει το περιοδικό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Onoma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όπου φιλοξενούνται οι δραστηριότητες των ονοματολογικών επιτροπών των διάφορων χωρών, καταγράφεται ονοματολογική βιβλιογραφία από ολόκληρο τον κόσμο και δημοσιεύονται ονοματολογικές μελέτες γενικότερου ενδιαφέροντος. </a:t>
            </a:r>
          </a:p>
          <a:p>
            <a:endParaRPr lang="el-GR" dirty="0"/>
          </a:p>
        </p:txBody>
      </p:sp>
    </p:spTree>
    <p:extLst>
      <p:ext uri="{BB962C8B-B14F-4D97-AF65-F5344CB8AC3E}">
        <p14:creationId xmlns:p14="http://schemas.microsoft.com/office/powerpoint/2010/main" val="231848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886AB8-FA28-2240-E53B-623DFE4E777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082D6FD-DAB2-9C7A-92C9-7C96633694B6}"/>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Ένα δείγμα των προελληνικών ριζών στις οποίες συνάπτονται τα παραπάνω επιθήματα έχουμε στα εξής τοπωνύμια: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Λάρισα,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Λάρανδα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Λάρινα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Λάρυμνος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Μυκάλη,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Μυκαλησσός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Αλίκαρνα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Αλικαρνασσός, Καρδαμύλη,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Καρδαμυλησσός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Σίνδα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Σίνδος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Σινδησσός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Τεγέα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Τεγησσός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Κάνδανον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Κάνδασα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Κάνδαρα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Δέλενδρος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Δῆλος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Δηλησσός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Ῥύτιον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Ῥυτιασσός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Τάφιον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Ταφιασσός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Ιμβρος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Ἴμβρασσος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Ἴμβραμος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Σάμος, Σάμη,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Σάμινθος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Δίρφυς,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Διρφωσσός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Πίν-δος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Πίνδασος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Πινδένισος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Κορόπη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Κοροπασσός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Ὕα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Ψηττός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Τάρας,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Τίταρον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Τιταρησσός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Θήβαι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Θήβασα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Πέργη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Πέργαμος,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Περγασή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κλπ. </a:t>
            </a:r>
          </a:p>
          <a:p>
            <a:endParaRPr lang="el-GR" dirty="0"/>
          </a:p>
        </p:txBody>
      </p:sp>
    </p:spTree>
    <p:extLst>
      <p:ext uri="{BB962C8B-B14F-4D97-AF65-F5344CB8AC3E}">
        <p14:creationId xmlns:p14="http://schemas.microsoft.com/office/powerpoint/2010/main" val="220366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EED75-42E0-11C9-9AA7-FE5D58A01C1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04C711A-F59D-073C-9E1F-752C3A28FF0A}"/>
              </a:ext>
            </a:extLst>
          </p:cNvPr>
          <p:cNvSpPr>
            <a:spLocks noGrp="1"/>
          </p:cNvSpPr>
          <p:nvPr>
            <p:ph idx="1"/>
          </p:nvPr>
        </p:nvSpPr>
        <p:spPr>
          <a:xfrm>
            <a:off x="1295401" y="2422689"/>
            <a:ext cx="9601196" cy="3044857"/>
          </a:xfrm>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Ένα μέρος του προελληνικού γλωσσικού υλικού, που αφορά όχι μόνον γεωγραφικά ονόματα αλλά και λέξεις του ελληνικού λεξιλογίου που δεν πειθαρχούν στους ελληνικούς φωνητικούς κανόνες, μπορεί να ερμηνευθεί πειστικά μέσω μιας άλλης ινδοευρωπαϊκής γλώσσας, πβ. λ.χ. για το κοινό λεξιλόγιο τα ζευγάρια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ὖς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τάφος/τύμβος και για τα τοπωνύμια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Γόρτυς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/Γυρτών, που μπορεί να εξηγηθεί με ινδοευρωπαϊκούς – όχι όμως ελληνικούς – φωνητικούς νόμους από την ινδοευρωπαϊκή ρίζα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ghr̥dh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ghordh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(πβ. σλαβ.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gordb</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"πόλη",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φρυγ</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Mane-gordum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πελασγιστές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(VI.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Georgiev</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Windekens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 δέχονται ότι στον ελληνικό χώρο προϋπάρχει της καθόδου των Ελλήνων μια ινδοευρωπαϊκή γλώσσα, που ονομάζουν αυθαίρετα Πελασγική, με τους φωνολογικούς κανόνες της οποίας προσπαθούν να ερμηνεύσουν το προελληνικό λεξιλόγιο της Ελληνικής.</a:t>
            </a:r>
            <a:endParaRPr lang="el-GR" dirty="0"/>
          </a:p>
        </p:txBody>
      </p:sp>
    </p:spTree>
    <p:extLst>
      <p:ext uri="{BB962C8B-B14F-4D97-AF65-F5344CB8AC3E}">
        <p14:creationId xmlns:p14="http://schemas.microsoft.com/office/powerpoint/2010/main" val="1635971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215F43-59AF-0136-55AE-A9F0E1DF5A7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6522F1E-FCBA-E757-6804-59EACDFDDFDD}"/>
              </a:ext>
            </a:extLst>
          </p:cNvPr>
          <p:cNvSpPr>
            <a:spLocks noGrp="1"/>
          </p:cNvSpPr>
          <p:nvPr>
            <p:ph idx="1"/>
          </p:nvPr>
        </p:nvSpPr>
        <p:spPr/>
        <p:txBody>
          <a:bodyPr>
            <a:normAutofit fontScale="92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Είναι όμως χαρακτηριστικό ότι ούτε ανά δύο οι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πελασγιστές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δεν συμφωνούν στις λεπτομέρειες της θεωρίας. Παραθέτουμε ενδεικτικά κάποια παραδείγματα με ερμηνείες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Georgiev</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Merlingen</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είναι δύο από τους σημαντικότερους εκπροσώπους της πελασγικής θέσης.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Έτσι 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Georgiev</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ερμηνεύει το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Κνωσ</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(σ)</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από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ινδοευρ</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knex</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-t-</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yo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(πβ. σανσκριτικό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khata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-h "τάφρος,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λάκχος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kn.x-to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στη σημασία "τάφρος, λάκκος", πράγμα που επιβεβαιώνει κατά τον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Georgiev</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και το αρχαιότερο όνομα της πόλης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Καίρατος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ο ίδιος ταυτίζει με το σανσκριτικό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kevața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-h "τάφρος, λάκκος")· ο ίδιος ερευνητής συνδέει το ᾿Αρδηττός με το αρχ. ελλ.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ἄρδις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ἡ “μύτη βέλους” και το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Συπαληττός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με αρχ. ελλ.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συπαλ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(ε)</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υτής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σῦς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"χοίρος”, παλεύω "δελεάζω, προσελκύω").</a:t>
            </a:r>
            <a:endParaRPr lang="el-GR" dirty="0"/>
          </a:p>
        </p:txBody>
      </p:sp>
    </p:spTree>
    <p:extLst>
      <p:ext uri="{BB962C8B-B14F-4D97-AF65-F5344CB8AC3E}">
        <p14:creationId xmlns:p14="http://schemas.microsoft.com/office/powerpoint/2010/main" val="1784255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FF4714-5F47-A40C-CFAE-928DF37A3D4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4249C0F-C956-C22A-0E5C-BE8C2F1497D3}"/>
              </a:ext>
            </a:extLst>
          </p:cNvPr>
          <p:cNvSpPr>
            <a:spLocks noGrp="1"/>
          </p:cNvSpPr>
          <p:nvPr>
            <p:ph idx="1"/>
          </p:nvPr>
        </p:nvSpPr>
        <p:spPr/>
        <p:txBody>
          <a:bodyPr>
            <a:normAutofit fontScale="85000" lnSpcReduction="1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Merlingen</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από την άλλη μεριά ανάγει το Κνωσσός σε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ινδοευρ</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knotsoh</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(πβ. λατ. (g)</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nātus</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"γεννημένος”, ελλ. γνήσιος, αρχ. σκανδιναβικό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konr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"γιος, ευγενούς καταγωγής”, αρχ. υψηλό γερμανικό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kuning</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"βασιλιάς") στη σημασία "βασιλικός, βασιλική πόλη”, συνδέει το Αρδηττός με το λατ.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arduus</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"υψηλός, απότομος” και το ελλ.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ὀρθός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και το παράγει από ένα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ινδο-ευρ</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"(u)r,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dhantos</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και καταλαβαίνει το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Συπαληττός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ως τόπο με σπήλαια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ινδοευρ</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sp</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lantos</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πβ.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σπήλαιον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Από τους Έλληνες ερευνητές ο Ι. Θωμόπουλος επιχειρεί να ερμηνεύσει τη ρίζα μερικών προελληνικών τοπωνυμίων μέσω της Ελληνικής: λ.χ.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Καρύανδα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Κάρυστος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καρυά</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Πλατανιστός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πλάτα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νος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᾿Αρδηττός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ἄρδω</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Κυλλήνη &lt; κυλλός "στραβοπόδης”.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Ολυνθος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ὄλυνθος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αγριόσυκο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Μυρμησσός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μύρμηξ</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3971530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937DB2-48D1-BDF1-E99A-12ABADAAF15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761EAC2-6915-C3E2-1738-5CE3D590B0AA}"/>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πελασγική θέση αναγνωρίζεται σήμερα καταρχήν από πολλούς ερευνητές, αν και δεν μπορεί να μας ερμηνεύσει τα προελληνικά στοιχεία συνολικά και με ομοιογένεια· λ.χ. στην ερμηνεία των τυπικών προελληνικών επιθημάτων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ινθος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ήνη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ασσός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υμος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οι λύσεις που προτάθηκαν είναι αποκλίνουσες η μια από την άλλη και σπάνια πειστικές.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την ερμηνεία ενός τμήματος του προελληνικού γλωσσικού υλικού υπάρχει μια καλύτερη και ασφαλέστερη λύση από την πελασγική άποψη, δηλαδή η σύνδεση του υλικού αυτού με τις γλώσσες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χετιτολουβικής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«ανατολικής» ομάδας, που περιλαμβάνει τη Χετιτική, 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Λουβική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Λυκική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 Λυδική κι άλλες λιγότερο γνωστές ινδοευρωπαϊκές γλώσσες της Μ. Ασίας, όπως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Κιλικική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Παφλαγονική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που η έρευνα στην αρχή και υπό την πίεση του έργου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Kretschmer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πίστεψε ότι δεν ήταν ινδοευρωπαϊκές. </a:t>
            </a:r>
            <a:endParaRPr lang="el-GR" dirty="0"/>
          </a:p>
        </p:txBody>
      </p:sp>
    </p:spTree>
    <p:extLst>
      <p:ext uri="{BB962C8B-B14F-4D97-AF65-F5344CB8AC3E}">
        <p14:creationId xmlns:p14="http://schemas.microsoft.com/office/powerpoint/2010/main" val="1039465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703D0B-CFEF-613F-5CB4-6A60EA0F267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AF5B93-99F9-ACC2-9A7A-B0CEDE54A9A2}"/>
              </a:ext>
            </a:extLst>
          </p:cNvPr>
          <p:cNvSpPr>
            <a:spLocks noGrp="1"/>
          </p:cNvSpPr>
          <p:nvPr>
            <p:ph idx="1"/>
          </p:nvPr>
        </p:nvSpPr>
        <p:spPr/>
        <p:txBody>
          <a:bodyPr>
            <a:normAutofit fontScale="850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Σήμερα όμως έχει διαπιστωθεί ότι η ομάδα αυτή έχει ασφαλώς πάρα πολλά ξένα στοιχεία, ανήκει όμως στην Ινδοευρωπαϊκή. Πολλά ονόματα προσώπων από την Κρήτη και την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Πύλο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δεν ερμηνεύονται με ελληνικά μέσα έχουν τα ακριβή αντίστοιχά τους στα ονόματα των ινδοευρωπαϊκών γλωσσών του μικρασιατικού χώρου.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Επειδή όμως οι γλώσσες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χετιτολουβικής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ομάδας αναμείχθηκαν έντονα με τις γλώσσες του παλιού μικρασιατικού -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αιγαιϊκού</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στρώματος και παρέλαβαν απ' αυτές πολλά στοιχεία, είναι δυνατόν πολλά κύρια ονόματα και πολλές λέξεις του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χετιτολουβικού</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υποστρώματος της Ελλάδας να μην έχουν αρχικά ινδοευρωπαϊκή προέλευση. Μόνον η παρουσία του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ετύμου</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τέτοιων ελληνικών λέξεων και κύριων ονομάτων στη Χετιτική ή τη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Λουβική</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μπορούν να διασφαλίσουν την ινδοευρωπαϊκή τους προέλευση.</a:t>
            </a:r>
          </a:p>
          <a:p>
            <a:endParaRPr lang="el-GR" dirty="0"/>
          </a:p>
        </p:txBody>
      </p:sp>
    </p:spTree>
    <p:extLst>
      <p:ext uri="{BB962C8B-B14F-4D97-AF65-F5344CB8AC3E}">
        <p14:creationId xmlns:p14="http://schemas.microsoft.com/office/powerpoint/2010/main" val="327636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0CD8E1-DB99-FF93-8F01-61E912DEFD39}"/>
              </a:ext>
            </a:extLst>
          </p:cNvPr>
          <p:cNvSpPr>
            <a:spLocks noGrp="1"/>
          </p:cNvSpPr>
          <p:nvPr>
            <p:ph type="title"/>
          </p:nvPr>
        </p:nvSpPr>
        <p:spPr/>
        <p:txBody>
          <a:bodyPr/>
          <a:lstStyle/>
          <a:p>
            <a:r>
              <a:rPr lang="el-GR" dirty="0"/>
              <a:t>Β. Ελληνικά Τοπωνύμια</a:t>
            </a:r>
          </a:p>
        </p:txBody>
      </p:sp>
      <p:sp>
        <p:nvSpPr>
          <p:cNvPr id="3" name="Θέση περιεχομένου 2">
            <a:extLst>
              <a:ext uri="{FF2B5EF4-FFF2-40B4-BE49-F238E27FC236}">
                <a16:creationId xmlns:a16="http://schemas.microsoft.com/office/drawing/2014/main" id="{B80006EF-50EA-243D-8A3C-0A9E8FA0B8D3}"/>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1. Αρχαία ελληνικά τοπωνύμια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Πολλά αρχαία ελληνικά τοπωνύμια επιβιώνουν ως σήμερα με την παλιά τους μορφή ή με κάποια φωνητική ή μορφολογική αλλαγή. Εννοείται ότι στα αρχαία ελληνικά τοπωνύμια περιλαμβάνονται όλα τα τοπωνύμια των αρχαίων χρόνων ανεξάρτητα από την προέλευσή τους, δηλαδή και όσα ενδεχομένως χαρακτηρίζονται ως προελληνικά. Έτσι τα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Αθήνα, Πειραιάς, Υμηττός, Θεσσαλονίκη, Θάσος, Δελφοί, Ολυμπία, Θήβα, Σπάρτη, Κόρινθος, Σαλαμίνα, Μυτιλήνη, Σάμος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διασώθηκαν ως τις μέρες μας και μαρτυρούν την αμιγώς ελληνική γλωσσική και εθνολογική σύσταση του πληθυσμού της χώρας μας. </a:t>
            </a:r>
          </a:p>
        </p:txBody>
      </p:sp>
    </p:spTree>
    <p:extLst>
      <p:ext uri="{BB962C8B-B14F-4D97-AF65-F5344CB8AC3E}">
        <p14:creationId xmlns:p14="http://schemas.microsoft.com/office/powerpoint/2010/main" val="406177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2E587-5236-E66E-24DD-4C916BCF64A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43D529B-D686-9E5B-5C00-185E71B65641}"/>
              </a:ext>
            </a:extLst>
          </p:cNvPr>
          <p:cNvSpPr>
            <a:spLocks noGrp="1"/>
          </p:cNvSpPr>
          <p:nvPr>
            <p:ph idx="1"/>
          </p:nvPr>
        </p:nvSpPr>
        <p:spPr/>
        <p:txBody>
          <a:bodyPr>
            <a:normAutofit fontScale="850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Σε ορισμένες περιπτώσεις το αρχαίο ελληνικό τοπωνύμιο επιβλήθηκε με λόγια επέμβαση, δηλαδή μετονομασία ενός νεότερου τοπωνυμίου σε αντίστοιχο αρχαίο ελληνικό ( =λόγια μετονομασία), φαινόμενο συνηθισμένο και στις ευρωπαϊκές χώρες. Έτσι ήδη στα 1833 καθιερώνονται τα αρχαία ελληνικά τοπωνύμια: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Αγρίνιον (για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Βραχώρι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Γύθειον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(για το Μαραθονήσι), Αστακός (για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Δραγαμέστον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Γόρτυνα (για το Καρύταινα), Οίτυλος, τον (για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αρχαιοπρεπέστατο</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Βίτουλο</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Οίτυλον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Fίτυλον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Τρίπολις (για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Τριπολιτσά</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Τροπολιτσά</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Λαμία (για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Ζητούνι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Αίγιον (για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Βοστίτσα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κλπ., βλ. κεφ. μετονομασία.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Πολλά αρχαία ελληνικά τοπωνύμια διασώθηκαν με την προφορική παράδοση κι ακούγονται ακόμη στην ελληνική ύπαιθρο, κινδυνεύουν όμως να εξαφανιστούν κάποτε υπό την πίεση του σύγχρονου πολιτισμού μας, εφόσον ελάχιστα από αυτά έχουν γίνει αντικείμενο συλλογής και μελέτης. </a:t>
            </a:r>
          </a:p>
          <a:p>
            <a:endParaRPr lang="el-GR" dirty="0"/>
          </a:p>
        </p:txBody>
      </p:sp>
    </p:spTree>
    <p:extLst>
      <p:ext uri="{BB962C8B-B14F-4D97-AF65-F5344CB8AC3E}">
        <p14:creationId xmlns:p14="http://schemas.microsoft.com/office/powerpoint/2010/main" val="3755271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03CD7-1D0C-CBA6-7636-F4D1DEC78FB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5238C07-824D-4721-C877-97841C9237D3}"/>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τον μεγάλο όγκο των αρχαίων ελληνικών τοπωνυμίων μόνον ένας περιορισμένος αριθμός τους μας είναι σήμερα γνωστός, που οφείλεται στη γραπτή παράδοση (συγγραφείς, επιγραφές κλπ.). Σημαντική συγκεντρωτική πηγή τους αποτελούν τα «Γεωγραφικά» του Στράβωνα (1. αι. π.Χ.-1. αι. μ.Χ.) και τα «Εθνικά» του Στεφάνου του Βυζαντίου (7. αι. μ.Χ.). Σήμερα βρίσκονται συγκεντρωμένα στο μοναδικό για το είδος του Λεξικό των ελληνικών κύριων ονομάτων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Pape-Benseler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βιβλιογρ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την επιστημονική ανάλυση των αρχαίων ελληνικών τοπωνυμίων δεν διαθέτουμε δυστυχώς καμιά σύγχρονη συνολική εργασία· έτσι περιοριζόμαστε αναγκαστικά στις παλιές μελέτες του 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Fick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του L.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Strasberger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Μια στοιχειώδης ταξινόμησή τους μπορεί να είναι η εξής</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40359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FD3DED-17F9-C440-37BE-BAFCEE75A37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ADC650E-D6F1-03BF-9EA4-66375528EEA0}"/>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1. Τοπωνύμια που οφείλονται σε φυσικά χαρακτηριστικά του εδάφους και το περιεχόμενό του: </a:t>
            </a:r>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Εδαφωνύμια</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Αἴπεια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(Μεσσηνία),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Ακρα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(Εύβοια, Ακαρνανία),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Ακραι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(Αιτωλία, Σικελία), Ακτή, ᾿Αττική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Αὐλών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Αργιλος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᾿Αλόννησος, ᾿Αντρών (Θεσσαλία, πβ.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ἄντρον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"σπήλαιο”),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Βῆσσα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"κοιλάδα",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Δειράς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Αρ-γος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Ερυθραί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Κλαζομεναί,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Κολοφῶν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Κολώνη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(Μεσσηνία), Λεύκη,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Λευκάς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Ορος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Πάγγαιον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Ὄρος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Πεδιάς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Πέλλα (πβ. Ησύχιο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πέλλα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λίθος»), Πέτρα,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Κυαναῖ</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Πέτραι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Στρογγύλη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262176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4E836-0CDA-D800-E718-DCD24769A008}"/>
              </a:ext>
            </a:extLst>
          </p:cNvPr>
          <p:cNvSpPr>
            <a:spLocks noGrp="1"/>
          </p:cNvSpPr>
          <p:nvPr>
            <p:ph type="title"/>
          </p:nvPr>
        </p:nvSpPr>
        <p:spPr/>
        <p:txBody>
          <a:bodyPr>
            <a:normAutofit fontScale="90000"/>
          </a:bodyPr>
          <a:lstStyle/>
          <a:p>
            <a:r>
              <a:rPr lang="el-GR" dirty="0"/>
              <a:t>Σύντομη επισκόπηση των ονοματολογικών σπουδών στην Ελλάδα</a:t>
            </a:r>
          </a:p>
        </p:txBody>
      </p:sp>
      <p:sp>
        <p:nvSpPr>
          <p:cNvPr id="3" name="Θέση περιεχομένου 2">
            <a:extLst>
              <a:ext uri="{FF2B5EF4-FFF2-40B4-BE49-F238E27FC236}">
                <a16:creationId xmlns:a16="http://schemas.microsoft.com/office/drawing/2014/main" id="{81B1E497-DB94-5D5C-BD4E-C87A3F0335DA}"/>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πρώτες αναφορές για την ερμηνεία ονομάτων ανευρίσκονται σε αρχαίους Έλληνες συγγραφείς, πράγμα που αποκαλύπτει ότι το ενδιαφέρον για τη σημασία και ετυμολογία των τοπωνυμίων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αρκετά παλιό. Ήδη ο Όμηρος περιγράφει πώς πήρε το όνομά του ο Οδυσσέας· ο παππούς του Αυτόλυκος, που του ζήτησαν να δώσει όνομα στο βρέφος που έβαλαν στα γόνατά του, το ονόμασε Οδυσσέα, γιατί ο ίδιος έφτασε στην Ιθάκη, αφού μάλωσε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ὀδυσσάμενος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πολλούς άνδρες και γυναίκες: </a:t>
            </a:r>
          </a:p>
          <a:p>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αὐτ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Αὐτόλυκος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ἀπαμείβετο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φώνεσέν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γαμβρὸς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ἐμός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θυγάτηρ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τίθεσθ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ὄνομα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ὅ,ττι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κεν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εἴπω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πολλοῖσιν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γὰρ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ἔγωγε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ὀδυσσάμενος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τόδ</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ἰκάνω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ἀνδράσιν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ἠδὲ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γυναιξίν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ἀνὰ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χθόνα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πουλυβότειραν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Ὀδυσσεύς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ὄνομ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ἔστω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ἐπώνυμον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(Οδύσσεια, το 405-409)</a:t>
            </a:r>
          </a:p>
          <a:p>
            <a:endParaRPr lang="el-GR" dirty="0"/>
          </a:p>
        </p:txBody>
      </p:sp>
    </p:spTree>
    <p:extLst>
      <p:ext uri="{BB962C8B-B14F-4D97-AF65-F5344CB8AC3E}">
        <p14:creationId xmlns:p14="http://schemas.microsoft.com/office/powerpoint/2010/main" val="1262392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D7129D-BC80-8305-AFD0-AC1CBD46851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9AE31BB-8F4D-1D05-E821-FCB95CB76403}"/>
              </a:ext>
            </a:extLst>
          </p:cNvPr>
          <p:cNvSpPr>
            <a:spLocks noGrp="1"/>
          </p:cNvSpPr>
          <p:nvPr>
            <p:ph idx="1"/>
          </p:nvPr>
        </p:nvSpPr>
        <p:spPr/>
        <p:txBody>
          <a:bodyPr>
            <a:normAutofit fontScale="92500" lnSpcReduction="10000"/>
          </a:bodyPr>
          <a:lstStyle/>
          <a:p>
            <a:r>
              <a:rPr lang="el-GR" sz="2400" b="1" kern="100" dirty="0">
                <a:effectLst/>
                <a:latin typeface="Calibri" panose="020F0502020204030204" pitchFamily="34" charset="0"/>
                <a:ea typeface="Calibri" panose="020F0502020204030204" pitchFamily="34" charset="0"/>
                <a:cs typeface="Times New Roman" panose="02020603050405020304" pitchFamily="18" charset="0"/>
              </a:rPr>
              <a:t>β. </a:t>
            </a:r>
            <a:r>
              <a:rPr lang="el-GR" sz="2400" b="1" kern="100" dirty="0" err="1">
                <a:effectLst/>
                <a:latin typeface="Calibri" panose="020F0502020204030204" pitchFamily="34" charset="0"/>
                <a:ea typeface="Calibri" panose="020F0502020204030204" pitchFamily="34" charset="0"/>
                <a:cs typeface="Times New Roman" panose="02020603050405020304" pitchFamily="18" charset="0"/>
              </a:rPr>
              <a:t>Υδρωνύμια</a:t>
            </a:r>
            <a:r>
              <a:rPr lang="el-GR" sz="24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Ονόματα ποταμών: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Αξιός, Λευκός, Μέλας, Ξάνθος, Πηνειός,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Στρυμών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Στρύμων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Σπερχειός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(πβ.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σπέρχομαι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"επείγομαι"),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Κεραυνός,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Χάραδρος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Ελαφος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Αἰγός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Ποταμοί, Βάθος, ὁ</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βαθύς). Ονόματα τοποθεσιών: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Θέρμη,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Θέρμαι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Θέρμον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Θερμοπύλαι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Κρῆναι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Αμφιλόχιον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Αργος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Κρουνοί</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(Ήλιδα),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Παγαί</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(Μέγαρα, Αρκαδία, Κύπρος, δωρ.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παγά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αττικοΐων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πηγή). Ενδιαφέρον εδώ παρουσιάζουν οι περιπτώσεις όπου μια πόλη οφείλει το όνομά της σε ομώνυμο ποταμό</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Γέλα, ἡ (πόλη) /Γέλας, ὁ (ποταμός),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Ἱμέρα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ἡ/Ιμέρας, ὁ (Κ. Ιταλία),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Βεύη</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Βεῦος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ὁ (Μακεδονία),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πβ. και τον διαφορετικού τύπου σχηματισμό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Δωδώνα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Δωδώνη, ή/</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Δώδων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ὁ.</a:t>
            </a:r>
            <a:endParaRPr lang="el-GR" dirty="0"/>
          </a:p>
        </p:txBody>
      </p:sp>
    </p:spTree>
    <p:extLst>
      <p:ext uri="{BB962C8B-B14F-4D97-AF65-F5344CB8AC3E}">
        <p14:creationId xmlns:p14="http://schemas.microsoft.com/office/powerpoint/2010/main" val="2476656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99230-88BA-A762-903C-20BAB8A30F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127B528-94E1-1714-DF36-EF57C949EA0F}"/>
              </a:ext>
            </a:extLst>
          </p:cNvPr>
          <p:cNvSpPr>
            <a:spLocks noGrp="1"/>
          </p:cNvSpPr>
          <p:nvPr>
            <p:ph idx="1"/>
          </p:nvPr>
        </p:nvSpPr>
        <p:spPr/>
        <p: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Δασωνύμια</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Δρυμός,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Δρυμία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(Φωκίδα, Βοιωτία),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Δαυλία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Δαυλίς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(Φωκίδα, πβ. Ησύχιο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δαῦλον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δασύ»),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Ὕλη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(Βοιωτία,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Λοκρίδα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Κύπρος).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b="1" i="1" kern="100" dirty="0">
                <a:effectLst/>
                <a:latin typeface="Calibri" panose="020F0502020204030204" pitchFamily="34" charset="0"/>
                <a:ea typeface="Calibri" panose="020F0502020204030204" pitchFamily="34" charset="0"/>
                <a:cs typeface="Times New Roman" panose="02020603050405020304" pitchFamily="18" charset="0"/>
              </a:rPr>
              <a:t>δ.</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Δενδρωνύμια</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φυτωνύμια</a:t>
            </a:r>
            <a:r>
              <a:rPr lang="el-GR" sz="1800" b="1" i="1"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i="1"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Αἴγειρος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μαυρολεύκη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Μεγαρίδα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Ακανθος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Αμπελος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Ασκρα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(στον Ελικώνα, πβ. Ησύχιο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ἄσκρα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ἄκαρπος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Δάφνη,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Δαφνοῦς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Ἐλάτεια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Ἑλίκη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(Αχαΐα),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Ἑλικοῦς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(Αρκαδία,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ἐλίκη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“ιτιά”),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Ἐρινεός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(αγριοσυκιά,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Δωρίδα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πβ.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ορνιός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Κάλαμος,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Καρύαι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(Λακωνία,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καρύα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"καρυδιά”), Κυπάρισσος και Κυπαρισσία (Μεσσηνία),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Κρεμυών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Κρομυών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Μεγαρίδα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Κρόκος,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Ὄλυνθος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μὴ</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πεπεμμένον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σῦκον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κατά τον Ησύχιο), Μάραθος (Αρκαδία),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Μαραθών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Ὀροβίαι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(Εύβοια,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ὄροβος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“ρεβίθι”), Σικυών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σίκυς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ὁ/ἡ “αγγούρι"),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Σχοῖνος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(Βοιωτία),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Σχοινοῦς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(Αρκαδία)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1156012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E10510-67FE-1218-B1E7-827977BD387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40ADFCA-BCB8-4683-D687-FEFEB0970C47}"/>
              </a:ext>
            </a:extLst>
          </p:cNvPr>
          <p:cNvSpPr>
            <a:spLocks noGrp="1"/>
          </p:cNvSpPr>
          <p:nvPr>
            <p:ph idx="1"/>
          </p:nvPr>
        </p:nvSpPr>
        <p:spPr/>
        <p: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Ζωωνύμια</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Αστακός,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Χελωνάτας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Λέων, Τίγρις, Βόσπορος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πόρος),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Βοόσουρα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Κυνόσουρα,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Λυκόσουρα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Ἐχῖνος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Ἐχινάδες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Ἐχινοῦσσαι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Ιπποι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Κριός, Τράγος,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Ταύριον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Κυνία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Κυνός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Κεφαλαί,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Κυνός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Σῆμα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Κριοῦ</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Μέτωπον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Ὄνος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Ὄνειον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Ὄνου</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Γνάθος,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Αἰγός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Ποταμοί,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Ελεφαντίς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Βουπράσιον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(χώρος πώλησης βοδιών), Βουκέφαλα (&lt; Βουκεφάλας, το άλογο του Μ. Αλεξάνδρου)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a:t>
            </a:r>
          </a:p>
          <a:p>
            <a:endParaRPr lang="el-GR" dirty="0"/>
          </a:p>
        </p:txBody>
      </p:sp>
    </p:spTree>
    <p:extLst>
      <p:ext uri="{BB962C8B-B14F-4D97-AF65-F5344CB8AC3E}">
        <p14:creationId xmlns:p14="http://schemas.microsoft.com/office/powerpoint/2010/main" val="3115940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927DC-1C3C-DED2-516E-2BEAF90FB06F}"/>
              </a:ext>
            </a:extLst>
          </p:cNvPr>
          <p:cNvSpPr>
            <a:spLocks noGrp="1"/>
          </p:cNvSpPr>
          <p:nvPr>
            <p:ph type="title"/>
          </p:nvPr>
        </p:nvSpPr>
        <p:spPr/>
        <p:txBody>
          <a:bodyPr>
            <a:normAutofit fontScale="90000"/>
          </a:bodyPr>
          <a:lstStyle/>
          <a:p>
            <a:r>
              <a:rPr lang="el-GR" dirty="0"/>
              <a:t>2. Τοπωνύμια ως αποτέλεσμα της επέμβασης του ανθρώπου στη φύση</a:t>
            </a:r>
          </a:p>
        </p:txBody>
      </p:sp>
      <p:sp>
        <p:nvSpPr>
          <p:cNvPr id="3" name="Θέση περιεχομένου 2">
            <a:extLst>
              <a:ext uri="{FF2B5EF4-FFF2-40B4-BE49-F238E27FC236}">
                <a16:creationId xmlns:a16="http://schemas.microsoft.com/office/drawing/2014/main" id="{A16525C0-E496-FB02-DC2F-4F543A14A2FA}"/>
              </a:ext>
            </a:extLst>
          </p:cNvPr>
          <p:cNvSpPr>
            <a:spLocks noGrp="1"/>
          </p:cNvSpPr>
          <p:nvPr>
            <p:ph idx="1"/>
          </p:nvPr>
        </p:nvSpPr>
        <p:spPr/>
        <p: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 Τοπωνύμια που δηλώνουν το είδος των συνοικισμών που συγκροτεί ο άνθρωπος: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Πόλις, Πολίχνη (υποκοριστικό),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Πόλισμα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Τρίπολις,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Τετράπολις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Κώμη,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Εἰρκτή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(Σικελία),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Αντίπολις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(επειδή ιδρύθηκε απέναντι από άλλη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προϋπάρχουσα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πόλη), Αμφίπολις (επειδή διαρρέεται από τον Στρυμόνα),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Λευκόπολις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β. Τοπωνύμια που δηλώνουν τη χρήση ενός τόπου: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Λιμήν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Πάνορμος, Πειραιεύς, Γέφυρα,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Ζεῦγμα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Αλιεῖς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Ναύπακτος,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Σκόπη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Φυλάκη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Ἡμεροσκοπεῖον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Ἐμπόριον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Ἰπνοί</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"φούρνοι".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262349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2AE4E4-D5E8-44E4-1F2A-8921DD6308C0}"/>
              </a:ext>
            </a:extLst>
          </p:cNvPr>
          <p:cNvSpPr>
            <a:spLocks noGrp="1"/>
          </p:cNvSpPr>
          <p:nvPr>
            <p:ph type="title"/>
          </p:nvPr>
        </p:nvSpPr>
        <p:spPr/>
        <p:txBody>
          <a:bodyPr>
            <a:normAutofit fontScale="90000"/>
          </a:bodyPr>
          <a:lstStyle/>
          <a:p>
            <a:r>
              <a:rPr lang="el-GR" dirty="0"/>
              <a:t>3. Τοπωνύμια που προϋποθέτουν </a:t>
            </a:r>
            <a:r>
              <a:rPr lang="el-GR" dirty="0" err="1"/>
              <a:t>ανθρωπωνύμια</a:t>
            </a:r>
            <a:endParaRPr lang="el-GR" dirty="0"/>
          </a:p>
        </p:txBody>
      </p:sp>
      <p:sp>
        <p:nvSpPr>
          <p:cNvPr id="3" name="Θέση περιεχομένου 2">
            <a:extLst>
              <a:ext uri="{FF2B5EF4-FFF2-40B4-BE49-F238E27FC236}">
                <a16:creationId xmlns:a16="http://schemas.microsoft.com/office/drawing/2014/main" id="{155D75C6-92FD-B0D6-BE5D-A47F73275EAF}"/>
              </a:ext>
            </a:extLst>
          </p:cNvPr>
          <p:cNvSpPr>
            <a:spLocks noGrp="1"/>
          </p:cNvSpPr>
          <p:nvPr>
            <p:ph idx="1"/>
          </p:nvPr>
        </p:nvSpPr>
        <p:spPr/>
        <p:txBody>
          <a:bodyPr>
            <a:normAutofit fontScale="92500" lnSpcReduction="10000"/>
          </a:bodyPr>
          <a:lstStyle/>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 Ονόματα θεών, ηρώων, μυθικών προσώπων: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i="1"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Απολλωνία, Ποσειδωνία, Ηράκλεια,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Ποτείδαια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(δωρ.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Ποτειδάν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Ποτειδάων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Ποσειδῶν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᾿Αρτεμίσιον,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Απτερα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(πόλη της Κρήτης, όπου λατρευόταν η άπτερη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Αρτεμη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δωρ. ὁ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Αρτεμις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Απτέρα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Ἑστίαια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Ἑστία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βοιωτ</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Ιστίαια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Ἡραία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Κυρήνη (αρχικά ονομασία θεάς της Κυρήνης),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Ασκληπιεῖον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Ἑρμεῖον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Κρόνιον,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Ποτνιαί</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(Βοιωτία,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Πότνιαι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η Δήμητρα και η Περσεφόνη),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Αθῆναι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Αθήνη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Φερρεφάττιον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(ιερό της Περσεφόνης).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Ἑλλήσποντος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Πελοπόννησος,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Κλεωναί</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(Αργολίδα, Χαλκιδική, Φωκίδα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Κλέων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β. Ιστορικά πρόσωπα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Αλεξάνδρεια, ᾿Αντιόχεια, Σελεύκεια,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Λυσιμάχεια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Θεσσαλονίκη, Φίλιπποι,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Αδριανούπολις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Λαοδίκεια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Πτολεμαΐς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 Ονόματα φυλών: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Βουτάδαι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Ἰωνίδαι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Φιλᾷδαι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(τρεις δήμοι της Αττικής),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Λεοντῖνοι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(πόλη της Σικελίας). </a:t>
            </a:r>
          </a:p>
          <a:p>
            <a:endParaRPr lang="el-GR" dirty="0"/>
          </a:p>
        </p:txBody>
      </p:sp>
    </p:spTree>
    <p:extLst>
      <p:ext uri="{BB962C8B-B14F-4D97-AF65-F5344CB8AC3E}">
        <p14:creationId xmlns:p14="http://schemas.microsoft.com/office/powerpoint/2010/main" val="689526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AF5404-7820-8585-3717-2CB0B925A26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BA7FEF7-F220-CAE3-B13F-C077191C5262}"/>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Στις περισσότερες περιπτώσεις των κατηγοριών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α,β,γ</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είναι εύκολο να παρατηρήσει κανείς ότι τα τοπωνύμια είναι επιθετικοί  σχηματισμοί από αντίστοιχα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προσωπωνύμια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Ἡράκλεια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επίθ.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Ἡράκλειος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-ον, ᾿Αλεξάνδρεια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Αλεξάνδρειος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Λεοντῖνοι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επίθ.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Λεοντῖνος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(που ανήκει στη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Λεοντίδα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φυλή).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ίδιο συμβαίνει και με το όνομα της Τροίας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Ἴλιον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Ἴλιος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Ιλου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πόλις και την ίδια την Τροία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Τρώς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ὁ. Πβ. ακόμη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Μιδάϊον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Μίδας,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Τάταιον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Τατᾶς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Δασκύλιον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Δάσκυλος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386196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4D8BD3-FB4A-6098-6464-96433283A064}"/>
              </a:ext>
            </a:extLst>
          </p:cNvPr>
          <p:cNvSpPr>
            <a:spLocks noGrp="1"/>
          </p:cNvSpPr>
          <p:nvPr>
            <p:ph type="title"/>
          </p:nvPr>
        </p:nvSpPr>
        <p:spPr/>
        <p:txBody>
          <a:bodyPr/>
          <a:lstStyle/>
          <a:p>
            <a:r>
              <a:rPr lang="en-US" dirty="0"/>
              <a:t>2. </a:t>
            </a:r>
            <a:r>
              <a:rPr lang="el-GR" dirty="0"/>
              <a:t>Βυζαντινά τοπωνύμια</a:t>
            </a:r>
          </a:p>
        </p:txBody>
      </p:sp>
      <p:sp>
        <p:nvSpPr>
          <p:cNvPr id="3" name="Θέση περιεχομένου 2">
            <a:extLst>
              <a:ext uri="{FF2B5EF4-FFF2-40B4-BE49-F238E27FC236}">
                <a16:creationId xmlns:a16="http://schemas.microsoft.com/office/drawing/2014/main" id="{61B21AF0-6F3D-2CF4-3E10-9D4C1CA4D3C8}"/>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Κατά τη βυζαντινή περίοδο κοντά στα αρχαία ελληνικά τοπωνύμια που επιβιώνουν δημιουργούνται νέα τοπωνύμια, καθώς συντελούνται στο Βυζάντιο μεγάλες αλλαγές και δημιουργούνται νέοι όροι στην κρατική, κοινωνική, οικονομική, θρησκευτική κλπ. ζωή του τόπου. Ανάμεσα στις νέες κατηγορίες τοπωνυμίων που εμφανίζονται αξίζει τον κόπο να σταθούμε λίγο 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κτητορικά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αγιώνυμα και ξενικά τοπωνύμια της περιόδου αυτής.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κτητορικά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τοπωνύμια συνδέονται άμεσα με το φεουδαρχικό σύστημα του Βυζαντίου και η βασική τους μορφή περιέχει το όνομα του κτήτορα σε γενική: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Αμιρᾶ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(ενν. κτήματα), καθώς αρχικά τα μεγάλα κτήματα αποτελούν «πρόνοιες» βυζαντινών αξιωματούχων, αργότερα όμως παίρνουν την τελική νεοελληνική τους μορφή: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στου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Αμιρά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στον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Αμιρά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Αμιράς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Έτσι έχουμε: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Καλοδούκα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του Ανδρονίκου, 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Ψύλλα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Χαρτοφύλακος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ενν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κτήμα) είτε: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τα Λογοθέτου, τα Καστελλάνου, τα Σαρακηνού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(ενν. κτήματα). </a:t>
            </a:r>
            <a:endParaRPr lang="el-GR" dirty="0"/>
          </a:p>
        </p:txBody>
      </p:sp>
    </p:spTree>
    <p:extLst>
      <p:ext uri="{BB962C8B-B14F-4D97-AF65-F5344CB8AC3E}">
        <p14:creationId xmlns:p14="http://schemas.microsoft.com/office/powerpoint/2010/main" val="2537729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509ABB-09B5-7305-79CB-329C152089D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C785AF8-1CED-7C84-FE87-47A8D93D3097}"/>
              </a:ext>
            </a:extLst>
          </p:cNvPr>
          <p:cNvSpPr>
            <a:spLocks noGrp="1"/>
          </p:cNvSpPr>
          <p:nvPr>
            <p:ph idx="1"/>
          </p:nvPr>
        </p:nvSpPr>
        <p:spPr/>
        <p:txBody>
          <a:bodyPr>
            <a:normAutofit fontScale="92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κτητορικά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αυτά ονόματα εξελίσσονται κατόπιν με διαφορετικούς τρόπους στα σύγχρονα νεοελληνικά του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πωνύμια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Επικέρνη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(λατ.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pincerna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"κεραστής")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&gt;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Πικέρμι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τα Βάρδα &gt; ο Βάρδας ή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Βαρδαίικα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τα Λογοθέτου &gt;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Λογοθετιάνικα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των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Βιγλάδων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&gt;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Βελάδο</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των Αρνάδων &gt; τον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Αρνάδο</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&gt; 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Αρνάδος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κλπ.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Ο χρόνος δημιουργίας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τόπωνυμίων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κατηγορίας αυτής, εάν δεν προκύπτει από γραπτές μαρτυρίες ότι είναι βυζαντινός, μπορεί να είναι και νεότερος, γιατί πολλές σύγχρονες ελληνικές οικογένειες κληρονόμησαν βυζαντινά ονόματα: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Λογοθέτης, Λαμπαδάριος, Ευταξίας,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Σακελλάρης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-ίου),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Κατάκαλος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βυζ</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Κατακαλών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Ροδοκανάκης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βυζ</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Ραβδοκανάκης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Βελισσάριος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Οικονόμου</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κλπ.</a:t>
            </a:r>
          </a:p>
          <a:p>
            <a:endParaRPr lang="el-GR" dirty="0"/>
          </a:p>
        </p:txBody>
      </p:sp>
    </p:spTree>
    <p:extLst>
      <p:ext uri="{BB962C8B-B14F-4D97-AF65-F5344CB8AC3E}">
        <p14:creationId xmlns:p14="http://schemas.microsoft.com/office/powerpoint/2010/main" val="3543474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A55AEA-0E9A-36FF-50A7-D47EBF7CD4D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50571D4-072E-AC96-0942-D346299A6660}"/>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Εκπληκτικά μεγάλος είναι ο αριθμός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ναώνυμων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τοπωνυμίων σε ολόκληρη τη βυζαντινή επικράτεια. Στο μεγάλο ποσοστό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θέλησε να στηρίξει τη θεωρία του για τον δήθεν εκσλαβισμό της Ελλάδας ο γνωστός Γερμανός λόγιος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πίστευε ότι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ελληνικού και γενικότερα του βαλκανικού χώρου οφείλονται στους εκχριστιανισμένους Σλάβους που τα διέδωσαν παντού.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πρώτες όμως συστηματικές μελέτες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άλλων χριστιανικών τοπωνυμίων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Jireček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βιβλιογρ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απέδειξαν ότι τα τοπωνύμια της κατηγορίας αυτής δεν συνδέονται κατά κανένα τρόπο με τους Σλάβους, εφόσον εμφανίζονται με την ίδια συχνότητα και σε ελληνικά μέρη (Κύπρο, Μ. Ασία, Κ. Ιταλία), όπου ποτέ δεν πάτησαν το πόδι τους Σλάβοι, αλλά ανήκουν απλούστατα στην ορμητική περίοδο του πρώτου χριστιανισμού. </a:t>
            </a:r>
          </a:p>
          <a:p>
            <a:endParaRPr lang="el-GR" dirty="0"/>
          </a:p>
        </p:txBody>
      </p:sp>
    </p:spTree>
    <p:extLst>
      <p:ext uri="{BB962C8B-B14F-4D97-AF65-F5344CB8AC3E}">
        <p14:creationId xmlns:p14="http://schemas.microsoft.com/office/powerpoint/2010/main" val="3339111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E587AD-733B-FE2F-2AB3-80BEC4DD95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EAFDE14-FAB6-B25D-4DBC-516DB00AFAB5}"/>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Ότι στις θέσεις των αρχαίων ελληνικών ναών ιδρύονταν κατά κανόνα οι χριστιανικές εκκλησίες, για να συμβολίζουν μ' αυτόν τον τρόπο και τη νίκη της νέας θρησκείας κατά της ειδωλολατρίας, εκτέθηκε ήδη στο εισαγωγικό μέρος (σ. 18).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ναωνύμιο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προσδιόριζε αρχικά τη στενή περιοχή όπου ήταν χτισμένη η εκκλησία κάποιου αγίου και πολύ σύντομα την ευρύτερη περιοχή μαζί με τους κατοίκους, δηλαδή τη συνοικία και το χωριό.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μερικές φορές εκφέρονται χωρίς να προσδιορίζεται ο άγιος: στον Άγιο ( =Άγιο Χαράλαμπο ή Άγιο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Μάμα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για λόγους συντομίας, αφού είναι γνωστός στους χρήστες ο άγιος που υπονοείται· πβ. σήμερα στα Ιόνια νησιά τη χρήση του «ο ΄Άγιος», που είναι ο Άγιος Σπυρίδωνας για την Κέρκυρα, ο Άγιος Γεράσιμος για την Κεφαλληνία και ο Άγιος Διονύσιος για τη Ζάκυνθο.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Παρόμοια: στην Αγιά (Αγία Άννα κλπ.), στους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Αγιούς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(Αγίους Αναργύρους),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Πενταγιοί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(Πέντε Άγιοι). Σε ορισμένες περιπτώσεις συμβαίνει το αντίστροφο φαινόμενο, δηλαδή παραλείπεται η προσωνυμία άγιος, αγία (στη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Σοφιά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στου Ανάργυρου κλπ.), οπότε τα αγιωνύμια δίνουν την εντύπωση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κυριωνυμίων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12651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B7EF55-5A04-DB9F-1872-252C8349DDB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3FA1731-FD31-616C-8195-08203D407804}"/>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Και ο Τηλέμαχος κατά μία ελληνική παράδοση οφείλει το όνομά του στο γεγονός ότι ανατράφηκε, ενώ ο πατέρας του μαχόταν μακριά στην Τροία: «ὁ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τοῦ</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Ὀδυσσέως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Τηλέμαχος, ᾧ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τοὔνομα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οὕτως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ἔπεσεν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ἐπειδὴ</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τῆλε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μαχομένου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τοῦ</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πατρός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ἐτράφη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(Ευσταθίου,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Παρεκβολαί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1479, 57-58). Ο Θουκυδίδης (6, 4,5) ερμηνεύει ως εξής τη σικελική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Ζάγκλη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«Όνομα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μὲν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πρῶτον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Ζάγκλη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ἦν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ὑπὸ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Σικελῶν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κληθεῖσα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ὅτι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δρεπανοειδὲς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ἰδέαν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χωρίον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ἐστί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δρέπανον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Σικελοὶ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ζάγκλον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καλοῦσι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Ετυμολογώντας ο Στράβωνας (13, 607) 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Σκήψη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φαίνεται να γνωρίζει ότι οι Έλληνες προσάρμοζαν στη γλώσσα τους τα ξένα ονόματα και διερωτάται αν αυτά μπορούν να ετυμολογηθούν με ελληνικά μέσα: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ἐκαλεῖτο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τότε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Σκῆψις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εἴτ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ἄλλως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εἴτ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ἀπὸ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τοῦ</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περίσκεπτον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εἶναι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τόπον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δεῖ</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τοῖς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βαρβάροις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τότε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ὀνόματα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ταῖς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ἑλληνικαῖς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ἐτυμολογεῖ-σθαι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φωναῖς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3969541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24A4C2-3373-E340-E4B0-307C17D7542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38D4C19-FE96-FE03-24FC-B13C8BB9F8D6}"/>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κατηγορία των ξενικών τοπωνυμίων της βυζαντινής περιόδου ανήκουν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τα σλαβικά, φραγκικά, βενετσιάνικα και εν μέρει τα αλβανικά και τουρκικά τοπωνύμια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τα οποία ακολουθούν παρακάτω ειδικά κεφάλαια.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περίοδο αυτή ανήκουν ορισμένα αραβικής αρχής τοπωνύμια του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Αμιρά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Ατσιπόπουλο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Χάνδαξ,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Σαρακήνα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Σαρακηνάδο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Σαρακήνικο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Σαρακήνοβο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κλπ.)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καθώς και άλλα που αποτυπώνουν τα ονόματα ξένων λαών που ως επιδρομείς ή κατόπιν ως αιχμάλωτοι πολέμου άφησαν το όνομά τους στο μέρος που κατοίκησαν: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Σκλάβοι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Σκλαβοχώρι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Σκλαβαίικα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Σκλαβοπούλα,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Σκλαβοδιάκο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Κούμανη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Κούμανι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Κουμανίτσι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Κόμανο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Κομανίτσοβο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Αλαμάνα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Αλαμανιά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Λογκοβάρδα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Μαντζάρηδες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Αρβανίτες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Αρβανίτι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Αρβανιτοκερασιά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Αρμένοι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Αρμενοί</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Αρμενοχώρι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a:t>
            </a:r>
          </a:p>
          <a:p>
            <a:endParaRPr lang="el-GR" dirty="0"/>
          </a:p>
        </p:txBody>
      </p:sp>
    </p:spTree>
    <p:extLst>
      <p:ext uri="{BB962C8B-B14F-4D97-AF65-F5344CB8AC3E}">
        <p14:creationId xmlns:p14="http://schemas.microsoft.com/office/powerpoint/2010/main" val="340881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7EB3F0-D92C-3DE8-7213-0A6B7433C35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24FDF62-52B8-0EFE-9465-C3BD80EA15D3}"/>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έλλειψη ενός συνολικού έργου για τα βυζαντινά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ανθρωπωνύμια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τοπωνύμια είναι αισθητή στους κύκλους των ονοματολόγων. Οι Έλληνες ονοματολόγοι αρκετά νωρίς επεσήμαναν το κενό αυτό· ήδη στα 1892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Λάμπρος τόνισε την ανάγκη σύνταξης ενός Λεξικού των βυζαντινών κύριων ονομάτων, ενώ στα 1930 κατά τη διάρκεια του 3. διεθνούς βυζαντινολογικού συνεδρίου στην Αθήνα ο 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Αμαντος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ζήτησε τη σύνταξη ενός Μεσαιωνικού τοπωνυμικού λεξικού.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ιδέες αυτές έχουν σήμερα ωριμάσει και η υλοποίησή τους διευκολύνεται ήδη σημαντικά από την προεργασία που έχει γίνει σ' αυτή την περιοχή με την έκδοση μεσαιωνικών εγγράφων και ιδίως των Πρακτικών των μονών του Αγίου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Ορους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Πάτμου κλπ. Προς την κατεύθυνση αυτή εκδίδεται η βυζαντινή προσωπογραφία από τον 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Trapp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2365286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E1521-12B6-9FC1-3D4E-3699C3E50BD8}"/>
              </a:ext>
            </a:extLst>
          </p:cNvPr>
          <p:cNvSpPr>
            <a:spLocks noGrp="1"/>
          </p:cNvSpPr>
          <p:nvPr>
            <p:ph type="title"/>
          </p:nvPr>
        </p:nvSpPr>
        <p:spPr/>
        <p:txBody>
          <a:bodyPr/>
          <a:lstStyle/>
          <a:p>
            <a:r>
              <a:rPr lang="el-GR" dirty="0"/>
              <a:t>Νεοελληνικά τοπωνύμια</a:t>
            </a:r>
          </a:p>
        </p:txBody>
      </p:sp>
      <p:sp>
        <p:nvSpPr>
          <p:cNvPr id="3" name="Θέση περιεχομένου 2">
            <a:extLst>
              <a:ext uri="{FF2B5EF4-FFF2-40B4-BE49-F238E27FC236}">
                <a16:creationId xmlns:a16="http://schemas.microsoft.com/office/drawing/2014/main" id="{F3F55063-E1B4-A517-DB6B-7D98064EACAF}"/>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κατηγορία των νεοελληνικών τοπωνυμίων υπάγονται τόσο τα τοπωνύμια που δημιουργήθηκαν στη νεοελληνική περίοδο όσο και όσα κληρονομήθηκαν από τα παλιότερα (βυζαντινό, αρχαιοελληνικό, προελληνικό) στρώματα τοπωνυμίων του ελληνικού χώρου. Αρκετά προελληνικά τοπωνύμια πρέπει να επιβιώνουν στην ελληνική ύπαιθρο, ο αριθμός τους όμως και η μορφή τους παραμένουν άγνωστα, καθώς δεν έχει αναληφθεί από κανένα φορέα ως σήμερα η προσπάθεια συστηματικής καταγραφής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μικροτοπωνυμίων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Ελλάδας.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Κάποια προελληνικά τοπωνύμια επιβιώνουν λ.χ. στη Τζια, για την οποία διαθέτουμε μια τοπωνυμική μελέτη από τον Ι. Θωμόπουλο (Μελέτη τοπωνυμική της νήσου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Κέω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Σύρος 1963):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Λάρνα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(πβ.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προελλ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Λάρυμνα,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Λαρένη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Άρταλος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(πβ.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Αρτάνη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Αρδαλος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Αρδαλα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Καύκασος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Ορκός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(πβ. "Όρκος,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Ὄρκιστος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περίπτωση της μικρής Τζιας μας δείχνει ότι τα σύγχρονα νεοελληνικά τοπωνύμια προελληνικής αρχής πρέπει να είναι πολύ περισσότερα από ό,τι φανταζόμαστε. Ασφαλώς τα περισσότερα τοπωνύμια της Ελλάδας σήμερα είναι δημιουργήματα του μεσαιωνικού και νέου ελληνισμού.</a:t>
            </a:r>
          </a:p>
          <a:p>
            <a:endParaRPr lang="el-GR" dirty="0"/>
          </a:p>
        </p:txBody>
      </p:sp>
    </p:spTree>
    <p:extLst>
      <p:ext uri="{BB962C8B-B14F-4D97-AF65-F5344CB8AC3E}">
        <p14:creationId xmlns:p14="http://schemas.microsoft.com/office/powerpoint/2010/main" val="94385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CE7C45-4876-0A9A-0F1C-E9F63FCFB4E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365B119-82D0-A619-C254-1AED8E767CC0}"/>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Επειδή και στην περιοχή των νεοελληνικών τοπωνυμίων έχουν μελετηθεί συστηματικότερα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διαθέτουμε ακόμη, αν και παλιά, μια συνολική μελέτη του Κ. Αμάντου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βιβλιογρ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τα επιθήματα των νεοελληνικών τοπωνυμίων, θα περιοριστούμε εδώ να καταθέσουμε μερικές βασικές παρατηρήσεις για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τα νεοελληνικά τοπωνυμικά επιθήματα. </a:t>
            </a:r>
          </a:p>
          <a:p>
            <a:endParaRPr lang="el-GR" dirty="0"/>
          </a:p>
        </p:txBody>
      </p:sp>
    </p:spTree>
    <p:extLst>
      <p:ext uri="{BB962C8B-B14F-4D97-AF65-F5344CB8AC3E}">
        <p14:creationId xmlns:p14="http://schemas.microsoft.com/office/powerpoint/2010/main" val="431880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05DF99-A753-134A-2C63-B70B17296AB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47C6C01-AE8A-D1D9-4653-E723131F1E47}"/>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Ανάμεσα 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ναωνύμια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παρελαύνουν οι γνωστοί μας άγιοι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Γεώργιος, Δημήτριος, Κωνσταντίνος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και άγιες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Σοφία, Παρασκευή, Ελένη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και σπανιότερα επιτόπιοι άγιοι, που μας είναι λιγότερο γνωστοί: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Άγιος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Κάρπων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Ελισαίος,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Ιλαρίων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Ονούφριος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Αγία Θέκλα, Αγία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Ματρώνα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Αγία Πελαγία, Αγία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Φωτίδα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Είναι γνωστό ακόμη ότι ο Άγιος Νικόλαος επιχωριάζει στις νησιωτικές και παραθαλάσσιες περιοχές, ο Προφήτης Ηλίας έχει εκκλησιές σε κορυφές βουνών,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Αγιοι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Δέκα είναι γνωστοί στην Κρήτη, όπου και μαρτύρησαν. Πολλά ονόματα ναών εμφανίζουν κοντά στον επίσημο λόγιο τύπο του ονόματος του αγίου και τον λαϊκό, που είναι και ο πιο εύχρηστος: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Άγιος Ιωάννης/</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Αϊγιάννης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Ηλίας/</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Αϊλιάς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Ευστράτιος/</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Αϊστράτης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(πβ. και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Αλιστράτη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&lt; στον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Αγιστράτη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Γεώργιος/</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Αϊγιώργης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Συμεών/</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Αϊσυμιός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Αγιαντριάς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Σώστης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κλπ. </a:t>
            </a:r>
            <a:endParaRPr lang="el-GR" dirty="0"/>
          </a:p>
        </p:txBody>
      </p:sp>
    </p:spTree>
    <p:extLst>
      <p:ext uri="{BB962C8B-B14F-4D97-AF65-F5344CB8AC3E}">
        <p14:creationId xmlns:p14="http://schemas.microsoft.com/office/powerpoint/2010/main" val="2514317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ECB036-49B5-93A5-9CC6-91825052B6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DD77D12-A4D8-A3A4-004E-B945928F247C}"/>
              </a:ext>
            </a:extLst>
          </p:cNvPr>
          <p:cNvSpPr>
            <a:spLocks noGrp="1"/>
          </p:cNvSpPr>
          <p:nvPr>
            <p:ph idx="1"/>
          </p:nvPr>
        </p:nvSpPr>
        <p:spPr/>
        <p:txBody>
          <a:bodyPr>
            <a:normAutofit fontScale="92500" lnSpcReduction="1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Υποκοριστικοί τύποι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ναωνυμίων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δεν είναι σπάνιοι και συνήθως οφείλονται στο μικρό μέγεθος του ναού ή και σε άλλους λόγους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Παναγίτσα,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Παναγιούδα</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(αλλά Παναγία),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Αϊγιαννάκης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Αϊγιαννάκος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(αλλά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Αϊγιάννης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Αϊμαρινούδιν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(Αγία Μαρίνα),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Γιασονάρι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(Άγιος Ιάσων),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Αϊαντρονικούδιν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(Άγιος Ανδρόνικος),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Μνασί</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Μνάσων</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το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Προδρόμι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(Άγιος Πρόδρομος) </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κλπ. Η εκφορά σε πληθυντικό αριθμό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Άγιες Παρασκευές, Αϊ-</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γιάννηδες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κλπ., που δεν δικαιολογείται όταν δεν υπάρχουν στην περιοχή δύο ομώνυμες εκκλησιές (λ.χ. Άνω Άγιος Ιωάννης και Κάτω Άγιος Ιωάννης), ίσως οφείλεται στην αντιστροφή του σχήματος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Άγιος Ανάργυρος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Αγιοι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Ανάργυροι, Άγιος Απόστολος &lt;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Αγιοι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Απόστολοι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293126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999201-8033-A276-077C-2A41C3325F6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0186915-5ABB-2510-42D8-C039D42BDE82}"/>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Σε ορισμένες περιπτώσεις παραλείπεται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προσωπωνύμιο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αγίου/της αγίας και το τοπωνύμιο εκφέρεται μόνον με τον τοπικό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κτητορικό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προσδιορισμό: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Πηαδιανή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(Παναγιά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Πηγαδιανή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Σπηλιώτισσα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(Παναγιά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Σπηλιώτισσα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ο Μακρής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Γιάννης ο Μακρής),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του Ρωμανού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(παλιά μονή ιδιοκτησίας σήμερα της οικογένειας Ρωμανού) κλπ. Συγχώνευση του προσδιορισμού άγιος/αγία με το όνομα του αγίου έχουμε σε περιπτώσεις, όπως: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Αστρύφος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Τρύφων),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Σαντριάς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(Άγιος Ανδρέας),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Σφυρίος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Σπυρίδων),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Ασοφιά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(Αγία Σοφία),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Γερσανή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Αρσανή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(Αγία Ιερουσαλήμ).</a:t>
            </a:r>
            <a:endParaRPr lang="el-GR" dirty="0"/>
          </a:p>
        </p:txBody>
      </p:sp>
    </p:spTree>
    <p:extLst>
      <p:ext uri="{BB962C8B-B14F-4D97-AF65-F5344CB8AC3E}">
        <p14:creationId xmlns:p14="http://schemas.microsoft.com/office/powerpoint/2010/main" val="529221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581CEA-1C67-37A1-9372-DFCE7CD53A2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631DD0E-98C5-800C-03C4-B403F4BE88CD}"/>
              </a:ext>
            </a:extLst>
          </p:cNvPr>
          <p:cNvSpPr>
            <a:spLocks noGrp="1"/>
          </p:cNvSpPr>
          <p:nvPr>
            <p:ph idx="1"/>
          </p:nvPr>
        </p:nvSpPr>
        <p:spPr/>
        <p:txBody>
          <a:bodyPr>
            <a:normAutofit lnSpcReduction="1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Τα περιληπτικά ονόματα αγίων του τύπου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Άγιος Πάντος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Αγιοι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Πάντες), Άγιος Σαράντος (Άγιοι Σαράντα),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Αγιος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Ανάργυρος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Αγιοι</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Ανάργυροι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δεν αντιστοιχούν ασφαλώς σε κανέναν συγκεκριμένο άγιο. Επίσης δεν προσδιορίζουν κάποιον συγκεκριμένο άγιο ονόματα, όπως: </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Αγιά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Συμιά</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(Παναγιά κοντά στον Αϊ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Συμιό</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Γερσανή</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(Αγία Ιερουσαλήμ), Αγία Ευθυμία (Ευφημία), Αγιά Σωτήρα (εκκλησία της μεταμορφώσεως του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Σωτήρος</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Χριστού), Αγία Καπέλα (από την εποχή των Φράγκων, </a:t>
            </a:r>
            <a:r>
              <a:rPr lang="el-GR" sz="2400" i="1" kern="100" dirty="0" err="1">
                <a:effectLst/>
                <a:latin typeface="Calibri" panose="020F0502020204030204" pitchFamily="34" charset="0"/>
                <a:ea typeface="Calibri" panose="020F0502020204030204" pitchFamily="34" charset="0"/>
                <a:cs typeface="Times New Roman" panose="02020603050405020304" pitchFamily="18" charset="0"/>
              </a:rPr>
              <a:t>capella</a:t>
            </a:r>
            <a:r>
              <a:rPr lang="el-GR" sz="2400" i="1" kern="100" dirty="0">
                <a:effectLst/>
                <a:latin typeface="Calibri" panose="020F0502020204030204" pitchFamily="34" charset="0"/>
                <a:ea typeface="Calibri" panose="020F0502020204030204" pitchFamily="34" charset="0"/>
                <a:cs typeface="Times New Roman" panose="02020603050405020304" pitchFamily="18" charset="0"/>
              </a:rPr>
              <a:t> "ξωκκλήσι”), Αγία Λαύρα (το μοναστήρι της Μεγίστης Λαύρας), Αγία Μονή</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κλπ. </a:t>
            </a:r>
          </a:p>
          <a:p>
            <a:endParaRPr lang="el-GR" dirty="0"/>
          </a:p>
        </p:txBody>
      </p:sp>
    </p:spTree>
    <p:extLst>
      <p:ext uri="{BB962C8B-B14F-4D97-AF65-F5344CB8AC3E}">
        <p14:creationId xmlns:p14="http://schemas.microsoft.com/office/powerpoint/2010/main" val="3522357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78964-A65B-9CD7-04BF-A34AFED07EC3}"/>
              </a:ext>
            </a:extLst>
          </p:cNvPr>
          <p:cNvSpPr>
            <a:spLocks noGrp="1"/>
          </p:cNvSpPr>
          <p:nvPr>
            <p:ph type="title"/>
          </p:nvPr>
        </p:nvSpPr>
        <p:spPr/>
        <p:txBody>
          <a:bodyPr>
            <a:normAutofit fontScale="9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Παραθέτουμε παρακάτω ένα δείγμα από τα πιο συνηθισμένο επιθήματα των νεοελληνικών τοπωνυμίων: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3898D412-2243-FDB5-AA6E-24E8D5C799E6}"/>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ούσσα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όεσσα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οῦσσα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ἡ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Αἰγιρόεσσα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Ἐρικοῦσσα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Ἐχινοῦσσα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Κραμβοῦσσα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Αγριλούσσα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αγριλιά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Βατούσσα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βάτος, ἡ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Γιαλούσσα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γιαλός,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Κυπερούσσα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κύπερη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Πετρούσσα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πέτρα,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Πλακούσσα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πλάκα,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Ποντικούσσα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ποντικός,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Σκινούσσα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σκίνος,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Φιδούσσα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φίδι.</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(πιθανότατα από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ούσσα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συντόμευσή της και προσαρμογή της στα θηλυκά κύρια ονόματα 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Μιχαλού, Μυλωνού κλπ.): η Αχινού &lt; αχινός,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Κοχυλού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κοχύλι,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Κολοκυθού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κολοκύθι,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Λαχανού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λάχανο,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Μαλαθρού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μάλαθρο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μάραθρον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Πεταλού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πέταλο,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Σκορδαλλού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σκορδαλλός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κορυδαλλός,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Σκριπού</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λατ.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scirpus</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"βούρλο".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642613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216AE8-E852-C796-7C81-F0CD5F55803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6F294DF-4BDC-0965-FF99-FD43823B5E21}"/>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ούντα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Αναγυροῦς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Δαφνοῦς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Μυρρινοῦς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Ῥαμνοῦς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Αλιμούντα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Αλιμοῦς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Ελαιούν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και Ελούντα (Κρήτη) &lt; ελαία,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Μαλούντα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(Κύπρος)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μᾶλον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μῆλον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Μαραθούντα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μάραθο,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μνούντα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(Λέσβος) &lt; συκαμινιά,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Σπαρτούντα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σπάρτο,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Φαγούντα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(Σύμη)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φαγός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φηγός,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Φτερούντα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φτέρη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ώντας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ώντα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σύμφυρση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των αρχαίων επιθημάτων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οῦντος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ῶνος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Αγνοῦς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οῦντος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Μαραθών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ῶνος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Αγνώντας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ἄγνος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"είδος ιτιάς”,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Βατώντας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βάτος,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Δαφνώντας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δάφνη,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Παγώντας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(Σάμος) &lt; αρχ. πάγος "λόφος",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Σιδώντας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σίδη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"ροδιά”,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Αργινώντα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(Κάλυμνος) &lt; πβ.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Αργινοῦς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Αργινοῦσσαι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Πετρώντα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πέτρα.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7839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10B9A-8294-6D4A-90A1-12FA3D48755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980E9B6-20A5-0F02-2562-0C6EC3E774A7}"/>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Σύμφωνα με την ελληνική ονοματολογική παράδοση ο Εύξεινος Πόντος ονομαζόταν σε αρχαιότερους χρόνους Άξενος, γιατί ήταν αφιλόξενος στους θαλασσινούς και μόνον αργότερα άλλαξαν το όνομά του για λόγους ευφημισμού: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ἄπλουν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γὰρ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εἶναι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τότε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θάλατταν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ταύτην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καλεῖσθαι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Αξενον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διὰ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δυσχείμενον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ἀγριότητα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περιοικούντων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ἐθνῶν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μάλιστα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Σκυθικῶν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ὕστερον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Εὔξεινον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κεκλῆσθαι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τῶν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Ἰώνων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τῇ</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παραλίᾳ</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πόλεις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κτισάντων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(Στράβωνας C 298-9),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Εὔξεινον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ἄπλουν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ὄντα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ἄξεινον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θάλασσάν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ποτε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καλούμε-</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Εὔξεινον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ὕστερον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κατὰ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σχῆμα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εὐφημισμοῦ</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μετεκάλεσαν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(Ευσταθίου,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Παρεκβολαί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Διονύσιον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Περιηγητὴν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146). Σήμερα όμως γνωρίζουμε ότι η ονομασία Άξενος Πόντος για τη Μαύρη Θάλασσα (τουρκικό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Kara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Deniz</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ήδη στον Ευριπίδη, Ιφιγένεια εν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Ταύροις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107: Μέλας Πόντος) είναι δάνεια από κάποια αρχαία περσική διάλεκτο, γιατί 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αβεστικά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επίθετο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axšačna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δηλώνει "σκοτεινόχρωμος, βαθύχρωμος", ενώ 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οσσετικά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aexsin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"σκούρος, γκρίζος".</a:t>
            </a:r>
          </a:p>
          <a:p>
            <a:endParaRPr lang="el-GR" dirty="0"/>
          </a:p>
        </p:txBody>
      </p:sp>
    </p:spTree>
    <p:extLst>
      <p:ext uri="{BB962C8B-B14F-4D97-AF65-F5344CB8AC3E}">
        <p14:creationId xmlns:p14="http://schemas.microsoft.com/office/powerpoint/2010/main" val="3063592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5B1679-BE58-AEF1-BC81-2CF6F106EE6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D9D389C-36BE-BB5C-5838-3BFE0DE94DEB}"/>
              </a:ext>
            </a:extLst>
          </p:cNvPr>
          <p:cNvSpPr>
            <a:spLocks noGrp="1"/>
          </p:cNvSpPr>
          <p:nvPr>
            <p:ph idx="1"/>
          </p:nvPr>
        </p:nvSpPr>
        <p:spPr/>
        <p:txBody>
          <a:bodyPr>
            <a:normAutofit fontScale="92500" lnSpcReduction="10000"/>
          </a:bodyPr>
          <a:lstStyle/>
          <a:p>
            <a:pPr>
              <a:lnSpc>
                <a:spcPct val="107000"/>
              </a:lnSpc>
              <a:spcAft>
                <a:spcPts val="800"/>
              </a:spcAft>
            </a:pPr>
            <a:r>
              <a:rPr lang="el-GR" sz="1800" kern="100">
                <a:effectLst/>
                <a:latin typeface="Calibri" panose="020F0502020204030204" pitchFamily="34" charset="0"/>
                <a:ea typeface="Calibri" panose="020F0502020204030204" pitchFamily="34" charset="0"/>
                <a:cs typeface="Times New Roman" panose="02020603050405020304" pitchFamily="18" charset="0"/>
              </a:rPr>
              <a:t>-ώνας (αρχ. -ών, -ῶνος: </a:t>
            </a:r>
            <a:r>
              <a:rPr lang="el-GR" sz="1800" i="1" kern="100">
                <a:effectLst/>
                <a:latin typeface="Calibri" panose="020F0502020204030204" pitchFamily="34" charset="0"/>
                <a:ea typeface="Calibri" panose="020F0502020204030204" pitchFamily="34" charset="0"/>
                <a:cs typeface="Times New Roman" panose="02020603050405020304" pitchFamily="18" charset="0"/>
              </a:rPr>
              <a:t>ὁ Δονακών &lt; δόναξ,ό, ὁ Ἑλι-κών &lt; ἑλίκη, ἡ, ο Κιναρών &lt; κινάρα, ἡ “αγκινάρα"): ο Γε-ρακώνας &lt; γεράκι, ο Δαφνώνας &lt; δάφνη, ο Κεχριώνας &lt; κεχρί, ο Μερτώνας &lt; αρχ. μύρτος, νεοελλ. μυρτιά, η Καλα-μώνα &lt; καλάμι, η Μελισσώνα &lt; μέλισσα.</a:t>
            </a:r>
            <a:r>
              <a:rPr lang="el-GR"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a:effectLst/>
                <a:latin typeface="Calibri" panose="020F0502020204030204" pitchFamily="34" charset="0"/>
                <a:ea typeface="Calibri" panose="020F0502020204030204" pitchFamily="34" charset="0"/>
                <a:cs typeface="Times New Roman" panose="02020603050405020304" pitchFamily="18" charset="0"/>
              </a:rPr>
              <a:t>-ωνιά (αρχ. -ωνιά &lt; -ών: ῥοδωνιά &lt; ῥοδών): </a:t>
            </a:r>
            <a:r>
              <a:rPr lang="el-GR" sz="1800" i="1" kern="100">
                <a:effectLst/>
                <a:latin typeface="Calibri" panose="020F0502020204030204" pitchFamily="34" charset="0"/>
                <a:ea typeface="Calibri" panose="020F0502020204030204" pitchFamily="34" charset="0"/>
                <a:cs typeface="Times New Roman" panose="02020603050405020304" pitchFamily="18" charset="0"/>
              </a:rPr>
              <a:t>η Γληφω-νιά &lt; αρχ. γλήχων, βλήχων, νεοελλ. φλησκούνι, η Καλαμω-νιά &lt; καλάμι, η Λευκωνιά &lt; λευκός, η Λαγγονιά (Ρόδος) &lt; λαγγόνι "φαράγγι”.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a:effectLst/>
                <a:latin typeface="Calibri" panose="020F0502020204030204" pitchFamily="34" charset="0"/>
                <a:ea typeface="Calibri" panose="020F0502020204030204" pitchFamily="34" charset="0"/>
                <a:cs typeface="Times New Roman" panose="02020603050405020304" pitchFamily="18" charset="0"/>
              </a:rPr>
              <a:t>-ιάς (κατά το σχήμα ο βασιλεύς, τον βασιλέα &gt; νεοελλ. ο βασιλιάς από αρχαιότερα τοπωνύμια σε -εύς: ὁ Ἐλαιεύς, ὁ Φηγεύς, ὁ Φελλεύς, ὁ Σχοινεύς, ὁ Δονακεύς κλπ.): </a:t>
            </a:r>
            <a:r>
              <a:rPr lang="el-GR" sz="1800" i="1" kern="100">
                <a:effectLst/>
                <a:latin typeface="Calibri" panose="020F0502020204030204" pitchFamily="34" charset="0"/>
                <a:ea typeface="Calibri" panose="020F0502020204030204" pitchFamily="34" charset="0"/>
                <a:cs typeface="Times New Roman" panose="02020603050405020304" pitchFamily="18" charset="0"/>
              </a:rPr>
              <a:t>ο Ψαμαθιάς (σήμερα λ.χ. τα Ψαμαθιά στην Πόλη) &lt; ψάμαθος "άμμος", ο Μοριάς &lt; μορέα, η, ο Αγκαθιάς &lt; αγκάθι, Βλιθιάς (Κρήτη) &lt; βλίτο, ο Βουρλιάς &lt; βούρλο, ο Καρυάς &lt; κάρυον, ο Λιθα-κιάς &lt; αρχ. λίθαξ, ο Πευκιάς &lt; πεύκο, ο Σφακιάς &lt; σφα-κιά, η "ελελίφασκος, φασκομηλιά". Στην Κρήτη εμφανίζεται η εξέλιξη εὐς &gt; -ές: ο Ασφενδαμές &lt; ασφένδαμος, ο Ασφενδιλές &lt; ασφόδελος, ο Κουμαρές &lt; κόμαρος, η, ο Φλομές &lt; φλόμος</a:t>
            </a:r>
            <a:r>
              <a:rPr lang="el-GR" sz="1800" kern="10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17346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CED91C-B7BE-627F-245C-F6A2E03E4FD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1F9A18F-CEEE-58C0-6D7D-8A5FE020258A}"/>
              </a:ext>
            </a:extLst>
          </p:cNvPr>
          <p:cNvSpPr>
            <a:spLocks noGrp="1"/>
          </p:cNvSpPr>
          <p:nvPr>
            <p:ph idx="1"/>
          </p:nvPr>
        </p:nvSpPr>
        <p:spPr/>
        <p:txBody>
          <a:bodyPr>
            <a:normAutofit fontScale="85000" lnSpcReduction="1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φαίνεται να προέρχεται από το προηγούμενο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όπως υποστηρίζει ο 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Αμαντος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αλλά πρόκειται για μια νέα τοπωνυμική λειτουργία που ανέλαβε κάποτε το αρχαίο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ᾶς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σχημάτιζε επαγγελματικά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ὑαλᾶς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παρωνύμια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χειλᾶς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Αρμακάς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αρμάκι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"χώρισμα των αγρών με πέτρες ή ανυψωμένο χώμα", ο Καλαμάς (ο Θύαμις) &lt; καλά-μι,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Μαρουλάς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μαρούλι,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Παρσάς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πράσο (με μετάθεση του ρ),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Τρυγονάς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τρυγόνι, ο Μυστράς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μεσν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Μυζηθράς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μυζήθρα, καθώς μυζήθρες ή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τυρομύζηθρα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αποκαλούνται σε νεοελληνικές διαλέκτους οι ογκώδεις λευκοί βράχοι) κλπ.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άδα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αρχαία προσηγορικά 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άδος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όπως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λιθάς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ἡ “σωρός λίθων”,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στιβάς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ἡ σωρός αχύρου",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φυλλάς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ἡ "σωρός φύλλων”, που ευνόησαν τη δημιουργία μιας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νεώτερης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κατηγορίας τοπωνυμίων με περιεκτική σημασία):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η Αγριάδα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ἀγριάς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ἀγρία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βοτάνη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Βλυχάδα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γλυφό (νερό),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Βολάδα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βολάδα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“μεγάλος λίθος ή βράχος", ρ. βάλλω,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Καρδαμάδα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κάρδαμο,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Λαχανάδα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λάχανο, η Λευκάδα &lt; λεύκα,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Συκιάδα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συκῆ</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ερός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ερή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ερό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ρός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φοβερός):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Αβδελλερό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αβδέλλα, Αμμουδερή &lt; άμμος,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Αχλαδερή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αχλάδα,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Βατερά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βάτος,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Θρουμπερή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θρούμπα,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θρύμβη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Θυμαδερά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θυμάρι,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Καλαμωτερή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καλαμωτή,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Λαγερή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λαγός,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Μοσφιλερή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μέσπιλο</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Περδικερή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πέρδικα,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Χορτερή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χόρτο,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Χωματερό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χώμα.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67881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BC81EF-B007-B186-26EE-9FCC688A82B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4A10F8D-EF63-1081-3E99-783FDEF13581}"/>
              </a:ext>
            </a:extLst>
          </p:cNvPr>
          <p:cNvSpPr>
            <a:spLocks noGrp="1"/>
          </p:cNvSpPr>
          <p:nvPr>
            <p:ph idx="1"/>
          </p:nvPr>
        </p:nvSpPr>
        <p:spPr/>
        <p:txBody>
          <a:bodyPr>
            <a:normAutofit fontScale="85000" lnSpcReduction="1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ωπός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ωπός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ἀγριωπός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σκυθρωπός, που ανέπτυξε υποκοριστική σημασία στα αντίστοιχα νεοελληνικά επίθετα: κιτρινωπός, κοκκινωπός και περιεκτική στα τοπωνύμια):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Αγκιναρωπή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αγκινάρα,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Αμμοδωπή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άμμος,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Καραβωπή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κάραβος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"καβούρι",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Λυγαρωπά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λυγαριά,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Πλακωπό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πλάκα,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Χαχληκωπό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κάχληξ</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Χοχλακωπό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χοχλάκι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(από τα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χρυσοῦς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ἀργυροῦς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δημιουργήθηκαν τα χρυσός, αργυρός, μελανός, καστανός, που προσδιόρισαν αργότερα και τοπωνύμια):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Αμυγδαλό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αμύγδαλο,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Απηγανό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απήγανο,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Αργανό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ὀρίγανον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ρίγανη,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Βληχωνή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βλήχων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Δονακός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δόναξ</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"καλάμι”,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Ελαιός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ελαία,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Καλλονός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καλλονή "φυτό από το οποίο κατασκευάζουν σκούπες",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Μαραθός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μάραθο,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Ροδά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ρόδο, το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Φτελιό</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φτελιά.</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ήλας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 δωρικό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ῆλος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Ι. Θωμόπουλο,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βι-βλιογρ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αριά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δρῦς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ἀρία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Αρκαδήλας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αρ-κάδα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ἀχράς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"αχλάδα",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Δαφνήλας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δάφνη,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Κουραμήλας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αντί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Κουμαρήλας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αρχ. κόμαρος, νεοελλ. κουμαριά,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Μυρτήλας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μύρτος,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Πρινήλας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πρίνος,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Σπαρτήλας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σπάρτο,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Στρινήλας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στρινάρι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στουρνάρι.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978853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12B28-531D-0669-4A31-D06EA431FEB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EA2BC50-BDC5-AFA0-6C37-411F7030A4DC}"/>
              </a:ext>
            </a:extLst>
          </p:cNvPr>
          <p:cNvSpPr>
            <a:spLocks noGrp="1"/>
          </p:cNvSpPr>
          <p:nvPr>
            <p:ph idx="1"/>
          </p:nvPr>
        </p:nvSpPr>
        <p:spPr/>
        <p:txBody>
          <a:bodyPr>
            <a:normAutofit fontScale="925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ιανά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ιανός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λ.χ.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Ασιανός,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Καρδιανός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Σηλυμβριανός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Τραλλιανός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Επισκοπιανά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Επίσκοπος,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Θεοδωριανά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Άγιος Θεόδωρος,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Θημιανά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Αγία Ευφημία,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Κορακιανά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επών. Κόρακας,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Παππιανά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Παππάς,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Φωτιανά</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Φώτιος.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επίθημα απαντά ιδιαίτερα στην Κρήτη.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ιάνικα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ιανά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ικα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Καλησπεριάνικα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Καλησπέρης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Λογοθετιάνικα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Λογοθέτης,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Γουναριάνικα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Γούναρης,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Σωτηριάνικα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Σωτήρης,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Σταθιάνικα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 Στάθης,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Χαλκιάνικα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Χαλκιάς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αίικα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επίθημα οικογενειακών ονομάτων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αίοι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(λ.χ.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Σπαθαραίοι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επών.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Σπαθάρης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Δρακαίοι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επών. Δράκος κατά τα Αθηναίοι, Μυτιληναίοι κλπ.)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ικα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Γιωργανταίικα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Γιωργαντάς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Ζερβαίικα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Ζερβός,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Καμπυσαίϊκα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Καμπύσης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Πολιταίικα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Πολίτης,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Σπαναίικα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&lt; επών. Σπανός, 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Φραγκαίι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-κα &lt; επών. Φράγκος.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04783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AC89E9-6798-6759-C441-CB5583B05022}"/>
              </a:ext>
            </a:extLst>
          </p:cNvPr>
          <p:cNvSpPr>
            <a:spLocks noGrp="1"/>
          </p:cNvSpPr>
          <p:nvPr>
            <p:ph type="title"/>
          </p:nvPr>
        </p:nvSpPr>
        <p:spPr/>
        <p:txBody>
          <a:bodyPr>
            <a:normAutofit fontScale="90000"/>
          </a:bodyPr>
          <a:lstStyle/>
          <a:p>
            <a:r>
              <a:rPr lang="el-GR" dirty="0"/>
              <a:t>Ξένα Τοπωνύμια </a:t>
            </a:r>
            <a:br>
              <a:rPr lang="el-GR" dirty="0"/>
            </a:br>
            <a:r>
              <a:rPr lang="el-GR" dirty="0"/>
              <a:t>Σλαβικά</a:t>
            </a:r>
          </a:p>
        </p:txBody>
      </p:sp>
      <p:sp>
        <p:nvSpPr>
          <p:cNvPr id="3" name="Θέση περιεχομένου 2">
            <a:extLst>
              <a:ext uri="{FF2B5EF4-FFF2-40B4-BE49-F238E27FC236}">
                <a16:creationId xmlns:a16="http://schemas.microsoft.com/office/drawing/2014/main" id="{C53FFC58-F99C-AA6C-872C-47830FF87F85}"/>
              </a:ext>
            </a:extLst>
          </p:cNvPr>
          <p:cNvSpPr>
            <a:spLocks noGrp="1"/>
          </p:cNvSpPr>
          <p:nvPr>
            <p:ph idx="1"/>
          </p:nvPr>
        </p:nvSpPr>
        <p:spPr/>
        <p:txBody>
          <a:bodyPr/>
          <a:lstStyle/>
          <a:p>
            <a:pPr marL="0" indent="0">
              <a:buNone/>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θέμα των σλαβικών τοπωνυμίων της Ελλάδας θέτει για πρώτη φορά στο επιστημονικό προσκήνιο ο πολύς Γερμανός καθηγητής του Λυκείου της πόλης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Landshut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Ιάκωβος Φίλιππος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στο πολύκροτο δίτομο έργο του «Ιστορία της Χερσονήσου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Μορέως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(1830-1836), όπου εξετάζει τα λείψανα της διείσδυσης των Σλάβων στη μεσαιωνική Ελλάδα· και αργότερα ο ίδιος ερευνητής επανέρχεται πολλές φορές στο ίδιο πρόβλημα στα βιβλία του «Ποια επίδραση είχε η κατάληψη της Ελλάδας από τους Σλάβους στην τύχη της πόλης των Αθηνών και της περιοχής της Αττικής» (1835) και «Αποσπάσματα από την Ανατολή» (1845). </a:t>
            </a:r>
          </a:p>
          <a:p>
            <a:pPr marL="0" indent="0">
              <a:buNone/>
            </a:pPr>
            <a:endParaRPr lang="el-GR" dirty="0"/>
          </a:p>
        </p:txBody>
      </p:sp>
    </p:spTree>
    <p:extLst>
      <p:ext uri="{BB962C8B-B14F-4D97-AF65-F5344CB8AC3E}">
        <p14:creationId xmlns:p14="http://schemas.microsoft.com/office/powerpoint/2010/main" val="3377314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521F4-9DE0-F27C-B61A-C00B4E225C6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470FC3B-8C5A-8099-3B42-3FF8CE274DB5}"/>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Μόνιμες σλαβικές εγκαταστάσεις στα ελληνικά εδάφη δεν μαρτυρούνται πριν από τις αρχές του 7ου αιώνα, όταν εσωτερικές έριδες στα χρόνια του αυτοκράτορα Φωκά συνετέλεσαν στην αποδυνάμωση των βόρειων συνόρων της αυτοκρατορίας. Από τότε αρχίζουν οι μονιμότερες διεισδύσεις των σλαβικών φύλων στα εδάφη της βυζαντινής αυτοκρατορίας, τα ίχνη των οποίων διακρίνουμε σήμερα στα σλαβικά τοπωνύμια της Ελλάδας. Στα τοπωνύμια αυτά όσο και σε ορισμένα μεσαιωνικά κείμενα, εν μέρει πλαστά και αναξιόπιστα, όπως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κτίσεως της Μονεμβασίας Χρονικόν», στηρίχτηκε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να διατυπώσει τις απόψεις του για τον δήθεν τέλειο εκσλαβισμό των Ελλήνων. «Το των Ελλήνων γένος» έγραφε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ελληνική μετάφραση του Φρ.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Ζαμβάλδη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ρίζης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εξέλιπεν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 Ευρώπη... Τα αθάνατα έργα του πνεύματος αυτού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τινα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ερείπια επί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πατρίου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εδάφους είναι την σήμερον τα μόνα μαρτύρια ότι υπήρξε ποτέ ελληνικός λαός... Επειδή ούτε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σταγών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γνησίου και ακράτου ελληνικού αίματος ρέει εις τας φλέβας των χριστιανών κατοίκων της Ελλάδος... Δευτέρα δε και ίσως ουχ ήττον σπουδαία μεταβολή, γενομένη δια της των Αλβανών εισβολής εις την Ελλάδα, εν τελείωσε τα δράματα της εξοντώσεως. Είναι σκυθικοί Σλάβοι, ιλλυρικοί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Αρναούται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απόγονοι βορείων λαών, ομόφυλοι των Σέρβων, των Βουλγάρων,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Δαλματών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Μοσχοβιτών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σήμερον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καλούμεν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Έλληνας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θάμβους των ιδίων αυτών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επανάγομεν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εις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γενεαλογικόν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δένδρον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Περικλέους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Φιλοποίμενος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01524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2DA2C7-3498-2798-7993-18E353C156B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136AE3-AAA9-3E84-F3DD-CB8756DA6713}"/>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θέσεις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στο ζήτημα των σλαβικών εγκαταστάσεων στην Ελλάδα έγιναν αντικείμενο ζωηρών επιστημονικών συζητήσεων και ξεσήκωσαν θύελλα διαμαρτυριών στην Ευρώπη σε μια εποχή που το ελληνικό έθνος δεν είχε ακόμη οριστικά παγιώσει τη νίκη του κατά των Τούρκων και πλήθος αξιόλογων Ευρωπαίων φιλελλήνων, ποιητών και λογίων, όπως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Byron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Béranger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Voß</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Fauriel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W.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Müller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F.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Thiersch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μέσα από ένα κλίμα ενθουσιασμού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εφιστούσαν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την προσοχή του πολιτισμένου κόσμου στους επαναστατημένους Έλληνες, κληρονόμους και απογόνους των αρχαίων Ελλήνων. Αφού σίγασαν οι πρώτες εντυπώσεις από την καινοφανή θεωρία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Έλληνες και ξένοι ερευνητές, όπως οι J.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Zinkeisen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(1832),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Gervinus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Παπαρρηγόπουλος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(1843), K.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Hopf</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(1867), G.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Hertzberg</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(1906), A.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Thumb</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(1915) και άλλοι, ανασκεύασαν τους ισχυρισμούς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απέδειξαν την έλλειψη πείρας που τον διέκρινε στη σωστή χρησιμοποίηση των ιστορικών πηγών και περιόρισαν το σλαβικό ζήτημα στα πραγματικά του όρια. </a:t>
            </a:r>
            <a:endParaRPr lang="el-GR" dirty="0"/>
          </a:p>
        </p:txBody>
      </p:sp>
    </p:spTree>
    <p:extLst>
      <p:ext uri="{BB962C8B-B14F-4D97-AF65-F5344CB8AC3E}">
        <p14:creationId xmlns:p14="http://schemas.microsoft.com/office/powerpoint/2010/main" val="807409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F3DA48-8B56-9D21-7E59-5EA7A0361B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E988AB0-F876-6B1D-D916-ECD2F894F982}"/>
              </a:ext>
            </a:extLst>
          </p:cNvPr>
          <p:cNvSpPr>
            <a:spLocks noGrp="1"/>
          </p:cNvSpPr>
          <p:nvPr>
            <p:ph idx="1"/>
          </p:nvPr>
        </p:nvSpPr>
        <p:spPr/>
        <p:txBody>
          <a:bodyPr>
            <a:normAutofit fontScale="85000" lnSpcReduction="1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Ο ίδιος 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Max</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(1941), στον οποίο οφείλουμε την πρώτη συστηματική και αρκετά αντικειμενική πραγμάτευση των σλαβικών τοπωνυμίων της Ελλάδας, παρατηρεί ότι 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ως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σλαβιστής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δεν ήταν υψηλού επιπέδου, όπως διαπίστωνε και ο σύγχρονός του Βιεννέζος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σλαβιστής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Β.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Kopitar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σε δημοσίευμά του του 1830 κρίνοντας τον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διατύπωνε τις δικαιολογημένες αντιρρήσεις του κατά της σλαβικής παραγωγής των τοπωνυμίων Μυστράς, Μορέας κλπ.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Το θεμελιώδες σφάλμα του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Fallmerayer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είναι κατά τον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ότι δεν συνδέει τα νεοελληνικά τοπωνύμια με τα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νοτιοσλαβικά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δηλαδή βουλγαρικά και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νοτιογιουγκοσλαβικά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αλλά με τα ρωσικά και μάλιστα αρκείται σε μια απλή ομοηχία χωρίς να εξετάζει την ετυμολογία των σλαβικών λέξεων από τις οποίες τα παράγει. </a:t>
            </a:r>
          </a:p>
          <a:p>
            <a:endParaRPr lang="el-GR" dirty="0"/>
          </a:p>
        </p:txBody>
      </p:sp>
    </p:spTree>
    <p:extLst>
      <p:ext uri="{BB962C8B-B14F-4D97-AF65-F5344CB8AC3E}">
        <p14:creationId xmlns:p14="http://schemas.microsoft.com/office/powerpoint/2010/main" val="2926449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2CD451-F2AA-7CB4-27BF-CC25E994DB8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4A6AAA7-0E81-A7E2-56C3-10A392C0D147}"/>
              </a:ext>
            </a:extLst>
          </p:cNvPr>
          <p:cNvSpPr>
            <a:spLocks noGrp="1"/>
          </p:cNvSpPr>
          <p:nvPr>
            <p:ph idx="1"/>
          </p:nvPr>
        </p:nvSpPr>
        <p:spPr/>
        <p:txBody>
          <a:bodyPr>
            <a:normAutofit fontScale="925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μόνο συγκεντρωτικό έργο για τα σλαβικά τοπωνύμια της Ελλάδας που διαθέτουμε σήμερα είναι του διάσημου Βερολινέζου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σλαβιστή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Σλάβοι στην Ελλάδα» (Βερολίνο 1941, 350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έργο εκδόθηκε στα χρόνια του πολέμου 1940-1944 και ορισμένοι Έλληνες ερευνητές, όπως ο Α. Χατζής και άλλοι, πιστεύουν ότι δεν είναι απαλλαγμένο από πολιτικές σκοπιμότητες. Πάντως το έργο δίνει την εντύπωση μιας σοβαρής και αντικειμενικής περιγραφής και ερμηνείας των σλαβικών τοπωνυμίων εκ μέρους του συγγραφέα, που δεν διστάζει να υιοθετήσει ελληνικές απόψεις στην ερμηνεία ορισμένων τοπωνυμίων και να απορρίψει παλιότερες σλαβικές ετυμολογήσεις. Επίσης στα συμπεράσματά του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πολύ προσεκτικός.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Παραδέχεται την ιστορική άλλωστε αλήθεια ότι οι πλημμυρισμένες με Σλάβους περιοχές εξελληνίζονταν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πάλιν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χάρη στη δραστηριότητα και δεξιοτεχνία του βυζαντινού αμυντικού μηχανισμού με ταχύτητα και αποτελεσματικότητα. Το σλαβικό στοιχείο φαίνεται να αφομοιώθηκε κάπως αργότερα κατά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στον Ταΰγετο και την Ήπειρο, όπου κοντά στα σλαβικά τοπωνύμια απαντούν και αρκετά σλαβικά λεξιλογικά δάνεια. Ελάχιστες σλαβικές λέξεις είναι πανελλήνιες. </a:t>
            </a:r>
            <a:endParaRPr lang="el-GR" dirty="0"/>
          </a:p>
        </p:txBody>
      </p:sp>
    </p:spTree>
    <p:extLst>
      <p:ext uri="{BB962C8B-B14F-4D97-AF65-F5344CB8AC3E}">
        <p14:creationId xmlns:p14="http://schemas.microsoft.com/office/powerpoint/2010/main" val="1209317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78B34B-C9CE-BDBF-22DC-38D4379FEC4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57A6B1C-369F-D0FE-A0DE-0A323349844E}"/>
              </a:ext>
            </a:extLst>
          </p:cNvPr>
          <p:cNvSpPr>
            <a:spLocks noGrp="1"/>
          </p:cNvSpPr>
          <p:nvPr>
            <p:ph idx="1"/>
          </p:nvPr>
        </p:nvSpPr>
        <p:spPr/>
        <p:txBody>
          <a:bodyPr>
            <a:normAutofit fontScale="92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Τα σλαβικής αρχής νεοελληνικά τοπωνύμια ταυτίζονται σε μεγάλο βαθμό με τα σύγχρονα βουλγαρικά παρά με τα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νοτιογιουγκοσλαβικά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τοπωνύμια. Η βυζαντινή κρατική μηχανή πρέπει να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συμνύνεται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για τον γρήγορο και ασφαλή τρόπο με τον οποίο ανταπεξέρχονταν στον σλαβικό κίνδυνο παρά τις όχι λιγότερο επικίνδυνες απειλές στα ανατολικά σύνορα της αυτοκρατορίας, τονίζει 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και κλείνει τον επίλογό του ως εξής: «Για την επιμονή όμως του ελληνικού πολιτισμού δεν είναι λιγότερο χαρακτηριστικό το γεγονός ότι αμέσως μετά την εποχή αυτή των αναταραχών στη μητρική γη προπαρασκευάστηκε με Έλληνες ιερωμένους ο προσηλυτισμός στον χριστιανισμό βόρειων σλαβικών φύλων και συνδέθηκε μ' αυτόν ένας θρίαμβος του ελληνικού πνεύματος, του οποίου οι συνέπειες διατηρούνται επί αιώνες». </a:t>
            </a:r>
          </a:p>
          <a:p>
            <a:endParaRPr lang="el-GR" dirty="0"/>
          </a:p>
        </p:txBody>
      </p:sp>
    </p:spTree>
    <p:extLst>
      <p:ext uri="{BB962C8B-B14F-4D97-AF65-F5344CB8AC3E}">
        <p14:creationId xmlns:p14="http://schemas.microsoft.com/office/powerpoint/2010/main" val="123773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EB108B-7C17-78D0-5AFB-821E5C7A0F6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EE749AF-9B7F-10DB-4F2B-5AE215AC608F}"/>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Παυσανίας (9, 19, 4) παρετυμολογεί τη Μυκάλη της Βοιωτίας, που σήμερα γνωρίζουμε ότι έχει προελληνική προέλευση, συνδέοντάς την με το 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μυκῶμαι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αφού πιστεύει ότι εκεί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ἐμυκήσατο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ἡ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Κάδμον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τὸν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σὺν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αὐτῷ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στρατὸν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ἄγουσα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εἰς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Θήβας». Ανάλογη είναι και η ερμηνεία του Στεφάνου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Βυ-ζάντιου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(456, 16) για τη Μυκάλη της Ιωνίας: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ἐκλήθη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ἐπεὶ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λοιπαὶ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Γοργόνες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ἐπὶ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τόκῳ</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μυκώμέναι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κεφαλὴν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Μεδούσης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ἀνεκαλοῦντο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Τέλος ας υπενθυμίσουμε δύο από τις περισσότερο γνωστές ερμηνείες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αραμαϊκών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τοπωνυμίων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προσωπωνυμίων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ελληνικὰ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συναντούμε στην Καινή Διαθήκη: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φέρουσιν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αὐτὸν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ἐπὶ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Γολγοθᾶ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τόπον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ἐστι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μεθερμηνευόμενον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κρανίου τόπος»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Μάρκ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22),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Ἰόππῃ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δέ</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ἦν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μαθήτρια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ὀνόματι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Ταβιθᾶ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ἢ διερμηνευομένη λέγεται Δορκάς»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Πράξ</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9, 36). </a:t>
            </a:r>
          </a:p>
          <a:p>
            <a:endParaRPr lang="el-GR" dirty="0"/>
          </a:p>
        </p:txBody>
      </p:sp>
    </p:spTree>
    <p:extLst>
      <p:ext uri="{BB962C8B-B14F-4D97-AF65-F5344CB8AC3E}">
        <p14:creationId xmlns:p14="http://schemas.microsoft.com/office/powerpoint/2010/main" val="3648056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F43CE1-8531-4DF3-F3D4-C104452B326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EEB4CAE-ADF4-2718-36D9-614994108F3E}"/>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Ακολουθεί μια σταχυολόγηση σλαβικών τοπωνυμίων της Ελλάδας από το έργο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Αράχοβα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παλαιοσλαβικό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Orechovo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καρυδότοπος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Βαλτέτσι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Boltice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"βαλτότοπος".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Βελούχι (βουνό)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Beluchb</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ασπροβούνι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Βισοτσάνη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Visočani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"κάτοικοι υψηλού τόπου".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Βοδηνά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Βοδενά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(μεσαιωνική και λαϊκή ονομασία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Εδεσσας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voda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"νερό" ως πόλη των υδάτων (χωρίς ακριβή υπόδειξη της παραγωγής).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Βοστίτσα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(παλιό όνομα του Αιγίου)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Οvostkica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οπωρότοπος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Γαρδίκι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Gordici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"κάστρο, πόλη".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Γλαβίτσα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πολ.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Glavica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glava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"κεφάλι".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Γρανίτσα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Granica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νεοελλ.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γρανίτσα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"είδος δρυός".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Γρεβενά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Greben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"ράχη βουνού".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Δίβρη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παλ.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dibri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"φαράγγι, χαράδρα".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Δολιανά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πσλ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Doljane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"κάτοικοι κοιλάδας”.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Tree>
    <p:extLst>
      <p:ext uri="{BB962C8B-B14F-4D97-AF65-F5344CB8AC3E}">
        <p14:creationId xmlns:p14="http://schemas.microsoft.com/office/powerpoint/2010/main" val="3189836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2BEE80-9ABE-5AAB-4D8A-F750ED67938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AB4683B-6334-58DD-9056-AA114262A921}"/>
              </a:ext>
            </a:extLst>
          </p:cNvPr>
          <p:cNvSpPr>
            <a:spLocks noGrp="1"/>
          </p:cNvSpPr>
          <p:nvPr>
            <p:ph idx="1"/>
          </p:nvPr>
        </p:nvSpPr>
        <p:spPr/>
        <p:txBody>
          <a:bodyPr>
            <a:normAutofit/>
          </a:bodyPr>
          <a:lstStyle/>
          <a:p>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Δουμπιά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Dubje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"οι βελανιδιές".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Εζερός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Οζερός &lt; παλ.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ezero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"λίμνη" ή νεοελλ.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οζερός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"λίμνη”.</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Ζαγορά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Zagora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"πίσω από το βουνό".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Ζαγόρι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πολ.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Zagorje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"πίσω από το βουνό/δάσος".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Ζαγόριανη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Zagorjane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"κάτοικοι τόπου πίσω από βουνό".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Ζάλογγο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Zalogb</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"πίσω από δάσος".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Ζητούνι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(λαϊκή ονομασία της Λαμίας) &lt; πολ.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Žityni</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žito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"δημητριακά".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Tree>
    <p:extLst>
      <p:ext uri="{BB962C8B-B14F-4D97-AF65-F5344CB8AC3E}">
        <p14:creationId xmlns:p14="http://schemas.microsoft.com/office/powerpoint/2010/main" val="3651239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6650A3-7296-1D3B-EB48-21C00291691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396996D-4ADD-939D-417D-B0C19CB69D8A}"/>
              </a:ext>
            </a:extLst>
          </p:cNvPr>
          <p:cNvSpPr>
            <a:spLocks noGrp="1"/>
          </p:cNvSpPr>
          <p:nvPr>
            <p:ph idx="1"/>
          </p:nvPr>
        </p:nvSpPr>
        <p:spPr/>
        <p:txBody>
          <a:bodyPr>
            <a:normAutofit fontScale="92500" lnSpcReduction="10000"/>
          </a:bodyPr>
          <a:lstStyle/>
          <a:p>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Ίσβορος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(βουλγ. και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νοτιογιουγκοσλ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izvor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"πηγή".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Καλέντζι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πολ.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Kalenici</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υποκορ. του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kalen</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kalb</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"βόρβορος, λάσπη".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Καμενίτσα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Kamenica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"πετρότοπος".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Κεράσοβο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οβα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ελλ. κέρασος +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επίθ.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ονο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Κοζάνη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Kožani</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koža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"γίδα, δέρμα από γίδα".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Κόνιτσα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a:t>
            </a:r>
            <a:r>
              <a:rPr lang="el-GR" kern="100" dirty="0" err="1">
                <a:latin typeface="Calibri" panose="020F0502020204030204" pitchFamily="34" charset="0"/>
                <a:ea typeface="Calibri" panose="020F0502020204030204" pitchFamily="34" charset="0"/>
                <a:cs typeface="Times New Roman" panose="02020603050405020304" pitchFamily="18" charset="0"/>
              </a:rPr>
              <a:t>κ</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Koniče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Konica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αλογότοπος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Κορύτιανη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πολ.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Korytjane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"κάτοικοι τόπου με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καρούτια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κοίλους κορμούς δέντρων".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Κράβαρι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kravari</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"αγελαδοβοσκός”.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Λεσιανά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Lešane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"κάτοικοι δάσους".</a:t>
            </a:r>
            <a:endParaRPr lang="el-GR" dirty="0"/>
          </a:p>
        </p:txBody>
      </p:sp>
    </p:spTree>
    <p:extLst>
      <p:ext uri="{BB962C8B-B14F-4D97-AF65-F5344CB8AC3E}">
        <p14:creationId xmlns:p14="http://schemas.microsoft.com/office/powerpoint/2010/main" val="265487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C88246-2112-716A-A7F9-839F134159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B7F9A14-2C0F-31C1-10E0-E07772B6F2CF}"/>
              </a:ext>
            </a:extLst>
          </p:cNvPr>
          <p:cNvSpPr>
            <a:spLocks noGrp="1"/>
          </p:cNvSpPr>
          <p:nvPr>
            <p:ph idx="1"/>
          </p:nvPr>
        </p:nvSpPr>
        <p:spPr/>
        <p:txBody>
          <a:bodyPr>
            <a:normAutofit fontScale="85000" lnSpcReduction="10000"/>
          </a:bodyPr>
          <a:lstStyle/>
          <a:p>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Λιποχώρι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lipa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"φλαμουριά” + ελλην. χωριό.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Λιπιανά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Lipjane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"κάτοικοι της Φλαμουριάς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τοπων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Μακρυνίτσα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Mokrinica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"υγρός τόπος”.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Μοτσάρα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βουλγ.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močar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"έλος, τέλμα".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Μποροβίτσα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νοτιογιουγκοσλ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Borovica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πευκότοπος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πευκοχώρι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Μπόροβο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Borovo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πευκότοπος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Ναβαρίνος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 &lt; τον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Αβαρίνον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Avorino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σφενδάμνους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σφενταμότοπος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Νεζερά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Νέζερός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τον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Εζερό</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Νοβοσέλι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βουλγ. και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νοτιογιουγκοσλ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Novo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Selo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"Νέο Χωριό".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Ντράνοβο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Dranovo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"τόπος με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κράνα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Οβορός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βουλγ.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νοτιογιουγκοσλ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obor</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"στάβλος” ή νεοελλ.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οβορός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"στάβλος”.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Tree>
    <p:extLst>
      <p:ext uri="{BB962C8B-B14F-4D97-AF65-F5344CB8AC3E}">
        <p14:creationId xmlns:p14="http://schemas.microsoft.com/office/powerpoint/2010/main" val="3528800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071C3D-29E1-6639-464D-7FBA3426310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A4A8DFD-7272-3AE8-B07B-E0E9118D1EA0}"/>
              </a:ext>
            </a:extLst>
          </p:cNvPr>
          <p:cNvSpPr>
            <a:spLocks noGrp="1"/>
          </p:cNvSpPr>
          <p:nvPr>
            <p:ph idx="1"/>
          </p:nvPr>
        </p:nvSpPr>
        <p:spPr/>
        <p:txBody>
          <a:bodyPr>
            <a:normAutofit fontScale="92500" lnSpcReduction="20000"/>
          </a:bodyPr>
          <a:lstStyle/>
          <a:p>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Όστροβος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ostrovb</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"νησί".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Περιγάρδι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pregrad</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"περί την πόλη".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Πλαβίτσα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(μεσαιωνική κωμόπολη της Θεσσαλίας κοντά στον Πηνειό)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όνομα ποταμών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Plava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Plavica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plovo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"κολυμπώ”.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Πολιάνα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polja-na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"λιβάδι".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Πορρόϊα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βουλγ.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poroj</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"χείμαρρος”.</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Πρέσπα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Prespa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sbpο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"συγκεντρώνω, γεμίζω”.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Ρεντίνα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redina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"φράχτης από δέντρα".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Σέλο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Σέλι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selo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“εγκατάσταση, χωριό".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Σελιανή</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Σέλιανα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seljane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seljani</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"έποικοι, κάτοικοι".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Tree>
    <p:extLst>
      <p:ext uri="{BB962C8B-B14F-4D97-AF65-F5344CB8AC3E}">
        <p14:creationId xmlns:p14="http://schemas.microsoft.com/office/powerpoint/2010/main" val="34949112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CEC49C-A40C-20E1-F227-81F970E104C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42F05BD-312F-A34E-FA88-66ABAF6A1F69}"/>
              </a:ext>
            </a:extLst>
          </p:cNvPr>
          <p:cNvSpPr>
            <a:spLocks noGrp="1"/>
          </p:cNvSpPr>
          <p:nvPr>
            <p:ph idx="1"/>
          </p:nvPr>
        </p:nvSpPr>
        <p:spPr/>
        <p:txBody>
          <a:bodyPr>
            <a:normAutofit fontScale="92500" lnSpcReduction="10000"/>
          </a:bodyPr>
          <a:lstStyle/>
          <a:p>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Σιόποτος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Σοποτόν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sopotb</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"φλέβα νερού, πηγή κλπ.".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Σταρίτσιανη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Staričane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Starica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"αποξηραμένο ποτάμι".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Τύρναβος/Τίρναβος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Tirnovo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"αγκαθότοπος”.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Τοπόλιανα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Τοπολιάνη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Topoljane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"κάτοικοι τόπου με λεύκες".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Τσαρκοβίστα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čerkovište</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"τόπος με εκκλησιά".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Τσερνίτσα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Cbrnica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μαυρότοπος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Φράστανα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chvrastino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"με βελανιδιές". Χελμός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chlmb</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"λόφος, ύψωμα".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Χλεμποτσάρι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σλ</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chlebopečari</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"φουρνάρηδες".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Ψιανά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&lt; πολ.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pišeno</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"σιτάρι". </a:t>
            </a:r>
          </a:p>
          <a:p>
            <a:endParaRPr lang="el-GR" dirty="0"/>
          </a:p>
        </p:txBody>
      </p:sp>
    </p:spTree>
    <p:extLst>
      <p:ext uri="{BB962C8B-B14F-4D97-AF65-F5344CB8AC3E}">
        <p14:creationId xmlns:p14="http://schemas.microsoft.com/office/powerpoint/2010/main" val="20944851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CC37B5-9947-C0A8-1562-B58F98FE5A8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CD30C7F-DF37-0B24-FDFB-C289CF7878D0}"/>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εργασία αυτή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αντέδρασαν γρήγορα οι Έλληνες επιστήμονες, ιστορικοί και γλωσσολόγοι, όπως οι Κ. Άμαντος, Δ.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Ζαχυθηνός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Κυριακίδης, Δ. Γεωργακάς, Α. Χατζής και άλλοι, και περιόρισαν στις πραγματικές του διαστάσεις το ζήτημα της παρουσίας Σλάβων στην Ελλάδα κατά τα μεσαιωνικά χρόνια, όπως αυτό παρουσιάζεται στα σλαβικά τοπωνύμια της Ελλάδας και τις σχετικές ιστορικές μαρτυρίες.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Σχολιάζοντας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Κυριακίδης το χωρίο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Πορφυρογεννήτου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Περί θεμάτων ΙΙΙ 53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εσθλαβώθη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πάσα η χώρα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γέγονε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βάρβαρος» λέγει ότι αυτό αποτελεί ασφαλώς απόδειξη της γνωστής και από άλλες πηγές παρουσίας Σλάβων στην Πελοπόννησο, όχι όμως και του πλήρους εκσλαβισμού της χώρας και το αποδίδει στις συνηθισμένες υπερβολές των αριστοκρατών της πρωτεύουσας, που υπερηφανεύονταν για την ευγενή καταγωγή τους και δεν δίσταζαν να χαρακτηρίσουν τους επαρχιώτες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σλαβογενείς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κι ακόμη ολόκληρη τη χώρα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σθλαβωθείσαν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Εξάλλου και ο ίδιος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παρατηρεί ο Κυριακίδης, περιορίζει τη σημασία του χωρίου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Πορφυρογεννήτου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δέχεται ότι τούτο σημαίνει ό,τι θα σήμαινε σήμερα η φράση «μια γερμανική πόλη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εξιουδαΐστηκε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30087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8C6063-C11F-7AEE-30A3-92BC4882163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FB2A5AA-D959-205C-7D93-4F68DEF522C2}"/>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Στους κύκλους των ιστορικών είναι γνωστή η λεγόμενη «βουλγαρική θεωρία», σύμφωνα με την οποία οι Σλάβοι που εισέδυσαν στην Ήπειρο, Μακεδονία, Θεσσαλία και την Πελοπόννησο υπάγονται στην επιρροή της βουλγαρικής γλωσσικής επίδρασης.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Vasmer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στηριζόμενος σε γλωσσικές παρατηρήσεις των σλαβικών τοπωνυμίων της Ελλάδος δέχεται ανεπιφύλακτα «τη στενή συγγένεια των Σλάβων της Ελλάδας με τους Βουλγάρους και την άμεση σχέση τους με τη γλώσσα των αποστόλων των Σλάβων». Ο όρος εδώ «βουλγαρική επίδραση», παρατηρεί ο Δ.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Ζακυθηνός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έχει ειδική και περιορισμένη σημασία, αναφέρεται δηλαδή σε γλωσσικό ιδίωμα, του οποίου τα πρώτα δείγματα σώζονται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παλαιοσλαβική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μετάφραση του Ευαγγελίου από τους Θεσσαλονικείς αποστόλους Κύριλλο και Μεθόδιο και συνδέεται με τη βουλγαρική γλώσσα.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Σλάβοι λοιπόν, που επιχείρησαν πολλές επιδρομές στον 6. αιώνα και έφτασαν μέχρι την Πελοπόννησο και στις αρχές του 7. αιώνα εγκαταστάθηκαν σε περιοχές του βυζαντινού κράτους, δεν είχαν καμιά εθνολογική σχέση με τους Βουλγάρους·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τουρανική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ομάδα του Ασπαρούχ μόλις το 679 έρχεται σε επαφή με τα σλαβικά φύλα που ήταν εγκαταστημένα μεταξύ Δουνάβεως και Αίμου και τότε μόνον οι Βούλγαροι, που αποτελούσαν ελάχιστη μειονότητα, θα καμφθούν κάτω από τον καταθλιπτικό αριθμητικό όγκο των Σλάβων, των οποίων το γλωσσικό όργανο και θα αποδεχθούν. </a:t>
            </a:r>
          </a:p>
          <a:p>
            <a:endParaRPr lang="el-GR" dirty="0"/>
          </a:p>
        </p:txBody>
      </p:sp>
    </p:spTree>
    <p:extLst>
      <p:ext uri="{BB962C8B-B14F-4D97-AF65-F5344CB8AC3E}">
        <p14:creationId xmlns:p14="http://schemas.microsoft.com/office/powerpoint/2010/main" val="1033291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DF4774-A5C7-B7D4-2325-D3D06256CB7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DD775B7-B6C9-E62E-4E2A-505098729051}"/>
              </a:ext>
            </a:extLst>
          </p:cNvPr>
          <p:cNvSpPr>
            <a:spLocks noGrp="1"/>
          </p:cNvSpPr>
          <p:nvPr>
            <p:ph idx="1"/>
          </p:nvPr>
        </p:nvSpPr>
        <p:spPr/>
        <p:txBody>
          <a:bodyPr>
            <a:normAutofit lnSpcReduction="1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Συνεπώς οι Σλάβοι έποικοι, των οποίων η παρουσία στην Ελλάδα ανιχνεύεται κοντά στις ιστορικές πληροφορίες στα ελληνικά τοπωνύμια, προήλθαν από τα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προβουλγαρικά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σλαβικά φύλα του βαλκανικού χώρου. Έτσι και οι σλαβικές μειονότητες της Βόρειας και Δυτικής Μακεδονίας, συνεχίζει 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Ζακυθηνός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δεν έχουν καμιά σχέση με τους Σέρβους και τους Βουλγάρους, αλλά είναι υπολείμματα παλιών μεταναστευτικών κινήσεων των Σλάβων που πραγματοποιήθηκαν σε εποχή που πολύ απέχει από την εμφάνιση και προώθηση προς τα νότια των Βουλγάρων και των Σέρβων. </a:t>
            </a:r>
          </a:p>
          <a:p>
            <a:endParaRPr lang="el-GR" dirty="0"/>
          </a:p>
        </p:txBody>
      </p:sp>
    </p:spTree>
    <p:extLst>
      <p:ext uri="{BB962C8B-B14F-4D97-AF65-F5344CB8AC3E}">
        <p14:creationId xmlns:p14="http://schemas.microsoft.com/office/powerpoint/2010/main" val="1842194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67120D-04C1-E08B-B585-C935B933CFDE}"/>
              </a:ext>
            </a:extLst>
          </p:cNvPr>
          <p:cNvSpPr>
            <a:spLocks noGrp="1"/>
          </p:cNvSpPr>
          <p:nvPr>
            <p:ph type="title"/>
          </p:nvPr>
        </p:nvSpPr>
        <p:spPr/>
        <p:txBody>
          <a:bodyPr/>
          <a:lstStyle/>
          <a:p>
            <a:r>
              <a:rPr lang="el-GR" dirty="0"/>
              <a:t>Φραγκικά τοπωνύμια</a:t>
            </a:r>
          </a:p>
        </p:txBody>
      </p:sp>
      <p:sp>
        <p:nvSpPr>
          <p:cNvPr id="3" name="Θέση περιεχομένου 2">
            <a:extLst>
              <a:ext uri="{FF2B5EF4-FFF2-40B4-BE49-F238E27FC236}">
                <a16:creationId xmlns:a16="http://schemas.microsoft.com/office/drawing/2014/main" id="{5D4820EA-35D9-0A0E-BAB2-3AB60BEA19D2}"/>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φραγκικά τοπωνύμια ανήκουν στην περίοδο της φραγκοκρατίας στην Ελλάδα (1204-1566), κατά την οποία διάφοροι Φράγκοι ηγεμόνες είχαν εγκατασταθεί ιδίως σε νησιωτικά αλλά και σε ηπειρωτικά διαμερίσματα της Ελλάδας. Η έρευνά τους δεν έχει προχωρήσει ακόμη σε ικανοποιητικό βαθμό παρά τις προσπάθειες που έγιναν στην αρχή του αιώνα μας από 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Λάμπρο, Α. Αδαμαντίου,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Δραγούμη και άλλους, γιατί την κύρια πηγή τους αποτελούν συνήθως ξένοι συγγραφείς, ιστορικοί, γεωγράφοι και περιηγητές, στα έργα των οποίων τα ελληνικά τοπωνύμια εμφανίζονται αλλοιωμένα κατά πάγια φραγκική συνήθεια. Έτσι στους γεωγραφικούς χάρτες και τις λοιπές πηγές των χρόνων της φραγκοκρατίας η Ναύπακτος εμφανίζεται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Lepanto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Σίφνος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Sifanto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Sifano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Φολέγανδρος ως Ρο-</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likantro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Σέριφος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Serfo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Serfino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Θερμιά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Fermina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Κως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Lango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την Κω). Στην περίοδο αυτή η Θήρα ονομάστηκε από τους Φράγκους Σαντορίνη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Santa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Irene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Κίμωλος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Αρτζεντιέρα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Argentiera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71942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6B708D-93B8-A4F6-5244-9FAFDCC1C7D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083EBF4-D252-F6C3-7BB0-FD9D63254E1F}"/>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νεώτερους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χρόνους τον δρόμο για τις ονοματολογικές έρευνες στη χώρα μας ανοίγουν τα έργα κάποιων προδρόμων της ονοματολογίας, ανάμεσα στα οποία ξεχωριστή θέση κατέχουν η «Γεωγραφία παλαιά και νέα» του μητροπολίτη Αθηνών Μελετίου (Βενετία 1728), η «Νεωτερική Γεωγραφία»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Δημητριέων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Κωνσταντά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Δ. Φιλιππίδη (Βιέννη 1791), το περιοδικό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Ελληνομνήμων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(1843-1853) που εξέδιδε ο Αντρέας Μουστοξύδης τονίζοντας την ανάγκη καταγραφής και μελέτης των τοπωνυμίων κ.ά. </a:t>
            </a:r>
          </a:p>
          <a:p>
            <a:endParaRPr lang="el-GR" dirty="0"/>
          </a:p>
        </p:txBody>
      </p:sp>
    </p:spTree>
    <p:extLst>
      <p:ext uri="{BB962C8B-B14F-4D97-AF65-F5344CB8AC3E}">
        <p14:creationId xmlns:p14="http://schemas.microsoft.com/office/powerpoint/2010/main" val="11481366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71D6BE-DB52-43A9-30E0-C8209F56C29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66CE349-D554-8AF1-8841-30820374DE92}"/>
              </a:ext>
            </a:extLst>
          </p:cNvPr>
          <p:cNvSpPr>
            <a:spLocks noGrp="1"/>
          </p:cNvSpPr>
          <p:nvPr>
            <p:ph idx="1"/>
          </p:nvPr>
        </p:nvSpPr>
        <p:spPr/>
        <p:txBody>
          <a:bodyPr>
            <a:normAutofit fontScale="850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φραγκικής αρχής τοπωνύμια προσδιορίζουν συνήθως εμπορικά λιμάνια, πύργους και φρούρια, αστικά κέντρα κλπ., γιατί οι Φράγκοι ζούσαν στις πόλεις και τα φρούρια, δεν είχαν δηλαδή διαχυθεί στην ύπαιθρο, όπως οι Σλάβοι και οι Αλβανοί ως αγροτικοί και ποιμενικοί πληθυσμοί. Οι Φράγκοι έκαναν συνηθέστατα χρήση των ελληνικών τοπικών ονομάτων, τα οποία προσάρμοζαν κατά τέτοιο τρόπο στη γλώσσα τους, ώστε να έχουν γι' αυτούς κάποιο νόημα.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Έτσι – για να περιοριστούμε σε μερικά μεσαιωνικά τοπωνύμια της Πελοποννήσου –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Περιγάρδι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έγινε στη γλώσσα 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BeauRegart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Πεντεσκούφια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(βουνό στον Ακροκόρινθο με πέντε κορυφές)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Montesquiou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Μονεμβασία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Malevesie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Χλομούτσι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Cler-Mont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Clair-Mont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Βελιγοστή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Veligourt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 Μεταφραστικά δάνεια στη γλώσσα των Φράγκων από την Ελληνική είναι λ.χ.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Argentiera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Κίμωλος,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Carbon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Charbon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Καρβουνάς (ο Αλφειός κατά το τμήμα της ροής του που ονομάζεται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Ρουφιάς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Γνήσια φραγκικά τοπωνύμια έχουμε σε σπανιότερες περιπτώσεις, όπως λ.χ.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Μπελβεντέρε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(συχνό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τοπων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Belvedere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Belveder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στα Ελληνικά αποδόθηκε συχνά με Καλλιθέα,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Καλοσκόπι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Μαλεβίζι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Πελοπόννησο, Κρήτη και αλλού)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Malvezino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Malvecino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"κακός γείτονας",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Πλομάρι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(Λέσβου) &lt; γαλλ.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flumare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αραγονικό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flumayra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"ποτάμι" (πβ. το παλιότερο όνομα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Πλομαριού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Ποταμός) κλπ. Σε ορισμένες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ελληνοφραγκικές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αντιστοιχήσεις τοπωνυμίων δεν είναι βέβαιο ποιο τοπωνύμιο (ελληνικό ή φραγκικό;) είναι το προγενέστερο, λ.χ.: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Βλιζίρι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Glesiere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Ανδραβίδα: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Andreville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Γλαρέντσα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Clarence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Πασσαβάς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Passavant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κλπ.</a:t>
            </a:r>
          </a:p>
          <a:p>
            <a:endParaRPr lang="el-GR" dirty="0"/>
          </a:p>
        </p:txBody>
      </p:sp>
    </p:spTree>
    <p:extLst>
      <p:ext uri="{BB962C8B-B14F-4D97-AF65-F5344CB8AC3E}">
        <p14:creationId xmlns:p14="http://schemas.microsoft.com/office/powerpoint/2010/main" val="347291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78D91-E3F7-9CD3-7A17-7E0A25ECEB2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E3D74C2-E8A9-1B85-2375-2BC96AA01413}"/>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λογίους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μας της προεπαναστατικής Ελ-</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λάδας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Α. Κοραής (1748-1833) καταπιάνεται αρκετά συχνά με ονοματολογικά ζητήματα σε πολλά χωρία του πλούσιου έργου του. Από 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νεώτερους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Έλληνες ονοματολόγους ξεχωρίζουν ο Αντώνιος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Μηλιαράκης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ο Ηλίας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Τσιτσέλης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τους πανεπιστημιακούς κύκλους συμβάλλουν στην ανάπτυξη των ονοματολογικών σπουδών οι ιδρυτές των επιστημών της γλωσσολογίας, της λαογραφίας και της ιστορίας στην Ελλάδα καθηγητές Γ.Ν. Χατζιδάκις, Ν. Πολίτης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Λάμπρος αντίστοιχα. Σταθμό σημαντικό της ελληνικής ονοματολογίας αποτελεί το έτος 1903, κατά το οποίο ο διάσημος βυζαντινολόγος Κ.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Αμαντος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υποστηρί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ζει τη διδακτορική του διατριβή στο Πανεπιστήμιο του Μονάχου με θέμα ονοματολογικό, που αφορά τα επιθήματα των νεοελληνικών τοπωνυμίων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Die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Suffixe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neugriechischen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Ortsnamen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7869366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TotalTime>
  <Words>11619</Words>
  <Application>Microsoft Office PowerPoint</Application>
  <PresentationFormat>Ευρεία οθόνη</PresentationFormat>
  <Paragraphs>154</Paragraphs>
  <Slides>80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80</vt:i4>
      </vt:variant>
    </vt:vector>
  </HeadingPairs>
  <TitlesOfParts>
    <vt:vector size="84" baseType="lpstr">
      <vt:lpstr>Arial</vt:lpstr>
      <vt:lpstr>Calibri</vt:lpstr>
      <vt:lpstr>Garamond</vt:lpstr>
      <vt:lpstr>Οργανικό</vt:lpstr>
      <vt:lpstr>ΓΛΩ345 Ονοματολογία</vt:lpstr>
      <vt:lpstr>Η ονοματολογία ως αυτοτελής κλάδος της γλωσσολογίας</vt:lpstr>
      <vt:lpstr>Παρουσίαση του PowerPoint</vt:lpstr>
      <vt:lpstr>Σύντομη επισκόπηση των ονοματολογικών σπουδών στην Ελλάδα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Τοπωνύμια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 ΠΡΟ-ΥΠΟΘΕΣΕΙΣ ΓΙΑ ΤΗΝ ΕΡΕΥΝΑ ΤΩΝ ΤΟΠΩΝΥΜΙΩΝ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ΔΙΑΣΤΡΩΜΑΤΩΣΗ ΤΩΝ ΤΟΠΩΝΥΜΙΩΝ ΤΗΣ ΕΛΛΑΔΑΣ </vt:lpstr>
      <vt:lpstr>Παρουσίαση του PowerPoint</vt:lpstr>
      <vt:lpstr>Προελληνικά τοπωνύμια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 Ελληνικά Τοπωνύμια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 Τοπωνύμια ως αποτέλεσμα της επέμβασης του ανθρώπου στη φύση</vt:lpstr>
      <vt:lpstr>3. Τοπωνύμια που προϋποθέτουν ανθρωπωνύμια</vt:lpstr>
      <vt:lpstr>Παρουσίαση του PowerPoint</vt:lpstr>
      <vt:lpstr>2. Βυζαντινά τοπωνύμια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Νεοελληνικά τοπωνύμια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Παραθέτουμε παρακάτω ένα δείγμα από τα πιο συνηθισμένο επιθήματα των νεοελληνικών τοπωνυμίων: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Ξένα Τοπωνύμια  Σλαβικά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Φραγκικά τοπωνύμια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enkeled bilali</dc:creator>
  <cp:lastModifiedBy>enkeled bilali</cp:lastModifiedBy>
  <cp:revision>6</cp:revision>
  <dcterms:created xsi:type="dcterms:W3CDTF">2025-02-12T19:04:49Z</dcterms:created>
  <dcterms:modified xsi:type="dcterms:W3CDTF">2025-03-10T08:03:06Z</dcterms:modified>
</cp:coreProperties>
</file>