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3" r:id="rId7"/>
    <p:sldId id="261" r:id="rId8"/>
    <p:sldId id="262" r:id="rId9"/>
    <p:sldId id="264" r:id="rId10"/>
    <p:sldId id="265" r:id="rId11"/>
    <p:sldId id="266" r:id="rId12"/>
    <p:sldId id="285" r:id="rId13"/>
    <p:sldId id="283" r:id="rId14"/>
    <p:sldId id="268" r:id="rId15"/>
    <p:sldId id="269" r:id="rId16"/>
    <p:sldId id="270" r:id="rId17"/>
    <p:sldId id="271" r:id="rId18"/>
    <p:sldId id="286" r:id="rId19"/>
    <p:sldId id="272" r:id="rId20"/>
    <p:sldId id="273" r:id="rId21"/>
    <p:sldId id="274" r:id="rId22"/>
    <p:sldId id="287" r:id="rId23"/>
    <p:sldId id="275" r:id="rId24"/>
    <p:sldId id="276" r:id="rId25"/>
    <p:sldId id="284" r:id="rId26"/>
    <p:sldId id="277" r:id="rId27"/>
    <p:sldId id="278" r:id="rId28"/>
    <p:sldId id="288" r:id="rId29"/>
    <p:sldId id="279" r:id="rId30"/>
    <p:sldId id="289" r:id="rId31"/>
    <p:sldId id="280" r:id="rId32"/>
    <p:sldId id="290" r:id="rId33"/>
    <p:sldId id="281" r:id="rId3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6C55FA4A-3FF2-4228-8A11-B4D9419F6F86}" type="datetimeFigureOut">
              <a:rPr lang="el-GR" smtClean="0"/>
              <a:pPr/>
              <a:t>2/6/2018</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63EDAEA-A1E1-4A1B-AAE1-C4D65B63D054}"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C55FA4A-3FF2-4228-8A11-B4D9419F6F86}" type="datetimeFigureOut">
              <a:rPr lang="el-GR" smtClean="0"/>
              <a:pPr/>
              <a:t>2/6/2018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63EDAEA-A1E1-4A1B-AAE1-C4D65B63D05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C55FA4A-3FF2-4228-8A11-B4D9419F6F86}" type="datetimeFigureOut">
              <a:rPr lang="el-GR" smtClean="0"/>
              <a:pPr/>
              <a:t>2/6/2018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63EDAEA-A1E1-4A1B-AAE1-C4D65B63D05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C55FA4A-3FF2-4228-8A11-B4D9419F6F86}" type="datetimeFigureOut">
              <a:rPr lang="el-GR" smtClean="0"/>
              <a:pPr/>
              <a:t>2/6/2018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63EDAEA-A1E1-4A1B-AAE1-C4D65B63D05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C55FA4A-3FF2-4228-8A11-B4D9419F6F86}" type="datetimeFigureOut">
              <a:rPr lang="el-GR" smtClean="0"/>
              <a:pPr/>
              <a:t>2/6/2018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63EDAEA-A1E1-4A1B-AAE1-C4D65B63D054}"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C55FA4A-3FF2-4228-8A11-B4D9419F6F86}" type="datetimeFigureOut">
              <a:rPr lang="el-GR" smtClean="0"/>
              <a:pPr/>
              <a:t>2/6/2018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63EDAEA-A1E1-4A1B-AAE1-C4D65B63D05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6C55FA4A-3FF2-4228-8A11-B4D9419F6F86}" type="datetimeFigureOut">
              <a:rPr lang="el-GR" smtClean="0"/>
              <a:pPr/>
              <a:t>2/6/2018</a:t>
            </a:fld>
            <a:endParaRPr lang="el-GR"/>
          </a:p>
        </p:txBody>
      </p:sp>
      <p:sp>
        <p:nvSpPr>
          <p:cNvPr id="27" name="26 - Θέση αριθμού διαφάνειας"/>
          <p:cNvSpPr>
            <a:spLocks noGrp="1"/>
          </p:cNvSpPr>
          <p:nvPr>
            <p:ph type="sldNum" sz="quarter" idx="11"/>
          </p:nvPr>
        </p:nvSpPr>
        <p:spPr/>
        <p:txBody>
          <a:bodyPr rtlCol="0"/>
          <a:lstStyle/>
          <a:p>
            <a:fld id="{563EDAEA-A1E1-4A1B-AAE1-C4D65B63D054}"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6C55FA4A-3FF2-4228-8A11-B4D9419F6F86}" type="datetimeFigureOut">
              <a:rPr lang="el-GR" smtClean="0"/>
              <a:pPr/>
              <a:t>2/6/2018</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563EDAEA-A1E1-4A1B-AAE1-C4D65B63D05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C55FA4A-3FF2-4228-8A11-B4D9419F6F86}" type="datetimeFigureOut">
              <a:rPr lang="el-GR" smtClean="0"/>
              <a:pPr/>
              <a:t>2/6/2018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63EDAEA-A1E1-4A1B-AAE1-C4D65B63D05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C55FA4A-3FF2-4228-8A11-B4D9419F6F86}" type="datetimeFigureOut">
              <a:rPr lang="el-GR" smtClean="0"/>
              <a:pPr/>
              <a:t>2/6/2018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63EDAEA-A1E1-4A1B-AAE1-C4D65B63D05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C55FA4A-3FF2-4228-8A11-B4D9419F6F86}" type="datetimeFigureOut">
              <a:rPr lang="el-GR" smtClean="0"/>
              <a:pPr/>
              <a:t>2/6/2018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63EDAEA-A1E1-4A1B-AAE1-C4D65B63D05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C55FA4A-3FF2-4228-8A11-B4D9419F6F86}" type="datetimeFigureOut">
              <a:rPr lang="el-GR" smtClean="0"/>
              <a:pPr/>
              <a:t>2/6/2018</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63EDAEA-A1E1-4A1B-AAE1-C4D65B63D05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l-GR" sz="4000" dirty="0" smtClean="0">
                <a:latin typeface="Times New Roman" pitchFamily="18" charset="0"/>
                <a:cs typeface="Times New Roman" pitchFamily="18" charset="0"/>
              </a:rPr>
              <a:t>ΠΕΡΙΒΑΛΛΟΝΤΙΚΗ ΕΠΙΘΕΩΡΗΣΗ</a:t>
            </a:r>
            <a:endParaRPr lang="el-GR" sz="4000" dirty="0">
              <a:latin typeface="Times New Roman" pitchFamily="18" charset="0"/>
              <a:cs typeface="Times New Roman" pitchFamily="18" charset="0"/>
            </a:endParaRPr>
          </a:p>
        </p:txBody>
      </p:sp>
      <p:sp>
        <p:nvSpPr>
          <p:cNvPr id="3" name="2 - Υπότιτλος"/>
          <p:cNvSpPr>
            <a:spLocks noGrp="1"/>
          </p:cNvSpPr>
          <p:nvPr>
            <p:ph type="subTitle" idx="1"/>
          </p:nvPr>
        </p:nvSpPr>
        <p:spPr/>
        <p:txBody>
          <a:bodyPr/>
          <a:lstStyle/>
          <a:p>
            <a:r>
              <a:rPr lang="el-GR" dirty="0" smtClean="0">
                <a:latin typeface="Times New Roman" pitchFamily="18" charset="0"/>
                <a:cs typeface="Times New Roman" pitchFamily="18" charset="0"/>
              </a:rPr>
              <a:t>Λουκία Ευθυμίου </a:t>
            </a:r>
          </a:p>
          <a:p>
            <a:r>
              <a:rPr lang="el-GR" dirty="0" smtClean="0">
                <a:latin typeface="Times New Roman" pitchFamily="18" charset="0"/>
                <a:cs typeface="Times New Roman" pitchFamily="18" charset="0"/>
              </a:rPr>
              <a:t>Υποψήφια Διδάκτωρ</a:t>
            </a:r>
          </a:p>
          <a:p>
            <a:r>
              <a:rPr lang="el-GR" dirty="0" smtClean="0">
                <a:latin typeface="Times New Roman" pitchFamily="18" charset="0"/>
                <a:cs typeface="Times New Roman" pitchFamily="18" charset="0"/>
              </a:rPr>
              <a:t>Τμήμα Μηχανικών Περιβάλλοντος</a:t>
            </a:r>
          </a:p>
          <a:p>
            <a:r>
              <a:rPr lang="el-GR" dirty="0" smtClean="0">
                <a:latin typeface="Times New Roman" pitchFamily="18" charset="0"/>
                <a:cs typeface="Times New Roman" pitchFamily="18" charset="0"/>
              </a:rPr>
              <a:t>Δημοκρίτειο Πανεπιστήμιο Θράκης</a:t>
            </a:r>
          </a:p>
          <a:p>
            <a:endParaRPr lang="el-GR" dirty="0"/>
          </a:p>
        </p:txBody>
      </p:sp>
      <p:pic>
        <p:nvPicPr>
          <p:cNvPr id="4" name="Picture 1" descr="Amaryllis' Macbook:Users:amaryllismavragani:Desktop:large.JPG"/>
          <p:cNvPicPr/>
          <p:nvPr/>
        </p:nvPicPr>
        <p:blipFill>
          <a:blip r:embed="rId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v="urn:schemas-microsoft-com:mac:vml" xmlns:mc="http://schemas.openxmlformats.org/markup-compatibility/2006" xmlns:mo="http://schemas.microsoft.com/office/mac/office/2008/main" xmlns:wpc="http://schemas.microsoft.com/office/word/2010/wordprocessingCanvas" xmlns="" xmlns:pic="http://schemas.openxmlformats.org/drawingml/2006/picture" xmlns:lc="http://schemas.openxmlformats.org/drawingml/2006/lockedCanvas" val="0"/>
              </a:ext>
            </a:extLst>
          </a:blip>
          <a:srcRect/>
          <a:stretch>
            <a:fillRect/>
          </a:stretch>
        </p:blipFill>
        <p:spPr bwMode="auto">
          <a:xfrm>
            <a:off x="467544" y="548680"/>
            <a:ext cx="1215390" cy="121539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60648"/>
            <a:ext cx="8229600" cy="1143000"/>
          </a:xfrm>
        </p:spPr>
        <p:txBody>
          <a:bodyPr>
            <a:normAutofit fontScale="90000"/>
          </a:bodyPr>
          <a:lstStyle/>
          <a:p>
            <a:r>
              <a:rPr lang="el-GR" dirty="0" smtClean="0"/>
              <a:t/>
            </a:r>
            <a:br>
              <a:rPr lang="el-GR" dirty="0" smtClean="0"/>
            </a:br>
            <a:r>
              <a:rPr lang="el-GR" sz="4000" dirty="0" smtClean="0">
                <a:latin typeface="Times New Roman" pitchFamily="18" charset="0"/>
                <a:cs typeface="Times New Roman" pitchFamily="18" charset="0"/>
              </a:rPr>
              <a:t>ΜΗΤΡΩΟ </a:t>
            </a:r>
            <a:br>
              <a:rPr lang="el-GR" sz="4000" dirty="0" smtClean="0">
                <a:latin typeface="Times New Roman" pitchFamily="18" charset="0"/>
                <a:cs typeface="Times New Roman" pitchFamily="18" charset="0"/>
              </a:rPr>
            </a:br>
            <a:r>
              <a:rPr lang="el-GR" sz="4000" dirty="0" smtClean="0">
                <a:latin typeface="Times New Roman" pitchFamily="18" charset="0"/>
                <a:cs typeface="Times New Roman" pitchFamily="18" charset="0"/>
              </a:rPr>
              <a:t>ΕΛΕΓΧΟΜΕΝΩΝ ΔΡΑΣΤΗΡΙΟΤΗΤΩΝ</a:t>
            </a:r>
            <a:r>
              <a:rPr lang="el-GR" dirty="0"/>
              <a:t/>
            </a:r>
            <a:br>
              <a:rPr lang="el-GR" dirty="0"/>
            </a:br>
            <a:endParaRPr lang="el-GR" dirty="0"/>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sz="2600" dirty="0" smtClean="0">
                <a:latin typeface="Times New Roman" pitchFamily="18" charset="0"/>
                <a:cs typeface="Times New Roman" pitchFamily="18" charset="0"/>
              </a:rPr>
              <a:t>	Για </a:t>
            </a:r>
            <a:r>
              <a:rPr lang="el-GR" sz="2600" dirty="0">
                <a:latin typeface="Times New Roman" pitchFamily="18" charset="0"/>
                <a:cs typeface="Times New Roman" pitchFamily="18" charset="0"/>
              </a:rPr>
              <a:t>τη </a:t>
            </a:r>
            <a:r>
              <a:rPr lang="el-GR" sz="2600" dirty="0" smtClean="0">
                <a:latin typeface="Times New Roman" pitchFamily="18" charset="0"/>
                <a:cs typeface="Times New Roman" pitchFamily="18" charset="0"/>
              </a:rPr>
              <a:t>σύνταξη και </a:t>
            </a:r>
            <a:r>
              <a:rPr lang="el-GR" sz="2600" dirty="0">
                <a:latin typeface="Times New Roman" pitchFamily="18" charset="0"/>
                <a:cs typeface="Times New Roman" pitchFamily="18" charset="0"/>
              </a:rPr>
              <a:t>εφαρμογή ενός σχεδίου </a:t>
            </a:r>
            <a:r>
              <a:rPr lang="el-GR" sz="2600" dirty="0" smtClean="0">
                <a:latin typeface="Times New Roman" pitchFamily="18" charset="0"/>
                <a:cs typeface="Times New Roman" pitchFamily="18" charset="0"/>
              </a:rPr>
              <a:t>επιθεωρήσεων, απαραίτητη </a:t>
            </a:r>
            <a:r>
              <a:rPr lang="el-GR" sz="2600" dirty="0">
                <a:latin typeface="Times New Roman" pitchFamily="18" charset="0"/>
                <a:cs typeface="Times New Roman" pitchFamily="18" charset="0"/>
              </a:rPr>
              <a:t>προϋπόθεση </a:t>
            </a:r>
            <a:r>
              <a:rPr lang="el-GR" sz="2600" dirty="0" smtClean="0">
                <a:latin typeface="Times New Roman" pitchFamily="18" charset="0"/>
                <a:cs typeface="Times New Roman" pitchFamily="18" charset="0"/>
              </a:rPr>
              <a:t>είναι </a:t>
            </a:r>
            <a:r>
              <a:rPr lang="el-GR" sz="2600" dirty="0">
                <a:latin typeface="Times New Roman" pitchFamily="18" charset="0"/>
                <a:cs typeface="Times New Roman" pitchFamily="18" charset="0"/>
              </a:rPr>
              <a:t>να </a:t>
            </a:r>
            <a:r>
              <a:rPr lang="el-GR" sz="2600" dirty="0" smtClean="0">
                <a:latin typeface="Times New Roman" pitchFamily="18" charset="0"/>
                <a:cs typeface="Times New Roman" pitchFamily="18" charset="0"/>
              </a:rPr>
              <a:t>υπάρχει </a:t>
            </a:r>
            <a:r>
              <a:rPr lang="el-GR" sz="2600" dirty="0">
                <a:latin typeface="Times New Roman" pitchFamily="18" charset="0"/>
                <a:cs typeface="Times New Roman" pitchFamily="18" charset="0"/>
              </a:rPr>
              <a:t>ο </a:t>
            </a:r>
            <a:r>
              <a:rPr lang="el-GR" sz="2600" dirty="0" smtClean="0">
                <a:latin typeface="Times New Roman" pitchFamily="18" charset="0"/>
                <a:cs typeface="Times New Roman" pitchFamily="18" charset="0"/>
              </a:rPr>
              <a:t>συνολικός κατάλογος των </a:t>
            </a:r>
            <a:r>
              <a:rPr lang="el-GR" sz="2600" dirty="0">
                <a:latin typeface="Times New Roman" pitchFamily="18" charset="0"/>
                <a:cs typeface="Times New Roman" pitchFamily="18" charset="0"/>
              </a:rPr>
              <a:t>περιβαλλοντικά </a:t>
            </a:r>
            <a:r>
              <a:rPr lang="el-GR" sz="2600" dirty="0" smtClean="0">
                <a:latin typeface="Times New Roman" pitchFamily="18" charset="0"/>
                <a:cs typeface="Times New Roman" pitchFamily="18" charset="0"/>
              </a:rPr>
              <a:t>δανειοδοτημένων έργων και δραστηριοτήτων, </a:t>
            </a:r>
            <a:r>
              <a:rPr lang="el-GR" sz="2600" dirty="0">
                <a:latin typeface="Times New Roman" pitchFamily="18" charset="0"/>
                <a:cs typeface="Times New Roman" pitchFamily="18" charset="0"/>
              </a:rPr>
              <a:t>έτσι ώστε όλες οι ελεγχόμενες δραστηριότητες να </a:t>
            </a:r>
            <a:r>
              <a:rPr lang="el-GR" sz="2600" dirty="0" smtClean="0">
                <a:latin typeface="Times New Roman" pitchFamily="18" charset="0"/>
                <a:cs typeface="Times New Roman" pitchFamily="18" charset="0"/>
              </a:rPr>
              <a:t>έχουν ίση </a:t>
            </a:r>
            <a:r>
              <a:rPr lang="el-GR" sz="2600" dirty="0">
                <a:latin typeface="Times New Roman" pitchFamily="18" charset="0"/>
                <a:cs typeface="Times New Roman" pitchFamily="18" charset="0"/>
              </a:rPr>
              <a:t>αντιμετώπιση. </a:t>
            </a:r>
            <a:r>
              <a:rPr lang="el-GR" sz="2600" dirty="0" smtClean="0">
                <a:latin typeface="Times New Roman" pitchFamily="18" charset="0"/>
                <a:cs typeface="Times New Roman" pitchFamily="18" charset="0"/>
              </a:rPr>
              <a:t>Επειδή τέτοιος κατάλογος δεν υπήρχε, αποφασίστηκε  η </a:t>
            </a:r>
            <a:r>
              <a:rPr lang="el-GR" sz="2600" dirty="0">
                <a:latin typeface="Times New Roman" pitchFamily="18" charset="0"/>
                <a:cs typeface="Times New Roman" pitchFamily="18" charset="0"/>
              </a:rPr>
              <a:t>δημιουργία </a:t>
            </a:r>
            <a:r>
              <a:rPr lang="el-GR" sz="2600" dirty="0" smtClean="0">
                <a:latin typeface="Times New Roman" pitchFamily="18" charset="0"/>
                <a:cs typeface="Times New Roman" pitchFamily="18" charset="0"/>
              </a:rPr>
              <a:t> μητρώου  ελεγχόμενων δραστηριοτήτων από </a:t>
            </a:r>
            <a:r>
              <a:rPr lang="el-GR" sz="2600" dirty="0">
                <a:latin typeface="Times New Roman" pitchFamily="18" charset="0"/>
                <a:cs typeface="Times New Roman" pitchFamily="18" charset="0"/>
              </a:rPr>
              <a:t>την ομάδα εργασίας </a:t>
            </a:r>
            <a:r>
              <a:rPr lang="el-GR" sz="2600" dirty="0" smtClean="0">
                <a:latin typeface="Times New Roman" pitchFamily="18" charset="0"/>
                <a:cs typeface="Times New Roman" pitchFamily="18" charset="0"/>
              </a:rPr>
              <a:t>του Σχεδίου</a:t>
            </a:r>
            <a:r>
              <a:rPr lang="el-GR" sz="2600" dirty="0">
                <a:latin typeface="Times New Roman" pitchFamily="18" charset="0"/>
                <a:cs typeface="Times New Roman" pitchFamily="18" charset="0"/>
              </a:rPr>
              <a:t>. Το μητρώο </a:t>
            </a:r>
            <a:r>
              <a:rPr lang="el-GR" sz="2600" dirty="0" smtClean="0">
                <a:latin typeface="Times New Roman" pitchFamily="18" charset="0"/>
                <a:cs typeface="Times New Roman" pitchFamily="18" charset="0"/>
              </a:rPr>
              <a:t> δημιουργήθηκε </a:t>
            </a:r>
            <a:r>
              <a:rPr lang="el-GR" sz="2600" dirty="0">
                <a:latin typeface="Times New Roman" pitchFamily="18" charset="0"/>
                <a:cs typeface="Times New Roman" pitchFamily="18" charset="0"/>
              </a:rPr>
              <a:t>και </a:t>
            </a:r>
            <a:r>
              <a:rPr lang="el-GR" sz="2600" dirty="0" smtClean="0">
                <a:latin typeface="Times New Roman" pitchFamily="18" charset="0"/>
                <a:cs typeface="Times New Roman" pitchFamily="18" charset="0"/>
              </a:rPr>
              <a:t>τηρείται  στο ΣΕΠΔΕΜ και </a:t>
            </a:r>
            <a:r>
              <a:rPr lang="el-GR" sz="2600" dirty="0">
                <a:latin typeface="Times New Roman" pitchFamily="18" charset="0"/>
                <a:cs typeface="Times New Roman" pitchFamily="18" charset="0"/>
              </a:rPr>
              <a:t>περιλαμβάνει </a:t>
            </a:r>
            <a:r>
              <a:rPr lang="el-GR" sz="2600" dirty="0" smtClean="0">
                <a:latin typeface="Times New Roman" pitchFamily="18" charset="0"/>
                <a:cs typeface="Times New Roman" pitchFamily="18" charset="0"/>
              </a:rPr>
              <a:t>6.252 </a:t>
            </a:r>
            <a:r>
              <a:rPr lang="el-GR" sz="2600" dirty="0">
                <a:latin typeface="Times New Roman" pitchFamily="18" charset="0"/>
                <a:cs typeface="Times New Roman" pitchFamily="18" charset="0"/>
              </a:rPr>
              <a:t>έργα και δραστηριότητες κατηγορίας Α </a:t>
            </a:r>
            <a:r>
              <a:rPr lang="el-GR" sz="2600" dirty="0" smtClean="0">
                <a:latin typeface="Times New Roman" pitchFamily="18" charset="0"/>
                <a:cs typeface="Times New Roman" pitchFamily="18" charset="0"/>
              </a:rPr>
              <a:t>που </a:t>
            </a:r>
            <a:r>
              <a:rPr lang="el-GR" sz="2600" dirty="0">
                <a:latin typeface="Times New Roman" pitchFamily="18" charset="0"/>
                <a:cs typeface="Times New Roman" pitchFamily="18" charset="0"/>
              </a:rPr>
              <a:t>έχουν </a:t>
            </a:r>
            <a:r>
              <a:rPr lang="el-GR" sz="2600" dirty="0" smtClean="0">
                <a:latin typeface="Times New Roman" pitchFamily="18" charset="0"/>
                <a:cs typeface="Times New Roman" pitchFamily="18" charset="0"/>
              </a:rPr>
              <a:t> λάβει </a:t>
            </a:r>
            <a:r>
              <a:rPr lang="el-GR" sz="2600" dirty="0">
                <a:latin typeface="Times New Roman" pitchFamily="18" charset="0"/>
                <a:cs typeface="Times New Roman" pitchFamily="18" charset="0"/>
              </a:rPr>
              <a:t>Έγκριση Περιβαλλοντικών Όρων και των οποίων ο έλεγχος εντάσσεται στο παρόν σχέδιο. </a:t>
            </a:r>
            <a:r>
              <a:rPr lang="el-GR" sz="2600" dirty="0" smtClean="0">
                <a:latin typeface="Times New Roman" pitchFamily="18" charset="0"/>
                <a:cs typeface="Times New Roman" pitchFamily="18" charset="0"/>
              </a:rPr>
              <a:t>Από </a:t>
            </a:r>
            <a:r>
              <a:rPr lang="el-GR" sz="2600" dirty="0">
                <a:latin typeface="Times New Roman" pitchFamily="18" charset="0"/>
                <a:cs typeface="Times New Roman" pitchFamily="18" charset="0"/>
              </a:rPr>
              <a:t>αυτά, τα 1006 έργα και δραστηριότητες </a:t>
            </a:r>
            <a:r>
              <a:rPr lang="el-GR" sz="2600" dirty="0" smtClean="0">
                <a:latin typeface="Times New Roman" pitchFamily="18" charset="0"/>
                <a:cs typeface="Times New Roman" pitchFamily="18" charset="0"/>
              </a:rPr>
              <a:t> κατατάσσονται στην </a:t>
            </a:r>
            <a:r>
              <a:rPr lang="el-GR" sz="2600" dirty="0">
                <a:latin typeface="Times New Roman" pitchFamily="18" charset="0"/>
                <a:cs typeface="Times New Roman" pitchFamily="18" charset="0"/>
              </a:rPr>
              <a:t>υποκατηγορία Α1 και τα </a:t>
            </a:r>
            <a:r>
              <a:rPr lang="el-GR" sz="2600" dirty="0" smtClean="0">
                <a:latin typeface="Times New Roman" pitchFamily="18" charset="0"/>
                <a:cs typeface="Times New Roman" pitchFamily="18" charset="0"/>
              </a:rPr>
              <a:t>5246  έργα </a:t>
            </a:r>
            <a:r>
              <a:rPr lang="el-GR" sz="2600" dirty="0">
                <a:latin typeface="Times New Roman" pitchFamily="18" charset="0"/>
                <a:cs typeface="Times New Roman" pitchFamily="18" charset="0"/>
              </a:rPr>
              <a:t>και δραστηριότητες </a:t>
            </a:r>
            <a:r>
              <a:rPr lang="el-GR" sz="2600" dirty="0" smtClean="0">
                <a:latin typeface="Times New Roman" pitchFamily="18" charset="0"/>
                <a:cs typeface="Times New Roman" pitchFamily="18" charset="0"/>
              </a:rPr>
              <a:t>στην </a:t>
            </a:r>
            <a:r>
              <a:rPr lang="el-GR" sz="2600" dirty="0">
                <a:latin typeface="Times New Roman" pitchFamily="18" charset="0"/>
                <a:cs typeface="Times New Roman" pitchFamily="18" charset="0"/>
              </a:rPr>
              <a:t>υποκατηγορία Α2. </a:t>
            </a:r>
          </a:p>
          <a:p>
            <a:pPr>
              <a:buNone/>
            </a:pP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ΜΗΤΡΩΟ </a:t>
            </a:r>
            <a:br>
              <a:rPr lang="el-GR" sz="3600" dirty="0" smtClean="0">
                <a:latin typeface="Times New Roman" pitchFamily="18" charset="0"/>
                <a:cs typeface="Times New Roman" pitchFamily="18" charset="0"/>
              </a:rPr>
            </a:br>
            <a:r>
              <a:rPr lang="el-GR" sz="3600" dirty="0" smtClean="0">
                <a:latin typeface="Times New Roman" pitchFamily="18" charset="0"/>
                <a:cs typeface="Times New Roman" pitchFamily="18" charset="0"/>
              </a:rPr>
              <a:t>ΕΛΕΓΧΟΜΕΝΩΝ ΔΡΑΣΤΗΡΙΟΤΗΤΩΝ</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dirty="0" smtClean="0">
                <a:latin typeface="Times New Roman" pitchFamily="18" charset="0"/>
                <a:cs typeface="Times New Roman" pitchFamily="18" charset="0"/>
              </a:rPr>
              <a:t>Το μητρώο περιλαμβάνει:</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Τα έργα και τις δραστηριότητες που </a:t>
            </a:r>
            <a:r>
              <a:rPr lang="el-GR" dirty="0" err="1" smtClean="0">
                <a:latin typeface="Times New Roman" pitchFamily="18" charset="0"/>
                <a:cs typeface="Times New Roman" pitchFamily="18" charset="0"/>
              </a:rPr>
              <a:t>αδειοδοτήθηκαν</a:t>
            </a:r>
            <a:r>
              <a:rPr lang="el-GR" dirty="0" smtClean="0">
                <a:latin typeface="Times New Roman" pitchFamily="18" charset="0"/>
                <a:cs typeface="Times New Roman" pitchFamily="18" charset="0"/>
              </a:rPr>
              <a:t> </a:t>
            </a:r>
            <a:r>
              <a:rPr lang="el-GR" dirty="0">
                <a:latin typeface="Times New Roman" pitchFamily="18" charset="0"/>
                <a:cs typeface="Times New Roman" pitchFamily="18" charset="0"/>
              </a:rPr>
              <a:t>περιβαλλοντικά </a:t>
            </a:r>
            <a:r>
              <a:rPr lang="el-GR" dirty="0" smtClean="0">
                <a:latin typeface="Times New Roman" pitchFamily="18" charset="0"/>
                <a:cs typeface="Times New Roman" pitchFamily="18" charset="0"/>
              </a:rPr>
              <a:t>από </a:t>
            </a:r>
            <a:r>
              <a:rPr lang="el-GR" dirty="0">
                <a:latin typeface="Times New Roman" pitchFamily="18" charset="0"/>
                <a:cs typeface="Times New Roman" pitchFamily="18" charset="0"/>
              </a:rPr>
              <a:t>τις </a:t>
            </a:r>
            <a:r>
              <a:rPr lang="el-GR" dirty="0" smtClean="0">
                <a:latin typeface="Times New Roman" pitchFamily="18" charset="0"/>
                <a:cs typeface="Times New Roman" pitchFamily="18" charset="0"/>
              </a:rPr>
              <a:t>28-5-2012 έως </a:t>
            </a:r>
            <a:r>
              <a:rPr lang="el-GR" dirty="0">
                <a:latin typeface="Times New Roman" pitchFamily="18" charset="0"/>
                <a:cs typeface="Times New Roman" pitchFamily="18" charset="0"/>
              </a:rPr>
              <a:t>τις </a:t>
            </a:r>
            <a:r>
              <a:rPr lang="el-GR" dirty="0" smtClean="0">
                <a:latin typeface="Times New Roman" pitchFamily="18" charset="0"/>
                <a:cs typeface="Times New Roman" pitchFamily="18" charset="0"/>
              </a:rPr>
              <a:t>31-12-2016 </a:t>
            </a:r>
            <a:r>
              <a:rPr lang="el-GR" dirty="0">
                <a:latin typeface="Times New Roman" pitchFamily="18" charset="0"/>
                <a:cs typeface="Times New Roman" pitchFamily="18" charset="0"/>
              </a:rPr>
              <a:t>και επομένως </a:t>
            </a:r>
            <a:r>
              <a:rPr lang="el-GR" dirty="0" smtClean="0">
                <a:latin typeface="Times New Roman" pitchFamily="18" charset="0"/>
                <a:cs typeface="Times New Roman" pitchFamily="18" charset="0"/>
              </a:rPr>
              <a:t>οι </a:t>
            </a:r>
            <a:r>
              <a:rPr lang="el-GR" dirty="0">
                <a:latin typeface="Times New Roman" pitchFamily="18" charset="0"/>
                <a:cs typeface="Times New Roman" pitchFamily="18" charset="0"/>
              </a:rPr>
              <a:t>αποφάσεις έγκρισης των περιβαλλοντικών όρων </a:t>
            </a:r>
            <a:r>
              <a:rPr lang="el-GR" dirty="0" smtClean="0">
                <a:latin typeface="Times New Roman" pitchFamily="18" charset="0"/>
                <a:cs typeface="Times New Roman" pitchFamily="18" charset="0"/>
              </a:rPr>
              <a:t>τους </a:t>
            </a:r>
            <a:r>
              <a:rPr lang="el-GR" dirty="0">
                <a:latin typeface="Times New Roman" pitchFamily="18" charset="0"/>
                <a:cs typeface="Times New Roman" pitchFamily="18" charset="0"/>
              </a:rPr>
              <a:t>και τα λοιπά στοιχεία τους </a:t>
            </a:r>
            <a:r>
              <a:rPr lang="el-GR" dirty="0" smtClean="0">
                <a:latin typeface="Times New Roman" pitchFamily="18" charset="0"/>
                <a:cs typeface="Times New Roman" pitchFamily="18" charset="0"/>
              </a:rPr>
              <a:t> είναι αναρτημένα στον </a:t>
            </a:r>
            <a:r>
              <a:rPr lang="el-GR" dirty="0">
                <a:latin typeface="Times New Roman" pitchFamily="18" charset="0"/>
                <a:cs typeface="Times New Roman" pitchFamily="18" charset="0"/>
              </a:rPr>
              <a:t>διαδικτυακό τόπο </a:t>
            </a:r>
            <a:r>
              <a:rPr lang="el-GR" dirty="0" smtClean="0">
                <a:latin typeface="Times New Roman" pitchFamily="18" charset="0"/>
                <a:cs typeface="Times New Roman" pitchFamily="18" charset="0"/>
              </a:rPr>
              <a:t> </a:t>
            </a:r>
            <a:r>
              <a:rPr lang="el-GR" dirty="0" err="1" smtClean="0">
                <a:latin typeface="Times New Roman" pitchFamily="18" charset="0"/>
                <a:cs typeface="Times New Roman" pitchFamily="18" charset="0"/>
              </a:rPr>
              <a:t>aepo.gr</a:t>
            </a:r>
            <a:r>
              <a:rPr lang="el-GR" dirty="0" smtClean="0">
                <a:latin typeface="Times New Roman" pitchFamily="18" charset="0"/>
                <a:cs typeface="Times New Roman" pitchFamily="18" charset="0"/>
              </a:rPr>
              <a:t>. Πρόκειται </a:t>
            </a:r>
            <a:r>
              <a:rPr lang="el-GR" dirty="0">
                <a:latin typeface="Times New Roman" pitchFamily="18" charset="0"/>
                <a:cs typeface="Times New Roman" pitchFamily="18" charset="0"/>
              </a:rPr>
              <a:t>για </a:t>
            </a:r>
            <a:r>
              <a:rPr lang="el-GR" dirty="0" smtClean="0">
                <a:latin typeface="Times New Roman" pitchFamily="18" charset="0"/>
                <a:cs typeface="Times New Roman" pitchFamily="18" charset="0"/>
              </a:rPr>
              <a:t>2.622 περιπτώσεις.</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Τα έργα και τις δραστηριότητες </a:t>
            </a:r>
            <a:r>
              <a:rPr lang="el-GR" dirty="0" smtClean="0">
                <a:latin typeface="Times New Roman" pitchFamily="18" charset="0"/>
                <a:cs typeface="Times New Roman" pitchFamily="18" charset="0"/>
              </a:rPr>
              <a:t>που </a:t>
            </a:r>
            <a:r>
              <a:rPr lang="el-GR" dirty="0" err="1">
                <a:latin typeface="Times New Roman" pitchFamily="18" charset="0"/>
                <a:cs typeface="Times New Roman" pitchFamily="18" charset="0"/>
              </a:rPr>
              <a:t>αδειοδοτήθηκαν</a:t>
            </a:r>
            <a:r>
              <a:rPr lang="el-GR" dirty="0">
                <a:latin typeface="Times New Roman" pitchFamily="18" charset="0"/>
                <a:cs typeface="Times New Roman" pitchFamily="18" charset="0"/>
              </a:rPr>
              <a:t> περιβαλλοντικά </a:t>
            </a:r>
            <a:r>
              <a:rPr lang="el-GR" dirty="0" smtClean="0">
                <a:latin typeface="Times New Roman" pitchFamily="18" charset="0"/>
                <a:cs typeface="Times New Roman" pitchFamily="18" charset="0"/>
              </a:rPr>
              <a:t>πριν </a:t>
            </a:r>
            <a:r>
              <a:rPr lang="el-GR" dirty="0">
                <a:latin typeface="Times New Roman" pitchFamily="18" charset="0"/>
                <a:cs typeface="Times New Roman" pitchFamily="18" charset="0"/>
              </a:rPr>
              <a:t>τις </a:t>
            </a:r>
            <a:r>
              <a:rPr lang="el-GR" dirty="0" smtClean="0">
                <a:latin typeface="Times New Roman" pitchFamily="18" charset="0"/>
                <a:cs typeface="Times New Roman" pitchFamily="18" charset="0"/>
              </a:rPr>
              <a:t>28-5-2012</a:t>
            </a: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όμως </a:t>
            </a:r>
            <a:r>
              <a:rPr lang="el-GR" dirty="0">
                <a:latin typeface="Times New Roman" pitchFamily="18" charset="0"/>
                <a:cs typeface="Times New Roman" pitchFamily="18" charset="0"/>
              </a:rPr>
              <a:t>στη συνέχεια </a:t>
            </a:r>
            <a:r>
              <a:rPr lang="el-GR" dirty="0" smtClean="0">
                <a:latin typeface="Times New Roman" pitchFamily="18" charset="0"/>
                <a:cs typeface="Times New Roman" pitchFamily="18" charset="0"/>
              </a:rPr>
              <a:t>οι </a:t>
            </a:r>
            <a:r>
              <a:rPr lang="el-GR" dirty="0">
                <a:latin typeface="Times New Roman" pitchFamily="18" charset="0"/>
                <a:cs typeface="Times New Roman" pitchFamily="18" charset="0"/>
              </a:rPr>
              <a:t>περιβαλλοντικοί τους </a:t>
            </a:r>
            <a:r>
              <a:rPr lang="el-GR" dirty="0" smtClean="0">
                <a:latin typeface="Times New Roman" pitchFamily="18" charset="0"/>
                <a:cs typeface="Times New Roman" pitchFamily="18" charset="0"/>
              </a:rPr>
              <a:t>όροι τροποποιήθηκαν, συμπληρώθηκαν ή  παρατάθηκαν, </a:t>
            </a:r>
            <a:r>
              <a:rPr lang="el-GR" dirty="0">
                <a:latin typeface="Times New Roman" pitchFamily="18" charset="0"/>
                <a:cs typeface="Times New Roman" pitchFamily="18" charset="0"/>
              </a:rPr>
              <a:t>οπότε τα </a:t>
            </a:r>
            <a:r>
              <a:rPr lang="el-GR" dirty="0" smtClean="0">
                <a:latin typeface="Times New Roman" pitchFamily="18" charset="0"/>
                <a:cs typeface="Times New Roman" pitchFamily="18" charset="0"/>
              </a:rPr>
              <a:t>στοιχεία </a:t>
            </a:r>
            <a:r>
              <a:rPr lang="el-GR" dirty="0">
                <a:latin typeface="Times New Roman" pitchFamily="18" charset="0"/>
                <a:cs typeface="Times New Roman" pitchFamily="18" charset="0"/>
              </a:rPr>
              <a:t>αυτής της τροποποίησης ή της παράτασης είναι </a:t>
            </a:r>
            <a:r>
              <a:rPr lang="el-GR" dirty="0" smtClean="0">
                <a:latin typeface="Times New Roman" pitchFamily="18" charset="0"/>
                <a:cs typeface="Times New Roman" pitchFamily="18" charset="0"/>
              </a:rPr>
              <a:t>αναρτημένα </a:t>
            </a:r>
            <a:r>
              <a:rPr lang="el-GR" dirty="0">
                <a:latin typeface="Times New Roman" pitchFamily="18" charset="0"/>
                <a:cs typeface="Times New Roman" pitchFamily="18" charset="0"/>
              </a:rPr>
              <a:t>στον διαδικτυακό τόπο </a:t>
            </a:r>
            <a:r>
              <a:rPr lang="el-GR" dirty="0" err="1">
                <a:latin typeface="Times New Roman" pitchFamily="18" charset="0"/>
                <a:cs typeface="Times New Roman" pitchFamily="18" charset="0"/>
              </a:rPr>
              <a:t>aepo.gr</a:t>
            </a:r>
            <a:r>
              <a:rPr lang="el-GR" dirty="0">
                <a:latin typeface="Times New Roman" pitchFamily="18" charset="0"/>
                <a:cs typeface="Times New Roman" pitchFamily="18" charset="0"/>
              </a:rPr>
              <a:t>. Πρόκειται </a:t>
            </a:r>
            <a:r>
              <a:rPr lang="el-GR" dirty="0" smtClean="0">
                <a:latin typeface="Times New Roman" pitchFamily="18" charset="0"/>
                <a:cs typeface="Times New Roman" pitchFamily="18" charset="0"/>
              </a:rPr>
              <a:t>για 3.478 περιπτώσεις</a:t>
            </a:r>
            <a:r>
              <a:rPr lang="el-GR" dirty="0">
                <a:latin typeface="Times New Roman" pitchFamily="18" charset="0"/>
                <a:cs typeface="Times New Roman" pitchFamily="18" charset="0"/>
              </a:rPr>
              <a:t>.</a:t>
            </a:r>
          </a:p>
          <a:p>
            <a:pPr algn="just">
              <a:lnSpc>
                <a:spcPct val="170000"/>
              </a:lnSpc>
            </a:pPr>
            <a:endParaRPr lang="el-GR" dirty="0">
              <a:latin typeface="Times New Roman" pitchFamily="18" charset="0"/>
              <a:cs typeface="Times New Roman" pitchFamily="18" charset="0"/>
            </a:endParaRP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ΜΗΤΡΩΟ </a:t>
            </a:r>
            <a:br>
              <a:rPr lang="el-GR" dirty="0" smtClean="0">
                <a:latin typeface="Times New Roman" pitchFamily="18" charset="0"/>
                <a:cs typeface="Times New Roman" pitchFamily="18" charset="0"/>
              </a:rPr>
            </a:br>
            <a:r>
              <a:rPr lang="el-GR" dirty="0" smtClean="0">
                <a:latin typeface="Times New Roman" pitchFamily="18" charset="0"/>
                <a:cs typeface="Times New Roman" pitchFamily="18" charset="0"/>
              </a:rPr>
              <a:t>ΕΛΕΓΧΟΜΕΝΩΝ ΔΡΑΣΤΗΡΙΟΤΗΤΩΝ</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pPr>
            <a:r>
              <a:rPr lang="el-GR" dirty="0" smtClean="0">
                <a:latin typeface="Times New Roman" pitchFamily="18" charset="0"/>
                <a:cs typeface="Times New Roman" pitchFamily="18" charset="0"/>
              </a:rPr>
              <a:t>Τα έργα και οι δραστηριότητες που υπάγονται στις διατάξεις της Οδηγίας I.E.D.2010/75/ΕΕ περί βιομηχανικών εκπομπών (Παράρτημα Ι της ΥΑ 36060/1155/2013), ανεξάρτητα της ημερομηνίας </a:t>
            </a:r>
            <a:r>
              <a:rPr lang="el-GR" dirty="0" err="1" smtClean="0">
                <a:latin typeface="Times New Roman" pitchFamily="18" charset="0"/>
                <a:cs typeface="Times New Roman" pitchFamily="18" charset="0"/>
              </a:rPr>
              <a:t>αδειοδότησης</a:t>
            </a:r>
            <a:r>
              <a:rPr lang="el-GR" dirty="0" smtClean="0">
                <a:latin typeface="Times New Roman" pitchFamily="18" charset="0"/>
                <a:cs typeface="Times New Roman" pitchFamily="18" charset="0"/>
              </a:rPr>
              <a:t> τους, σύμφωνα με τον κατάλογο που  παρείχε η  Διεύθυνση Περιβαλλοντικής </a:t>
            </a:r>
            <a:r>
              <a:rPr lang="el-GR" dirty="0" err="1" smtClean="0">
                <a:latin typeface="Times New Roman" pitchFamily="18" charset="0"/>
                <a:cs typeface="Times New Roman" pitchFamily="18" charset="0"/>
              </a:rPr>
              <a:t>Αδειοδότησης</a:t>
            </a:r>
            <a:r>
              <a:rPr lang="el-GR" dirty="0" smtClean="0">
                <a:latin typeface="Times New Roman" pitchFamily="18" charset="0"/>
                <a:cs typeface="Times New Roman" pitchFamily="18" charset="0"/>
              </a:rPr>
              <a:t> του ΥΠΕΝ, καθώς και τα στοιχεία  που </a:t>
            </a:r>
            <a:r>
              <a:rPr lang="el-GR" dirty="0" err="1" smtClean="0">
                <a:latin typeface="Times New Roman" pitchFamily="18" charset="0"/>
                <a:cs typeface="Times New Roman" pitchFamily="18" charset="0"/>
              </a:rPr>
              <a:t>συλλέχθησαν</a:t>
            </a:r>
            <a:r>
              <a:rPr lang="el-GR" dirty="0" smtClean="0">
                <a:latin typeface="Times New Roman" pitchFamily="18" charset="0"/>
                <a:cs typeface="Times New Roman" pitchFamily="18" charset="0"/>
              </a:rPr>
              <a:t> από τον </a:t>
            </a:r>
            <a:r>
              <a:rPr lang="el-GR" dirty="0" err="1" smtClean="0">
                <a:latin typeface="Times New Roman" pitchFamily="18" charset="0"/>
                <a:cs typeface="Times New Roman" pitchFamily="18" charset="0"/>
              </a:rPr>
              <a:t>ιστότοπο</a:t>
            </a:r>
            <a:r>
              <a:rPr lang="el-GR" dirty="0" smtClean="0">
                <a:latin typeface="Times New Roman" pitchFamily="18" charset="0"/>
                <a:cs typeface="Times New Roman" pitchFamily="18" charset="0"/>
              </a:rPr>
              <a:t> του Προγράμματος «Διαύγεια»(https://www.diavgeia.gov.gr)και από άλλες πηγές. Πρόκειται για συνολικά  470 δραστηριότητες.</a:t>
            </a:r>
          </a:p>
          <a:p>
            <a:pPr algn="just">
              <a:lnSpc>
                <a:spcPct val="170000"/>
              </a:lnSpc>
              <a:buNone/>
            </a:pPr>
            <a:r>
              <a:rPr lang="el-GR" dirty="0" smtClean="0">
                <a:latin typeface="Times New Roman" pitchFamily="18" charset="0"/>
                <a:cs typeface="Times New Roman" pitchFamily="18" charset="0"/>
              </a:rPr>
              <a:t>	Στο Μητρώο δεν περιλαμβάνονται έργα και δραστηριότητες που κατατάσσονται στην κατηγορία Β ́. Τέλος είναι προφανές ότι στο Μητρώο δεν έχουν περιληφθεί τα έργα και οι δραστηριότητες που δεν υπόκεινται σε περιβαλλοντική </a:t>
            </a:r>
            <a:r>
              <a:rPr lang="el-GR" dirty="0" err="1" smtClean="0">
                <a:latin typeface="Times New Roman" pitchFamily="18" charset="0"/>
                <a:cs typeface="Times New Roman" pitchFamily="18" charset="0"/>
              </a:rPr>
              <a:t>αδειοδότηση</a:t>
            </a:r>
            <a:r>
              <a:rPr lang="el-GR" dirty="0" smtClean="0">
                <a:latin typeface="Times New Roman" pitchFamily="18" charset="0"/>
                <a:cs typeface="Times New Roman" pitchFamily="18" charset="0"/>
              </a:rPr>
              <a:t> (είτε έχουν λάβει «απαλλαγή» είτε όχι), καθώς και όσα λειτουργούν παράνομα, χωρίς δηλαδή να έχουν λάβει την απαιτούμενη περιβαλλοντική άδεια.</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nikos\Desktop\Screenshot 2018-05-15 22.59.09.png"/>
          <p:cNvPicPr>
            <a:picLocks noChangeAspect="1" noChangeArrowheads="1"/>
          </p:cNvPicPr>
          <p:nvPr/>
        </p:nvPicPr>
        <p:blipFill>
          <a:blip r:embed="rId2"/>
          <a:srcRect/>
          <a:stretch>
            <a:fillRect/>
          </a:stretch>
        </p:blipFill>
        <p:spPr bwMode="auto">
          <a:xfrm>
            <a:off x="0" y="642918"/>
            <a:ext cx="8286776" cy="5891232"/>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ΜΟΝΤΕΛΟ ΑΝΑΛΥΣΗΣ ΕΠΙΚΙΝΔΥΝΟΤΗΤΑΣ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buNone/>
            </a:pPr>
            <a:r>
              <a:rPr lang="el-GR" sz="1400" dirty="0" smtClean="0">
                <a:latin typeface="Times New Roman" pitchFamily="18" charset="0"/>
                <a:cs typeface="Times New Roman" pitchFamily="18" charset="0"/>
              </a:rPr>
              <a:t>	Μοντέλο «Ολοκληρωμένης Εκτίμησης των Κινδύνων» (</a:t>
            </a:r>
            <a:r>
              <a:rPr lang="el-GR" sz="1400" dirty="0" err="1" smtClean="0">
                <a:latin typeface="Times New Roman" pitchFamily="18" charset="0"/>
                <a:cs typeface="Times New Roman" pitchFamily="18" charset="0"/>
              </a:rPr>
              <a:t>Integrated</a:t>
            </a:r>
            <a:r>
              <a:rPr lang="el-GR" sz="1400" dirty="0" smtClean="0">
                <a:latin typeface="Times New Roman" pitchFamily="18" charset="0"/>
                <a:cs typeface="Times New Roman" pitchFamily="18" charset="0"/>
              </a:rPr>
              <a:t> </a:t>
            </a:r>
            <a:r>
              <a:rPr lang="el-GR" sz="1400" dirty="0" err="1" smtClean="0">
                <a:latin typeface="Times New Roman" pitchFamily="18" charset="0"/>
                <a:cs typeface="Times New Roman" pitchFamily="18" charset="0"/>
              </a:rPr>
              <a:t>Risk</a:t>
            </a:r>
            <a:r>
              <a:rPr lang="el-GR" sz="1400" dirty="0" smtClean="0">
                <a:latin typeface="Times New Roman" pitchFamily="18" charset="0"/>
                <a:cs typeface="Times New Roman" pitchFamily="18" charset="0"/>
              </a:rPr>
              <a:t> </a:t>
            </a:r>
            <a:r>
              <a:rPr lang="el-GR" sz="1400" dirty="0" err="1" smtClean="0">
                <a:latin typeface="Times New Roman" pitchFamily="18" charset="0"/>
                <a:cs typeface="Times New Roman" pitchFamily="18" charset="0"/>
              </a:rPr>
              <a:t>Assessment</a:t>
            </a:r>
            <a:r>
              <a:rPr lang="el-GR" sz="1400" dirty="0" smtClean="0">
                <a:latin typeface="Times New Roman" pitchFamily="18" charset="0"/>
                <a:cs typeface="Times New Roman" pitchFamily="18" charset="0"/>
              </a:rPr>
              <a:t> </a:t>
            </a:r>
            <a:r>
              <a:rPr lang="el-GR" sz="1400" dirty="0" err="1" smtClean="0">
                <a:latin typeface="Times New Roman" pitchFamily="18" charset="0"/>
                <a:cs typeface="Times New Roman" pitchFamily="18" charset="0"/>
              </a:rPr>
              <a:t>Method</a:t>
            </a:r>
            <a:r>
              <a:rPr lang="el-GR" sz="1400" dirty="0" smtClean="0">
                <a:latin typeface="Times New Roman" pitchFamily="18" charset="0"/>
                <a:cs typeface="Times New Roman" pitchFamily="18" charset="0"/>
              </a:rPr>
              <a:t> –IRAM) για την ανάλυση επικινδυνότητας.</a:t>
            </a:r>
          </a:p>
          <a:p>
            <a:pPr algn="just">
              <a:lnSpc>
                <a:spcPct val="150000"/>
              </a:lnSpc>
              <a:buNone/>
            </a:pPr>
            <a:r>
              <a:rPr lang="el-GR" sz="1400" dirty="0" smtClean="0">
                <a:latin typeface="Times New Roman" pitchFamily="18" charset="0"/>
                <a:cs typeface="Times New Roman" pitchFamily="18" charset="0"/>
              </a:rPr>
              <a:t>	Το μοντέλο αναπτύχθηκε το 2012 από ομάδα εμπειρογνωμόνων που συμμετείχαν σε σχετικό πρόγραμμα του ευρωπαϊκού δικτύου IMPEL. Σύμφωνα με το εγχειρίδιο «</a:t>
            </a:r>
            <a:r>
              <a:rPr lang="el-GR" sz="1400" dirty="0" err="1" smtClean="0">
                <a:latin typeface="Times New Roman" pitchFamily="18" charset="0"/>
                <a:cs typeface="Times New Roman" pitchFamily="18" charset="0"/>
              </a:rPr>
              <a:t>EasyTools–Risk</a:t>
            </a:r>
            <a:r>
              <a:rPr lang="el-GR" sz="1400" dirty="0" smtClean="0">
                <a:latin typeface="Times New Roman" pitchFamily="18" charset="0"/>
                <a:cs typeface="Times New Roman" pitchFamily="18" charset="0"/>
              </a:rPr>
              <a:t> </a:t>
            </a:r>
            <a:r>
              <a:rPr lang="el-GR" sz="1400" dirty="0" err="1" smtClean="0">
                <a:latin typeface="Times New Roman" pitchFamily="18" charset="0"/>
                <a:cs typeface="Times New Roman" pitchFamily="18" charset="0"/>
              </a:rPr>
              <a:t>Assessment</a:t>
            </a:r>
            <a:r>
              <a:rPr lang="el-GR" sz="1400" dirty="0" smtClean="0">
                <a:latin typeface="Times New Roman" pitchFamily="18" charset="0"/>
                <a:cs typeface="Times New Roman" pitchFamily="18" charset="0"/>
              </a:rPr>
              <a:t> </a:t>
            </a:r>
            <a:r>
              <a:rPr lang="el-GR" sz="1400" dirty="0" err="1" smtClean="0">
                <a:latin typeface="Times New Roman" pitchFamily="18" charset="0"/>
                <a:cs typeface="Times New Roman" pitchFamily="18" charset="0"/>
              </a:rPr>
              <a:t>Guidance</a:t>
            </a:r>
            <a:r>
              <a:rPr lang="el-GR" sz="1400" dirty="0" smtClean="0">
                <a:latin typeface="Times New Roman" pitchFamily="18" charset="0"/>
                <a:cs typeface="Times New Roman" pitchFamily="18" charset="0"/>
              </a:rPr>
              <a:t> </a:t>
            </a:r>
            <a:r>
              <a:rPr lang="el-GR" sz="1400" dirty="0" err="1" smtClean="0">
                <a:latin typeface="Times New Roman" pitchFamily="18" charset="0"/>
                <a:cs typeface="Times New Roman" pitchFamily="18" charset="0"/>
              </a:rPr>
              <a:t>Book</a:t>
            </a:r>
            <a:r>
              <a:rPr lang="el-GR" sz="1400" dirty="0" smtClean="0">
                <a:latin typeface="Times New Roman" pitchFamily="18" charset="0"/>
                <a:cs typeface="Times New Roman" pitchFamily="18" charset="0"/>
              </a:rPr>
              <a:t>» της ομάδας εμπειρογνωμόνων του δικτύου IMPEL, η μέθοδος IRAM σχεδιάστηκε ώστε να είναι ευέλικτη, εφαρμόσιμη σε κάθε είδος επιθεωρήσεων και προσαρμοσμένη στις ανάγκες της οδηγίας 2010/75/ΕΚ για τις βιομηχανικές εκπομπές και της οδηγίας SEVESO. Αυτή η μέθοδος επιχειρεί να συνδυάσει τα πλεονεκτήματα των άλλων μεθοδολογιών, περιορίζοντας, όσο δυνατόν τα μειονεκτήματά τους.</a:t>
            </a:r>
          </a:p>
          <a:p>
            <a:pPr algn="just">
              <a:lnSpc>
                <a:spcPct val="150000"/>
              </a:lnSpc>
            </a:pPr>
            <a:endParaRPr lang="el-GR" sz="1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ΑΝΑΛΥΣΗ </a:t>
            </a:r>
            <a:r>
              <a:rPr lang="en-US" dirty="0" smtClean="0"/>
              <a:t>IRAM</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pPr>
            <a:r>
              <a:rPr lang="el-GR" sz="1400" dirty="0" smtClean="0">
                <a:latin typeface="Times New Roman" pitchFamily="18" charset="0"/>
                <a:cs typeface="Times New Roman" pitchFamily="18" charset="0"/>
              </a:rPr>
              <a:t>Κριτήρια επίπτωσης(</a:t>
            </a:r>
            <a:r>
              <a:rPr lang="en-US" sz="1400" dirty="0" smtClean="0">
                <a:latin typeface="Times New Roman" pitchFamily="18" charset="0"/>
                <a:cs typeface="Times New Roman" pitchFamily="18" charset="0"/>
              </a:rPr>
              <a:t>I</a:t>
            </a:r>
            <a:r>
              <a:rPr lang="el-GR" sz="1400" dirty="0" err="1" smtClean="0">
                <a:latin typeface="Times New Roman" pitchFamily="18" charset="0"/>
                <a:cs typeface="Times New Roman" pitchFamily="18" charset="0"/>
              </a:rPr>
              <a:t>mpact</a:t>
            </a:r>
            <a:r>
              <a:rPr lang="en-US" sz="1400" dirty="0" smtClean="0">
                <a:latin typeface="Times New Roman" pitchFamily="18" charset="0"/>
                <a:cs typeface="Times New Roman" pitchFamily="18" charset="0"/>
              </a:rPr>
              <a:t> </a:t>
            </a:r>
            <a:r>
              <a:rPr lang="el-GR" sz="1400" dirty="0" err="1" smtClean="0">
                <a:latin typeface="Times New Roman" pitchFamily="18" charset="0"/>
                <a:cs typeface="Times New Roman" pitchFamily="18" charset="0"/>
              </a:rPr>
              <a:t>criteria</a:t>
            </a:r>
            <a:r>
              <a:rPr lang="el-GR" sz="1400" dirty="0" smtClean="0">
                <a:latin typeface="Times New Roman" pitchFamily="18" charset="0"/>
                <a:cs typeface="Times New Roman" pitchFamily="18" charset="0"/>
              </a:rPr>
              <a:t>):τα κριτήρια που αφορούν την περιβαλλοντική επίπτωση μιας δραστηριότητας στην υγεία και το περιβάλλον. Η βαθμολόγηση των κριτηρίων επίπτωσης συνδέεται άμεσα με την εκτίμηση των επιμέρους κατηγοριών επικινδυνότητας και </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επομένως </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του συνολικού περιβαλλοντικού κινδύνου κάθε δραστηριότητας.</a:t>
            </a:r>
          </a:p>
          <a:p>
            <a:pPr algn="just">
              <a:lnSpc>
                <a:spcPct val="150000"/>
              </a:lnSpc>
            </a:pPr>
            <a:r>
              <a:rPr lang="el-GR" sz="1400" dirty="0" smtClean="0">
                <a:latin typeface="Times New Roman" pitchFamily="18" charset="0"/>
                <a:cs typeface="Times New Roman" pitchFamily="18" charset="0"/>
              </a:rPr>
              <a:t> Κριτήρια επίδοσης/αξιολόγησης</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του φορέα λειτουργίας της </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δραστηριότητας. Τα κριτήρια επίδοσης έχουν περιορισμένη μόνο επίδραση </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στο μοντέλο. </a:t>
            </a:r>
          </a:p>
          <a:p>
            <a:pPr algn="just">
              <a:lnSpc>
                <a:spcPct val="150000"/>
              </a:lnSpc>
            </a:pPr>
            <a:r>
              <a:rPr lang="el-GR" sz="1400" dirty="0" smtClean="0">
                <a:latin typeface="Times New Roman" pitchFamily="18" charset="0"/>
                <a:cs typeface="Times New Roman" pitchFamily="18" charset="0"/>
              </a:rPr>
              <a:t>Κανόνας επικινδυνότητας: ορίζεται ο αριθμός </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των επιμέρους κατηγοριών επικινδυνότητας με μέγιστη βαθμολόγηση που απαιτείται ώστε ο </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συνολικός περιβαλλοντικός κίνδυνος μιας εγκατάστασης να ισούται</a:t>
            </a:r>
            <a:r>
              <a:rPr lang="en-US"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με τη μέγιστη βαθμολόγηση. Εάν ο αριθμός των επιμέρους κατηγοριών επικινδυνότητας με τη μέγιστη βαθμολόγηση είναι μικρότερος από τον «κανόνα επικινδυνότητας», τότε ο συνολικός περιβαλλοντικός κίνδυνος μιας εγκατάστασης είναι μικρότερος κατά ένα βήμα από τη μέγιστη βαθμολόγηση των επιμέρους κατηγοριών. Όσο περισσότερα κριτήρια επίπτωσης εισάγονται στην ανάλυση, και άρα περισσότερες επιμέρους κατηγορίες επικινδυνότητας, τόσο μεγαλύτερος πρέπει να είναι ο αριθμός κριτηρίων με μέγιστη βαθμολόγηση που θα απαιτείται για να καθοριστεί η υψηλότερη επικινδυνότητα και άρα η μεγαλύτερη συχνότητα επιθεωρήσεων. Κατά αυτόν τον τρόπο αποσυνδέεται η πιο «αυστηρή» βαθμολόγηση από τη συχνότητα επιθεώρησης.</a:t>
            </a:r>
          </a:p>
          <a:p>
            <a:pPr algn="just">
              <a:lnSpc>
                <a:spcPct val="150000"/>
              </a:lnSpc>
              <a:buNone/>
            </a:pPr>
            <a:endParaRPr lang="el-GR" sz="1400" dirty="0" smtClean="0">
              <a:latin typeface="Times New Roman" pitchFamily="18" charset="0"/>
              <a:cs typeface="Times New Roman" pitchFamily="18" charset="0"/>
            </a:endParaRPr>
          </a:p>
          <a:p>
            <a:pPr algn="just">
              <a:lnSpc>
                <a:spcPct val="150000"/>
              </a:lnSpc>
            </a:pPr>
            <a:endParaRPr lang="el-GR" sz="1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ΒΑΣΙΚΕΣ ΑΡΧΕΣ ΛΕΤΟΥΡΓΙΑΣ </a:t>
            </a:r>
            <a:r>
              <a:rPr lang="en-US" sz="3600" dirty="0" smtClean="0">
                <a:latin typeface="Times New Roman" pitchFamily="18" charset="0"/>
                <a:cs typeface="Times New Roman" pitchFamily="18" charset="0"/>
              </a:rPr>
              <a:t>IRAM</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47500" lnSpcReduction="20000"/>
          </a:bodyPr>
          <a:lstStyle/>
          <a:p>
            <a:pPr algn="just">
              <a:lnSpc>
                <a:spcPct val="170000"/>
              </a:lnSpc>
            </a:pPr>
            <a:r>
              <a:rPr lang="el-GR" sz="2500" dirty="0" smtClean="0">
                <a:latin typeface="Times New Roman" pitchFamily="18" charset="0"/>
                <a:cs typeface="Times New Roman" pitchFamily="18" charset="0"/>
              </a:rPr>
              <a:t>Διαμορφώνονται οι επιμέρους κατηγορίες επικινδυνότητας βάσει των επιμέρους κριτηρίων επίπτωσης. Οι κατηγορίες αυτές μεταβάλλονται μόνο κατά ένα βήμα προς τα πάνω ή προς τα κάτω, ανάλογα με τα κριτήρια επίδοσης του φορέα λειτουργίας/εκμετάλλευσης της εγκατάστασης.</a:t>
            </a:r>
          </a:p>
          <a:p>
            <a:pPr algn="just">
              <a:lnSpc>
                <a:spcPct val="170000"/>
              </a:lnSpc>
            </a:pPr>
            <a:r>
              <a:rPr lang="el-GR" sz="2500" dirty="0" smtClean="0">
                <a:latin typeface="Times New Roman" pitchFamily="18" charset="0"/>
                <a:cs typeface="Times New Roman" pitchFamily="18" charset="0"/>
              </a:rPr>
              <a:t>Καθορίζεται ο «κανόνας επικινδυνότητας», δηλαδή ο αριθμός των επιμέρους κατηγοριών επικινδυνότητας που απαιτείται να λάβουν τη μέγιστη βαθμολόγηση, ώστε η κατηγορία συνολικού περιβαλλοντικού κινδύνου της εγκατάστασης να εξισώνεται με τη μέγιστη αυτή βαθμολόγηση.</a:t>
            </a:r>
          </a:p>
          <a:p>
            <a:pPr algn="just">
              <a:lnSpc>
                <a:spcPct val="170000"/>
              </a:lnSpc>
            </a:pPr>
            <a:r>
              <a:rPr lang="el-GR" sz="2500" dirty="0" smtClean="0">
                <a:latin typeface="Times New Roman" pitchFamily="18" charset="0"/>
                <a:cs typeface="Times New Roman" pitchFamily="18" charset="0"/>
              </a:rPr>
              <a:t>Η τιμή του μέγιστου βαθμού μεταξύ των επιμέρους κατηγοριών επικινδυνότητας </a:t>
            </a:r>
            <a:r>
              <a:rPr lang="en-US" sz="2500" dirty="0" smtClean="0">
                <a:latin typeface="Times New Roman" pitchFamily="18" charset="0"/>
                <a:cs typeface="Times New Roman" pitchFamily="18" charset="0"/>
              </a:rPr>
              <a:t> </a:t>
            </a:r>
            <a:r>
              <a:rPr lang="el-GR" sz="2500" dirty="0" smtClean="0">
                <a:latin typeface="Times New Roman" pitchFamily="18" charset="0"/>
                <a:cs typeface="Times New Roman" pitchFamily="18" charset="0"/>
              </a:rPr>
              <a:t>προσδιορίζει</a:t>
            </a:r>
            <a:r>
              <a:rPr lang="en-US" sz="2500" dirty="0" smtClean="0">
                <a:latin typeface="Times New Roman" pitchFamily="18" charset="0"/>
                <a:cs typeface="Times New Roman" pitchFamily="18" charset="0"/>
              </a:rPr>
              <a:t> </a:t>
            </a:r>
            <a:r>
              <a:rPr lang="el-GR" sz="2500" dirty="0" smtClean="0">
                <a:latin typeface="Times New Roman" pitchFamily="18" charset="0"/>
                <a:cs typeface="Times New Roman" pitchFamily="18" charset="0"/>
              </a:rPr>
              <a:t>την κατηγορία συνολικού περιβαλλοντικού κινδύνου και </a:t>
            </a:r>
            <a:r>
              <a:rPr lang="en-US" sz="2500" dirty="0" smtClean="0">
                <a:latin typeface="Times New Roman" pitchFamily="18" charset="0"/>
                <a:cs typeface="Times New Roman" pitchFamily="18" charset="0"/>
              </a:rPr>
              <a:t> </a:t>
            </a:r>
            <a:r>
              <a:rPr lang="el-GR" sz="2500" dirty="0" smtClean="0">
                <a:latin typeface="Times New Roman" pitchFamily="18" charset="0"/>
                <a:cs typeface="Times New Roman" pitchFamily="18" charset="0"/>
              </a:rPr>
              <a:t>επομένως </a:t>
            </a:r>
            <a:r>
              <a:rPr lang="en-US" sz="2500" dirty="0" smtClean="0">
                <a:latin typeface="Times New Roman" pitchFamily="18" charset="0"/>
                <a:cs typeface="Times New Roman" pitchFamily="18" charset="0"/>
              </a:rPr>
              <a:t> </a:t>
            </a:r>
            <a:r>
              <a:rPr lang="el-GR" sz="2500" dirty="0" smtClean="0">
                <a:latin typeface="Times New Roman" pitchFamily="18" charset="0"/>
                <a:cs typeface="Times New Roman" pitchFamily="18" charset="0"/>
              </a:rPr>
              <a:t>τη συχνότητα επιθεώρησης, υπό την προϋπόθεση ότι ικανοποιείται ο «κανόνας επικινδυνότητας». Αλλιώς, εάν δεν ικανοποιείται ο κανόνας αυτός, τότε η </a:t>
            </a:r>
            <a:r>
              <a:rPr lang="en-US" sz="2500" dirty="0" smtClean="0">
                <a:latin typeface="Times New Roman" pitchFamily="18" charset="0"/>
                <a:cs typeface="Times New Roman" pitchFamily="18" charset="0"/>
              </a:rPr>
              <a:t> </a:t>
            </a:r>
            <a:r>
              <a:rPr lang="el-GR" sz="2500" dirty="0" smtClean="0">
                <a:latin typeface="Times New Roman" pitchFamily="18" charset="0"/>
                <a:cs typeface="Times New Roman" pitchFamily="18" charset="0"/>
              </a:rPr>
              <a:t>κατηγορία συνολικού περιβαλλοντικού κινδύνου ισούται με το μέγιστο βαθμό των επί μέρους κατηγοριών επικινδυνότητας, μειωμένο κατά ένα βήμα.</a:t>
            </a:r>
          </a:p>
          <a:p>
            <a:pPr algn="just">
              <a:lnSpc>
                <a:spcPct val="170000"/>
              </a:lnSpc>
            </a:pPr>
            <a:r>
              <a:rPr lang="el-GR" sz="2500" dirty="0" smtClean="0">
                <a:latin typeface="Times New Roman" pitchFamily="18" charset="0"/>
                <a:cs typeface="Times New Roman" pitchFamily="18" charset="0"/>
              </a:rPr>
              <a:t>Το άθροισμα των βαθμολογήσεων όλων των επιμέρους κατηγοριών επικινδυνότητας μπορεί να χρησιμοποιηθεί για να εκτιμηθεί η χρονική διάρκεια και κατ </a:t>
            </a:r>
            <a:r>
              <a:rPr lang="el-GR" sz="2500" dirty="0" err="1" smtClean="0">
                <a:latin typeface="Times New Roman" pitchFamily="18" charset="0"/>
                <a:cs typeface="Times New Roman" pitchFamily="18" charset="0"/>
              </a:rPr>
              <a:t>́επέκταση</a:t>
            </a:r>
            <a:r>
              <a:rPr lang="el-GR" sz="2500" dirty="0" smtClean="0">
                <a:latin typeface="Times New Roman" pitchFamily="18" charset="0"/>
                <a:cs typeface="Times New Roman" pitchFamily="18" charset="0"/>
              </a:rPr>
              <a:t> το οικονομικό κόστος  που απαιτείται για να πραγματοποιηθεί ο κάθε έλεγχος.</a:t>
            </a:r>
          </a:p>
          <a:p>
            <a:pPr>
              <a:buNone/>
            </a:pPr>
            <a:r>
              <a:rPr lang="el-GR" dirty="0" smtClean="0"/>
              <a:t>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t/>
            </a:r>
            <a:br>
              <a:rPr lang="el-GR" sz="2800" dirty="0" smtClean="0"/>
            </a:br>
            <a:r>
              <a:rPr lang="el-GR" sz="2400" dirty="0" smtClean="0">
                <a:latin typeface="Times New Roman" pitchFamily="18" charset="0"/>
                <a:cs typeface="Times New Roman" pitchFamily="18" charset="0"/>
              </a:rPr>
              <a:t>ΕΦΑΡΜΟΓΗ ΤΟΥ ΜΟΝΤΕΛΟΥ «IRAM» ΣΤΙΣ ΔΡΑΣΤΗΡΙΟΤΗΤΕΣ ΤΟΥ ΜΗΤΡΩΟΥ ΕΛΕΓΧΟΜΕΝΩΝ ΔΡΑΣΤΗΡΙΟΤΗΤΩΝ</a:t>
            </a:r>
            <a:br>
              <a:rPr lang="el-GR" sz="2400" dirty="0" smtClean="0">
                <a:latin typeface="Times New Roman" pitchFamily="18" charset="0"/>
                <a:cs typeface="Times New Roman" pitchFamily="18" charset="0"/>
              </a:rPr>
            </a:br>
            <a:endParaRPr lang="el-GR" sz="24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Επιλέχτηκαν τα ακόλουθα 7 κριτήρια επίπτωσης: </a:t>
            </a:r>
          </a:p>
          <a:p>
            <a:pPr algn="just">
              <a:lnSpc>
                <a:spcPct val="170000"/>
              </a:lnSpc>
              <a:buNone/>
            </a:pPr>
            <a:r>
              <a:rPr lang="el-GR" dirty="0" smtClean="0">
                <a:latin typeface="Times New Roman" pitchFamily="18" charset="0"/>
                <a:cs typeface="Times New Roman" pitchFamily="18" charset="0"/>
              </a:rPr>
              <a:t>1.Η κατάταξη του έργου/δραστηριότητας στην υποκατηγορία Α1 ή Α2, σύμφωνα με την κατάταξη της ΥΑ 37674/2016 (Β ́2471) «Τροποποίηση και κωδικοποίηση της ΥΑ 1958/2012»,</a:t>
            </a:r>
          </a:p>
          <a:p>
            <a:pPr algn="just">
              <a:lnSpc>
                <a:spcPct val="170000"/>
              </a:lnSpc>
              <a:buNone/>
            </a:pPr>
            <a:r>
              <a:rPr lang="el-GR" dirty="0" smtClean="0">
                <a:latin typeface="Times New Roman" pitchFamily="18" charset="0"/>
                <a:cs typeface="Times New Roman" pitchFamily="18" charset="0"/>
              </a:rPr>
              <a:t>2.Η υπαγωγή  του έργου/δραστηριότητας στο Παράρτημα  I  της  Οδηγίας 2010/75/ΕΕ περί  βιομηχανικών εκπομπών (ολοκληρωμένη πρόληψη και έλεγχος της ρύπανσης),</a:t>
            </a:r>
          </a:p>
          <a:p>
            <a:pPr algn="just">
              <a:lnSpc>
                <a:spcPct val="170000"/>
              </a:lnSpc>
              <a:buNone/>
            </a:pPr>
            <a:r>
              <a:rPr lang="el-GR" dirty="0" smtClean="0">
                <a:latin typeface="Times New Roman" pitchFamily="18" charset="0"/>
                <a:cs typeface="Times New Roman" pitchFamily="18" charset="0"/>
              </a:rPr>
              <a:t>3.Η υπαγωγή  του  έργου/δραστηριότητας στην Οδηγία 96/82/EK( </a:t>
            </a:r>
            <a:r>
              <a:rPr lang="el-GR" dirty="0" err="1" smtClean="0">
                <a:latin typeface="Times New Roman" pitchFamily="18" charset="0"/>
                <a:cs typeface="Times New Roman" pitchFamily="18" charset="0"/>
              </a:rPr>
              <a:t>SevesoII</a:t>
            </a:r>
            <a:r>
              <a:rPr lang="el-GR" dirty="0" smtClean="0">
                <a:latin typeface="Times New Roman" pitchFamily="18" charset="0"/>
                <a:cs typeface="Times New Roman" pitchFamily="18" charset="0"/>
              </a:rPr>
              <a:t>) για την αντιμετώπιση των κινδύνων μεγάλων ατυχημάτων σχετιζόμενων με επικίνδυνες ουσίες, με διαφοροποίηση σε μονάδες ανώτερης βαθμίδας (</a:t>
            </a:r>
            <a:r>
              <a:rPr lang="el-GR" dirty="0" err="1" smtClean="0">
                <a:latin typeface="Times New Roman" pitchFamily="18" charset="0"/>
                <a:cs typeface="Times New Roman" pitchFamily="18" charset="0"/>
              </a:rPr>
              <a:t>uppertier</a:t>
            </a:r>
            <a:r>
              <a:rPr lang="el-GR" dirty="0" smtClean="0">
                <a:latin typeface="Times New Roman" pitchFamily="18" charset="0"/>
                <a:cs typeface="Times New Roman" pitchFamily="18" charset="0"/>
              </a:rPr>
              <a:t>)και μονάδες κατώτερης βαθμίδας (</a:t>
            </a:r>
            <a:r>
              <a:rPr lang="el-GR" dirty="0" err="1" smtClean="0">
                <a:latin typeface="Times New Roman" pitchFamily="18" charset="0"/>
                <a:cs typeface="Times New Roman" pitchFamily="18" charset="0"/>
              </a:rPr>
              <a:t>lowertier</a:t>
            </a:r>
            <a:r>
              <a:rPr lang="el-GR" dirty="0" smtClean="0">
                <a:latin typeface="Times New Roman" pitchFamily="18" charset="0"/>
                <a:cs typeface="Times New Roman" pitchFamily="18" charset="0"/>
              </a:rPr>
              <a:t>),</a:t>
            </a:r>
          </a:p>
          <a:p>
            <a:pPr algn="just">
              <a:lnSpc>
                <a:spcPct val="170000"/>
              </a:lnSpc>
              <a:buNone/>
            </a:pPr>
            <a:r>
              <a:rPr lang="el-GR" dirty="0" smtClean="0">
                <a:latin typeface="Times New Roman" pitchFamily="18" charset="0"/>
                <a:cs typeface="Times New Roman" pitchFamily="18" charset="0"/>
              </a:rPr>
              <a:t>4.Η υπαγωγή του έργου/δραστηριότητας στην  Οδηγία 1999/13/ΕΚ για τον περιορισμό των εκπομπών πτητικών οργανικών ενώσεων που οφείλονται στη χρήση οργανικών διαλυτών σε ορισμένες δραστηριότητες και εγκαταστάσεις,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dirty="0" smtClean="0">
                <a:latin typeface="Times New Roman" pitchFamily="18" charset="0"/>
                <a:cs typeface="Times New Roman" pitchFamily="18" charset="0"/>
              </a:rPr>
              <a:t>ΕΦΑΡΜΟΓΗ ΤΟΥ ΜΟΝΤΕΛΟΥ «IRAM» ΣΤΙΣ ΔΡΑΣΤΗΡΙΟΤΗΤΕΣ ΤΟΥ ΜΗΤΡΩΟΥ ΕΛΕΓΧΟΜΕΝΩΝ ΔΡΑΣΤΗΡΙΟΤΗΤΩΝ</a:t>
            </a:r>
            <a:endParaRPr lang="el-GR" sz="2400" dirty="0"/>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dirty="0" smtClean="0">
                <a:latin typeface="Times New Roman" pitchFamily="18" charset="0"/>
                <a:cs typeface="Times New Roman" pitchFamily="18" charset="0"/>
              </a:rPr>
              <a:t>5.Η υπαγωγή  του έργου/δραστηριότητας στον Κανονισμό ΕΚ/166/2006 για τη σύσταση ευρωπαϊκού μητρώου έκλυσης και μεταφοράς ρύπων,</a:t>
            </a:r>
          </a:p>
          <a:p>
            <a:pPr algn="just">
              <a:lnSpc>
                <a:spcPct val="170000"/>
              </a:lnSpc>
              <a:buNone/>
            </a:pPr>
            <a:r>
              <a:rPr lang="el-GR" dirty="0" smtClean="0">
                <a:latin typeface="Times New Roman" pitchFamily="18" charset="0"/>
                <a:cs typeface="Times New Roman" pitchFamily="18" charset="0"/>
              </a:rPr>
              <a:t>6.Η </a:t>
            </a:r>
            <a:r>
              <a:rPr lang="el-GR" dirty="0" err="1" smtClean="0">
                <a:latin typeface="Times New Roman" pitchFamily="18" charset="0"/>
                <a:cs typeface="Times New Roman" pitchFamily="18" charset="0"/>
              </a:rPr>
              <a:t>χωροθέτηση</a:t>
            </a:r>
            <a:r>
              <a:rPr lang="el-GR" dirty="0" smtClean="0">
                <a:latin typeface="Times New Roman" pitchFamily="18" charset="0"/>
                <a:cs typeface="Times New Roman" pitchFamily="18" charset="0"/>
              </a:rPr>
              <a:t>  ή μη  του έργου/δραστηριότητας εντός κάποιας  προστατευόμενης περιοχής  του δικτύου NATURA 2000,</a:t>
            </a:r>
          </a:p>
          <a:p>
            <a:pPr algn="just">
              <a:lnSpc>
                <a:spcPct val="170000"/>
              </a:lnSpc>
              <a:buNone/>
            </a:pPr>
            <a:r>
              <a:rPr lang="el-GR" dirty="0" smtClean="0">
                <a:latin typeface="Times New Roman" pitchFamily="18" charset="0"/>
                <a:cs typeface="Times New Roman" pitchFamily="18" charset="0"/>
              </a:rPr>
              <a:t>7.Μία  εμπειρική ιεράρχηση για κάθε ομάδα/υποομάδα δραστηριοτήτων, που  </a:t>
            </a:r>
            <a:r>
              <a:rPr lang="el-GR" dirty="0" err="1" smtClean="0">
                <a:latin typeface="Times New Roman" pitchFamily="18" charset="0"/>
                <a:cs typeface="Times New Roman" pitchFamily="18" charset="0"/>
              </a:rPr>
              <a:t>αθορίστηκε</a:t>
            </a:r>
            <a:r>
              <a:rPr lang="el-GR" dirty="0" smtClean="0">
                <a:latin typeface="Times New Roman" pitchFamily="18" charset="0"/>
                <a:cs typeface="Times New Roman" pitchFamily="18" charset="0"/>
              </a:rPr>
              <a:t> στο πλαίσιο του παρόντος  σχεδίου. Για την ιεράρχηση αυτή ορίστηκαν τρεις κατηγορίες(χαμηλή , μεσαία, ψηλή). Ανάλογα με τις ανάγκες ελέγχου συγκεκριμένων κατηγοριών/υποομάδων δραστηριοτήτων, με βάση τα ευρήματα και την εμπειρία των ελέγχων στη χώρα μας έως τώρα και λαμβάνοντας </a:t>
            </a:r>
            <a:r>
              <a:rPr lang="el-GR" dirty="0" err="1" smtClean="0">
                <a:latin typeface="Times New Roman" pitchFamily="18" charset="0"/>
                <a:cs typeface="Times New Roman" pitchFamily="18" charset="0"/>
              </a:rPr>
              <a:t>υπόψιν</a:t>
            </a:r>
            <a:r>
              <a:rPr lang="el-GR" dirty="0" smtClean="0">
                <a:latin typeface="Times New Roman" pitchFamily="18" charset="0"/>
                <a:cs typeface="Times New Roman" pitchFamily="18" charset="0"/>
              </a:rPr>
              <a:t> τις προτάσεις των περιφερειακών  αρχών ελέγχου. </a:t>
            </a:r>
            <a:endParaRPr lang="el-GR" dirty="0" smtClean="0"/>
          </a:p>
          <a:p>
            <a:pPr>
              <a:buNone/>
            </a:pPr>
            <a:endParaRPr lang="el-GR" dirty="0" smtClean="0"/>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dirty="0" smtClean="0">
                <a:solidFill>
                  <a:prstClr val="black"/>
                </a:solidFill>
                <a:latin typeface="Times New Roman" pitchFamily="18" charset="0"/>
                <a:cs typeface="Times New Roman" pitchFamily="18" charset="0"/>
              </a:rPr>
              <a:t>ΕΦΑΡΜΟΓΗ ΤΟΥ ΜΟΝΤΕΛΟΥ «IRAM» ΣΤΙΣ ΔΡΑΣΤΗΡΙΟΤΗΤΕΣ ΤΟΥ ΜΗΤΡΩΟΥ ΕΛΕΓΧΟΜΕΝΩΝ ΔΡΑΣΤΗΡΙΟΤΗΤΩΝ</a:t>
            </a:r>
            <a:endParaRPr lang="el-GR" sz="24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buNone/>
            </a:pPr>
            <a:r>
              <a:rPr lang="el-GR" sz="1900" dirty="0" smtClean="0">
                <a:latin typeface="Times New Roman" pitchFamily="18" charset="0"/>
                <a:cs typeface="Times New Roman" pitchFamily="18" charset="0"/>
              </a:rPr>
              <a:t>	Κάθε κριτήριο επίπτωσης βαθμολογήθηκε από 1 ως 5, όπου η βαθμολόγηση «5» αντιστοιχεί στην υψηλότερη κατηγορία επικινδυνότητας και «1» στη χαμηλότερη. Στον παρόντα σχεδιασμό επιλέχτηκε να χρησιμοποιηθεί ένας όρος στάθμισης (-0,5) στο κριτήριο επίπτωσης που αφορά την υπαγωγή έργου/δραστηριότητας στον κανονισμό ΕΚ/166/2006 (e-</a:t>
            </a:r>
            <a:r>
              <a:rPr lang="el-GR" sz="2000" dirty="0" smtClean="0">
                <a:latin typeface="Times New Roman" pitchFamily="18" charset="0"/>
                <a:cs typeface="Times New Roman" pitchFamily="18" charset="0"/>
              </a:rPr>
              <a:t>PRTR) για τη σύσταση ευρωπαϊκού μητρώου έκλυσης και μεταφοράς ρύπων, καθώς επίσης στο κριτήριο της εμπειρικής ιεράρχησης, ώστε τα κριτήρια αυτά να έχουν ελαφρά μικρότερη επίδραση στην ανάλυση επικινδυνότητας.</a:t>
            </a:r>
          </a:p>
          <a:p>
            <a:pPr algn="just">
              <a:lnSpc>
                <a:spcPct val="150000"/>
              </a:lnSpc>
            </a:pPr>
            <a:endParaRPr lang="el-GR" sz="1900" dirty="0" smtClean="0">
              <a:latin typeface="Times New Roman" pitchFamily="18" charset="0"/>
              <a:cs typeface="Times New Roman" pitchFamily="18" charset="0"/>
            </a:endParaRPr>
          </a:p>
          <a:p>
            <a:pPr algn="just">
              <a:lnSpc>
                <a:spcPct val="150000"/>
              </a:lnSpc>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ΝΟΜΙΚΟ ΠΛΑΙΣΙΟ</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dirty="0" smtClean="0">
                <a:latin typeface="Times New Roman" pitchFamily="18" charset="0"/>
                <a:cs typeface="Times New Roman" pitchFamily="18" charset="0"/>
              </a:rPr>
              <a:t>	Άρθρο </a:t>
            </a:r>
            <a:r>
              <a:rPr lang="el-GR" dirty="0">
                <a:latin typeface="Times New Roman" pitchFamily="18" charset="0"/>
                <a:cs typeface="Times New Roman" pitchFamily="18" charset="0"/>
              </a:rPr>
              <a:t>20 του Ν. 4014/2011 </a:t>
            </a:r>
            <a:r>
              <a:rPr lang="el-GR" dirty="0" smtClean="0">
                <a:latin typeface="Times New Roman" pitchFamily="18" charset="0"/>
                <a:cs typeface="Times New Roman" pitchFamily="18" charset="0"/>
              </a:rPr>
              <a:t>:</a:t>
            </a:r>
            <a:r>
              <a:rPr lang="el-GR" dirty="0">
                <a:latin typeface="Times New Roman" pitchFamily="18" charset="0"/>
                <a:cs typeface="Times New Roman" pitchFamily="18" charset="0"/>
              </a:rPr>
              <a:t>Ό</a:t>
            </a:r>
            <a:r>
              <a:rPr lang="el-GR" dirty="0" smtClean="0">
                <a:latin typeface="Times New Roman" pitchFamily="18" charset="0"/>
                <a:cs typeface="Times New Roman" pitchFamily="18" charset="0"/>
              </a:rPr>
              <a:t>λα </a:t>
            </a:r>
            <a:r>
              <a:rPr lang="el-GR" dirty="0">
                <a:latin typeface="Times New Roman" pitchFamily="18" charset="0"/>
                <a:cs typeface="Times New Roman" pitchFamily="18" charset="0"/>
              </a:rPr>
              <a:t>τα έργα και </a:t>
            </a:r>
            <a:r>
              <a:rPr lang="el-GR" dirty="0" smtClean="0">
                <a:latin typeface="Times New Roman" pitchFamily="18" charset="0"/>
                <a:cs typeface="Times New Roman" pitchFamily="18" charset="0"/>
              </a:rPr>
              <a:t>οι δραστηριότητες </a:t>
            </a:r>
            <a:r>
              <a:rPr lang="el-GR" dirty="0">
                <a:latin typeface="Times New Roman" pitchFamily="18" charset="0"/>
                <a:cs typeface="Times New Roman" pitchFamily="18" charset="0"/>
              </a:rPr>
              <a:t>που </a:t>
            </a:r>
            <a:r>
              <a:rPr lang="el-GR" dirty="0" smtClean="0">
                <a:latin typeface="Times New Roman" pitchFamily="18" charset="0"/>
                <a:cs typeface="Times New Roman" pitchFamily="18" charset="0"/>
              </a:rPr>
              <a:t>ενδέχεται </a:t>
            </a:r>
            <a:r>
              <a:rPr lang="el-GR" dirty="0">
                <a:latin typeface="Times New Roman" pitchFamily="18" charset="0"/>
                <a:cs typeface="Times New Roman" pitchFamily="18" charset="0"/>
              </a:rPr>
              <a:t>να έχουν σημαντικές επιπτώσεις στο περιβάλλον, δηλαδή </a:t>
            </a:r>
            <a:r>
              <a:rPr lang="el-GR" dirty="0" smtClean="0">
                <a:latin typeface="Times New Roman" pitchFamily="18" charset="0"/>
                <a:cs typeface="Times New Roman" pitchFamily="18" charset="0"/>
              </a:rPr>
              <a:t>εκείνα που </a:t>
            </a:r>
            <a:r>
              <a:rPr lang="el-GR" dirty="0">
                <a:latin typeface="Times New Roman" pitchFamily="18" charset="0"/>
                <a:cs typeface="Times New Roman" pitchFamily="18" charset="0"/>
              </a:rPr>
              <a:t>κατατάσσονται </a:t>
            </a:r>
            <a:r>
              <a:rPr lang="el-GR" dirty="0" smtClean="0">
                <a:latin typeface="Times New Roman" pitchFamily="18" charset="0"/>
                <a:cs typeface="Times New Roman" pitchFamily="18" charset="0"/>
              </a:rPr>
              <a:t>στην </a:t>
            </a:r>
            <a:r>
              <a:rPr lang="el-GR" dirty="0">
                <a:latin typeface="Times New Roman" pitchFamily="18" charset="0"/>
                <a:cs typeface="Times New Roman" pitchFamily="18" charset="0"/>
              </a:rPr>
              <a:t>κατηγορία Α ́ για την περιβαλλοντική τους </a:t>
            </a:r>
            <a:r>
              <a:rPr lang="el-GR" dirty="0" err="1">
                <a:latin typeface="Times New Roman" pitchFamily="18" charset="0"/>
                <a:cs typeface="Times New Roman" pitchFamily="18" charset="0"/>
              </a:rPr>
              <a:t>αδειοδότηση</a:t>
            </a:r>
            <a:r>
              <a:rPr lang="el-GR" dirty="0">
                <a:latin typeface="Times New Roman" pitchFamily="18" charset="0"/>
                <a:cs typeface="Times New Roman" pitchFamily="18" charset="0"/>
              </a:rPr>
              <a:t>, εντάσσονται σε </a:t>
            </a:r>
            <a:r>
              <a:rPr lang="el-GR" dirty="0" smtClean="0">
                <a:latin typeface="Times New Roman" pitchFamily="18" charset="0"/>
                <a:cs typeface="Times New Roman" pitchFamily="18" charset="0"/>
              </a:rPr>
              <a:t>σχέδιο περιβαλλοντικών επιθεωρήσεων .Το σχέδιο αυτό </a:t>
            </a:r>
            <a:r>
              <a:rPr lang="el-GR" dirty="0">
                <a:latin typeface="Times New Roman" pitchFamily="18" charset="0"/>
                <a:cs typeface="Times New Roman" pitchFamily="18" charset="0"/>
              </a:rPr>
              <a:t>καταρτίζεται από το </a:t>
            </a:r>
            <a:r>
              <a:rPr lang="el-GR" dirty="0" smtClean="0">
                <a:latin typeface="Times New Roman" pitchFamily="18" charset="0"/>
                <a:cs typeface="Times New Roman" pitchFamily="18" charset="0"/>
              </a:rPr>
              <a:t>Σώμα </a:t>
            </a:r>
            <a:r>
              <a:rPr lang="el-GR" dirty="0">
                <a:latin typeface="Times New Roman" pitchFamily="18" charset="0"/>
                <a:cs typeface="Times New Roman" pitchFamily="18" charset="0"/>
              </a:rPr>
              <a:t>Επιθεώρησης </a:t>
            </a:r>
            <a:r>
              <a:rPr lang="el-GR" dirty="0" smtClean="0">
                <a:latin typeface="Times New Roman" pitchFamily="18" charset="0"/>
                <a:cs typeface="Times New Roman" pitchFamily="18" charset="0"/>
              </a:rPr>
              <a:t>Περιβάλλοντος</a:t>
            </a:r>
            <a:r>
              <a:rPr lang="el-GR" dirty="0">
                <a:latin typeface="Times New Roman" pitchFamily="18" charset="0"/>
                <a:cs typeface="Times New Roman" pitchFamily="18" charset="0"/>
              </a:rPr>
              <a:t>, Δόμησης, Ενέργειας και </a:t>
            </a:r>
            <a:r>
              <a:rPr lang="el-GR" dirty="0" smtClean="0">
                <a:latin typeface="Times New Roman" pitchFamily="18" charset="0"/>
                <a:cs typeface="Times New Roman" pitchFamily="18" charset="0"/>
              </a:rPr>
              <a:t>Μεταλλείων (ΣΕΠΔΕΜ), και αναθεωρείται το </a:t>
            </a:r>
            <a:r>
              <a:rPr lang="el-GR" dirty="0">
                <a:latin typeface="Times New Roman" pitchFamily="18" charset="0"/>
                <a:cs typeface="Times New Roman" pitchFamily="18" charset="0"/>
              </a:rPr>
              <a:t>αργότερο </a:t>
            </a:r>
            <a:r>
              <a:rPr lang="el-GR" dirty="0" smtClean="0">
                <a:latin typeface="Times New Roman" pitchFamily="18" charset="0"/>
                <a:cs typeface="Times New Roman" pitchFamily="18" charset="0"/>
              </a:rPr>
              <a:t>κάθε </a:t>
            </a:r>
            <a:r>
              <a:rPr lang="el-GR" dirty="0">
                <a:latin typeface="Times New Roman" pitchFamily="18" charset="0"/>
                <a:cs typeface="Times New Roman" pitchFamily="18" charset="0"/>
              </a:rPr>
              <a:t>πέντε </a:t>
            </a:r>
            <a:r>
              <a:rPr lang="el-GR" dirty="0" smtClean="0">
                <a:latin typeface="Times New Roman" pitchFamily="18" charset="0"/>
                <a:cs typeface="Times New Roman" pitchFamily="18" charset="0"/>
              </a:rPr>
              <a:t>χρόνια. </a:t>
            </a:r>
            <a:r>
              <a:rPr lang="el-GR" dirty="0">
                <a:latin typeface="Times New Roman" pitchFamily="18" charset="0"/>
                <a:cs typeface="Times New Roman" pitchFamily="18" charset="0"/>
              </a:rPr>
              <a:t>Βάσει του </a:t>
            </a:r>
            <a:r>
              <a:rPr lang="el-GR" dirty="0" smtClean="0">
                <a:latin typeface="Times New Roman" pitchFamily="18" charset="0"/>
                <a:cs typeface="Times New Roman" pitchFamily="18" charset="0"/>
              </a:rPr>
              <a:t>σχεδίου </a:t>
            </a:r>
            <a:r>
              <a:rPr lang="el-GR" dirty="0">
                <a:latin typeface="Times New Roman" pitchFamily="18" charset="0"/>
                <a:cs typeface="Times New Roman" pitchFamily="18" charset="0"/>
              </a:rPr>
              <a:t>αυτού, το ΣΕΠΔΕΜ, σε συνεργασία με τις </a:t>
            </a:r>
            <a:r>
              <a:rPr lang="el-GR" dirty="0" smtClean="0">
                <a:latin typeface="Times New Roman" pitchFamily="18" charset="0"/>
                <a:cs typeface="Times New Roman" pitchFamily="18" charset="0"/>
              </a:rPr>
              <a:t>υπηρεσίες </a:t>
            </a:r>
            <a:r>
              <a:rPr lang="el-GR" dirty="0">
                <a:latin typeface="Times New Roman" pitchFamily="18" charset="0"/>
                <a:cs typeface="Times New Roman" pitchFamily="18" charset="0"/>
              </a:rPr>
              <a:t>των </a:t>
            </a:r>
            <a:r>
              <a:rPr lang="el-GR" dirty="0" smtClean="0">
                <a:latin typeface="Times New Roman" pitchFamily="18" charset="0"/>
                <a:cs typeface="Times New Roman" pitchFamily="18" charset="0"/>
              </a:rPr>
              <a:t>Αποκεντρωμένων </a:t>
            </a:r>
            <a:r>
              <a:rPr lang="el-GR" dirty="0">
                <a:latin typeface="Times New Roman" pitchFamily="18" charset="0"/>
                <a:cs typeface="Times New Roman" pitchFamily="18" charset="0"/>
              </a:rPr>
              <a:t>Διοικήσεων, </a:t>
            </a:r>
            <a:r>
              <a:rPr lang="el-GR" dirty="0" smtClean="0">
                <a:latin typeface="Times New Roman" pitchFamily="18" charset="0"/>
                <a:cs typeface="Times New Roman" pitchFamily="18" charset="0"/>
              </a:rPr>
              <a:t>καταρτίζει εξειδικευμένα προγράμματα </a:t>
            </a:r>
            <a:r>
              <a:rPr lang="el-GR" dirty="0">
                <a:latin typeface="Times New Roman" pitchFamily="18" charset="0"/>
                <a:cs typeface="Times New Roman" pitchFamily="18" charset="0"/>
              </a:rPr>
              <a:t>τακτικών </a:t>
            </a:r>
            <a:r>
              <a:rPr lang="el-GR" dirty="0" smtClean="0">
                <a:latin typeface="Times New Roman" pitchFamily="18" charset="0"/>
                <a:cs typeface="Times New Roman" pitchFamily="18" charset="0"/>
              </a:rPr>
              <a:t> περιβαλλοντικών επιθεωρήσεων.</a:t>
            </a:r>
            <a:endParaRPr lang="el-GR" dirty="0">
              <a:latin typeface="Times New Roman" pitchFamily="18" charset="0"/>
              <a:cs typeface="Times New Roman" pitchFamily="18" charset="0"/>
            </a:endParaRPr>
          </a:p>
          <a:p>
            <a:pPr algn="just">
              <a:lnSpc>
                <a:spcPct val="170000"/>
              </a:lnSpc>
            </a:pPr>
            <a:endParaRPr lang="el-GR"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dirty="0" smtClean="0">
                <a:solidFill>
                  <a:prstClr val="black"/>
                </a:solidFill>
                <a:latin typeface="Times New Roman" pitchFamily="18" charset="0"/>
                <a:cs typeface="Times New Roman" pitchFamily="18" charset="0"/>
              </a:rPr>
              <a:t>ΕΦΑΡΜΟΓΗ ΤΟΥ ΜΟΝΤΕΛΟΥ «IRAM» ΣΤΙΣ ΔΡΑΣΤΗΡΙΟΤΗΤΕΣ ΤΟΥ ΜΗΤΡΩΟΥ ΕΛΕΓΧΟΜΕΝΩΝ ΔΡΑΣΤΗΡΙΟΤΗΤΩΝ</a:t>
            </a:r>
            <a:endParaRPr lang="el-GR" sz="24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lnSpcReduction="10000"/>
          </a:bodyPr>
          <a:lstStyle/>
          <a:p>
            <a:pPr algn="just">
              <a:lnSpc>
                <a:spcPct val="150000"/>
              </a:lnSpc>
              <a:buNone/>
            </a:pPr>
            <a:r>
              <a:rPr lang="el-GR" sz="1600" dirty="0" smtClean="0">
                <a:latin typeface="Times New Roman" pitchFamily="18" charset="0"/>
                <a:cs typeface="Times New Roman" pitchFamily="18" charset="0"/>
              </a:rPr>
              <a:t>Κριτήρια επίδοσης του κάθε φορέα λειτουργίας/εκμετάλλευσης:</a:t>
            </a:r>
          </a:p>
          <a:p>
            <a:pPr algn="just">
              <a:lnSpc>
                <a:spcPct val="150000"/>
              </a:lnSpc>
              <a:buFont typeface="+mj-lt"/>
              <a:buAutoNum type="arabicPeriod"/>
            </a:pPr>
            <a:r>
              <a:rPr lang="el-GR" sz="1600" dirty="0" smtClean="0">
                <a:latin typeface="Times New Roman" pitchFamily="18" charset="0"/>
                <a:cs typeface="Times New Roman" pitchFamily="18" charset="0"/>
              </a:rPr>
              <a:t>Η ενεργή καταχώριση έργου/δραστηριότητας στο μητρώο του συστήματος οικολογικής διαχείρισης και ελέγχου EMAS(Κανονισμός ΕΚ αριθ. 1221/2009),</a:t>
            </a:r>
          </a:p>
          <a:p>
            <a:pPr algn="just">
              <a:lnSpc>
                <a:spcPct val="150000"/>
              </a:lnSpc>
              <a:buFont typeface="+mj-lt"/>
              <a:buAutoNum type="arabicPeriod"/>
            </a:pPr>
            <a:r>
              <a:rPr lang="el-GR" sz="1600" dirty="0" smtClean="0">
                <a:latin typeface="Times New Roman" pitchFamily="18" charset="0"/>
                <a:cs typeface="Times New Roman" pitchFamily="18" charset="0"/>
              </a:rPr>
              <a:t>Το ιστορικό συμμόρφωσης έργου/δραστηριότητας στους περιβαλλοντικούς όρους και τις διατάξεις της κείμενης περιβαλλοντικής νομοθεσίας, βάσει πορισμάτων προηγούμενων περιβαλλοντικών επιθεωρήσεων. </a:t>
            </a:r>
          </a:p>
          <a:p>
            <a:pPr algn="just">
              <a:lnSpc>
                <a:spcPct val="150000"/>
              </a:lnSpc>
              <a:buNone/>
            </a:pPr>
            <a:r>
              <a:rPr lang="el-GR" sz="1600" dirty="0" smtClean="0">
                <a:latin typeface="Times New Roman" pitchFamily="18" charset="0"/>
                <a:cs typeface="Times New Roman" pitchFamily="18" charset="0"/>
              </a:rPr>
              <a:t>	Τα επιμέρους αυτά κριτήρια επίδοσης λαμβάνουν τιμές «-1», «0» ή «1» και η επίδραση τους μπορεί να είναι κατ ́ αντιστοίχηση θετική, αρνητική ή ουδέτερη στην εκτίμηση επικινδυνότητας. </a:t>
            </a:r>
          </a:p>
          <a:p>
            <a:pPr algn="just">
              <a:lnSpc>
                <a:spcPct val="150000"/>
              </a:lnSpc>
              <a:buNone/>
            </a:pPr>
            <a:r>
              <a:rPr lang="el-GR" sz="1600" dirty="0" smtClean="0">
                <a:latin typeface="Times New Roman" pitchFamily="18" charset="0"/>
                <a:cs typeface="Times New Roman" pitchFamily="18" charset="0"/>
              </a:rPr>
              <a:t>	Στην περίπτωση των κριτηρίων επίδοσης όλα τα κριτήρια να έχουν την ίδια βαρύτητα.</a:t>
            </a:r>
          </a:p>
          <a:p>
            <a:pPr algn="just">
              <a:lnSpc>
                <a:spcPct val="150000"/>
              </a:lnSpc>
              <a:buNone/>
            </a:pPr>
            <a:r>
              <a:rPr lang="el-GR" sz="1600" dirty="0" smtClean="0">
                <a:latin typeface="Times New Roman" pitchFamily="18" charset="0"/>
                <a:cs typeface="Times New Roman" pitchFamily="18" charset="0"/>
              </a:rPr>
              <a:t>	Η μέση τιμή των επιμέρους κριτηρίων επίδοσης, στρογγυλοποιημένη στον πλησιέστερο ακέραιο αριθμό, δίνει το συνολικό βαθμό επίδοσης για κάθε φορέα λειτουργίας/εκμετάλλευσης, ο  οποίος λαμβάνει τιμές «-1», «0» ή «1».</a:t>
            </a:r>
          </a:p>
          <a:p>
            <a:pPr algn="just">
              <a:lnSpc>
                <a:spcPct val="150000"/>
              </a:lnSpc>
              <a:buNone/>
            </a:pPr>
            <a:endParaRPr lang="el-GR" sz="1600" dirty="0" smtClean="0">
              <a:latin typeface="Times New Roman" pitchFamily="18" charset="0"/>
              <a:cs typeface="Times New Roman" pitchFamily="18" charset="0"/>
            </a:endParaRP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764704"/>
            <a:ext cx="8229600" cy="1080120"/>
          </a:xfrm>
        </p:spPr>
        <p:txBody>
          <a:bodyPr>
            <a:noAutofit/>
          </a:bodyPr>
          <a:lstStyle/>
          <a:p>
            <a:r>
              <a:rPr lang="el-GR" sz="2400" dirty="0" smtClean="0">
                <a:solidFill>
                  <a:prstClr val="black"/>
                </a:solidFill>
                <a:latin typeface="Times New Roman" pitchFamily="18" charset="0"/>
                <a:cs typeface="Times New Roman" pitchFamily="18" charset="0"/>
              </a:rPr>
              <a:t>ΕΦΑΡΜΟΓΗ ΤΟΥ ΜΟΝΤΕΛΟΥ «IRAM» ΣΤΙΣ ΔΡΑΣΤΗΡΙΟΤΗΤΕΣ ΤΟΥ ΜΗΤΡΩΟΥ ΕΛΕΓΧΟΜΕΝΩΝ ΔΡΑΣΤΗΡΙΟΤΗΤΩΝ</a:t>
            </a:r>
            <a:endParaRPr lang="el-GR" sz="24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dirty="0" smtClean="0">
                <a:latin typeface="Times New Roman" pitchFamily="18" charset="0"/>
                <a:cs typeface="Times New Roman" pitchFamily="18" charset="0"/>
              </a:rPr>
              <a:t>	Εν συνεχεία, ο συνολικός βαθμός επίδοσης του συγκεκριμένου φορέα προστίθεται σε κάθε επιμέρους κριτήριο επίπτωσης, για να προκύψει η επιμέρους κατηγορία επικινδυνότητας που αντιστοιχεί σε κάθε κριτήριο επίπτωσης. Κατά αυτόν τον τρόπο, η επίδραση του κριτηρίου επίδοσης μπορεί να είναι θετική, αρνητική ή ουδέτερη στην εκτίμηση επικινδυνότητας. Μία καλή επίδοση του φορέα λειτουργίας/εκμετάλλευσης που βαθμολογείται με «-1» μειώνει την εκτιμώμενη επικινδυνότητα κατά ένα βήμα, ενώ μια αρνητική επίδοση που βαθμολογείται με «+1» αυξάνει την εκτιμώμενη επικινδυνότητα.</a:t>
            </a:r>
          </a:p>
          <a:p>
            <a:pPr algn="just">
              <a:lnSpc>
                <a:spcPct val="170000"/>
              </a:lnSpc>
              <a:buNone/>
            </a:pPr>
            <a:r>
              <a:rPr lang="el-GR" dirty="0" smtClean="0">
                <a:latin typeface="Times New Roman" pitchFamily="18" charset="0"/>
                <a:cs typeface="Times New Roman" pitchFamily="18" charset="0"/>
              </a:rPr>
              <a:t>	</a:t>
            </a:r>
          </a:p>
          <a:p>
            <a:pPr algn="just">
              <a:lnSpc>
                <a:spcPct val="170000"/>
              </a:lnSpc>
            </a:pPr>
            <a:endParaRPr lang="el-GR"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dirty="0" smtClean="0">
                <a:solidFill>
                  <a:prstClr val="black"/>
                </a:solidFill>
                <a:latin typeface="Times New Roman" pitchFamily="18" charset="0"/>
                <a:cs typeface="Times New Roman" pitchFamily="18" charset="0"/>
              </a:rPr>
              <a:t>ΕΦΑΡΜΟΓΗ ΤΟΥ ΜΟΝΤΕΛΟΥ «IRAM» ΣΤΙΣ ΔΡΑΣΤΗΡΙΟΤΗΤΕΣ ΤΟΥ ΜΗΤΡΩΟΥ ΕΛΕΓΧΟΜΕΝΩΝ ΔΡΑΣΤΗΡΙΟΤΗΤΩΝ</a:t>
            </a:r>
            <a:endParaRPr lang="el-GR" sz="2400"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Τέλος, για να υπολογιστεί η κατηγορία συνολικού περιβαλλοντικού κινδύνου κάθε έργου και δραστηριότητας, χρησιμοποιούνται οι επιμέρους κατηγορίες επικινδυνότητας και εφαρμόζεται ο «κανόνας επικινδυνότητας». Ως κατηγορία συνολικού περιβαλλοντικού κινδύνου λαμβάνεται η μεγαλύτερη τιμή από τις επί μέρους κατηγορίες επικινδυνότητας, υπό την προϋπόθεση ότι η τιμή αυτή παρουσιάζεται σε τουλάχιστον δύο επί μέρους κατηγορίες επικινδυνότητας. Αν δεν πληρείται η προαναφερόμενη απαίτηση («κανόνας 2»), τότε ως τελική κατηγορία επικινδυνότητας λαμβάνεται η μεγαλύτερη τιμή από τις επί μέρους κατηγορίες επικινδυνότητας μειωμένη κατά μία μονάδα.  Ως «κανόνας επικινδυνότητας» επιλέχθηκε ο αριθμός «δύο» από την παρούσα ομάδα εργασίας, δεδομένου του Μεγάλου αριθμού των κριτηρίων επίπτωσης που έχουν χρησιμοποιηθεί. Αυτό σημαίνει, για παράδειγμα, ότι για ένα έργο καθορίζεται η υψηλότερη δυνατή συχνότητα επιθεώρησης εάν τουλάχιστον Δύο κριτήρια επίπτωσης βαθμολογηθούν με τον υψηλότερο βαθμό.</a:t>
            </a:r>
          </a:p>
          <a:p>
            <a:pPr algn="just">
              <a:lnSpc>
                <a:spcPct val="170000"/>
              </a:lnSpc>
              <a:buNone/>
            </a:pPr>
            <a:r>
              <a:rPr lang="el-GR" dirty="0" smtClean="0">
                <a:latin typeface="Times New Roman" pitchFamily="18" charset="0"/>
                <a:cs typeface="Times New Roman" pitchFamily="18" charset="0"/>
              </a:rPr>
              <a:t>	Το εύρος τιμών της συνολικής κατηγορίας περιβαλλοντικού κινδύνου κυμαίνεται από 0 έως 6.</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latin typeface="Times New Roman" pitchFamily="18" charset="0"/>
                <a:cs typeface="Times New Roman" pitchFamily="18" charset="0"/>
              </a:rPr>
              <a:t/>
            </a:r>
            <a:br>
              <a:rPr lang="el-GR" sz="3200" dirty="0" smtClean="0">
                <a:latin typeface="Times New Roman" pitchFamily="18" charset="0"/>
                <a:cs typeface="Times New Roman" pitchFamily="18" charset="0"/>
              </a:rPr>
            </a:br>
            <a:r>
              <a:rPr lang="el-GR" sz="2800" dirty="0" smtClean="0">
                <a:latin typeface="Times New Roman" pitchFamily="18" charset="0"/>
                <a:cs typeface="Times New Roman" pitchFamily="18" charset="0"/>
              </a:rPr>
              <a:t>ΠΡΟΣΔΙΟΡΙΣΜΟΣ ΣΥΧΝΟΤΗΤΑΣ  ΕΠΙΘΕΩΡΗΣΗΣ ΓΙΑ ΚΑΘΕ ΕΡΓΟ Η ΔΡΑΣΤΗΡΙΟΤΗΤΑ </a:t>
            </a:r>
            <a:r>
              <a:rPr lang="el-GR" sz="3200" dirty="0" smtClean="0">
                <a:latin typeface="Times New Roman" pitchFamily="18" charset="0"/>
                <a:cs typeface="Times New Roman" pitchFamily="18" charset="0"/>
              </a:rPr>
              <a:t/>
            </a:r>
            <a:br>
              <a:rPr lang="el-GR" sz="3200" dirty="0" smtClean="0">
                <a:latin typeface="Times New Roman" pitchFamily="18" charset="0"/>
                <a:cs typeface="Times New Roman" pitchFamily="18" charset="0"/>
              </a:rPr>
            </a:br>
            <a:endParaRPr lang="el-GR" sz="32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92500"/>
          </a:bodyPr>
          <a:lstStyle/>
          <a:p>
            <a:pPr algn="just">
              <a:lnSpc>
                <a:spcPct val="160000"/>
              </a:lnSpc>
            </a:pPr>
            <a:r>
              <a:rPr lang="el-GR" sz="2100" dirty="0" smtClean="0">
                <a:latin typeface="Times New Roman" pitchFamily="18" charset="0"/>
                <a:cs typeface="Times New Roman" pitchFamily="18" charset="0"/>
              </a:rPr>
              <a:t>Για κάθε κατηγορία συνολικού περιβαλλοντικού κινδύνου, έγινε αντιστοίχηση με μία ελάχιστη συχνότητα περιβαλλοντικής επιθεώρησης, ως ο μέγιστος χρόνος επανελέγχου(ή μέγιστος χρόνος μεταξύ δύο ελέγχων).</a:t>
            </a:r>
          </a:p>
          <a:p>
            <a:pPr algn="just">
              <a:lnSpc>
                <a:spcPct val="160000"/>
              </a:lnSpc>
            </a:pPr>
            <a:r>
              <a:rPr lang="el-GR" sz="2100" dirty="0" smtClean="0">
                <a:latin typeface="Times New Roman" pitchFamily="18" charset="0"/>
                <a:cs typeface="Times New Roman" pitchFamily="18" charset="0"/>
              </a:rPr>
              <a:t>Για κάθε έργο/δραστηριότητα, καθορίστηκε ο μέγιστος  χρόνος επανελέγχου τους, που λαμβάνει τις εξής τιμές: 1,2,3,4,5,ή 10 έτη. </a:t>
            </a:r>
          </a:p>
          <a:p>
            <a:pPr algn="just">
              <a:lnSpc>
                <a:spcPct val="160000"/>
              </a:lnSpc>
            </a:pPr>
            <a:r>
              <a:rPr lang="el-GR" sz="2100" dirty="0" smtClean="0">
                <a:latin typeface="Times New Roman" pitchFamily="18" charset="0"/>
                <a:cs typeface="Times New Roman" pitchFamily="18" charset="0"/>
              </a:rPr>
              <a:t>Ο συνολικός αριθμός  Επιθεωρήσεων που  απαιτείται  να διενεργηθούν εντός της πενταετούς διάρκειας του σχεδίου για όλη την επικράτεια, είναι 5.618  επιθεωρήσεις</a:t>
            </a:r>
            <a:r>
              <a:rPr lang="el-GR" dirty="0" smtClean="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latin typeface="Times New Roman" pitchFamily="18" charset="0"/>
                <a:cs typeface="Times New Roman" pitchFamily="18" charset="0"/>
              </a:rPr>
              <a:t>ΠΡΟΣΔΙΟΡΙΣΜΟΣ ΣΥΧΝΟΤΗΤΑΣ  ΕΠΙΘΕΩΡΗΣΗΣ ΓΙΑ ΚΑΘΕ ΕΡΓΟ Η ΔΡΑΣΤΗΡΙΟΤΗΤΑ </a:t>
            </a:r>
            <a:br>
              <a:rPr lang="el-GR" sz="2800" dirty="0" smtClean="0">
                <a:latin typeface="Times New Roman" pitchFamily="18" charset="0"/>
                <a:cs typeface="Times New Roman" pitchFamily="18" charset="0"/>
              </a:rPr>
            </a:br>
            <a:endParaRPr lang="el-GR" sz="28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buNone/>
            </a:pPr>
            <a:r>
              <a:rPr lang="el-GR" sz="1800" dirty="0" smtClean="0">
                <a:latin typeface="Times New Roman" pitchFamily="18" charset="0"/>
                <a:cs typeface="Times New Roman" pitchFamily="18" charset="0"/>
              </a:rPr>
              <a:t>Ο συνολικός αριθμός περιβαλλοντικών Επιθεωρήσεων που προκύπτει ότι πρέπει να πραγματοποιηθούν σε όλη τη χώρα είναι 682 για το έτος 2017 και 1254 επιθεωρήσεις για το έτος 2018 και για κάθε επόμενο έτος ως το 2021. Για την κατάρτιση των ετήσιων Προγραμμάτων, οι επιθεωρήσεις επιμερίστηκαν μεταξύ των τριών ομάδων αρμόδιων αρχών, σε αναλογία με το συνολικό διαθέσιμο προσωπικό της κάθε μίας από τις τρεις αρχές</a:t>
            </a:r>
            <a:r>
              <a:rPr lang="en-US" sz="1800" dirty="0" smtClean="0">
                <a:latin typeface="Times New Roman" pitchFamily="18" charset="0"/>
                <a:cs typeface="Times New Roman" pitchFamily="18" charset="0"/>
              </a:rPr>
              <a:t>.</a:t>
            </a:r>
            <a:endParaRPr lang="el-GR" sz="1800" dirty="0" smtClean="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nikos\Desktop\Screenshot 2018-05-15 23.01.30.png"/>
          <p:cNvPicPr>
            <a:picLocks noChangeAspect="1" noChangeArrowheads="1"/>
          </p:cNvPicPr>
          <p:nvPr/>
        </p:nvPicPr>
        <p:blipFill>
          <a:blip r:embed="rId2"/>
          <a:srcRect/>
          <a:stretch>
            <a:fillRect/>
          </a:stretch>
        </p:blipFill>
        <p:spPr bwMode="auto">
          <a:xfrm>
            <a:off x="1357290" y="1095374"/>
            <a:ext cx="6072229" cy="5334021"/>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Times New Roman" pitchFamily="18" charset="0"/>
                <a:cs typeface="Times New Roman" pitchFamily="18" charset="0"/>
              </a:rPr>
              <a:t>ΕΚΤΑΚΤΕΣ ΠΕΡΙΒΑΛΛΟΝΤΙΚΕΣ ΕΠΙΘΕΩΡΗΣΕΙΣ</a:t>
            </a:r>
            <a:endParaRPr lang="el-GR" sz="32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pPr>
            <a:r>
              <a:rPr lang="el-GR" dirty="0" smtClean="0">
                <a:latin typeface="Times New Roman" pitchFamily="18" charset="0"/>
                <a:cs typeface="Times New Roman" pitchFamily="18" charset="0"/>
              </a:rPr>
              <a:t>Σύμφωνα με την παρ. 14 του άρθρου 20 του ν.4014/2011, οι έκτακτες περιβαλλοντικές επιθεωρήσεις διενεργούνται μόνον σε ειδικές περιπτώσεις και συγκεκριμένα:</a:t>
            </a:r>
          </a:p>
          <a:p>
            <a:pPr algn="just">
              <a:lnSpc>
                <a:spcPct val="170000"/>
              </a:lnSpc>
              <a:buNone/>
            </a:pPr>
            <a:r>
              <a:rPr lang="el-GR" dirty="0" smtClean="0">
                <a:latin typeface="Times New Roman" pitchFamily="18" charset="0"/>
                <a:cs typeface="Times New Roman" pitchFamily="18" charset="0"/>
              </a:rPr>
              <a:t>-για τη διερεύνηση σοβαρών περιβαλλοντικών καταγγελιών,</a:t>
            </a:r>
          </a:p>
          <a:p>
            <a:pPr algn="just">
              <a:lnSpc>
                <a:spcPct val="170000"/>
              </a:lnSpc>
              <a:buNone/>
            </a:pPr>
            <a:r>
              <a:rPr lang="el-GR" dirty="0" smtClean="0">
                <a:latin typeface="Times New Roman" pitchFamily="18" charset="0"/>
                <a:cs typeface="Times New Roman" pitchFamily="18" charset="0"/>
              </a:rPr>
              <a:t>-σε συμβάντα με ιδιαίτερες περιβαλλοντικές επιπτώσεις,</a:t>
            </a:r>
          </a:p>
          <a:p>
            <a:pPr algn="just">
              <a:lnSpc>
                <a:spcPct val="170000"/>
              </a:lnSpc>
              <a:buNone/>
            </a:pPr>
            <a:r>
              <a:rPr lang="el-GR" dirty="0" smtClean="0">
                <a:latin typeface="Times New Roman" pitchFamily="18" charset="0"/>
                <a:cs typeface="Times New Roman" pitchFamily="18" charset="0"/>
              </a:rPr>
              <a:t>-σε περιπτώσεις μη συμμόρφωσης.</a:t>
            </a:r>
          </a:p>
          <a:p>
            <a:pPr algn="just">
              <a:lnSpc>
                <a:spcPct val="170000"/>
              </a:lnSpc>
              <a:buNone/>
            </a:pPr>
            <a:r>
              <a:rPr lang="el-GR" dirty="0" smtClean="0">
                <a:latin typeface="Times New Roman" pitchFamily="18" charset="0"/>
                <a:cs typeface="Times New Roman" pitchFamily="18" charset="0"/>
              </a:rPr>
              <a:t>Επιπλέον, σύμφωνα με την παρ. 9 (ε) του ίδιου ανωτέρω άρθρου, ορίζονται διαδικασίες για έκτακτες περιβαλλοντικές επιθεωρήσεις ως μέρος του παρόντος σχεδίου.</a:t>
            </a:r>
          </a:p>
          <a:p>
            <a:pPr algn="just">
              <a:lnSpc>
                <a:spcPct val="170000"/>
              </a:lnSpc>
            </a:pPr>
            <a:r>
              <a:rPr lang="el-GR" dirty="0" smtClean="0">
                <a:latin typeface="Times New Roman" pitchFamily="18" charset="0"/>
                <a:cs typeface="Times New Roman" pitchFamily="18" charset="0"/>
              </a:rPr>
              <a:t>Κατ ́ εφαρμογή των ανωτέρω διατάξεων, με το παρόν σχέδιο ορίζονται συγκεκριμένες  διαδικασίες για τις έκτακτες επιθεωρήσεις που αποσκοπούν στην αποτελεσματική υλοποίηση  του παρόντος σχεδίου και την καλύτερη αξιοποίηση του ανθρώπινου δυναμικού και των διαθέσιμων πόρων.</a:t>
            </a:r>
          </a:p>
          <a:p>
            <a:pPr algn="just">
              <a:lnSpc>
                <a:spcPct val="170000"/>
              </a:lnSpc>
              <a:buNone/>
            </a:pPr>
            <a:endParaRPr lang="el-GR" dirty="0" smtClean="0">
              <a:latin typeface="Times New Roman" pitchFamily="18" charset="0"/>
              <a:cs typeface="Times New Roman" pitchFamily="18" charset="0"/>
            </a:endParaRPr>
          </a:p>
          <a:p>
            <a:pPr algn="just">
              <a:lnSpc>
                <a:spcPct val="170000"/>
              </a:lnSpc>
            </a:pPr>
            <a:endParaRPr lang="el-GR"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ΕΚΤΑΚΤΕΣ ΠΕΡΙΒΑΛΛΟΝΤΙΚΕΣ ΕΠΙΘΕΩΡΗΣΕΙΣ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1.Κάθε αρχή ελέγχου διενεργεί κατά προτεραιότητα τις τακτικές επιθεωρήσεις που προβλέπονται στο ετήσιο πρόγραμμα  τακτικών επιθεωρήσεων, οι οποίες θα πρέπει να διενεργούνται οπωσδήποτε εντός του έτους όπου αυτές εντάχθηκαν. </a:t>
            </a:r>
          </a:p>
          <a:p>
            <a:pPr algn="just">
              <a:lnSpc>
                <a:spcPct val="170000"/>
              </a:lnSpc>
              <a:buNone/>
            </a:pPr>
            <a:r>
              <a:rPr lang="el-GR" dirty="0" smtClean="0">
                <a:latin typeface="Times New Roman" pitchFamily="18" charset="0"/>
                <a:cs typeface="Times New Roman" pitchFamily="18" charset="0"/>
              </a:rPr>
              <a:t>2.Οι έκτακτες επιθεωρήσεις σε έργα κατηγορίας Α ή Β διενεργούνται κατά δεύτερη  προτεραιότητα, και εφόσον δεν προκαλούν στην αρμόδια αρχή ελέγχου αδυναμία διεξαγωγής των τακτικών επιθεωρήσεων.</a:t>
            </a:r>
          </a:p>
          <a:p>
            <a:pPr algn="just">
              <a:lnSpc>
                <a:spcPct val="170000"/>
              </a:lnSpc>
              <a:buNone/>
            </a:pPr>
            <a:r>
              <a:rPr lang="el-GR" dirty="0" smtClean="0">
                <a:latin typeface="Times New Roman" pitchFamily="18" charset="0"/>
                <a:cs typeface="Times New Roman" pitchFamily="18" charset="0"/>
              </a:rPr>
              <a:t>Εξαίρεση αποτελούν οι έκτακτες επιθεωρήσεις σε περιβαλλοντικά ατυχήματα ή συμβάντα ιδιαίτερης σημασίας. Ειδικότερες διαδικασίες για τον χειρισμό των καταγγελιών και τη διενέργεια έκτακτων επιθεωρήσεων ορίζονται οι εξής:</a:t>
            </a:r>
          </a:p>
          <a:p>
            <a:pPr algn="just">
              <a:lnSpc>
                <a:spcPct val="170000"/>
              </a:lnSpc>
              <a:buNone/>
            </a:pPr>
            <a:r>
              <a:rPr lang="el-GR" dirty="0" smtClean="0">
                <a:latin typeface="Times New Roman" pitchFamily="18" charset="0"/>
                <a:cs typeface="Times New Roman" pitchFamily="18" charset="0"/>
              </a:rPr>
              <a:t>3.Η αξιολόγηση των καταγγελιών/αναφορών ως προς τη σημασία τους, γίνεται από την αρμόδια αρχή ελέγχου όπου κατατίθεται η καταγγελία/αναφορά.</a:t>
            </a:r>
          </a:p>
          <a:p>
            <a:pPr algn="just">
              <a:lnSpc>
                <a:spcPct val="170000"/>
              </a:lnSpc>
            </a:pPr>
            <a:endParaRPr lang="el-GR"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ΕΚΤΑΚΤΕΣ ΠΕΡΙΒΑΛΛΟΝΤΙΚΕΣ ΕΠΙΘΕΩΡΗΣΕΙΣ</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Οι αναφορές που υποβάλλονται ταυτόχρονα σε πολλές αρχές ελέγχου, αξιολογούνται πρώτα από την πιο κεντρική αρχή (κατά σειρά το ΣΕΠΔΕΜ, οι υπηρεσίες των Αποκεντρωμένων Διοικήσεων, οι υπηρεσίες των Περιφερειών).Η αξιολόγηση της κάθε αναφοράς μπορεί να οδηγεί α) σε εντολή  να διενεργηθεί έλεγχος για τα </a:t>
            </a:r>
            <a:r>
              <a:rPr lang="el-GR" dirty="0" err="1" smtClean="0">
                <a:latin typeface="Times New Roman" pitchFamily="18" charset="0"/>
                <a:cs typeface="Times New Roman" pitchFamily="18" charset="0"/>
              </a:rPr>
              <a:t>Καταγγελόμενα</a:t>
            </a:r>
            <a:r>
              <a:rPr lang="el-GR" dirty="0" smtClean="0">
                <a:latin typeface="Times New Roman" pitchFamily="18" charset="0"/>
                <a:cs typeface="Times New Roman" pitchFamily="18" charset="0"/>
              </a:rPr>
              <a:t> ,β) στη διαβίβαση της σε άλλη υπηρεσία, ή γ) στην αρχειοθέτησή της ( βλ. σημείο 5 παρακάτω).</a:t>
            </a:r>
          </a:p>
          <a:p>
            <a:pPr algn="just">
              <a:lnSpc>
                <a:spcPct val="170000"/>
              </a:lnSpc>
              <a:buNone/>
            </a:pPr>
            <a:r>
              <a:rPr lang="el-GR" dirty="0" smtClean="0">
                <a:latin typeface="Times New Roman" pitchFamily="18" charset="0"/>
                <a:cs typeface="Times New Roman" pitchFamily="18" charset="0"/>
              </a:rPr>
              <a:t>4.Τα κριτήρια που εφαρμόζονται για την αξιολόγηση των καταγγελιών είναι: η συνάφεια με το πεδίο αρμοδιότητας των αρχών περιβαλλοντικού ελέγχου, η σοβαρότητα των </a:t>
            </a:r>
            <a:r>
              <a:rPr lang="el-GR" dirty="0" err="1" smtClean="0">
                <a:latin typeface="Times New Roman" pitchFamily="18" charset="0"/>
                <a:cs typeface="Times New Roman" pitchFamily="18" charset="0"/>
              </a:rPr>
              <a:t>καταγγελομένων</a:t>
            </a:r>
            <a:r>
              <a:rPr lang="el-GR" dirty="0" smtClean="0">
                <a:latin typeface="Times New Roman" pitchFamily="18" charset="0"/>
                <a:cs typeface="Times New Roman" pitchFamily="18" charset="0"/>
              </a:rPr>
              <a:t> σε σχέση με τον κίνδυνο που μπορεί να προκύπτει για το περιβάλλον και την υγεία, η σαφήνεια και ακρίβεια, η βασιμότητα, η </a:t>
            </a:r>
            <a:r>
              <a:rPr lang="el-GR" dirty="0" err="1" smtClean="0">
                <a:latin typeface="Times New Roman" pitchFamily="18" charset="0"/>
                <a:cs typeface="Times New Roman" pitchFamily="18" charset="0"/>
              </a:rPr>
              <a:t>επαναληψιμότητα</a:t>
            </a:r>
            <a:r>
              <a:rPr lang="el-GR" dirty="0" smtClean="0">
                <a:latin typeface="Times New Roman" pitchFamily="18" charset="0"/>
                <a:cs typeface="Times New Roman" pitchFamily="18" charset="0"/>
              </a:rPr>
              <a:t> του αναφερόμενου περιστατικού, ο χρόνος που έχει παρέλθει από το περιστατικό, η αρχική εκτίμηση για τον εάν τα </a:t>
            </a:r>
            <a:r>
              <a:rPr lang="el-GR" dirty="0" err="1" smtClean="0">
                <a:latin typeface="Times New Roman" pitchFamily="18" charset="0"/>
                <a:cs typeface="Times New Roman" pitchFamily="18" charset="0"/>
              </a:rPr>
              <a:t>καταγγελόμενα</a:t>
            </a:r>
            <a:r>
              <a:rPr lang="el-GR" dirty="0" smtClean="0">
                <a:latin typeface="Times New Roman" pitchFamily="18" charset="0"/>
                <a:cs typeface="Times New Roman" pitchFamily="18" charset="0"/>
              </a:rPr>
              <a:t> στοιχειοθετούν παράβαση της περιβαλλοντικής νομοθεσίας. </a:t>
            </a: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ΕΚΤΑΚΤΕΣ ΠΕΡΙΒΑΛΛΟΝΤΙΚΕΣ ΕΠΙΘΕΩΡΗΣΕΙΣ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5.Οι καταγγελίες που αφορούν σε έργα ή δραστηριότητες που έχουν ήδη ενταχθεί στο Σχέδιο Επιθεωρήσεων, ελέγχονται στο πλαίσιο του τακτικού ελέγχου τους κατά το χρόνο που ορίζεται από τα ετήσια Προγράμματα. Μόνον εάν αν η σοβαρότητα της καταγγελίας είναι τέτοια που επιβάλει οπωσδήποτε τον άμεσο έλεγχο αυτής, θα πρέπει να επιτρέπονται παρεκκλίσεις από τα ετήσια Προγράμματα.</a:t>
            </a:r>
          </a:p>
          <a:p>
            <a:pPr algn="just">
              <a:lnSpc>
                <a:spcPct val="170000"/>
              </a:lnSpc>
              <a:buNone/>
            </a:pPr>
            <a:r>
              <a:rPr lang="el-GR" dirty="0" smtClean="0">
                <a:latin typeface="Times New Roman" pitchFamily="18" charset="0"/>
                <a:cs typeface="Times New Roman" pitchFamily="18" charset="0"/>
              </a:rPr>
              <a:t>6.Οι καταγγελίες που επαναλαμβάνονται κατά τρόπο καταχρηστικό θα πρέπει να τίθενται στο αρχείο, βάσει της παρ. 3 του </a:t>
            </a:r>
            <a:r>
              <a:rPr lang="el-GR" dirty="0" err="1" smtClean="0">
                <a:latin typeface="Times New Roman" pitchFamily="18" charset="0"/>
                <a:cs typeface="Times New Roman" pitchFamily="18" charset="0"/>
              </a:rPr>
              <a:t>άρ</a:t>
            </a:r>
            <a:r>
              <a:rPr lang="el-GR" dirty="0" smtClean="0">
                <a:latin typeface="Times New Roman" pitchFamily="18" charset="0"/>
                <a:cs typeface="Times New Roman" pitchFamily="18" charset="0"/>
              </a:rPr>
              <a:t>. 4 του Ν.2690/1999 (Α ́45). Ομοίως οι καταγγελίες που είναι αόριστες ή ασαφείς, δηλαδή δεν περιγράφουν πραγματικά γεγονότα, δεν θα πρέπει να εξετάζονται. Οι καταγγελίες που αφορούν σε θέματα που ήδη έχουν ελεγχθεί πρόσφατα από άλλες υπηρεσίες, δεν θα πρέπει να ελέγχονται ξανά</a:t>
            </a:r>
            <a:r>
              <a:rPr lang="el-GR" dirty="0" smtClean="0">
                <a:latin typeface="Times New Roman" pitchFamily="18" charset="0"/>
                <a:cs typeface="Times New Roman" pitchFamily="18" charset="0"/>
              </a:rPr>
              <a:t>.</a:t>
            </a:r>
            <a:endParaRPr lang="el-GR" dirty="0"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ΣΚΟΠΟΣ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pPr>
            <a:r>
              <a:rPr lang="el-GR" dirty="0" smtClean="0">
                <a:latin typeface="Times New Roman" pitchFamily="18" charset="0"/>
                <a:cs typeface="Times New Roman" pitchFamily="18" charset="0"/>
              </a:rPr>
              <a:t>Να καταστεί αποτελεσματικότερος ο περιβαλλοντικός έλεγχος και </a:t>
            </a:r>
            <a:r>
              <a:rPr lang="el-GR" dirty="0">
                <a:latin typeface="Times New Roman" pitchFamily="18" charset="0"/>
                <a:cs typeface="Times New Roman" pitchFamily="18" charset="0"/>
              </a:rPr>
              <a:t>να επιτευχθεί μεγαλύτερος βαθμός </a:t>
            </a:r>
            <a:r>
              <a:rPr lang="el-GR" dirty="0" smtClean="0">
                <a:latin typeface="Times New Roman" pitchFamily="18" charset="0"/>
                <a:cs typeface="Times New Roman" pitchFamily="18" charset="0"/>
              </a:rPr>
              <a:t>συμμόρφωσης </a:t>
            </a:r>
            <a:r>
              <a:rPr lang="el-GR" dirty="0">
                <a:latin typeface="Times New Roman" pitchFamily="18" charset="0"/>
                <a:cs typeface="Times New Roman" pitchFamily="18" charset="0"/>
              </a:rPr>
              <a:t>των </a:t>
            </a:r>
            <a:r>
              <a:rPr lang="el-GR" dirty="0" smtClean="0">
                <a:latin typeface="Times New Roman" pitchFamily="18" charset="0"/>
                <a:cs typeface="Times New Roman" pitchFamily="18" charset="0"/>
              </a:rPr>
              <a:t>ελεγχόμενων εγκαταστάσεων</a:t>
            </a:r>
            <a:r>
              <a:rPr lang="el-GR" dirty="0">
                <a:latin typeface="Times New Roman" pitchFamily="18" charset="0"/>
                <a:cs typeface="Times New Roman" pitchFamily="18" charset="0"/>
              </a:rPr>
              <a:t>, έργων και δραστηριοτήτων </a:t>
            </a:r>
            <a:r>
              <a:rPr lang="el-GR" dirty="0" smtClean="0">
                <a:latin typeface="Times New Roman" pitchFamily="18" charset="0"/>
                <a:cs typeface="Times New Roman" pitchFamily="18" charset="0"/>
              </a:rPr>
              <a:t>και </a:t>
            </a:r>
            <a:r>
              <a:rPr lang="el-GR" dirty="0">
                <a:latin typeface="Times New Roman" pitchFamily="18" charset="0"/>
                <a:cs typeface="Times New Roman" pitchFamily="18" charset="0"/>
              </a:rPr>
              <a:t>επομένως μεγαλύτερος βαθμός προστασίας του </a:t>
            </a:r>
            <a:r>
              <a:rPr lang="el-GR" dirty="0" smtClean="0">
                <a:latin typeface="Times New Roman" pitchFamily="18" charset="0"/>
                <a:cs typeface="Times New Roman" pitchFamily="18" charset="0"/>
              </a:rPr>
              <a:t>περιβάλλοντος, </a:t>
            </a:r>
            <a:r>
              <a:rPr lang="el-GR" dirty="0">
                <a:latin typeface="Times New Roman" pitchFamily="18" charset="0"/>
                <a:cs typeface="Times New Roman" pitchFamily="18" charset="0"/>
              </a:rPr>
              <a:t>μέσω του συστηματικού περιοδικού ελέγχου που θα γίνεται με καθορισμένη </a:t>
            </a:r>
            <a:r>
              <a:rPr lang="el-GR" dirty="0" smtClean="0">
                <a:latin typeface="Times New Roman" pitchFamily="18" charset="0"/>
                <a:cs typeface="Times New Roman" pitchFamily="18" charset="0"/>
              </a:rPr>
              <a:t>συχνότητα και βάσει </a:t>
            </a:r>
            <a:r>
              <a:rPr lang="el-GR" dirty="0">
                <a:latin typeface="Times New Roman" pitchFamily="18" charset="0"/>
                <a:cs typeface="Times New Roman" pitchFamily="18" charset="0"/>
              </a:rPr>
              <a:t>εκτίμησης </a:t>
            </a:r>
            <a:r>
              <a:rPr lang="el-GR" dirty="0" smtClean="0">
                <a:latin typeface="Times New Roman" pitchFamily="18" charset="0"/>
                <a:cs typeface="Times New Roman" pitchFamily="18" charset="0"/>
              </a:rPr>
              <a:t>του </a:t>
            </a:r>
            <a:r>
              <a:rPr lang="el-GR" dirty="0">
                <a:latin typeface="Times New Roman" pitchFamily="18" charset="0"/>
                <a:cs typeface="Times New Roman" pitchFamily="18" charset="0"/>
              </a:rPr>
              <a:t>περιβαλλοντικού κινδύνου </a:t>
            </a:r>
            <a:r>
              <a:rPr lang="el-GR" dirty="0" smtClean="0">
                <a:latin typeface="Times New Roman" pitchFamily="18" charset="0"/>
                <a:cs typeface="Times New Roman" pitchFamily="18" charset="0"/>
              </a:rPr>
              <a:t>κάθε δραστηριότητας. </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Ειδικά, </a:t>
            </a:r>
            <a:r>
              <a:rPr lang="el-GR" dirty="0" smtClean="0">
                <a:latin typeface="Times New Roman" pitchFamily="18" charset="0"/>
                <a:cs typeface="Times New Roman" pitchFamily="18" charset="0"/>
              </a:rPr>
              <a:t>για </a:t>
            </a:r>
            <a:r>
              <a:rPr lang="el-GR" dirty="0">
                <a:latin typeface="Times New Roman" pitchFamily="18" charset="0"/>
                <a:cs typeface="Times New Roman" pitchFamily="18" charset="0"/>
              </a:rPr>
              <a:t>τις δραστηριότητες που υπάγονται στην Οδηγία </a:t>
            </a:r>
            <a:r>
              <a:rPr lang="el-GR" dirty="0" smtClean="0">
                <a:latin typeface="Times New Roman" pitchFamily="18" charset="0"/>
                <a:cs typeface="Times New Roman" pitchFamily="18" charset="0"/>
              </a:rPr>
              <a:t>2010/IED για </a:t>
            </a:r>
            <a:r>
              <a:rPr lang="el-GR" dirty="0">
                <a:latin typeface="Times New Roman" pitchFamily="18" charset="0"/>
                <a:cs typeface="Times New Roman" pitchFamily="18" charset="0"/>
              </a:rPr>
              <a:t>τις βιομηχανικές </a:t>
            </a:r>
            <a:r>
              <a:rPr lang="el-GR" dirty="0" smtClean="0">
                <a:latin typeface="Times New Roman" pitchFamily="18" charset="0"/>
                <a:cs typeface="Times New Roman" pitchFamily="18" charset="0"/>
              </a:rPr>
              <a:t> εκπομπές, η </a:t>
            </a:r>
            <a:r>
              <a:rPr lang="el-GR" dirty="0">
                <a:latin typeface="Times New Roman" pitchFamily="18" charset="0"/>
                <a:cs typeface="Times New Roman" pitchFamily="18" charset="0"/>
              </a:rPr>
              <a:t>υποχρέωση συστηματικού περιβαλλοντικού ελέγχου με προκαθορισμένη </a:t>
            </a:r>
            <a:r>
              <a:rPr lang="el-GR" dirty="0" smtClean="0">
                <a:latin typeface="Times New Roman" pitchFamily="18" charset="0"/>
                <a:cs typeface="Times New Roman" pitchFamily="18" charset="0"/>
              </a:rPr>
              <a:t>συχνότητα </a:t>
            </a:r>
            <a:r>
              <a:rPr lang="el-GR" dirty="0">
                <a:latin typeface="Times New Roman" pitchFamily="18" charset="0"/>
                <a:cs typeface="Times New Roman" pitchFamily="18" charset="0"/>
              </a:rPr>
              <a:t>αποτελεί και κοινοτική υποχρέωση.</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ΕΚΤΑΚΤΕΣ ΠΕΡΙΒΑΛΛΟΝΤΙΚΕΣ ΕΠΙΘΕΩΡΗΣΕΙΣ</a:t>
            </a:r>
            <a:endParaRPr lang="el-GR" dirty="0"/>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dirty="0" smtClean="0">
                <a:latin typeface="Times New Roman" pitchFamily="18" charset="0"/>
                <a:cs typeface="Times New Roman" pitchFamily="18" charset="0"/>
              </a:rPr>
              <a:t>7.Οι ανώνυμες καταγγελίες αντιμετωπίζονται όπως οι Επώνυμες καταγγελίες, δηλαδή  αξιολογούνται ως προς την πραγματική σημασία των γεγονότων που περιγράφουν, ανεξάρτητα του γεγονότος ότι είναι ανώνυμες. Αυτό συμβαίνει επειδή πολλές σοβαρές καταγγελίες υποβάλλονται συχνά από άτομα που γνωρίζουν πραγματικά περιστατικά λόγω της θέσης τους, εξαιτίας όμως της οποίας μπορεί να  διατρέχουν κίνδυνο σε περίπτωση  δημοσιοποίησης των στοιχείων τους. Πάντως οι ανώνυμες καταγγελίες δεν δημιουργούν υποχρέωση απάντησης από την υπηρεσία.</a:t>
            </a:r>
          </a:p>
          <a:p>
            <a:pPr algn="just">
              <a:lnSpc>
                <a:spcPct val="170000"/>
              </a:lnSpc>
              <a:buNone/>
            </a:pPr>
            <a:r>
              <a:rPr lang="el-GR" dirty="0" smtClean="0">
                <a:latin typeface="Times New Roman" pitchFamily="18" charset="0"/>
                <a:cs typeface="Times New Roman" pitchFamily="18" charset="0"/>
              </a:rPr>
              <a:t>8.Οι καταγγελίες που υποβάλλονται στο ΣΕΠΔΕΜ και που αφορούν σε θέματα περιορισμένης  τοπικά σημασίας, διαβιβάζονται στις περιφερειακές ή δημοτικές  αρμόδιες αρχές και  εξετάζονται από αυτές.</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ΕΚΤΑΚΤΕΣ ΠΕΡΙΒΑΛΛΟΝΤΙΚΕΣ ΕΠΙΘΕΩΡΗΣΕΙΣ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l-GR" dirty="0" smtClean="0">
                <a:latin typeface="Times New Roman" pitchFamily="18" charset="0"/>
                <a:cs typeface="Times New Roman" pitchFamily="18" charset="0"/>
              </a:rPr>
              <a:t>9.   Οι καταγγελίες που παραλαμβάνονται από το ΣΕΠΔΕΜ και τις Περιφερειακές αρχές ελέγχου και που αφορούν στην παράνομη διάθεση αστικών απορριμμάτων, προϊόντων εκσκαφών και άλλων μη επικινδύνων αποβλήτων σε κοινόχρηστους χώρους, διαβιβάζονται στις αρμόδιες  υπηρεσίες  των οικείων Δήμων(υπηρεσία καθαριότητας, τεχνική υπηρεσία) λόγω αρμοδιότητας που προκύπτει από τις εξής διατάξεις: α) ΚΥΑ 50910/2727/16-12-2003 (Β ́1909) (παραρτήματα άρθρου 17), β) Κώδικας Δήμων και Κοινοτήτων, Άρθρο 75 παρ. Ι τομέας β ́ («Περιβάλλον»)γ)Ν. 3852/2010/Α ́87 «Νέα Αρχιτεκτονική της Αυτοδιοίκησης και της Αποκεντρωμένης Διοίκησης − Πρόγραμμα Καλλικράτης», άρθρο 94 εδάφιο 25. Το ανωτέρω ισχύει και για παράνομη διάθεση σε ιδιωτικούς χώρους, με τη διαφορά ότι στην  περίπτωση αυτή οι δημοτικές υπηρεσίες  εφαρμόζουν  τις  διαδικασίες του οικείου δημοτικού κανονισμού καθαριότητας, απαιτώντας την απομάκρυνση των απορριμμάτων από τον ιδιοκτήτη ή απομακρύνοντας οι ίδιες τα απορρίμματα και καταλογίζοντας τα έξοδα και το προβλεπόμενο πρόστιμο στον ιδιοκτήτη.</a:t>
            </a:r>
          </a:p>
          <a:p>
            <a:pPr algn="just">
              <a:lnSpc>
                <a:spcPct val="170000"/>
              </a:lnSpc>
              <a:buNone/>
            </a:pPr>
            <a:endParaRPr lang="el-GR"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ΕΚΤΑΚΤΕΣ ΠΕΡΙΒΑΛΛΟΝΤΙΚΕΣ ΕΠΙΘΕΩΡΗΣΕΙΣ</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buNone/>
            </a:pPr>
            <a:r>
              <a:rPr lang="en-US" dirty="0" smtClean="0">
                <a:latin typeface="Times New Roman" pitchFamily="18" charset="0"/>
                <a:cs typeface="Times New Roman" pitchFamily="18" charset="0"/>
              </a:rPr>
              <a:t>10.</a:t>
            </a:r>
            <a:r>
              <a:rPr lang="el-GR" dirty="0" smtClean="0">
                <a:latin typeface="Times New Roman" pitchFamily="18" charset="0"/>
                <a:cs typeface="Times New Roman" pitchFamily="18" charset="0"/>
              </a:rPr>
              <a:t> Οι καταγγελίες που παραλαμβάνονται από το ΣΕΠΔΕΜ και τις Περιφερειακές αρχές ελέγχου και που αφορούν σε παράνομες επιχωματώσεις-εκχερσώσεις, διάνοιξη οδών σε περιοχές εκτός σχεδίου, καταστροφή βλάστησης, δασικών εκτάσεων και υγροτόπων, μπορεί να  Διαβιβάζονται στις αρμόδιες υπηρεσίες δόμησης των οικείων Δήμων, ή εναλλακτικά στα αρμόδια Δασαρχεία ή στις Κτηματικές Υπηρεσίες εάν πρόκειται για περιοχές αρμοδιότητάς τους. </a:t>
            </a:r>
            <a:endParaRPr lang="en-US" dirty="0" smtClean="0">
              <a:latin typeface="Times New Roman" pitchFamily="18" charset="0"/>
              <a:cs typeface="Times New Roman" pitchFamily="18" charset="0"/>
            </a:endParaRPr>
          </a:p>
          <a:p>
            <a:pPr algn="just">
              <a:lnSpc>
                <a:spcPct val="170000"/>
              </a:lnSpc>
              <a:buNone/>
            </a:pPr>
            <a:r>
              <a:rPr lang="el-GR" dirty="0" smtClean="0">
                <a:latin typeface="Times New Roman" pitchFamily="18" charset="0"/>
                <a:cs typeface="Times New Roman" pitchFamily="18" charset="0"/>
              </a:rPr>
              <a:t>11</a:t>
            </a:r>
            <a:r>
              <a:rPr lang="el-GR" dirty="0" smtClean="0">
                <a:latin typeface="Times New Roman" pitchFamily="18" charset="0"/>
                <a:cs typeface="Times New Roman" pitchFamily="18" charset="0"/>
              </a:rPr>
              <a:t>. Οι καταγγελίες  που παραλαμβάνονται από το ΣΕΠΔΕΜ και τις Περιφερειακές αρχές ελέγχου και που αφορούν στην πρόκληση υπερβολικού θορύβου από καταστήματα  </a:t>
            </a:r>
            <a:r>
              <a:rPr lang="el-GR" dirty="0" err="1" smtClean="0">
                <a:latin typeface="Times New Roman" pitchFamily="18" charset="0"/>
                <a:cs typeface="Times New Roman" pitchFamily="18" charset="0"/>
              </a:rPr>
              <a:t>αδειοδοτημένα</a:t>
            </a:r>
            <a:r>
              <a:rPr lang="el-GR" dirty="0" smtClean="0">
                <a:latin typeface="Times New Roman" pitchFamily="18" charset="0"/>
                <a:cs typeface="Times New Roman" pitchFamily="18" charset="0"/>
              </a:rPr>
              <a:t>  από τους οικείους Δήμους,  μπορεί να  διαβιβάζονται για έλεγχο  στις αρμόδιες υπηρεσίες των οικείων Δήμων (στην υπηρεσία που χορηγεί την άδεια λειτουργία του καταστήματος, τεχνική υπηρεσία).</a:t>
            </a:r>
          </a:p>
          <a:p>
            <a:pPr algn="just">
              <a:lnSpc>
                <a:spcPct val="170000"/>
              </a:lnSpc>
              <a:buNone/>
            </a:pPr>
            <a:endParaRPr lang="en-US" dirty="0" smtClean="0">
              <a:latin typeface="Times New Roman" pitchFamily="18" charset="0"/>
              <a:cs typeface="Times New Roman" pitchFamily="18" charset="0"/>
            </a:endParaRPr>
          </a:p>
          <a:p>
            <a:pPr algn="just">
              <a:lnSpc>
                <a:spcPct val="170000"/>
              </a:lnSpc>
              <a:buNone/>
            </a:pPr>
            <a:endParaRPr lang="en-US" dirty="0" smtClean="0">
              <a:latin typeface="Times New Roman" pitchFamily="18" charset="0"/>
              <a:cs typeface="Times New Roman" pitchFamily="18" charset="0"/>
            </a:endParaRPr>
          </a:p>
          <a:p>
            <a:pPr algn="just">
              <a:lnSpc>
                <a:spcPct val="170000"/>
              </a:lnSpc>
              <a:buNone/>
            </a:pPr>
            <a:endParaRPr lang="el-GR" dirty="0" smtClean="0">
              <a:latin typeface="Times New Roman" pitchFamily="18" charset="0"/>
              <a:cs typeface="Times New Roman" pitchFamily="18" charset="0"/>
            </a:endParaRPr>
          </a:p>
          <a:p>
            <a:pPr algn="just">
              <a:lnSpc>
                <a:spcPct val="170000"/>
              </a:lnSpc>
            </a:pPr>
            <a:endParaRPr lang="el-GR" dirty="0" smtClean="0">
              <a:latin typeface="Times New Roman" pitchFamily="18" charset="0"/>
              <a:cs typeface="Times New Roman" pitchFamily="18" charset="0"/>
            </a:endParaRPr>
          </a:p>
          <a:p>
            <a:pPr>
              <a:buNone/>
            </a:pP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latin typeface="Times New Roman" pitchFamily="18" charset="0"/>
                <a:cs typeface="Times New Roman" pitchFamily="18" charset="0"/>
              </a:rPr>
              <a:t>ΕΚΤΑΚΤΕΣ ΠΕΡΙΒΑΛΛΟΝΤΙΚΕΣ ΕΠΙΘΕΩΡΗΣΕΙΣ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62500" lnSpcReduction="20000"/>
          </a:bodyPr>
          <a:lstStyle/>
          <a:p>
            <a:pPr algn="just">
              <a:lnSpc>
                <a:spcPct val="170000"/>
              </a:lnSpc>
              <a:buNone/>
            </a:pPr>
            <a:r>
              <a:rPr lang="el-GR" dirty="0" smtClean="0">
                <a:latin typeface="Times New Roman" pitchFamily="18" charset="0"/>
                <a:cs typeface="Times New Roman" pitchFamily="18" charset="0"/>
              </a:rPr>
              <a:t>12</a:t>
            </a:r>
            <a:r>
              <a:rPr lang="el-GR" dirty="0" smtClean="0">
                <a:latin typeface="Times New Roman" pitchFamily="18" charset="0"/>
                <a:cs typeface="Times New Roman" pitchFamily="18" charset="0"/>
              </a:rPr>
              <a:t>. Οι καταγγελίες που παραλαμβάνονται από το ΣΕΠΔΕΜ και τις Περιφερειακές αρχές ελέγχου και που αφορούν στη θέση και τον τρόπο κατασκευής καμινάδων καταστημάτων ή εργαστηρίων, την κατασκευή βόθρων και γενικότερα  την τήρηση των πολεοδομικών διατάξεων, μπορεί να διαβιβάζονται για έλεγχο στις υπηρεσίες δόμησης των οικείων Δήμων.</a:t>
            </a:r>
          </a:p>
          <a:p>
            <a:pPr algn="just">
              <a:lnSpc>
                <a:spcPct val="170000"/>
              </a:lnSpc>
              <a:buNone/>
            </a:pPr>
            <a:r>
              <a:rPr lang="el-GR" dirty="0" smtClean="0">
                <a:latin typeface="Times New Roman" pitchFamily="18" charset="0"/>
                <a:cs typeface="Times New Roman" pitchFamily="18" charset="0"/>
              </a:rPr>
              <a:t>13. Οι καταγγελίες που παραλαμβάνονται από το ΣΕΠΔΕΜ και τις Περιφερειακές αρχές ελέγχου και που αφορούν σε μονάδες κτηνιατρικού ενδιαφέροντος (σφαγεία-κτηνοτροφικές μονάδες) μπορεί να διαβιβάζονται για έλεγχο στις αρμόδιες υπηρεσίες κτηνιατρικού ελέγχου των  Περιφερειών.</a:t>
            </a:r>
          </a:p>
          <a:p>
            <a:pPr algn="just">
              <a:lnSpc>
                <a:spcPct val="170000"/>
              </a:lnSpc>
              <a:buNone/>
            </a:pPr>
            <a:endParaRPr lang="el-GR" dirty="0" smtClean="0">
              <a:latin typeface="Times New Roman" pitchFamily="18" charset="0"/>
              <a:cs typeface="Times New Roman" pitchFamily="18" charset="0"/>
            </a:endParaRPr>
          </a:p>
          <a:p>
            <a:endParaRPr lang="el-GR" dirty="0" smtClean="0"/>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latin typeface="Times New Roman" pitchFamily="18" charset="0"/>
                <a:cs typeface="Times New Roman" pitchFamily="18" charset="0"/>
              </a:rPr>
              <a:t/>
            </a:r>
            <a:br>
              <a:rPr lang="el-GR" sz="3600" dirty="0" smtClean="0">
                <a:latin typeface="Times New Roman" pitchFamily="18" charset="0"/>
                <a:cs typeface="Times New Roman" pitchFamily="18" charset="0"/>
              </a:rPr>
            </a:br>
            <a:r>
              <a:rPr lang="el-GR" sz="2700" dirty="0" smtClean="0">
                <a:latin typeface="Times New Roman" pitchFamily="18" charset="0"/>
                <a:cs typeface="Times New Roman" pitchFamily="18" charset="0"/>
              </a:rPr>
              <a:t>ΕΘΝΙΚΟ </a:t>
            </a:r>
            <a:r>
              <a:rPr lang="el-GR" sz="2700" dirty="0">
                <a:latin typeface="Times New Roman" pitchFamily="18" charset="0"/>
                <a:cs typeface="Times New Roman" pitchFamily="18" charset="0"/>
              </a:rPr>
              <a:t>ΣΧΕΔΙΟ ΚΑΙ ΠΡΟΓΡΑΜΜΑΤΑ </a:t>
            </a:r>
            <a:br>
              <a:rPr lang="el-GR" sz="2700" dirty="0">
                <a:latin typeface="Times New Roman" pitchFamily="18" charset="0"/>
                <a:cs typeface="Times New Roman" pitchFamily="18" charset="0"/>
              </a:rPr>
            </a:br>
            <a:r>
              <a:rPr lang="el-GR" sz="2700" dirty="0">
                <a:latin typeface="Times New Roman" pitchFamily="18" charset="0"/>
                <a:cs typeface="Times New Roman" pitchFamily="18" charset="0"/>
              </a:rPr>
              <a:t>ΤΑΚΤΙΚΩΝ </a:t>
            </a:r>
            <a:r>
              <a:rPr lang="el-GR" sz="2700" dirty="0" smtClean="0">
                <a:latin typeface="Times New Roman" pitchFamily="18" charset="0"/>
                <a:cs typeface="Times New Roman" pitchFamily="18" charset="0"/>
              </a:rPr>
              <a:t>ΠΕΡΙΒΑΛΛΟΝΤΙΚΩΝ </a:t>
            </a:r>
            <a:r>
              <a:rPr lang="el-GR" sz="2700" dirty="0">
                <a:latin typeface="Times New Roman" pitchFamily="18" charset="0"/>
                <a:cs typeface="Times New Roman" pitchFamily="18" charset="0"/>
              </a:rPr>
              <a:t>ΕΠΙΘΕΩΡΗΣΕΩΝ</a:t>
            </a:r>
            <a:r>
              <a:rPr lang="el-GR" sz="2700" dirty="0"/>
              <a:t/>
            </a:r>
            <a:br>
              <a:rPr lang="el-GR" sz="2700" dirty="0"/>
            </a:br>
            <a:endParaRPr lang="el-GR" sz="2700" dirty="0"/>
          </a:p>
        </p:txBody>
      </p:sp>
      <p:sp>
        <p:nvSpPr>
          <p:cNvPr id="3" name="2 - Θέση περιεχομένου"/>
          <p:cNvSpPr>
            <a:spLocks noGrp="1"/>
          </p:cNvSpPr>
          <p:nvPr>
            <p:ph idx="1"/>
          </p:nvPr>
        </p:nvSpPr>
        <p:spPr/>
        <p:txBody>
          <a:bodyPr>
            <a:normAutofit fontScale="77500" lnSpcReduction="20000"/>
          </a:bodyPr>
          <a:lstStyle/>
          <a:p>
            <a:pPr algn="just">
              <a:lnSpc>
                <a:spcPct val="150000"/>
              </a:lnSpc>
              <a:buNone/>
            </a:pPr>
            <a:r>
              <a:rPr lang="el-GR" sz="2300" dirty="0" smtClean="0">
                <a:latin typeface="Times New Roman" pitchFamily="18" charset="0"/>
                <a:cs typeface="Times New Roman" pitchFamily="18" charset="0"/>
              </a:rPr>
              <a:t>	Εισάγει </a:t>
            </a:r>
            <a:r>
              <a:rPr lang="el-GR" sz="2300" dirty="0">
                <a:latin typeface="Times New Roman" pitchFamily="18" charset="0"/>
                <a:cs typeface="Times New Roman" pitchFamily="18" charset="0"/>
              </a:rPr>
              <a:t>ένα νέο μοντέλο </a:t>
            </a:r>
            <a:r>
              <a:rPr lang="el-GR" sz="2300" dirty="0" smtClean="0">
                <a:latin typeface="Times New Roman" pitchFamily="18" charset="0"/>
                <a:cs typeface="Times New Roman" pitchFamily="18" charset="0"/>
              </a:rPr>
              <a:t>διενέργειας των </a:t>
            </a:r>
            <a:r>
              <a:rPr lang="el-GR" sz="2300" dirty="0">
                <a:latin typeface="Times New Roman" pitchFamily="18" charset="0"/>
                <a:cs typeface="Times New Roman" pitchFamily="18" charset="0"/>
              </a:rPr>
              <a:t>τακτικών </a:t>
            </a:r>
            <a:r>
              <a:rPr lang="el-GR" sz="2300" dirty="0" smtClean="0">
                <a:latin typeface="Times New Roman" pitchFamily="18" charset="0"/>
                <a:cs typeface="Times New Roman" pitchFamily="18" charset="0"/>
              </a:rPr>
              <a:t>και </a:t>
            </a:r>
            <a:r>
              <a:rPr lang="el-GR" sz="2300" dirty="0">
                <a:latin typeface="Times New Roman" pitchFamily="18" charset="0"/>
                <a:cs typeface="Times New Roman" pitchFamily="18" charset="0"/>
              </a:rPr>
              <a:t>έκτακτων </a:t>
            </a:r>
            <a:r>
              <a:rPr lang="el-GR" sz="2300" dirty="0" smtClean="0">
                <a:latin typeface="Times New Roman" pitchFamily="18" charset="0"/>
                <a:cs typeface="Times New Roman" pitchFamily="18" charset="0"/>
              </a:rPr>
              <a:t>περιβαλλοντικών ελέγχων στη </a:t>
            </a:r>
            <a:r>
              <a:rPr lang="el-GR" sz="2300" dirty="0">
                <a:latin typeface="Times New Roman" pitchFamily="18" charset="0"/>
                <a:cs typeface="Times New Roman" pitchFamily="18" charset="0"/>
              </a:rPr>
              <a:t>χώρα </a:t>
            </a:r>
            <a:r>
              <a:rPr lang="el-GR" sz="2300" dirty="0" smtClean="0">
                <a:latin typeface="Times New Roman" pitchFamily="18" charset="0"/>
                <a:cs typeface="Times New Roman" pitchFamily="18" charset="0"/>
              </a:rPr>
              <a:t>μας , </a:t>
            </a:r>
            <a:r>
              <a:rPr lang="el-GR" sz="2300" dirty="0">
                <a:latin typeface="Times New Roman" pitchFamily="18" charset="0"/>
                <a:cs typeface="Times New Roman" pitchFamily="18" charset="0"/>
              </a:rPr>
              <a:t>το </a:t>
            </a:r>
            <a:r>
              <a:rPr lang="el-GR" sz="2300" dirty="0" smtClean="0">
                <a:latin typeface="Times New Roman" pitchFamily="18" charset="0"/>
                <a:cs typeface="Times New Roman" pitchFamily="18" charset="0"/>
              </a:rPr>
              <a:t>οποίο στηρίζεται:</a:t>
            </a:r>
          </a:p>
          <a:p>
            <a:pPr algn="just">
              <a:lnSpc>
                <a:spcPct val="150000"/>
              </a:lnSpc>
            </a:pPr>
            <a:r>
              <a:rPr lang="el-GR" sz="2300" dirty="0" smtClean="0">
                <a:latin typeface="Times New Roman" pitchFamily="18" charset="0"/>
                <a:cs typeface="Times New Roman" pitchFamily="18" charset="0"/>
              </a:rPr>
              <a:t> στην ανάλυση και </a:t>
            </a:r>
            <a:r>
              <a:rPr lang="el-GR" sz="2300" dirty="0">
                <a:latin typeface="Times New Roman" pitchFamily="18" charset="0"/>
                <a:cs typeface="Times New Roman" pitchFamily="18" charset="0"/>
              </a:rPr>
              <a:t>εκτίμηση </a:t>
            </a:r>
            <a:r>
              <a:rPr lang="el-GR" sz="2300" dirty="0" smtClean="0">
                <a:latin typeface="Times New Roman" pitchFamily="18" charset="0"/>
                <a:cs typeface="Times New Roman" pitchFamily="18" charset="0"/>
              </a:rPr>
              <a:t>του </a:t>
            </a:r>
            <a:r>
              <a:rPr lang="el-GR" sz="2300" dirty="0">
                <a:latin typeface="Times New Roman" pitchFamily="18" charset="0"/>
                <a:cs typeface="Times New Roman" pitchFamily="18" charset="0"/>
              </a:rPr>
              <a:t>περιβαλλοντικού κινδύνου </a:t>
            </a:r>
            <a:r>
              <a:rPr lang="el-GR" sz="2300" dirty="0" smtClean="0">
                <a:latin typeface="Times New Roman" pitchFamily="18" charset="0"/>
                <a:cs typeface="Times New Roman" pitchFamily="18" charset="0"/>
              </a:rPr>
              <a:t>κάθε  έργου και  δραστηριότητας, με </a:t>
            </a:r>
            <a:r>
              <a:rPr lang="el-GR" sz="2300" dirty="0">
                <a:latin typeface="Times New Roman" pitchFamily="18" charset="0"/>
                <a:cs typeface="Times New Roman" pitchFamily="18" charset="0"/>
              </a:rPr>
              <a:t>βάση </a:t>
            </a:r>
            <a:r>
              <a:rPr lang="el-GR" sz="2300" dirty="0" smtClean="0">
                <a:latin typeface="Times New Roman" pitchFamily="18" charset="0"/>
                <a:cs typeface="Times New Roman" pitchFamily="18" charset="0"/>
              </a:rPr>
              <a:t> την τυπολογία, </a:t>
            </a:r>
            <a:r>
              <a:rPr lang="el-GR" sz="2300" dirty="0">
                <a:latin typeface="Times New Roman" pitchFamily="18" charset="0"/>
                <a:cs typeface="Times New Roman" pitchFamily="18" charset="0"/>
              </a:rPr>
              <a:t>το </a:t>
            </a:r>
            <a:r>
              <a:rPr lang="el-GR" sz="2300" dirty="0" smtClean="0">
                <a:latin typeface="Times New Roman" pitchFamily="18" charset="0"/>
                <a:cs typeface="Times New Roman" pitchFamily="18" charset="0"/>
              </a:rPr>
              <a:t>μέγεθος  και  τα άλλα χαρακτηριστικά τους</a:t>
            </a:r>
            <a:r>
              <a:rPr lang="el-GR" sz="2300" dirty="0">
                <a:latin typeface="Times New Roman" pitchFamily="18" charset="0"/>
                <a:cs typeface="Times New Roman" pitchFamily="18" charset="0"/>
              </a:rPr>
              <a:t>, </a:t>
            </a:r>
            <a:r>
              <a:rPr lang="el-GR" sz="2300" dirty="0" smtClean="0">
                <a:latin typeface="Times New Roman" pitchFamily="18" charset="0"/>
                <a:cs typeface="Times New Roman" pitchFamily="18" charset="0"/>
              </a:rPr>
              <a:t>που </a:t>
            </a:r>
            <a:r>
              <a:rPr lang="el-GR" sz="2300" dirty="0">
                <a:latin typeface="Times New Roman" pitchFamily="18" charset="0"/>
                <a:cs typeface="Times New Roman" pitchFamily="18" charset="0"/>
              </a:rPr>
              <a:t>οδηγεί στον προσδιορισμό </a:t>
            </a:r>
            <a:r>
              <a:rPr lang="el-GR" sz="2300" dirty="0" smtClean="0">
                <a:latin typeface="Times New Roman" pitchFamily="18" charset="0"/>
                <a:cs typeface="Times New Roman" pitchFamily="18" charset="0"/>
              </a:rPr>
              <a:t>της  κατηγορίας κινδύνου </a:t>
            </a:r>
            <a:r>
              <a:rPr lang="el-GR" sz="2300" dirty="0">
                <a:latin typeface="Times New Roman" pitchFamily="18" charset="0"/>
                <a:cs typeface="Times New Roman" pitchFamily="18" charset="0"/>
              </a:rPr>
              <a:t>κάθε </a:t>
            </a:r>
            <a:r>
              <a:rPr lang="el-GR" sz="2300" dirty="0" smtClean="0">
                <a:latin typeface="Times New Roman" pitchFamily="18" charset="0"/>
                <a:cs typeface="Times New Roman" pitchFamily="18" charset="0"/>
              </a:rPr>
              <a:t>έργου/δραστηριότητας, </a:t>
            </a:r>
          </a:p>
          <a:p>
            <a:pPr algn="just">
              <a:lnSpc>
                <a:spcPct val="150000"/>
              </a:lnSpc>
            </a:pPr>
            <a:r>
              <a:rPr lang="el-GR" sz="2300" dirty="0" smtClean="0">
                <a:latin typeface="Times New Roman" pitchFamily="18" charset="0"/>
                <a:cs typeface="Times New Roman" pitchFamily="18" charset="0"/>
              </a:rPr>
              <a:t>στην ιεράρχηση (</a:t>
            </a:r>
            <a:r>
              <a:rPr lang="el-GR" sz="2300" dirty="0" err="1" smtClean="0">
                <a:latin typeface="Times New Roman" pitchFamily="18" charset="0"/>
                <a:cs typeface="Times New Roman" pitchFamily="18" charset="0"/>
              </a:rPr>
              <a:t>προτεραιοποίηση</a:t>
            </a:r>
            <a:r>
              <a:rPr lang="el-GR" sz="2300" dirty="0" smtClean="0">
                <a:latin typeface="Times New Roman" pitchFamily="18" charset="0"/>
                <a:cs typeface="Times New Roman" pitchFamily="18" charset="0"/>
              </a:rPr>
              <a:t>) των </a:t>
            </a:r>
            <a:r>
              <a:rPr lang="el-GR" sz="2300" dirty="0">
                <a:latin typeface="Times New Roman" pitchFamily="18" charset="0"/>
                <a:cs typeface="Times New Roman" pitchFamily="18" charset="0"/>
              </a:rPr>
              <a:t>ελέγχων, </a:t>
            </a:r>
            <a:r>
              <a:rPr lang="el-GR" sz="2300" dirty="0" smtClean="0">
                <a:latin typeface="Times New Roman" pitchFamily="18" charset="0"/>
                <a:cs typeface="Times New Roman" pitchFamily="18" charset="0"/>
              </a:rPr>
              <a:t>με βάση, αφενός </a:t>
            </a:r>
            <a:r>
              <a:rPr lang="el-GR" sz="2300" dirty="0">
                <a:latin typeface="Times New Roman" pitchFamily="18" charset="0"/>
                <a:cs typeface="Times New Roman" pitchFamily="18" charset="0"/>
              </a:rPr>
              <a:t>τις ενδείξεις </a:t>
            </a:r>
            <a:r>
              <a:rPr lang="el-GR" sz="2300" dirty="0" smtClean="0">
                <a:latin typeface="Times New Roman" pitchFamily="18" charset="0"/>
                <a:cs typeface="Times New Roman" pitchFamily="18" charset="0"/>
              </a:rPr>
              <a:t>συμμόρφωσης/μη </a:t>
            </a:r>
            <a:r>
              <a:rPr lang="el-GR" sz="2300" dirty="0">
                <a:latin typeface="Times New Roman" pitchFamily="18" charset="0"/>
                <a:cs typeface="Times New Roman" pitchFamily="18" charset="0"/>
              </a:rPr>
              <a:t>συμμόρφωσης με τη νομοθεσία και </a:t>
            </a:r>
            <a:r>
              <a:rPr lang="el-GR" sz="2300" dirty="0" smtClean="0">
                <a:latin typeface="Times New Roman" pitchFamily="18" charset="0"/>
                <a:cs typeface="Times New Roman" pitchFamily="18" charset="0"/>
              </a:rPr>
              <a:t>αφετέρου, την </a:t>
            </a:r>
            <a:r>
              <a:rPr lang="el-GR" sz="2300" dirty="0">
                <a:latin typeface="Times New Roman" pitchFamily="18" charset="0"/>
                <a:cs typeface="Times New Roman" pitchFamily="18" charset="0"/>
              </a:rPr>
              <a:t>εθελούσια </a:t>
            </a:r>
            <a:r>
              <a:rPr lang="el-GR" sz="2300" dirty="0" smtClean="0">
                <a:latin typeface="Times New Roman" pitchFamily="18" charset="0"/>
                <a:cs typeface="Times New Roman" pitchFamily="18" charset="0"/>
              </a:rPr>
              <a:t>συμμετοχή </a:t>
            </a:r>
            <a:r>
              <a:rPr lang="el-GR" sz="2300" dirty="0">
                <a:latin typeface="Times New Roman" pitchFamily="18" charset="0"/>
                <a:cs typeface="Times New Roman" pitchFamily="18" charset="0"/>
              </a:rPr>
              <a:t>επιχειρήσεων σε πιστοποιημένο σύστημα περιβαλλοντικής </a:t>
            </a:r>
            <a:r>
              <a:rPr lang="el-GR" sz="2300" dirty="0" smtClean="0">
                <a:latin typeface="Times New Roman" pitchFamily="18" charset="0"/>
                <a:cs typeface="Times New Roman" pitchFamily="18" charset="0"/>
              </a:rPr>
              <a:t>διαχείρισης EMAS(σύμφωνα </a:t>
            </a:r>
            <a:r>
              <a:rPr lang="el-GR" sz="2300" dirty="0">
                <a:latin typeface="Times New Roman" pitchFamily="18" charset="0"/>
                <a:cs typeface="Times New Roman" pitchFamily="18" charset="0"/>
              </a:rPr>
              <a:t>με τον κανονισμό ΕΚ 1221/2009</a:t>
            </a:r>
            <a:r>
              <a:rPr lang="el-GR" sz="2300" dirty="0" smtClean="0">
                <a:latin typeface="Times New Roman" pitchFamily="18" charset="0"/>
                <a:cs typeface="Times New Roman" pitchFamily="18" charset="0"/>
              </a:rPr>
              <a:t>).</a:t>
            </a:r>
            <a:endParaRPr lang="el-GR" sz="2300" dirty="0">
              <a:latin typeface="Times New Roman" pitchFamily="18" charset="0"/>
              <a:cs typeface="Times New Roman" pitchFamily="18" charset="0"/>
            </a:endParaRP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ΒΑΣΙΚΕΣ ΑΡΧΕΣ ΕΘΝΙΚΟΥ ΣΧΕΔΙΟΥ</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pPr>
            <a:r>
              <a:rPr lang="el-GR" sz="1400" dirty="0">
                <a:latin typeface="Times New Roman" pitchFamily="18" charset="0"/>
                <a:cs typeface="Times New Roman" pitchFamily="18" charset="0"/>
              </a:rPr>
              <a:t>Η διαφάνεια για </a:t>
            </a:r>
            <a:r>
              <a:rPr lang="el-GR" sz="1400" dirty="0" smtClean="0">
                <a:latin typeface="Times New Roman" pitchFamily="18" charset="0"/>
                <a:cs typeface="Times New Roman" pitchFamily="18" charset="0"/>
              </a:rPr>
              <a:t>τις ελεγχόμενες </a:t>
            </a:r>
            <a:r>
              <a:rPr lang="el-GR" sz="1400" dirty="0">
                <a:latin typeface="Times New Roman" pitchFamily="18" charset="0"/>
                <a:cs typeface="Times New Roman" pitchFamily="18" charset="0"/>
              </a:rPr>
              <a:t>δραστηριότητες </a:t>
            </a:r>
            <a:r>
              <a:rPr lang="el-GR" sz="1400" dirty="0" smtClean="0">
                <a:latin typeface="Times New Roman" pitchFamily="18" charset="0"/>
                <a:cs typeface="Times New Roman" pitchFamily="18" charset="0"/>
              </a:rPr>
              <a:t>και </a:t>
            </a:r>
            <a:r>
              <a:rPr lang="el-GR" sz="1400" dirty="0">
                <a:latin typeface="Times New Roman" pitchFamily="18" charset="0"/>
                <a:cs typeface="Times New Roman" pitchFamily="18" charset="0"/>
              </a:rPr>
              <a:t>όλες τις περιβαλλοντικές ελεγκτικές </a:t>
            </a:r>
            <a:r>
              <a:rPr lang="el-GR" sz="1400" dirty="0" smtClean="0">
                <a:latin typeface="Times New Roman" pitchFamily="18" charset="0"/>
                <a:cs typeface="Times New Roman" pitchFamily="18" charset="0"/>
              </a:rPr>
              <a:t>υπηρεσίες</a:t>
            </a:r>
            <a:r>
              <a:rPr lang="el-GR" sz="1400" dirty="0">
                <a:latin typeface="Times New Roman" pitchFamily="18" charset="0"/>
                <a:cs typeface="Times New Roman" pitchFamily="18" charset="0"/>
              </a:rPr>
              <a:t>, </a:t>
            </a:r>
          </a:p>
          <a:p>
            <a:pPr algn="just">
              <a:lnSpc>
                <a:spcPct val="150000"/>
              </a:lnSpc>
            </a:pPr>
            <a:r>
              <a:rPr lang="el-GR" sz="1400" dirty="0" smtClean="0">
                <a:latin typeface="Times New Roman" pitchFamily="18" charset="0"/>
                <a:cs typeface="Times New Roman" pitchFamily="18" charset="0"/>
              </a:rPr>
              <a:t>Η αποτελεσματικότητα </a:t>
            </a:r>
            <a:r>
              <a:rPr lang="el-GR" sz="1400" dirty="0">
                <a:latin typeface="Times New Roman" pitchFamily="18" charset="0"/>
                <a:cs typeface="Times New Roman" pitchFamily="18" charset="0"/>
              </a:rPr>
              <a:t>όσον αφορά </a:t>
            </a:r>
            <a:r>
              <a:rPr lang="el-GR" sz="1400" dirty="0" smtClean="0">
                <a:latin typeface="Times New Roman" pitchFamily="18" charset="0"/>
                <a:cs typeface="Times New Roman" pitchFamily="18" charset="0"/>
              </a:rPr>
              <a:t>στον περιοδικό έλεγχο </a:t>
            </a:r>
            <a:r>
              <a:rPr lang="el-GR" sz="1400" dirty="0">
                <a:latin typeface="Times New Roman" pitchFamily="18" charset="0"/>
                <a:cs typeface="Times New Roman" pitchFamily="18" charset="0"/>
              </a:rPr>
              <a:t>όλων των </a:t>
            </a:r>
            <a:r>
              <a:rPr lang="el-GR" sz="1400" dirty="0" smtClean="0">
                <a:latin typeface="Times New Roman" pitchFamily="18" charset="0"/>
                <a:cs typeface="Times New Roman" pitchFamily="18" charset="0"/>
              </a:rPr>
              <a:t>έργων/δραστηριοτήτων </a:t>
            </a:r>
            <a:r>
              <a:rPr lang="el-GR" sz="1400" dirty="0">
                <a:latin typeface="Times New Roman" pitchFamily="18" charset="0"/>
                <a:cs typeface="Times New Roman" pitchFamily="18" charset="0"/>
              </a:rPr>
              <a:t>κατηγορίας Α </a:t>
            </a:r>
            <a:r>
              <a:rPr lang="el-GR" sz="1400" dirty="0" smtClean="0">
                <a:latin typeface="Times New Roman" pitchFamily="18" charset="0"/>
                <a:cs typeface="Times New Roman" pitchFamily="18" charset="0"/>
              </a:rPr>
              <a:t> </a:t>
            </a:r>
            <a:r>
              <a:rPr lang="el-GR" sz="1400" dirty="0" err="1" smtClean="0">
                <a:latin typeface="Times New Roman" pitchFamily="18" charset="0"/>
                <a:cs typeface="Times New Roman" pitchFamily="18" charset="0"/>
              </a:rPr>
              <a:t>́της</a:t>
            </a:r>
            <a:r>
              <a:rPr lang="el-GR" sz="1400" dirty="0" smtClean="0">
                <a:latin typeface="Times New Roman" pitchFamily="18" charset="0"/>
                <a:cs typeface="Times New Roman" pitchFamily="18" charset="0"/>
              </a:rPr>
              <a:t> χώρας, </a:t>
            </a:r>
            <a:endParaRPr lang="el-GR" sz="1400" dirty="0">
              <a:latin typeface="Times New Roman" pitchFamily="18" charset="0"/>
              <a:cs typeface="Times New Roman" pitchFamily="18" charset="0"/>
            </a:endParaRPr>
          </a:p>
          <a:p>
            <a:pPr algn="just">
              <a:lnSpc>
                <a:spcPct val="150000"/>
              </a:lnSpc>
            </a:pPr>
            <a:r>
              <a:rPr lang="el-GR" sz="1400" dirty="0" smtClean="0">
                <a:latin typeface="Times New Roman" pitchFamily="18" charset="0"/>
                <a:cs typeface="Times New Roman" pitchFamily="18" charset="0"/>
              </a:rPr>
              <a:t>Η </a:t>
            </a:r>
            <a:r>
              <a:rPr lang="el-GR" sz="1400" dirty="0">
                <a:latin typeface="Times New Roman" pitchFamily="18" charset="0"/>
                <a:cs typeface="Times New Roman" pitchFamily="18" charset="0"/>
              </a:rPr>
              <a:t>αποδοτικότητα, μέσω καλύτερης αξιοποίησης του διαθέσιμου ανθρώπινου </a:t>
            </a:r>
            <a:r>
              <a:rPr lang="el-GR" sz="1400" dirty="0" smtClean="0">
                <a:latin typeface="Times New Roman" pitchFamily="18" charset="0"/>
                <a:cs typeface="Times New Roman" pitchFamily="18" charset="0"/>
              </a:rPr>
              <a:t>δυναμικού και </a:t>
            </a:r>
            <a:r>
              <a:rPr lang="el-GR" sz="1400" dirty="0">
                <a:latin typeface="Times New Roman" pitchFamily="18" charset="0"/>
                <a:cs typeface="Times New Roman" pitchFamily="18" charset="0"/>
              </a:rPr>
              <a:t>συντονισμού των συναρμοδίων </a:t>
            </a:r>
            <a:r>
              <a:rPr lang="el-GR" sz="1400" dirty="0" smtClean="0">
                <a:latin typeface="Times New Roman" pitchFamily="18" charset="0"/>
                <a:cs typeface="Times New Roman" pitchFamily="18" charset="0"/>
              </a:rPr>
              <a:t>υπηρεσιών, </a:t>
            </a:r>
            <a:endParaRPr lang="el-GR" sz="1400" dirty="0">
              <a:latin typeface="Times New Roman" pitchFamily="18" charset="0"/>
              <a:cs typeface="Times New Roman" pitchFamily="18" charset="0"/>
            </a:endParaRPr>
          </a:p>
          <a:p>
            <a:pPr algn="just">
              <a:lnSpc>
                <a:spcPct val="150000"/>
              </a:lnSpc>
            </a:pPr>
            <a:r>
              <a:rPr lang="el-GR" sz="1400" dirty="0" smtClean="0">
                <a:latin typeface="Times New Roman" pitchFamily="18" charset="0"/>
                <a:cs typeface="Times New Roman" pitchFamily="18" charset="0"/>
              </a:rPr>
              <a:t>Η αξιοπιστία των ελέγχων, </a:t>
            </a:r>
            <a:r>
              <a:rPr lang="el-GR" sz="1400" dirty="0">
                <a:latin typeface="Times New Roman" pitchFamily="18" charset="0"/>
                <a:cs typeface="Times New Roman" pitchFamily="18" charset="0"/>
              </a:rPr>
              <a:t>με τη χρήση έγκυρων και αναγνωρισμένων </a:t>
            </a:r>
            <a:r>
              <a:rPr lang="el-GR" sz="1400" dirty="0" smtClean="0">
                <a:latin typeface="Times New Roman" pitchFamily="18" charset="0"/>
                <a:cs typeface="Times New Roman" pitchFamily="18" charset="0"/>
              </a:rPr>
              <a:t>διαδικασιών </a:t>
            </a:r>
            <a:r>
              <a:rPr lang="el-GR" sz="1400" dirty="0">
                <a:latin typeface="Times New Roman" pitchFamily="18" charset="0"/>
                <a:cs typeface="Times New Roman" pitchFamily="18" charset="0"/>
              </a:rPr>
              <a:t>/ </a:t>
            </a:r>
            <a:r>
              <a:rPr lang="el-GR" sz="1400" dirty="0" smtClean="0">
                <a:latin typeface="Times New Roman" pitchFamily="18" charset="0"/>
                <a:cs typeface="Times New Roman" pitchFamily="18" charset="0"/>
              </a:rPr>
              <a:t>μεθοδολογιών</a:t>
            </a:r>
            <a:r>
              <a:rPr lang="el-GR" sz="1400" dirty="0">
                <a:latin typeface="Times New Roman" pitchFamily="18" charset="0"/>
                <a:cs typeface="Times New Roman" pitchFamily="18" charset="0"/>
              </a:rPr>
              <a:t>, </a:t>
            </a:r>
          </a:p>
          <a:p>
            <a:pPr algn="just">
              <a:lnSpc>
                <a:spcPct val="150000"/>
              </a:lnSpc>
            </a:pPr>
            <a:r>
              <a:rPr lang="el-GR" sz="1400" dirty="0" smtClean="0">
                <a:latin typeface="Times New Roman" pitchFamily="18" charset="0"/>
                <a:cs typeface="Times New Roman" pitchFamily="18" charset="0"/>
              </a:rPr>
              <a:t>Η </a:t>
            </a:r>
            <a:r>
              <a:rPr lang="el-GR" sz="1400" dirty="0">
                <a:latin typeface="Times New Roman" pitchFamily="18" charset="0"/>
                <a:cs typeface="Times New Roman" pitchFamily="18" charset="0"/>
              </a:rPr>
              <a:t>δυναμικότητα, </a:t>
            </a:r>
            <a:r>
              <a:rPr lang="el-GR" sz="1400" dirty="0" smtClean="0">
                <a:latin typeface="Times New Roman" pitchFamily="18" charset="0"/>
                <a:cs typeface="Times New Roman" pitchFamily="18" charset="0"/>
              </a:rPr>
              <a:t>με </a:t>
            </a:r>
            <a:r>
              <a:rPr lang="el-GR" sz="1400" dirty="0">
                <a:latin typeface="Times New Roman" pitchFamily="18" charset="0"/>
                <a:cs typeface="Times New Roman" pitchFamily="18" charset="0"/>
              </a:rPr>
              <a:t>την </a:t>
            </a:r>
            <a:r>
              <a:rPr lang="el-GR" sz="1400" dirty="0" smtClean="0">
                <a:latin typeface="Times New Roman" pitchFamily="18" charset="0"/>
                <a:cs typeface="Times New Roman" pitchFamily="18" charset="0"/>
              </a:rPr>
              <a:t>εισαγωγή αυτοματοποιημένων  διαδικασιών </a:t>
            </a:r>
            <a:r>
              <a:rPr lang="el-GR" sz="1400" dirty="0">
                <a:latin typeface="Times New Roman" pitchFamily="18" charset="0"/>
                <a:cs typeface="Times New Roman" pitchFamily="18" charset="0"/>
              </a:rPr>
              <a:t>και </a:t>
            </a:r>
            <a:r>
              <a:rPr lang="el-GR" sz="1400" dirty="0" smtClean="0">
                <a:latin typeface="Times New Roman" pitchFamily="18" charset="0"/>
                <a:cs typeface="Times New Roman" pitchFamily="18" charset="0"/>
              </a:rPr>
              <a:t>τη </a:t>
            </a:r>
            <a:r>
              <a:rPr lang="el-GR" sz="1400" dirty="0">
                <a:latin typeface="Times New Roman" pitchFamily="18" charset="0"/>
                <a:cs typeface="Times New Roman" pitchFamily="18" charset="0"/>
              </a:rPr>
              <a:t>συστηματική </a:t>
            </a:r>
            <a:r>
              <a:rPr lang="el-GR" sz="1400" dirty="0" smtClean="0">
                <a:latin typeface="Times New Roman" pitchFamily="18" charset="0"/>
                <a:cs typeface="Times New Roman" pitchFamily="18" charset="0"/>
              </a:rPr>
              <a:t> παροχή </a:t>
            </a:r>
            <a:r>
              <a:rPr lang="el-GR" sz="1400" dirty="0">
                <a:latin typeface="Times New Roman" pitchFamily="18" charset="0"/>
                <a:cs typeface="Times New Roman" pitchFamily="18" charset="0"/>
              </a:rPr>
              <a:t>έγκυρων πληροφοριών στο πλαίσιο της προβλεπόμενης αξιολόγησης των </a:t>
            </a:r>
            <a:r>
              <a:rPr lang="el-GR" sz="1400" dirty="0" smtClean="0">
                <a:latin typeface="Times New Roman" pitchFamily="18" charset="0"/>
                <a:cs typeface="Times New Roman" pitchFamily="18" charset="0"/>
              </a:rPr>
              <a:t>αποτελεσμάτων </a:t>
            </a:r>
            <a:r>
              <a:rPr lang="el-GR" sz="1400" dirty="0">
                <a:latin typeface="Times New Roman" pitchFamily="18" charset="0"/>
                <a:cs typeface="Times New Roman" pitchFamily="18" charset="0"/>
              </a:rPr>
              <a:t>του προγράμματος, σε συνεργασία με τις περιφερειακές </a:t>
            </a:r>
            <a:r>
              <a:rPr lang="el-GR" sz="1400" dirty="0" smtClean="0">
                <a:latin typeface="Times New Roman" pitchFamily="18" charset="0"/>
                <a:cs typeface="Times New Roman" pitchFamily="18" charset="0"/>
              </a:rPr>
              <a:t>υπηρεσίες, </a:t>
            </a:r>
            <a:r>
              <a:rPr lang="el-GR" sz="1400" dirty="0">
                <a:latin typeface="Times New Roman" pitchFamily="18" charset="0"/>
                <a:cs typeface="Times New Roman" pitchFamily="18" charset="0"/>
              </a:rPr>
              <a:t>η </a:t>
            </a:r>
            <a:r>
              <a:rPr lang="el-GR" sz="1400" dirty="0" smtClean="0">
                <a:latin typeface="Times New Roman" pitchFamily="18" charset="0"/>
                <a:cs typeface="Times New Roman" pitchFamily="18" charset="0"/>
              </a:rPr>
              <a:t>οποία </a:t>
            </a:r>
            <a:r>
              <a:rPr lang="el-GR" sz="1400" dirty="0">
                <a:latin typeface="Times New Roman" pitchFamily="18" charset="0"/>
                <a:cs typeface="Times New Roman" pitchFamily="18" charset="0"/>
              </a:rPr>
              <a:t>θα τροφοδοτήσει και τον επανασχεδιασμό των τακτικών ελέγχων εντός της </a:t>
            </a:r>
            <a:r>
              <a:rPr lang="el-GR" sz="1400" dirty="0" smtClean="0">
                <a:latin typeface="Times New Roman" pitchFamily="18" charset="0"/>
                <a:cs typeface="Times New Roman" pitchFamily="18" charset="0"/>
              </a:rPr>
              <a:t>πενταετίας</a:t>
            </a:r>
            <a:r>
              <a:rPr lang="el-GR" sz="1400" dirty="0">
                <a:latin typeface="Times New Roman" pitchFamily="18" charset="0"/>
                <a:cs typeface="Times New Roman" pitchFamily="18" charset="0"/>
              </a:rPr>
              <a:t>, </a:t>
            </a:r>
          </a:p>
          <a:p>
            <a:pPr algn="just">
              <a:lnSpc>
                <a:spcPct val="150000"/>
              </a:lnSpc>
            </a:pPr>
            <a:r>
              <a:rPr lang="el-GR" sz="1400" dirty="0" smtClean="0">
                <a:latin typeface="Times New Roman" pitchFamily="18" charset="0"/>
                <a:cs typeface="Times New Roman" pitchFamily="18" charset="0"/>
              </a:rPr>
              <a:t>Η </a:t>
            </a:r>
            <a:r>
              <a:rPr lang="el-GR" sz="1400" dirty="0" err="1">
                <a:latin typeface="Times New Roman" pitchFamily="18" charset="0"/>
                <a:cs typeface="Times New Roman" pitchFamily="18" charset="0"/>
              </a:rPr>
              <a:t>εφαρμοσιμότητα</a:t>
            </a:r>
            <a:r>
              <a:rPr lang="el-GR" sz="1400" dirty="0">
                <a:latin typeface="Times New Roman" pitchFamily="18" charset="0"/>
                <a:cs typeface="Times New Roman" pitchFamily="18" charset="0"/>
              </a:rPr>
              <a:t> του σχεδίου, </a:t>
            </a:r>
            <a:r>
              <a:rPr lang="el-GR" sz="1400" dirty="0" smtClean="0">
                <a:latin typeface="Times New Roman" pitchFamily="18" charset="0"/>
                <a:cs typeface="Times New Roman" pitchFamily="18" charset="0"/>
              </a:rPr>
              <a:t> που </a:t>
            </a:r>
            <a:r>
              <a:rPr lang="el-GR" sz="1400" dirty="0">
                <a:latin typeface="Times New Roman" pitchFamily="18" charset="0"/>
                <a:cs typeface="Times New Roman" pitchFamily="18" charset="0"/>
              </a:rPr>
              <a:t>ενισχύεται από τη </a:t>
            </a:r>
            <a:r>
              <a:rPr lang="el-GR" sz="1400" dirty="0" smtClean="0">
                <a:latin typeface="Times New Roman" pitchFamily="18" charset="0"/>
                <a:cs typeface="Times New Roman" pitchFamily="18" charset="0"/>
              </a:rPr>
              <a:t>Συνεργασία όλων </a:t>
            </a:r>
            <a:r>
              <a:rPr lang="el-GR" sz="1400" dirty="0">
                <a:latin typeface="Times New Roman" pitchFamily="18" charset="0"/>
                <a:cs typeface="Times New Roman" pitchFamily="18" charset="0"/>
              </a:rPr>
              <a:t>των αρχών </a:t>
            </a:r>
            <a:r>
              <a:rPr lang="el-GR" sz="1400" dirty="0" smtClean="0">
                <a:latin typeface="Times New Roman" pitchFamily="18" charset="0"/>
                <a:cs typeface="Times New Roman" pitchFamily="18" charset="0"/>
              </a:rPr>
              <a:t>Ελέγχου στην </a:t>
            </a:r>
            <a:r>
              <a:rPr lang="el-GR" sz="1400" dirty="0">
                <a:latin typeface="Times New Roman" pitchFamily="18" charset="0"/>
                <a:cs typeface="Times New Roman" pitchFamily="18" charset="0"/>
              </a:rPr>
              <a:t>τελική διαμόρφωση του προγράμματος τακτικών </a:t>
            </a:r>
            <a:r>
              <a:rPr lang="el-GR" sz="1400" dirty="0" smtClean="0">
                <a:latin typeface="Times New Roman" pitchFamily="18" charset="0"/>
                <a:cs typeface="Times New Roman" pitchFamily="18" charset="0"/>
              </a:rPr>
              <a:t>ελέγχων.</a:t>
            </a:r>
            <a:endParaRPr lang="el-GR" sz="1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ΓΕΩΓΡΑΦΙΚΗ ΠΕΡΙΟΧΗ</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buNone/>
            </a:pPr>
            <a:r>
              <a:rPr lang="el-GR" sz="2000" dirty="0" smtClean="0">
                <a:latin typeface="Times New Roman" pitchFamily="18" charset="0"/>
                <a:cs typeface="Times New Roman" pitchFamily="18" charset="0"/>
              </a:rPr>
              <a:t>	Το Εθνικό σχέδιο καλύπτει γεωγραφικά όλη </a:t>
            </a:r>
            <a:r>
              <a:rPr lang="el-GR" sz="2000" dirty="0">
                <a:latin typeface="Times New Roman" pitchFamily="18" charset="0"/>
                <a:cs typeface="Times New Roman" pitchFamily="18" charset="0"/>
              </a:rPr>
              <a:t>την Ελλάδα. Τα επί μέρους προγράμματα </a:t>
            </a:r>
            <a:r>
              <a:rPr lang="el-GR" sz="2000" dirty="0" smtClean="0">
                <a:latin typeface="Times New Roman" pitchFamily="18" charset="0"/>
                <a:cs typeface="Times New Roman" pitchFamily="18" charset="0"/>
              </a:rPr>
              <a:t>τακτικών επιθεωρήσεων που </a:t>
            </a:r>
            <a:r>
              <a:rPr lang="el-GR" sz="2000" dirty="0">
                <a:latin typeface="Times New Roman" pitchFamily="18" charset="0"/>
                <a:cs typeface="Times New Roman" pitchFamily="18" charset="0"/>
              </a:rPr>
              <a:t>προβλέπονται στην παρ. 10 του άρθρου 20 ν. 4014/2011 </a:t>
            </a:r>
            <a:r>
              <a:rPr lang="el-GR" sz="2000" dirty="0" smtClean="0">
                <a:latin typeface="Times New Roman" pitchFamily="18" charset="0"/>
                <a:cs typeface="Times New Roman" pitchFamily="18" charset="0"/>
              </a:rPr>
              <a:t>καλύπτουν </a:t>
            </a:r>
            <a:r>
              <a:rPr lang="el-GR" sz="2000" dirty="0">
                <a:latin typeface="Times New Roman" pitchFamily="18" charset="0"/>
                <a:cs typeface="Times New Roman" pitchFamily="18" charset="0"/>
              </a:rPr>
              <a:t>κάθε μία από τις 13 Περιφέρειες της χώρας.</a:t>
            </a:r>
          </a:p>
          <a:p>
            <a:pPr algn="just">
              <a:lnSpc>
                <a:spcPct val="150000"/>
              </a:lnSpc>
            </a:pPr>
            <a:endParaRPr lang="el-GR"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ΣΚΟΠΟΙ ΕΘΝΙΚΟΥ ΣΧΕΔΙΟΥ</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lnSpc>
                <a:spcPct val="150000"/>
              </a:lnSpc>
            </a:pPr>
            <a:r>
              <a:rPr lang="el-GR" sz="1700" dirty="0">
                <a:latin typeface="Times New Roman" pitchFamily="18" charset="0"/>
                <a:cs typeface="Times New Roman" pitchFamily="18" charset="0"/>
              </a:rPr>
              <a:t>Η τακτική παρακολούθηση με στόχο τη συμμόρφωση ως προς την περιβαλλοντική </a:t>
            </a:r>
            <a:r>
              <a:rPr lang="el-GR" sz="1700" dirty="0" smtClean="0">
                <a:latin typeface="Times New Roman" pitchFamily="18" charset="0"/>
                <a:cs typeface="Times New Roman" pitchFamily="18" charset="0"/>
              </a:rPr>
              <a:t>νομοθεσία </a:t>
            </a:r>
            <a:r>
              <a:rPr lang="el-GR" sz="1700" dirty="0">
                <a:latin typeface="Times New Roman" pitchFamily="18" charset="0"/>
                <a:cs typeface="Times New Roman" pitchFamily="18" charset="0"/>
              </a:rPr>
              <a:t>και </a:t>
            </a:r>
            <a:r>
              <a:rPr lang="el-GR" sz="1700" dirty="0" smtClean="0">
                <a:latin typeface="Times New Roman" pitchFamily="18" charset="0"/>
                <a:cs typeface="Times New Roman" pitchFamily="18" charset="0"/>
              </a:rPr>
              <a:t>τους περιβαλλοντικούς </a:t>
            </a:r>
            <a:r>
              <a:rPr lang="el-GR" sz="1700" dirty="0">
                <a:latin typeface="Times New Roman" pitchFamily="18" charset="0"/>
                <a:cs typeface="Times New Roman" pitchFamily="18" charset="0"/>
              </a:rPr>
              <a:t>όρους</a:t>
            </a:r>
            <a:r>
              <a:rPr lang="el-GR" sz="1700" dirty="0" smtClean="0">
                <a:latin typeface="Times New Roman" pitchFamily="18" charset="0"/>
                <a:cs typeface="Times New Roman" pitchFamily="18" charset="0"/>
              </a:rPr>
              <a:t>,</a:t>
            </a:r>
            <a:endParaRPr lang="el-GR" sz="1700" dirty="0">
              <a:latin typeface="Times New Roman" pitchFamily="18" charset="0"/>
              <a:cs typeface="Times New Roman" pitchFamily="18" charset="0"/>
            </a:endParaRPr>
          </a:p>
          <a:p>
            <a:pPr algn="just">
              <a:lnSpc>
                <a:spcPct val="150000"/>
              </a:lnSpc>
            </a:pPr>
            <a:r>
              <a:rPr lang="el-GR" sz="1700" dirty="0">
                <a:latin typeface="Times New Roman" pitchFamily="18" charset="0"/>
                <a:cs typeface="Times New Roman" pitchFamily="18" charset="0"/>
              </a:rPr>
              <a:t>Η προώθηση της εφαρμογής και ενδεχομένως της </a:t>
            </a:r>
            <a:r>
              <a:rPr lang="el-GR" sz="1700" dirty="0" err="1" smtClean="0">
                <a:latin typeface="Times New Roman" pitchFamily="18" charset="0"/>
                <a:cs typeface="Times New Roman" pitchFamily="18" charset="0"/>
              </a:rPr>
              <a:t>επικαιροποίησης</a:t>
            </a:r>
            <a:r>
              <a:rPr lang="el-GR" sz="1700" dirty="0" smtClean="0">
                <a:latin typeface="Times New Roman" pitchFamily="18" charset="0"/>
                <a:cs typeface="Times New Roman" pitchFamily="18" charset="0"/>
              </a:rPr>
              <a:t> </a:t>
            </a:r>
            <a:r>
              <a:rPr lang="el-GR" sz="1700" dirty="0">
                <a:latin typeface="Times New Roman" pitchFamily="18" charset="0"/>
                <a:cs typeface="Times New Roman" pitchFamily="18" charset="0"/>
              </a:rPr>
              <a:t>των </a:t>
            </a:r>
            <a:r>
              <a:rPr lang="el-GR" sz="1700" dirty="0" smtClean="0">
                <a:latin typeface="Times New Roman" pitchFamily="18" charset="0"/>
                <a:cs typeface="Times New Roman" pitchFamily="18" charset="0"/>
              </a:rPr>
              <a:t>περιβαλλοντικών </a:t>
            </a:r>
            <a:r>
              <a:rPr lang="el-GR" sz="1700" dirty="0">
                <a:latin typeface="Times New Roman" pitchFamily="18" charset="0"/>
                <a:cs typeface="Times New Roman" pitchFamily="18" charset="0"/>
              </a:rPr>
              <a:t>όρων ως προς την εθνική και ευρωπαϊκή νομοθεσία</a:t>
            </a:r>
            <a:r>
              <a:rPr lang="el-GR" sz="1700" dirty="0" smtClean="0">
                <a:latin typeface="Times New Roman" pitchFamily="18" charset="0"/>
                <a:cs typeface="Times New Roman" pitchFamily="18" charset="0"/>
              </a:rPr>
              <a:t>,</a:t>
            </a:r>
            <a:endParaRPr lang="el-GR" sz="1700" dirty="0">
              <a:latin typeface="Times New Roman" pitchFamily="18" charset="0"/>
              <a:cs typeface="Times New Roman" pitchFamily="18" charset="0"/>
            </a:endParaRPr>
          </a:p>
          <a:p>
            <a:pPr algn="just">
              <a:lnSpc>
                <a:spcPct val="150000"/>
              </a:lnSpc>
            </a:pPr>
            <a:r>
              <a:rPr lang="el-GR" sz="1700" dirty="0">
                <a:latin typeface="Times New Roman" pitchFamily="18" charset="0"/>
                <a:cs typeface="Times New Roman" pitchFamily="18" charset="0"/>
              </a:rPr>
              <a:t>Ο εντοπισμός και η </a:t>
            </a:r>
            <a:r>
              <a:rPr lang="el-GR" sz="1700" dirty="0" smtClean="0">
                <a:latin typeface="Times New Roman" pitchFamily="18" charset="0"/>
                <a:cs typeface="Times New Roman" pitchFamily="18" charset="0"/>
              </a:rPr>
              <a:t>αποφυγή, πρόληψη και αντιμετώπιση </a:t>
            </a:r>
            <a:r>
              <a:rPr lang="el-GR" sz="1700" dirty="0">
                <a:latin typeface="Times New Roman" pitchFamily="18" charset="0"/>
                <a:cs typeface="Times New Roman" pitchFamily="18" charset="0"/>
              </a:rPr>
              <a:t>περιβαλλοντικών ατυχημάτων </a:t>
            </a:r>
            <a:r>
              <a:rPr lang="el-GR" sz="1700" dirty="0" smtClean="0">
                <a:latin typeface="Times New Roman" pitchFamily="18" charset="0"/>
                <a:cs typeface="Times New Roman" pitchFamily="18" charset="0"/>
              </a:rPr>
              <a:t>και </a:t>
            </a:r>
            <a:r>
              <a:rPr lang="el-GR" sz="1700" dirty="0">
                <a:latin typeface="Times New Roman" pitchFamily="18" charset="0"/>
                <a:cs typeface="Times New Roman" pitchFamily="18" charset="0"/>
              </a:rPr>
              <a:t>περιστατικών </a:t>
            </a:r>
            <a:r>
              <a:rPr lang="el-GR" sz="1700" dirty="0" smtClean="0">
                <a:latin typeface="Times New Roman" pitchFamily="18" charset="0"/>
                <a:cs typeface="Times New Roman" pitchFamily="18" charset="0"/>
              </a:rPr>
              <a:t>ρύπανσης,</a:t>
            </a:r>
            <a:endParaRPr lang="el-GR" sz="1700" dirty="0">
              <a:latin typeface="Times New Roman" pitchFamily="18" charset="0"/>
              <a:cs typeface="Times New Roman" pitchFamily="18" charset="0"/>
            </a:endParaRPr>
          </a:p>
          <a:p>
            <a:pPr algn="just">
              <a:lnSpc>
                <a:spcPct val="150000"/>
              </a:lnSpc>
            </a:pPr>
            <a:r>
              <a:rPr lang="el-GR" sz="1700" dirty="0" smtClean="0">
                <a:latin typeface="Times New Roman" pitchFamily="18" charset="0"/>
                <a:cs typeface="Times New Roman" pitchFamily="18" charset="0"/>
              </a:rPr>
              <a:t>Η ορθολογική </a:t>
            </a:r>
            <a:r>
              <a:rPr lang="el-GR" sz="1700" dirty="0">
                <a:latin typeface="Times New Roman" pitchFamily="18" charset="0"/>
                <a:cs typeface="Times New Roman" pitchFamily="18" charset="0"/>
              </a:rPr>
              <a:t>διαχείριση των παραγόμενων </a:t>
            </a:r>
            <a:r>
              <a:rPr lang="el-GR" sz="1700" dirty="0" smtClean="0">
                <a:latin typeface="Times New Roman" pitchFamily="18" charset="0"/>
                <a:cs typeface="Times New Roman" pitchFamily="18" charset="0"/>
              </a:rPr>
              <a:t>αποβλήτων,</a:t>
            </a:r>
          </a:p>
          <a:p>
            <a:pPr algn="just">
              <a:lnSpc>
                <a:spcPct val="150000"/>
              </a:lnSpc>
            </a:pPr>
            <a:r>
              <a:rPr lang="el-GR" sz="1700" dirty="0" smtClean="0">
                <a:latin typeface="Times New Roman" pitchFamily="18" charset="0"/>
                <a:cs typeface="Times New Roman" pitchFamily="18" charset="0"/>
              </a:rPr>
              <a:t>Η παρακολούθηση αέριων εκπομπών με στόχο τη μείωση των περιβαλλοντικών επιπτώσεων,</a:t>
            </a:r>
          </a:p>
          <a:p>
            <a:pPr algn="just">
              <a:lnSpc>
                <a:spcPct val="150000"/>
              </a:lnSpc>
            </a:pPr>
            <a:r>
              <a:rPr lang="el-GR" sz="1700" dirty="0" smtClean="0">
                <a:latin typeface="Times New Roman" pitchFamily="18" charset="0"/>
                <a:cs typeface="Times New Roman" pitchFamily="18" charset="0"/>
              </a:rPr>
              <a:t>Ο εντοπισμός προβλημάτων διαχείρισης στερεών και υγρών αποβλήτων,</a:t>
            </a:r>
          </a:p>
          <a:p>
            <a:pPr algn="just">
              <a:lnSpc>
                <a:spcPct val="150000"/>
              </a:lnSpc>
            </a:pPr>
            <a:endParaRPr lang="el-GR" sz="2000" dirty="0">
              <a:latin typeface="Times New Roman" pitchFamily="18" charset="0"/>
              <a:cs typeface="Times New Roman" pitchFamily="18" charset="0"/>
            </a:endParaRPr>
          </a:p>
          <a:p>
            <a:pPr algn="just">
              <a:lnSpc>
                <a:spcPct val="150000"/>
              </a:lnSpc>
            </a:pPr>
            <a:endParaRPr lang="el-GR"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Times New Roman" pitchFamily="18" charset="0"/>
                <a:cs typeface="Times New Roman" pitchFamily="18" charset="0"/>
              </a:rPr>
              <a:t>ΣΚΟΠΟΙ ΕΘΝΙΚΟΥ ΣΧΕΔΙΟΥ</a:t>
            </a:r>
            <a:endParaRPr lang="el-GR" dirty="0"/>
          </a:p>
        </p:txBody>
      </p:sp>
      <p:sp>
        <p:nvSpPr>
          <p:cNvPr id="3" name="2 - Θέση περιεχομένου"/>
          <p:cNvSpPr>
            <a:spLocks noGrp="1"/>
          </p:cNvSpPr>
          <p:nvPr>
            <p:ph idx="1"/>
          </p:nvPr>
        </p:nvSpPr>
        <p:spPr/>
        <p:txBody>
          <a:bodyPr>
            <a:normAutofit fontScale="47500" lnSpcReduction="20000"/>
          </a:bodyPr>
          <a:lstStyle/>
          <a:p>
            <a:pPr>
              <a:buNone/>
            </a:pPr>
            <a:endParaRPr lang="el-GR" dirty="0"/>
          </a:p>
          <a:p>
            <a:pPr algn="just">
              <a:lnSpc>
                <a:spcPct val="170000"/>
              </a:lnSpc>
            </a:pPr>
            <a:r>
              <a:rPr lang="el-GR" dirty="0">
                <a:latin typeface="Times New Roman" pitchFamily="18" charset="0"/>
                <a:cs typeface="Times New Roman" pitchFamily="18" charset="0"/>
              </a:rPr>
              <a:t>Ο έλεγχος των συστημάτων ανακύκλωσης, επεξεργασίας και μείωσης υγρών και στερεών </a:t>
            </a:r>
            <a:r>
              <a:rPr lang="el-GR" dirty="0" smtClean="0">
                <a:latin typeface="Times New Roman" pitchFamily="18" charset="0"/>
                <a:cs typeface="Times New Roman" pitchFamily="18" charset="0"/>
              </a:rPr>
              <a:t>αποβλήτων</a:t>
            </a:r>
            <a:r>
              <a:rPr lang="el-GR" dirty="0">
                <a:latin typeface="Times New Roman" pitchFamily="18" charset="0"/>
                <a:cs typeface="Times New Roman" pitchFamily="18" charset="0"/>
              </a:rPr>
              <a:t>, η τήρηση των μελετών και η προσαρμοστικότητα στις </a:t>
            </a:r>
            <a:r>
              <a:rPr lang="el-GR" dirty="0" smtClean="0">
                <a:latin typeface="Times New Roman" pitchFamily="18" charset="0"/>
                <a:cs typeface="Times New Roman" pitchFamily="18" charset="0"/>
              </a:rPr>
              <a:t>συγκεκριμένες ανάγκες </a:t>
            </a:r>
            <a:r>
              <a:rPr lang="el-GR" dirty="0">
                <a:latin typeface="Times New Roman" pitchFamily="18" charset="0"/>
                <a:cs typeface="Times New Roman" pitchFamily="18" charset="0"/>
              </a:rPr>
              <a:t>της βιομηχανικής ή άλλης δραστηριότητας</a:t>
            </a:r>
            <a:r>
              <a:rPr lang="el-GR" dirty="0" smtClean="0">
                <a:latin typeface="Times New Roman" pitchFamily="18" charset="0"/>
                <a:cs typeface="Times New Roman" pitchFamily="18" charset="0"/>
              </a:rPr>
              <a:t>,</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Η μέτρηση της απόδοσης των συστημάτων διαχείρισης αποβλήτων και η αξιοποίηση των </a:t>
            </a:r>
            <a:r>
              <a:rPr lang="el-GR" dirty="0" smtClean="0">
                <a:latin typeface="Times New Roman" pitchFamily="18" charset="0"/>
                <a:cs typeface="Times New Roman" pitchFamily="18" charset="0"/>
              </a:rPr>
              <a:t>αποτελεσμάτων,</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Η συγκριτική καταγραφή, ανάλυση και περιοδική ενημέρωση σχετικά με την ισχύουσα </a:t>
            </a:r>
            <a:r>
              <a:rPr lang="el-GR" dirty="0" smtClean="0">
                <a:latin typeface="Times New Roman" pitchFamily="18" charset="0"/>
                <a:cs typeface="Times New Roman" pitchFamily="18" charset="0"/>
              </a:rPr>
              <a:t>εθνική </a:t>
            </a:r>
            <a:r>
              <a:rPr lang="el-GR" dirty="0">
                <a:latin typeface="Times New Roman" pitchFamily="18" charset="0"/>
                <a:cs typeface="Times New Roman" pitchFamily="18" charset="0"/>
              </a:rPr>
              <a:t>και ευρωπαϊκή </a:t>
            </a:r>
            <a:r>
              <a:rPr lang="el-GR" dirty="0" smtClean="0">
                <a:latin typeface="Times New Roman" pitchFamily="18" charset="0"/>
                <a:cs typeface="Times New Roman" pitchFamily="18" charset="0"/>
              </a:rPr>
              <a:t>περιβαλλοντική </a:t>
            </a:r>
            <a:r>
              <a:rPr lang="el-GR" dirty="0">
                <a:latin typeface="Times New Roman" pitchFamily="18" charset="0"/>
                <a:cs typeface="Times New Roman" pitchFamily="18" charset="0"/>
              </a:rPr>
              <a:t>νομοθεσία</a:t>
            </a:r>
            <a:r>
              <a:rPr lang="el-GR" dirty="0" smtClean="0">
                <a:latin typeface="Times New Roman" pitchFamily="18" charset="0"/>
                <a:cs typeface="Times New Roman" pitchFamily="18" charset="0"/>
              </a:rPr>
              <a:t>,</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Η παρακολούθηση </a:t>
            </a:r>
            <a:r>
              <a:rPr lang="el-GR" dirty="0" smtClean="0">
                <a:latin typeface="Times New Roman" pitchFamily="18" charset="0"/>
                <a:cs typeface="Times New Roman" pitchFamily="18" charset="0"/>
              </a:rPr>
              <a:t> όλων </a:t>
            </a:r>
            <a:r>
              <a:rPr lang="el-GR" dirty="0">
                <a:latin typeface="Times New Roman" pitchFamily="18" charset="0"/>
                <a:cs typeface="Times New Roman" pitchFamily="18" charset="0"/>
              </a:rPr>
              <a:t>των περιβαλλοντικών παραμέτρων κατά τη λειτουργία της κάθε </a:t>
            </a:r>
            <a:r>
              <a:rPr lang="el-GR" dirty="0" smtClean="0">
                <a:latin typeface="Times New Roman" pitchFamily="18" charset="0"/>
                <a:cs typeface="Times New Roman" pitchFamily="18" charset="0"/>
              </a:rPr>
              <a:t>δραστηριότητας </a:t>
            </a:r>
            <a:r>
              <a:rPr lang="el-GR" dirty="0">
                <a:latin typeface="Times New Roman" pitchFamily="18" charset="0"/>
                <a:cs typeface="Times New Roman" pitchFamily="18" charset="0"/>
              </a:rPr>
              <a:t>σε εφαρμογή της περιβαλλοντικής νομοθεσίας</a:t>
            </a:r>
            <a:r>
              <a:rPr lang="el-GR" dirty="0" smtClean="0">
                <a:latin typeface="Times New Roman" pitchFamily="18" charset="0"/>
                <a:cs typeface="Times New Roman" pitchFamily="18" charset="0"/>
              </a:rPr>
              <a:t>,</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Ο έλεγχος κατανάλωσης ενέργειας, νερού και φυσικών πόρων</a:t>
            </a:r>
            <a:r>
              <a:rPr lang="el-GR" dirty="0" smtClean="0">
                <a:latin typeface="Times New Roman" pitchFamily="18" charset="0"/>
                <a:cs typeface="Times New Roman" pitchFamily="18" charset="0"/>
              </a:rPr>
              <a:t>,</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Η συντονισμένη λήψη μέτρων και </a:t>
            </a:r>
            <a:r>
              <a:rPr lang="el-GR" dirty="0" smtClean="0">
                <a:latin typeface="Times New Roman" pitchFamily="18" charset="0"/>
                <a:cs typeface="Times New Roman" pitchFamily="18" charset="0"/>
              </a:rPr>
              <a:t>προώθηση </a:t>
            </a:r>
            <a:r>
              <a:rPr lang="el-GR" dirty="0">
                <a:latin typeface="Times New Roman" pitchFamily="18" charset="0"/>
                <a:cs typeface="Times New Roman" pitchFamily="18" charset="0"/>
              </a:rPr>
              <a:t>ενεργειών για την επίλυση </a:t>
            </a:r>
            <a:r>
              <a:rPr lang="el-GR" dirty="0" smtClean="0">
                <a:latin typeface="Times New Roman" pitchFamily="18" charset="0"/>
                <a:cs typeface="Times New Roman" pitchFamily="18" charset="0"/>
              </a:rPr>
              <a:t>περιβαλλοντικών </a:t>
            </a:r>
            <a:r>
              <a:rPr lang="el-GR" dirty="0">
                <a:latin typeface="Times New Roman" pitchFamily="18" charset="0"/>
                <a:cs typeface="Times New Roman" pitchFamily="18" charset="0"/>
              </a:rPr>
              <a:t>προβλημάτων</a:t>
            </a:r>
            <a:r>
              <a:rPr lang="el-GR" dirty="0" smtClean="0">
                <a:latin typeface="Times New Roman" pitchFamily="18" charset="0"/>
                <a:cs typeface="Times New Roman" pitchFamily="18" charset="0"/>
              </a:rPr>
              <a:t>,</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Η ενεργοποίηση του συνόλου των αρχών ελέγχου με βάση τις νομικές υποχρεώσεις τους.</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Times New Roman" pitchFamily="18" charset="0"/>
                <a:cs typeface="Times New Roman" pitchFamily="18" charset="0"/>
              </a:rPr>
              <a:t>ΑΡΜΟΔΙΕΣ ΑΡΧΕΣ</a:t>
            </a:r>
            <a:endParaRPr lang="el-GR" sz="36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fontScale="55000" lnSpcReduction="20000"/>
          </a:bodyPr>
          <a:lstStyle/>
          <a:p>
            <a:pPr algn="just">
              <a:lnSpc>
                <a:spcPct val="170000"/>
              </a:lnSpc>
            </a:pPr>
            <a:r>
              <a:rPr lang="el-GR" dirty="0">
                <a:latin typeface="Times New Roman" pitchFamily="18" charset="0"/>
                <a:cs typeface="Times New Roman" pitchFamily="18" charset="0"/>
              </a:rPr>
              <a:t>Οι Επιθεωρητές Περιβάλλοντος του Σώματος Επιθεώρησης Περιβάλλοντος, Δόμησης, </a:t>
            </a:r>
            <a:r>
              <a:rPr lang="el-GR" dirty="0" smtClean="0">
                <a:latin typeface="Times New Roman" pitchFamily="18" charset="0"/>
                <a:cs typeface="Times New Roman" pitchFamily="18" charset="0"/>
              </a:rPr>
              <a:t>Ενέργειας </a:t>
            </a:r>
            <a:r>
              <a:rPr lang="el-GR" dirty="0">
                <a:latin typeface="Times New Roman" pitchFamily="18" charset="0"/>
                <a:cs typeface="Times New Roman" pitchFamily="18" charset="0"/>
              </a:rPr>
              <a:t>και Μεταλλείων, που διενεργούν </a:t>
            </a:r>
            <a:r>
              <a:rPr lang="el-GR" dirty="0" smtClean="0">
                <a:latin typeface="Times New Roman" pitchFamily="18" charset="0"/>
                <a:cs typeface="Times New Roman" pitchFamily="18" charset="0"/>
              </a:rPr>
              <a:t>περιβαλλοντικούς ελέγχους σε </a:t>
            </a:r>
            <a:r>
              <a:rPr lang="el-GR" dirty="0">
                <a:latin typeface="Times New Roman" pitchFamily="18" charset="0"/>
                <a:cs typeface="Times New Roman" pitchFamily="18" charset="0"/>
              </a:rPr>
              <a:t>όλα τα έργα </a:t>
            </a:r>
            <a:r>
              <a:rPr lang="el-GR" dirty="0" smtClean="0">
                <a:latin typeface="Times New Roman" pitchFamily="18" charset="0"/>
                <a:cs typeface="Times New Roman" pitchFamily="18" charset="0"/>
              </a:rPr>
              <a:t>και </a:t>
            </a:r>
            <a:r>
              <a:rPr lang="el-GR" dirty="0">
                <a:latin typeface="Times New Roman" pitchFamily="18" charset="0"/>
                <a:cs typeface="Times New Roman" pitchFamily="18" charset="0"/>
              </a:rPr>
              <a:t>δραστηριότητες. </a:t>
            </a:r>
          </a:p>
          <a:p>
            <a:pPr algn="just">
              <a:lnSpc>
                <a:spcPct val="170000"/>
              </a:lnSpc>
            </a:pPr>
            <a:r>
              <a:rPr lang="el-GR" dirty="0">
                <a:latin typeface="Times New Roman" pitchFamily="18" charset="0"/>
                <a:cs typeface="Times New Roman" pitchFamily="18" charset="0"/>
              </a:rPr>
              <a:t>Οι Δ/</a:t>
            </a:r>
            <a:r>
              <a:rPr lang="el-GR" dirty="0" err="1">
                <a:latin typeface="Times New Roman" pitchFamily="18" charset="0"/>
                <a:cs typeface="Times New Roman" pitchFamily="18" charset="0"/>
              </a:rPr>
              <a:t>νσεις</a:t>
            </a:r>
            <a:r>
              <a:rPr lang="el-GR" dirty="0">
                <a:latin typeface="Times New Roman" pitchFamily="18" charset="0"/>
                <a:cs typeface="Times New Roman" pitchFamily="18" charset="0"/>
              </a:rPr>
              <a:t> Περιβάλλοντος &amp; </a:t>
            </a:r>
            <a:r>
              <a:rPr lang="el-GR" dirty="0" smtClean="0">
                <a:latin typeface="Times New Roman" pitchFamily="18" charset="0"/>
                <a:cs typeface="Times New Roman" pitchFamily="18" charset="0"/>
              </a:rPr>
              <a:t>Χωρικού </a:t>
            </a:r>
            <a:r>
              <a:rPr lang="el-GR" dirty="0">
                <a:latin typeface="Times New Roman" pitchFamily="18" charset="0"/>
                <a:cs typeface="Times New Roman" pitchFamily="18" charset="0"/>
              </a:rPr>
              <a:t>Σχεδιασμού των 7 Αποκεντρωμένων Διοικήσεων </a:t>
            </a:r>
            <a:r>
              <a:rPr lang="el-GR" dirty="0" smtClean="0">
                <a:latin typeface="Times New Roman" pitchFamily="18" charset="0"/>
                <a:cs typeface="Times New Roman" pitchFamily="18" charset="0"/>
              </a:rPr>
              <a:t>της χώρας για </a:t>
            </a:r>
            <a:r>
              <a:rPr lang="el-GR" dirty="0">
                <a:latin typeface="Times New Roman" pitchFamily="18" charset="0"/>
                <a:cs typeface="Times New Roman" pitchFamily="18" charset="0"/>
              </a:rPr>
              <a:t>τα έργα και δραστηριότητες </a:t>
            </a:r>
            <a:r>
              <a:rPr lang="el-GR" dirty="0" smtClean="0">
                <a:latin typeface="Times New Roman" pitchFamily="18" charset="0"/>
                <a:cs typeface="Times New Roman" pitchFamily="18" charset="0"/>
              </a:rPr>
              <a:t>της </a:t>
            </a:r>
            <a:r>
              <a:rPr lang="el-GR" dirty="0">
                <a:latin typeface="Times New Roman" pitchFamily="18" charset="0"/>
                <a:cs typeface="Times New Roman" pitchFamily="18" charset="0"/>
              </a:rPr>
              <a:t>χωρικής </a:t>
            </a:r>
            <a:r>
              <a:rPr lang="el-GR" dirty="0" smtClean="0">
                <a:latin typeface="Times New Roman" pitchFamily="18" charset="0"/>
                <a:cs typeface="Times New Roman" pitchFamily="18" charset="0"/>
              </a:rPr>
              <a:t>αρμοδιότητας </a:t>
            </a:r>
            <a:r>
              <a:rPr lang="el-GR" dirty="0">
                <a:latin typeface="Times New Roman" pitchFamily="18" charset="0"/>
                <a:cs typeface="Times New Roman" pitchFamily="18" charset="0"/>
              </a:rPr>
              <a:t>τους, ανεξαρτήτως </a:t>
            </a:r>
            <a:r>
              <a:rPr lang="el-GR" dirty="0" smtClean="0">
                <a:latin typeface="Times New Roman" pitchFamily="18" charset="0"/>
                <a:cs typeface="Times New Roman" pitchFamily="18" charset="0"/>
              </a:rPr>
              <a:t> της </a:t>
            </a:r>
            <a:r>
              <a:rPr lang="el-GR" dirty="0">
                <a:latin typeface="Times New Roman" pitchFamily="18" charset="0"/>
                <a:cs typeface="Times New Roman" pitchFamily="18" charset="0"/>
              </a:rPr>
              <a:t>κατηγορίας του έργου ή της </a:t>
            </a:r>
            <a:r>
              <a:rPr lang="el-GR" dirty="0" smtClean="0">
                <a:latin typeface="Times New Roman" pitchFamily="18" charset="0"/>
                <a:cs typeface="Times New Roman" pitchFamily="18" charset="0"/>
              </a:rPr>
              <a:t>δραστηριότητας. </a:t>
            </a:r>
            <a:endParaRPr lang="el-GR" dirty="0">
              <a:latin typeface="Times New Roman" pitchFamily="18" charset="0"/>
              <a:cs typeface="Times New Roman" pitchFamily="18" charset="0"/>
            </a:endParaRPr>
          </a:p>
          <a:p>
            <a:pPr algn="just">
              <a:lnSpc>
                <a:spcPct val="170000"/>
              </a:lnSpc>
            </a:pPr>
            <a:r>
              <a:rPr lang="el-GR" dirty="0">
                <a:latin typeface="Times New Roman" pitchFamily="18" charset="0"/>
                <a:cs typeface="Times New Roman" pitchFamily="18" charset="0"/>
              </a:rPr>
              <a:t>Οι Δ/</a:t>
            </a:r>
            <a:r>
              <a:rPr lang="el-GR" dirty="0" err="1">
                <a:latin typeface="Times New Roman" pitchFamily="18" charset="0"/>
                <a:cs typeface="Times New Roman" pitchFamily="18" charset="0"/>
              </a:rPr>
              <a:t>νσεις</a:t>
            </a: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Περιβάλλοντος &amp; Χωρικού  Σχεδιασμού των </a:t>
            </a:r>
            <a:r>
              <a:rPr lang="el-GR" dirty="0">
                <a:latin typeface="Times New Roman" pitchFamily="18" charset="0"/>
                <a:cs typeface="Times New Roman" pitchFamily="18" charset="0"/>
              </a:rPr>
              <a:t>13 Περιφερειών της </a:t>
            </a:r>
            <a:r>
              <a:rPr lang="el-GR" dirty="0" smtClean="0">
                <a:latin typeface="Times New Roman" pitchFamily="18" charset="0"/>
                <a:cs typeface="Times New Roman" pitchFamily="18" charset="0"/>
              </a:rPr>
              <a:t>χώρας για </a:t>
            </a:r>
            <a:r>
              <a:rPr lang="el-GR" dirty="0">
                <a:latin typeface="Times New Roman" pitchFamily="18" charset="0"/>
                <a:cs typeface="Times New Roman" pitchFamily="18" charset="0"/>
              </a:rPr>
              <a:t>τα </a:t>
            </a:r>
            <a:r>
              <a:rPr lang="el-GR" dirty="0" smtClean="0">
                <a:latin typeface="Times New Roman" pitchFamily="18" charset="0"/>
                <a:cs typeface="Times New Roman" pitchFamily="18" charset="0"/>
              </a:rPr>
              <a:t>έργα </a:t>
            </a:r>
            <a:r>
              <a:rPr lang="el-GR" dirty="0">
                <a:latin typeface="Times New Roman" pitchFamily="18" charset="0"/>
                <a:cs typeface="Times New Roman" pitchFamily="18" charset="0"/>
              </a:rPr>
              <a:t>και δραστηριότητες της χωρικής αρμοδιότητας τους, ανεξαρτήτως της κατηγορίας </a:t>
            </a:r>
            <a:r>
              <a:rPr lang="el-GR" dirty="0" smtClean="0">
                <a:latin typeface="Times New Roman" pitchFamily="18" charset="0"/>
                <a:cs typeface="Times New Roman" pitchFamily="18" charset="0"/>
              </a:rPr>
              <a:t> του </a:t>
            </a:r>
            <a:r>
              <a:rPr lang="el-GR" dirty="0">
                <a:latin typeface="Times New Roman" pitchFamily="18" charset="0"/>
                <a:cs typeface="Times New Roman" pitchFamily="18" charset="0"/>
              </a:rPr>
              <a:t>έργου ή της δραστηριότητας. </a:t>
            </a:r>
          </a:p>
          <a:p>
            <a:pPr algn="just">
              <a:lnSpc>
                <a:spcPct val="170000"/>
              </a:lnSpc>
            </a:pPr>
            <a:r>
              <a:rPr lang="el-GR" dirty="0">
                <a:latin typeface="Times New Roman" pitchFamily="18" charset="0"/>
                <a:cs typeface="Times New Roman" pitchFamily="18" charset="0"/>
              </a:rPr>
              <a:t>Τα Κλιμάκια Ελέγχου Ποιότητας Περιβάλλοντος </a:t>
            </a:r>
            <a:r>
              <a:rPr lang="el-GR" dirty="0" smtClean="0">
                <a:latin typeface="Times New Roman" pitchFamily="18" charset="0"/>
                <a:cs typeface="Times New Roman" pitchFamily="18" charset="0"/>
              </a:rPr>
              <a:t>(Κ.Ε.Π.ΠΕ</a:t>
            </a: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που </a:t>
            </a:r>
            <a:r>
              <a:rPr lang="el-GR" dirty="0">
                <a:latin typeface="Times New Roman" pitchFamily="18" charset="0"/>
                <a:cs typeface="Times New Roman" pitchFamily="18" charset="0"/>
              </a:rPr>
              <a:t>συστήνονται σε κάθε </a:t>
            </a:r>
            <a:r>
              <a:rPr lang="el-GR" dirty="0" smtClean="0">
                <a:latin typeface="Times New Roman" pitchFamily="18" charset="0"/>
                <a:cs typeface="Times New Roman" pitchFamily="18" charset="0"/>
              </a:rPr>
              <a:t>Περιφέρεια, </a:t>
            </a:r>
            <a:r>
              <a:rPr lang="el-GR" dirty="0">
                <a:latin typeface="Times New Roman" pitchFamily="18" charset="0"/>
                <a:cs typeface="Times New Roman" pitchFamily="18" charset="0"/>
              </a:rPr>
              <a:t>για </a:t>
            </a:r>
            <a:r>
              <a:rPr lang="el-GR" dirty="0" smtClean="0">
                <a:latin typeface="Times New Roman" pitchFamily="18" charset="0"/>
                <a:cs typeface="Times New Roman" pitchFamily="18" charset="0"/>
              </a:rPr>
              <a:t>τα έργα </a:t>
            </a:r>
            <a:r>
              <a:rPr lang="el-GR" dirty="0">
                <a:latin typeface="Times New Roman" pitchFamily="18" charset="0"/>
                <a:cs typeface="Times New Roman" pitchFamily="18" charset="0"/>
              </a:rPr>
              <a:t>και δραστηριότητες της </a:t>
            </a:r>
            <a:r>
              <a:rPr lang="el-GR" dirty="0" smtClean="0">
                <a:latin typeface="Times New Roman" pitchFamily="18" charset="0"/>
                <a:cs typeface="Times New Roman" pitchFamily="18" charset="0"/>
              </a:rPr>
              <a:t>χωρικής αρμοδιότητας </a:t>
            </a:r>
            <a:r>
              <a:rPr lang="el-GR" dirty="0">
                <a:latin typeface="Times New Roman" pitchFamily="18" charset="0"/>
                <a:cs typeface="Times New Roman" pitchFamily="18" charset="0"/>
              </a:rPr>
              <a:t>του, </a:t>
            </a:r>
            <a:r>
              <a:rPr lang="el-GR" dirty="0" smtClean="0">
                <a:latin typeface="Times New Roman" pitchFamily="18" charset="0"/>
                <a:cs typeface="Times New Roman" pitchFamily="18" charset="0"/>
              </a:rPr>
              <a:t> ανεξαρτήτως </a:t>
            </a:r>
            <a:r>
              <a:rPr lang="el-GR" dirty="0">
                <a:latin typeface="Times New Roman" pitchFamily="18" charset="0"/>
                <a:cs typeface="Times New Roman" pitchFamily="18" charset="0"/>
              </a:rPr>
              <a:t>της κατηγορίας του έργου ή της </a:t>
            </a:r>
            <a:r>
              <a:rPr lang="el-GR" dirty="0" smtClean="0">
                <a:latin typeface="Times New Roman" pitchFamily="18" charset="0"/>
                <a:cs typeface="Times New Roman" pitchFamily="18" charset="0"/>
              </a:rPr>
              <a:t>δραστηριότητας (παρ</a:t>
            </a:r>
            <a:r>
              <a:rPr lang="el-GR" dirty="0">
                <a:latin typeface="Times New Roman" pitchFamily="18" charset="0"/>
                <a:cs typeface="Times New Roman" pitchFamily="18" charset="0"/>
              </a:rPr>
              <a:t>. 1 του αρ. 55 του </a:t>
            </a:r>
            <a:r>
              <a:rPr lang="el-GR" dirty="0" smtClean="0">
                <a:latin typeface="Times New Roman" pitchFamily="18" charset="0"/>
                <a:cs typeface="Times New Roman" pitchFamily="18" charset="0"/>
              </a:rPr>
              <a:t>ν.4042/2012/Α </a:t>
            </a:r>
            <a:r>
              <a:rPr lang="el-GR" dirty="0">
                <a:latin typeface="Times New Roman" pitchFamily="18" charset="0"/>
                <a:cs typeface="Times New Roman" pitchFamily="18" charset="0"/>
              </a:rPr>
              <a:t>́24</a:t>
            </a:r>
            <a:r>
              <a:rPr lang="el-GR" dirty="0" smtClean="0">
                <a:latin typeface="Times New Roman" pitchFamily="18" charset="0"/>
                <a:cs typeface="Times New Roman" pitchFamily="18" charset="0"/>
              </a:rPr>
              <a:t>). </a:t>
            </a:r>
            <a:endParaRPr lang="el-GR" dirty="0">
              <a:latin typeface="Times New Roman" pitchFamily="18" charset="0"/>
              <a:cs typeface="Times New Roman" pitchFamily="18" charset="0"/>
            </a:endParaRPr>
          </a:p>
          <a:p>
            <a:pPr algn="just">
              <a:lnSpc>
                <a:spcPct val="170000"/>
              </a:lnSpc>
            </a:pPr>
            <a:endParaRPr lang="el-GR"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225</TotalTime>
  <Words>2698</Words>
  <Application>Microsoft Office PowerPoint</Application>
  <PresentationFormat>Προβολή στην οθόνη (4:3)</PresentationFormat>
  <Paragraphs>130</Paragraphs>
  <Slides>33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33</vt:i4>
      </vt:variant>
    </vt:vector>
  </HeadingPairs>
  <TitlesOfParts>
    <vt:vector size="34" baseType="lpstr">
      <vt:lpstr>Αστικό</vt:lpstr>
      <vt:lpstr>ΠΕΡΙΒΑΛΛΟΝΤΙΚΗ ΕΠΙΘΕΩΡΗΣΗ</vt:lpstr>
      <vt:lpstr>ΝΟΜΙΚΟ ΠΛΑΙΣΙΟ</vt:lpstr>
      <vt:lpstr>ΣΚΟΠΟΣ</vt:lpstr>
      <vt:lpstr> ΕΘΝΙΚΟ ΣΧΕΔΙΟ ΚΑΙ ΠΡΟΓΡΑΜΜΑΤΑ  ΤΑΚΤΙΚΩΝ ΠΕΡΙΒΑΛΛΟΝΤΙΚΩΝ ΕΠΙΘΕΩΡΗΣΕΩΝ </vt:lpstr>
      <vt:lpstr>ΒΑΣΙΚΕΣ ΑΡΧΕΣ ΕΘΝΙΚΟΥ ΣΧΕΔΙΟΥ</vt:lpstr>
      <vt:lpstr>ΓΕΩΓΡΑΦΙΚΗ ΠΕΡΙΟΧΗ</vt:lpstr>
      <vt:lpstr>ΣΚΟΠΟΙ ΕΘΝΙΚΟΥ ΣΧΕΔΙΟΥ</vt:lpstr>
      <vt:lpstr>ΣΚΟΠΟΙ ΕΘΝΙΚΟΥ ΣΧΕΔΙΟΥ</vt:lpstr>
      <vt:lpstr>ΑΡΜΟΔΙΕΣ ΑΡΧΕΣ</vt:lpstr>
      <vt:lpstr> ΜΗΤΡΩΟ  ΕΛΕΓΧΟΜΕΝΩΝ ΔΡΑΣΤΗΡΙΟΤΗΤΩΝ </vt:lpstr>
      <vt:lpstr>ΜΗΤΡΩΟ  ΕΛΕΓΧΟΜΕΝΩΝ ΔΡΑΣΤΗΡΙΟΤΗΤΩΝ</vt:lpstr>
      <vt:lpstr>ΜΗΤΡΩΟ  ΕΛΕΓΧΟΜΕΝΩΝ ΔΡΑΣΤΗΡΙΟΤΗΤΩΝ</vt:lpstr>
      <vt:lpstr>Διαφάνεια 13</vt:lpstr>
      <vt:lpstr>ΜΟΝΤΕΛΟ ΑΝΑΛΥΣΗΣ ΕΠΙΚΙΝΔΥΝΟΤΗΤΑΣ</vt:lpstr>
      <vt:lpstr>ΑΝΑΛΥΣΗ IRAM</vt:lpstr>
      <vt:lpstr>ΒΑΣΙΚΕΣ ΑΡΧΕΣ ΛΕΤΟΥΡΓΙΑΣ IRAM</vt:lpstr>
      <vt:lpstr> ΕΦΑΡΜΟΓΗ ΤΟΥ ΜΟΝΤΕΛΟΥ «IRAM» ΣΤΙΣ ΔΡΑΣΤΗΡΙΟΤΗΤΕΣ ΤΟΥ ΜΗΤΡΩΟΥ ΕΛΕΓΧΟΜΕΝΩΝ ΔΡΑΣΤΗΡΙΟΤΗΤΩΝ </vt:lpstr>
      <vt:lpstr>ΕΦΑΡΜΟΓΗ ΤΟΥ ΜΟΝΤΕΛΟΥ «IRAM» ΣΤΙΣ ΔΡΑΣΤΗΡΙΟΤΗΤΕΣ ΤΟΥ ΜΗΤΡΩΟΥ ΕΛΕΓΧΟΜΕΝΩΝ ΔΡΑΣΤΗΡΙΟΤΗΤΩΝ</vt:lpstr>
      <vt:lpstr>ΕΦΑΡΜΟΓΗ ΤΟΥ ΜΟΝΤΕΛΟΥ «IRAM» ΣΤΙΣ ΔΡΑΣΤΗΡΙΟΤΗΤΕΣ ΤΟΥ ΜΗΤΡΩΟΥ ΕΛΕΓΧΟΜΕΝΩΝ ΔΡΑΣΤΗΡΙΟΤΗΤΩΝ</vt:lpstr>
      <vt:lpstr>ΕΦΑΡΜΟΓΗ ΤΟΥ ΜΟΝΤΕΛΟΥ «IRAM» ΣΤΙΣ ΔΡΑΣΤΗΡΙΟΤΗΤΕΣ ΤΟΥ ΜΗΤΡΩΟΥ ΕΛΕΓΧΟΜΕΝΩΝ ΔΡΑΣΤΗΡΙΟΤΗΤΩΝ</vt:lpstr>
      <vt:lpstr>ΕΦΑΡΜΟΓΗ ΤΟΥ ΜΟΝΤΕΛΟΥ «IRAM» ΣΤΙΣ ΔΡΑΣΤΗΡΙΟΤΗΤΕΣ ΤΟΥ ΜΗΤΡΩΟΥ ΕΛΕΓΧΟΜΕΝΩΝ ΔΡΑΣΤΗΡΙΟΤΗΤΩΝ</vt:lpstr>
      <vt:lpstr>ΕΦΑΡΜΟΓΗ ΤΟΥ ΜΟΝΤΕΛΟΥ «IRAM» ΣΤΙΣ ΔΡΑΣΤΗΡΙΟΤΗΤΕΣ ΤΟΥ ΜΗΤΡΩΟΥ ΕΛΕΓΧΟΜΕΝΩΝ ΔΡΑΣΤΗΡΙΟΤΗΤΩΝ</vt:lpstr>
      <vt:lpstr> ΠΡΟΣΔΙΟΡΙΣΜΟΣ ΣΥΧΝΟΤΗΤΑΣ  ΕΠΙΘΕΩΡΗΣΗΣ ΓΙΑ ΚΑΘΕ ΕΡΓΟ Η ΔΡΑΣΤΗΡΙΟΤΗΤΑ  </vt:lpstr>
      <vt:lpstr>ΠΡΟΣΔΙΟΡΙΣΜΟΣ ΣΥΧΝΟΤΗΤΑΣ  ΕΠΙΘΕΩΡΗΣΗΣ ΓΙΑ ΚΑΘΕ ΕΡΓΟ Η ΔΡΑΣΤΗΡΙΟΤΗΤΑ  </vt:lpstr>
      <vt:lpstr>Διαφάνεια 25</vt:lpstr>
      <vt:lpstr>ΕΚΤΑΚΤΕΣ ΠΕΡΙΒΑΛΛΟΝΤΙΚΕΣ ΕΠΙΘΕΩΡΗΣΕΙΣ</vt:lpstr>
      <vt:lpstr>ΕΚΤΑΚΤΕΣ ΠΕΡΙΒΑΛΛΟΝΤΙΚΕΣ ΕΠΙΘΕΩΡΗΣΕΙΣ</vt:lpstr>
      <vt:lpstr>ΕΚΤΑΚΤΕΣ ΠΕΡΙΒΑΛΛΟΝΤΙΚΕΣ ΕΠΙΘΕΩΡΗΣΕΙΣ</vt:lpstr>
      <vt:lpstr>ΕΚΤΑΚΤΕΣ ΠΕΡΙΒΑΛΛΟΝΤΙΚΕΣ ΕΠΙΘΕΩΡΗΣΕΙΣ</vt:lpstr>
      <vt:lpstr>ΕΚΤΑΚΤΕΣ ΠΕΡΙΒΑΛΛΟΝΤΙΚΕΣ ΕΠΙΘΕΩΡΗΣΕΙΣ</vt:lpstr>
      <vt:lpstr>ΕΚΤΑΚΤΕΣ ΠΕΡΙΒΑΛΛΟΝΤΙΚΕΣ ΕΠΙΘΕΩΡΗΣΕΙΣ</vt:lpstr>
      <vt:lpstr>ΕΚΤΑΚΤΕΣ ΠΕΡΙΒΑΛΛΟΝΤΙΚΕΣ ΕΠΙΘΕΩΡΗΣΕΙΣ</vt:lpstr>
      <vt:lpstr>ΕΚΤΑΚΤΕΣ ΠΕΡΙΒΑΛΛΟΝΤΙΚΕΣ ΕΠΙΘΕΩΡΗΣΕΙΣ</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lefthimiou</dc:creator>
  <cp:lastModifiedBy>nikos</cp:lastModifiedBy>
  <cp:revision>26</cp:revision>
  <dcterms:created xsi:type="dcterms:W3CDTF">2018-05-07T16:17:05Z</dcterms:created>
  <dcterms:modified xsi:type="dcterms:W3CDTF">2018-06-02T15:03:53Z</dcterms:modified>
</cp:coreProperties>
</file>