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 id="2147483653" r:id="rId2"/>
  </p:sldMasterIdLst>
  <p:notesMasterIdLst>
    <p:notesMasterId r:id="rId24"/>
  </p:notesMasterIdLst>
  <p:handoutMasterIdLst>
    <p:handoutMasterId r:id="rId25"/>
  </p:handoutMasterIdLst>
  <p:sldIdLst>
    <p:sldId id="285" r:id="rId3"/>
    <p:sldId id="286" r:id="rId4"/>
    <p:sldId id="287" r:id="rId5"/>
    <p:sldId id="329" r:id="rId6"/>
    <p:sldId id="302" r:id="rId7"/>
    <p:sldId id="303" r:id="rId8"/>
    <p:sldId id="310" r:id="rId9"/>
    <p:sldId id="311" r:id="rId10"/>
    <p:sldId id="313" r:id="rId11"/>
    <p:sldId id="314" r:id="rId12"/>
    <p:sldId id="315" r:id="rId13"/>
    <p:sldId id="316" r:id="rId14"/>
    <p:sldId id="318" r:id="rId15"/>
    <p:sldId id="319" r:id="rId16"/>
    <p:sldId id="320" r:id="rId17"/>
    <p:sldId id="321" r:id="rId18"/>
    <p:sldId id="323" r:id="rId19"/>
    <p:sldId id="324" r:id="rId20"/>
    <p:sldId id="325" r:id="rId21"/>
    <p:sldId id="326" r:id="rId22"/>
    <p:sldId id="327" r:id="rId23"/>
  </p:sldIdLst>
  <p:sldSz cx="9144000" cy="6858000" type="screen4x3"/>
  <p:notesSz cx="7315200" cy="9601200"/>
  <p:defaultTextStyle>
    <a:defPPr>
      <a:defRPr lang="en-US"/>
    </a:defPPr>
    <a:lvl1pPr algn="ctr" rtl="0" fontAlgn="base">
      <a:spcBef>
        <a:spcPct val="0"/>
      </a:spcBef>
      <a:spcAft>
        <a:spcPct val="0"/>
      </a:spcAft>
      <a:defRPr sz="2400" kern="1200">
        <a:solidFill>
          <a:schemeClr val="tx1"/>
        </a:solidFill>
        <a:latin typeface="Tahoma" pitchFamily="34" charset="0"/>
        <a:ea typeface="+mn-ea"/>
        <a:cs typeface="+mn-cs"/>
      </a:defRPr>
    </a:lvl1pPr>
    <a:lvl2pPr marL="457200" algn="ctr" rtl="0" fontAlgn="base">
      <a:spcBef>
        <a:spcPct val="0"/>
      </a:spcBef>
      <a:spcAft>
        <a:spcPct val="0"/>
      </a:spcAft>
      <a:defRPr sz="2400" kern="1200">
        <a:solidFill>
          <a:schemeClr val="tx1"/>
        </a:solidFill>
        <a:latin typeface="Tahoma" pitchFamily="34" charset="0"/>
        <a:ea typeface="+mn-ea"/>
        <a:cs typeface="+mn-cs"/>
      </a:defRPr>
    </a:lvl2pPr>
    <a:lvl3pPr marL="914400" algn="ctr" rtl="0" fontAlgn="base">
      <a:spcBef>
        <a:spcPct val="0"/>
      </a:spcBef>
      <a:spcAft>
        <a:spcPct val="0"/>
      </a:spcAft>
      <a:defRPr sz="2400" kern="1200">
        <a:solidFill>
          <a:schemeClr val="tx1"/>
        </a:solidFill>
        <a:latin typeface="Tahoma" pitchFamily="34" charset="0"/>
        <a:ea typeface="+mn-ea"/>
        <a:cs typeface="+mn-cs"/>
      </a:defRPr>
    </a:lvl3pPr>
    <a:lvl4pPr marL="1371600" algn="ctr" rtl="0" fontAlgn="base">
      <a:spcBef>
        <a:spcPct val="0"/>
      </a:spcBef>
      <a:spcAft>
        <a:spcPct val="0"/>
      </a:spcAft>
      <a:defRPr sz="2400" kern="1200">
        <a:solidFill>
          <a:schemeClr val="tx1"/>
        </a:solidFill>
        <a:latin typeface="Tahoma" pitchFamily="34" charset="0"/>
        <a:ea typeface="+mn-ea"/>
        <a:cs typeface="+mn-cs"/>
      </a:defRPr>
    </a:lvl4pPr>
    <a:lvl5pPr marL="1828800" algn="ctr"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C0C0"/>
    <a:srgbClr val="996600"/>
    <a:srgbClr val="FF9900"/>
    <a:srgbClr val="663300"/>
    <a:srgbClr val="894400"/>
    <a:srgbClr val="A45100"/>
    <a:srgbClr val="B75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701" autoAdjust="0"/>
    <p:restoredTop sz="94686" autoAdjust="0"/>
  </p:normalViewPr>
  <p:slideViewPr>
    <p:cSldViewPr>
      <p:cViewPr varScale="1">
        <p:scale>
          <a:sx n="113" d="100"/>
          <a:sy n="113" d="100"/>
        </p:scale>
        <p:origin x="2343"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3.wmf"/><Relationship Id="rId3" Type="http://schemas.openxmlformats.org/officeDocument/2006/relationships/image" Target="../media/image48.wmf"/><Relationship Id="rId7" Type="http://schemas.openxmlformats.org/officeDocument/2006/relationships/image" Target="../media/image52.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11" Type="http://schemas.openxmlformats.org/officeDocument/2006/relationships/image" Target="../media/image56.wmf"/><Relationship Id="rId5" Type="http://schemas.openxmlformats.org/officeDocument/2006/relationships/image" Target="../media/image50.wmf"/><Relationship Id="rId10" Type="http://schemas.openxmlformats.org/officeDocument/2006/relationships/image" Target="../media/image55.wmf"/><Relationship Id="rId4" Type="http://schemas.openxmlformats.org/officeDocument/2006/relationships/image" Target="../media/image49.wmf"/><Relationship Id="rId9" Type="http://schemas.openxmlformats.org/officeDocument/2006/relationships/image" Target="../media/image54.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3.wmf"/><Relationship Id="rId2" Type="http://schemas.openxmlformats.org/officeDocument/2006/relationships/image" Target="../media/image58.wmf"/><Relationship Id="rId1" Type="http://schemas.openxmlformats.org/officeDocument/2006/relationships/image" Target="../media/image57.wmf"/><Relationship Id="rId6" Type="http://schemas.openxmlformats.org/officeDocument/2006/relationships/image" Target="../media/image62.wmf"/><Relationship Id="rId5" Type="http://schemas.openxmlformats.org/officeDocument/2006/relationships/image" Target="../media/image61.wmf"/><Relationship Id="rId4" Type="http://schemas.openxmlformats.org/officeDocument/2006/relationships/image" Target="../media/image6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7.wmf"/><Relationship Id="rId7" Type="http://schemas.openxmlformats.org/officeDocument/2006/relationships/image" Target="../media/image81.wmf"/><Relationship Id="rId2" Type="http://schemas.openxmlformats.org/officeDocument/2006/relationships/image" Target="../media/image76.wmf"/><Relationship Id="rId1" Type="http://schemas.openxmlformats.org/officeDocument/2006/relationships/image" Target="../media/image75.wmf"/><Relationship Id="rId6" Type="http://schemas.openxmlformats.org/officeDocument/2006/relationships/image" Target="../media/image80.wmf"/><Relationship Id="rId5" Type="http://schemas.openxmlformats.org/officeDocument/2006/relationships/image" Target="../media/image79.wmf"/><Relationship Id="rId4" Type="http://schemas.openxmlformats.org/officeDocument/2006/relationships/image" Target="../media/image7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image" Target="../media/image86.wmf"/><Relationship Id="rId1" Type="http://schemas.openxmlformats.org/officeDocument/2006/relationships/image" Target="../media/image85.wmf"/><Relationship Id="rId5" Type="http://schemas.openxmlformats.org/officeDocument/2006/relationships/image" Target="../media/image89.wmf"/><Relationship Id="rId4" Type="http://schemas.openxmlformats.org/officeDocument/2006/relationships/image" Target="../media/image8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92.wmf"/><Relationship Id="rId2" Type="http://schemas.openxmlformats.org/officeDocument/2006/relationships/image" Target="../media/image91.wmf"/><Relationship Id="rId1" Type="http://schemas.openxmlformats.org/officeDocument/2006/relationships/image" Target="../media/image90.wmf"/><Relationship Id="rId4" Type="http://schemas.openxmlformats.org/officeDocument/2006/relationships/image" Target="../media/image9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image" Target="../media/image95.wmf"/><Relationship Id="rId1" Type="http://schemas.openxmlformats.org/officeDocument/2006/relationships/image" Target="../media/image94.wmf"/><Relationship Id="rId6" Type="http://schemas.openxmlformats.org/officeDocument/2006/relationships/image" Target="../media/image99.wmf"/><Relationship Id="rId5" Type="http://schemas.openxmlformats.org/officeDocument/2006/relationships/image" Target="../media/image98.wmf"/><Relationship Id="rId4" Type="http://schemas.openxmlformats.org/officeDocument/2006/relationships/image" Target="../media/image9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102.wmf"/><Relationship Id="rId2" Type="http://schemas.openxmlformats.org/officeDocument/2006/relationships/image" Target="../media/image101.wmf"/><Relationship Id="rId1" Type="http://schemas.openxmlformats.org/officeDocument/2006/relationships/image" Target="../media/image100.wmf"/><Relationship Id="rId4" Type="http://schemas.openxmlformats.org/officeDocument/2006/relationships/image" Target="../media/image10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image" Target="../media/image28.wmf"/><Relationship Id="rId3" Type="http://schemas.openxmlformats.org/officeDocument/2006/relationships/image" Target="../media/image18.wmf"/><Relationship Id="rId7" Type="http://schemas.openxmlformats.org/officeDocument/2006/relationships/image" Target="../media/image22.wmf"/><Relationship Id="rId12" Type="http://schemas.openxmlformats.org/officeDocument/2006/relationships/image" Target="../media/image27.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1.wmf"/><Relationship Id="rId11" Type="http://schemas.openxmlformats.org/officeDocument/2006/relationships/image" Target="../media/image26.wmf"/><Relationship Id="rId5" Type="http://schemas.openxmlformats.org/officeDocument/2006/relationships/image" Target="../media/image20.wmf"/><Relationship Id="rId10" Type="http://schemas.openxmlformats.org/officeDocument/2006/relationships/image" Target="../media/image25.wmf"/><Relationship Id="rId4" Type="http://schemas.openxmlformats.org/officeDocument/2006/relationships/image" Target="../media/image19.wmf"/><Relationship Id="rId9" Type="http://schemas.openxmlformats.org/officeDocument/2006/relationships/image" Target="../media/image24.wmf"/><Relationship Id="rId14"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41" tIns="48321" rIns="96641" bIns="48321" numCol="1" anchor="t" anchorCtr="0" compatLnSpc="1">
            <a:prstTxWarp prst="textNoShape">
              <a:avLst/>
            </a:prstTxWarp>
          </a:bodyPr>
          <a:lstStyle>
            <a:lvl1pPr algn="l" defTabSz="966788" eaLnBrk="0" hangingPunct="0">
              <a:defRPr sz="1300">
                <a:latin typeface="Times New Roman" pitchFamily="18" charset="0"/>
              </a:defRPr>
            </a:lvl1pPr>
          </a:lstStyle>
          <a:p>
            <a:pPr>
              <a:defRPr/>
            </a:pPr>
            <a:endParaRPr lang="en-US"/>
          </a:p>
        </p:txBody>
      </p:sp>
      <p:sp>
        <p:nvSpPr>
          <p:cNvPr id="165891"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41" tIns="48321" rIns="96641" bIns="48321" numCol="1" anchor="t" anchorCtr="0" compatLnSpc="1">
            <a:prstTxWarp prst="textNoShape">
              <a:avLst/>
            </a:prstTxWarp>
          </a:bodyPr>
          <a:lstStyle>
            <a:lvl1pPr algn="r" defTabSz="966788" eaLnBrk="0" hangingPunct="0">
              <a:defRPr sz="1300">
                <a:latin typeface="Times New Roman" pitchFamily="18" charset="0"/>
              </a:defRPr>
            </a:lvl1pPr>
          </a:lstStyle>
          <a:p>
            <a:pPr>
              <a:defRPr/>
            </a:pPr>
            <a:fld id="{AD2AA6C2-B801-4E31-8C2F-1FE35C2BB700}" type="datetime1">
              <a:rPr lang="en-US"/>
              <a:pPr>
                <a:defRPr/>
              </a:pPr>
              <a:t>4/7/2024</a:t>
            </a:fld>
            <a:endParaRPr lang="en-US"/>
          </a:p>
        </p:txBody>
      </p:sp>
      <p:sp>
        <p:nvSpPr>
          <p:cNvPr id="165892"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41" tIns="48321" rIns="96641" bIns="48321" numCol="1" anchor="b" anchorCtr="0" compatLnSpc="1">
            <a:prstTxWarp prst="textNoShape">
              <a:avLst/>
            </a:prstTxWarp>
          </a:bodyPr>
          <a:lstStyle>
            <a:lvl1pPr algn="l" defTabSz="966788" eaLnBrk="0" hangingPunct="0">
              <a:defRPr sz="1300">
                <a:latin typeface="Times New Roman" pitchFamily="18" charset="0"/>
              </a:defRPr>
            </a:lvl1pPr>
          </a:lstStyle>
          <a:p>
            <a:pPr>
              <a:defRPr/>
            </a:pPr>
            <a:r>
              <a:rPr lang="en-US"/>
              <a:t>http://numericalmethods.eng.usf.edu</a:t>
            </a:r>
          </a:p>
        </p:txBody>
      </p:sp>
      <p:sp>
        <p:nvSpPr>
          <p:cNvPr id="165893"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41" tIns="48321" rIns="96641" bIns="48321" numCol="1" anchor="b" anchorCtr="0" compatLnSpc="1">
            <a:prstTxWarp prst="textNoShape">
              <a:avLst/>
            </a:prstTxWarp>
          </a:bodyPr>
          <a:lstStyle>
            <a:lvl1pPr algn="r" defTabSz="966788" eaLnBrk="0" hangingPunct="0">
              <a:defRPr sz="1300">
                <a:latin typeface="Times New Roman" pitchFamily="18" charset="0"/>
              </a:defRPr>
            </a:lvl1pPr>
          </a:lstStyle>
          <a:p>
            <a:pPr>
              <a:defRPr/>
            </a:pPr>
            <a:fld id="{AE41BD50-75D8-4F69-9568-F7FE987AF7D6}" type="slidenum">
              <a:rPr lang="en-US"/>
              <a:pPr>
                <a:defRPr/>
              </a:pPr>
              <a:t>‹#›</a:t>
            </a:fld>
            <a:endParaRPr lang="en-US"/>
          </a:p>
        </p:txBody>
      </p:sp>
    </p:spTree>
    <p:extLst>
      <p:ext uri="{BB962C8B-B14F-4D97-AF65-F5344CB8AC3E}">
        <p14:creationId xmlns:p14="http://schemas.microsoft.com/office/powerpoint/2010/main" val="19299625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2474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1985737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2541100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21262966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2602973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3235336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bwMode="auto">
          <a:xfrm>
            <a:off x="1219200" y="685800"/>
            <a:ext cx="4876800" cy="36576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Rectangle 3"/>
          <p:cNvSpPr>
            <a:spLocks noGrp="1" noChangeArrowheads="1"/>
          </p:cNvSpPr>
          <p:nvPr>
            <p:ph type="body" idx="1"/>
          </p:nvPr>
        </p:nvSpPr>
        <p:spPr bwMode="auto">
          <a:xfrm>
            <a:off x="990600" y="4572000"/>
            <a:ext cx="5334000" cy="43434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l-GR" altLang="el-GR" smtClean="0"/>
          </a:p>
        </p:txBody>
      </p:sp>
    </p:spTree>
    <p:extLst>
      <p:ext uri="{BB962C8B-B14F-4D97-AF65-F5344CB8AC3E}">
        <p14:creationId xmlns:p14="http://schemas.microsoft.com/office/powerpoint/2010/main" val="3795215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7902"/>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295400" y="33528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pPr>
              <a:defRPr/>
            </a:pPr>
            <a:fld id="{1143C49B-6B54-4B21-900E-11D84AE7ADB0}" type="slidenum">
              <a:rPr lang="en-US"/>
              <a:pPr>
                <a:defRPr/>
              </a:pPr>
              <a:t>‹#›</a:t>
            </a:fld>
            <a:endParaRPr lang="en-US"/>
          </a:p>
        </p:txBody>
      </p:sp>
    </p:spTree>
    <p:extLst>
      <p:ext uri="{BB962C8B-B14F-4D97-AF65-F5344CB8AC3E}">
        <p14:creationId xmlns:p14="http://schemas.microsoft.com/office/powerpoint/2010/main" val="3682083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990600" y="6248400"/>
            <a:ext cx="1905000" cy="457200"/>
          </a:xfrm>
          <a:prstGeom prst="rect">
            <a:avLst/>
          </a:prstGeom>
        </p:spPr>
        <p:txBody>
          <a:bodyPr/>
          <a:lstStyle>
            <a:lvl1pPr>
              <a:defRPr/>
            </a:lvl1pPr>
          </a:lstStyle>
          <a:p>
            <a:pPr>
              <a:defRPr/>
            </a:pPr>
            <a:fld id="{F2201D87-A8E9-4FDD-AB8A-B44732EF5F99}" type="datetime1">
              <a:rPr lang="en-US"/>
              <a:pPr>
                <a:defRPr/>
              </a:pPr>
              <a:t>4/7/2024</a:t>
            </a:fld>
            <a:endParaRPr lang="en-US"/>
          </a:p>
        </p:txBody>
      </p:sp>
      <p:sp>
        <p:nvSpPr>
          <p:cNvPr id="5" name="Footer Placeholder 4"/>
          <p:cNvSpPr>
            <a:spLocks noGrp="1"/>
          </p:cNvSpPr>
          <p:nvPr>
            <p:ph type="ftr" sz="quarter" idx="11"/>
          </p:nvPr>
        </p:nvSpPr>
        <p:spPr>
          <a:xfrm>
            <a:off x="3429000" y="6248400"/>
            <a:ext cx="2895600" cy="457200"/>
          </a:xfrm>
          <a:prstGeom prst="rect">
            <a:avLst/>
          </a:prstGeom>
        </p:spPr>
        <p:txBody>
          <a:bodyPr/>
          <a:lstStyle>
            <a:lvl1pPr>
              <a:defRPr/>
            </a:lvl1pPr>
          </a:lstStyle>
          <a:p>
            <a:pPr>
              <a:defRPr/>
            </a:pPr>
            <a:r>
              <a:rPr lang="en-US"/>
              <a:t>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0CE2BA74-FE86-4C5A-820B-EB587F8AF426}" type="slidenum">
              <a:rPr lang="en-US"/>
              <a:pPr>
                <a:defRPr/>
              </a:pPr>
              <a:t>‹#›</a:t>
            </a:fld>
            <a:endParaRPr lang="en-US"/>
          </a:p>
        </p:txBody>
      </p:sp>
    </p:spTree>
    <p:extLst>
      <p:ext uri="{BB962C8B-B14F-4D97-AF65-F5344CB8AC3E}">
        <p14:creationId xmlns:p14="http://schemas.microsoft.com/office/powerpoint/2010/main" val="227041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5475" y="617538"/>
            <a:ext cx="1968500" cy="5478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17538"/>
            <a:ext cx="5756275" cy="5478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990600" y="6248400"/>
            <a:ext cx="1905000" cy="457200"/>
          </a:xfrm>
          <a:prstGeom prst="rect">
            <a:avLst/>
          </a:prstGeom>
        </p:spPr>
        <p:txBody>
          <a:bodyPr/>
          <a:lstStyle>
            <a:lvl1pPr>
              <a:defRPr/>
            </a:lvl1pPr>
          </a:lstStyle>
          <a:p>
            <a:pPr>
              <a:defRPr/>
            </a:pPr>
            <a:fld id="{97164F02-7372-45C4-8875-9B1787E40C68}" type="datetime1">
              <a:rPr lang="en-US"/>
              <a:pPr>
                <a:defRPr/>
              </a:pPr>
              <a:t>4/7/2024</a:t>
            </a:fld>
            <a:endParaRPr lang="en-US"/>
          </a:p>
        </p:txBody>
      </p:sp>
      <p:sp>
        <p:nvSpPr>
          <p:cNvPr id="5" name="Footer Placeholder 4"/>
          <p:cNvSpPr>
            <a:spLocks noGrp="1"/>
          </p:cNvSpPr>
          <p:nvPr>
            <p:ph type="ftr" sz="quarter" idx="11"/>
          </p:nvPr>
        </p:nvSpPr>
        <p:spPr>
          <a:xfrm>
            <a:off x="3429000" y="6248400"/>
            <a:ext cx="2895600" cy="457200"/>
          </a:xfrm>
          <a:prstGeom prst="rect">
            <a:avLst/>
          </a:prstGeom>
        </p:spPr>
        <p:txBody>
          <a:bodyPr/>
          <a:lstStyle>
            <a:lvl1pPr>
              <a:defRPr/>
            </a:lvl1pPr>
          </a:lstStyle>
          <a:p>
            <a:pPr>
              <a:defRPr/>
            </a:pPr>
            <a:r>
              <a:rPr lang="en-US"/>
              <a:t>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FACB0B2E-33BB-4A44-A0F9-D7A422C5AED3}" type="slidenum">
              <a:rPr lang="en-US"/>
              <a:pPr>
                <a:defRPr/>
              </a:pPr>
              <a:t>‹#›</a:t>
            </a:fld>
            <a:endParaRPr lang="en-US"/>
          </a:p>
        </p:txBody>
      </p:sp>
    </p:spTree>
    <p:extLst>
      <p:ext uri="{BB962C8B-B14F-4D97-AF65-F5344CB8AC3E}">
        <p14:creationId xmlns:p14="http://schemas.microsoft.com/office/powerpoint/2010/main" val="1859434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B0839BC-F928-446B-89BD-712904580C21}" type="datetime1">
              <a:rPr lang="en-US"/>
              <a:pPr>
                <a:defRPr/>
              </a:pPr>
              <a:t>4/7/2024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8E5F14E6-8A36-4B4F-B863-11678FB8E927}" type="slidenum">
              <a:rPr lang="en-US"/>
              <a:pPr>
                <a:defRPr/>
              </a:pPr>
              <a:t>‹#›</a:t>
            </a:fld>
            <a:endParaRPr lang="en-US"/>
          </a:p>
        </p:txBody>
      </p:sp>
    </p:spTree>
    <p:extLst>
      <p:ext uri="{BB962C8B-B14F-4D97-AF65-F5344CB8AC3E}">
        <p14:creationId xmlns:p14="http://schemas.microsoft.com/office/powerpoint/2010/main" val="33045855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82000" cy="609600"/>
          </a:xfrm>
        </p:spPr>
        <p:txBody>
          <a:bodyPr/>
          <a:lstStyle>
            <a:lvl1pPr>
              <a:defRPr sz="3200">
                <a:latin typeface="Arno Pro Caption" panose="02020502040506020403" pitchFamily="18"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143000"/>
            <a:ext cx="8382000" cy="5105400"/>
          </a:xfrm>
        </p:spPr>
        <p:txBody>
          <a:bodyPr/>
          <a:lstStyle>
            <a:lvl1pPr>
              <a:defRPr>
                <a:latin typeface="Arno Pro Caption" panose="02020502040506020403" pitchFamily="18" charset="0"/>
              </a:defRPr>
            </a:lvl1pPr>
            <a:lvl2pPr>
              <a:defRPr>
                <a:latin typeface="Arno Pro Caption" panose="02020502040506020403" pitchFamily="18" charset="0"/>
              </a:defRPr>
            </a:lvl2pPr>
            <a:lvl3pPr>
              <a:defRPr>
                <a:latin typeface="Arno Pro Caption" panose="02020502040506020403" pitchFamily="18" charset="0"/>
              </a:defRPr>
            </a:lvl3pPr>
            <a:lvl4pPr>
              <a:defRPr>
                <a:latin typeface="Arno Pro Caption" panose="02020502040506020403" pitchFamily="18" charset="0"/>
              </a:defRPr>
            </a:lvl4pPr>
            <a:lvl5pPr>
              <a:defRPr>
                <a:latin typeface="Arno Pro Caption" panose="020205020405060204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a:xfrm>
            <a:off x="8534400" y="6400800"/>
            <a:ext cx="457200" cy="381000"/>
          </a:xfrm>
        </p:spPr>
        <p:txBody>
          <a:bodyPr/>
          <a:lstStyle>
            <a:lvl1pPr algn="r">
              <a:defRPr b="1" smtClean="0">
                <a:solidFill>
                  <a:srgbClr val="7030A0"/>
                </a:solidFill>
                <a:latin typeface="Arno Pro Caption" panose="02020502040506020403" pitchFamily="18" charset="0"/>
              </a:defRPr>
            </a:lvl1pPr>
          </a:lstStyle>
          <a:p>
            <a:pPr>
              <a:defRPr/>
            </a:pPr>
            <a:fld id="{39E22D5D-FD6E-4E5F-80B5-9C1C3FCCFA0B}" type="slidenum">
              <a:rPr lang="en-US" smtClean="0"/>
              <a:pPr>
                <a:defRPr/>
              </a:pPr>
              <a:t>‹#›</a:t>
            </a:fld>
            <a:endParaRPr lang="en-US" dirty="0"/>
          </a:p>
        </p:txBody>
      </p:sp>
    </p:spTree>
    <p:extLst>
      <p:ext uri="{BB962C8B-B14F-4D97-AF65-F5344CB8AC3E}">
        <p14:creationId xmlns:p14="http://schemas.microsoft.com/office/powerpoint/2010/main" val="1466696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D5B6EB-F069-4E48-BA35-1FF5A2945599}" type="datetime1">
              <a:rPr lang="en-US"/>
              <a:pPr>
                <a:defRPr/>
              </a:pPr>
              <a:t>4/7/2024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E0F969D7-8BDB-446F-A079-C496A0476F51}" type="slidenum">
              <a:rPr lang="en-US"/>
              <a:pPr>
                <a:defRPr/>
              </a:pPr>
              <a:t>‹#›</a:t>
            </a:fld>
            <a:endParaRPr lang="en-US"/>
          </a:p>
        </p:txBody>
      </p:sp>
    </p:spTree>
    <p:extLst>
      <p:ext uri="{BB962C8B-B14F-4D97-AF65-F5344CB8AC3E}">
        <p14:creationId xmlns:p14="http://schemas.microsoft.com/office/powerpoint/2010/main" val="14630781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31E92831-81C3-4F31-AD49-235241690F43}" type="datetime1">
              <a:rPr lang="en-US"/>
              <a:pPr>
                <a:defRPr/>
              </a:pPr>
              <a:t>4/7/2024</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                                           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3AD6DE26-362D-4367-BEE4-DA9FDA9EBA03}" type="slidenum">
              <a:rPr lang="en-US"/>
              <a:pPr>
                <a:defRPr/>
              </a:pPr>
              <a:t>‹#›</a:t>
            </a:fld>
            <a:endParaRPr lang="en-US"/>
          </a:p>
        </p:txBody>
      </p:sp>
    </p:spTree>
    <p:extLst>
      <p:ext uri="{BB962C8B-B14F-4D97-AF65-F5344CB8AC3E}">
        <p14:creationId xmlns:p14="http://schemas.microsoft.com/office/powerpoint/2010/main" val="1604909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FEA9CBAB-6AE1-4F27-A3BF-A77CBA6AA5B0}" type="datetime1">
              <a:rPr lang="en-US"/>
              <a:pPr>
                <a:defRPr/>
              </a:pPr>
              <a:t>4/7/2024</a:t>
            </a:fld>
            <a:endParaRPr lang="en-US"/>
          </a:p>
        </p:txBody>
      </p:sp>
      <p:sp>
        <p:nvSpPr>
          <p:cNvPr id="8" name="Footer Placeholder 7"/>
          <p:cNvSpPr>
            <a:spLocks noGrp="1"/>
          </p:cNvSpPr>
          <p:nvPr>
            <p:ph type="ftr" sz="quarter" idx="11"/>
          </p:nvPr>
        </p:nvSpPr>
        <p:spPr/>
        <p:txBody>
          <a:bodyPr/>
          <a:lstStyle>
            <a:lvl1pPr>
              <a:defRPr/>
            </a:lvl1pPr>
          </a:lstStyle>
          <a:p>
            <a:pPr>
              <a:defRPr/>
            </a:pPr>
            <a:r>
              <a:rPr lang="en-US"/>
              <a:t>                                           http://numericalmethods.eng.usf.edu</a:t>
            </a:r>
          </a:p>
        </p:txBody>
      </p:sp>
      <p:sp>
        <p:nvSpPr>
          <p:cNvPr id="9" name="Slide Number Placeholder 8"/>
          <p:cNvSpPr>
            <a:spLocks noGrp="1"/>
          </p:cNvSpPr>
          <p:nvPr>
            <p:ph type="sldNum" sz="quarter" idx="12"/>
          </p:nvPr>
        </p:nvSpPr>
        <p:spPr/>
        <p:txBody>
          <a:bodyPr/>
          <a:lstStyle>
            <a:lvl1pPr>
              <a:defRPr/>
            </a:lvl1pPr>
          </a:lstStyle>
          <a:p>
            <a:pPr>
              <a:defRPr/>
            </a:pPr>
            <a:fld id="{C4EC4454-8490-4C84-9160-4B2F3480EED5}" type="slidenum">
              <a:rPr lang="en-US"/>
              <a:pPr>
                <a:defRPr/>
              </a:pPr>
              <a:t>‹#›</a:t>
            </a:fld>
            <a:endParaRPr lang="en-US"/>
          </a:p>
        </p:txBody>
      </p:sp>
    </p:spTree>
    <p:extLst>
      <p:ext uri="{BB962C8B-B14F-4D97-AF65-F5344CB8AC3E}">
        <p14:creationId xmlns:p14="http://schemas.microsoft.com/office/powerpoint/2010/main" val="3479015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1465B71B-DC75-4EA3-BAB1-BCF655B3F590}" type="datetime1">
              <a:rPr lang="en-US"/>
              <a:pPr>
                <a:defRPr/>
              </a:pPr>
              <a:t>4/7/2024</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                                           http://numericalmethods.eng.usf.edu</a:t>
            </a:r>
          </a:p>
        </p:txBody>
      </p:sp>
      <p:sp>
        <p:nvSpPr>
          <p:cNvPr id="5" name="Slide Number Placeholder 4"/>
          <p:cNvSpPr>
            <a:spLocks noGrp="1"/>
          </p:cNvSpPr>
          <p:nvPr>
            <p:ph type="sldNum" sz="quarter" idx="12"/>
          </p:nvPr>
        </p:nvSpPr>
        <p:spPr/>
        <p:txBody>
          <a:bodyPr/>
          <a:lstStyle>
            <a:lvl1pPr>
              <a:defRPr/>
            </a:lvl1pPr>
          </a:lstStyle>
          <a:p>
            <a:pPr>
              <a:defRPr/>
            </a:pPr>
            <a:fld id="{D8039ACC-B7A3-4AD8-8D6D-DAF69D7F3A41}" type="slidenum">
              <a:rPr lang="en-US"/>
              <a:pPr>
                <a:defRPr/>
              </a:pPr>
              <a:t>‹#›</a:t>
            </a:fld>
            <a:endParaRPr lang="en-US"/>
          </a:p>
        </p:txBody>
      </p:sp>
    </p:spTree>
    <p:extLst>
      <p:ext uri="{BB962C8B-B14F-4D97-AF65-F5344CB8AC3E}">
        <p14:creationId xmlns:p14="http://schemas.microsoft.com/office/powerpoint/2010/main" val="30288994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B4F2981D-863B-436F-9C95-8052CFC4549D}" type="datetime1">
              <a:rPr lang="en-US"/>
              <a:pPr>
                <a:defRPr/>
              </a:pPr>
              <a:t>4/7/2024</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                                           http://numericalmethods.eng.usf.edu</a:t>
            </a:r>
          </a:p>
        </p:txBody>
      </p:sp>
      <p:sp>
        <p:nvSpPr>
          <p:cNvPr id="4" name="Slide Number Placeholder 3"/>
          <p:cNvSpPr>
            <a:spLocks noGrp="1"/>
          </p:cNvSpPr>
          <p:nvPr>
            <p:ph type="sldNum" sz="quarter" idx="12"/>
          </p:nvPr>
        </p:nvSpPr>
        <p:spPr/>
        <p:txBody>
          <a:bodyPr/>
          <a:lstStyle>
            <a:lvl1pPr>
              <a:defRPr/>
            </a:lvl1pPr>
          </a:lstStyle>
          <a:p>
            <a:pPr>
              <a:defRPr/>
            </a:pPr>
            <a:fld id="{7CA484E5-AF35-4867-8CB8-2FFB43EC09EF}" type="slidenum">
              <a:rPr lang="en-US"/>
              <a:pPr>
                <a:defRPr/>
              </a:pPr>
              <a:t>‹#›</a:t>
            </a:fld>
            <a:endParaRPr lang="en-US"/>
          </a:p>
        </p:txBody>
      </p:sp>
    </p:spTree>
    <p:extLst>
      <p:ext uri="{BB962C8B-B14F-4D97-AF65-F5344CB8AC3E}">
        <p14:creationId xmlns:p14="http://schemas.microsoft.com/office/powerpoint/2010/main" val="38703740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46853CBB-8979-4ACC-AF35-9AAED1CFD695}" type="datetime1">
              <a:rPr lang="en-US"/>
              <a:pPr>
                <a:defRPr/>
              </a:pPr>
              <a:t>4/7/2024</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                                           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E6EBEBE3-C6A5-461B-A27C-33015DFB6769}" type="slidenum">
              <a:rPr lang="en-US"/>
              <a:pPr>
                <a:defRPr/>
              </a:pPr>
              <a:t>‹#›</a:t>
            </a:fld>
            <a:endParaRPr lang="en-US"/>
          </a:p>
        </p:txBody>
      </p:sp>
    </p:spTree>
    <p:extLst>
      <p:ext uri="{BB962C8B-B14F-4D97-AF65-F5344CB8AC3E}">
        <p14:creationId xmlns:p14="http://schemas.microsoft.com/office/powerpoint/2010/main" val="273953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458200" cy="754062"/>
          </a:xfrm>
        </p:spPr>
        <p:txBody>
          <a:bodyPr/>
          <a:lstStyle>
            <a:lvl1pPr>
              <a:defRPr sz="3200">
                <a:latin typeface="Arno Pro Caption" panose="02020502040506020403" pitchFamily="18" charset="0"/>
              </a:defRPr>
            </a:lvl1pPr>
          </a:lstStyle>
          <a:p>
            <a:r>
              <a:rPr lang="en-US" smtClean="0"/>
              <a:t>Click to edit Master title style</a:t>
            </a:r>
            <a:endParaRPr lang="en-US"/>
          </a:p>
        </p:txBody>
      </p:sp>
      <p:sp>
        <p:nvSpPr>
          <p:cNvPr id="3" name="Content Placeholder 2"/>
          <p:cNvSpPr>
            <a:spLocks noGrp="1"/>
          </p:cNvSpPr>
          <p:nvPr>
            <p:ph idx="1"/>
          </p:nvPr>
        </p:nvSpPr>
        <p:spPr>
          <a:xfrm>
            <a:off x="381000" y="1219200"/>
            <a:ext cx="8458200" cy="4876800"/>
          </a:xfrm>
        </p:spPr>
        <p:txBody>
          <a:bodyPr/>
          <a:lstStyle>
            <a:lvl1pPr>
              <a:defRPr>
                <a:latin typeface="Arno Pro Caption" panose="02020502040506020403" pitchFamily="18" charset="0"/>
              </a:defRPr>
            </a:lvl1pPr>
            <a:lvl2pPr>
              <a:defRPr>
                <a:latin typeface="Arno Pro Caption" panose="02020502040506020403" pitchFamily="18" charset="0"/>
              </a:defRPr>
            </a:lvl2pPr>
            <a:lvl3pPr>
              <a:defRPr>
                <a:latin typeface="Arno Pro Caption" panose="02020502040506020403" pitchFamily="18" charset="0"/>
              </a:defRPr>
            </a:lvl3pPr>
            <a:lvl4pPr>
              <a:defRPr>
                <a:latin typeface="Arno Pro Caption" panose="02020502040506020403" pitchFamily="18" charset="0"/>
              </a:defRPr>
            </a:lvl4pPr>
            <a:lvl5pPr>
              <a:defRPr>
                <a:latin typeface="Arno Pro Caption" panose="020205020405060204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8077200" y="6248400"/>
            <a:ext cx="685800" cy="457200"/>
          </a:xfrm>
        </p:spPr>
        <p:txBody>
          <a:bodyPr/>
          <a:lstStyle>
            <a:lvl1pPr>
              <a:defRPr b="1">
                <a:solidFill>
                  <a:srgbClr val="7030A0"/>
                </a:solidFill>
                <a:latin typeface="Arno Pro Caption" panose="02020502040506020403" pitchFamily="18" charset="0"/>
              </a:defRPr>
            </a:lvl1pPr>
          </a:lstStyle>
          <a:p>
            <a:pPr>
              <a:defRPr/>
            </a:pPr>
            <a:fld id="{6204886D-5074-4748-830B-6858F35F4C23}" type="slidenum">
              <a:rPr lang="en-US" smtClean="0"/>
              <a:pPr>
                <a:defRPr/>
              </a:pPr>
              <a:t>‹#›</a:t>
            </a:fld>
            <a:endParaRPr lang="en-US"/>
          </a:p>
        </p:txBody>
      </p:sp>
    </p:spTree>
    <p:extLst>
      <p:ext uri="{BB962C8B-B14F-4D97-AF65-F5344CB8AC3E}">
        <p14:creationId xmlns:p14="http://schemas.microsoft.com/office/powerpoint/2010/main" val="24549231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200B0508-0EF8-4DDD-B6E3-F23F8E2D9FA8}" type="datetime1">
              <a:rPr lang="en-US"/>
              <a:pPr>
                <a:defRPr/>
              </a:pPr>
              <a:t>4/7/2024</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                                           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CCE8C451-99D6-4804-8BCA-5FFC7465C3E7}" type="slidenum">
              <a:rPr lang="en-US"/>
              <a:pPr>
                <a:defRPr/>
              </a:pPr>
              <a:t>‹#›</a:t>
            </a:fld>
            <a:endParaRPr lang="en-US"/>
          </a:p>
        </p:txBody>
      </p:sp>
    </p:spTree>
    <p:extLst>
      <p:ext uri="{BB962C8B-B14F-4D97-AF65-F5344CB8AC3E}">
        <p14:creationId xmlns:p14="http://schemas.microsoft.com/office/powerpoint/2010/main" val="37197588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9E74417-9B59-45DB-8957-AA6E15564764}" type="datetime1">
              <a:rPr lang="en-US"/>
              <a:pPr>
                <a:defRPr/>
              </a:pPr>
              <a:t>4/7/2024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E0CC6769-9B62-4AE4-ADEB-3C8AD0BF57EA}" type="slidenum">
              <a:rPr lang="en-US"/>
              <a:pPr>
                <a:defRPr/>
              </a:pPr>
              <a:t>‹#›</a:t>
            </a:fld>
            <a:endParaRPr lang="en-US"/>
          </a:p>
        </p:txBody>
      </p:sp>
    </p:spTree>
    <p:extLst>
      <p:ext uri="{BB962C8B-B14F-4D97-AF65-F5344CB8AC3E}">
        <p14:creationId xmlns:p14="http://schemas.microsoft.com/office/powerpoint/2010/main" val="41454228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75475" y="617538"/>
            <a:ext cx="1968500" cy="54784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17538"/>
            <a:ext cx="5756275" cy="54784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6678E0B-BAA5-4BA3-A6A6-C2F96C257913}" type="datetime1">
              <a:rPr lang="en-US"/>
              <a:pPr>
                <a:defRPr/>
              </a:pPr>
              <a:t>4/7/2024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                                           http://numericalmethods.eng.usf.edu</a:t>
            </a:r>
          </a:p>
        </p:txBody>
      </p:sp>
      <p:sp>
        <p:nvSpPr>
          <p:cNvPr id="6" name="Slide Number Placeholder 5"/>
          <p:cNvSpPr>
            <a:spLocks noGrp="1"/>
          </p:cNvSpPr>
          <p:nvPr>
            <p:ph type="sldNum" sz="quarter" idx="12"/>
          </p:nvPr>
        </p:nvSpPr>
        <p:spPr/>
        <p:txBody>
          <a:bodyPr/>
          <a:lstStyle>
            <a:lvl1pPr>
              <a:defRPr/>
            </a:lvl1pPr>
          </a:lstStyle>
          <a:p>
            <a:pPr>
              <a:defRPr/>
            </a:pPr>
            <a:fld id="{914171D5-7D1A-43DF-A546-0C84BC95EA57}" type="slidenum">
              <a:rPr lang="en-US"/>
              <a:pPr>
                <a:defRPr/>
              </a:pPr>
              <a:t>‹#›</a:t>
            </a:fld>
            <a:endParaRPr lang="en-US"/>
          </a:p>
        </p:txBody>
      </p:sp>
    </p:spTree>
    <p:extLst>
      <p:ext uri="{BB962C8B-B14F-4D97-AF65-F5344CB8AC3E}">
        <p14:creationId xmlns:p14="http://schemas.microsoft.com/office/powerpoint/2010/main" val="9213990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6"/>
          <p:cNvSpPr>
            <a:spLocks noGrp="1"/>
          </p:cNvSpPr>
          <p:nvPr>
            <p:ph type="sldNum" sz="quarter" idx="10"/>
          </p:nvPr>
        </p:nvSpPr>
        <p:spPr>
          <a:xfrm>
            <a:off x="7239000" y="6629400"/>
            <a:ext cx="1905000" cy="228600"/>
          </a:xfrm>
        </p:spPr>
        <p:txBody>
          <a:bodyPr/>
          <a:lstStyle>
            <a:lvl1pPr algn="r">
              <a:defRPr smtClean="0"/>
            </a:lvl1pPr>
          </a:lstStyle>
          <a:p>
            <a:pPr>
              <a:defRPr/>
            </a:pPr>
            <a:fld id="{6D2CBB25-FFA0-4D69-A353-007913039F0E}" type="slidenum">
              <a:rPr lang="en-US"/>
              <a:pPr>
                <a:defRPr/>
              </a:pPr>
              <a:t>‹#›</a:t>
            </a:fld>
            <a:endParaRPr lang="en-US"/>
          </a:p>
        </p:txBody>
      </p:sp>
    </p:spTree>
    <p:extLst>
      <p:ext uri="{BB962C8B-B14F-4D97-AF65-F5344CB8AC3E}">
        <p14:creationId xmlns:p14="http://schemas.microsoft.com/office/powerpoint/2010/main" val="172350712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1066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1066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5029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p:txBody>
          <a:bodyPr/>
          <a:lstStyle>
            <a:lvl1pPr>
              <a:defRPr/>
            </a:lvl1pPr>
          </a:lstStyle>
          <a:p>
            <a:pPr>
              <a:defRPr/>
            </a:pPr>
            <a:fld id="{EDEB87FB-BD12-4A9D-9E38-3C242E99C08F}" type="datetime1">
              <a:rPr lang="en-US"/>
              <a:pPr>
                <a:defRPr/>
              </a:pPr>
              <a:t>4/7/2024</a:t>
            </a:fld>
            <a:endParaRPr lang="en-US"/>
          </a:p>
        </p:txBody>
      </p:sp>
      <p:sp>
        <p:nvSpPr>
          <p:cNvPr id="7" name="Footer Placeholder 6"/>
          <p:cNvSpPr>
            <a:spLocks noGrp="1"/>
          </p:cNvSpPr>
          <p:nvPr>
            <p:ph type="ftr" sz="quarter" idx="11"/>
          </p:nvPr>
        </p:nvSpPr>
        <p:spPr/>
        <p:txBody>
          <a:bodyPr/>
          <a:lstStyle>
            <a:lvl1pPr>
              <a:defRPr/>
            </a:lvl1pPr>
          </a:lstStyle>
          <a:p>
            <a:pPr>
              <a:defRPr/>
            </a:pPr>
            <a:r>
              <a:rPr lang="en-US"/>
              <a:t>                                           http://numericalmethods.eng.usf.edu</a:t>
            </a:r>
          </a:p>
        </p:txBody>
      </p:sp>
      <p:sp>
        <p:nvSpPr>
          <p:cNvPr id="8" name="Slide Number Placeholder 7"/>
          <p:cNvSpPr>
            <a:spLocks noGrp="1"/>
          </p:cNvSpPr>
          <p:nvPr>
            <p:ph type="sldNum" sz="quarter" idx="12"/>
          </p:nvPr>
        </p:nvSpPr>
        <p:spPr/>
        <p:txBody>
          <a:bodyPr/>
          <a:lstStyle>
            <a:lvl1pPr>
              <a:defRPr/>
            </a:lvl1pPr>
          </a:lstStyle>
          <a:p>
            <a:pPr>
              <a:defRPr/>
            </a:pPr>
            <a:fld id="{816E747D-22AD-4724-BEAC-F00F7F2B9071}" type="slidenum">
              <a:rPr lang="en-US"/>
              <a:pPr>
                <a:defRPr/>
              </a:pPr>
              <a:t>‹#›</a:t>
            </a:fld>
            <a:endParaRPr lang="en-US"/>
          </a:p>
        </p:txBody>
      </p:sp>
    </p:spTree>
    <p:extLst>
      <p:ext uri="{BB962C8B-B14F-4D97-AF65-F5344CB8AC3E}">
        <p14:creationId xmlns:p14="http://schemas.microsoft.com/office/powerpoint/2010/main" val="20991300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66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1CF6F5F5-AC0D-4D36-A9EF-9C9C55660649}" type="datetime1">
              <a:rPr lang="en-US"/>
              <a:pPr>
                <a:defRPr/>
              </a:pPr>
              <a:t>4/7/2024</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                                           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1C6926B5-85A3-45D7-9C1E-A5A67412587D}" type="slidenum">
              <a:rPr lang="en-US"/>
              <a:pPr>
                <a:defRPr/>
              </a:pPr>
              <a:t>‹#›</a:t>
            </a:fld>
            <a:endParaRPr lang="en-US"/>
          </a:p>
        </p:txBody>
      </p:sp>
    </p:spTree>
    <p:extLst>
      <p:ext uri="{BB962C8B-B14F-4D97-AF65-F5344CB8AC3E}">
        <p14:creationId xmlns:p14="http://schemas.microsoft.com/office/powerpoint/2010/main" val="1407012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95512" y="38100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057400"/>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a:lvl1pPr>
          </a:lstStyle>
          <a:p>
            <a:pPr>
              <a:defRPr/>
            </a:pPr>
            <a:fld id="{789E11B2-1041-4C9D-83F5-68544FE82F31}" type="slidenum">
              <a:rPr lang="en-US"/>
              <a:pPr>
                <a:defRPr/>
              </a:pPr>
              <a:t>‹#›</a:t>
            </a:fld>
            <a:endParaRPr lang="en-US"/>
          </a:p>
        </p:txBody>
      </p:sp>
    </p:spTree>
    <p:extLst>
      <p:ext uri="{BB962C8B-B14F-4D97-AF65-F5344CB8AC3E}">
        <p14:creationId xmlns:p14="http://schemas.microsoft.com/office/powerpoint/2010/main" val="3019345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43000"/>
            <a:ext cx="44196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143000"/>
            <a:ext cx="3810000" cy="5257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lvl1pPr>
              <a:defRPr/>
            </a:lvl1pPr>
          </a:lstStyle>
          <a:p>
            <a:pPr>
              <a:defRPr/>
            </a:pPr>
            <a:fld id="{2CAB2E37-1104-4CCC-B62D-23BA5BB3E33E}" type="slidenum">
              <a:rPr lang="en-US"/>
              <a:pPr>
                <a:defRPr/>
              </a:pPr>
              <a:t>‹#›</a:t>
            </a:fld>
            <a:endParaRPr lang="en-US"/>
          </a:p>
        </p:txBody>
      </p:sp>
    </p:spTree>
    <p:extLst>
      <p:ext uri="{BB962C8B-B14F-4D97-AF65-F5344CB8AC3E}">
        <p14:creationId xmlns:p14="http://schemas.microsoft.com/office/powerpoint/2010/main" val="290008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9906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630362"/>
            <a:ext cx="4040188" cy="4770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906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630362"/>
            <a:ext cx="4041775" cy="47704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a:lvl1pPr>
          </a:lstStyle>
          <a:p>
            <a:pPr>
              <a:defRPr/>
            </a:pPr>
            <a:fld id="{E2258CE1-4919-47F6-AF91-3AACCA5F9F6A}" type="slidenum">
              <a:rPr lang="en-US"/>
              <a:pPr>
                <a:defRPr/>
              </a:pPr>
              <a:t>‹#›</a:t>
            </a:fld>
            <a:endParaRPr lang="en-US"/>
          </a:p>
        </p:txBody>
      </p:sp>
    </p:spTree>
    <p:extLst>
      <p:ext uri="{BB962C8B-B14F-4D97-AF65-F5344CB8AC3E}">
        <p14:creationId xmlns:p14="http://schemas.microsoft.com/office/powerpoint/2010/main" val="3934858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86775" cy="677862"/>
          </a:xfrm>
        </p:spPr>
        <p:txBody>
          <a:bodyPr/>
          <a:lstStyle>
            <a:lvl1pPr>
              <a:defRPr sz="3200">
                <a:latin typeface="Arno Pro Caption" panose="02020502040506020403" pitchFamily="18" charset="0"/>
              </a:defRPr>
            </a:lvl1pPr>
          </a:lstStyle>
          <a:p>
            <a:r>
              <a:rPr lang="en-US" smtClean="0"/>
              <a:t>Click to edit Master title style</a:t>
            </a:r>
            <a:endParaRPr lang="en-US"/>
          </a:p>
        </p:txBody>
      </p:sp>
      <p:sp>
        <p:nvSpPr>
          <p:cNvPr id="5" name="Slide Number Placeholder 4"/>
          <p:cNvSpPr>
            <a:spLocks noGrp="1"/>
          </p:cNvSpPr>
          <p:nvPr>
            <p:ph type="sldNum" sz="quarter" idx="12"/>
          </p:nvPr>
        </p:nvSpPr>
        <p:spPr>
          <a:xfrm>
            <a:off x="8153400" y="6248400"/>
            <a:ext cx="609600" cy="457200"/>
          </a:xfrm>
        </p:spPr>
        <p:txBody>
          <a:bodyPr/>
          <a:lstStyle>
            <a:lvl1pPr>
              <a:defRPr b="1">
                <a:solidFill>
                  <a:srgbClr val="7030A0"/>
                </a:solidFill>
                <a:latin typeface="Arno Pro Caption" panose="02020502040506020403" pitchFamily="18" charset="0"/>
              </a:defRPr>
            </a:lvl1pPr>
          </a:lstStyle>
          <a:p>
            <a:pPr>
              <a:defRPr/>
            </a:pPr>
            <a:fld id="{D3046981-F445-4719-AA5A-33D2C4C2901D}" type="slidenum">
              <a:rPr lang="en-US" smtClean="0"/>
              <a:pPr>
                <a:defRPr/>
              </a:pPr>
              <a:t>‹#›</a:t>
            </a:fld>
            <a:endParaRPr lang="en-US"/>
          </a:p>
        </p:txBody>
      </p:sp>
    </p:spTree>
    <p:extLst>
      <p:ext uri="{BB962C8B-B14F-4D97-AF65-F5344CB8AC3E}">
        <p14:creationId xmlns:p14="http://schemas.microsoft.com/office/powerpoint/2010/main" val="3096109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990600" y="6248400"/>
            <a:ext cx="1905000" cy="457200"/>
          </a:xfrm>
          <a:prstGeom prst="rect">
            <a:avLst/>
          </a:prstGeom>
        </p:spPr>
        <p:txBody>
          <a:bodyPr/>
          <a:lstStyle>
            <a:lvl1pPr>
              <a:defRPr/>
            </a:lvl1pPr>
          </a:lstStyle>
          <a:p>
            <a:pPr>
              <a:defRPr/>
            </a:pPr>
            <a:fld id="{5AD1C53D-09A9-4CA0-B3D3-0F25AA1AB01C}" type="datetime1">
              <a:rPr lang="en-US"/>
              <a:pPr>
                <a:defRPr/>
              </a:pPr>
              <a:t>4/7/2024</a:t>
            </a:fld>
            <a:endParaRPr lang="en-US"/>
          </a:p>
        </p:txBody>
      </p:sp>
      <p:sp>
        <p:nvSpPr>
          <p:cNvPr id="3" name="Footer Placeholder 2"/>
          <p:cNvSpPr>
            <a:spLocks noGrp="1"/>
          </p:cNvSpPr>
          <p:nvPr>
            <p:ph type="ftr" sz="quarter" idx="11"/>
          </p:nvPr>
        </p:nvSpPr>
        <p:spPr>
          <a:xfrm>
            <a:off x="3429000" y="6248400"/>
            <a:ext cx="2895600" cy="457200"/>
          </a:xfrm>
          <a:prstGeom prst="rect">
            <a:avLst/>
          </a:prstGeom>
        </p:spPr>
        <p:txBody>
          <a:bodyPr/>
          <a:lstStyle>
            <a:lvl1pPr>
              <a:defRPr/>
            </a:lvl1pPr>
          </a:lstStyle>
          <a:p>
            <a:pPr>
              <a:defRPr/>
            </a:pPr>
            <a:r>
              <a:rPr lang="en-US"/>
              <a:t>http://numericalmethods.eng.usf.edu</a:t>
            </a:r>
          </a:p>
        </p:txBody>
      </p:sp>
      <p:sp>
        <p:nvSpPr>
          <p:cNvPr id="4" name="Slide Number Placeholder 3"/>
          <p:cNvSpPr>
            <a:spLocks noGrp="1"/>
          </p:cNvSpPr>
          <p:nvPr>
            <p:ph type="sldNum" sz="quarter" idx="12"/>
          </p:nvPr>
        </p:nvSpPr>
        <p:spPr/>
        <p:txBody>
          <a:bodyPr/>
          <a:lstStyle>
            <a:lvl1pPr>
              <a:defRPr/>
            </a:lvl1pPr>
          </a:lstStyle>
          <a:p>
            <a:pPr>
              <a:defRPr/>
            </a:pPr>
            <a:fld id="{32401DE2-782C-465E-B5AC-3BF34A418752}" type="slidenum">
              <a:rPr lang="en-US"/>
              <a:pPr>
                <a:defRPr/>
              </a:pPr>
              <a:t>‹#›</a:t>
            </a:fld>
            <a:endParaRPr lang="en-US"/>
          </a:p>
        </p:txBody>
      </p:sp>
    </p:spTree>
    <p:extLst>
      <p:ext uri="{BB962C8B-B14F-4D97-AF65-F5344CB8AC3E}">
        <p14:creationId xmlns:p14="http://schemas.microsoft.com/office/powerpoint/2010/main" val="473649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990600" y="6248400"/>
            <a:ext cx="1905000" cy="457200"/>
          </a:xfrm>
          <a:prstGeom prst="rect">
            <a:avLst/>
          </a:prstGeom>
        </p:spPr>
        <p:txBody>
          <a:bodyPr/>
          <a:lstStyle>
            <a:lvl1pPr>
              <a:defRPr/>
            </a:lvl1pPr>
          </a:lstStyle>
          <a:p>
            <a:pPr>
              <a:defRPr/>
            </a:pPr>
            <a:fld id="{8055ACF3-9A8B-4B14-9AFC-8F6E587AE542}" type="datetime1">
              <a:rPr lang="en-US"/>
              <a:pPr>
                <a:defRPr/>
              </a:pPr>
              <a:t>4/7/2024</a:t>
            </a:fld>
            <a:endParaRPr lang="en-US"/>
          </a:p>
        </p:txBody>
      </p:sp>
      <p:sp>
        <p:nvSpPr>
          <p:cNvPr id="6" name="Footer Placeholder 5"/>
          <p:cNvSpPr>
            <a:spLocks noGrp="1"/>
          </p:cNvSpPr>
          <p:nvPr>
            <p:ph type="ftr" sz="quarter" idx="11"/>
          </p:nvPr>
        </p:nvSpPr>
        <p:spPr>
          <a:xfrm>
            <a:off x="3429000" y="6248400"/>
            <a:ext cx="2895600" cy="457200"/>
          </a:xfrm>
          <a:prstGeom prst="rect">
            <a:avLst/>
          </a:prstGeom>
        </p:spPr>
        <p:txBody>
          <a:bodyPr/>
          <a:lstStyle>
            <a:lvl1pPr>
              <a:defRPr/>
            </a:lvl1pPr>
          </a:lstStyle>
          <a:p>
            <a:pPr>
              <a:defRPr/>
            </a:pPr>
            <a:r>
              <a:rPr lang="en-US"/>
              <a:t>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A825AFF7-28F7-4627-96C7-5AEA65EAB726}" type="slidenum">
              <a:rPr lang="en-US"/>
              <a:pPr>
                <a:defRPr/>
              </a:pPr>
              <a:t>‹#›</a:t>
            </a:fld>
            <a:endParaRPr lang="en-US"/>
          </a:p>
        </p:txBody>
      </p:sp>
    </p:spTree>
    <p:extLst>
      <p:ext uri="{BB962C8B-B14F-4D97-AF65-F5344CB8AC3E}">
        <p14:creationId xmlns:p14="http://schemas.microsoft.com/office/powerpoint/2010/main" val="2811738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990600" y="6248400"/>
            <a:ext cx="1905000" cy="457200"/>
          </a:xfrm>
          <a:prstGeom prst="rect">
            <a:avLst/>
          </a:prstGeom>
        </p:spPr>
        <p:txBody>
          <a:bodyPr/>
          <a:lstStyle>
            <a:lvl1pPr>
              <a:defRPr/>
            </a:lvl1pPr>
          </a:lstStyle>
          <a:p>
            <a:pPr>
              <a:defRPr/>
            </a:pPr>
            <a:fld id="{895649AC-A32D-497B-88FB-3C64159CABFA}" type="datetime1">
              <a:rPr lang="en-US"/>
              <a:pPr>
                <a:defRPr/>
              </a:pPr>
              <a:t>4/7/2024</a:t>
            </a:fld>
            <a:endParaRPr lang="en-US"/>
          </a:p>
        </p:txBody>
      </p:sp>
      <p:sp>
        <p:nvSpPr>
          <p:cNvPr id="6" name="Footer Placeholder 5"/>
          <p:cNvSpPr>
            <a:spLocks noGrp="1"/>
          </p:cNvSpPr>
          <p:nvPr>
            <p:ph type="ftr" sz="quarter" idx="11"/>
          </p:nvPr>
        </p:nvSpPr>
        <p:spPr>
          <a:xfrm>
            <a:off x="3429000" y="6248400"/>
            <a:ext cx="2895600" cy="457200"/>
          </a:xfrm>
          <a:prstGeom prst="rect">
            <a:avLst/>
          </a:prstGeom>
        </p:spPr>
        <p:txBody>
          <a:bodyPr/>
          <a:lstStyle>
            <a:lvl1pPr>
              <a:defRPr/>
            </a:lvl1pPr>
          </a:lstStyle>
          <a:p>
            <a:pPr>
              <a:defRPr/>
            </a:pPr>
            <a:r>
              <a:rPr lang="en-US"/>
              <a:t>http://numericalmethods.eng.usf.edu</a:t>
            </a:r>
          </a:p>
        </p:txBody>
      </p:sp>
      <p:sp>
        <p:nvSpPr>
          <p:cNvPr id="7" name="Slide Number Placeholder 6"/>
          <p:cNvSpPr>
            <a:spLocks noGrp="1"/>
          </p:cNvSpPr>
          <p:nvPr>
            <p:ph type="sldNum" sz="quarter" idx="12"/>
          </p:nvPr>
        </p:nvSpPr>
        <p:spPr/>
        <p:txBody>
          <a:bodyPr/>
          <a:lstStyle>
            <a:lvl1pPr>
              <a:defRPr/>
            </a:lvl1pPr>
          </a:lstStyle>
          <a:p>
            <a:pPr>
              <a:defRPr/>
            </a:pPr>
            <a:fld id="{0B199119-6ADA-4C46-A2F4-433FBD9D83B8}" type="slidenum">
              <a:rPr lang="en-US"/>
              <a:pPr>
                <a:defRPr/>
              </a:pPr>
              <a:t>‹#›</a:t>
            </a:fld>
            <a:endParaRPr lang="en-US"/>
          </a:p>
        </p:txBody>
      </p:sp>
    </p:spTree>
    <p:extLst>
      <p:ext uri="{BB962C8B-B14F-4D97-AF65-F5344CB8AC3E}">
        <p14:creationId xmlns:p14="http://schemas.microsoft.com/office/powerpoint/2010/main" val="426044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chemeClr val="bg1"/>
            </a:gs>
          </a:gsLst>
          <a:lin ang="5400000" scaled="1"/>
        </a:gradFill>
        <a:effectLst/>
      </p:bgPr>
    </p:bg>
    <p:spTree>
      <p:nvGrpSpPr>
        <p:cNvPr id="1" name=""/>
        <p:cNvGrpSpPr/>
        <p:nvPr/>
      </p:nvGrpSpPr>
      <p:grpSpPr>
        <a:xfrm>
          <a:off x="0" y="0"/>
          <a:ext cx="0" cy="0"/>
          <a:chOff x="0" y="0"/>
          <a:chExt cx="0" cy="0"/>
        </a:xfrm>
      </p:grpSpPr>
      <p:sp>
        <p:nvSpPr>
          <p:cNvPr id="1027" name="Rectangle 9"/>
          <p:cNvSpPr>
            <a:spLocks noGrp="1" noChangeArrowheads="1"/>
          </p:cNvSpPr>
          <p:nvPr>
            <p:ph type="title"/>
          </p:nvPr>
        </p:nvSpPr>
        <p:spPr bwMode="auto">
          <a:xfrm>
            <a:off x="457200" y="304800"/>
            <a:ext cx="8382000"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l-GR" smtClean="0"/>
              <a:t>Click to edit Master title style</a:t>
            </a:r>
          </a:p>
        </p:txBody>
      </p:sp>
      <p:sp>
        <p:nvSpPr>
          <p:cNvPr id="1028" name="Rectangle 10"/>
          <p:cNvSpPr>
            <a:spLocks noGrp="1" noChangeArrowheads="1"/>
          </p:cNvSpPr>
          <p:nvPr>
            <p:ph type="body" idx="1"/>
          </p:nvPr>
        </p:nvSpPr>
        <p:spPr bwMode="auto">
          <a:xfrm>
            <a:off x="457200" y="1143000"/>
            <a:ext cx="83820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p>
        </p:txBody>
      </p:sp>
      <p:sp>
        <p:nvSpPr>
          <p:cNvPr id="26" name="Rectangle 1040"/>
          <p:cNvSpPr>
            <a:spLocks noGrp="1" noChangeArrowheads="1"/>
          </p:cNvSpPr>
          <p:nvPr>
            <p:ph type="sldNum" sz="quarter" idx="4"/>
          </p:nvPr>
        </p:nvSpPr>
        <p:spPr bwMode="auto">
          <a:xfrm>
            <a:off x="8001000" y="6248400"/>
            <a:ext cx="762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defRPr sz="1400" b="1">
                <a:solidFill>
                  <a:srgbClr val="7030A0"/>
                </a:solidFill>
                <a:latin typeface="Arno Pro Caption" panose="02020502040506020403" pitchFamily="18" charset="0"/>
              </a:defRPr>
            </a:lvl1pPr>
          </a:lstStyle>
          <a:p>
            <a:pPr>
              <a:defRPr/>
            </a:pPr>
            <a:fld id="{BD3B81D0-B76D-4367-8E1E-38F6FA6C6CE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dt="0"/>
  <p:txStyles>
    <p:titleStyle>
      <a:lvl1pPr algn="ctr" rtl="0" eaLnBrk="0" fontAlgn="base" hangingPunct="0">
        <a:spcBef>
          <a:spcPct val="0"/>
        </a:spcBef>
        <a:spcAft>
          <a:spcPct val="0"/>
        </a:spcAft>
        <a:defRPr sz="3200">
          <a:solidFill>
            <a:schemeClr val="tx2"/>
          </a:solidFill>
          <a:latin typeface="Arno Pro Caption" panose="02020502040506020403" pitchFamily="18" charset="0"/>
          <a:ea typeface="+mj-ea"/>
          <a:cs typeface="+mj-cs"/>
        </a:defRPr>
      </a:lvl1pPr>
      <a:lvl2pPr algn="ctr" rtl="0" eaLnBrk="0" fontAlgn="base" hangingPunct="0">
        <a:spcBef>
          <a:spcPct val="0"/>
        </a:spcBef>
        <a:spcAft>
          <a:spcPct val="0"/>
        </a:spcAft>
        <a:defRPr sz="4400">
          <a:solidFill>
            <a:schemeClr val="tx2"/>
          </a:solidFill>
          <a:latin typeface="Tahoma" charset="0"/>
        </a:defRPr>
      </a:lvl2pPr>
      <a:lvl3pPr algn="ctr" rtl="0" eaLnBrk="0" fontAlgn="base" hangingPunct="0">
        <a:spcBef>
          <a:spcPct val="0"/>
        </a:spcBef>
        <a:spcAft>
          <a:spcPct val="0"/>
        </a:spcAft>
        <a:defRPr sz="4400">
          <a:solidFill>
            <a:schemeClr val="tx2"/>
          </a:solidFill>
          <a:latin typeface="Tahoma" charset="0"/>
        </a:defRPr>
      </a:lvl3pPr>
      <a:lvl4pPr algn="ctr" rtl="0" eaLnBrk="0" fontAlgn="base" hangingPunct="0">
        <a:spcBef>
          <a:spcPct val="0"/>
        </a:spcBef>
        <a:spcAft>
          <a:spcPct val="0"/>
        </a:spcAft>
        <a:defRPr sz="4400">
          <a:solidFill>
            <a:schemeClr val="tx2"/>
          </a:solidFill>
          <a:latin typeface="Tahoma" charset="0"/>
        </a:defRPr>
      </a:lvl4pPr>
      <a:lvl5pPr algn="ctr" rtl="0" eaLnBrk="0" fontAlgn="base" hangingPunct="0">
        <a:spcBef>
          <a:spcPct val="0"/>
        </a:spcBef>
        <a:spcAft>
          <a:spcPct val="0"/>
        </a:spcAft>
        <a:defRPr sz="4400">
          <a:solidFill>
            <a:schemeClr val="tx2"/>
          </a:solidFill>
          <a:latin typeface="Tahoma" charset="0"/>
        </a:defRPr>
      </a:lvl5pPr>
      <a:lvl6pPr marL="457200" algn="ctr" rtl="0" eaLnBrk="0" fontAlgn="base" hangingPunct="0">
        <a:spcBef>
          <a:spcPct val="0"/>
        </a:spcBef>
        <a:spcAft>
          <a:spcPct val="0"/>
        </a:spcAft>
        <a:defRPr sz="4400">
          <a:solidFill>
            <a:schemeClr val="tx2"/>
          </a:solidFill>
          <a:latin typeface="Tahoma" charset="0"/>
        </a:defRPr>
      </a:lvl6pPr>
      <a:lvl7pPr marL="914400" algn="ctr" rtl="0" eaLnBrk="0" fontAlgn="base" hangingPunct="0">
        <a:spcBef>
          <a:spcPct val="0"/>
        </a:spcBef>
        <a:spcAft>
          <a:spcPct val="0"/>
        </a:spcAft>
        <a:defRPr sz="4400">
          <a:solidFill>
            <a:schemeClr val="tx2"/>
          </a:solidFill>
          <a:latin typeface="Tahoma" charset="0"/>
        </a:defRPr>
      </a:lvl7pPr>
      <a:lvl8pPr marL="1371600" algn="ctr" rtl="0" eaLnBrk="0" fontAlgn="base" hangingPunct="0">
        <a:spcBef>
          <a:spcPct val="0"/>
        </a:spcBef>
        <a:spcAft>
          <a:spcPct val="0"/>
        </a:spcAft>
        <a:defRPr sz="4400">
          <a:solidFill>
            <a:schemeClr val="tx2"/>
          </a:solidFill>
          <a:latin typeface="Tahoma" charset="0"/>
        </a:defRPr>
      </a:lvl8pPr>
      <a:lvl9pPr marL="1828800" algn="ctr" rtl="0" eaLnBrk="0" fontAlgn="base" hangingPunct="0">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Arno Pro Caption" panose="02020502040506020403" pitchFamily="18" charset="0"/>
          <a:ea typeface="+mn-ea"/>
          <a:cs typeface="+mn-cs"/>
        </a:defRPr>
      </a:lvl1pPr>
      <a:lvl2pPr marL="742950" indent="-285750" algn="l" rtl="0" eaLnBrk="0" fontAlgn="base" hangingPunct="0">
        <a:spcBef>
          <a:spcPct val="20000"/>
        </a:spcBef>
        <a:spcAft>
          <a:spcPct val="0"/>
        </a:spcAft>
        <a:buClr>
          <a:schemeClr val="tx1"/>
        </a:buClr>
        <a:buSzPct val="55000"/>
        <a:buChar char="•"/>
        <a:defRPr sz="2800">
          <a:solidFill>
            <a:schemeClr val="tx1"/>
          </a:solidFill>
          <a:latin typeface="Arno Pro Caption" panose="02020502040506020403" pitchFamily="18" charset="0"/>
        </a:defRPr>
      </a:lvl2pPr>
      <a:lvl3pPr marL="1143000" indent="-228600" algn="l" rtl="0" eaLnBrk="0" fontAlgn="base" hangingPunct="0">
        <a:spcBef>
          <a:spcPct val="20000"/>
        </a:spcBef>
        <a:spcAft>
          <a:spcPct val="0"/>
        </a:spcAft>
        <a:buClr>
          <a:schemeClr val="tx1"/>
        </a:buClr>
        <a:buSzPct val="50000"/>
        <a:buChar char="•"/>
        <a:defRPr sz="2400">
          <a:solidFill>
            <a:schemeClr val="tx1"/>
          </a:solidFill>
          <a:latin typeface="Arno Pro Caption" panose="02020502040506020403" pitchFamily="18" charset="0"/>
        </a:defRPr>
      </a:lvl3pPr>
      <a:lvl4pPr marL="1600200" indent="-228600" algn="l" rtl="0" eaLnBrk="0" fontAlgn="base" hangingPunct="0">
        <a:spcBef>
          <a:spcPct val="20000"/>
        </a:spcBef>
        <a:spcAft>
          <a:spcPct val="0"/>
        </a:spcAft>
        <a:buClr>
          <a:schemeClr val="tx1"/>
        </a:buClr>
        <a:buSzPct val="55000"/>
        <a:buChar char="•"/>
        <a:defRPr sz="2000">
          <a:solidFill>
            <a:schemeClr val="tx1"/>
          </a:solidFill>
          <a:latin typeface="Arno Pro Caption" panose="02020502040506020403" pitchFamily="18" charset="0"/>
        </a:defRPr>
      </a:lvl4pPr>
      <a:lvl5pPr marL="2057400" indent="-228600" algn="l" rtl="0" eaLnBrk="0" fontAlgn="base" hangingPunct="0">
        <a:spcBef>
          <a:spcPct val="20000"/>
        </a:spcBef>
        <a:spcAft>
          <a:spcPct val="0"/>
        </a:spcAft>
        <a:buClr>
          <a:schemeClr val="tx1"/>
        </a:buClr>
        <a:buSzPct val="50000"/>
        <a:buChar char="•"/>
        <a:defRPr sz="2000">
          <a:solidFill>
            <a:schemeClr val="tx1"/>
          </a:solidFill>
          <a:latin typeface="Arno Pro Caption" panose="02020502040506020403" pitchFamily="18" charset="0"/>
        </a:defRPr>
      </a:lvl5pPr>
      <a:lvl6pPr marL="2514600" indent="-228600" algn="l" rtl="0" eaLnBrk="0" fontAlgn="base" hangingPunct="0">
        <a:spcBef>
          <a:spcPct val="20000"/>
        </a:spcBef>
        <a:spcAft>
          <a:spcPct val="0"/>
        </a:spcAft>
        <a:buClr>
          <a:schemeClr val="tx1"/>
        </a:buClr>
        <a:buSzPct val="50000"/>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50000"/>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50000"/>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100000">
              <a:schemeClr val="bg1"/>
            </a:gs>
          </a:gsLst>
          <a:lin ang="5400000" scaled="1"/>
        </a:gra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ltGray">
          <a:xfrm>
            <a:off x="417513" y="1098550"/>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1"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2" name="Rectangle 4"/>
          <p:cNvSpPr>
            <a:spLocks noChangeArrowheads="1"/>
          </p:cNvSpPr>
          <p:nvPr/>
        </p:nvSpPr>
        <p:spPr bwMode="ltGray">
          <a:xfrm>
            <a:off x="541338" y="1520825"/>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3"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4"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5" name="Rectangle 7"/>
          <p:cNvSpPr>
            <a:spLocks noChangeArrowheads="1"/>
          </p:cNvSpPr>
          <p:nvPr/>
        </p:nvSpPr>
        <p:spPr bwMode="gray">
          <a:xfrm>
            <a:off x="762000"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6"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endParaRPr kumimoji="1" lang="el-GR" altLang="el-GR"/>
          </a:p>
        </p:txBody>
      </p:sp>
      <p:sp>
        <p:nvSpPr>
          <p:cNvPr id="2057" name="Rectangle 9"/>
          <p:cNvSpPr>
            <a:spLocks noGrp="1" noChangeArrowheads="1"/>
          </p:cNvSpPr>
          <p:nvPr>
            <p:ph type="title"/>
          </p:nvPr>
        </p:nvSpPr>
        <p:spPr bwMode="auto">
          <a:xfrm>
            <a:off x="1150938" y="617538"/>
            <a:ext cx="779303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l-GR" smtClean="0"/>
              <a:t>Click to edit Master title style</a:t>
            </a:r>
          </a:p>
        </p:txBody>
      </p:sp>
      <p:sp>
        <p:nvSpPr>
          <p:cNvPr id="2058" name="Rectangle 10"/>
          <p:cNvSpPr>
            <a:spLocks noGrp="1" noChangeArrowheads="1"/>
          </p:cNvSpPr>
          <p:nvPr>
            <p:ph type="body" idx="1"/>
          </p:nvPr>
        </p:nvSpPr>
        <p:spPr bwMode="auto">
          <a:xfrm>
            <a:off x="1066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l-GR" smtClean="0"/>
              <a:t>Click to edit Master text styles</a:t>
            </a:r>
          </a:p>
          <a:p>
            <a:pPr lvl="1"/>
            <a:r>
              <a:rPr lang="en-US" altLang="el-GR" smtClean="0"/>
              <a:t>Second level</a:t>
            </a:r>
          </a:p>
          <a:p>
            <a:pPr lvl="2"/>
            <a:r>
              <a:rPr lang="en-US" altLang="el-GR" smtClean="0"/>
              <a:t>Third level</a:t>
            </a:r>
          </a:p>
          <a:p>
            <a:pPr lvl="3"/>
            <a:r>
              <a:rPr lang="en-US" altLang="el-GR" smtClean="0"/>
              <a:t>Fourth level</a:t>
            </a:r>
          </a:p>
          <a:p>
            <a:pPr lvl="4"/>
            <a:r>
              <a:rPr lang="en-US" altLang="el-GR" smtClean="0"/>
              <a:t>Fifth level</a:t>
            </a:r>
          </a:p>
        </p:txBody>
      </p:sp>
      <p:sp>
        <p:nvSpPr>
          <p:cNvPr id="171019" name="Rectangle 11"/>
          <p:cNvSpPr>
            <a:spLocks noGrp="1" noChangeArrowheads="1"/>
          </p:cNvSpPr>
          <p:nvPr>
            <p:ph type="dt" sz="half" idx="2"/>
          </p:nvPr>
        </p:nvSpPr>
        <p:spPr bwMode="auto">
          <a:xfrm>
            <a:off x="46482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a:latin typeface="+mn-lt"/>
              </a:defRPr>
            </a:lvl1pPr>
          </a:lstStyle>
          <a:p>
            <a:pPr>
              <a:defRPr/>
            </a:pPr>
            <a:fld id="{FB0D7386-2325-4F8B-B071-C18E75F23C8A}" type="datetime1">
              <a:rPr lang="en-US"/>
              <a:pPr>
                <a:defRPr/>
              </a:pPr>
              <a:t>4/7/2024</a:t>
            </a:fld>
            <a:endParaRPr lang="en-US"/>
          </a:p>
        </p:txBody>
      </p:sp>
      <p:sp>
        <p:nvSpPr>
          <p:cNvPr id="171020" name="Rectangle 12"/>
          <p:cNvSpPr>
            <a:spLocks noGrp="1" noChangeArrowheads="1"/>
          </p:cNvSpPr>
          <p:nvPr>
            <p:ph type="ftr" sz="quarter" idx="3"/>
          </p:nvPr>
        </p:nvSpPr>
        <p:spPr bwMode="auto">
          <a:xfrm>
            <a:off x="5334000" y="6629400"/>
            <a:ext cx="3810000"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solidFill>
                  <a:srgbClr val="C0C0C0"/>
                </a:solidFill>
                <a:latin typeface="+mn-lt"/>
              </a:defRPr>
            </a:lvl1pPr>
          </a:lstStyle>
          <a:p>
            <a:pPr>
              <a:defRPr/>
            </a:pPr>
            <a:r>
              <a:rPr lang="en-US"/>
              <a:t>                                           http://numericalmethods.eng.usf.edu</a:t>
            </a:r>
          </a:p>
        </p:txBody>
      </p:sp>
      <p:sp>
        <p:nvSpPr>
          <p:cNvPr id="171021" name="Rectangle 13"/>
          <p:cNvSpPr>
            <a:spLocks noGrp="1" noChangeArrowheads="1"/>
          </p:cNvSpPr>
          <p:nvPr>
            <p:ph type="sldNum" sz="quarter" idx="4"/>
          </p:nvPr>
        </p:nvSpPr>
        <p:spPr bwMode="auto">
          <a:xfrm>
            <a:off x="0" y="6629400"/>
            <a:ext cx="1905000" cy="228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400">
                <a:latin typeface="+mn-lt"/>
              </a:defRPr>
            </a:lvl1pPr>
          </a:lstStyle>
          <a:p>
            <a:pPr>
              <a:defRPr/>
            </a:pPr>
            <a:fld id="{73A582EC-ADA3-4837-9372-1F3FECEC374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 id="2147483926" r:id="rId12"/>
    <p:sldLayoutId id="2147483927" r:id="rId13"/>
    <p:sldLayoutId id="2147483928"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charset="0"/>
        </a:defRPr>
      </a:lvl2pPr>
      <a:lvl3pPr algn="ctr" rtl="0" eaLnBrk="0" fontAlgn="base" hangingPunct="0">
        <a:spcBef>
          <a:spcPct val="0"/>
        </a:spcBef>
        <a:spcAft>
          <a:spcPct val="0"/>
        </a:spcAft>
        <a:defRPr sz="4400">
          <a:solidFill>
            <a:schemeClr val="tx2"/>
          </a:solidFill>
          <a:latin typeface="Tahoma" charset="0"/>
        </a:defRPr>
      </a:lvl3pPr>
      <a:lvl4pPr algn="ctr" rtl="0" eaLnBrk="0" fontAlgn="base" hangingPunct="0">
        <a:spcBef>
          <a:spcPct val="0"/>
        </a:spcBef>
        <a:spcAft>
          <a:spcPct val="0"/>
        </a:spcAft>
        <a:defRPr sz="4400">
          <a:solidFill>
            <a:schemeClr val="tx2"/>
          </a:solidFill>
          <a:latin typeface="Tahoma" charset="0"/>
        </a:defRPr>
      </a:lvl4pPr>
      <a:lvl5pPr algn="ctr" rtl="0" eaLnBrk="0" fontAlgn="base" hangingPunct="0">
        <a:spcBef>
          <a:spcPct val="0"/>
        </a:spcBef>
        <a:spcAft>
          <a:spcPct val="0"/>
        </a:spcAft>
        <a:defRPr sz="4400">
          <a:solidFill>
            <a:schemeClr val="tx2"/>
          </a:solidFill>
          <a:latin typeface="Tahoma" charset="0"/>
        </a:defRPr>
      </a:lvl5pPr>
      <a:lvl6pPr marL="457200" algn="ctr" rtl="0" eaLnBrk="0" fontAlgn="base" hangingPunct="0">
        <a:spcBef>
          <a:spcPct val="0"/>
        </a:spcBef>
        <a:spcAft>
          <a:spcPct val="0"/>
        </a:spcAft>
        <a:defRPr sz="4400">
          <a:solidFill>
            <a:schemeClr val="tx2"/>
          </a:solidFill>
          <a:latin typeface="Tahoma" charset="0"/>
        </a:defRPr>
      </a:lvl6pPr>
      <a:lvl7pPr marL="914400" algn="ctr" rtl="0" eaLnBrk="0" fontAlgn="base" hangingPunct="0">
        <a:spcBef>
          <a:spcPct val="0"/>
        </a:spcBef>
        <a:spcAft>
          <a:spcPct val="0"/>
        </a:spcAft>
        <a:defRPr sz="4400">
          <a:solidFill>
            <a:schemeClr val="tx2"/>
          </a:solidFill>
          <a:latin typeface="Tahoma" charset="0"/>
        </a:defRPr>
      </a:lvl7pPr>
      <a:lvl8pPr marL="1371600" algn="ctr" rtl="0" eaLnBrk="0" fontAlgn="base" hangingPunct="0">
        <a:spcBef>
          <a:spcPct val="0"/>
        </a:spcBef>
        <a:spcAft>
          <a:spcPct val="0"/>
        </a:spcAft>
        <a:defRPr sz="4400">
          <a:solidFill>
            <a:schemeClr val="tx2"/>
          </a:solidFill>
          <a:latin typeface="Tahoma" charset="0"/>
        </a:defRPr>
      </a:lvl8pPr>
      <a:lvl9pPr marL="1828800" algn="ctr" rtl="0" eaLnBrk="0" fontAlgn="base" hangingPunct="0">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5500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SzPct val="5000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55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50000"/>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SzPct val="50000"/>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50000"/>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50000"/>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13.xml"/><Relationship Id="rId1" Type="http://schemas.openxmlformats.org/officeDocument/2006/relationships/vmlDrawing" Target="../drawings/vmlDrawing9.vml"/><Relationship Id="rId6" Type="http://schemas.openxmlformats.org/officeDocument/2006/relationships/image" Target="../media/image42.wmf"/><Relationship Id="rId5" Type="http://schemas.openxmlformats.org/officeDocument/2006/relationships/oleObject" Target="../embeddings/oleObject40.bin"/><Relationship Id="rId4" Type="http://schemas.openxmlformats.org/officeDocument/2006/relationships/image" Target="../media/image41.wmf"/></Relationships>
</file>

<file path=ppt/slides/_rels/slide11.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13.xml"/><Relationship Id="rId1" Type="http://schemas.openxmlformats.org/officeDocument/2006/relationships/vmlDrawing" Target="../drawings/vmlDrawing10.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2.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49.bin"/><Relationship Id="rId18" Type="http://schemas.openxmlformats.org/officeDocument/2006/relationships/image" Target="../media/image53.wmf"/><Relationship Id="rId3" Type="http://schemas.openxmlformats.org/officeDocument/2006/relationships/oleObject" Target="../embeddings/oleObject44.bin"/><Relationship Id="rId21" Type="http://schemas.openxmlformats.org/officeDocument/2006/relationships/oleObject" Target="../embeddings/oleObject53.bin"/><Relationship Id="rId7" Type="http://schemas.openxmlformats.org/officeDocument/2006/relationships/oleObject" Target="../embeddings/oleObject46.bin"/><Relationship Id="rId12" Type="http://schemas.openxmlformats.org/officeDocument/2006/relationships/image" Target="../media/image50.wmf"/><Relationship Id="rId17" Type="http://schemas.openxmlformats.org/officeDocument/2006/relationships/oleObject" Target="../embeddings/oleObject51.bin"/><Relationship Id="rId2" Type="http://schemas.openxmlformats.org/officeDocument/2006/relationships/slideLayout" Target="../slideLayouts/slideLayout13.xml"/><Relationship Id="rId16" Type="http://schemas.openxmlformats.org/officeDocument/2006/relationships/image" Target="../media/image52.wmf"/><Relationship Id="rId20" Type="http://schemas.openxmlformats.org/officeDocument/2006/relationships/image" Target="../media/image54.wmf"/><Relationship Id="rId1" Type="http://schemas.openxmlformats.org/officeDocument/2006/relationships/vmlDrawing" Target="../drawings/vmlDrawing11.vml"/><Relationship Id="rId6" Type="http://schemas.openxmlformats.org/officeDocument/2006/relationships/image" Target="../media/image47.wmf"/><Relationship Id="rId11" Type="http://schemas.openxmlformats.org/officeDocument/2006/relationships/oleObject" Target="../embeddings/oleObject48.bin"/><Relationship Id="rId24" Type="http://schemas.openxmlformats.org/officeDocument/2006/relationships/image" Target="../media/image56.wmf"/><Relationship Id="rId5" Type="http://schemas.openxmlformats.org/officeDocument/2006/relationships/oleObject" Target="../embeddings/oleObject45.bin"/><Relationship Id="rId15" Type="http://schemas.openxmlformats.org/officeDocument/2006/relationships/oleObject" Target="../embeddings/oleObject50.bin"/><Relationship Id="rId23" Type="http://schemas.openxmlformats.org/officeDocument/2006/relationships/oleObject" Target="../embeddings/oleObject54.bin"/><Relationship Id="rId10" Type="http://schemas.openxmlformats.org/officeDocument/2006/relationships/image" Target="../media/image49.wmf"/><Relationship Id="rId19" Type="http://schemas.openxmlformats.org/officeDocument/2006/relationships/oleObject" Target="../embeddings/oleObject52.bin"/><Relationship Id="rId4" Type="http://schemas.openxmlformats.org/officeDocument/2006/relationships/image" Target="../media/image46.wmf"/><Relationship Id="rId9" Type="http://schemas.openxmlformats.org/officeDocument/2006/relationships/oleObject" Target="../embeddings/oleObject47.bin"/><Relationship Id="rId14" Type="http://schemas.openxmlformats.org/officeDocument/2006/relationships/image" Target="../media/image51.wmf"/><Relationship Id="rId22" Type="http://schemas.openxmlformats.org/officeDocument/2006/relationships/image" Target="../media/image55.wmf"/></Relationships>
</file>

<file path=ppt/slides/_rels/slide13.x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oleObject" Target="../embeddings/oleObject60.bin"/><Relationship Id="rId18" Type="http://schemas.openxmlformats.org/officeDocument/2006/relationships/image" Target="../media/image64.wmf"/><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1.wmf"/><Relationship Id="rId17" Type="http://schemas.openxmlformats.org/officeDocument/2006/relationships/oleObject" Target="../embeddings/oleObject62.bin"/><Relationship Id="rId2" Type="http://schemas.openxmlformats.org/officeDocument/2006/relationships/slideLayout" Target="../slideLayouts/slideLayout13.xml"/><Relationship Id="rId16" Type="http://schemas.openxmlformats.org/officeDocument/2006/relationships/image" Target="../media/image63.wmf"/><Relationship Id="rId1" Type="http://schemas.openxmlformats.org/officeDocument/2006/relationships/vmlDrawing" Target="../drawings/vmlDrawing12.vml"/><Relationship Id="rId6" Type="http://schemas.openxmlformats.org/officeDocument/2006/relationships/image" Target="../media/image58.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60.wmf"/><Relationship Id="rId4" Type="http://schemas.openxmlformats.org/officeDocument/2006/relationships/image" Target="../media/image57.wmf"/><Relationship Id="rId9" Type="http://schemas.openxmlformats.org/officeDocument/2006/relationships/oleObject" Target="../embeddings/oleObject58.bin"/><Relationship Id="rId14" Type="http://schemas.openxmlformats.org/officeDocument/2006/relationships/image" Target="../media/image62.wmf"/></Relationships>
</file>

<file path=ppt/slides/_rels/slide14.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13.xml"/><Relationship Id="rId1" Type="http://schemas.openxmlformats.org/officeDocument/2006/relationships/vmlDrawing" Target="../drawings/vmlDrawing13.vml"/><Relationship Id="rId6" Type="http://schemas.openxmlformats.org/officeDocument/2006/relationships/image" Target="../media/image66.wmf"/><Relationship Id="rId5" Type="http://schemas.openxmlformats.org/officeDocument/2006/relationships/oleObject" Target="../embeddings/oleObject64.bin"/><Relationship Id="rId4" Type="http://schemas.openxmlformats.org/officeDocument/2006/relationships/image" Target="../media/image65.wmf"/></Relationships>
</file>

<file path=ppt/slides/_rels/slide15.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1.bin"/><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2.wmf"/><Relationship Id="rId2" Type="http://schemas.openxmlformats.org/officeDocument/2006/relationships/slideLayout" Target="../slideLayouts/slideLayout13.xml"/><Relationship Id="rId16" Type="http://schemas.openxmlformats.org/officeDocument/2006/relationships/image" Target="../media/image74.wmf"/><Relationship Id="rId1" Type="http://schemas.openxmlformats.org/officeDocument/2006/relationships/vmlDrawing" Target="../drawings/vmlDrawing14.vml"/><Relationship Id="rId6" Type="http://schemas.openxmlformats.org/officeDocument/2006/relationships/image" Target="../media/image69.wmf"/><Relationship Id="rId11" Type="http://schemas.openxmlformats.org/officeDocument/2006/relationships/oleObject" Target="../embeddings/oleObject70.bin"/><Relationship Id="rId5" Type="http://schemas.openxmlformats.org/officeDocument/2006/relationships/oleObject" Target="../embeddings/oleObject67.bin"/><Relationship Id="rId15" Type="http://schemas.openxmlformats.org/officeDocument/2006/relationships/oleObject" Target="../embeddings/oleObject72.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69.bin"/><Relationship Id="rId14" Type="http://schemas.openxmlformats.org/officeDocument/2006/relationships/image" Target="../media/image73.wmf"/></Relationships>
</file>

<file path=ppt/slides/_rels/slide16.x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oleObject" Target="../embeddings/oleObject78.bin"/><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9.wmf"/><Relationship Id="rId2" Type="http://schemas.openxmlformats.org/officeDocument/2006/relationships/slideLayout" Target="../slideLayouts/slideLayout13.xml"/><Relationship Id="rId16" Type="http://schemas.openxmlformats.org/officeDocument/2006/relationships/image" Target="../media/image81.wmf"/><Relationship Id="rId1" Type="http://schemas.openxmlformats.org/officeDocument/2006/relationships/vmlDrawing" Target="../drawings/vmlDrawing15.vml"/><Relationship Id="rId6" Type="http://schemas.openxmlformats.org/officeDocument/2006/relationships/image" Target="../media/image76.wmf"/><Relationship Id="rId11" Type="http://schemas.openxmlformats.org/officeDocument/2006/relationships/oleObject" Target="../embeddings/oleObject77.bin"/><Relationship Id="rId5" Type="http://schemas.openxmlformats.org/officeDocument/2006/relationships/oleObject" Target="../embeddings/oleObject74.bin"/><Relationship Id="rId15" Type="http://schemas.openxmlformats.org/officeDocument/2006/relationships/oleObject" Target="../embeddings/oleObject79.bin"/><Relationship Id="rId10" Type="http://schemas.openxmlformats.org/officeDocument/2006/relationships/image" Target="../media/image78.wmf"/><Relationship Id="rId4" Type="http://schemas.openxmlformats.org/officeDocument/2006/relationships/image" Target="../media/image75.wmf"/><Relationship Id="rId9" Type="http://schemas.openxmlformats.org/officeDocument/2006/relationships/oleObject" Target="../embeddings/oleObject76.bin"/><Relationship Id="rId14" Type="http://schemas.openxmlformats.org/officeDocument/2006/relationships/image" Target="../media/image80.wmf"/></Relationships>
</file>

<file path=ppt/slides/_rels/slide17.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80.bin"/><Relationship Id="rId7" Type="http://schemas.openxmlformats.org/officeDocument/2006/relationships/oleObject" Target="../embeddings/oleObject82.bin"/><Relationship Id="rId2" Type="http://schemas.openxmlformats.org/officeDocument/2006/relationships/slideLayout" Target="../slideLayouts/slideLayout13.xml"/><Relationship Id="rId1" Type="http://schemas.openxmlformats.org/officeDocument/2006/relationships/vmlDrawing" Target="../drawings/vmlDrawing16.vml"/><Relationship Id="rId6" Type="http://schemas.openxmlformats.org/officeDocument/2006/relationships/image" Target="../media/image83.wmf"/><Relationship Id="rId5" Type="http://schemas.openxmlformats.org/officeDocument/2006/relationships/oleObject" Target="../embeddings/oleObject81.bin"/><Relationship Id="rId4" Type="http://schemas.openxmlformats.org/officeDocument/2006/relationships/image" Target="../media/image82.wmf"/></Relationships>
</file>

<file path=ppt/slides/_rels/slide18.xml.rels><?xml version="1.0" encoding="UTF-8" standalone="yes"?>
<Relationships xmlns="http://schemas.openxmlformats.org/package/2006/relationships"><Relationship Id="rId8" Type="http://schemas.openxmlformats.org/officeDocument/2006/relationships/image" Target="../media/image87.wmf"/><Relationship Id="rId3" Type="http://schemas.openxmlformats.org/officeDocument/2006/relationships/oleObject" Target="../embeddings/oleObject83.bin"/><Relationship Id="rId7" Type="http://schemas.openxmlformats.org/officeDocument/2006/relationships/oleObject" Target="../embeddings/oleObject85.bin"/><Relationship Id="rId12" Type="http://schemas.openxmlformats.org/officeDocument/2006/relationships/image" Target="../media/image89.wmf"/><Relationship Id="rId2" Type="http://schemas.openxmlformats.org/officeDocument/2006/relationships/slideLayout" Target="../slideLayouts/slideLayout13.xml"/><Relationship Id="rId1" Type="http://schemas.openxmlformats.org/officeDocument/2006/relationships/vmlDrawing" Target="../drawings/vmlDrawing17.vml"/><Relationship Id="rId6" Type="http://schemas.openxmlformats.org/officeDocument/2006/relationships/image" Target="../media/image86.wmf"/><Relationship Id="rId11" Type="http://schemas.openxmlformats.org/officeDocument/2006/relationships/oleObject" Target="../embeddings/oleObject87.bin"/><Relationship Id="rId5" Type="http://schemas.openxmlformats.org/officeDocument/2006/relationships/oleObject" Target="../embeddings/oleObject84.bin"/><Relationship Id="rId10" Type="http://schemas.openxmlformats.org/officeDocument/2006/relationships/image" Target="../media/image88.wmf"/><Relationship Id="rId4" Type="http://schemas.openxmlformats.org/officeDocument/2006/relationships/image" Target="../media/image85.wmf"/><Relationship Id="rId9" Type="http://schemas.openxmlformats.org/officeDocument/2006/relationships/oleObject" Target="../embeddings/oleObject86.bin"/></Relationships>
</file>

<file path=ppt/slides/_rels/slide19.x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oleObject" Target="../embeddings/oleObject88.bin"/><Relationship Id="rId7" Type="http://schemas.openxmlformats.org/officeDocument/2006/relationships/oleObject" Target="../embeddings/oleObject90.bin"/><Relationship Id="rId2" Type="http://schemas.openxmlformats.org/officeDocument/2006/relationships/slideLayout" Target="../slideLayouts/slideLayout13.xml"/><Relationship Id="rId1" Type="http://schemas.openxmlformats.org/officeDocument/2006/relationships/vmlDrawing" Target="../drawings/vmlDrawing18.vml"/><Relationship Id="rId6" Type="http://schemas.openxmlformats.org/officeDocument/2006/relationships/image" Target="../media/image91.wmf"/><Relationship Id="rId5" Type="http://schemas.openxmlformats.org/officeDocument/2006/relationships/oleObject" Target="../embeddings/oleObject89.bin"/><Relationship Id="rId10" Type="http://schemas.openxmlformats.org/officeDocument/2006/relationships/image" Target="../media/image93.wmf"/><Relationship Id="rId4" Type="http://schemas.openxmlformats.org/officeDocument/2006/relationships/image" Target="../media/image90.wmf"/><Relationship Id="rId9" Type="http://schemas.openxmlformats.org/officeDocument/2006/relationships/oleObject" Target="../embeddings/oleObject91.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1.wmf"/><Relationship Id="rId5" Type="http://schemas.openxmlformats.org/officeDocument/2006/relationships/oleObject" Target="../embeddings/oleObject1.bin"/><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8" Type="http://schemas.openxmlformats.org/officeDocument/2006/relationships/image" Target="../media/image96.wmf"/><Relationship Id="rId13" Type="http://schemas.openxmlformats.org/officeDocument/2006/relationships/oleObject" Target="../embeddings/oleObject97.bin"/><Relationship Id="rId3" Type="http://schemas.openxmlformats.org/officeDocument/2006/relationships/oleObject" Target="../embeddings/oleObject92.bin"/><Relationship Id="rId7" Type="http://schemas.openxmlformats.org/officeDocument/2006/relationships/oleObject" Target="../embeddings/oleObject94.bin"/><Relationship Id="rId12" Type="http://schemas.openxmlformats.org/officeDocument/2006/relationships/image" Target="../media/image98.wmf"/><Relationship Id="rId2" Type="http://schemas.openxmlformats.org/officeDocument/2006/relationships/slideLayout" Target="../slideLayouts/slideLayout13.xml"/><Relationship Id="rId1" Type="http://schemas.openxmlformats.org/officeDocument/2006/relationships/vmlDrawing" Target="../drawings/vmlDrawing19.vml"/><Relationship Id="rId6" Type="http://schemas.openxmlformats.org/officeDocument/2006/relationships/image" Target="../media/image95.wmf"/><Relationship Id="rId11" Type="http://schemas.openxmlformats.org/officeDocument/2006/relationships/oleObject" Target="../embeddings/oleObject96.bin"/><Relationship Id="rId5" Type="http://schemas.openxmlformats.org/officeDocument/2006/relationships/oleObject" Target="../embeddings/oleObject93.bin"/><Relationship Id="rId10" Type="http://schemas.openxmlformats.org/officeDocument/2006/relationships/image" Target="../media/image97.wmf"/><Relationship Id="rId4" Type="http://schemas.openxmlformats.org/officeDocument/2006/relationships/image" Target="../media/image94.wmf"/><Relationship Id="rId9" Type="http://schemas.openxmlformats.org/officeDocument/2006/relationships/oleObject" Target="../embeddings/oleObject95.bin"/><Relationship Id="rId14" Type="http://schemas.openxmlformats.org/officeDocument/2006/relationships/image" Target="../media/image99.wmf"/></Relationships>
</file>

<file path=ppt/slides/_rels/slide21.x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oleObject" Target="../embeddings/oleObject98.bin"/><Relationship Id="rId7" Type="http://schemas.openxmlformats.org/officeDocument/2006/relationships/oleObject" Target="../embeddings/oleObject100.bin"/><Relationship Id="rId2" Type="http://schemas.openxmlformats.org/officeDocument/2006/relationships/slideLayout" Target="../slideLayouts/slideLayout13.xml"/><Relationship Id="rId1" Type="http://schemas.openxmlformats.org/officeDocument/2006/relationships/vmlDrawing" Target="../drawings/vmlDrawing20.vml"/><Relationship Id="rId6" Type="http://schemas.openxmlformats.org/officeDocument/2006/relationships/image" Target="../media/image101.wmf"/><Relationship Id="rId5" Type="http://schemas.openxmlformats.org/officeDocument/2006/relationships/oleObject" Target="../embeddings/oleObject99.bin"/><Relationship Id="rId10" Type="http://schemas.openxmlformats.org/officeDocument/2006/relationships/image" Target="../media/image103.wmf"/><Relationship Id="rId4" Type="http://schemas.openxmlformats.org/officeDocument/2006/relationships/image" Target="../media/image100.wmf"/><Relationship Id="rId9" Type="http://schemas.openxmlformats.org/officeDocument/2006/relationships/oleObject" Target="../embeddings/oleObject101.bin"/></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notesSlide" Target="../notesSlides/notesSlide3.xml"/><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9.bin"/><Relationship Id="rId13" Type="http://schemas.openxmlformats.org/officeDocument/2006/relationships/oleObject" Target="../embeddings/oleObject11.bin"/><Relationship Id="rId3" Type="http://schemas.openxmlformats.org/officeDocument/2006/relationships/notesSlide" Target="../notesSlides/notesSlide4.xml"/><Relationship Id="rId7" Type="http://schemas.openxmlformats.org/officeDocument/2006/relationships/image" Target="../media/image9.wmf"/><Relationship Id="rId12" Type="http://schemas.openxmlformats.org/officeDocument/2006/relationships/image" Target="../media/image11.emf"/><Relationship Id="rId2" Type="http://schemas.openxmlformats.org/officeDocument/2006/relationships/slideLayout" Target="../slideLayouts/slideLayout13.xml"/><Relationship Id="rId1" Type="http://schemas.openxmlformats.org/officeDocument/2006/relationships/vmlDrawing" Target="../drawings/vmlDrawing3.vml"/><Relationship Id="rId6" Type="http://schemas.openxmlformats.org/officeDocument/2006/relationships/oleObject" Target="../embeddings/oleObject8.bin"/><Relationship Id="rId11" Type="http://schemas.openxmlformats.org/officeDocument/2006/relationships/oleObject" Target="../embeddings/Microsoft_Word_97_-_2003_Document1.doc"/><Relationship Id="rId5" Type="http://schemas.openxmlformats.org/officeDocument/2006/relationships/image" Target="../media/image8.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10.wmf"/><Relationship Id="rId14" Type="http://schemas.openxmlformats.org/officeDocument/2006/relationships/image" Target="../media/image12.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notesSlide" Target="../notesSlides/notesSlide5.xml"/><Relationship Id="rId7" Type="http://schemas.openxmlformats.org/officeDocument/2006/relationships/image" Target="../media/image14.wmf"/><Relationship Id="rId2" Type="http://schemas.openxmlformats.org/officeDocument/2006/relationships/slideLayout" Target="../slideLayouts/slideLayout13.xml"/><Relationship Id="rId1" Type="http://schemas.openxmlformats.org/officeDocument/2006/relationships/vmlDrawing" Target="../drawings/vmlDrawing4.vml"/><Relationship Id="rId6" Type="http://schemas.openxmlformats.org/officeDocument/2006/relationships/oleObject" Target="../embeddings/oleObject13.bin"/><Relationship Id="rId5" Type="http://schemas.openxmlformats.org/officeDocument/2006/relationships/image" Target="../media/image13.wmf"/><Relationship Id="rId4" Type="http://schemas.openxmlformats.org/officeDocument/2006/relationships/oleObject" Target="../embeddings/oleObject12.bin"/><Relationship Id="rId9" Type="http://schemas.openxmlformats.org/officeDocument/2006/relationships/image" Target="../media/image15.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20.wmf"/><Relationship Id="rId18" Type="http://schemas.openxmlformats.org/officeDocument/2006/relationships/oleObject" Target="../embeddings/oleObject22.bin"/><Relationship Id="rId26" Type="http://schemas.openxmlformats.org/officeDocument/2006/relationships/oleObject" Target="../embeddings/oleObject26.bin"/><Relationship Id="rId3" Type="http://schemas.openxmlformats.org/officeDocument/2006/relationships/notesSlide" Target="../notesSlides/notesSlide6.xml"/><Relationship Id="rId21" Type="http://schemas.openxmlformats.org/officeDocument/2006/relationships/image" Target="../media/image24.wmf"/><Relationship Id="rId7" Type="http://schemas.openxmlformats.org/officeDocument/2006/relationships/image" Target="../media/image17.wmf"/><Relationship Id="rId12" Type="http://schemas.openxmlformats.org/officeDocument/2006/relationships/oleObject" Target="../embeddings/oleObject19.bin"/><Relationship Id="rId17" Type="http://schemas.openxmlformats.org/officeDocument/2006/relationships/image" Target="../media/image22.wmf"/><Relationship Id="rId25" Type="http://schemas.openxmlformats.org/officeDocument/2006/relationships/image" Target="../media/image26.wmf"/><Relationship Id="rId2" Type="http://schemas.openxmlformats.org/officeDocument/2006/relationships/slideLayout" Target="../slideLayouts/slideLayout13.xml"/><Relationship Id="rId16" Type="http://schemas.openxmlformats.org/officeDocument/2006/relationships/oleObject" Target="../embeddings/oleObject21.bin"/><Relationship Id="rId20" Type="http://schemas.openxmlformats.org/officeDocument/2006/relationships/oleObject" Target="../embeddings/oleObject23.bin"/><Relationship Id="rId29" Type="http://schemas.openxmlformats.org/officeDocument/2006/relationships/image" Target="../media/image28.wmf"/><Relationship Id="rId1" Type="http://schemas.openxmlformats.org/officeDocument/2006/relationships/vmlDrawing" Target="../drawings/vmlDrawing5.vml"/><Relationship Id="rId6" Type="http://schemas.openxmlformats.org/officeDocument/2006/relationships/oleObject" Target="../embeddings/oleObject16.bin"/><Relationship Id="rId11" Type="http://schemas.openxmlformats.org/officeDocument/2006/relationships/image" Target="../media/image19.wmf"/><Relationship Id="rId24" Type="http://schemas.openxmlformats.org/officeDocument/2006/relationships/oleObject" Target="../embeddings/oleObject25.bin"/><Relationship Id="rId5" Type="http://schemas.openxmlformats.org/officeDocument/2006/relationships/image" Target="../media/image16.wmf"/><Relationship Id="rId15" Type="http://schemas.openxmlformats.org/officeDocument/2006/relationships/image" Target="../media/image21.wmf"/><Relationship Id="rId23" Type="http://schemas.openxmlformats.org/officeDocument/2006/relationships/image" Target="../media/image25.wmf"/><Relationship Id="rId28" Type="http://schemas.openxmlformats.org/officeDocument/2006/relationships/oleObject" Target="../embeddings/oleObject27.bin"/><Relationship Id="rId10" Type="http://schemas.openxmlformats.org/officeDocument/2006/relationships/oleObject" Target="../embeddings/oleObject18.bin"/><Relationship Id="rId19" Type="http://schemas.openxmlformats.org/officeDocument/2006/relationships/image" Target="../media/image23.wmf"/><Relationship Id="rId31" Type="http://schemas.openxmlformats.org/officeDocument/2006/relationships/image" Target="../media/image29.wmf"/><Relationship Id="rId4" Type="http://schemas.openxmlformats.org/officeDocument/2006/relationships/oleObject" Target="../embeddings/oleObject15.bin"/><Relationship Id="rId9" Type="http://schemas.openxmlformats.org/officeDocument/2006/relationships/image" Target="../media/image18.wmf"/><Relationship Id="rId14" Type="http://schemas.openxmlformats.org/officeDocument/2006/relationships/oleObject" Target="../embeddings/oleObject20.bin"/><Relationship Id="rId22" Type="http://schemas.openxmlformats.org/officeDocument/2006/relationships/oleObject" Target="../embeddings/oleObject24.bin"/><Relationship Id="rId27" Type="http://schemas.openxmlformats.org/officeDocument/2006/relationships/image" Target="../media/image27.wmf"/><Relationship Id="rId30" Type="http://schemas.openxmlformats.org/officeDocument/2006/relationships/oleObject" Target="../embeddings/oleObject28.bin"/></Relationships>
</file>

<file path=ppt/slides/_rels/slide7.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13.xml"/><Relationship Id="rId1" Type="http://schemas.openxmlformats.org/officeDocument/2006/relationships/vmlDrawing" Target="../drawings/vmlDrawing6.vml"/><Relationship Id="rId6" Type="http://schemas.openxmlformats.org/officeDocument/2006/relationships/image" Target="../media/image31.wmf"/><Relationship Id="rId5" Type="http://schemas.openxmlformats.org/officeDocument/2006/relationships/oleObject" Target="../embeddings/oleObject30.bin"/><Relationship Id="rId4" Type="http://schemas.openxmlformats.org/officeDocument/2006/relationships/image" Target="../media/image30.wmf"/></Relationships>
</file>

<file path=ppt/slides/_rels/slide8.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7.wmf"/><Relationship Id="rId2" Type="http://schemas.openxmlformats.org/officeDocument/2006/relationships/slideLayout" Target="../slideLayouts/slideLayout13.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6.bin"/><Relationship Id="rId5" Type="http://schemas.openxmlformats.org/officeDocument/2006/relationships/oleObject" Target="../embeddings/oleObject33.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5.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0.png"/><Relationship Id="rId2" Type="http://schemas.openxmlformats.org/officeDocument/2006/relationships/slideLayout" Target="../slideLayouts/slideLayout13.xml"/><Relationship Id="rId1" Type="http://schemas.openxmlformats.org/officeDocument/2006/relationships/vmlDrawing" Target="../drawings/vmlDrawing8.vml"/><Relationship Id="rId6" Type="http://schemas.openxmlformats.org/officeDocument/2006/relationships/image" Target="../media/image39.wmf"/><Relationship Id="rId5" Type="http://schemas.openxmlformats.org/officeDocument/2006/relationships/oleObject" Target="../embeddings/oleObject38.bin"/><Relationship Id="rId4" Type="http://schemas.openxmlformats.org/officeDocument/2006/relationships/image" Target="../media/image38.w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C5A348CF-F0A8-41AB-B4ED-4FAAA011B609}" type="slidenum">
              <a:rPr lang="en-US"/>
              <a:pPr>
                <a:defRPr/>
              </a:pPr>
              <a:t>1</a:t>
            </a:fld>
            <a:endParaRPr lang="en-US"/>
          </a:p>
        </p:txBody>
      </p:sp>
      <p:sp>
        <p:nvSpPr>
          <p:cNvPr id="28675" name="Rectangle 1026"/>
          <p:cNvSpPr>
            <a:spLocks noGrp="1" noChangeArrowheads="1"/>
          </p:cNvSpPr>
          <p:nvPr>
            <p:ph type="ctrTitle"/>
          </p:nvPr>
        </p:nvSpPr>
        <p:spPr>
          <a:xfrm>
            <a:off x="1079500" y="1447800"/>
            <a:ext cx="7315200" cy="1066800"/>
          </a:xfrm>
          <a:solidFill>
            <a:schemeClr val="accent2">
              <a:lumMod val="20000"/>
              <a:lumOff val="80000"/>
            </a:schemeClr>
          </a:solidFill>
        </p:spPr>
        <p:txBody>
          <a:bodyPr/>
          <a:lstStyle/>
          <a:p>
            <a:r>
              <a:rPr lang="en-US" altLang="el-GR" sz="4000" b="1" dirty="0" smtClean="0">
                <a:solidFill>
                  <a:srgbClr val="7030A0"/>
                </a:solidFill>
              </a:rPr>
              <a:t>Trapezoidal Rule of Integration</a:t>
            </a:r>
          </a:p>
        </p:txBody>
      </p:sp>
      <p:sp>
        <p:nvSpPr>
          <p:cNvPr id="28676" name="Subtitle 1"/>
          <p:cNvSpPr>
            <a:spLocks noGrp="1"/>
          </p:cNvSpPr>
          <p:nvPr>
            <p:ph type="subTitle" idx="1"/>
          </p:nvPr>
        </p:nvSpPr>
        <p:spPr/>
        <p:txBody>
          <a:bodyPr/>
          <a:lstStyle/>
          <a:p>
            <a:endParaRPr lang="el-GR" altLang="el-GR"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1986" name="Object 4"/>
          <p:cNvGraphicFramePr>
            <a:graphicFrameLocks noChangeAspect="1"/>
          </p:cNvGraphicFramePr>
          <p:nvPr>
            <p:extLst>
              <p:ext uri="{D42A27DB-BD31-4B8C-83A1-F6EECF244321}">
                <p14:modId xmlns:p14="http://schemas.microsoft.com/office/powerpoint/2010/main" val="3841596708"/>
              </p:ext>
            </p:extLst>
          </p:nvPr>
        </p:nvGraphicFramePr>
        <p:xfrm>
          <a:off x="733430" y="1821642"/>
          <a:ext cx="7551356" cy="845358"/>
        </p:xfrm>
        <a:graphic>
          <a:graphicData uri="http://schemas.openxmlformats.org/presentationml/2006/ole">
            <mc:AlternateContent xmlns:mc="http://schemas.openxmlformats.org/markup-compatibility/2006">
              <mc:Choice xmlns:v="urn:schemas-microsoft-com:vml" Requires="v">
                <p:oleObj spid="_x0000_s42094" name="Equation" r:id="rId3" imgW="4635360" imgH="520560" progId="Equation.DSMT4">
                  <p:embed/>
                </p:oleObj>
              </mc:Choice>
              <mc:Fallback>
                <p:oleObj name="Equation" r:id="rId3" imgW="4635360" imgH="520560" progId="Equation.DSMT4">
                  <p:embed/>
                  <p:pic>
                    <p:nvPicPr>
                      <p:cNvPr id="0" name="Object 4"/>
                      <p:cNvPicPr>
                        <a:picLocks noChangeAspect="1" noChangeArrowheads="1"/>
                      </p:cNvPicPr>
                      <p:nvPr/>
                    </p:nvPicPr>
                    <p:blipFill>
                      <a:blip r:embed="rId4"/>
                      <a:srcRect/>
                      <a:stretch>
                        <a:fillRect/>
                      </a:stretch>
                    </p:blipFill>
                    <p:spPr bwMode="auto">
                      <a:xfrm>
                        <a:off x="733430" y="1821642"/>
                        <a:ext cx="7551356" cy="845358"/>
                      </a:xfrm>
                      <a:prstGeom prst="rect">
                        <a:avLst/>
                      </a:prstGeom>
                      <a:noFill/>
                      <a:ln>
                        <a:noFill/>
                      </a:ln>
                      <a:extLst/>
                    </p:spPr>
                  </p:pic>
                </p:oleObj>
              </mc:Fallback>
            </mc:AlternateContent>
          </a:graphicData>
        </a:graphic>
      </p:graphicFrame>
      <p:sp>
        <p:nvSpPr>
          <p:cNvPr id="11" name="Slide Number Placeholder 5"/>
          <p:cNvSpPr>
            <a:spLocks noGrp="1"/>
          </p:cNvSpPr>
          <p:nvPr>
            <p:ph type="sldNum" sz="quarter" idx="10"/>
          </p:nvPr>
        </p:nvSpPr>
        <p:spPr/>
        <p:txBody>
          <a:bodyPr/>
          <a:lstStyle/>
          <a:p>
            <a:pPr>
              <a:defRPr/>
            </a:pPr>
            <a:fld id="{A86601D2-0D52-46A0-96FB-BDAF84D2D52B}" type="slidenum">
              <a:rPr lang="en-US"/>
              <a:pPr>
                <a:defRPr/>
              </a:pPr>
              <a:t>10</a:t>
            </a:fld>
            <a:endParaRPr lang="en-US"/>
          </a:p>
        </p:txBody>
      </p:sp>
      <p:sp>
        <p:nvSpPr>
          <p:cNvPr id="41988" name="Rectangle 2"/>
          <p:cNvSpPr>
            <a:spLocks noGrp="1" noChangeArrowheads="1"/>
          </p:cNvSpPr>
          <p:nvPr>
            <p:ph type="title"/>
          </p:nvPr>
        </p:nvSpPr>
        <p:spPr/>
        <p:txBody>
          <a:bodyPr/>
          <a:lstStyle/>
          <a:p>
            <a:r>
              <a:rPr lang="en-US" altLang="el-GR" sz="3600" smtClean="0">
                <a:cs typeface="Times New Roman" pitchFamily="18" charset="0"/>
              </a:rPr>
              <a:t>Multiple Segment Trapezoidal Rule</a:t>
            </a:r>
          </a:p>
        </p:txBody>
      </p:sp>
      <p:sp>
        <p:nvSpPr>
          <p:cNvPr id="41989" name="Text Box 5"/>
          <p:cNvSpPr txBox="1">
            <a:spLocks noChangeArrowheads="1"/>
          </p:cNvSpPr>
          <p:nvPr/>
        </p:nvSpPr>
        <p:spPr bwMode="auto">
          <a:xfrm>
            <a:off x="304800" y="1219200"/>
            <a:ext cx="5867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dirty="0">
                <a:latin typeface="Arno Pro Caption" panose="02020502040506020403" pitchFamily="18" charset="0"/>
              </a:rPr>
              <a:t>The integral </a:t>
            </a:r>
            <a:r>
              <a:rPr lang="en-US" altLang="el-GR" sz="2000" i="1" dirty="0">
                <a:latin typeface="Arno Pro Caption" panose="02020502040506020403" pitchFamily="18" charset="0"/>
              </a:rPr>
              <a:t>I</a:t>
            </a:r>
            <a:r>
              <a:rPr lang="en-US" altLang="el-GR" sz="2000" dirty="0">
                <a:latin typeface="Arno Pro Caption" panose="02020502040506020403" pitchFamily="18" charset="0"/>
              </a:rPr>
              <a:t> can be broken into </a:t>
            </a:r>
            <a:r>
              <a:rPr lang="en-US" altLang="el-GR" sz="2000" b="1" i="1" dirty="0">
                <a:solidFill>
                  <a:srgbClr val="FF0000"/>
                </a:solidFill>
                <a:latin typeface="Arno Pro Caption" panose="02020502040506020403" pitchFamily="18" charset="0"/>
              </a:rPr>
              <a:t>h</a:t>
            </a:r>
            <a:r>
              <a:rPr lang="en-US" altLang="el-GR" sz="2000" dirty="0">
                <a:latin typeface="Arno Pro Caption" panose="02020502040506020403" pitchFamily="18" charset="0"/>
              </a:rPr>
              <a:t> integrals as:</a:t>
            </a:r>
          </a:p>
        </p:txBody>
      </p:sp>
      <p:sp>
        <p:nvSpPr>
          <p:cNvPr id="41991" name="Rectangle 7"/>
          <p:cNvSpPr>
            <a:spLocks noChangeArrowheads="1"/>
          </p:cNvSpPr>
          <p:nvPr/>
        </p:nvSpPr>
        <p:spPr bwMode="auto">
          <a:xfrm>
            <a:off x="457200" y="2970183"/>
            <a:ext cx="530465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a:latin typeface="Arno Pro Caption" panose="02020502040506020403" pitchFamily="18" charset="0"/>
              </a:rPr>
              <a:t>Applying Trapezoidal rule on each segment gives:</a:t>
            </a:r>
          </a:p>
        </p:txBody>
      </p:sp>
      <p:graphicFrame>
        <p:nvGraphicFramePr>
          <p:cNvPr id="41993" name="Object 9"/>
          <p:cNvGraphicFramePr>
            <a:graphicFrameLocks noChangeAspect="1"/>
          </p:cNvGraphicFramePr>
          <p:nvPr>
            <p:extLst>
              <p:ext uri="{D42A27DB-BD31-4B8C-83A1-F6EECF244321}">
                <p14:modId xmlns:p14="http://schemas.microsoft.com/office/powerpoint/2010/main" val="1256897880"/>
              </p:ext>
            </p:extLst>
          </p:nvPr>
        </p:nvGraphicFramePr>
        <p:xfrm>
          <a:off x="1447800" y="3710796"/>
          <a:ext cx="5616575" cy="855805"/>
        </p:xfrm>
        <a:graphic>
          <a:graphicData uri="http://schemas.openxmlformats.org/presentationml/2006/ole">
            <mc:AlternateContent xmlns:mc="http://schemas.openxmlformats.org/markup-compatibility/2006">
              <mc:Choice xmlns:v="urn:schemas-microsoft-com:vml" Requires="v">
                <p:oleObj spid="_x0000_s42095" name="Equation" r:id="rId5" imgW="3149280" imgH="482400" progId="Equation.DSMT4">
                  <p:embed/>
                </p:oleObj>
              </mc:Choice>
              <mc:Fallback>
                <p:oleObj name="Equation" r:id="rId5" imgW="3149280" imgH="482400" progId="Equation.DSMT4">
                  <p:embed/>
                  <p:pic>
                    <p:nvPicPr>
                      <p:cNvPr id="0" name="Object 9"/>
                      <p:cNvPicPr>
                        <a:picLocks noChangeAspect="1" noChangeArrowheads="1"/>
                      </p:cNvPicPr>
                      <p:nvPr/>
                    </p:nvPicPr>
                    <p:blipFill>
                      <a:blip r:embed="rId6"/>
                      <a:srcRect/>
                      <a:stretch>
                        <a:fillRect/>
                      </a:stretch>
                    </p:blipFill>
                    <p:spPr bwMode="auto">
                      <a:xfrm>
                        <a:off x="1447800" y="3710796"/>
                        <a:ext cx="5616575" cy="855805"/>
                      </a:xfrm>
                      <a:prstGeom prst="rect">
                        <a:avLst/>
                      </a:prstGeom>
                      <a:noFill/>
                      <a:ln>
                        <a:noFill/>
                      </a:ln>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Slide Number Placeholder 5"/>
          <p:cNvSpPr>
            <a:spLocks noGrp="1"/>
          </p:cNvSpPr>
          <p:nvPr>
            <p:ph type="sldNum" sz="quarter" idx="10"/>
          </p:nvPr>
        </p:nvSpPr>
        <p:spPr/>
        <p:txBody>
          <a:bodyPr/>
          <a:lstStyle/>
          <a:p>
            <a:pPr>
              <a:defRPr/>
            </a:pPr>
            <a:fld id="{980BCD4C-B28D-441C-91A5-F2B51CB84777}" type="slidenum">
              <a:rPr lang="en-US"/>
              <a:pPr>
                <a:defRPr/>
              </a:pPr>
              <a:t>11</a:t>
            </a:fld>
            <a:endParaRPr lang="en-US"/>
          </a:p>
        </p:txBody>
      </p:sp>
      <p:sp>
        <p:nvSpPr>
          <p:cNvPr id="43011" name="Rectangle 2"/>
          <p:cNvSpPr>
            <a:spLocks noGrp="1" noChangeArrowheads="1"/>
          </p:cNvSpPr>
          <p:nvPr>
            <p:ph type="title"/>
          </p:nvPr>
        </p:nvSpPr>
        <p:spPr/>
        <p:txBody>
          <a:bodyPr/>
          <a:lstStyle/>
          <a:p>
            <a:r>
              <a:rPr lang="en-US" altLang="el-GR" smtClean="0"/>
              <a:t>Example 2</a:t>
            </a:r>
          </a:p>
        </p:txBody>
      </p:sp>
      <p:sp>
        <p:nvSpPr>
          <p:cNvPr id="43012" name="Text Box 9"/>
          <p:cNvSpPr txBox="1">
            <a:spLocks noChangeArrowheads="1"/>
          </p:cNvSpPr>
          <p:nvPr/>
        </p:nvSpPr>
        <p:spPr bwMode="auto">
          <a:xfrm>
            <a:off x="609600" y="1019205"/>
            <a:ext cx="7391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The vertical distance covered by</a:t>
            </a:r>
            <a:r>
              <a:rPr lang="en-US" altLang="el-GR" sz="2000" b="1" i="1" dirty="0">
                <a:latin typeface="Arno Pro Caption" panose="02020502040506020403" pitchFamily="18" charset="0"/>
              </a:rPr>
              <a:t> </a:t>
            </a:r>
            <a:r>
              <a:rPr lang="en-US" altLang="el-GR" sz="2000" dirty="0">
                <a:latin typeface="Arno Pro Caption" panose="02020502040506020403" pitchFamily="18" charset="0"/>
              </a:rPr>
              <a:t>a rocket from  to  seconds is given by:</a:t>
            </a:r>
          </a:p>
        </p:txBody>
      </p:sp>
      <p:graphicFrame>
        <p:nvGraphicFramePr>
          <p:cNvPr id="43013" name="Object 10"/>
          <p:cNvGraphicFramePr>
            <a:graphicFrameLocks noChangeAspect="1"/>
          </p:cNvGraphicFramePr>
          <p:nvPr>
            <p:extLst>
              <p:ext uri="{D42A27DB-BD31-4B8C-83A1-F6EECF244321}">
                <p14:modId xmlns:p14="http://schemas.microsoft.com/office/powerpoint/2010/main" val="3058610567"/>
              </p:ext>
            </p:extLst>
          </p:nvPr>
        </p:nvGraphicFramePr>
        <p:xfrm>
          <a:off x="2057400" y="1600320"/>
          <a:ext cx="4366127" cy="812800"/>
        </p:xfrm>
        <a:graphic>
          <a:graphicData uri="http://schemas.openxmlformats.org/presentationml/2006/ole">
            <mc:AlternateContent xmlns:mc="http://schemas.openxmlformats.org/markup-compatibility/2006">
              <mc:Choice xmlns:v="urn:schemas-microsoft-com:vml" Requires="v">
                <p:oleObj spid="_x0000_s43131" name="Equation" r:id="rId3" imgW="2590560" imgH="482400" progId="Equation.DSMT4">
                  <p:embed/>
                </p:oleObj>
              </mc:Choice>
              <mc:Fallback>
                <p:oleObj name="Equation" r:id="rId3" imgW="2590560" imgH="482400" progId="Equation.DSMT4">
                  <p:embed/>
                  <p:pic>
                    <p:nvPicPr>
                      <p:cNvPr id="0" name="Object 10"/>
                      <p:cNvPicPr>
                        <a:picLocks noChangeAspect="1" noChangeArrowheads="1"/>
                      </p:cNvPicPr>
                      <p:nvPr/>
                    </p:nvPicPr>
                    <p:blipFill>
                      <a:blip r:embed="rId4"/>
                      <a:srcRect/>
                      <a:stretch>
                        <a:fillRect/>
                      </a:stretch>
                    </p:blipFill>
                    <p:spPr bwMode="auto">
                      <a:xfrm>
                        <a:off x="2057400" y="1600320"/>
                        <a:ext cx="4366127" cy="812800"/>
                      </a:xfrm>
                      <a:prstGeom prst="rect">
                        <a:avLst/>
                      </a:prstGeom>
                      <a:noFill/>
                      <a:ln>
                        <a:noFill/>
                      </a:ln>
                      <a:extLst/>
                    </p:spPr>
                  </p:pic>
                </p:oleObj>
              </mc:Fallback>
            </mc:AlternateContent>
          </a:graphicData>
        </a:graphic>
      </p:graphicFrame>
      <p:sp>
        <p:nvSpPr>
          <p:cNvPr id="43014" name="Text Box 12"/>
          <p:cNvSpPr txBox="1">
            <a:spLocks noChangeArrowheads="1"/>
          </p:cNvSpPr>
          <p:nvPr/>
        </p:nvSpPr>
        <p:spPr bwMode="auto">
          <a:xfrm>
            <a:off x="511969" y="2684492"/>
            <a:ext cx="7924800" cy="1227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lnSpc>
                <a:spcPts val="3000"/>
              </a:lnSpc>
            </a:pPr>
            <a:r>
              <a:rPr lang="en-US" altLang="el-GR" sz="2000" dirty="0">
                <a:latin typeface="Arno Pro Caption" panose="02020502040506020403" pitchFamily="18" charset="0"/>
              </a:rPr>
              <a:t>a) Use two-segment Trapezoidal rule to find the distance covered.</a:t>
            </a:r>
          </a:p>
          <a:p>
            <a:pPr algn="l" eaLnBrk="1" hangingPunct="1">
              <a:lnSpc>
                <a:spcPts val="3000"/>
              </a:lnSpc>
            </a:pPr>
            <a:r>
              <a:rPr lang="en-US" altLang="el-GR" sz="2000" dirty="0">
                <a:latin typeface="Arno Pro Caption" panose="02020502040506020403" pitchFamily="18" charset="0"/>
              </a:rPr>
              <a:t>b) Find the true error,     </a:t>
            </a:r>
            <a:r>
              <a:rPr lang="en-US" altLang="el-GR" sz="2000" dirty="0" smtClean="0">
                <a:latin typeface="Arno Pro Caption" panose="02020502040506020403" pitchFamily="18" charset="0"/>
              </a:rPr>
              <a:t>     for </a:t>
            </a:r>
            <a:r>
              <a:rPr lang="en-US" altLang="el-GR" sz="2000" dirty="0">
                <a:latin typeface="Arno Pro Caption" panose="02020502040506020403" pitchFamily="18" charset="0"/>
              </a:rPr>
              <a:t>part (a).</a:t>
            </a:r>
          </a:p>
          <a:p>
            <a:pPr algn="l" eaLnBrk="1" hangingPunct="1">
              <a:lnSpc>
                <a:spcPts val="3000"/>
              </a:lnSpc>
            </a:pPr>
            <a:r>
              <a:rPr lang="en-US" altLang="el-GR" sz="2000" dirty="0">
                <a:latin typeface="Arno Pro Caption" panose="02020502040506020403" pitchFamily="18" charset="0"/>
              </a:rPr>
              <a:t>c) Find the absolute relative true error</a:t>
            </a:r>
            <a:r>
              <a:rPr lang="en-US" altLang="el-GR" sz="2000" dirty="0" smtClean="0">
                <a:latin typeface="Arno Pro Caption" panose="02020502040506020403" pitchFamily="18" charset="0"/>
              </a:rPr>
              <a:t>,         </a:t>
            </a:r>
            <a:r>
              <a:rPr lang="en-US" altLang="el-GR" sz="2000" dirty="0">
                <a:latin typeface="Arno Pro Caption" panose="02020502040506020403" pitchFamily="18" charset="0"/>
              </a:rPr>
              <a:t>for part (a). </a:t>
            </a:r>
          </a:p>
        </p:txBody>
      </p:sp>
      <p:graphicFrame>
        <p:nvGraphicFramePr>
          <p:cNvPr id="43015" name="Object 13"/>
          <p:cNvGraphicFramePr>
            <a:graphicFrameLocks noChangeAspect="1"/>
          </p:cNvGraphicFramePr>
          <p:nvPr>
            <p:extLst>
              <p:ext uri="{D42A27DB-BD31-4B8C-83A1-F6EECF244321}">
                <p14:modId xmlns:p14="http://schemas.microsoft.com/office/powerpoint/2010/main" val="675434069"/>
              </p:ext>
            </p:extLst>
          </p:nvPr>
        </p:nvGraphicFramePr>
        <p:xfrm>
          <a:off x="4648200" y="3459956"/>
          <a:ext cx="347662" cy="357188"/>
        </p:xfrm>
        <a:graphic>
          <a:graphicData uri="http://schemas.openxmlformats.org/presentationml/2006/ole">
            <mc:AlternateContent xmlns:mc="http://schemas.openxmlformats.org/markup-compatibility/2006">
              <mc:Choice xmlns:v="urn:schemas-microsoft-com:vml" Requires="v">
                <p:oleObj spid="_x0000_s43132" name="Equation" r:id="rId5" imgW="253800" imgH="253800" progId="Equation.DSMT4">
                  <p:embed/>
                </p:oleObj>
              </mc:Choice>
              <mc:Fallback>
                <p:oleObj name="Equation" r:id="rId5" imgW="253800" imgH="253800" progId="Equation.DSMT4">
                  <p:embed/>
                  <p:pic>
                    <p:nvPicPr>
                      <p:cNvPr id="0" name="Object 13"/>
                      <p:cNvPicPr>
                        <a:picLocks noChangeAspect="1" noChangeArrowheads="1"/>
                      </p:cNvPicPr>
                      <p:nvPr/>
                    </p:nvPicPr>
                    <p:blipFill>
                      <a:blip r:embed="rId6"/>
                      <a:srcRect/>
                      <a:stretch>
                        <a:fillRect/>
                      </a:stretch>
                    </p:blipFill>
                    <p:spPr bwMode="auto">
                      <a:xfrm>
                        <a:off x="4648200" y="3459956"/>
                        <a:ext cx="347662"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016" name="Object 15"/>
          <p:cNvGraphicFramePr>
            <a:graphicFrameLocks noChangeAspect="1"/>
          </p:cNvGraphicFramePr>
          <p:nvPr>
            <p:extLst>
              <p:ext uri="{D42A27DB-BD31-4B8C-83A1-F6EECF244321}">
                <p14:modId xmlns:p14="http://schemas.microsoft.com/office/powerpoint/2010/main" val="3681040946"/>
              </p:ext>
            </p:extLst>
          </p:nvPr>
        </p:nvGraphicFramePr>
        <p:xfrm>
          <a:off x="2971800" y="3088571"/>
          <a:ext cx="331788" cy="419100"/>
        </p:xfrm>
        <a:graphic>
          <a:graphicData uri="http://schemas.openxmlformats.org/presentationml/2006/ole">
            <mc:AlternateContent xmlns:mc="http://schemas.openxmlformats.org/markup-compatibility/2006">
              <mc:Choice xmlns:v="urn:schemas-microsoft-com:vml" Requires="v">
                <p:oleObj spid="_x0000_s43133" name="Equation" r:id="rId7" imgW="177646" imgH="228402" progId="Equation.3">
                  <p:embed/>
                </p:oleObj>
              </mc:Choice>
              <mc:Fallback>
                <p:oleObj name="Equation" r:id="rId7" imgW="177646" imgH="228402" progId="Equation.3">
                  <p:embed/>
                  <p:pic>
                    <p:nvPicPr>
                      <p:cNvPr id="0" name="Object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3088571"/>
                        <a:ext cx="331788"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 name="Slide Number Placeholder 5"/>
          <p:cNvSpPr>
            <a:spLocks noGrp="1"/>
          </p:cNvSpPr>
          <p:nvPr>
            <p:ph type="sldNum" sz="quarter" idx="10"/>
          </p:nvPr>
        </p:nvSpPr>
        <p:spPr/>
        <p:txBody>
          <a:bodyPr/>
          <a:lstStyle/>
          <a:p>
            <a:pPr>
              <a:defRPr/>
            </a:pPr>
            <a:fld id="{56E69BD1-29C6-4FA4-84FC-3DE24ABD50BC}" type="slidenum">
              <a:rPr lang="en-US"/>
              <a:pPr>
                <a:defRPr/>
              </a:pPr>
              <a:t>12</a:t>
            </a:fld>
            <a:endParaRPr lang="en-US"/>
          </a:p>
        </p:txBody>
      </p:sp>
      <p:sp>
        <p:nvSpPr>
          <p:cNvPr id="44035" name="Rectangle 2"/>
          <p:cNvSpPr>
            <a:spLocks noGrp="1" noChangeArrowheads="1"/>
          </p:cNvSpPr>
          <p:nvPr>
            <p:ph type="title"/>
          </p:nvPr>
        </p:nvSpPr>
        <p:spPr/>
        <p:txBody>
          <a:bodyPr/>
          <a:lstStyle/>
          <a:p>
            <a:r>
              <a:rPr lang="en-US" altLang="el-GR" dirty="0" smtClean="0"/>
              <a:t>Solution</a:t>
            </a:r>
          </a:p>
        </p:txBody>
      </p:sp>
      <p:sp>
        <p:nvSpPr>
          <p:cNvPr id="44036" name="Rectangle 4"/>
          <p:cNvSpPr>
            <a:spLocks noChangeArrowheads="1"/>
          </p:cNvSpPr>
          <p:nvPr/>
        </p:nvSpPr>
        <p:spPr bwMode="auto">
          <a:xfrm>
            <a:off x="568835" y="906306"/>
            <a:ext cx="549541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dirty="0">
                <a:latin typeface="Arno Pro Caption" panose="02020502040506020403" pitchFamily="18" charset="0"/>
              </a:rPr>
              <a:t>a) The solution using 2-segment Trapezoidal rule is</a:t>
            </a:r>
          </a:p>
        </p:txBody>
      </p:sp>
      <p:graphicFrame>
        <p:nvGraphicFramePr>
          <p:cNvPr id="44037" name="Object 5"/>
          <p:cNvGraphicFramePr>
            <a:graphicFrameLocks noChangeAspect="1"/>
          </p:cNvGraphicFramePr>
          <p:nvPr>
            <p:extLst>
              <p:ext uri="{D42A27DB-BD31-4B8C-83A1-F6EECF244321}">
                <p14:modId xmlns:p14="http://schemas.microsoft.com/office/powerpoint/2010/main" val="2643746060"/>
              </p:ext>
            </p:extLst>
          </p:nvPr>
        </p:nvGraphicFramePr>
        <p:xfrm>
          <a:off x="914400" y="1294494"/>
          <a:ext cx="3958200" cy="722282"/>
        </p:xfrm>
        <a:graphic>
          <a:graphicData uri="http://schemas.openxmlformats.org/presentationml/2006/ole">
            <mc:AlternateContent xmlns:mc="http://schemas.openxmlformats.org/markup-compatibility/2006">
              <mc:Choice xmlns:v="urn:schemas-microsoft-com:vml" Requires="v">
                <p:oleObj spid="_x0000_s44426" name="Equation" r:id="rId3" imgW="2628720" imgH="482400" progId="Equation.DSMT4">
                  <p:embed/>
                </p:oleObj>
              </mc:Choice>
              <mc:Fallback>
                <p:oleObj name="Equation" r:id="rId3" imgW="2628720" imgH="482400" progId="Equation.DSMT4">
                  <p:embed/>
                  <p:pic>
                    <p:nvPicPr>
                      <p:cNvPr id="0" name="Object 5"/>
                      <p:cNvPicPr>
                        <a:picLocks noChangeAspect="1" noChangeArrowheads="1"/>
                      </p:cNvPicPr>
                      <p:nvPr/>
                    </p:nvPicPr>
                    <p:blipFill>
                      <a:blip r:embed="rId4"/>
                      <a:srcRect/>
                      <a:stretch>
                        <a:fillRect/>
                      </a:stretch>
                    </p:blipFill>
                    <p:spPr bwMode="auto">
                      <a:xfrm>
                        <a:off x="914400" y="1294494"/>
                        <a:ext cx="3958200" cy="722282"/>
                      </a:xfrm>
                      <a:prstGeom prst="rect">
                        <a:avLst/>
                      </a:prstGeom>
                      <a:noFill/>
                      <a:ln>
                        <a:noFill/>
                      </a:ln>
                      <a:extLst/>
                    </p:spPr>
                  </p:pic>
                </p:oleObj>
              </mc:Fallback>
            </mc:AlternateContent>
          </a:graphicData>
        </a:graphic>
      </p:graphicFrame>
      <p:grpSp>
        <p:nvGrpSpPr>
          <p:cNvPr id="44039" name="Group 25"/>
          <p:cNvGrpSpPr>
            <a:grpSpLocks/>
          </p:cNvGrpSpPr>
          <p:nvPr/>
        </p:nvGrpSpPr>
        <p:grpSpPr bwMode="auto">
          <a:xfrm>
            <a:off x="5092240" y="1402443"/>
            <a:ext cx="1232360" cy="502557"/>
            <a:chOff x="2256" y="2271"/>
            <a:chExt cx="951" cy="352"/>
          </a:xfrm>
        </p:grpSpPr>
        <p:graphicFrame>
          <p:nvGraphicFramePr>
            <p:cNvPr id="44046" name="Object 13"/>
            <p:cNvGraphicFramePr>
              <a:graphicFrameLocks noChangeAspect="1"/>
            </p:cNvGraphicFramePr>
            <p:nvPr>
              <p:extLst>
                <p:ext uri="{D42A27DB-BD31-4B8C-83A1-F6EECF244321}">
                  <p14:modId xmlns:p14="http://schemas.microsoft.com/office/powerpoint/2010/main" val="3858381642"/>
                </p:ext>
              </p:extLst>
            </p:nvPr>
          </p:nvGraphicFramePr>
          <p:xfrm>
            <a:off x="2543" y="2271"/>
            <a:ext cx="378" cy="162"/>
          </p:xfrm>
          <a:graphic>
            <a:graphicData uri="http://schemas.openxmlformats.org/presentationml/2006/ole">
              <mc:AlternateContent xmlns:mc="http://schemas.openxmlformats.org/markup-compatibility/2006">
                <mc:Choice xmlns:v="urn:schemas-microsoft-com:vml" Requires="v">
                  <p:oleObj spid="_x0000_s44427" name="Equation" r:id="rId5" imgW="596641" imgH="253890" progId="Equation.3">
                    <p:embed/>
                  </p:oleObj>
                </mc:Choice>
                <mc:Fallback>
                  <p:oleObj name="Equation" r:id="rId5" imgW="596641" imgH="253890" progId="Equation.3">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43" y="2271"/>
                          <a:ext cx="378"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047" name="Object 12"/>
            <p:cNvGraphicFramePr>
              <a:graphicFrameLocks noChangeAspect="1"/>
            </p:cNvGraphicFramePr>
            <p:nvPr>
              <p:extLst>
                <p:ext uri="{D42A27DB-BD31-4B8C-83A1-F6EECF244321}">
                  <p14:modId xmlns:p14="http://schemas.microsoft.com/office/powerpoint/2010/main" val="3851156193"/>
                </p:ext>
              </p:extLst>
            </p:nvPr>
          </p:nvGraphicFramePr>
          <p:xfrm>
            <a:off x="2256" y="2448"/>
            <a:ext cx="366" cy="162"/>
          </p:xfrm>
          <a:graphic>
            <a:graphicData uri="http://schemas.openxmlformats.org/presentationml/2006/ole">
              <mc:AlternateContent xmlns:mc="http://schemas.openxmlformats.org/markup-compatibility/2006">
                <mc:Choice xmlns:v="urn:schemas-microsoft-com:vml" Requires="v">
                  <p:oleObj spid="_x0000_s44428" name="Equation" r:id="rId7" imgW="583947" imgH="253890" progId="Equation.DSMT4">
                    <p:embed/>
                  </p:oleObj>
                </mc:Choice>
                <mc:Fallback>
                  <p:oleObj name="Equation" r:id="rId7" imgW="583947" imgH="253890" progId="Equation.DSMT4">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56" y="2448"/>
                          <a:ext cx="366"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048" name="Object 11"/>
            <p:cNvGraphicFramePr>
              <a:graphicFrameLocks noChangeAspect="1"/>
            </p:cNvGraphicFramePr>
            <p:nvPr>
              <p:extLst>
                <p:ext uri="{D42A27DB-BD31-4B8C-83A1-F6EECF244321}">
                  <p14:modId xmlns:p14="http://schemas.microsoft.com/office/powerpoint/2010/main" val="3977653669"/>
                </p:ext>
              </p:extLst>
            </p:nvPr>
          </p:nvGraphicFramePr>
          <p:xfrm>
            <a:off x="2751" y="2461"/>
            <a:ext cx="456" cy="162"/>
          </p:xfrm>
          <a:graphic>
            <a:graphicData uri="http://schemas.openxmlformats.org/presentationml/2006/ole">
              <mc:AlternateContent xmlns:mc="http://schemas.openxmlformats.org/markup-compatibility/2006">
                <mc:Choice xmlns:v="urn:schemas-microsoft-com:vml" Requires="v">
                  <p:oleObj spid="_x0000_s44429" name="Equation" r:id="rId9" imgW="723586" imgH="253890" progId="Equation.3">
                    <p:embed/>
                  </p:oleObj>
                </mc:Choice>
                <mc:Fallback>
                  <p:oleObj name="Equation" r:id="rId9" imgW="723586" imgH="253890" progId="Equation.3">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51" y="2461"/>
                          <a:ext cx="456" cy="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44040" name="Group 24"/>
          <p:cNvGrpSpPr>
            <a:grpSpLocks/>
          </p:cNvGrpSpPr>
          <p:nvPr/>
        </p:nvGrpSpPr>
        <p:grpSpPr bwMode="auto">
          <a:xfrm>
            <a:off x="6771774" y="1487374"/>
            <a:ext cx="2067426" cy="539069"/>
            <a:chOff x="1440" y="2784"/>
            <a:chExt cx="1794" cy="408"/>
          </a:xfrm>
          <a:solidFill>
            <a:schemeClr val="accent2"/>
          </a:solidFill>
        </p:grpSpPr>
        <p:graphicFrame>
          <p:nvGraphicFramePr>
            <p:cNvPr id="44042" name="Object 9"/>
            <p:cNvGraphicFramePr>
              <a:graphicFrameLocks noChangeAspect="1"/>
            </p:cNvGraphicFramePr>
            <p:nvPr/>
          </p:nvGraphicFramePr>
          <p:xfrm>
            <a:off x="2208" y="2784"/>
            <a:ext cx="576" cy="408"/>
          </p:xfrm>
          <a:graphic>
            <a:graphicData uri="http://schemas.openxmlformats.org/presentationml/2006/ole">
              <mc:AlternateContent xmlns:mc="http://schemas.openxmlformats.org/markup-compatibility/2006">
                <mc:Choice xmlns:v="urn:schemas-microsoft-com:vml" Requires="v">
                  <p:oleObj spid="_x0000_s44430" name="Equation" r:id="rId11" imgW="914400" imgH="647700" progId="Equation.3">
                    <p:embed/>
                  </p:oleObj>
                </mc:Choice>
                <mc:Fallback>
                  <p:oleObj name="Equation" r:id="rId11" imgW="914400" imgH="6477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08" y="2784"/>
                          <a:ext cx="576"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4043" name="Group 23"/>
            <p:cNvGrpSpPr>
              <a:grpSpLocks/>
            </p:cNvGrpSpPr>
            <p:nvPr/>
          </p:nvGrpSpPr>
          <p:grpSpPr bwMode="auto">
            <a:xfrm>
              <a:off x="1440" y="2784"/>
              <a:ext cx="1794" cy="408"/>
              <a:chOff x="1440" y="2784"/>
              <a:chExt cx="1794" cy="408"/>
            </a:xfrm>
            <a:grpFill/>
          </p:grpSpPr>
          <p:graphicFrame>
            <p:nvGraphicFramePr>
              <p:cNvPr id="44044" name="Object 10"/>
              <p:cNvGraphicFramePr>
                <a:graphicFrameLocks noChangeAspect="1"/>
              </p:cNvGraphicFramePr>
              <p:nvPr/>
            </p:nvGraphicFramePr>
            <p:xfrm>
              <a:off x="1440" y="2784"/>
              <a:ext cx="642" cy="408"/>
            </p:xfrm>
            <a:graphic>
              <a:graphicData uri="http://schemas.openxmlformats.org/presentationml/2006/ole">
                <mc:AlternateContent xmlns:mc="http://schemas.openxmlformats.org/markup-compatibility/2006">
                  <mc:Choice xmlns:v="urn:schemas-microsoft-com:vml" Requires="v">
                    <p:oleObj spid="_x0000_s44431" name="Equation" r:id="rId13" imgW="1016000" imgH="647700" progId="Equation.3">
                      <p:embed/>
                    </p:oleObj>
                  </mc:Choice>
                  <mc:Fallback>
                    <p:oleObj name="Equation" r:id="rId13" imgW="1016000" imgH="647700" progId="Equation.3">
                      <p:embed/>
                      <p:pic>
                        <p:nvPicPr>
                          <p:cNvPr id="0" name="Object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40" y="2784"/>
                            <a:ext cx="642" cy="4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045" name="Object 8"/>
              <p:cNvGraphicFramePr>
                <a:graphicFrameLocks noChangeAspect="1"/>
              </p:cNvGraphicFramePr>
              <p:nvPr/>
            </p:nvGraphicFramePr>
            <p:xfrm>
              <a:off x="2928" y="2928"/>
              <a:ext cx="306" cy="150"/>
            </p:xfrm>
            <a:graphic>
              <a:graphicData uri="http://schemas.openxmlformats.org/presentationml/2006/ole">
                <mc:AlternateContent xmlns:mc="http://schemas.openxmlformats.org/markup-compatibility/2006">
                  <mc:Choice xmlns:v="urn:schemas-microsoft-com:vml" Requires="v">
                    <p:oleObj spid="_x0000_s44432" name="Equation" r:id="rId15" imgW="482391" imgH="241195" progId="Equation.3">
                      <p:embed/>
                    </p:oleObj>
                  </mc:Choice>
                  <mc:Fallback>
                    <p:oleObj name="Equation" r:id="rId15" imgW="482391" imgH="241195" progId="Equation.3">
                      <p:embed/>
                      <p:pic>
                        <p:nvPicPr>
                          <p:cNvPr id="0" name="Object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928" y="2928"/>
                            <a:ext cx="306" cy="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sp>
        <p:nvSpPr>
          <p:cNvPr id="44041" name="Text Box 21"/>
          <p:cNvSpPr txBox="1">
            <a:spLocks noChangeArrowheads="1"/>
          </p:cNvSpPr>
          <p:nvPr/>
        </p:nvSpPr>
        <p:spPr bwMode="auto">
          <a:xfrm>
            <a:off x="1600200" y="2362200"/>
            <a:ext cx="1022684"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endParaRPr lang="el-GR" altLang="el-GR" sz="2000"/>
          </a:p>
        </p:txBody>
      </p:sp>
      <p:graphicFrame>
        <p:nvGraphicFramePr>
          <p:cNvPr id="17" name="Object 7"/>
          <p:cNvGraphicFramePr>
            <a:graphicFrameLocks noChangeAspect="1"/>
          </p:cNvGraphicFramePr>
          <p:nvPr>
            <p:extLst>
              <p:ext uri="{D42A27DB-BD31-4B8C-83A1-F6EECF244321}">
                <p14:modId xmlns:p14="http://schemas.microsoft.com/office/powerpoint/2010/main" val="2824624012"/>
              </p:ext>
            </p:extLst>
          </p:nvPr>
        </p:nvGraphicFramePr>
        <p:xfrm>
          <a:off x="1143000" y="2603401"/>
          <a:ext cx="4300591" cy="747713"/>
        </p:xfrm>
        <a:graphic>
          <a:graphicData uri="http://schemas.openxmlformats.org/presentationml/2006/ole">
            <mc:AlternateContent xmlns:mc="http://schemas.openxmlformats.org/markup-compatibility/2006">
              <mc:Choice xmlns:v="urn:schemas-microsoft-com:vml" Requires="v">
                <p:oleObj spid="_x0000_s44433" name="Equation" r:id="rId17" imgW="2755800" imgH="482400" progId="Equation.DSMT4">
                  <p:embed/>
                </p:oleObj>
              </mc:Choice>
              <mc:Fallback>
                <p:oleObj name="Equation" r:id="rId17" imgW="2755800" imgH="482400" progId="Equation.DSMT4">
                  <p:embed/>
                  <p:pic>
                    <p:nvPicPr>
                      <p:cNvPr id="0" name=""/>
                      <p:cNvPicPr>
                        <a:picLocks noChangeAspect="1" noChangeArrowheads="1"/>
                      </p:cNvPicPr>
                      <p:nvPr/>
                    </p:nvPicPr>
                    <p:blipFill>
                      <a:blip r:embed="rId18"/>
                      <a:srcRect/>
                      <a:stretch>
                        <a:fillRect/>
                      </a:stretch>
                    </p:blipFill>
                    <p:spPr bwMode="auto">
                      <a:xfrm>
                        <a:off x="1143000" y="2603401"/>
                        <a:ext cx="4300591" cy="747713"/>
                      </a:xfrm>
                      <a:prstGeom prst="rect">
                        <a:avLst/>
                      </a:prstGeom>
                      <a:noFill/>
                      <a:ln>
                        <a:noFill/>
                      </a:ln>
                      <a:extLst/>
                    </p:spPr>
                  </p:pic>
                </p:oleObj>
              </mc:Fallback>
            </mc:AlternateContent>
          </a:graphicData>
        </a:graphic>
      </p:graphicFrame>
      <p:graphicFrame>
        <p:nvGraphicFramePr>
          <p:cNvPr id="18" name="Object 6"/>
          <p:cNvGraphicFramePr>
            <a:graphicFrameLocks noChangeAspect="1"/>
          </p:cNvGraphicFramePr>
          <p:nvPr>
            <p:extLst>
              <p:ext uri="{D42A27DB-BD31-4B8C-83A1-F6EECF244321}">
                <p14:modId xmlns:p14="http://schemas.microsoft.com/office/powerpoint/2010/main" val="4074659366"/>
              </p:ext>
            </p:extLst>
          </p:nvPr>
        </p:nvGraphicFramePr>
        <p:xfrm>
          <a:off x="1250951" y="3473575"/>
          <a:ext cx="3305175" cy="647700"/>
        </p:xfrm>
        <a:graphic>
          <a:graphicData uri="http://schemas.openxmlformats.org/presentationml/2006/ole">
            <mc:AlternateContent xmlns:mc="http://schemas.openxmlformats.org/markup-compatibility/2006">
              <mc:Choice xmlns:v="urn:schemas-microsoft-com:vml" Requires="v">
                <p:oleObj spid="_x0000_s44434" name="Equation" r:id="rId19" imgW="3302000" imgH="647700" progId="Equation.3">
                  <p:embed/>
                </p:oleObj>
              </mc:Choice>
              <mc:Fallback>
                <p:oleObj name="Equation" r:id="rId19" imgW="3302000" imgH="64770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50951" y="3473575"/>
                        <a:ext cx="33051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5"/>
          <p:cNvGraphicFramePr>
            <a:graphicFrameLocks noChangeAspect="1"/>
          </p:cNvGraphicFramePr>
          <p:nvPr>
            <p:extLst>
              <p:ext uri="{D42A27DB-BD31-4B8C-83A1-F6EECF244321}">
                <p14:modId xmlns:p14="http://schemas.microsoft.com/office/powerpoint/2010/main" val="873076525"/>
              </p:ext>
            </p:extLst>
          </p:nvPr>
        </p:nvGraphicFramePr>
        <p:xfrm>
          <a:off x="1219201" y="4292247"/>
          <a:ext cx="3810000" cy="647700"/>
        </p:xfrm>
        <a:graphic>
          <a:graphicData uri="http://schemas.openxmlformats.org/presentationml/2006/ole">
            <mc:AlternateContent xmlns:mc="http://schemas.openxmlformats.org/markup-compatibility/2006">
              <mc:Choice xmlns:v="urn:schemas-microsoft-com:vml" Requires="v">
                <p:oleObj spid="_x0000_s44435" name="Equation" r:id="rId21" imgW="3810000" imgH="647700" progId="Equation.3">
                  <p:embed/>
                </p:oleObj>
              </mc:Choice>
              <mc:Fallback>
                <p:oleObj name="Equation" r:id="rId21" imgW="3810000" imgH="64770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219201" y="4292247"/>
                        <a:ext cx="3810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 name="Object 4"/>
          <p:cNvGraphicFramePr>
            <a:graphicFrameLocks noChangeAspect="1"/>
          </p:cNvGraphicFramePr>
          <p:nvPr>
            <p:extLst>
              <p:ext uri="{D42A27DB-BD31-4B8C-83A1-F6EECF244321}">
                <p14:modId xmlns:p14="http://schemas.microsoft.com/office/powerpoint/2010/main" val="3467767245"/>
              </p:ext>
            </p:extLst>
          </p:nvPr>
        </p:nvGraphicFramePr>
        <p:xfrm>
          <a:off x="1178571" y="5110919"/>
          <a:ext cx="1148058" cy="322262"/>
        </p:xfrm>
        <a:graphic>
          <a:graphicData uri="http://schemas.openxmlformats.org/presentationml/2006/ole">
            <mc:AlternateContent xmlns:mc="http://schemas.openxmlformats.org/markup-compatibility/2006">
              <mc:Choice xmlns:v="urn:schemas-microsoft-com:vml" Requires="v">
                <p:oleObj spid="_x0000_s44436" name="Equation" r:id="rId23" imgW="723600" imgH="203040" progId="Equation.DSMT4">
                  <p:embed/>
                </p:oleObj>
              </mc:Choice>
              <mc:Fallback>
                <p:oleObj name="Equation" r:id="rId23" imgW="723600" imgH="203040" progId="Equation.DSMT4">
                  <p:embed/>
                  <p:pic>
                    <p:nvPicPr>
                      <p:cNvPr id="0" name=""/>
                      <p:cNvPicPr>
                        <a:picLocks noChangeAspect="1" noChangeArrowheads="1"/>
                      </p:cNvPicPr>
                      <p:nvPr/>
                    </p:nvPicPr>
                    <p:blipFill>
                      <a:blip r:embed="rId24"/>
                      <a:srcRect/>
                      <a:stretch>
                        <a:fillRect/>
                      </a:stretch>
                    </p:blipFill>
                    <p:spPr bwMode="auto">
                      <a:xfrm>
                        <a:off x="1178571" y="5110919"/>
                        <a:ext cx="1148058" cy="322262"/>
                      </a:xfrm>
                      <a:prstGeom prst="rect">
                        <a:avLst/>
                      </a:prstGeom>
                      <a:noFill/>
                      <a:ln>
                        <a:noFill/>
                      </a:ln>
                      <a:extLst/>
                    </p:spPr>
                  </p:pic>
                </p:oleObj>
              </mc:Fallback>
            </mc:AlternateContent>
          </a:graphicData>
        </a:graphic>
      </p:graphicFrame>
      <p:sp>
        <p:nvSpPr>
          <p:cNvPr id="21" name="Text Box 12"/>
          <p:cNvSpPr txBox="1">
            <a:spLocks noChangeArrowheads="1"/>
          </p:cNvSpPr>
          <p:nvPr/>
        </p:nvSpPr>
        <p:spPr bwMode="auto">
          <a:xfrm>
            <a:off x="762000" y="2206526"/>
            <a:ext cx="990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Then: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Slide Number Placeholder 5"/>
          <p:cNvSpPr>
            <a:spLocks noGrp="1"/>
          </p:cNvSpPr>
          <p:nvPr>
            <p:ph type="sldNum" sz="quarter" idx="10"/>
          </p:nvPr>
        </p:nvSpPr>
        <p:spPr/>
        <p:txBody>
          <a:bodyPr/>
          <a:lstStyle/>
          <a:p>
            <a:pPr>
              <a:defRPr/>
            </a:pPr>
            <a:fld id="{351E7FEF-DC6A-42BA-871B-06C5A3DA1A08}" type="slidenum">
              <a:rPr lang="en-US"/>
              <a:pPr>
                <a:defRPr/>
              </a:pPr>
              <a:t>13</a:t>
            </a:fld>
            <a:endParaRPr lang="en-US"/>
          </a:p>
        </p:txBody>
      </p:sp>
      <p:sp>
        <p:nvSpPr>
          <p:cNvPr id="46083" name="Rectangle 2"/>
          <p:cNvSpPr>
            <a:spLocks noGrp="1" noChangeArrowheads="1"/>
          </p:cNvSpPr>
          <p:nvPr>
            <p:ph type="title"/>
          </p:nvPr>
        </p:nvSpPr>
        <p:spPr/>
        <p:txBody>
          <a:bodyPr/>
          <a:lstStyle/>
          <a:p>
            <a:r>
              <a:rPr lang="en-US" altLang="el-GR" smtClean="0"/>
              <a:t>Solution (cont)</a:t>
            </a:r>
          </a:p>
        </p:txBody>
      </p:sp>
      <p:grpSp>
        <p:nvGrpSpPr>
          <p:cNvPr id="46084" name="Group 13"/>
          <p:cNvGrpSpPr>
            <a:grpSpLocks/>
          </p:cNvGrpSpPr>
          <p:nvPr/>
        </p:nvGrpSpPr>
        <p:grpSpPr bwMode="auto">
          <a:xfrm>
            <a:off x="1524000" y="1652911"/>
            <a:ext cx="4210050" cy="690240"/>
            <a:chOff x="1268" y="1951"/>
            <a:chExt cx="2126" cy="303"/>
          </a:xfrm>
          <a:noFill/>
        </p:grpSpPr>
        <p:graphicFrame>
          <p:nvGraphicFramePr>
            <p:cNvPr id="46089" name="Object 6"/>
            <p:cNvGraphicFramePr>
              <a:graphicFrameLocks noChangeAspect="1"/>
            </p:cNvGraphicFramePr>
            <p:nvPr>
              <p:extLst>
                <p:ext uri="{D42A27DB-BD31-4B8C-83A1-F6EECF244321}">
                  <p14:modId xmlns:p14="http://schemas.microsoft.com/office/powerpoint/2010/main" val="4064933202"/>
                </p:ext>
              </p:extLst>
            </p:nvPr>
          </p:nvGraphicFramePr>
          <p:xfrm>
            <a:off x="1268" y="1951"/>
            <a:ext cx="1634" cy="303"/>
          </p:xfrm>
          <a:graphic>
            <a:graphicData uri="http://schemas.openxmlformats.org/presentationml/2006/ole">
              <mc:AlternateContent xmlns:mc="http://schemas.openxmlformats.org/markup-compatibility/2006">
                <mc:Choice xmlns:v="urn:schemas-microsoft-com:vml" Requires="v">
                  <p:oleObj spid="_x0000_s46351" name="Equation" r:id="rId3" imgW="2590560" imgH="482400" progId="Equation.DSMT4">
                    <p:embed/>
                  </p:oleObj>
                </mc:Choice>
                <mc:Fallback>
                  <p:oleObj name="Equation" r:id="rId3" imgW="2590560" imgH="482400" progId="Equation.DSMT4">
                    <p:embed/>
                    <p:pic>
                      <p:nvPicPr>
                        <p:cNvPr id="0" name="Object 6"/>
                        <p:cNvPicPr>
                          <a:picLocks noChangeAspect="1" noChangeArrowheads="1"/>
                        </p:cNvPicPr>
                        <p:nvPr/>
                      </p:nvPicPr>
                      <p:blipFill>
                        <a:blip r:embed="rId4"/>
                        <a:srcRect/>
                        <a:stretch>
                          <a:fillRect/>
                        </a:stretch>
                      </p:blipFill>
                      <p:spPr bwMode="auto">
                        <a:xfrm>
                          <a:off x="1268" y="1951"/>
                          <a:ext cx="1634" cy="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6090" name="Object 4"/>
            <p:cNvGraphicFramePr>
              <a:graphicFrameLocks noChangeAspect="1"/>
            </p:cNvGraphicFramePr>
            <p:nvPr>
              <p:extLst>
                <p:ext uri="{D42A27DB-BD31-4B8C-83A1-F6EECF244321}">
                  <p14:modId xmlns:p14="http://schemas.microsoft.com/office/powerpoint/2010/main" val="847713274"/>
                </p:ext>
              </p:extLst>
            </p:nvPr>
          </p:nvGraphicFramePr>
          <p:xfrm>
            <a:off x="2945" y="2033"/>
            <a:ext cx="449" cy="128"/>
          </p:xfrm>
          <a:graphic>
            <a:graphicData uri="http://schemas.openxmlformats.org/presentationml/2006/ole">
              <mc:AlternateContent xmlns:mc="http://schemas.openxmlformats.org/markup-compatibility/2006">
                <mc:Choice xmlns:v="urn:schemas-microsoft-com:vml" Requires="v">
                  <p:oleObj spid="_x0000_s46352" name="Equation" r:id="rId5" imgW="711000" imgH="203040" progId="Equation.DSMT4">
                    <p:embed/>
                  </p:oleObj>
                </mc:Choice>
                <mc:Fallback>
                  <p:oleObj name="Equation" r:id="rId5" imgW="711000" imgH="203040" progId="Equation.DSMT4">
                    <p:embed/>
                    <p:pic>
                      <p:nvPicPr>
                        <p:cNvPr id="0" name="Object 4"/>
                        <p:cNvPicPr>
                          <a:picLocks noChangeAspect="1" noChangeArrowheads="1"/>
                        </p:cNvPicPr>
                        <p:nvPr/>
                      </p:nvPicPr>
                      <p:blipFill>
                        <a:blip r:embed="rId6"/>
                        <a:srcRect/>
                        <a:stretch>
                          <a:fillRect/>
                        </a:stretch>
                      </p:blipFill>
                      <p:spPr bwMode="auto">
                        <a:xfrm>
                          <a:off x="2945" y="2033"/>
                          <a:ext cx="449" cy="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46085" name="Rectangle 12"/>
          <p:cNvSpPr>
            <a:spLocks noChangeArrowheads="1"/>
          </p:cNvSpPr>
          <p:nvPr/>
        </p:nvSpPr>
        <p:spPr bwMode="auto">
          <a:xfrm>
            <a:off x="603250" y="1063451"/>
            <a:ext cx="531908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b) The exact value of the above integral is</a:t>
            </a:r>
          </a:p>
        </p:txBody>
      </p:sp>
      <p:sp>
        <p:nvSpPr>
          <p:cNvPr id="46086" name="Rectangle 14"/>
          <p:cNvSpPr>
            <a:spLocks noChangeArrowheads="1"/>
          </p:cNvSpPr>
          <p:nvPr/>
        </p:nvSpPr>
        <p:spPr bwMode="auto">
          <a:xfrm>
            <a:off x="990600" y="2424583"/>
            <a:ext cx="24384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so the true error is</a:t>
            </a:r>
          </a:p>
        </p:txBody>
      </p:sp>
      <p:graphicFrame>
        <p:nvGraphicFramePr>
          <p:cNvPr id="46087" name="Object 16"/>
          <p:cNvGraphicFramePr>
            <a:graphicFrameLocks noChangeAspect="1"/>
          </p:cNvGraphicFramePr>
          <p:nvPr>
            <p:extLst>
              <p:ext uri="{D42A27DB-BD31-4B8C-83A1-F6EECF244321}">
                <p14:modId xmlns:p14="http://schemas.microsoft.com/office/powerpoint/2010/main" val="3718687521"/>
              </p:ext>
            </p:extLst>
          </p:nvPr>
        </p:nvGraphicFramePr>
        <p:xfrm>
          <a:off x="2099154" y="3000523"/>
          <a:ext cx="3791666" cy="372442"/>
        </p:xfrm>
        <a:graphic>
          <a:graphicData uri="http://schemas.openxmlformats.org/presentationml/2006/ole">
            <mc:AlternateContent xmlns:mc="http://schemas.openxmlformats.org/markup-compatibility/2006">
              <mc:Choice xmlns:v="urn:schemas-microsoft-com:vml" Requires="v">
                <p:oleObj spid="_x0000_s46353" name="Equation" r:id="rId7" imgW="2323800" imgH="228600" progId="Equation.DSMT4">
                  <p:embed/>
                </p:oleObj>
              </mc:Choice>
              <mc:Fallback>
                <p:oleObj name="Equation" r:id="rId7" imgW="2323800" imgH="228600" progId="Equation.DSMT4">
                  <p:embed/>
                  <p:pic>
                    <p:nvPicPr>
                      <p:cNvPr id="0" name="Object 16"/>
                      <p:cNvPicPr>
                        <a:picLocks noChangeAspect="1" noChangeArrowheads="1"/>
                      </p:cNvPicPr>
                      <p:nvPr/>
                    </p:nvPicPr>
                    <p:blipFill>
                      <a:blip r:embed="rId8"/>
                      <a:srcRect/>
                      <a:stretch>
                        <a:fillRect/>
                      </a:stretch>
                    </p:blipFill>
                    <p:spPr bwMode="auto">
                      <a:xfrm>
                        <a:off x="2099154" y="3000523"/>
                        <a:ext cx="3791666" cy="372442"/>
                      </a:xfrm>
                      <a:prstGeom prst="rect">
                        <a:avLst/>
                      </a:prstGeom>
                      <a:noFill/>
                      <a:ln>
                        <a:noFill/>
                      </a:ln>
                      <a:extLst/>
                    </p:spPr>
                  </p:pic>
                </p:oleObj>
              </mc:Fallback>
            </mc:AlternateContent>
          </a:graphicData>
        </a:graphic>
      </p:graphicFrame>
      <p:graphicFrame>
        <p:nvGraphicFramePr>
          <p:cNvPr id="46088" name="Object 15"/>
          <p:cNvGraphicFramePr>
            <a:graphicFrameLocks noChangeAspect="1"/>
          </p:cNvGraphicFramePr>
          <p:nvPr>
            <p:extLst>
              <p:ext uri="{D42A27DB-BD31-4B8C-83A1-F6EECF244321}">
                <p14:modId xmlns:p14="http://schemas.microsoft.com/office/powerpoint/2010/main" val="2563394420"/>
              </p:ext>
            </p:extLst>
          </p:nvPr>
        </p:nvGraphicFramePr>
        <p:xfrm>
          <a:off x="2439987" y="3445495"/>
          <a:ext cx="1762125" cy="257175"/>
        </p:xfrm>
        <a:graphic>
          <a:graphicData uri="http://schemas.openxmlformats.org/presentationml/2006/ole">
            <mc:AlternateContent xmlns:mc="http://schemas.openxmlformats.org/markup-compatibility/2006">
              <mc:Choice xmlns:v="urn:schemas-microsoft-com:vml" Requires="v">
                <p:oleObj spid="_x0000_s46354" name="Equation" r:id="rId9" imgW="1765300" imgH="254000" progId="Equation.3">
                  <p:embed/>
                </p:oleObj>
              </mc:Choice>
              <mc:Fallback>
                <p:oleObj name="Equation" r:id="rId9" imgW="1765300" imgH="254000" progId="Equation.3">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9987" y="3445495"/>
                        <a:ext cx="17621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1" name="Ομάδα 10"/>
          <p:cNvGrpSpPr/>
          <p:nvPr/>
        </p:nvGrpSpPr>
        <p:grpSpPr>
          <a:xfrm>
            <a:off x="1085850" y="4191000"/>
            <a:ext cx="6477000" cy="1392231"/>
            <a:chOff x="1066800" y="2306644"/>
            <a:chExt cx="6477000" cy="1392231"/>
          </a:xfrm>
        </p:grpSpPr>
        <p:grpSp>
          <p:nvGrpSpPr>
            <p:cNvPr id="12" name="Group 9"/>
            <p:cNvGrpSpPr>
              <a:grpSpLocks/>
            </p:cNvGrpSpPr>
            <p:nvPr/>
          </p:nvGrpSpPr>
          <p:grpSpPr bwMode="auto">
            <a:xfrm>
              <a:off x="1066800" y="2306644"/>
              <a:ext cx="6477000" cy="569914"/>
              <a:chOff x="864" y="2596"/>
              <a:chExt cx="4080" cy="359"/>
            </a:xfrm>
          </p:grpSpPr>
          <p:sp>
            <p:nvSpPr>
              <p:cNvPr id="16" name="Rectangle 10"/>
              <p:cNvSpPr>
                <a:spLocks noChangeArrowheads="1"/>
              </p:cNvSpPr>
              <p:nvPr/>
            </p:nvSpPr>
            <p:spPr bwMode="auto">
              <a:xfrm>
                <a:off x="864" y="2630"/>
                <a:ext cx="222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dirty="0">
                    <a:latin typeface="Arno Pro Caption" panose="02020502040506020403" pitchFamily="18" charset="0"/>
                    <a:cs typeface="Times New Roman" pitchFamily="18" charset="0"/>
                  </a:rPr>
                  <a:t>The absolute relative true error</a:t>
                </a:r>
                <a:r>
                  <a:rPr lang="en-US" altLang="el-GR" dirty="0">
                    <a:latin typeface="Arno Pro Caption" panose="02020502040506020403" pitchFamily="18" charset="0"/>
                    <a:cs typeface="Times New Roman" pitchFamily="18" charset="0"/>
                  </a:rPr>
                  <a:t>, </a:t>
                </a:r>
                <a:endParaRPr lang="en-US" altLang="el-GR" dirty="0">
                  <a:latin typeface="Arno Pro Caption" panose="02020502040506020403" pitchFamily="18" charset="0"/>
                </a:endParaRPr>
              </a:p>
            </p:txBody>
          </p:sp>
          <p:sp>
            <p:nvSpPr>
              <p:cNvPr id="17" name="Rectangle 11"/>
              <p:cNvSpPr>
                <a:spLocks noChangeArrowheads="1"/>
              </p:cNvSpPr>
              <p:nvPr/>
            </p:nvSpPr>
            <p:spPr bwMode="auto">
              <a:xfrm>
                <a:off x="3504" y="2640"/>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a:latin typeface="Arno Pro Caption" panose="02020502040506020403" pitchFamily="18" charset="0"/>
                    <a:cs typeface="Times New Roman" pitchFamily="18" charset="0"/>
                  </a:rPr>
                  <a:t>, </a:t>
                </a:r>
                <a:r>
                  <a:rPr lang="en-US" altLang="el-GR" sz="2000">
                    <a:latin typeface="Arno Pro Caption" panose="02020502040506020403" pitchFamily="18" charset="0"/>
                    <a:cs typeface="Times New Roman" pitchFamily="18" charset="0"/>
                  </a:rPr>
                  <a:t>would be</a:t>
                </a:r>
                <a:r>
                  <a:rPr lang="en-US" altLang="el-GR">
                    <a:latin typeface="Arno Pro Caption" panose="02020502040506020403" pitchFamily="18" charset="0"/>
                  </a:rPr>
                  <a:t> </a:t>
                </a:r>
              </a:p>
            </p:txBody>
          </p:sp>
          <p:graphicFrame>
            <p:nvGraphicFramePr>
              <p:cNvPr id="19" name="Object 12"/>
              <p:cNvGraphicFramePr>
                <a:graphicFrameLocks noChangeAspect="1"/>
              </p:cNvGraphicFramePr>
              <p:nvPr>
                <p:extLst>
                  <p:ext uri="{D42A27DB-BD31-4B8C-83A1-F6EECF244321}">
                    <p14:modId xmlns:p14="http://schemas.microsoft.com/office/powerpoint/2010/main" val="365678114"/>
                  </p:ext>
                </p:extLst>
              </p:nvPr>
            </p:nvGraphicFramePr>
            <p:xfrm>
              <a:off x="3072" y="2596"/>
              <a:ext cx="321" cy="359"/>
            </p:xfrm>
            <a:graphic>
              <a:graphicData uri="http://schemas.openxmlformats.org/presentationml/2006/ole">
                <mc:AlternateContent xmlns:mc="http://schemas.openxmlformats.org/markup-compatibility/2006">
                  <mc:Choice xmlns:v="urn:schemas-microsoft-com:vml" Requires="v">
                    <p:oleObj spid="_x0000_s46355" name="Equation" r:id="rId11" imgW="228600" imgH="253800" progId="Equation.DSMT4">
                      <p:embed/>
                    </p:oleObj>
                  </mc:Choice>
                  <mc:Fallback>
                    <p:oleObj name="Equation" r:id="rId11" imgW="228600" imgH="253800" progId="Equation.DSMT4">
                      <p:embed/>
                      <p:pic>
                        <p:nvPicPr>
                          <p:cNvPr id="0" name=""/>
                          <p:cNvPicPr>
                            <a:picLocks noChangeAspect="1" noChangeArrowheads="1"/>
                          </p:cNvPicPr>
                          <p:nvPr/>
                        </p:nvPicPr>
                        <p:blipFill>
                          <a:blip r:embed="rId12"/>
                          <a:srcRect/>
                          <a:stretch>
                            <a:fillRect/>
                          </a:stretch>
                        </p:blipFill>
                        <p:spPr bwMode="auto">
                          <a:xfrm>
                            <a:off x="3072" y="2596"/>
                            <a:ext cx="321" cy="359"/>
                          </a:xfrm>
                          <a:prstGeom prst="rect">
                            <a:avLst/>
                          </a:prstGeom>
                          <a:noFill/>
                          <a:ln>
                            <a:noFill/>
                          </a:ln>
                          <a:extLst/>
                        </p:spPr>
                      </p:pic>
                    </p:oleObj>
                  </mc:Fallback>
                </mc:AlternateContent>
              </a:graphicData>
            </a:graphic>
          </p:graphicFrame>
        </p:grpSp>
        <p:graphicFrame>
          <p:nvGraphicFramePr>
            <p:cNvPr id="13" name="Object 19"/>
            <p:cNvGraphicFramePr>
              <a:graphicFrameLocks noChangeAspect="1"/>
            </p:cNvGraphicFramePr>
            <p:nvPr>
              <p:extLst>
                <p:ext uri="{D42A27DB-BD31-4B8C-83A1-F6EECF244321}">
                  <p14:modId xmlns:p14="http://schemas.microsoft.com/office/powerpoint/2010/main" val="2696204488"/>
                </p:ext>
              </p:extLst>
            </p:nvPr>
          </p:nvGraphicFramePr>
          <p:xfrm>
            <a:off x="1270000" y="3124200"/>
            <a:ext cx="2032000" cy="574675"/>
          </p:xfrm>
          <a:graphic>
            <a:graphicData uri="http://schemas.openxmlformats.org/presentationml/2006/ole">
              <mc:AlternateContent xmlns:mc="http://schemas.openxmlformats.org/markup-compatibility/2006">
                <mc:Choice xmlns:v="urn:schemas-microsoft-com:vml" Requires="v">
                  <p:oleObj spid="_x0000_s46356" name="Equation" r:id="rId13" imgW="1511280" imgH="431640" progId="Equation.DSMT4">
                    <p:embed/>
                  </p:oleObj>
                </mc:Choice>
                <mc:Fallback>
                  <p:oleObj name="Equation" r:id="rId13" imgW="1511280" imgH="431640" progId="Equation.DSMT4">
                    <p:embed/>
                    <p:pic>
                      <p:nvPicPr>
                        <p:cNvPr id="0" name=""/>
                        <p:cNvPicPr>
                          <a:picLocks noChangeAspect="1" noChangeArrowheads="1"/>
                        </p:cNvPicPr>
                        <p:nvPr/>
                      </p:nvPicPr>
                      <p:blipFill>
                        <a:blip r:embed="rId14"/>
                        <a:srcRect/>
                        <a:stretch>
                          <a:fillRect/>
                        </a:stretch>
                      </p:blipFill>
                      <p:spPr bwMode="auto">
                        <a:xfrm>
                          <a:off x="1270000" y="3124200"/>
                          <a:ext cx="20320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27"/>
            <p:cNvGraphicFramePr>
              <a:graphicFrameLocks noChangeAspect="1"/>
            </p:cNvGraphicFramePr>
            <p:nvPr>
              <p:extLst>
                <p:ext uri="{D42A27DB-BD31-4B8C-83A1-F6EECF244321}">
                  <p14:modId xmlns:p14="http://schemas.microsoft.com/office/powerpoint/2010/main" val="3829397840"/>
                </p:ext>
              </p:extLst>
            </p:nvPr>
          </p:nvGraphicFramePr>
          <p:xfrm>
            <a:off x="3438526" y="3173412"/>
            <a:ext cx="1643062" cy="476250"/>
          </p:xfrm>
          <a:graphic>
            <a:graphicData uri="http://schemas.openxmlformats.org/presentationml/2006/ole">
              <mc:AlternateContent xmlns:mc="http://schemas.openxmlformats.org/markup-compatibility/2006">
                <mc:Choice xmlns:v="urn:schemas-microsoft-com:vml" Requires="v">
                  <p:oleObj spid="_x0000_s46357" name="Equation" r:id="rId15" imgW="1473120" imgH="431640" progId="Equation.DSMT4">
                    <p:embed/>
                  </p:oleObj>
                </mc:Choice>
                <mc:Fallback>
                  <p:oleObj name="Equation" r:id="rId15" imgW="1473120" imgH="431640" progId="Equation.DSMT4">
                    <p:embed/>
                    <p:pic>
                      <p:nvPicPr>
                        <p:cNvPr id="0" name=""/>
                        <p:cNvPicPr>
                          <a:picLocks noChangeAspect="1" noChangeArrowheads="1"/>
                        </p:cNvPicPr>
                        <p:nvPr/>
                      </p:nvPicPr>
                      <p:blipFill>
                        <a:blip r:embed="rId16"/>
                        <a:srcRect/>
                        <a:stretch>
                          <a:fillRect/>
                        </a:stretch>
                      </p:blipFill>
                      <p:spPr bwMode="auto">
                        <a:xfrm>
                          <a:off x="3438526" y="3173412"/>
                          <a:ext cx="1643062"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26"/>
            <p:cNvGraphicFramePr>
              <a:graphicFrameLocks noChangeAspect="1"/>
            </p:cNvGraphicFramePr>
            <p:nvPr>
              <p:extLst>
                <p:ext uri="{D42A27DB-BD31-4B8C-83A1-F6EECF244321}">
                  <p14:modId xmlns:p14="http://schemas.microsoft.com/office/powerpoint/2010/main" val="2690968068"/>
                </p:ext>
              </p:extLst>
            </p:nvPr>
          </p:nvGraphicFramePr>
          <p:xfrm>
            <a:off x="5257800" y="3233737"/>
            <a:ext cx="990600" cy="257175"/>
          </p:xfrm>
          <a:graphic>
            <a:graphicData uri="http://schemas.openxmlformats.org/presentationml/2006/ole">
              <mc:AlternateContent xmlns:mc="http://schemas.openxmlformats.org/markup-compatibility/2006">
                <mc:Choice xmlns:v="urn:schemas-microsoft-com:vml" Requires="v">
                  <p:oleObj spid="_x0000_s46358" name="Equation" r:id="rId17" imgW="698197" imgH="177723" progId="Equation.3">
                    <p:embed/>
                  </p:oleObj>
                </mc:Choice>
                <mc:Fallback>
                  <p:oleObj name="Equation" r:id="rId17" imgW="698197" imgH="177723"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257800" y="3233737"/>
                          <a:ext cx="9906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 name="Slide Number Placeholder 5"/>
          <p:cNvSpPr>
            <a:spLocks noGrp="1"/>
          </p:cNvSpPr>
          <p:nvPr>
            <p:ph type="sldNum" sz="quarter" idx="10"/>
          </p:nvPr>
        </p:nvSpPr>
        <p:spPr/>
        <p:txBody>
          <a:bodyPr/>
          <a:lstStyle/>
          <a:p>
            <a:pPr>
              <a:defRPr/>
            </a:pPr>
            <a:fld id="{D17582C1-5660-4ACA-9978-9F5B4AD65737}" type="slidenum">
              <a:rPr lang="en-US"/>
              <a:pPr>
                <a:defRPr/>
              </a:pPr>
              <a:t>14</a:t>
            </a:fld>
            <a:endParaRPr lang="en-US"/>
          </a:p>
        </p:txBody>
      </p:sp>
      <p:sp>
        <p:nvSpPr>
          <p:cNvPr id="48131" name="Rectangle 2"/>
          <p:cNvSpPr>
            <a:spLocks noGrp="1" noChangeArrowheads="1"/>
          </p:cNvSpPr>
          <p:nvPr>
            <p:ph type="title"/>
          </p:nvPr>
        </p:nvSpPr>
        <p:spPr/>
        <p:txBody>
          <a:bodyPr/>
          <a:lstStyle/>
          <a:p>
            <a:r>
              <a:rPr lang="en-US" altLang="el-GR" smtClean="0"/>
              <a:t>Solution (cont)</a:t>
            </a:r>
          </a:p>
        </p:txBody>
      </p:sp>
      <p:sp>
        <p:nvSpPr>
          <p:cNvPr id="48132" name="Rectangle 4"/>
          <p:cNvSpPr>
            <a:spLocks noChangeArrowheads="1"/>
          </p:cNvSpPr>
          <p:nvPr/>
        </p:nvSpPr>
        <p:spPr bwMode="auto">
          <a:xfrm>
            <a:off x="457200" y="1065977"/>
            <a:ext cx="8331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dirty="0">
                <a:latin typeface="Arno Pro Caption" panose="02020502040506020403" pitchFamily="18" charset="0"/>
              </a:rPr>
              <a:t>Table 1 gives the values obtained using multiple segment Trapezoidal rule for: </a:t>
            </a:r>
          </a:p>
        </p:txBody>
      </p:sp>
      <p:graphicFrame>
        <p:nvGraphicFramePr>
          <p:cNvPr id="327985" name="Group 305"/>
          <p:cNvGraphicFramePr>
            <a:graphicFrameLocks noGrp="1"/>
          </p:cNvGraphicFramePr>
          <p:nvPr>
            <p:extLst>
              <p:ext uri="{D42A27DB-BD31-4B8C-83A1-F6EECF244321}">
                <p14:modId xmlns:p14="http://schemas.microsoft.com/office/powerpoint/2010/main" val="2886386136"/>
              </p:ext>
            </p:extLst>
          </p:nvPr>
        </p:nvGraphicFramePr>
        <p:xfrm>
          <a:off x="2438400" y="2867406"/>
          <a:ext cx="4802188" cy="3017835"/>
        </p:xfrm>
        <a:graphic>
          <a:graphicData uri="http://schemas.openxmlformats.org/drawingml/2006/table">
            <a:tbl>
              <a:tblPr/>
              <a:tblGrid>
                <a:gridCol w="960438">
                  <a:extLst>
                    <a:ext uri="{9D8B030D-6E8A-4147-A177-3AD203B41FA5}">
                      <a16:colId xmlns:a16="http://schemas.microsoft.com/office/drawing/2014/main" xmlns="" val="20000"/>
                    </a:ext>
                  </a:extLst>
                </a:gridCol>
                <a:gridCol w="960437">
                  <a:extLst>
                    <a:ext uri="{9D8B030D-6E8A-4147-A177-3AD203B41FA5}">
                      <a16:colId xmlns:a16="http://schemas.microsoft.com/office/drawing/2014/main" xmlns="" val="20001"/>
                    </a:ext>
                  </a:extLst>
                </a:gridCol>
                <a:gridCol w="960438">
                  <a:extLst>
                    <a:ext uri="{9D8B030D-6E8A-4147-A177-3AD203B41FA5}">
                      <a16:colId xmlns:a16="http://schemas.microsoft.com/office/drawing/2014/main" xmlns="" val="20002"/>
                    </a:ext>
                  </a:extLst>
                </a:gridCol>
                <a:gridCol w="960437">
                  <a:extLst>
                    <a:ext uri="{9D8B030D-6E8A-4147-A177-3AD203B41FA5}">
                      <a16:colId xmlns:a16="http://schemas.microsoft.com/office/drawing/2014/main" xmlns="" val="20003"/>
                    </a:ext>
                  </a:extLst>
                </a:gridCol>
                <a:gridCol w="960438">
                  <a:extLst>
                    <a:ext uri="{9D8B030D-6E8A-4147-A177-3AD203B41FA5}">
                      <a16:colId xmlns:a16="http://schemas.microsoft.com/office/drawing/2014/main" xmlns="" val="20004"/>
                    </a:ext>
                  </a:extLst>
                </a:gridCol>
              </a:tblGrid>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no Pro Caption" panose="02020502040506020403" pitchFamily="18" charset="0"/>
                          <a:cs typeface="Times New Roman" pitchFamily="18" charset="0"/>
                        </a:rPr>
                        <a:t>n</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no Pro Caption" panose="02020502040506020403" pitchFamily="18" charset="0"/>
                          <a:cs typeface="Times New Roman" pitchFamily="18" charset="0"/>
                        </a:rPr>
                        <a:t>Value</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no Pro Caption" panose="02020502040506020403" pitchFamily="18" charset="0"/>
                          <a:cs typeface="Times New Roman" pitchFamily="18" charset="0"/>
                        </a:rPr>
                        <a:t>E</a:t>
                      </a:r>
                      <a:r>
                        <a:rPr kumimoji="0" lang="en-US" sz="1600" b="1" i="0" u="none" strike="noStrike" cap="none" normalizeH="0" baseline="-30000" smtClean="0">
                          <a:ln>
                            <a:noFill/>
                          </a:ln>
                          <a:solidFill>
                            <a:schemeClr val="tx1"/>
                          </a:solidFill>
                          <a:effectLst/>
                          <a:latin typeface="Arno Pro Caption" panose="02020502040506020403" pitchFamily="18" charset="0"/>
                          <a:cs typeface="Times New Roman" pitchFamily="18" charset="0"/>
                        </a:rPr>
                        <a:t>t</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11868</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-807</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7.296</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2</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11266</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-205</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1.853</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5.343</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3</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11153</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-91.4</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0.8265</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1.019</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4</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11113</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-51.5</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0.4655</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0.3594</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5</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11094</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-33.0</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0.2981</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0.1669</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6</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11084</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-22.9</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0.2070</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0.09082</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7</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11078</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-16.8</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0.1521</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0.05482</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33531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8</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11074</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-12.9</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tx1"/>
                          </a:solidFill>
                          <a:effectLst/>
                          <a:latin typeface="Arno Pro Caption" panose="02020502040506020403" pitchFamily="18" charset="0"/>
                          <a:cs typeface="Times New Roman" pitchFamily="18" charset="0"/>
                        </a:rPr>
                        <a:t>0.1165</a:t>
                      </a:r>
                      <a:endParaRPr kumimoji="0" lang="en-US" sz="1600" b="0" i="0" u="none" strike="noStrike" cap="none" normalizeH="0" baseline="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0.03560</a:t>
                      </a:r>
                      <a:endParaRPr kumimoji="0" lang="en-US" sz="1600" b="0" i="0" u="none" strike="noStrike" cap="none" normalizeH="0" baseline="0" dirty="0" smtClean="0">
                        <a:ln>
                          <a:noFill/>
                        </a:ln>
                        <a:solidFill>
                          <a:schemeClr val="tx1"/>
                        </a:solidFill>
                        <a:effectLst/>
                        <a:latin typeface="Arno Pro Caption" panose="02020502040506020403" pitchFamily="18" charset="0"/>
                      </a:endParaRPr>
                    </a:p>
                  </a:txBody>
                  <a:tcPr marT="45725" marB="45725"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bl>
          </a:graphicData>
        </a:graphic>
      </p:graphicFrame>
      <p:graphicFrame>
        <p:nvGraphicFramePr>
          <p:cNvPr id="48196" name="Object 306"/>
          <p:cNvGraphicFramePr>
            <a:graphicFrameLocks noChangeAspect="1"/>
          </p:cNvGraphicFramePr>
          <p:nvPr>
            <p:extLst>
              <p:ext uri="{D42A27DB-BD31-4B8C-83A1-F6EECF244321}">
                <p14:modId xmlns:p14="http://schemas.microsoft.com/office/powerpoint/2010/main" val="184471395"/>
              </p:ext>
            </p:extLst>
          </p:nvPr>
        </p:nvGraphicFramePr>
        <p:xfrm>
          <a:off x="2895600" y="1574796"/>
          <a:ext cx="3682573" cy="681039"/>
        </p:xfrm>
        <a:graphic>
          <a:graphicData uri="http://schemas.openxmlformats.org/presentationml/2006/ole">
            <mc:AlternateContent xmlns:mc="http://schemas.openxmlformats.org/markup-compatibility/2006">
              <mc:Choice xmlns:v="urn:schemas-microsoft-com:vml" Requires="v">
                <p:oleObj spid="_x0000_s48317" name="Equation" r:id="rId3" imgW="2590560" imgH="482400" progId="Equation.DSMT4">
                  <p:embed/>
                </p:oleObj>
              </mc:Choice>
              <mc:Fallback>
                <p:oleObj name="Equation" r:id="rId3" imgW="2590560" imgH="482400" progId="Equation.DSMT4">
                  <p:embed/>
                  <p:pic>
                    <p:nvPicPr>
                      <p:cNvPr id="0" name="Object 306"/>
                      <p:cNvPicPr>
                        <a:picLocks noChangeAspect="1" noChangeArrowheads="1"/>
                      </p:cNvPicPr>
                      <p:nvPr/>
                    </p:nvPicPr>
                    <p:blipFill>
                      <a:blip r:embed="rId4"/>
                      <a:srcRect/>
                      <a:stretch>
                        <a:fillRect/>
                      </a:stretch>
                    </p:blipFill>
                    <p:spPr bwMode="auto">
                      <a:xfrm>
                        <a:off x="2895600" y="1574796"/>
                        <a:ext cx="3682573" cy="681039"/>
                      </a:xfrm>
                      <a:prstGeom prst="rect">
                        <a:avLst/>
                      </a:prstGeom>
                      <a:noFill/>
                      <a:ln>
                        <a:noFill/>
                      </a:ln>
                      <a:extLst/>
                    </p:spPr>
                  </p:pic>
                </p:oleObj>
              </mc:Fallback>
            </mc:AlternateContent>
          </a:graphicData>
        </a:graphic>
      </p:graphicFrame>
      <p:sp>
        <p:nvSpPr>
          <p:cNvPr id="48197" name="Text Box 308"/>
          <p:cNvSpPr txBox="1">
            <a:spLocks noChangeArrowheads="1"/>
          </p:cNvSpPr>
          <p:nvPr/>
        </p:nvSpPr>
        <p:spPr bwMode="auto">
          <a:xfrm>
            <a:off x="2514600" y="2392343"/>
            <a:ext cx="5105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1600" b="1" dirty="0">
                <a:solidFill>
                  <a:srgbClr val="7030A0"/>
                </a:solidFill>
                <a:latin typeface="Arno Pro Caption" panose="02020502040506020403" pitchFamily="18" charset="0"/>
              </a:rPr>
              <a:t>Table 1: Multiple Segment Trapezoidal Rule Values</a:t>
            </a:r>
          </a:p>
        </p:txBody>
      </p:sp>
      <p:graphicFrame>
        <p:nvGraphicFramePr>
          <p:cNvPr id="48198" name="Object 327"/>
          <p:cNvGraphicFramePr>
            <a:graphicFrameLocks noChangeAspect="1"/>
          </p:cNvGraphicFramePr>
          <p:nvPr>
            <p:extLst>
              <p:ext uri="{D42A27DB-BD31-4B8C-83A1-F6EECF244321}">
                <p14:modId xmlns:p14="http://schemas.microsoft.com/office/powerpoint/2010/main" val="1590265142"/>
              </p:ext>
            </p:extLst>
          </p:nvPr>
        </p:nvGraphicFramePr>
        <p:xfrm>
          <a:off x="5562600" y="2888354"/>
          <a:ext cx="457200" cy="303535"/>
        </p:xfrm>
        <a:graphic>
          <a:graphicData uri="http://schemas.openxmlformats.org/presentationml/2006/ole">
            <mc:AlternateContent xmlns:mc="http://schemas.openxmlformats.org/markup-compatibility/2006">
              <mc:Choice xmlns:v="urn:schemas-microsoft-com:vml" Requires="v">
                <p:oleObj spid="_x0000_s48318" name="Equation" r:id="rId5" imgW="380880" imgH="253800" progId="Equation.DSMT4">
                  <p:embed/>
                </p:oleObj>
              </mc:Choice>
              <mc:Fallback>
                <p:oleObj name="Equation" r:id="rId5" imgW="380880" imgH="253800" progId="Equation.DSMT4">
                  <p:embed/>
                  <p:pic>
                    <p:nvPicPr>
                      <p:cNvPr id="0" name="Object 327"/>
                      <p:cNvPicPr>
                        <a:picLocks noChangeAspect="1" noChangeArrowheads="1"/>
                      </p:cNvPicPr>
                      <p:nvPr/>
                    </p:nvPicPr>
                    <p:blipFill>
                      <a:blip r:embed="rId6"/>
                      <a:srcRect/>
                      <a:stretch>
                        <a:fillRect/>
                      </a:stretch>
                    </p:blipFill>
                    <p:spPr bwMode="auto">
                      <a:xfrm>
                        <a:off x="5562600" y="2888354"/>
                        <a:ext cx="457200" cy="303535"/>
                      </a:xfrm>
                      <a:prstGeom prst="rect">
                        <a:avLst/>
                      </a:prstGeom>
                      <a:noFill/>
                      <a:ln>
                        <a:noFill/>
                      </a:ln>
                      <a:extLst/>
                    </p:spPr>
                  </p:pic>
                </p:oleObj>
              </mc:Fallback>
            </mc:AlternateContent>
          </a:graphicData>
        </a:graphic>
      </p:graphicFrame>
      <p:graphicFrame>
        <p:nvGraphicFramePr>
          <p:cNvPr id="48199" name="Object 329"/>
          <p:cNvGraphicFramePr>
            <a:graphicFrameLocks noChangeAspect="1"/>
          </p:cNvGraphicFramePr>
          <p:nvPr>
            <p:extLst>
              <p:ext uri="{D42A27DB-BD31-4B8C-83A1-F6EECF244321}">
                <p14:modId xmlns:p14="http://schemas.microsoft.com/office/powerpoint/2010/main" val="659599328"/>
              </p:ext>
            </p:extLst>
          </p:nvPr>
        </p:nvGraphicFramePr>
        <p:xfrm>
          <a:off x="6477000" y="2885985"/>
          <a:ext cx="470327" cy="305904"/>
        </p:xfrm>
        <a:graphic>
          <a:graphicData uri="http://schemas.openxmlformats.org/presentationml/2006/ole">
            <mc:AlternateContent xmlns:mc="http://schemas.openxmlformats.org/markup-compatibility/2006">
              <mc:Choice xmlns:v="urn:schemas-microsoft-com:vml" Requires="v">
                <p:oleObj spid="_x0000_s48319" name="Equation" r:id="rId7" imgW="393480" imgH="253800" progId="Equation.DSMT4">
                  <p:embed/>
                </p:oleObj>
              </mc:Choice>
              <mc:Fallback>
                <p:oleObj name="Equation" r:id="rId7" imgW="393480" imgH="253800" progId="Equation.DSMT4">
                  <p:embed/>
                  <p:pic>
                    <p:nvPicPr>
                      <p:cNvPr id="0" name="Object 329"/>
                      <p:cNvPicPr>
                        <a:picLocks noChangeAspect="1" noChangeArrowheads="1"/>
                      </p:cNvPicPr>
                      <p:nvPr/>
                    </p:nvPicPr>
                    <p:blipFill>
                      <a:blip r:embed="rId8"/>
                      <a:srcRect/>
                      <a:stretch>
                        <a:fillRect/>
                      </a:stretch>
                    </p:blipFill>
                    <p:spPr bwMode="auto">
                      <a:xfrm>
                        <a:off x="6477000" y="2885985"/>
                        <a:ext cx="470327" cy="305904"/>
                      </a:xfrm>
                      <a:prstGeom prst="rect">
                        <a:avLst/>
                      </a:prstGeom>
                      <a:noFill/>
                      <a:ln>
                        <a:noFill/>
                      </a:ln>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 name="Slide Number Placeholder 5"/>
          <p:cNvSpPr>
            <a:spLocks noGrp="1"/>
          </p:cNvSpPr>
          <p:nvPr>
            <p:ph type="sldNum" sz="quarter" idx="10"/>
          </p:nvPr>
        </p:nvSpPr>
        <p:spPr/>
        <p:txBody>
          <a:bodyPr/>
          <a:lstStyle/>
          <a:p>
            <a:pPr>
              <a:defRPr/>
            </a:pPr>
            <a:fld id="{1174EAE6-DBC0-4207-9D9D-6E7834E3E766}" type="slidenum">
              <a:rPr lang="en-US"/>
              <a:pPr>
                <a:defRPr/>
              </a:pPr>
              <a:t>15</a:t>
            </a:fld>
            <a:endParaRPr lang="en-US"/>
          </a:p>
        </p:txBody>
      </p:sp>
      <p:sp>
        <p:nvSpPr>
          <p:cNvPr id="49155" name="Rectangle 2"/>
          <p:cNvSpPr>
            <a:spLocks noGrp="1" noChangeArrowheads="1"/>
          </p:cNvSpPr>
          <p:nvPr>
            <p:ph type="title"/>
          </p:nvPr>
        </p:nvSpPr>
        <p:spPr/>
        <p:txBody>
          <a:bodyPr/>
          <a:lstStyle/>
          <a:p>
            <a:r>
              <a:rPr lang="en-US" altLang="el-GR" smtClean="0"/>
              <a:t>Example 3</a:t>
            </a:r>
          </a:p>
        </p:txBody>
      </p:sp>
      <p:sp>
        <p:nvSpPr>
          <p:cNvPr id="49156" name="Rectangle 4"/>
          <p:cNvSpPr>
            <a:spLocks noChangeArrowheads="1"/>
          </p:cNvSpPr>
          <p:nvPr/>
        </p:nvSpPr>
        <p:spPr bwMode="auto">
          <a:xfrm>
            <a:off x="304800" y="969655"/>
            <a:ext cx="861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Use Multiple Segment Trapezoidal Rule to find the area under the curve</a:t>
            </a:r>
          </a:p>
        </p:txBody>
      </p:sp>
      <p:graphicFrame>
        <p:nvGraphicFramePr>
          <p:cNvPr id="49157" name="Object 23"/>
          <p:cNvGraphicFramePr>
            <a:graphicFrameLocks noChangeAspect="1"/>
          </p:cNvGraphicFramePr>
          <p:nvPr>
            <p:extLst>
              <p:ext uri="{D42A27DB-BD31-4B8C-83A1-F6EECF244321}">
                <p14:modId xmlns:p14="http://schemas.microsoft.com/office/powerpoint/2010/main" val="29144356"/>
              </p:ext>
            </p:extLst>
          </p:nvPr>
        </p:nvGraphicFramePr>
        <p:xfrm>
          <a:off x="1143000" y="1862350"/>
          <a:ext cx="1676400" cy="752475"/>
        </p:xfrm>
        <a:graphic>
          <a:graphicData uri="http://schemas.openxmlformats.org/presentationml/2006/ole">
            <mc:AlternateContent xmlns:mc="http://schemas.openxmlformats.org/markup-compatibility/2006">
              <mc:Choice xmlns:v="urn:schemas-microsoft-com:vml" Requires="v">
                <p:oleObj spid="_x0000_s49442" name="Equation" r:id="rId3" imgW="1676400" imgH="749300" progId="Equation.3">
                  <p:embed/>
                </p:oleObj>
              </mc:Choice>
              <mc:Fallback>
                <p:oleObj name="Equation" r:id="rId3" imgW="1676400" imgH="749300" progId="Equation.3">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862350"/>
                        <a:ext cx="1676400" cy="75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49158" name="Group 31"/>
          <p:cNvGrpSpPr>
            <a:grpSpLocks/>
          </p:cNvGrpSpPr>
          <p:nvPr/>
        </p:nvGrpSpPr>
        <p:grpSpPr bwMode="auto">
          <a:xfrm>
            <a:off x="3352800" y="2068939"/>
            <a:ext cx="3733800" cy="498475"/>
            <a:chOff x="1152" y="2616"/>
            <a:chExt cx="2352" cy="314"/>
          </a:xfrm>
        </p:grpSpPr>
        <p:sp>
          <p:nvSpPr>
            <p:cNvPr id="49165" name="Rectangle 12"/>
            <p:cNvSpPr>
              <a:spLocks noChangeArrowheads="1"/>
            </p:cNvSpPr>
            <p:nvPr/>
          </p:nvSpPr>
          <p:spPr bwMode="auto">
            <a:xfrm>
              <a:off x="1152" y="2639"/>
              <a:ext cx="53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from </a:t>
              </a:r>
            </a:p>
          </p:txBody>
        </p:sp>
        <p:sp>
          <p:nvSpPr>
            <p:cNvPr id="49166" name="Rectangle 16"/>
            <p:cNvSpPr>
              <a:spLocks noChangeArrowheads="1"/>
            </p:cNvSpPr>
            <p:nvPr/>
          </p:nvSpPr>
          <p:spPr bwMode="auto">
            <a:xfrm>
              <a:off x="2496" y="2616"/>
              <a:ext cx="3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to </a:t>
              </a:r>
            </a:p>
          </p:txBody>
        </p:sp>
        <p:graphicFrame>
          <p:nvGraphicFramePr>
            <p:cNvPr id="49167" name="Object 25"/>
            <p:cNvGraphicFramePr>
              <a:graphicFrameLocks noChangeAspect="1"/>
            </p:cNvGraphicFramePr>
            <p:nvPr/>
          </p:nvGraphicFramePr>
          <p:xfrm>
            <a:off x="1920" y="2688"/>
            <a:ext cx="408" cy="174"/>
          </p:xfrm>
          <a:graphic>
            <a:graphicData uri="http://schemas.openxmlformats.org/presentationml/2006/ole">
              <mc:AlternateContent xmlns:mc="http://schemas.openxmlformats.org/markup-compatibility/2006">
                <mc:Choice xmlns:v="urn:schemas-microsoft-com:vml" Requires="v">
                  <p:oleObj spid="_x0000_s49443" name="Equation" r:id="rId5" imgW="647700" imgH="279400" progId="Equation.3">
                    <p:embed/>
                  </p:oleObj>
                </mc:Choice>
                <mc:Fallback>
                  <p:oleObj name="Equation" r:id="rId5" imgW="647700" imgH="279400" progId="Equation.3">
                    <p:embed/>
                    <p:pic>
                      <p:nvPicPr>
                        <p:cNvPr id="0" name="Object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20" y="2688"/>
                          <a:ext cx="40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168" name="Object 28"/>
            <p:cNvGraphicFramePr>
              <a:graphicFrameLocks noChangeAspect="1"/>
            </p:cNvGraphicFramePr>
            <p:nvPr/>
          </p:nvGraphicFramePr>
          <p:xfrm>
            <a:off x="3024" y="2688"/>
            <a:ext cx="480" cy="174"/>
          </p:xfrm>
          <a:graphic>
            <a:graphicData uri="http://schemas.openxmlformats.org/presentationml/2006/ole">
              <mc:AlternateContent xmlns:mc="http://schemas.openxmlformats.org/markup-compatibility/2006">
                <mc:Choice xmlns:v="urn:schemas-microsoft-com:vml" Requires="v">
                  <p:oleObj spid="_x0000_s49444" name="Equation" r:id="rId7" imgW="761669" imgH="279279" progId="Equation.3">
                    <p:embed/>
                  </p:oleObj>
                </mc:Choice>
                <mc:Fallback>
                  <p:oleObj name="Equation" r:id="rId7" imgW="761669" imgH="279279" progId="Equation.3">
                    <p:embed/>
                    <p:pic>
                      <p:nvPicPr>
                        <p:cNvPr id="0" name="Object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4" y="2688"/>
                          <a:ext cx="48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49159" name="Rectangle 33"/>
          <p:cNvSpPr>
            <a:spLocks noChangeArrowheads="1"/>
          </p:cNvSpPr>
          <p:nvPr/>
        </p:nvSpPr>
        <p:spPr bwMode="auto">
          <a:xfrm>
            <a:off x="323850" y="2872215"/>
            <a:ext cx="360066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Using two segments, we get</a:t>
            </a:r>
          </a:p>
        </p:txBody>
      </p:sp>
      <p:graphicFrame>
        <p:nvGraphicFramePr>
          <p:cNvPr id="49160" name="Object 34"/>
          <p:cNvGraphicFramePr>
            <a:graphicFrameLocks noChangeAspect="1"/>
          </p:cNvGraphicFramePr>
          <p:nvPr>
            <p:extLst>
              <p:ext uri="{D42A27DB-BD31-4B8C-83A1-F6EECF244321}">
                <p14:modId xmlns:p14="http://schemas.microsoft.com/office/powerpoint/2010/main" val="740939493"/>
              </p:ext>
            </p:extLst>
          </p:nvPr>
        </p:nvGraphicFramePr>
        <p:xfrm>
          <a:off x="4114800" y="2794426"/>
          <a:ext cx="1476375" cy="647700"/>
        </p:xfrm>
        <a:graphic>
          <a:graphicData uri="http://schemas.openxmlformats.org/presentationml/2006/ole">
            <mc:AlternateContent xmlns:mc="http://schemas.openxmlformats.org/markup-compatibility/2006">
              <mc:Choice xmlns:v="urn:schemas-microsoft-com:vml" Requires="v">
                <p:oleObj spid="_x0000_s49445" name="Equation" r:id="rId9" imgW="1473200" imgH="647700" progId="Equation.3">
                  <p:embed/>
                </p:oleObj>
              </mc:Choice>
              <mc:Fallback>
                <p:oleObj name="Equation" r:id="rId9" imgW="1473200" imgH="647700" progId="Equation.3">
                  <p:embed/>
                  <p:pic>
                    <p:nvPicPr>
                      <p:cNvPr id="0" name="Object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4800" y="2794426"/>
                        <a:ext cx="14763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161" name="Object 35"/>
          <p:cNvGraphicFramePr>
            <a:graphicFrameLocks noChangeAspect="1"/>
          </p:cNvGraphicFramePr>
          <p:nvPr>
            <p:extLst>
              <p:ext uri="{D42A27DB-BD31-4B8C-83A1-F6EECF244321}">
                <p14:modId xmlns:p14="http://schemas.microsoft.com/office/powerpoint/2010/main" val="3978364733"/>
              </p:ext>
            </p:extLst>
          </p:nvPr>
        </p:nvGraphicFramePr>
        <p:xfrm>
          <a:off x="336550" y="3505200"/>
          <a:ext cx="2057400" cy="676275"/>
        </p:xfrm>
        <a:graphic>
          <a:graphicData uri="http://schemas.openxmlformats.org/presentationml/2006/ole">
            <mc:AlternateContent xmlns:mc="http://schemas.openxmlformats.org/markup-compatibility/2006">
              <mc:Choice xmlns:v="urn:schemas-microsoft-com:vml" Requires="v">
                <p:oleObj spid="_x0000_s49446" name="Equation" r:id="rId11" imgW="2057400" imgH="673100" progId="Equation.3">
                  <p:embed/>
                </p:oleObj>
              </mc:Choice>
              <mc:Fallback>
                <p:oleObj name="Equation" r:id="rId11" imgW="2057400" imgH="673100" progId="Equation.3">
                  <p:embed/>
                  <p:pic>
                    <p:nvPicPr>
                      <p:cNvPr id="0" name="Object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6550" y="3505200"/>
                        <a:ext cx="20574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162" name="Object 36"/>
          <p:cNvGraphicFramePr>
            <a:graphicFrameLocks noChangeAspect="1"/>
          </p:cNvGraphicFramePr>
          <p:nvPr>
            <p:extLst>
              <p:ext uri="{D42A27DB-BD31-4B8C-83A1-F6EECF244321}">
                <p14:modId xmlns:p14="http://schemas.microsoft.com/office/powerpoint/2010/main" val="1369078872"/>
              </p:ext>
            </p:extLst>
          </p:nvPr>
        </p:nvGraphicFramePr>
        <p:xfrm>
          <a:off x="2892425" y="3531027"/>
          <a:ext cx="2619375" cy="676275"/>
        </p:xfrm>
        <a:graphic>
          <a:graphicData uri="http://schemas.openxmlformats.org/presentationml/2006/ole">
            <mc:AlternateContent xmlns:mc="http://schemas.openxmlformats.org/markup-compatibility/2006">
              <mc:Choice xmlns:v="urn:schemas-microsoft-com:vml" Requires="v">
                <p:oleObj spid="_x0000_s49447" name="Equation" r:id="rId13" imgW="2616200" imgH="673100" progId="Equation.3">
                  <p:embed/>
                </p:oleObj>
              </mc:Choice>
              <mc:Fallback>
                <p:oleObj name="Equation" r:id="rId13" imgW="2616200" imgH="673100" progId="Equation.3">
                  <p:embed/>
                  <p:pic>
                    <p:nvPicPr>
                      <p:cNvPr id="0" name="Object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2425" y="3531027"/>
                        <a:ext cx="261937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9163" name="Object 37"/>
          <p:cNvGraphicFramePr>
            <a:graphicFrameLocks noChangeAspect="1"/>
          </p:cNvGraphicFramePr>
          <p:nvPr>
            <p:extLst>
              <p:ext uri="{D42A27DB-BD31-4B8C-83A1-F6EECF244321}">
                <p14:modId xmlns:p14="http://schemas.microsoft.com/office/powerpoint/2010/main" val="288073301"/>
              </p:ext>
            </p:extLst>
          </p:nvPr>
        </p:nvGraphicFramePr>
        <p:xfrm>
          <a:off x="5943600" y="3476624"/>
          <a:ext cx="2743200" cy="676275"/>
        </p:xfrm>
        <a:graphic>
          <a:graphicData uri="http://schemas.openxmlformats.org/presentationml/2006/ole">
            <mc:AlternateContent xmlns:mc="http://schemas.openxmlformats.org/markup-compatibility/2006">
              <mc:Choice xmlns:v="urn:schemas-microsoft-com:vml" Requires="v">
                <p:oleObj spid="_x0000_s49448" name="Equation" r:id="rId15" imgW="2743200" imgH="673100" progId="Equation.3">
                  <p:embed/>
                </p:oleObj>
              </mc:Choice>
              <mc:Fallback>
                <p:oleObj name="Equation" r:id="rId15" imgW="2743200" imgH="673100" progId="Equation.3">
                  <p:embed/>
                  <p:pic>
                    <p:nvPicPr>
                      <p:cNvPr id="0" name="Object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43600" y="3476624"/>
                        <a:ext cx="2743200"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9164" name="Text Box 38"/>
          <p:cNvSpPr txBox="1">
            <a:spLocks noChangeArrowheads="1"/>
          </p:cNvSpPr>
          <p:nvPr/>
        </p:nvSpPr>
        <p:spPr bwMode="auto">
          <a:xfrm>
            <a:off x="5867400" y="2919838"/>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and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Slide Number Placeholder 5"/>
          <p:cNvSpPr>
            <a:spLocks noGrp="1"/>
          </p:cNvSpPr>
          <p:nvPr>
            <p:ph type="sldNum" sz="quarter" idx="10"/>
          </p:nvPr>
        </p:nvSpPr>
        <p:spPr/>
        <p:txBody>
          <a:bodyPr/>
          <a:lstStyle/>
          <a:p>
            <a:pPr>
              <a:defRPr/>
            </a:pPr>
            <a:fld id="{99B0F121-4B56-4B83-8C4F-6CA74EEC5BC4}" type="slidenum">
              <a:rPr lang="en-US"/>
              <a:pPr>
                <a:defRPr/>
              </a:pPr>
              <a:t>16</a:t>
            </a:fld>
            <a:endParaRPr lang="en-US"/>
          </a:p>
        </p:txBody>
      </p:sp>
      <p:sp>
        <p:nvSpPr>
          <p:cNvPr id="50179" name="Rectangle 2"/>
          <p:cNvSpPr>
            <a:spLocks noGrp="1" noChangeArrowheads="1"/>
          </p:cNvSpPr>
          <p:nvPr>
            <p:ph type="title"/>
          </p:nvPr>
        </p:nvSpPr>
        <p:spPr/>
        <p:txBody>
          <a:bodyPr/>
          <a:lstStyle/>
          <a:p>
            <a:r>
              <a:rPr lang="en-US" altLang="el-GR" smtClean="0"/>
              <a:t>Solution</a:t>
            </a:r>
          </a:p>
        </p:txBody>
      </p:sp>
      <p:graphicFrame>
        <p:nvGraphicFramePr>
          <p:cNvPr id="50180" name="Object 9"/>
          <p:cNvGraphicFramePr>
            <a:graphicFrameLocks noChangeAspect="1"/>
          </p:cNvGraphicFramePr>
          <p:nvPr>
            <p:extLst>
              <p:ext uri="{D42A27DB-BD31-4B8C-83A1-F6EECF244321}">
                <p14:modId xmlns:p14="http://schemas.microsoft.com/office/powerpoint/2010/main" val="2954532210"/>
              </p:ext>
            </p:extLst>
          </p:nvPr>
        </p:nvGraphicFramePr>
        <p:xfrm>
          <a:off x="685800" y="882040"/>
          <a:ext cx="4912895" cy="901884"/>
        </p:xfrm>
        <a:graphic>
          <a:graphicData uri="http://schemas.openxmlformats.org/presentationml/2006/ole">
            <mc:AlternateContent xmlns:mc="http://schemas.openxmlformats.org/markup-compatibility/2006">
              <mc:Choice xmlns:v="urn:schemas-microsoft-com:vml" Requires="v">
                <p:oleObj spid="_x0000_s50411" name="Equation" r:id="rId3" imgW="2628720" imgH="482400" progId="Equation.DSMT4">
                  <p:embed/>
                </p:oleObj>
              </mc:Choice>
              <mc:Fallback>
                <p:oleObj name="Equation" r:id="rId3" imgW="2628720" imgH="482400" progId="Equation.DSMT4">
                  <p:embed/>
                  <p:pic>
                    <p:nvPicPr>
                      <p:cNvPr id="0" name="Object 9"/>
                      <p:cNvPicPr>
                        <a:picLocks noChangeAspect="1" noChangeArrowheads="1"/>
                      </p:cNvPicPr>
                      <p:nvPr/>
                    </p:nvPicPr>
                    <p:blipFill>
                      <a:blip r:embed="rId4"/>
                      <a:srcRect/>
                      <a:stretch>
                        <a:fillRect/>
                      </a:stretch>
                    </p:blipFill>
                    <p:spPr bwMode="auto">
                      <a:xfrm>
                        <a:off x="685800" y="882040"/>
                        <a:ext cx="4912895" cy="901884"/>
                      </a:xfrm>
                      <a:prstGeom prst="rect">
                        <a:avLst/>
                      </a:prstGeom>
                      <a:noFill/>
                      <a:ln>
                        <a:noFill/>
                      </a:ln>
                      <a:extLst/>
                    </p:spPr>
                  </p:pic>
                </p:oleObj>
              </mc:Fallback>
            </mc:AlternateContent>
          </a:graphicData>
        </a:graphic>
      </p:graphicFrame>
      <p:graphicFrame>
        <p:nvGraphicFramePr>
          <p:cNvPr id="50181" name="Object 8"/>
          <p:cNvGraphicFramePr>
            <a:graphicFrameLocks noChangeAspect="1"/>
          </p:cNvGraphicFramePr>
          <p:nvPr>
            <p:extLst>
              <p:ext uri="{D42A27DB-BD31-4B8C-83A1-F6EECF244321}">
                <p14:modId xmlns:p14="http://schemas.microsoft.com/office/powerpoint/2010/main" val="2019232462"/>
              </p:ext>
            </p:extLst>
          </p:nvPr>
        </p:nvGraphicFramePr>
        <p:xfrm>
          <a:off x="838200" y="1813961"/>
          <a:ext cx="4820928" cy="901884"/>
        </p:xfrm>
        <a:graphic>
          <a:graphicData uri="http://schemas.openxmlformats.org/presentationml/2006/ole">
            <mc:AlternateContent xmlns:mc="http://schemas.openxmlformats.org/markup-compatibility/2006">
              <mc:Choice xmlns:v="urn:schemas-microsoft-com:vml" Requires="v">
                <p:oleObj spid="_x0000_s50412" name="Equation" r:id="rId5" imgW="2577960" imgH="482400" progId="Equation.DSMT4">
                  <p:embed/>
                </p:oleObj>
              </mc:Choice>
              <mc:Fallback>
                <p:oleObj name="Equation" r:id="rId5" imgW="2577960" imgH="482400" progId="Equation.DSMT4">
                  <p:embed/>
                  <p:pic>
                    <p:nvPicPr>
                      <p:cNvPr id="0" name="Object 8"/>
                      <p:cNvPicPr>
                        <a:picLocks noChangeAspect="1" noChangeArrowheads="1"/>
                      </p:cNvPicPr>
                      <p:nvPr/>
                    </p:nvPicPr>
                    <p:blipFill>
                      <a:blip r:embed="rId6"/>
                      <a:srcRect/>
                      <a:stretch>
                        <a:fillRect/>
                      </a:stretch>
                    </p:blipFill>
                    <p:spPr bwMode="auto">
                      <a:xfrm>
                        <a:off x="838200" y="1813961"/>
                        <a:ext cx="4820928" cy="901884"/>
                      </a:xfrm>
                      <a:prstGeom prst="rect">
                        <a:avLst/>
                      </a:prstGeom>
                      <a:noFill/>
                      <a:ln>
                        <a:noFill/>
                      </a:ln>
                      <a:extLst/>
                    </p:spPr>
                  </p:pic>
                </p:oleObj>
              </mc:Fallback>
            </mc:AlternateContent>
          </a:graphicData>
        </a:graphic>
      </p:graphicFrame>
      <p:graphicFrame>
        <p:nvGraphicFramePr>
          <p:cNvPr id="50182" name="Object 7"/>
          <p:cNvGraphicFramePr>
            <a:graphicFrameLocks noChangeAspect="1"/>
          </p:cNvGraphicFramePr>
          <p:nvPr>
            <p:extLst>
              <p:ext uri="{D42A27DB-BD31-4B8C-83A1-F6EECF244321}">
                <p14:modId xmlns:p14="http://schemas.microsoft.com/office/powerpoint/2010/main" val="1131976747"/>
              </p:ext>
            </p:extLst>
          </p:nvPr>
        </p:nvGraphicFramePr>
        <p:xfrm>
          <a:off x="838200" y="2745882"/>
          <a:ext cx="3272298" cy="735748"/>
        </p:xfrm>
        <a:graphic>
          <a:graphicData uri="http://schemas.openxmlformats.org/presentationml/2006/ole">
            <mc:AlternateContent xmlns:mc="http://schemas.openxmlformats.org/markup-compatibility/2006">
              <mc:Choice xmlns:v="urn:schemas-microsoft-com:vml" Requires="v">
                <p:oleObj spid="_x0000_s50413" name="Equation" r:id="rId7" imgW="1752480" imgH="393480" progId="Equation.DSMT4">
                  <p:embed/>
                </p:oleObj>
              </mc:Choice>
              <mc:Fallback>
                <p:oleObj name="Equation" r:id="rId7" imgW="1752480" imgH="393480" progId="Equation.DSMT4">
                  <p:embed/>
                  <p:pic>
                    <p:nvPicPr>
                      <p:cNvPr id="0" name="Object 7"/>
                      <p:cNvPicPr>
                        <a:picLocks noChangeAspect="1" noChangeArrowheads="1"/>
                      </p:cNvPicPr>
                      <p:nvPr/>
                    </p:nvPicPr>
                    <p:blipFill>
                      <a:blip r:embed="rId8"/>
                      <a:srcRect/>
                      <a:stretch>
                        <a:fillRect/>
                      </a:stretch>
                    </p:blipFill>
                    <p:spPr bwMode="auto">
                      <a:xfrm>
                        <a:off x="838200" y="2745882"/>
                        <a:ext cx="3272298" cy="735748"/>
                      </a:xfrm>
                      <a:prstGeom prst="rect">
                        <a:avLst/>
                      </a:prstGeom>
                      <a:noFill/>
                      <a:ln>
                        <a:noFill/>
                      </a:ln>
                      <a:extLst/>
                    </p:spPr>
                  </p:pic>
                </p:oleObj>
              </mc:Fallback>
            </mc:AlternateContent>
          </a:graphicData>
        </a:graphic>
      </p:graphicFrame>
      <p:graphicFrame>
        <p:nvGraphicFramePr>
          <p:cNvPr id="50183" name="Object 6"/>
          <p:cNvGraphicFramePr>
            <a:graphicFrameLocks noChangeAspect="1"/>
          </p:cNvGraphicFramePr>
          <p:nvPr>
            <p:extLst>
              <p:ext uri="{D42A27DB-BD31-4B8C-83A1-F6EECF244321}">
                <p14:modId xmlns:p14="http://schemas.microsoft.com/office/powerpoint/2010/main" val="747256938"/>
              </p:ext>
            </p:extLst>
          </p:nvPr>
        </p:nvGraphicFramePr>
        <p:xfrm>
          <a:off x="4244665" y="2808956"/>
          <a:ext cx="2828925" cy="609600"/>
        </p:xfrm>
        <a:graphic>
          <a:graphicData uri="http://schemas.openxmlformats.org/presentationml/2006/ole">
            <mc:AlternateContent xmlns:mc="http://schemas.openxmlformats.org/markup-compatibility/2006">
              <mc:Choice xmlns:v="urn:schemas-microsoft-com:vml" Requires="v">
                <p:oleObj spid="_x0000_s50414" name="Equation" r:id="rId9" imgW="2832100" imgH="609600" progId="Equation.3">
                  <p:embed/>
                </p:oleObj>
              </mc:Choice>
              <mc:Fallback>
                <p:oleObj name="Equation" r:id="rId9" imgW="2832100" imgH="609600"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44665" y="2808956"/>
                        <a:ext cx="282892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0184" name="Object 5"/>
          <p:cNvGraphicFramePr>
            <a:graphicFrameLocks noChangeAspect="1"/>
          </p:cNvGraphicFramePr>
          <p:nvPr>
            <p:extLst>
              <p:ext uri="{D42A27DB-BD31-4B8C-83A1-F6EECF244321}">
                <p14:modId xmlns:p14="http://schemas.microsoft.com/office/powerpoint/2010/main" val="3308739499"/>
              </p:ext>
            </p:extLst>
          </p:nvPr>
        </p:nvGraphicFramePr>
        <p:xfrm>
          <a:off x="7207757" y="2994693"/>
          <a:ext cx="923925" cy="238125"/>
        </p:xfrm>
        <a:graphic>
          <a:graphicData uri="http://schemas.openxmlformats.org/presentationml/2006/ole">
            <mc:AlternateContent xmlns:mc="http://schemas.openxmlformats.org/markup-compatibility/2006">
              <mc:Choice xmlns:v="urn:schemas-microsoft-com:vml" Requires="v">
                <p:oleObj spid="_x0000_s50415" name="Equation" r:id="rId11" imgW="927100" imgH="241300" progId="Equation.3">
                  <p:embed/>
                </p:oleObj>
              </mc:Choice>
              <mc:Fallback>
                <p:oleObj name="Equation" r:id="rId11" imgW="927100" imgH="241300" progId="Equation.3">
                  <p:embed/>
                  <p:pic>
                    <p:nvPicPr>
                      <p:cNvPr id="0" name="Object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207757" y="2994693"/>
                        <a:ext cx="923925" cy="23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Rectangle 4"/>
          <p:cNvSpPr>
            <a:spLocks noChangeArrowheads="1"/>
          </p:cNvSpPr>
          <p:nvPr/>
        </p:nvSpPr>
        <p:spPr bwMode="auto">
          <a:xfrm>
            <a:off x="838200" y="3962400"/>
            <a:ext cx="49023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smtClean="0">
                <a:latin typeface="Arno Pro Caption" panose="02020502040506020403" pitchFamily="18" charset="0"/>
              </a:rPr>
              <a:t>What </a:t>
            </a:r>
            <a:r>
              <a:rPr lang="en-US" altLang="el-GR" dirty="0">
                <a:latin typeface="Arno Pro Caption" panose="02020502040506020403" pitchFamily="18" charset="0"/>
              </a:rPr>
              <a:t>is the true value of this integral? </a:t>
            </a:r>
          </a:p>
        </p:txBody>
      </p:sp>
      <p:graphicFrame>
        <p:nvGraphicFramePr>
          <p:cNvPr id="11" name="Object 5"/>
          <p:cNvGraphicFramePr>
            <a:graphicFrameLocks noChangeAspect="1"/>
          </p:cNvGraphicFramePr>
          <p:nvPr>
            <p:extLst>
              <p:ext uri="{D42A27DB-BD31-4B8C-83A1-F6EECF244321}">
                <p14:modId xmlns:p14="http://schemas.microsoft.com/office/powerpoint/2010/main" val="549278748"/>
              </p:ext>
            </p:extLst>
          </p:nvPr>
        </p:nvGraphicFramePr>
        <p:xfrm>
          <a:off x="6057898" y="3936999"/>
          <a:ext cx="1943101" cy="713173"/>
        </p:xfrm>
        <a:graphic>
          <a:graphicData uri="http://schemas.openxmlformats.org/presentationml/2006/ole">
            <mc:AlternateContent xmlns:mc="http://schemas.openxmlformats.org/markup-compatibility/2006">
              <mc:Choice xmlns:v="urn:schemas-microsoft-com:vml" Requires="v">
                <p:oleObj spid="_x0000_s50416" name="Equation" r:id="rId13" imgW="1320480" imgH="482400" progId="Equation.DSMT4">
                  <p:embed/>
                </p:oleObj>
              </mc:Choice>
              <mc:Fallback>
                <p:oleObj name="Equation" r:id="rId13" imgW="1320480" imgH="482400" progId="Equation.DSMT4">
                  <p:embed/>
                  <p:pic>
                    <p:nvPicPr>
                      <p:cNvPr id="0" name=""/>
                      <p:cNvPicPr>
                        <a:picLocks noChangeAspect="1" noChangeArrowheads="1"/>
                      </p:cNvPicPr>
                      <p:nvPr/>
                    </p:nvPicPr>
                    <p:blipFill>
                      <a:blip r:embed="rId14"/>
                      <a:srcRect/>
                      <a:stretch>
                        <a:fillRect/>
                      </a:stretch>
                    </p:blipFill>
                    <p:spPr bwMode="auto">
                      <a:xfrm>
                        <a:off x="6057898" y="3936999"/>
                        <a:ext cx="1943101" cy="713173"/>
                      </a:xfrm>
                      <a:prstGeom prst="rect">
                        <a:avLst/>
                      </a:prstGeom>
                      <a:noFill/>
                      <a:ln>
                        <a:noFill/>
                      </a:ln>
                      <a:extLst/>
                    </p:spPr>
                  </p:pic>
                </p:oleObj>
              </mc:Fallback>
            </mc:AlternateContent>
          </a:graphicData>
        </a:graphic>
      </p:graphicFrame>
      <p:sp>
        <p:nvSpPr>
          <p:cNvPr id="12" name="Rectangle 7"/>
          <p:cNvSpPr>
            <a:spLocks noChangeArrowheads="1"/>
          </p:cNvSpPr>
          <p:nvPr/>
        </p:nvSpPr>
        <p:spPr bwMode="auto">
          <a:xfrm>
            <a:off x="838200" y="4900694"/>
            <a:ext cx="50273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Making the absolute relative true error:</a:t>
            </a:r>
          </a:p>
        </p:txBody>
      </p:sp>
      <p:graphicFrame>
        <p:nvGraphicFramePr>
          <p:cNvPr id="13" name="Object 9"/>
          <p:cNvGraphicFramePr>
            <a:graphicFrameLocks noChangeAspect="1"/>
          </p:cNvGraphicFramePr>
          <p:nvPr>
            <p:extLst>
              <p:ext uri="{D42A27DB-BD31-4B8C-83A1-F6EECF244321}">
                <p14:modId xmlns:p14="http://schemas.microsoft.com/office/powerpoint/2010/main" val="2695983504"/>
              </p:ext>
            </p:extLst>
          </p:nvPr>
        </p:nvGraphicFramePr>
        <p:xfrm>
          <a:off x="1938997" y="5388425"/>
          <a:ext cx="5268760" cy="852437"/>
        </p:xfrm>
        <a:graphic>
          <a:graphicData uri="http://schemas.openxmlformats.org/presentationml/2006/ole">
            <mc:AlternateContent xmlns:mc="http://schemas.openxmlformats.org/markup-compatibility/2006">
              <mc:Choice xmlns:v="urn:schemas-microsoft-com:vml" Requires="v">
                <p:oleObj spid="_x0000_s50417" name="Equation" r:id="rId15" imgW="2654280" imgH="431640" progId="Equation.DSMT4">
                  <p:embed/>
                </p:oleObj>
              </mc:Choice>
              <mc:Fallback>
                <p:oleObj name="Equation" r:id="rId15" imgW="2654280" imgH="431640" progId="Equation.DSMT4">
                  <p:embed/>
                  <p:pic>
                    <p:nvPicPr>
                      <p:cNvPr id="0" name=""/>
                      <p:cNvPicPr>
                        <a:picLocks noChangeAspect="1" noChangeArrowheads="1"/>
                      </p:cNvPicPr>
                      <p:nvPr/>
                    </p:nvPicPr>
                    <p:blipFill>
                      <a:blip r:embed="rId16"/>
                      <a:srcRect/>
                      <a:stretch>
                        <a:fillRect/>
                      </a:stretch>
                    </p:blipFill>
                    <p:spPr bwMode="auto">
                      <a:xfrm>
                        <a:off x="1938997" y="5388425"/>
                        <a:ext cx="5268760" cy="852437"/>
                      </a:xfrm>
                      <a:prstGeom prst="rect">
                        <a:avLst/>
                      </a:prstGeom>
                      <a:noFill/>
                      <a:ln>
                        <a:noFill/>
                      </a:ln>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 name="Slide Number Placeholder 5"/>
          <p:cNvSpPr>
            <a:spLocks noGrp="1"/>
          </p:cNvSpPr>
          <p:nvPr>
            <p:ph type="sldNum" sz="quarter" idx="10"/>
          </p:nvPr>
        </p:nvSpPr>
        <p:spPr/>
        <p:txBody>
          <a:bodyPr/>
          <a:lstStyle/>
          <a:p>
            <a:pPr>
              <a:defRPr/>
            </a:pPr>
            <a:fld id="{922B4DCF-2AB1-4D08-B5B6-3F228AE0A760}" type="slidenum">
              <a:rPr lang="en-US"/>
              <a:pPr>
                <a:defRPr/>
              </a:pPr>
              <a:t>17</a:t>
            </a:fld>
            <a:endParaRPr lang="en-US"/>
          </a:p>
        </p:txBody>
      </p:sp>
      <p:sp>
        <p:nvSpPr>
          <p:cNvPr id="52227" name="Rectangle 2"/>
          <p:cNvSpPr>
            <a:spLocks noGrp="1" noChangeArrowheads="1"/>
          </p:cNvSpPr>
          <p:nvPr>
            <p:ph type="title"/>
          </p:nvPr>
        </p:nvSpPr>
        <p:spPr/>
        <p:txBody>
          <a:bodyPr/>
          <a:lstStyle/>
          <a:p>
            <a:r>
              <a:rPr lang="en-US" altLang="el-GR" smtClean="0"/>
              <a:t>Solution (cont)</a:t>
            </a:r>
          </a:p>
        </p:txBody>
      </p:sp>
      <p:sp>
        <p:nvSpPr>
          <p:cNvPr id="52276" name="Text Box 215"/>
          <p:cNvSpPr txBox="1">
            <a:spLocks noChangeArrowheads="1"/>
          </p:cNvSpPr>
          <p:nvPr/>
        </p:nvSpPr>
        <p:spPr bwMode="auto">
          <a:xfrm>
            <a:off x="450850" y="1200488"/>
            <a:ext cx="8312150" cy="38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1900" b="1" dirty="0" smtClean="0">
                <a:latin typeface="Arno Pro Caption" panose="02020502040506020403" pitchFamily="18" charset="0"/>
              </a:rPr>
              <a:t>Table </a:t>
            </a:r>
            <a:r>
              <a:rPr lang="en-US" altLang="el-GR" sz="1900" b="1" dirty="0">
                <a:latin typeface="Arno Pro Caption" panose="02020502040506020403" pitchFamily="18" charset="0"/>
              </a:rPr>
              <a:t>2:</a:t>
            </a:r>
            <a:r>
              <a:rPr lang="en-US" altLang="el-GR" sz="1900" dirty="0">
                <a:latin typeface="Arno Pro Caption" panose="02020502040506020403" pitchFamily="18" charset="0"/>
              </a:rPr>
              <a:t> Values obtained using Multiple Segment </a:t>
            </a:r>
            <a:r>
              <a:rPr lang="en-US" altLang="el-GR" sz="1900" dirty="0" smtClean="0">
                <a:latin typeface="Arno Pro Caption" panose="02020502040506020403" pitchFamily="18" charset="0"/>
              </a:rPr>
              <a:t>Trapezoidal </a:t>
            </a:r>
            <a:r>
              <a:rPr lang="en-US" altLang="el-GR" sz="1900" dirty="0">
                <a:latin typeface="Arno Pro Caption" panose="02020502040506020403" pitchFamily="18" charset="0"/>
              </a:rPr>
              <a:t>Rule  for: </a:t>
            </a:r>
          </a:p>
        </p:txBody>
      </p:sp>
      <p:graphicFrame>
        <p:nvGraphicFramePr>
          <p:cNvPr id="52277" name="Object 218"/>
          <p:cNvGraphicFramePr>
            <a:graphicFrameLocks noChangeAspect="1"/>
          </p:cNvGraphicFramePr>
          <p:nvPr>
            <p:extLst>
              <p:ext uri="{D42A27DB-BD31-4B8C-83A1-F6EECF244321}">
                <p14:modId xmlns:p14="http://schemas.microsoft.com/office/powerpoint/2010/main" val="3091283643"/>
              </p:ext>
            </p:extLst>
          </p:nvPr>
        </p:nvGraphicFramePr>
        <p:xfrm>
          <a:off x="4184650" y="1676815"/>
          <a:ext cx="1149350" cy="758771"/>
        </p:xfrm>
        <a:graphic>
          <a:graphicData uri="http://schemas.openxmlformats.org/presentationml/2006/ole">
            <mc:AlternateContent xmlns:mc="http://schemas.openxmlformats.org/markup-compatibility/2006">
              <mc:Choice xmlns:v="urn:schemas-microsoft-com:vml" Requires="v">
                <p:oleObj spid="_x0000_s52394" name="Equation" r:id="rId3" imgW="736560" imgH="482400" progId="Equation.DSMT4">
                  <p:embed/>
                </p:oleObj>
              </mc:Choice>
              <mc:Fallback>
                <p:oleObj name="Equation" r:id="rId3" imgW="736560" imgH="482400" progId="Equation.DSMT4">
                  <p:embed/>
                  <p:pic>
                    <p:nvPicPr>
                      <p:cNvPr id="0" name="Object 218"/>
                      <p:cNvPicPr>
                        <a:picLocks noChangeAspect="1" noChangeArrowheads="1"/>
                      </p:cNvPicPr>
                      <p:nvPr/>
                    </p:nvPicPr>
                    <p:blipFill>
                      <a:blip r:embed="rId4"/>
                      <a:srcRect/>
                      <a:stretch>
                        <a:fillRect/>
                      </a:stretch>
                    </p:blipFill>
                    <p:spPr bwMode="auto">
                      <a:xfrm>
                        <a:off x="4184650" y="1676815"/>
                        <a:ext cx="1149350" cy="758771"/>
                      </a:xfrm>
                      <a:prstGeom prst="rect">
                        <a:avLst/>
                      </a:prstGeom>
                      <a:noFill/>
                      <a:ln>
                        <a:noFill/>
                      </a:ln>
                      <a:extLst/>
                    </p:spPr>
                  </p:pic>
                </p:oleObj>
              </mc:Fallback>
            </mc:AlternateContent>
          </a:graphicData>
        </a:graphic>
      </p:graphicFrame>
      <p:graphicFrame>
        <p:nvGraphicFramePr>
          <p:cNvPr id="332001" name="Group 225"/>
          <p:cNvGraphicFramePr>
            <a:graphicFrameLocks noGrp="1"/>
          </p:cNvGraphicFramePr>
          <p:nvPr>
            <p:extLst>
              <p:ext uri="{D42A27DB-BD31-4B8C-83A1-F6EECF244321}">
                <p14:modId xmlns:p14="http://schemas.microsoft.com/office/powerpoint/2010/main" val="2675632287"/>
              </p:ext>
            </p:extLst>
          </p:nvPr>
        </p:nvGraphicFramePr>
        <p:xfrm>
          <a:off x="1295400" y="2514600"/>
          <a:ext cx="6400800" cy="3273428"/>
        </p:xfrm>
        <a:graphic>
          <a:graphicData uri="http://schemas.openxmlformats.org/drawingml/2006/table">
            <a:tbl>
              <a:tblPr/>
              <a:tblGrid>
                <a:gridCol w="1600200">
                  <a:extLst>
                    <a:ext uri="{9D8B030D-6E8A-4147-A177-3AD203B41FA5}">
                      <a16:colId xmlns:a16="http://schemas.microsoft.com/office/drawing/2014/main" xmlns="" val="20000"/>
                    </a:ext>
                  </a:extLst>
                </a:gridCol>
                <a:gridCol w="1600200">
                  <a:extLst>
                    <a:ext uri="{9D8B030D-6E8A-4147-A177-3AD203B41FA5}">
                      <a16:colId xmlns:a16="http://schemas.microsoft.com/office/drawing/2014/main" xmlns="" val="20001"/>
                    </a:ext>
                  </a:extLst>
                </a:gridCol>
                <a:gridCol w="1600200">
                  <a:extLst>
                    <a:ext uri="{9D8B030D-6E8A-4147-A177-3AD203B41FA5}">
                      <a16:colId xmlns:a16="http://schemas.microsoft.com/office/drawing/2014/main" xmlns="" val="20002"/>
                    </a:ext>
                  </a:extLst>
                </a:gridCol>
                <a:gridCol w="1600200">
                  <a:extLst>
                    <a:ext uri="{9D8B030D-6E8A-4147-A177-3AD203B41FA5}">
                      <a16:colId xmlns:a16="http://schemas.microsoft.com/office/drawing/2014/main" xmlns="" val="20003"/>
                    </a:ext>
                  </a:extLst>
                </a:gridCol>
              </a:tblGrid>
              <a:tr h="609599">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n</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Approximate Value</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381000">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1</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0.681</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245.91</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99.724%</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3825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50.535</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196.05</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79.505%</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3825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4</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170.61</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75.978</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30.812%</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3698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8</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227.04</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19.546</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7.927%</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3825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16</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241.70</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4.887</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1.982%</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3825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32</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245.37</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1.222</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0.495%</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382588">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64</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246.28</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smtClean="0">
                          <a:ln>
                            <a:noFill/>
                          </a:ln>
                          <a:solidFill>
                            <a:schemeClr val="tx1"/>
                          </a:solidFill>
                          <a:effectLst/>
                          <a:latin typeface="Arno Pro Caption" panose="02020502040506020403" pitchFamily="18" charset="0"/>
                          <a:cs typeface="Times New Roman" pitchFamily="18" charset="0"/>
                        </a:rPr>
                        <a:t>0.305</a:t>
                      </a:r>
                      <a:endParaRPr kumimoji="0" lang="en-US" sz="17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tab pos="4229100" algn="ctr"/>
                        </a:tabLst>
                      </a:pPr>
                      <a:r>
                        <a:rPr kumimoji="0" lang="en-US" sz="17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0.124%</a:t>
                      </a:r>
                      <a:endParaRPr kumimoji="0" lang="en-US" sz="17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bl>
          </a:graphicData>
        </a:graphic>
      </p:graphicFrame>
      <p:graphicFrame>
        <p:nvGraphicFramePr>
          <p:cNvPr id="52278" name="Object 217"/>
          <p:cNvGraphicFramePr>
            <a:graphicFrameLocks noChangeAspect="1"/>
          </p:cNvGraphicFramePr>
          <p:nvPr>
            <p:extLst>
              <p:ext uri="{D42A27DB-BD31-4B8C-83A1-F6EECF244321}">
                <p14:modId xmlns:p14="http://schemas.microsoft.com/office/powerpoint/2010/main" val="3431435786"/>
              </p:ext>
            </p:extLst>
          </p:nvPr>
        </p:nvGraphicFramePr>
        <p:xfrm>
          <a:off x="5105400" y="2667000"/>
          <a:ext cx="276225" cy="333375"/>
        </p:xfrm>
        <a:graphic>
          <a:graphicData uri="http://schemas.openxmlformats.org/presentationml/2006/ole">
            <mc:AlternateContent xmlns:mc="http://schemas.openxmlformats.org/markup-compatibility/2006">
              <mc:Choice xmlns:v="urn:schemas-microsoft-com:vml" Requires="v">
                <p:oleObj spid="_x0000_s52395" name="Equation" r:id="rId5" imgW="279400" imgH="330200" progId="Equation.3">
                  <p:embed/>
                </p:oleObj>
              </mc:Choice>
              <mc:Fallback>
                <p:oleObj name="Equation" r:id="rId5" imgW="279400" imgH="330200" progId="Equation.3">
                  <p:embed/>
                  <p:pic>
                    <p:nvPicPr>
                      <p:cNvPr id="0" name="Object 2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2667000"/>
                        <a:ext cx="2762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2279" name="Object 216"/>
          <p:cNvGraphicFramePr>
            <a:graphicFrameLocks noChangeAspect="1"/>
          </p:cNvGraphicFramePr>
          <p:nvPr>
            <p:extLst>
              <p:ext uri="{D42A27DB-BD31-4B8C-83A1-F6EECF244321}">
                <p14:modId xmlns:p14="http://schemas.microsoft.com/office/powerpoint/2010/main" val="3837982507"/>
              </p:ext>
            </p:extLst>
          </p:nvPr>
        </p:nvGraphicFramePr>
        <p:xfrm>
          <a:off x="6686550" y="2717800"/>
          <a:ext cx="228600" cy="250825"/>
        </p:xfrm>
        <a:graphic>
          <a:graphicData uri="http://schemas.openxmlformats.org/presentationml/2006/ole">
            <mc:AlternateContent xmlns:mc="http://schemas.openxmlformats.org/markup-compatibility/2006">
              <mc:Choice xmlns:v="urn:schemas-microsoft-com:vml" Requires="v">
                <p:oleObj spid="_x0000_s52396" name="Equation" r:id="rId7" imgW="228600" imgH="253800" progId="Equation.DSMT4">
                  <p:embed/>
                </p:oleObj>
              </mc:Choice>
              <mc:Fallback>
                <p:oleObj name="Equation" r:id="rId7" imgW="228600" imgH="253800" progId="Equation.DSMT4">
                  <p:embed/>
                  <p:pic>
                    <p:nvPicPr>
                      <p:cNvPr id="0" name="Object 216"/>
                      <p:cNvPicPr>
                        <a:picLocks noChangeAspect="1" noChangeArrowheads="1"/>
                      </p:cNvPicPr>
                      <p:nvPr/>
                    </p:nvPicPr>
                    <p:blipFill>
                      <a:blip r:embed="rId8"/>
                      <a:srcRect/>
                      <a:stretch>
                        <a:fillRect/>
                      </a:stretch>
                    </p:blipFill>
                    <p:spPr bwMode="auto">
                      <a:xfrm>
                        <a:off x="6686550" y="2717800"/>
                        <a:ext cx="228600" cy="25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57200" y="228599"/>
            <a:ext cx="8382000" cy="930275"/>
          </a:xfrm>
        </p:spPr>
        <p:txBody>
          <a:bodyPr/>
          <a:lstStyle/>
          <a:p>
            <a:r>
              <a:rPr lang="en-US" altLang="el-GR" dirty="0" smtClean="0"/>
              <a:t>Error in Multiple Segment </a:t>
            </a:r>
            <a:br>
              <a:rPr lang="en-US" altLang="el-GR" dirty="0" smtClean="0"/>
            </a:br>
            <a:r>
              <a:rPr lang="en-US" altLang="el-GR" dirty="0" smtClean="0"/>
              <a:t>Trapezoidal Rule</a:t>
            </a:r>
          </a:p>
        </p:txBody>
      </p:sp>
      <p:sp>
        <p:nvSpPr>
          <p:cNvPr id="18" name="Slide Number Placeholder 5"/>
          <p:cNvSpPr>
            <a:spLocks noGrp="1"/>
          </p:cNvSpPr>
          <p:nvPr>
            <p:ph type="sldNum" sz="quarter" idx="10"/>
          </p:nvPr>
        </p:nvSpPr>
        <p:spPr/>
        <p:txBody>
          <a:bodyPr/>
          <a:lstStyle/>
          <a:p>
            <a:pPr>
              <a:defRPr/>
            </a:pPr>
            <a:fld id="{53E3701F-FDBF-4E1F-814C-66B0E45BCE26}" type="slidenum">
              <a:rPr lang="en-US"/>
              <a:pPr>
                <a:defRPr/>
              </a:pPr>
              <a:t>18</a:t>
            </a:fld>
            <a:endParaRPr lang="en-US"/>
          </a:p>
        </p:txBody>
      </p:sp>
      <p:sp>
        <p:nvSpPr>
          <p:cNvPr id="53252" name="Rectangle 4"/>
          <p:cNvSpPr>
            <a:spLocks noChangeArrowheads="1"/>
          </p:cNvSpPr>
          <p:nvPr/>
        </p:nvSpPr>
        <p:spPr bwMode="auto">
          <a:xfrm>
            <a:off x="381000" y="1300579"/>
            <a:ext cx="672331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dirty="0">
                <a:latin typeface="Arno Pro Caption" panose="02020502040506020403" pitchFamily="18" charset="0"/>
              </a:rPr>
              <a:t>The true error for a single segment Trapezoidal rule is given by:</a:t>
            </a:r>
          </a:p>
        </p:txBody>
      </p:sp>
      <p:graphicFrame>
        <p:nvGraphicFramePr>
          <p:cNvPr id="53253" name="Object 5"/>
          <p:cNvGraphicFramePr>
            <a:graphicFrameLocks noChangeAspect="1"/>
          </p:cNvGraphicFramePr>
          <p:nvPr>
            <p:extLst>
              <p:ext uri="{D42A27DB-BD31-4B8C-83A1-F6EECF244321}">
                <p14:modId xmlns:p14="http://schemas.microsoft.com/office/powerpoint/2010/main" val="2560471409"/>
              </p:ext>
            </p:extLst>
          </p:nvPr>
        </p:nvGraphicFramePr>
        <p:xfrm>
          <a:off x="457200" y="1808059"/>
          <a:ext cx="3450432" cy="743603"/>
        </p:xfrm>
        <a:graphic>
          <a:graphicData uri="http://schemas.openxmlformats.org/presentationml/2006/ole">
            <mc:AlternateContent xmlns:mc="http://schemas.openxmlformats.org/markup-compatibility/2006">
              <mc:Choice xmlns:v="urn:schemas-microsoft-com:vml" Requires="v">
                <p:oleObj spid="_x0000_s53452" name="Equation" r:id="rId3" imgW="1942920" imgH="419040" progId="Equation.DSMT4">
                  <p:embed/>
                </p:oleObj>
              </mc:Choice>
              <mc:Fallback>
                <p:oleObj name="Equation" r:id="rId3" imgW="1942920" imgH="419040" progId="Equation.DSMT4">
                  <p:embed/>
                  <p:pic>
                    <p:nvPicPr>
                      <p:cNvPr id="0" name="Object 5"/>
                      <p:cNvPicPr>
                        <a:picLocks noChangeAspect="1" noChangeArrowheads="1"/>
                      </p:cNvPicPr>
                      <p:nvPr/>
                    </p:nvPicPr>
                    <p:blipFill>
                      <a:blip r:embed="rId4"/>
                      <a:srcRect/>
                      <a:stretch>
                        <a:fillRect/>
                      </a:stretch>
                    </p:blipFill>
                    <p:spPr bwMode="auto">
                      <a:xfrm>
                        <a:off x="457200" y="1808059"/>
                        <a:ext cx="3450432" cy="743603"/>
                      </a:xfrm>
                      <a:prstGeom prst="rect">
                        <a:avLst/>
                      </a:prstGeom>
                      <a:noFill/>
                      <a:ln>
                        <a:noFill/>
                      </a:ln>
                      <a:extLst/>
                    </p:spPr>
                  </p:pic>
                </p:oleObj>
              </mc:Fallback>
            </mc:AlternateContent>
          </a:graphicData>
        </a:graphic>
      </p:graphicFrame>
      <p:grpSp>
        <p:nvGrpSpPr>
          <p:cNvPr id="53254" name="Group 14"/>
          <p:cNvGrpSpPr>
            <a:grpSpLocks/>
          </p:cNvGrpSpPr>
          <p:nvPr/>
        </p:nvGrpSpPr>
        <p:grpSpPr bwMode="auto">
          <a:xfrm>
            <a:off x="4243387" y="1995946"/>
            <a:ext cx="3881438" cy="461963"/>
            <a:chOff x="240" y="2114"/>
            <a:chExt cx="2445" cy="291"/>
          </a:xfrm>
        </p:grpSpPr>
        <p:sp>
          <p:nvSpPr>
            <p:cNvPr id="53258" name="Rectangle 7"/>
            <p:cNvSpPr>
              <a:spLocks noChangeArrowheads="1"/>
            </p:cNvSpPr>
            <p:nvPr/>
          </p:nvSpPr>
          <p:spPr bwMode="auto">
            <a:xfrm>
              <a:off x="240" y="2130"/>
              <a:ext cx="547"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a:latin typeface="Arno Pro Caption" panose="02020502040506020403" pitchFamily="18" charset="0"/>
                </a:rPr>
                <a:t>where </a:t>
              </a:r>
            </a:p>
          </p:txBody>
        </p:sp>
        <p:graphicFrame>
          <p:nvGraphicFramePr>
            <p:cNvPr id="53259" name="Object 8"/>
            <p:cNvGraphicFramePr>
              <a:graphicFrameLocks noChangeAspect="1"/>
            </p:cNvGraphicFramePr>
            <p:nvPr>
              <p:extLst>
                <p:ext uri="{D42A27DB-BD31-4B8C-83A1-F6EECF244321}">
                  <p14:modId xmlns:p14="http://schemas.microsoft.com/office/powerpoint/2010/main" val="1358517973"/>
                </p:ext>
              </p:extLst>
            </p:nvPr>
          </p:nvGraphicFramePr>
          <p:xfrm>
            <a:off x="806" y="2143"/>
            <a:ext cx="137" cy="220"/>
          </p:xfrm>
          <a:graphic>
            <a:graphicData uri="http://schemas.openxmlformats.org/presentationml/2006/ole">
              <mc:AlternateContent xmlns:mc="http://schemas.openxmlformats.org/markup-compatibility/2006">
                <mc:Choice xmlns:v="urn:schemas-microsoft-com:vml" Requires="v">
                  <p:oleObj spid="_x0000_s53453" name="Equation" r:id="rId5" imgW="126720" imgH="203040" progId="Equation.DSMT4">
                    <p:embed/>
                  </p:oleObj>
                </mc:Choice>
                <mc:Fallback>
                  <p:oleObj name="Equation" r:id="rId5" imgW="126720" imgH="203040" progId="Equation.DSMT4">
                    <p:embed/>
                    <p:pic>
                      <p:nvPicPr>
                        <p:cNvPr id="0" name="Object 8"/>
                        <p:cNvPicPr>
                          <a:picLocks noChangeAspect="1" noChangeArrowheads="1"/>
                        </p:cNvPicPr>
                        <p:nvPr/>
                      </p:nvPicPr>
                      <p:blipFill>
                        <a:blip r:embed="rId6"/>
                        <a:srcRect/>
                        <a:stretch>
                          <a:fillRect/>
                        </a:stretch>
                      </p:blipFill>
                      <p:spPr bwMode="auto">
                        <a:xfrm>
                          <a:off x="806" y="2143"/>
                          <a:ext cx="137" cy="220"/>
                        </a:xfrm>
                        <a:prstGeom prst="rect">
                          <a:avLst/>
                        </a:prstGeom>
                        <a:noFill/>
                        <a:ln>
                          <a:noFill/>
                        </a:ln>
                        <a:extLst/>
                      </p:spPr>
                    </p:pic>
                  </p:oleObj>
                </mc:Fallback>
              </mc:AlternateContent>
            </a:graphicData>
          </a:graphic>
        </p:graphicFrame>
        <p:sp>
          <p:nvSpPr>
            <p:cNvPr id="53260" name="Rectangle 10"/>
            <p:cNvSpPr>
              <a:spLocks noChangeArrowheads="1"/>
            </p:cNvSpPr>
            <p:nvPr/>
          </p:nvSpPr>
          <p:spPr bwMode="auto">
            <a:xfrm>
              <a:off x="998" y="2114"/>
              <a:ext cx="1388"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rPr>
                <a:t>is some point in </a:t>
              </a:r>
            </a:p>
          </p:txBody>
        </p:sp>
        <p:graphicFrame>
          <p:nvGraphicFramePr>
            <p:cNvPr id="53261" name="Object 11"/>
            <p:cNvGraphicFramePr>
              <a:graphicFrameLocks noChangeAspect="1"/>
            </p:cNvGraphicFramePr>
            <p:nvPr>
              <p:extLst>
                <p:ext uri="{D42A27DB-BD31-4B8C-83A1-F6EECF244321}">
                  <p14:modId xmlns:p14="http://schemas.microsoft.com/office/powerpoint/2010/main" val="1614596679"/>
                </p:ext>
              </p:extLst>
            </p:nvPr>
          </p:nvGraphicFramePr>
          <p:xfrm>
            <a:off x="2367" y="2154"/>
            <a:ext cx="318" cy="192"/>
          </p:xfrm>
          <a:graphic>
            <a:graphicData uri="http://schemas.openxmlformats.org/presentationml/2006/ole">
              <mc:AlternateContent xmlns:mc="http://schemas.openxmlformats.org/markup-compatibility/2006">
                <mc:Choice xmlns:v="urn:schemas-microsoft-com:vml" Requires="v">
                  <p:oleObj spid="_x0000_s53454" name="Equation" r:id="rId7" imgW="507780" imgH="304668" progId="Equation.3">
                    <p:embed/>
                  </p:oleObj>
                </mc:Choice>
                <mc:Fallback>
                  <p:oleObj name="Equation" r:id="rId7" imgW="507780" imgH="304668" progId="Equation.3">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7" y="2154"/>
                          <a:ext cx="31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53255" name="Rectangle 15"/>
          <p:cNvSpPr>
            <a:spLocks noChangeArrowheads="1"/>
          </p:cNvSpPr>
          <p:nvPr/>
        </p:nvSpPr>
        <p:spPr bwMode="auto">
          <a:xfrm>
            <a:off x="381000" y="2768622"/>
            <a:ext cx="84582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a:latin typeface="Arno Pro Caption" panose="02020502040506020403" pitchFamily="18" charset="0"/>
              </a:rPr>
              <a:t>What is the error, then in the multiple segment Trapezoidal rule?  It will be simply the sum of the errors from each segment, where the error in each segment is that of the single segment Trapezoidal rule.  </a:t>
            </a:r>
          </a:p>
          <a:p>
            <a:pPr algn="l"/>
            <a:endParaRPr lang="en-US" altLang="el-GR" sz="2000">
              <a:latin typeface="Arno Pro Caption" panose="02020502040506020403" pitchFamily="18" charset="0"/>
            </a:endParaRPr>
          </a:p>
          <a:p>
            <a:pPr algn="l"/>
            <a:r>
              <a:rPr lang="en-US" altLang="el-GR" sz="2000">
                <a:latin typeface="Arno Pro Caption" panose="02020502040506020403" pitchFamily="18" charset="0"/>
              </a:rPr>
              <a:t>The error in each segment is</a:t>
            </a:r>
          </a:p>
        </p:txBody>
      </p:sp>
      <p:graphicFrame>
        <p:nvGraphicFramePr>
          <p:cNvPr id="53256" name="Object 17"/>
          <p:cNvGraphicFramePr>
            <a:graphicFrameLocks noChangeAspect="1"/>
          </p:cNvGraphicFramePr>
          <p:nvPr>
            <p:extLst>
              <p:ext uri="{D42A27DB-BD31-4B8C-83A1-F6EECF244321}">
                <p14:modId xmlns:p14="http://schemas.microsoft.com/office/powerpoint/2010/main" val="3310309437"/>
              </p:ext>
            </p:extLst>
          </p:nvPr>
        </p:nvGraphicFramePr>
        <p:xfrm>
          <a:off x="2481892" y="4503326"/>
          <a:ext cx="4684073" cy="830673"/>
        </p:xfrm>
        <a:graphic>
          <a:graphicData uri="http://schemas.openxmlformats.org/presentationml/2006/ole">
            <mc:AlternateContent xmlns:mc="http://schemas.openxmlformats.org/markup-compatibility/2006">
              <mc:Choice xmlns:v="urn:schemas-microsoft-com:vml" Requires="v">
                <p:oleObj spid="_x0000_s53455" name="Equation" r:id="rId9" imgW="2577960" imgH="457200" progId="Equation.DSMT4">
                  <p:embed/>
                </p:oleObj>
              </mc:Choice>
              <mc:Fallback>
                <p:oleObj name="Equation" r:id="rId9" imgW="2577960" imgH="457200" progId="Equation.DSMT4">
                  <p:embed/>
                  <p:pic>
                    <p:nvPicPr>
                      <p:cNvPr id="0" name="Object 17"/>
                      <p:cNvPicPr>
                        <a:picLocks noChangeAspect="1" noChangeArrowheads="1"/>
                      </p:cNvPicPr>
                      <p:nvPr/>
                    </p:nvPicPr>
                    <p:blipFill>
                      <a:blip r:embed="rId10"/>
                      <a:srcRect/>
                      <a:stretch>
                        <a:fillRect/>
                      </a:stretch>
                    </p:blipFill>
                    <p:spPr bwMode="auto">
                      <a:xfrm>
                        <a:off x="2481892" y="4503326"/>
                        <a:ext cx="4684073" cy="830673"/>
                      </a:xfrm>
                      <a:prstGeom prst="rect">
                        <a:avLst/>
                      </a:prstGeom>
                      <a:noFill/>
                      <a:ln>
                        <a:noFill/>
                      </a:ln>
                      <a:extLst/>
                    </p:spPr>
                  </p:pic>
                </p:oleObj>
              </mc:Fallback>
            </mc:AlternateContent>
          </a:graphicData>
        </a:graphic>
      </p:graphicFrame>
      <p:graphicFrame>
        <p:nvGraphicFramePr>
          <p:cNvPr id="53257" name="Object 16"/>
          <p:cNvGraphicFramePr>
            <a:graphicFrameLocks noChangeAspect="1"/>
          </p:cNvGraphicFramePr>
          <p:nvPr>
            <p:extLst>
              <p:ext uri="{D42A27DB-BD31-4B8C-83A1-F6EECF244321}">
                <p14:modId xmlns:p14="http://schemas.microsoft.com/office/powerpoint/2010/main" val="1116627210"/>
              </p:ext>
            </p:extLst>
          </p:nvPr>
        </p:nvGraphicFramePr>
        <p:xfrm>
          <a:off x="2819400" y="5452628"/>
          <a:ext cx="1393032" cy="766168"/>
        </p:xfrm>
        <a:graphic>
          <a:graphicData uri="http://schemas.openxmlformats.org/presentationml/2006/ole">
            <mc:AlternateContent xmlns:mc="http://schemas.openxmlformats.org/markup-compatibility/2006">
              <mc:Choice xmlns:v="urn:schemas-microsoft-com:vml" Requires="v">
                <p:oleObj spid="_x0000_s53456" name="Equation" r:id="rId11" imgW="761760" imgH="419040" progId="Equation.DSMT4">
                  <p:embed/>
                </p:oleObj>
              </mc:Choice>
              <mc:Fallback>
                <p:oleObj name="Equation" r:id="rId11" imgW="761760" imgH="419040" progId="Equation.DSMT4">
                  <p:embed/>
                  <p:pic>
                    <p:nvPicPr>
                      <p:cNvPr id="0" name="Object 16"/>
                      <p:cNvPicPr>
                        <a:picLocks noChangeAspect="1" noChangeArrowheads="1"/>
                      </p:cNvPicPr>
                      <p:nvPr/>
                    </p:nvPicPr>
                    <p:blipFill>
                      <a:blip r:embed="rId12"/>
                      <a:srcRect/>
                      <a:stretch>
                        <a:fillRect/>
                      </a:stretch>
                    </p:blipFill>
                    <p:spPr bwMode="auto">
                      <a:xfrm>
                        <a:off x="2819400" y="5452628"/>
                        <a:ext cx="1393032" cy="766168"/>
                      </a:xfrm>
                      <a:prstGeom prst="rect">
                        <a:avLst/>
                      </a:prstGeom>
                      <a:noFill/>
                      <a:ln>
                        <a:noFill/>
                      </a:ln>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Slide Number Placeholder 5"/>
          <p:cNvSpPr>
            <a:spLocks noGrp="1"/>
          </p:cNvSpPr>
          <p:nvPr>
            <p:ph type="sldNum" sz="quarter" idx="10"/>
          </p:nvPr>
        </p:nvSpPr>
        <p:spPr/>
        <p:txBody>
          <a:bodyPr/>
          <a:lstStyle/>
          <a:p>
            <a:pPr>
              <a:defRPr/>
            </a:pPr>
            <a:fld id="{141302F5-DDEC-4ECF-82A3-864C66CEAE21}" type="slidenum">
              <a:rPr lang="en-US"/>
              <a:pPr>
                <a:defRPr/>
              </a:pPr>
              <a:t>19</a:t>
            </a:fld>
            <a:endParaRPr lang="en-US"/>
          </a:p>
        </p:txBody>
      </p:sp>
      <p:sp>
        <p:nvSpPr>
          <p:cNvPr id="54275" name="Rectangle 2"/>
          <p:cNvSpPr>
            <a:spLocks noGrp="1" noChangeArrowheads="1"/>
          </p:cNvSpPr>
          <p:nvPr>
            <p:ph type="title"/>
          </p:nvPr>
        </p:nvSpPr>
        <p:spPr>
          <a:xfrm>
            <a:off x="457200" y="228600"/>
            <a:ext cx="8382000" cy="990600"/>
          </a:xfrm>
        </p:spPr>
        <p:txBody>
          <a:bodyPr/>
          <a:lstStyle/>
          <a:p>
            <a:r>
              <a:rPr lang="en-US" altLang="el-GR" dirty="0" smtClean="0"/>
              <a:t>Error in Multiple Segment </a:t>
            </a:r>
            <a:br>
              <a:rPr lang="en-US" altLang="el-GR" dirty="0" smtClean="0"/>
            </a:br>
            <a:r>
              <a:rPr lang="en-US" altLang="el-GR" dirty="0" smtClean="0"/>
              <a:t>Trapezoidal Rule</a:t>
            </a:r>
          </a:p>
        </p:txBody>
      </p:sp>
      <p:sp>
        <p:nvSpPr>
          <p:cNvPr id="54276" name="Text Box 4"/>
          <p:cNvSpPr txBox="1">
            <a:spLocks noChangeArrowheads="1"/>
          </p:cNvSpPr>
          <p:nvPr/>
        </p:nvSpPr>
        <p:spPr bwMode="auto">
          <a:xfrm>
            <a:off x="457200" y="1357312"/>
            <a:ext cx="2209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Similarly:</a:t>
            </a:r>
          </a:p>
        </p:txBody>
      </p:sp>
      <p:graphicFrame>
        <p:nvGraphicFramePr>
          <p:cNvPr id="54277" name="Object 6"/>
          <p:cNvGraphicFramePr>
            <a:graphicFrameLocks noChangeAspect="1"/>
          </p:cNvGraphicFramePr>
          <p:nvPr>
            <p:extLst>
              <p:ext uri="{D42A27DB-BD31-4B8C-83A1-F6EECF244321}">
                <p14:modId xmlns:p14="http://schemas.microsoft.com/office/powerpoint/2010/main" val="32881361"/>
              </p:ext>
            </p:extLst>
          </p:nvPr>
        </p:nvGraphicFramePr>
        <p:xfrm>
          <a:off x="2228849" y="1352550"/>
          <a:ext cx="6706726" cy="781050"/>
        </p:xfrm>
        <a:graphic>
          <a:graphicData uri="http://schemas.openxmlformats.org/presentationml/2006/ole">
            <mc:AlternateContent xmlns:mc="http://schemas.openxmlformats.org/markup-compatibility/2006">
              <mc:Choice xmlns:v="urn:schemas-microsoft-com:vml" Requires="v">
                <p:oleObj spid="_x0000_s54434" name="Equation" r:id="rId3" imgW="3924000" imgH="457200" progId="Equation.DSMT4">
                  <p:embed/>
                </p:oleObj>
              </mc:Choice>
              <mc:Fallback>
                <p:oleObj name="Equation" r:id="rId3" imgW="3924000" imgH="457200" progId="Equation.DSMT4">
                  <p:embed/>
                  <p:pic>
                    <p:nvPicPr>
                      <p:cNvPr id="0" name="Object 6"/>
                      <p:cNvPicPr>
                        <a:picLocks noChangeAspect="1" noChangeArrowheads="1"/>
                      </p:cNvPicPr>
                      <p:nvPr/>
                    </p:nvPicPr>
                    <p:blipFill>
                      <a:blip r:embed="rId4"/>
                      <a:srcRect/>
                      <a:stretch>
                        <a:fillRect/>
                      </a:stretch>
                    </p:blipFill>
                    <p:spPr bwMode="auto">
                      <a:xfrm>
                        <a:off x="2228849" y="1352550"/>
                        <a:ext cx="6706726" cy="781050"/>
                      </a:xfrm>
                      <a:prstGeom prst="rect">
                        <a:avLst/>
                      </a:prstGeom>
                      <a:noFill/>
                      <a:ln>
                        <a:noFill/>
                      </a:ln>
                      <a:extLst/>
                    </p:spPr>
                  </p:pic>
                </p:oleObj>
              </mc:Fallback>
            </mc:AlternateContent>
          </a:graphicData>
        </a:graphic>
      </p:graphicFrame>
      <p:graphicFrame>
        <p:nvGraphicFramePr>
          <p:cNvPr id="54278" name="Object 5"/>
          <p:cNvGraphicFramePr>
            <a:graphicFrameLocks noChangeAspect="1"/>
          </p:cNvGraphicFramePr>
          <p:nvPr>
            <p:extLst>
              <p:ext uri="{D42A27DB-BD31-4B8C-83A1-F6EECF244321}">
                <p14:modId xmlns:p14="http://schemas.microsoft.com/office/powerpoint/2010/main" val="2658470146"/>
              </p:ext>
            </p:extLst>
          </p:nvPr>
        </p:nvGraphicFramePr>
        <p:xfrm>
          <a:off x="2471476" y="2247900"/>
          <a:ext cx="1317742" cy="723251"/>
        </p:xfrm>
        <a:graphic>
          <a:graphicData uri="http://schemas.openxmlformats.org/presentationml/2006/ole">
            <mc:AlternateContent xmlns:mc="http://schemas.openxmlformats.org/markup-compatibility/2006">
              <mc:Choice xmlns:v="urn:schemas-microsoft-com:vml" Requires="v">
                <p:oleObj spid="_x0000_s54435" name="Equation" r:id="rId5" imgW="761760" imgH="419040" progId="Equation.DSMT4">
                  <p:embed/>
                </p:oleObj>
              </mc:Choice>
              <mc:Fallback>
                <p:oleObj name="Equation" r:id="rId5" imgW="761760" imgH="419040" progId="Equation.DSMT4">
                  <p:embed/>
                  <p:pic>
                    <p:nvPicPr>
                      <p:cNvPr id="0" name="Object 5"/>
                      <p:cNvPicPr>
                        <a:picLocks noChangeAspect="1" noChangeArrowheads="1"/>
                      </p:cNvPicPr>
                      <p:nvPr/>
                    </p:nvPicPr>
                    <p:blipFill>
                      <a:blip r:embed="rId6"/>
                      <a:srcRect/>
                      <a:stretch>
                        <a:fillRect/>
                      </a:stretch>
                    </p:blipFill>
                    <p:spPr bwMode="auto">
                      <a:xfrm>
                        <a:off x="2471476" y="2247900"/>
                        <a:ext cx="1317742" cy="723251"/>
                      </a:xfrm>
                      <a:prstGeom prst="rect">
                        <a:avLst/>
                      </a:prstGeom>
                      <a:noFill/>
                      <a:ln>
                        <a:noFill/>
                      </a:ln>
                      <a:extLst/>
                    </p:spPr>
                  </p:pic>
                </p:oleObj>
              </mc:Fallback>
            </mc:AlternateContent>
          </a:graphicData>
        </a:graphic>
      </p:graphicFrame>
      <p:sp>
        <p:nvSpPr>
          <p:cNvPr id="54279" name="Text Box 9"/>
          <p:cNvSpPr txBox="1">
            <a:spLocks noChangeArrowheads="1"/>
          </p:cNvSpPr>
          <p:nvPr/>
        </p:nvSpPr>
        <p:spPr bwMode="auto">
          <a:xfrm>
            <a:off x="436418" y="3162300"/>
            <a:ext cx="3352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It then follows that:</a:t>
            </a:r>
          </a:p>
        </p:txBody>
      </p:sp>
      <p:graphicFrame>
        <p:nvGraphicFramePr>
          <p:cNvPr id="54280" name="Object 11"/>
          <p:cNvGraphicFramePr>
            <a:graphicFrameLocks noChangeAspect="1"/>
          </p:cNvGraphicFramePr>
          <p:nvPr>
            <p:extLst>
              <p:ext uri="{D42A27DB-BD31-4B8C-83A1-F6EECF244321}">
                <p14:modId xmlns:p14="http://schemas.microsoft.com/office/powerpoint/2010/main" val="2557466329"/>
              </p:ext>
            </p:extLst>
          </p:nvPr>
        </p:nvGraphicFramePr>
        <p:xfrm>
          <a:off x="2919844" y="3089275"/>
          <a:ext cx="5912299" cy="813594"/>
        </p:xfrm>
        <a:graphic>
          <a:graphicData uri="http://schemas.openxmlformats.org/presentationml/2006/ole">
            <mc:AlternateContent xmlns:mc="http://schemas.openxmlformats.org/markup-compatibility/2006">
              <mc:Choice xmlns:v="urn:schemas-microsoft-com:vml" Requires="v">
                <p:oleObj spid="_x0000_s54436" name="Equation" r:id="rId7" imgW="3416040" imgH="469800" progId="Equation.DSMT4">
                  <p:embed/>
                </p:oleObj>
              </mc:Choice>
              <mc:Fallback>
                <p:oleObj name="Equation" r:id="rId7" imgW="3416040" imgH="469800" progId="Equation.DSMT4">
                  <p:embed/>
                  <p:pic>
                    <p:nvPicPr>
                      <p:cNvPr id="0" name="Object 11"/>
                      <p:cNvPicPr>
                        <a:picLocks noChangeAspect="1" noChangeArrowheads="1"/>
                      </p:cNvPicPr>
                      <p:nvPr/>
                    </p:nvPicPr>
                    <p:blipFill>
                      <a:blip r:embed="rId8"/>
                      <a:srcRect/>
                      <a:stretch>
                        <a:fillRect/>
                      </a:stretch>
                    </p:blipFill>
                    <p:spPr bwMode="auto">
                      <a:xfrm>
                        <a:off x="2919844" y="3089275"/>
                        <a:ext cx="5912299" cy="813594"/>
                      </a:xfrm>
                      <a:prstGeom prst="rect">
                        <a:avLst/>
                      </a:prstGeom>
                      <a:noFill/>
                      <a:ln>
                        <a:noFill/>
                      </a:ln>
                      <a:extLst/>
                    </p:spPr>
                  </p:pic>
                </p:oleObj>
              </mc:Fallback>
            </mc:AlternateContent>
          </a:graphicData>
        </a:graphic>
      </p:graphicFrame>
      <p:graphicFrame>
        <p:nvGraphicFramePr>
          <p:cNvPr id="54281" name="Object 10"/>
          <p:cNvGraphicFramePr>
            <a:graphicFrameLocks noChangeAspect="1"/>
          </p:cNvGraphicFramePr>
          <p:nvPr>
            <p:extLst>
              <p:ext uri="{D42A27DB-BD31-4B8C-83A1-F6EECF244321}">
                <p14:modId xmlns:p14="http://schemas.microsoft.com/office/powerpoint/2010/main" val="605403690"/>
              </p:ext>
            </p:extLst>
          </p:nvPr>
        </p:nvGraphicFramePr>
        <p:xfrm>
          <a:off x="3158056" y="4103580"/>
          <a:ext cx="1409700" cy="685800"/>
        </p:xfrm>
        <a:graphic>
          <a:graphicData uri="http://schemas.openxmlformats.org/presentationml/2006/ole">
            <mc:AlternateContent xmlns:mc="http://schemas.openxmlformats.org/markup-compatibility/2006">
              <mc:Choice xmlns:v="urn:schemas-microsoft-com:vml" Requires="v">
                <p:oleObj spid="_x0000_s54437" name="Equation" r:id="rId9" imgW="1409700" imgH="685800" progId="Equation.DSMT4">
                  <p:embed/>
                </p:oleObj>
              </mc:Choice>
              <mc:Fallback>
                <p:oleObj name="Equation" r:id="rId9" imgW="1409700" imgH="685800"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8056" y="4103580"/>
                        <a:ext cx="14097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Εικόνα 8"/>
          <p:cNvPicPr>
            <a:picLocks noChangeAspect="1"/>
          </p:cNvPicPr>
          <p:nvPr/>
        </p:nvPicPr>
        <p:blipFill>
          <a:blip r:embed="rId4">
            <a:duotone>
              <a:schemeClr val="accent5">
                <a:shade val="45000"/>
                <a:satMod val="135000"/>
              </a:schemeClr>
              <a:prstClr val="white"/>
            </a:duotone>
          </a:blip>
          <a:stretch>
            <a:fillRect/>
          </a:stretch>
        </p:blipFill>
        <p:spPr>
          <a:xfrm>
            <a:off x="3491345" y="1828800"/>
            <a:ext cx="5638800" cy="4448175"/>
          </a:xfrm>
          <a:prstGeom prst="rect">
            <a:avLst/>
          </a:prstGeom>
        </p:spPr>
      </p:pic>
      <p:sp>
        <p:nvSpPr>
          <p:cNvPr id="29699" name="Rectangle 2"/>
          <p:cNvSpPr>
            <a:spLocks noGrp="1" noChangeArrowheads="1"/>
          </p:cNvSpPr>
          <p:nvPr>
            <p:ph type="title"/>
          </p:nvPr>
        </p:nvSpPr>
        <p:spPr/>
        <p:txBody>
          <a:bodyPr/>
          <a:lstStyle/>
          <a:p>
            <a:r>
              <a:rPr lang="en-US" altLang="el-GR" dirty="0" smtClean="0"/>
              <a:t>What is Integration</a:t>
            </a:r>
          </a:p>
        </p:txBody>
      </p:sp>
      <p:graphicFrame>
        <p:nvGraphicFramePr>
          <p:cNvPr id="29701" name="Object 121"/>
          <p:cNvGraphicFramePr>
            <a:graphicFrameLocks noGrp="1" noChangeAspect="1"/>
          </p:cNvGraphicFramePr>
          <p:nvPr>
            <p:ph idx="1"/>
            <p:extLst>
              <p:ext uri="{D42A27DB-BD31-4B8C-83A1-F6EECF244321}">
                <p14:modId xmlns:p14="http://schemas.microsoft.com/office/powerpoint/2010/main" val="158781005"/>
              </p:ext>
            </p:extLst>
          </p:nvPr>
        </p:nvGraphicFramePr>
        <p:xfrm>
          <a:off x="5029200" y="1828800"/>
          <a:ext cx="1544637" cy="838200"/>
        </p:xfrm>
        <a:graphic>
          <a:graphicData uri="http://schemas.openxmlformats.org/presentationml/2006/ole">
            <mc:AlternateContent xmlns:mc="http://schemas.openxmlformats.org/markup-compatibility/2006">
              <mc:Choice xmlns:v="urn:schemas-microsoft-com:vml" Requires="v">
                <p:oleObj spid="_x0000_s29769" name="Equation" r:id="rId5" imgW="888840" imgH="482400" progId="Equation.DSMT4">
                  <p:embed/>
                </p:oleObj>
              </mc:Choice>
              <mc:Fallback>
                <p:oleObj name="Equation" r:id="rId5" imgW="888840" imgH="482400" progId="Equation.DSMT4">
                  <p:embed/>
                  <p:pic>
                    <p:nvPicPr>
                      <p:cNvPr id="0" name="Object 121"/>
                      <p:cNvPicPr>
                        <a:picLocks noChangeAspect="1" noChangeArrowheads="1"/>
                      </p:cNvPicPr>
                      <p:nvPr/>
                    </p:nvPicPr>
                    <p:blipFill>
                      <a:blip r:embed="rId6"/>
                      <a:srcRect/>
                      <a:stretch>
                        <a:fillRect/>
                      </a:stretch>
                    </p:blipFill>
                    <p:spPr bwMode="auto">
                      <a:xfrm>
                        <a:off x="5029200" y="1828800"/>
                        <a:ext cx="1544637"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 name="Slide Number Placeholder 6"/>
          <p:cNvSpPr>
            <a:spLocks noGrp="1"/>
          </p:cNvSpPr>
          <p:nvPr>
            <p:ph type="sldNum" sz="quarter" idx="10"/>
          </p:nvPr>
        </p:nvSpPr>
        <p:spPr/>
        <p:txBody>
          <a:bodyPr/>
          <a:lstStyle/>
          <a:p>
            <a:pPr>
              <a:defRPr/>
            </a:pPr>
            <a:fld id="{E282AB08-B1EA-45B5-8242-008016531A1A}" type="slidenum">
              <a:rPr lang="en-US"/>
              <a:pPr>
                <a:defRPr/>
              </a:pPr>
              <a:t>2</a:t>
            </a:fld>
            <a:endParaRPr lang="en-US"/>
          </a:p>
        </p:txBody>
      </p:sp>
      <p:sp>
        <p:nvSpPr>
          <p:cNvPr id="29700" name="Rectangle 3"/>
          <p:cNvSpPr>
            <a:spLocks noGrp="1" noChangeArrowheads="1"/>
          </p:cNvSpPr>
          <p:nvPr>
            <p:ph type="body" sz="half" idx="4294967295"/>
          </p:nvPr>
        </p:nvSpPr>
        <p:spPr>
          <a:xfrm>
            <a:off x="256308" y="990600"/>
            <a:ext cx="8582892" cy="838200"/>
          </a:xfrm>
        </p:spPr>
        <p:txBody>
          <a:bodyPr/>
          <a:lstStyle/>
          <a:p>
            <a:pPr>
              <a:buNone/>
            </a:pPr>
            <a:r>
              <a:rPr lang="en-US" altLang="el-GR" sz="2800" dirty="0" smtClean="0">
                <a:solidFill>
                  <a:srgbClr val="7030A0"/>
                </a:solidFill>
                <a:latin typeface="Arno Pro Caption" panose="02020502040506020403" pitchFamily="18" charset="0"/>
                <a:cs typeface="Times New Roman" pitchFamily="18" charset="0"/>
              </a:rPr>
              <a:t>	</a:t>
            </a:r>
            <a:r>
              <a:rPr lang="en-US" altLang="el-GR" sz="2400" b="1" dirty="0" smtClean="0">
                <a:solidFill>
                  <a:srgbClr val="7030A0"/>
                </a:solidFill>
                <a:latin typeface="Arno Pro Caption" panose="02020502040506020403" pitchFamily="18" charset="0"/>
                <a:cs typeface="Times New Roman" pitchFamily="18" charset="0"/>
              </a:rPr>
              <a:t>Integration: </a:t>
            </a:r>
            <a:r>
              <a:rPr lang="en-US" altLang="el-GR" sz="2400" dirty="0">
                <a:latin typeface="Arno Pro Caption" panose="02020502040506020403" pitchFamily="18" charset="0"/>
              </a:rPr>
              <a:t>The process of measuring the area under a function plotted on a graph.</a:t>
            </a:r>
          </a:p>
          <a:p>
            <a:pPr>
              <a:buFont typeface="Wingdings" pitchFamily="2" charset="2"/>
              <a:buNone/>
            </a:pPr>
            <a:endParaRPr lang="en-US" altLang="el-GR" sz="2100" b="1" dirty="0" smtClean="0">
              <a:solidFill>
                <a:srgbClr val="7030A0"/>
              </a:solidFill>
              <a:latin typeface="Arno Pro Caption" panose="02020502040506020403" pitchFamily="18" charset="0"/>
              <a:cs typeface="Times New Roman" pitchFamily="18" charset="0"/>
            </a:endParaRPr>
          </a:p>
        </p:txBody>
      </p:sp>
      <p:sp>
        <p:nvSpPr>
          <p:cNvPr id="29703" name="Text Box 124"/>
          <p:cNvSpPr txBox="1">
            <a:spLocks noChangeArrowheads="1"/>
          </p:cNvSpPr>
          <p:nvPr/>
        </p:nvSpPr>
        <p:spPr bwMode="auto">
          <a:xfrm>
            <a:off x="450273" y="2590800"/>
            <a:ext cx="3429000"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Where: </a:t>
            </a:r>
          </a:p>
          <a:p>
            <a:pPr algn="l" eaLnBrk="1" hangingPunct="1">
              <a:spcBef>
                <a:spcPct val="50000"/>
              </a:spcBef>
            </a:pPr>
            <a:r>
              <a:rPr lang="en-US" altLang="el-GR" sz="2000" i="1" dirty="0">
                <a:latin typeface="Arno Pro Caption" panose="02020502040506020403" pitchFamily="18" charset="0"/>
              </a:rPr>
              <a:t>f(x) </a:t>
            </a:r>
            <a:r>
              <a:rPr lang="en-US" altLang="el-GR" sz="2000" dirty="0">
                <a:latin typeface="Arno Pro Caption" panose="02020502040506020403" pitchFamily="18" charset="0"/>
              </a:rPr>
              <a:t>is the integrand</a:t>
            </a:r>
          </a:p>
          <a:p>
            <a:pPr algn="l" eaLnBrk="1" hangingPunct="1">
              <a:spcBef>
                <a:spcPct val="50000"/>
              </a:spcBef>
            </a:pPr>
            <a:r>
              <a:rPr lang="en-US" altLang="el-GR" sz="2000" i="1" dirty="0">
                <a:latin typeface="Arno Pro Caption" panose="02020502040506020403" pitchFamily="18" charset="0"/>
              </a:rPr>
              <a:t>a</a:t>
            </a:r>
            <a:r>
              <a:rPr lang="en-US" altLang="el-GR" sz="2000" dirty="0">
                <a:latin typeface="Arno Pro Caption" panose="02020502040506020403" pitchFamily="18" charset="0"/>
              </a:rPr>
              <a:t>= lower limit of integration</a:t>
            </a:r>
          </a:p>
          <a:p>
            <a:pPr algn="l" eaLnBrk="1" hangingPunct="1">
              <a:spcBef>
                <a:spcPct val="50000"/>
              </a:spcBef>
            </a:pPr>
            <a:r>
              <a:rPr lang="en-US" altLang="el-GR" sz="2000" i="1" dirty="0">
                <a:latin typeface="Arno Pro Caption" panose="02020502040506020403" pitchFamily="18" charset="0"/>
              </a:rPr>
              <a:t>b</a:t>
            </a:r>
            <a:r>
              <a:rPr lang="en-US" altLang="el-GR" sz="2000" dirty="0">
                <a:latin typeface="Arno Pro Caption" panose="02020502040506020403" pitchFamily="18" charset="0"/>
              </a:rPr>
              <a:t>= upper limit of integration</a:t>
            </a:r>
            <a:endParaRPr lang="en-US" altLang="el-GR" sz="2000" i="1" dirty="0">
              <a:latin typeface="Arno Pro Caption" panose="02020502040506020403"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 name="Slide Number Placeholder 5"/>
          <p:cNvSpPr>
            <a:spLocks noGrp="1"/>
          </p:cNvSpPr>
          <p:nvPr>
            <p:ph type="sldNum" sz="quarter" idx="10"/>
          </p:nvPr>
        </p:nvSpPr>
        <p:spPr/>
        <p:txBody>
          <a:bodyPr/>
          <a:lstStyle/>
          <a:p>
            <a:pPr>
              <a:defRPr/>
            </a:pPr>
            <a:fld id="{21E025C5-E7E5-48BB-A49B-1F75BA3FDAD7}" type="slidenum">
              <a:rPr lang="en-US"/>
              <a:pPr>
                <a:defRPr/>
              </a:pPr>
              <a:t>20</a:t>
            </a:fld>
            <a:endParaRPr lang="en-US"/>
          </a:p>
        </p:txBody>
      </p:sp>
      <p:sp>
        <p:nvSpPr>
          <p:cNvPr id="55299" name="Rectangle 2"/>
          <p:cNvSpPr>
            <a:spLocks noGrp="1" noChangeArrowheads="1"/>
          </p:cNvSpPr>
          <p:nvPr>
            <p:ph type="title"/>
          </p:nvPr>
        </p:nvSpPr>
        <p:spPr>
          <a:xfrm>
            <a:off x="457200" y="228600"/>
            <a:ext cx="8382000" cy="990600"/>
          </a:xfrm>
        </p:spPr>
        <p:txBody>
          <a:bodyPr/>
          <a:lstStyle/>
          <a:p>
            <a:r>
              <a:rPr lang="en-US" altLang="el-GR" dirty="0" smtClean="0"/>
              <a:t>Error in Multiple Segment </a:t>
            </a:r>
            <a:br>
              <a:rPr lang="en-US" altLang="el-GR" dirty="0" smtClean="0"/>
            </a:br>
            <a:r>
              <a:rPr lang="en-US" altLang="el-GR" dirty="0" smtClean="0"/>
              <a:t>Trapezoidal Rule</a:t>
            </a:r>
          </a:p>
        </p:txBody>
      </p:sp>
      <p:sp>
        <p:nvSpPr>
          <p:cNvPr id="55300" name="Rectangle 4"/>
          <p:cNvSpPr>
            <a:spLocks noChangeArrowheads="1"/>
          </p:cNvSpPr>
          <p:nvPr/>
        </p:nvSpPr>
        <p:spPr bwMode="auto">
          <a:xfrm>
            <a:off x="609600" y="1262817"/>
            <a:ext cx="610776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rPr>
              <a:t>Hence the total error in multiple segment Trapezoidal rule is</a:t>
            </a:r>
          </a:p>
          <a:p>
            <a:pPr algn="l"/>
            <a:endParaRPr lang="en-US" altLang="el-GR" sz="1900" dirty="0">
              <a:latin typeface="Arno Pro Caption" panose="02020502040506020403" pitchFamily="18" charset="0"/>
            </a:endParaRPr>
          </a:p>
        </p:txBody>
      </p:sp>
      <p:grpSp>
        <p:nvGrpSpPr>
          <p:cNvPr id="2" name="Ομάδα 1"/>
          <p:cNvGrpSpPr/>
          <p:nvPr/>
        </p:nvGrpSpPr>
        <p:grpSpPr>
          <a:xfrm>
            <a:off x="1651642" y="1680158"/>
            <a:ext cx="5529847" cy="1100847"/>
            <a:chOff x="1327150" y="1553173"/>
            <a:chExt cx="5529847" cy="1100847"/>
          </a:xfrm>
        </p:grpSpPr>
        <p:graphicFrame>
          <p:nvGraphicFramePr>
            <p:cNvPr id="55301" name="Object 6"/>
            <p:cNvGraphicFramePr>
              <a:graphicFrameLocks noChangeAspect="1"/>
            </p:cNvGraphicFramePr>
            <p:nvPr>
              <p:extLst>
                <p:ext uri="{D42A27DB-BD31-4B8C-83A1-F6EECF244321}">
                  <p14:modId xmlns:p14="http://schemas.microsoft.com/office/powerpoint/2010/main" val="688730277"/>
                </p:ext>
              </p:extLst>
            </p:nvPr>
          </p:nvGraphicFramePr>
          <p:xfrm>
            <a:off x="1327150" y="1885156"/>
            <a:ext cx="1256091" cy="768864"/>
          </p:xfrm>
          <a:graphic>
            <a:graphicData uri="http://schemas.openxmlformats.org/presentationml/2006/ole">
              <mc:AlternateContent xmlns:mc="http://schemas.openxmlformats.org/markup-compatibility/2006">
                <mc:Choice xmlns:v="urn:schemas-microsoft-com:vml" Requires="v">
                  <p:oleObj spid="_x0000_s55545" name="Equation" r:id="rId3" imgW="711000" imgH="431640" progId="Equation.DSMT4">
                    <p:embed/>
                  </p:oleObj>
                </mc:Choice>
                <mc:Fallback>
                  <p:oleObj name="Equation" r:id="rId3" imgW="711000" imgH="431640" progId="Equation.DSMT4">
                    <p:embed/>
                    <p:pic>
                      <p:nvPicPr>
                        <p:cNvPr id="0" name="Object 6"/>
                        <p:cNvPicPr>
                          <a:picLocks noChangeAspect="1" noChangeArrowheads="1"/>
                        </p:cNvPicPr>
                        <p:nvPr/>
                      </p:nvPicPr>
                      <p:blipFill>
                        <a:blip r:embed="rId4"/>
                        <a:srcRect/>
                        <a:stretch>
                          <a:fillRect/>
                        </a:stretch>
                      </p:blipFill>
                      <p:spPr bwMode="auto">
                        <a:xfrm>
                          <a:off x="1327150" y="1885156"/>
                          <a:ext cx="1256091" cy="768864"/>
                        </a:xfrm>
                        <a:prstGeom prst="rect">
                          <a:avLst/>
                        </a:prstGeom>
                        <a:noFill/>
                        <a:ln>
                          <a:noFill/>
                        </a:ln>
                        <a:extLst/>
                      </p:spPr>
                    </p:pic>
                  </p:oleObj>
                </mc:Fallback>
              </mc:AlternateContent>
            </a:graphicData>
          </a:graphic>
        </p:graphicFrame>
        <p:graphicFrame>
          <p:nvGraphicFramePr>
            <p:cNvPr id="55302" name="Object 5"/>
            <p:cNvGraphicFramePr>
              <a:graphicFrameLocks noChangeAspect="1"/>
            </p:cNvGraphicFramePr>
            <p:nvPr>
              <p:extLst>
                <p:ext uri="{D42A27DB-BD31-4B8C-83A1-F6EECF244321}">
                  <p14:modId xmlns:p14="http://schemas.microsoft.com/office/powerpoint/2010/main" val="3096048192"/>
                </p:ext>
              </p:extLst>
            </p:nvPr>
          </p:nvGraphicFramePr>
          <p:xfrm>
            <a:off x="2667000" y="1839154"/>
            <a:ext cx="1737688" cy="791395"/>
          </p:xfrm>
          <a:graphic>
            <a:graphicData uri="http://schemas.openxmlformats.org/presentationml/2006/ole">
              <mc:AlternateContent xmlns:mc="http://schemas.openxmlformats.org/markup-compatibility/2006">
                <mc:Choice xmlns:v="urn:schemas-microsoft-com:vml" Requires="v">
                  <p:oleObj spid="_x0000_s55546" name="Equation" r:id="rId5" imgW="977760" imgH="444240" progId="Equation.DSMT4">
                    <p:embed/>
                  </p:oleObj>
                </mc:Choice>
                <mc:Fallback>
                  <p:oleObj name="Equation" r:id="rId5" imgW="977760" imgH="444240" progId="Equation.DSMT4">
                    <p:embed/>
                    <p:pic>
                      <p:nvPicPr>
                        <p:cNvPr id="0" name="Object 5"/>
                        <p:cNvPicPr>
                          <a:picLocks noChangeAspect="1" noChangeArrowheads="1"/>
                        </p:cNvPicPr>
                        <p:nvPr/>
                      </p:nvPicPr>
                      <p:blipFill>
                        <a:blip r:embed="rId6"/>
                        <a:srcRect/>
                        <a:stretch>
                          <a:fillRect/>
                        </a:stretch>
                      </p:blipFill>
                      <p:spPr bwMode="auto">
                        <a:xfrm>
                          <a:off x="2667000" y="1839154"/>
                          <a:ext cx="1737688" cy="791395"/>
                        </a:xfrm>
                        <a:prstGeom prst="rect">
                          <a:avLst/>
                        </a:prstGeom>
                        <a:noFill/>
                        <a:ln>
                          <a:noFill/>
                        </a:ln>
                        <a:extLst/>
                      </p:spPr>
                    </p:pic>
                  </p:oleObj>
                </mc:Fallback>
              </mc:AlternateContent>
            </a:graphicData>
          </a:graphic>
        </p:graphicFrame>
        <p:graphicFrame>
          <p:nvGraphicFramePr>
            <p:cNvPr id="55303" name="Object 9"/>
            <p:cNvGraphicFramePr>
              <a:graphicFrameLocks noChangeAspect="1"/>
            </p:cNvGraphicFramePr>
            <p:nvPr>
              <p:extLst>
                <p:ext uri="{D42A27DB-BD31-4B8C-83A1-F6EECF244321}">
                  <p14:modId xmlns:p14="http://schemas.microsoft.com/office/powerpoint/2010/main" val="2757083138"/>
                </p:ext>
              </p:extLst>
            </p:nvPr>
          </p:nvGraphicFramePr>
          <p:xfrm>
            <a:off x="4488447" y="1553173"/>
            <a:ext cx="2368550" cy="1078661"/>
          </p:xfrm>
          <a:graphic>
            <a:graphicData uri="http://schemas.openxmlformats.org/presentationml/2006/ole">
              <mc:AlternateContent xmlns:mc="http://schemas.openxmlformats.org/markup-compatibility/2006">
                <mc:Choice xmlns:v="urn:schemas-microsoft-com:vml" Requires="v">
                  <p:oleObj spid="_x0000_s55547" name="Equation" r:id="rId7" imgW="1333440" imgH="609480" progId="Equation.DSMT4">
                    <p:embed/>
                  </p:oleObj>
                </mc:Choice>
                <mc:Fallback>
                  <p:oleObj name="Equation" r:id="rId7" imgW="1333440" imgH="609480" progId="Equation.DSMT4">
                    <p:embed/>
                    <p:pic>
                      <p:nvPicPr>
                        <p:cNvPr id="0" name="Object 9"/>
                        <p:cNvPicPr>
                          <a:picLocks noChangeAspect="1" noChangeArrowheads="1"/>
                        </p:cNvPicPr>
                        <p:nvPr/>
                      </p:nvPicPr>
                      <p:blipFill>
                        <a:blip r:embed="rId8"/>
                        <a:srcRect/>
                        <a:stretch>
                          <a:fillRect/>
                        </a:stretch>
                      </p:blipFill>
                      <p:spPr bwMode="auto">
                        <a:xfrm>
                          <a:off x="4488447" y="1553173"/>
                          <a:ext cx="2368550" cy="1078661"/>
                        </a:xfrm>
                        <a:prstGeom prst="rect">
                          <a:avLst/>
                        </a:prstGeom>
                        <a:noFill/>
                        <a:ln>
                          <a:noFill/>
                        </a:ln>
                        <a:extLst/>
                      </p:spPr>
                    </p:pic>
                  </p:oleObj>
                </mc:Fallback>
              </mc:AlternateContent>
            </a:graphicData>
          </a:graphic>
        </p:graphicFrame>
      </p:grpSp>
      <p:grpSp>
        <p:nvGrpSpPr>
          <p:cNvPr id="55304" name="Group 19"/>
          <p:cNvGrpSpPr>
            <a:grpSpLocks/>
          </p:cNvGrpSpPr>
          <p:nvPr/>
        </p:nvGrpSpPr>
        <p:grpSpPr bwMode="auto">
          <a:xfrm>
            <a:off x="204787" y="3176160"/>
            <a:ext cx="8558213" cy="936625"/>
            <a:chOff x="192" y="3065"/>
            <a:chExt cx="5391" cy="590"/>
          </a:xfrm>
        </p:grpSpPr>
        <p:sp>
          <p:nvSpPr>
            <p:cNvPr id="55307" name="Rectangle 11"/>
            <p:cNvSpPr>
              <a:spLocks noChangeArrowheads="1"/>
            </p:cNvSpPr>
            <p:nvPr/>
          </p:nvSpPr>
          <p:spPr bwMode="auto">
            <a:xfrm>
              <a:off x="192" y="3215"/>
              <a:ext cx="73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rPr>
                <a:t>The term</a:t>
              </a:r>
              <a:r>
                <a:rPr lang="en-US" altLang="el-GR" dirty="0">
                  <a:latin typeface="Arno Pro Caption" panose="02020502040506020403" pitchFamily="18" charset="0"/>
                </a:rPr>
                <a:t> </a:t>
              </a:r>
            </a:p>
          </p:txBody>
        </p:sp>
        <p:graphicFrame>
          <p:nvGraphicFramePr>
            <p:cNvPr id="55308" name="Object 12"/>
            <p:cNvGraphicFramePr>
              <a:graphicFrameLocks noChangeAspect="1"/>
            </p:cNvGraphicFramePr>
            <p:nvPr>
              <p:extLst>
                <p:ext uri="{D42A27DB-BD31-4B8C-83A1-F6EECF244321}">
                  <p14:modId xmlns:p14="http://schemas.microsoft.com/office/powerpoint/2010/main" val="2913183914"/>
                </p:ext>
              </p:extLst>
            </p:nvPr>
          </p:nvGraphicFramePr>
          <p:xfrm>
            <a:off x="966" y="3065"/>
            <a:ext cx="747" cy="590"/>
          </p:xfrm>
          <a:graphic>
            <a:graphicData uri="http://schemas.openxmlformats.org/presentationml/2006/ole">
              <mc:AlternateContent xmlns:mc="http://schemas.openxmlformats.org/markup-compatibility/2006">
                <mc:Choice xmlns:v="urn:schemas-microsoft-com:vml" Requires="v">
                  <p:oleObj spid="_x0000_s55548" name="Equation" r:id="rId9" imgW="672840" imgH="609480" progId="Equation.DSMT4">
                    <p:embed/>
                  </p:oleObj>
                </mc:Choice>
                <mc:Fallback>
                  <p:oleObj name="Equation" r:id="rId9" imgW="672840" imgH="609480" progId="Equation.DSMT4">
                    <p:embed/>
                    <p:pic>
                      <p:nvPicPr>
                        <p:cNvPr id="0" name="Object 12"/>
                        <p:cNvPicPr>
                          <a:picLocks noChangeAspect="1" noChangeArrowheads="1"/>
                        </p:cNvPicPr>
                        <p:nvPr/>
                      </p:nvPicPr>
                      <p:blipFill>
                        <a:blip r:embed="rId10"/>
                        <a:srcRect/>
                        <a:stretch>
                          <a:fillRect/>
                        </a:stretch>
                      </p:blipFill>
                      <p:spPr bwMode="auto">
                        <a:xfrm>
                          <a:off x="966" y="3065"/>
                          <a:ext cx="747" cy="590"/>
                        </a:xfrm>
                        <a:prstGeom prst="rect">
                          <a:avLst/>
                        </a:prstGeom>
                        <a:noFill/>
                        <a:ln>
                          <a:noFill/>
                        </a:ln>
                        <a:extLst/>
                      </p:spPr>
                    </p:pic>
                  </p:oleObj>
                </mc:Fallback>
              </mc:AlternateContent>
            </a:graphicData>
          </a:graphic>
        </p:graphicFrame>
        <p:sp>
          <p:nvSpPr>
            <p:cNvPr id="55309" name="Rectangle 15"/>
            <p:cNvSpPr>
              <a:spLocks noChangeArrowheads="1"/>
            </p:cNvSpPr>
            <p:nvPr/>
          </p:nvSpPr>
          <p:spPr bwMode="auto">
            <a:xfrm>
              <a:off x="1776" y="3239"/>
              <a:ext cx="2476" cy="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rPr>
                <a:t>is an approximate average value of the </a:t>
              </a:r>
            </a:p>
          </p:txBody>
        </p:sp>
        <p:graphicFrame>
          <p:nvGraphicFramePr>
            <p:cNvPr id="55310" name="Object 16"/>
            <p:cNvGraphicFramePr>
              <a:graphicFrameLocks noChangeAspect="1"/>
            </p:cNvGraphicFramePr>
            <p:nvPr>
              <p:extLst>
                <p:ext uri="{D42A27DB-BD31-4B8C-83A1-F6EECF244321}">
                  <p14:modId xmlns:p14="http://schemas.microsoft.com/office/powerpoint/2010/main" val="4221571443"/>
                </p:ext>
              </p:extLst>
            </p:nvPr>
          </p:nvGraphicFramePr>
          <p:xfrm>
            <a:off x="4224" y="3233"/>
            <a:ext cx="1359" cy="238"/>
          </p:xfrm>
          <a:graphic>
            <a:graphicData uri="http://schemas.openxmlformats.org/presentationml/2006/ole">
              <mc:AlternateContent xmlns:mc="http://schemas.openxmlformats.org/markup-compatibility/2006">
                <mc:Choice xmlns:v="urn:schemas-microsoft-com:vml" Requires="v">
                  <p:oleObj spid="_x0000_s55549" name="Equation" r:id="rId11" imgW="1739900" imgH="304800" progId="Equation.3">
                    <p:embed/>
                  </p:oleObj>
                </mc:Choice>
                <mc:Fallback>
                  <p:oleObj name="Equation" r:id="rId11" imgW="1739900" imgH="304800" progId="Equation.3">
                    <p:embed/>
                    <p:pic>
                      <p:nvPicPr>
                        <p:cNvPr id="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24" y="3233"/>
                          <a:ext cx="1359" cy="238"/>
                        </a:xfrm>
                        <a:prstGeom prst="rect">
                          <a:avLst/>
                        </a:prstGeom>
                        <a:noFill/>
                        <a:ln>
                          <a:noFill/>
                        </a:ln>
                        <a:extLst/>
                      </p:spPr>
                    </p:pic>
                  </p:oleObj>
                </mc:Fallback>
              </mc:AlternateContent>
            </a:graphicData>
          </a:graphic>
        </p:graphicFrame>
      </p:grpSp>
      <p:sp>
        <p:nvSpPr>
          <p:cNvPr id="55305" name="Rectangle 20"/>
          <p:cNvSpPr>
            <a:spLocks noChangeArrowheads="1"/>
          </p:cNvSpPr>
          <p:nvPr/>
        </p:nvSpPr>
        <p:spPr bwMode="auto">
          <a:xfrm>
            <a:off x="267919" y="4297217"/>
            <a:ext cx="13906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indent="457200"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cs typeface="Times New Roman" pitchFamily="18" charset="0"/>
              </a:rPr>
              <a:t>Hence:</a:t>
            </a:r>
            <a:endParaRPr lang="en-US" altLang="el-GR" sz="1900" dirty="0">
              <a:latin typeface="Arno Pro Caption" panose="02020502040506020403" pitchFamily="18" charset="0"/>
            </a:endParaRPr>
          </a:p>
          <a:p>
            <a:pPr algn="l"/>
            <a:endParaRPr lang="en-US" altLang="el-GR" sz="2000" dirty="0">
              <a:latin typeface="Arno Pro Caption" panose="02020502040506020403" pitchFamily="18" charset="0"/>
            </a:endParaRPr>
          </a:p>
        </p:txBody>
      </p:sp>
      <p:graphicFrame>
        <p:nvGraphicFramePr>
          <p:cNvPr id="55306" name="Object 21"/>
          <p:cNvGraphicFramePr>
            <a:graphicFrameLocks noChangeAspect="1"/>
          </p:cNvGraphicFramePr>
          <p:nvPr>
            <p:extLst>
              <p:ext uri="{D42A27DB-BD31-4B8C-83A1-F6EECF244321}">
                <p14:modId xmlns:p14="http://schemas.microsoft.com/office/powerpoint/2010/main" val="2422285440"/>
              </p:ext>
            </p:extLst>
          </p:nvPr>
        </p:nvGraphicFramePr>
        <p:xfrm>
          <a:off x="2438400" y="4429487"/>
          <a:ext cx="2725737" cy="1107059"/>
        </p:xfrm>
        <a:graphic>
          <a:graphicData uri="http://schemas.openxmlformats.org/presentationml/2006/ole">
            <mc:AlternateContent xmlns:mc="http://schemas.openxmlformats.org/markup-compatibility/2006">
              <mc:Choice xmlns:v="urn:schemas-microsoft-com:vml" Requires="v">
                <p:oleObj spid="_x0000_s55550" name="Equation" r:id="rId13" imgW="1498320" imgH="609480" progId="Equation.DSMT4">
                  <p:embed/>
                </p:oleObj>
              </mc:Choice>
              <mc:Fallback>
                <p:oleObj name="Equation" r:id="rId13" imgW="1498320" imgH="609480" progId="Equation.DSMT4">
                  <p:embed/>
                  <p:pic>
                    <p:nvPicPr>
                      <p:cNvPr id="0" name="Object 21"/>
                      <p:cNvPicPr>
                        <a:picLocks noChangeAspect="1" noChangeArrowheads="1"/>
                      </p:cNvPicPr>
                      <p:nvPr/>
                    </p:nvPicPr>
                    <p:blipFill>
                      <a:blip r:embed="rId14"/>
                      <a:srcRect/>
                      <a:stretch>
                        <a:fillRect/>
                      </a:stretch>
                    </p:blipFill>
                    <p:spPr bwMode="auto">
                      <a:xfrm>
                        <a:off x="2438400" y="4429487"/>
                        <a:ext cx="2725737" cy="1107059"/>
                      </a:xfrm>
                      <a:prstGeom prst="rect">
                        <a:avLst/>
                      </a:prstGeom>
                      <a:noFill/>
                      <a:ln>
                        <a:noFill/>
                      </a:ln>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 name="Slide Number Placeholder 5"/>
          <p:cNvSpPr>
            <a:spLocks noGrp="1"/>
          </p:cNvSpPr>
          <p:nvPr>
            <p:ph type="sldNum" sz="quarter" idx="10"/>
          </p:nvPr>
        </p:nvSpPr>
        <p:spPr/>
        <p:txBody>
          <a:bodyPr/>
          <a:lstStyle/>
          <a:p>
            <a:pPr>
              <a:defRPr/>
            </a:pPr>
            <a:fld id="{6D842127-D62E-4C2F-B149-31D5255D1C6A}" type="slidenum">
              <a:rPr lang="en-US"/>
              <a:pPr>
                <a:defRPr/>
              </a:pPr>
              <a:t>21</a:t>
            </a:fld>
            <a:endParaRPr lang="en-US"/>
          </a:p>
        </p:txBody>
      </p:sp>
      <p:sp>
        <p:nvSpPr>
          <p:cNvPr id="56323" name="Rectangle 2"/>
          <p:cNvSpPr>
            <a:spLocks noGrp="1" noChangeArrowheads="1"/>
          </p:cNvSpPr>
          <p:nvPr>
            <p:ph type="title"/>
          </p:nvPr>
        </p:nvSpPr>
        <p:spPr>
          <a:xfrm>
            <a:off x="457200" y="228599"/>
            <a:ext cx="8382000" cy="914401"/>
          </a:xfrm>
        </p:spPr>
        <p:txBody>
          <a:bodyPr/>
          <a:lstStyle/>
          <a:p>
            <a:r>
              <a:rPr lang="en-US" altLang="el-GR" dirty="0" smtClean="0"/>
              <a:t>Error in Multiple Segment </a:t>
            </a:r>
            <a:br>
              <a:rPr lang="en-US" altLang="el-GR" dirty="0" smtClean="0"/>
            </a:br>
            <a:r>
              <a:rPr lang="en-US" altLang="el-GR" dirty="0" smtClean="0"/>
              <a:t>Trapezoidal Rule</a:t>
            </a:r>
          </a:p>
        </p:txBody>
      </p:sp>
      <p:sp>
        <p:nvSpPr>
          <p:cNvPr id="56324" name="Rectangle 6"/>
          <p:cNvSpPr>
            <a:spLocks noChangeArrowheads="1"/>
          </p:cNvSpPr>
          <p:nvPr/>
        </p:nvSpPr>
        <p:spPr bwMode="auto">
          <a:xfrm>
            <a:off x="404813" y="1329531"/>
            <a:ext cx="3810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rPr>
              <a:t>Below is the table for the integral</a:t>
            </a:r>
          </a:p>
        </p:txBody>
      </p:sp>
      <p:graphicFrame>
        <p:nvGraphicFramePr>
          <p:cNvPr id="56325" name="Object 7"/>
          <p:cNvGraphicFramePr>
            <a:graphicFrameLocks noChangeAspect="1"/>
          </p:cNvGraphicFramePr>
          <p:nvPr>
            <p:extLst>
              <p:ext uri="{D42A27DB-BD31-4B8C-83A1-F6EECF244321}">
                <p14:modId xmlns:p14="http://schemas.microsoft.com/office/powerpoint/2010/main" val="3386412947"/>
              </p:ext>
            </p:extLst>
          </p:nvPr>
        </p:nvGraphicFramePr>
        <p:xfrm>
          <a:off x="4098130" y="1224756"/>
          <a:ext cx="4002677" cy="832644"/>
        </p:xfrm>
        <a:graphic>
          <a:graphicData uri="http://schemas.openxmlformats.org/presentationml/2006/ole">
            <mc:AlternateContent xmlns:mc="http://schemas.openxmlformats.org/markup-compatibility/2006">
              <mc:Choice xmlns:v="urn:schemas-microsoft-com:vml" Requires="v">
                <p:oleObj spid="_x0000_s56525" name="Equation" r:id="rId3" imgW="2336760" imgH="482400" progId="Equation.DSMT4">
                  <p:embed/>
                </p:oleObj>
              </mc:Choice>
              <mc:Fallback>
                <p:oleObj name="Equation" r:id="rId3" imgW="2336760" imgH="482400" progId="Equation.DSMT4">
                  <p:embed/>
                  <p:pic>
                    <p:nvPicPr>
                      <p:cNvPr id="0" name="Object 7"/>
                      <p:cNvPicPr>
                        <a:picLocks noChangeAspect="1" noChangeArrowheads="1"/>
                      </p:cNvPicPr>
                      <p:nvPr/>
                    </p:nvPicPr>
                    <p:blipFill>
                      <a:blip r:embed="rId4"/>
                      <a:srcRect/>
                      <a:stretch>
                        <a:fillRect/>
                      </a:stretch>
                    </p:blipFill>
                    <p:spPr bwMode="auto">
                      <a:xfrm>
                        <a:off x="4098130" y="1224756"/>
                        <a:ext cx="4002677" cy="832644"/>
                      </a:xfrm>
                      <a:prstGeom prst="rect">
                        <a:avLst/>
                      </a:prstGeom>
                      <a:noFill/>
                      <a:ln>
                        <a:noFill/>
                      </a:ln>
                      <a:extLst/>
                    </p:spPr>
                  </p:pic>
                </p:oleObj>
              </mc:Fallback>
            </mc:AlternateContent>
          </a:graphicData>
        </a:graphic>
      </p:graphicFrame>
      <p:sp>
        <p:nvSpPr>
          <p:cNvPr id="56326" name="Rectangle 10"/>
          <p:cNvSpPr>
            <a:spLocks noChangeArrowheads="1"/>
          </p:cNvSpPr>
          <p:nvPr/>
        </p:nvSpPr>
        <p:spPr bwMode="auto">
          <a:xfrm>
            <a:off x="228600" y="2210177"/>
            <a:ext cx="86868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900" dirty="0">
                <a:latin typeface="Arno Pro Caption" panose="02020502040506020403" pitchFamily="18" charset="0"/>
              </a:rPr>
              <a:t>as a function of the number of segments.  You can visualize that as the number of segments are doubled, the true error gets approximately quartered. </a:t>
            </a:r>
          </a:p>
        </p:txBody>
      </p:sp>
      <p:graphicFrame>
        <p:nvGraphicFramePr>
          <p:cNvPr id="56327" name="Object 13"/>
          <p:cNvGraphicFramePr>
            <a:graphicFrameLocks noChangeAspect="1"/>
          </p:cNvGraphicFramePr>
          <p:nvPr>
            <p:extLst>
              <p:ext uri="{D42A27DB-BD31-4B8C-83A1-F6EECF244321}">
                <p14:modId xmlns:p14="http://schemas.microsoft.com/office/powerpoint/2010/main" val="3021071476"/>
              </p:ext>
            </p:extLst>
          </p:nvPr>
        </p:nvGraphicFramePr>
        <p:xfrm>
          <a:off x="3621880" y="3505201"/>
          <a:ext cx="369346" cy="449262"/>
        </p:xfrm>
        <a:graphic>
          <a:graphicData uri="http://schemas.openxmlformats.org/presentationml/2006/ole">
            <mc:AlternateContent xmlns:mc="http://schemas.openxmlformats.org/markup-compatibility/2006">
              <mc:Choice xmlns:v="urn:schemas-microsoft-com:vml" Requires="v">
                <p:oleObj spid="_x0000_s56526" name="Equation" r:id="rId5" imgW="266584" imgH="330057" progId="Equation.3">
                  <p:embed/>
                </p:oleObj>
              </mc:Choice>
              <mc:Fallback>
                <p:oleObj name="Equation" r:id="rId5" imgW="266584" imgH="330057" progId="Equation.3">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21880" y="3505201"/>
                        <a:ext cx="369346" cy="449262"/>
                      </a:xfrm>
                      <a:prstGeom prst="rect">
                        <a:avLst/>
                      </a:prstGeom>
                      <a:noFill/>
                      <a:ln>
                        <a:noFill/>
                      </a:ln>
                      <a:extLst/>
                    </p:spPr>
                  </p:pic>
                </p:oleObj>
              </mc:Fallback>
            </mc:AlternateContent>
          </a:graphicData>
        </a:graphic>
      </p:graphicFrame>
      <p:graphicFrame>
        <p:nvGraphicFramePr>
          <p:cNvPr id="56328" name="Object 12"/>
          <p:cNvGraphicFramePr>
            <a:graphicFrameLocks noChangeAspect="1"/>
          </p:cNvGraphicFramePr>
          <p:nvPr>
            <p:extLst>
              <p:ext uri="{D42A27DB-BD31-4B8C-83A1-F6EECF244321}">
                <p14:modId xmlns:p14="http://schemas.microsoft.com/office/powerpoint/2010/main" val="982702532"/>
              </p:ext>
            </p:extLst>
          </p:nvPr>
        </p:nvGraphicFramePr>
        <p:xfrm>
          <a:off x="4963309" y="3584504"/>
          <a:ext cx="618046" cy="420687"/>
        </p:xfrm>
        <a:graphic>
          <a:graphicData uri="http://schemas.openxmlformats.org/presentationml/2006/ole">
            <mc:AlternateContent xmlns:mc="http://schemas.openxmlformats.org/markup-compatibility/2006">
              <mc:Choice xmlns:v="urn:schemas-microsoft-com:vml" Requires="v">
                <p:oleObj spid="_x0000_s56527" name="Equation" r:id="rId7" imgW="380880" imgH="253800" progId="Equation.DSMT4">
                  <p:embed/>
                </p:oleObj>
              </mc:Choice>
              <mc:Fallback>
                <p:oleObj name="Equation" r:id="rId7" imgW="380880" imgH="253800" progId="Equation.DSMT4">
                  <p:embed/>
                  <p:pic>
                    <p:nvPicPr>
                      <p:cNvPr id="0" name="Object 12"/>
                      <p:cNvPicPr>
                        <a:picLocks noChangeAspect="1" noChangeArrowheads="1"/>
                      </p:cNvPicPr>
                      <p:nvPr/>
                    </p:nvPicPr>
                    <p:blipFill>
                      <a:blip r:embed="rId8"/>
                      <a:srcRect/>
                      <a:stretch>
                        <a:fillRect/>
                      </a:stretch>
                    </p:blipFill>
                    <p:spPr bwMode="auto">
                      <a:xfrm>
                        <a:off x="4963309" y="3584504"/>
                        <a:ext cx="618046" cy="420687"/>
                      </a:xfrm>
                      <a:prstGeom prst="rect">
                        <a:avLst/>
                      </a:prstGeom>
                      <a:noFill/>
                      <a:ln>
                        <a:noFill/>
                      </a:ln>
                      <a:extLst/>
                    </p:spPr>
                  </p:pic>
                </p:oleObj>
              </mc:Fallback>
            </mc:AlternateContent>
          </a:graphicData>
        </a:graphic>
      </p:graphicFrame>
      <p:graphicFrame>
        <p:nvGraphicFramePr>
          <p:cNvPr id="56329" name="Object 11"/>
          <p:cNvGraphicFramePr>
            <a:graphicFrameLocks noChangeAspect="1"/>
          </p:cNvGraphicFramePr>
          <p:nvPr>
            <p:extLst>
              <p:ext uri="{D42A27DB-BD31-4B8C-83A1-F6EECF244321}">
                <p14:modId xmlns:p14="http://schemas.microsoft.com/office/powerpoint/2010/main" val="4118340408"/>
              </p:ext>
            </p:extLst>
          </p:nvPr>
        </p:nvGraphicFramePr>
        <p:xfrm>
          <a:off x="6172200" y="3584504"/>
          <a:ext cx="679655" cy="443968"/>
        </p:xfrm>
        <a:graphic>
          <a:graphicData uri="http://schemas.openxmlformats.org/presentationml/2006/ole">
            <mc:AlternateContent xmlns:mc="http://schemas.openxmlformats.org/markup-compatibility/2006">
              <mc:Choice xmlns:v="urn:schemas-microsoft-com:vml" Requires="v">
                <p:oleObj spid="_x0000_s56528" name="Equation" r:id="rId9" imgW="393480" imgH="253800" progId="Equation.DSMT4">
                  <p:embed/>
                </p:oleObj>
              </mc:Choice>
              <mc:Fallback>
                <p:oleObj name="Equation" r:id="rId9" imgW="393480" imgH="253800" progId="Equation.DSMT4">
                  <p:embed/>
                  <p:pic>
                    <p:nvPicPr>
                      <p:cNvPr id="0" name="Object 11"/>
                      <p:cNvPicPr>
                        <a:picLocks noChangeAspect="1" noChangeArrowheads="1"/>
                      </p:cNvPicPr>
                      <p:nvPr/>
                    </p:nvPicPr>
                    <p:blipFill>
                      <a:blip r:embed="rId10"/>
                      <a:srcRect/>
                      <a:stretch>
                        <a:fillRect/>
                      </a:stretch>
                    </p:blipFill>
                    <p:spPr bwMode="auto">
                      <a:xfrm>
                        <a:off x="6172200" y="3584504"/>
                        <a:ext cx="679655" cy="443968"/>
                      </a:xfrm>
                      <a:prstGeom prst="rect">
                        <a:avLst/>
                      </a:prstGeom>
                      <a:noFill/>
                      <a:ln>
                        <a:noFill/>
                      </a:ln>
                      <a:extLst/>
                    </p:spPr>
                  </p:pic>
                </p:oleObj>
              </mc:Fallback>
            </mc:AlternateContent>
          </a:graphicData>
        </a:graphic>
      </p:graphicFrame>
      <p:graphicFrame>
        <p:nvGraphicFramePr>
          <p:cNvPr id="336056" name="Group 184"/>
          <p:cNvGraphicFramePr>
            <a:graphicFrameLocks noGrp="1"/>
          </p:cNvGraphicFramePr>
          <p:nvPr>
            <p:extLst>
              <p:ext uri="{D42A27DB-BD31-4B8C-83A1-F6EECF244321}">
                <p14:modId xmlns:p14="http://schemas.microsoft.com/office/powerpoint/2010/main" val="1074667250"/>
              </p:ext>
            </p:extLst>
          </p:nvPr>
        </p:nvGraphicFramePr>
        <p:xfrm>
          <a:off x="1371600" y="3505201"/>
          <a:ext cx="5638800" cy="2425701"/>
        </p:xfrm>
        <a:graphic>
          <a:graphicData uri="http://schemas.openxmlformats.org/drawingml/2006/table">
            <a:tbl>
              <a:tblPr/>
              <a:tblGrid>
                <a:gridCol w="784225">
                  <a:extLst>
                    <a:ext uri="{9D8B030D-6E8A-4147-A177-3AD203B41FA5}">
                      <a16:colId xmlns:a16="http://schemas.microsoft.com/office/drawing/2014/main" xmlns="" val="20000"/>
                    </a:ext>
                  </a:extLst>
                </a:gridCol>
                <a:gridCol w="1212850">
                  <a:extLst>
                    <a:ext uri="{9D8B030D-6E8A-4147-A177-3AD203B41FA5}">
                      <a16:colId xmlns:a16="http://schemas.microsoft.com/office/drawing/2014/main" xmlns="" val="20001"/>
                    </a:ext>
                  </a:extLst>
                </a:gridCol>
                <a:gridCol w="1077913">
                  <a:extLst>
                    <a:ext uri="{9D8B030D-6E8A-4147-A177-3AD203B41FA5}">
                      <a16:colId xmlns:a16="http://schemas.microsoft.com/office/drawing/2014/main" xmlns="" val="20002"/>
                    </a:ext>
                  </a:extLst>
                </a:gridCol>
                <a:gridCol w="1485900">
                  <a:extLst>
                    <a:ext uri="{9D8B030D-6E8A-4147-A177-3AD203B41FA5}">
                      <a16:colId xmlns:a16="http://schemas.microsoft.com/office/drawing/2014/main" xmlns="" val="20003"/>
                    </a:ext>
                  </a:extLst>
                </a:gridCol>
                <a:gridCol w="1077912">
                  <a:extLst>
                    <a:ext uri="{9D8B030D-6E8A-4147-A177-3AD203B41FA5}">
                      <a16:colId xmlns:a16="http://schemas.microsoft.com/office/drawing/2014/main" xmlns="" val="20004"/>
                    </a:ext>
                  </a:extLst>
                </a:gridCol>
              </a:tblGrid>
              <a:tr h="533400">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1" i="0" u="none" strike="noStrike" cap="none" normalizeH="0" baseline="0" dirty="0" smtClean="0">
                          <a:ln>
                            <a:noFill/>
                          </a:ln>
                          <a:solidFill>
                            <a:schemeClr val="tx1"/>
                          </a:solidFill>
                          <a:effectLst/>
                          <a:latin typeface="Arno Pro Caption" panose="02020502040506020403" pitchFamily="18" charset="0"/>
                          <a:cs typeface="Times New Roman" pitchFamily="18" charset="0"/>
                        </a:rPr>
                        <a:t>n</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1" i="0" u="none" strike="noStrike" cap="none" normalizeH="0" baseline="0" dirty="0" smtClean="0">
                          <a:ln>
                            <a:noFill/>
                          </a:ln>
                          <a:solidFill>
                            <a:schemeClr val="tx1"/>
                          </a:solidFill>
                          <a:effectLst/>
                          <a:latin typeface="Arno Pro Caption" panose="02020502040506020403" pitchFamily="18" charset="0"/>
                          <a:cs typeface="Times New Roman" pitchFamily="18" charset="0"/>
                        </a:rPr>
                        <a:t>Value</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folHlink"/>
                        </a:buClr>
                        <a:buSzPct val="60000"/>
                        <a:buFont typeface="Wingdings" pitchFamily="2" charset="2"/>
                        <a:buNone/>
                        <a:tabLst/>
                      </a:pP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49371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2</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11266</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-205</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1.854</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5.343</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667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4</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11113</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-51.5</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0.4655</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0.3594</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651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8</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11074</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-12.9</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0.1165</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0.03560</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9525"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66725">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16</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12700"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smtClean="0">
                          <a:ln>
                            <a:noFill/>
                          </a:ln>
                          <a:solidFill>
                            <a:schemeClr val="tx1"/>
                          </a:solidFill>
                          <a:effectLst/>
                          <a:latin typeface="Arno Pro Caption" panose="02020502040506020403" pitchFamily="18" charset="0"/>
                          <a:cs typeface="Times New Roman" pitchFamily="18" charset="0"/>
                        </a:rPr>
                        <a:t>11065</a:t>
                      </a:r>
                      <a:endParaRPr kumimoji="0" lang="en-US" sz="1900" b="0" i="0" u="none" strike="noStrike" cap="none" normalizeH="0" baseline="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-3.22</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0.02913</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900" b="0" i="0" u="none" strike="noStrike" cap="none" normalizeH="0" baseline="0" dirty="0" smtClean="0">
                          <a:ln>
                            <a:noFill/>
                          </a:ln>
                          <a:solidFill>
                            <a:schemeClr val="tx1"/>
                          </a:solidFill>
                          <a:effectLst/>
                          <a:latin typeface="Arno Pro Caption" panose="02020502040506020403" pitchFamily="18" charset="0"/>
                          <a:cs typeface="Times New Roman" pitchFamily="18" charset="0"/>
                        </a:rPr>
                        <a:t>0.00401</a:t>
                      </a:r>
                      <a:endParaRPr kumimoji="0" lang="en-US" sz="1900" b="0" i="0" u="none" strike="noStrike" cap="none" normalizeH="0" baseline="0" dirty="0" smtClean="0">
                        <a:ln>
                          <a:noFill/>
                        </a:ln>
                        <a:solidFill>
                          <a:schemeClr val="tx1"/>
                        </a:solidFill>
                        <a:effectLst/>
                        <a:latin typeface="Arno Pro Caption" panose="02020502040506020403" pitchFamily="18" charset="0"/>
                      </a:endParaRPr>
                    </a:p>
                  </a:txBody>
                  <a:tcPr horzOverflow="overflow">
                    <a:lnL w="12700" cap="flat" cmpd="sng" algn="ctr">
                      <a:solidFill>
                        <a:srgbClr val="000000"/>
                      </a:solidFill>
                      <a:prstDash val="solid"/>
                      <a:miter lim="800000"/>
                      <a:headEnd type="none" w="med" len="med"/>
                      <a:tailEnd type="none" w="med" len="med"/>
                    </a:lnL>
                    <a:lnR w="12700" cap="flat" cmpd="sng" algn="ctr">
                      <a:solidFill>
                        <a:srgbClr val="000000"/>
                      </a:solidFill>
                      <a:prstDash val="solid"/>
                      <a:miter lim="800000"/>
                      <a:headEnd type="none" w="med" len="med"/>
                      <a:tailEnd type="none" w="med" len="med"/>
                    </a:lnR>
                    <a:lnT w="9525" cap="flat" cmpd="sng" algn="ctr">
                      <a:solidFill>
                        <a:srgbClr val="000000"/>
                      </a:solidFill>
                      <a:prstDash val="solid"/>
                      <a:miter lim="800000"/>
                      <a:headEnd type="none" w="med" len="med"/>
                      <a:tailEnd type="none" w="med" len="med"/>
                    </a:lnT>
                    <a:lnB w="12700" cap="flat" cmpd="sng" algn="ctr">
                      <a:solidFill>
                        <a:srgbClr val="000000"/>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r>
              <a:rPr lang="en-US" altLang="el-GR" smtClean="0"/>
              <a:t>Basis of Trapezoidal Rule</a:t>
            </a:r>
          </a:p>
        </p:txBody>
      </p:sp>
      <p:graphicFrame>
        <p:nvGraphicFramePr>
          <p:cNvPr id="30724" name="Object 7"/>
          <p:cNvGraphicFramePr>
            <a:graphicFrameLocks noGrp="1" noChangeAspect="1"/>
          </p:cNvGraphicFramePr>
          <p:nvPr>
            <p:ph idx="1"/>
            <p:extLst>
              <p:ext uri="{D42A27DB-BD31-4B8C-83A1-F6EECF244321}">
                <p14:modId xmlns:p14="http://schemas.microsoft.com/office/powerpoint/2010/main" val="4056614216"/>
              </p:ext>
            </p:extLst>
          </p:nvPr>
        </p:nvGraphicFramePr>
        <p:xfrm>
          <a:off x="838200" y="1981200"/>
          <a:ext cx="1544637" cy="838200"/>
        </p:xfrm>
        <a:graphic>
          <a:graphicData uri="http://schemas.openxmlformats.org/presentationml/2006/ole">
            <mc:AlternateContent xmlns:mc="http://schemas.openxmlformats.org/markup-compatibility/2006">
              <mc:Choice xmlns:v="urn:schemas-microsoft-com:vml" Requires="v">
                <p:oleObj spid="_x0000_s30878" name="Equation" r:id="rId4" imgW="888840" imgH="482400" progId="Equation.DSMT4">
                  <p:embed/>
                </p:oleObj>
              </mc:Choice>
              <mc:Fallback>
                <p:oleObj name="Equation" r:id="rId4" imgW="888840" imgH="482400" progId="Equation.DSMT4">
                  <p:embed/>
                  <p:pic>
                    <p:nvPicPr>
                      <p:cNvPr id="0" name="Object 7"/>
                      <p:cNvPicPr>
                        <a:picLocks noChangeAspect="1" noChangeArrowheads="1"/>
                      </p:cNvPicPr>
                      <p:nvPr/>
                    </p:nvPicPr>
                    <p:blipFill>
                      <a:blip r:embed="rId5"/>
                      <a:srcRect/>
                      <a:stretch>
                        <a:fillRect/>
                      </a:stretch>
                    </p:blipFill>
                    <p:spPr bwMode="auto">
                      <a:xfrm>
                        <a:off x="838200" y="1981200"/>
                        <a:ext cx="1544637"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Slide Number Placeholder 7"/>
          <p:cNvSpPr>
            <a:spLocks noGrp="1"/>
          </p:cNvSpPr>
          <p:nvPr>
            <p:ph type="sldNum" sz="quarter" idx="10"/>
          </p:nvPr>
        </p:nvSpPr>
        <p:spPr/>
        <p:txBody>
          <a:bodyPr/>
          <a:lstStyle/>
          <a:p>
            <a:pPr algn="r">
              <a:defRPr/>
            </a:pPr>
            <a:fld id="{1819789A-5E33-4F35-8E49-05ABC4AB3355}" type="slidenum">
              <a:rPr lang="en-US"/>
              <a:pPr algn="r">
                <a:defRPr/>
              </a:pPr>
              <a:t>3</a:t>
            </a:fld>
            <a:endParaRPr lang="en-US" dirty="0"/>
          </a:p>
        </p:txBody>
      </p:sp>
      <p:sp>
        <p:nvSpPr>
          <p:cNvPr id="30725" name="Rectangle 3"/>
          <p:cNvSpPr>
            <a:spLocks noGrp="1" noChangeArrowheads="1"/>
          </p:cNvSpPr>
          <p:nvPr>
            <p:ph type="body" sz="half" idx="4294967295"/>
          </p:nvPr>
        </p:nvSpPr>
        <p:spPr>
          <a:xfrm>
            <a:off x="228600" y="1066800"/>
            <a:ext cx="8610600" cy="1143000"/>
          </a:xfrm>
        </p:spPr>
        <p:txBody>
          <a:bodyPr/>
          <a:lstStyle/>
          <a:p>
            <a:pPr marL="144000" indent="-457200">
              <a:spcBef>
                <a:spcPts val="0"/>
              </a:spcBef>
              <a:buFont typeface="Wingdings" pitchFamily="2" charset="2"/>
              <a:buNone/>
            </a:pPr>
            <a:r>
              <a:rPr lang="en-US" altLang="el-GR" sz="2800" dirty="0" smtClean="0">
                <a:latin typeface="Arno Pro Caption" panose="02020502040506020403" pitchFamily="18" charset="0"/>
                <a:cs typeface="Times New Roman" pitchFamily="18" charset="0"/>
              </a:rPr>
              <a:t> </a:t>
            </a:r>
            <a:r>
              <a:rPr lang="en-US" altLang="el-GR" sz="2400" dirty="0" smtClean="0">
                <a:latin typeface="Arno Pro Caption" panose="02020502040506020403" pitchFamily="18" charset="0"/>
                <a:cs typeface="Times New Roman" pitchFamily="18" charset="0"/>
              </a:rPr>
              <a:t>Trapezoidal Rule is based on the Newton-Cotes Formula that states if o</a:t>
            </a:r>
            <a:r>
              <a:rPr lang="en-US" altLang="el-GR" sz="2400" dirty="0" smtClean="0">
                <a:latin typeface="Arno Pro Caption" panose="02020502040506020403" pitchFamily="18" charset="0"/>
              </a:rPr>
              <a:t>ne can approximate the integrand as an n</a:t>
            </a:r>
            <a:r>
              <a:rPr lang="en-US" altLang="el-GR" sz="2400" baseline="30000" dirty="0" smtClean="0">
                <a:latin typeface="Arno Pro Caption" panose="02020502040506020403" pitchFamily="18" charset="0"/>
              </a:rPr>
              <a:t>th</a:t>
            </a:r>
            <a:r>
              <a:rPr lang="en-US" altLang="el-GR" sz="2400" dirty="0" smtClean="0">
                <a:latin typeface="Arno Pro Caption" panose="02020502040506020403" pitchFamily="18" charset="0"/>
              </a:rPr>
              <a:t> order polynomial…</a:t>
            </a:r>
          </a:p>
        </p:txBody>
      </p:sp>
      <p:graphicFrame>
        <p:nvGraphicFramePr>
          <p:cNvPr id="30727" name="Object 10"/>
          <p:cNvGraphicFramePr>
            <a:graphicFrameLocks noGrp="1" noChangeAspect="1"/>
          </p:cNvGraphicFramePr>
          <p:nvPr>
            <p:ph sz="quarter" idx="4294967295"/>
            <p:extLst>
              <p:ext uri="{D42A27DB-BD31-4B8C-83A1-F6EECF244321}">
                <p14:modId xmlns:p14="http://schemas.microsoft.com/office/powerpoint/2010/main" val="798043314"/>
              </p:ext>
            </p:extLst>
          </p:nvPr>
        </p:nvGraphicFramePr>
        <p:xfrm>
          <a:off x="4102100" y="2222500"/>
          <a:ext cx="1714500" cy="381000"/>
        </p:xfrm>
        <a:graphic>
          <a:graphicData uri="http://schemas.openxmlformats.org/presentationml/2006/ole">
            <mc:AlternateContent xmlns:mc="http://schemas.openxmlformats.org/markup-compatibility/2006">
              <mc:Choice xmlns:v="urn:schemas-microsoft-com:vml" Requires="v">
                <p:oleObj spid="_x0000_s30879" name="Equation" r:id="rId6" imgW="1714500" imgH="381000" progId="Equation.3">
                  <p:embed/>
                </p:oleObj>
              </mc:Choice>
              <mc:Fallback>
                <p:oleObj name="Equation" r:id="rId6" imgW="1714500" imgH="381000"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02100" y="2222500"/>
                        <a:ext cx="1714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26" name="Text Box 9"/>
          <p:cNvSpPr txBox="1">
            <a:spLocks noChangeArrowheads="1"/>
          </p:cNvSpPr>
          <p:nvPr/>
        </p:nvSpPr>
        <p:spPr bwMode="auto">
          <a:xfrm>
            <a:off x="2933700" y="220980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dirty="0">
                <a:latin typeface="Arno Pro Caption" panose="02020502040506020403" pitchFamily="18" charset="0"/>
              </a:rPr>
              <a:t>where</a:t>
            </a:r>
          </a:p>
        </p:txBody>
      </p:sp>
      <p:graphicFrame>
        <p:nvGraphicFramePr>
          <p:cNvPr id="30728" name="Object 12"/>
          <p:cNvGraphicFramePr>
            <a:graphicFrameLocks noChangeAspect="1"/>
          </p:cNvGraphicFramePr>
          <p:nvPr>
            <p:extLst>
              <p:ext uri="{D42A27DB-BD31-4B8C-83A1-F6EECF244321}">
                <p14:modId xmlns:p14="http://schemas.microsoft.com/office/powerpoint/2010/main" val="2228047149"/>
              </p:ext>
            </p:extLst>
          </p:nvPr>
        </p:nvGraphicFramePr>
        <p:xfrm>
          <a:off x="4006850" y="2667000"/>
          <a:ext cx="4521200" cy="431800"/>
        </p:xfrm>
        <a:graphic>
          <a:graphicData uri="http://schemas.openxmlformats.org/presentationml/2006/ole">
            <mc:AlternateContent xmlns:mc="http://schemas.openxmlformats.org/markup-compatibility/2006">
              <mc:Choice xmlns:v="urn:schemas-microsoft-com:vml" Requires="v">
                <p:oleObj spid="_x0000_s30880" name="Equation" r:id="rId8" imgW="4521200" imgH="431800" progId="Equation.3">
                  <p:embed/>
                </p:oleObj>
              </mc:Choice>
              <mc:Fallback>
                <p:oleObj name="Equation" r:id="rId8" imgW="4521200" imgH="431800" progId="Equation.3">
                  <p:embed/>
                  <p:pic>
                    <p:nvPicPr>
                      <p:cNvPr id="0" name="Object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06850" y="2667000"/>
                        <a:ext cx="4521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29" name="Text Box 13"/>
          <p:cNvSpPr txBox="1">
            <a:spLocks noChangeArrowheads="1"/>
          </p:cNvSpPr>
          <p:nvPr/>
        </p:nvSpPr>
        <p:spPr bwMode="auto">
          <a:xfrm>
            <a:off x="2743200" y="2711450"/>
            <a:ext cx="1143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dirty="0">
                <a:latin typeface="Arno Pro Caption" panose="02020502040506020403" pitchFamily="18" charset="0"/>
              </a:rPr>
              <a:t>and</a:t>
            </a:r>
          </a:p>
        </p:txBody>
      </p:sp>
      <p:sp>
        <p:nvSpPr>
          <p:cNvPr id="10" name="Rectangle 4"/>
          <p:cNvSpPr txBox="1">
            <a:spLocks noChangeArrowheads="1"/>
          </p:cNvSpPr>
          <p:nvPr/>
        </p:nvSpPr>
        <p:spPr bwMode="auto">
          <a:xfrm>
            <a:off x="141287" y="3333750"/>
            <a:ext cx="89916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55000"/>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SzPct val="5000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55000"/>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50000"/>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SzPct val="50000"/>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SzPct val="50000"/>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SzPct val="50000"/>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SzPct val="50000"/>
              <a:buChar char="•"/>
              <a:defRPr sz="2000">
                <a:solidFill>
                  <a:schemeClr val="tx1"/>
                </a:solidFill>
                <a:latin typeface="+mn-lt"/>
              </a:defRPr>
            </a:lvl9pPr>
          </a:lstStyle>
          <a:p>
            <a:pPr marL="216000" indent="0">
              <a:spcBef>
                <a:spcPts val="0"/>
              </a:spcBef>
              <a:buFont typeface="Wingdings" pitchFamily="2" charset="2"/>
              <a:buNone/>
            </a:pPr>
            <a:r>
              <a:rPr lang="en-US" altLang="el-GR" sz="2400" kern="0" smtClean="0">
                <a:latin typeface="Arno Pro Caption" panose="02020502040506020403" pitchFamily="18" charset="0"/>
                <a:cs typeface="Times New Roman" pitchFamily="18" charset="0"/>
              </a:rPr>
              <a:t>Then the integral of that function is approximated by the integral of that </a:t>
            </a:r>
            <a:r>
              <a:rPr lang="en-US" altLang="el-GR" sz="2000" kern="0" smtClean="0">
                <a:latin typeface="Arno Pro Caption" panose="02020502040506020403" pitchFamily="18" charset="0"/>
              </a:rPr>
              <a:t>n</a:t>
            </a:r>
            <a:r>
              <a:rPr lang="en-US" altLang="el-GR" sz="2000" kern="0" baseline="30000" smtClean="0">
                <a:latin typeface="Arno Pro Caption" panose="02020502040506020403" pitchFamily="18" charset="0"/>
              </a:rPr>
              <a:t>th </a:t>
            </a:r>
            <a:r>
              <a:rPr lang="en-US" altLang="el-GR" sz="2400" kern="0" smtClean="0">
                <a:latin typeface="Arno Pro Caption" panose="02020502040506020403" pitchFamily="18" charset="0"/>
              </a:rPr>
              <a:t>order polynomial.</a:t>
            </a:r>
            <a:endParaRPr lang="en-US" altLang="el-GR" sz="2400" kern="0" baseline="30000" dirty="0" smtClean="0">
              <a:latin typeface="Arno Pro Caption" panose="02020502040506020403" pitchFamily="18" charset="0"/>
            </a:endParaRPr>
          </a:p>
        </p:txBody>
      </p:sp>
      <p:graphicFrame>
        <p:nvGraphicFramePr>
          <p:cNvPr id="11" name="Object 3"/>
          <p:cNvGraphicFramePr>
            <a:graphicFrameLocks noChangeAspect="1"/>
          </p:cNvGraphicFramePr>
          <p:nvPr>
            <p:extLst>
              <p:ext uri="{D42A27DB-BD31-4B8C-83A1-F6EECF244321}">
                <p14:modId xmlns:p14="http://schemas.microsoft.com/office/powerpoint/2010/main" val="47407361"/>
              </p:ext>
            </p:extLst>
          </p:nvPr>
        </p:nvGraphicFramePr>
        <p:xfrm>
          <a:off x="3733800" y="4111625"/>
          <a:ext cx="2006600" cy="838200"/>
        </p:xfrm>
        <a:graphic>
          <a:graphicData uri="http://schemas.openxmlformats.org/presentationml/2006/ole">
            <mc:AlternateContent xmlns:mc="http://schemas.openxmlformats.org/markup-compatibility/2006">
              <mc:Choice xmlns:v="urn:schemas-microsoft-com:vml" Requires="v">
                <p:oleObj spid="_x0000_s30881" name="Equation" r:id="rId10" imgW="1155600" imgH="482400" progId="Equation.DSMT4">
                  <p:embed/>
                </p:oleObj>
              </mc:Choice>
              <mc:Fallback>
                <p:oleObj name="Equation" r:id="rId10" imgW="1155600" imgH="482400" progId="Equation.DSMT4">
                  <p:embed/>
                  <p:pic>
                    <p:nvPicPr>
                      <p:cNvPr id="0" name=""/>
                      <p:cNvPicPr>
                        <a:picLocks noChangeAspect="1" noChangeArrowheads="1"/>
                      </p:cNvPicPr>
                      <p:nvPr/>
                    </p:nvPicPr>
                    <p:blipFill>
                      <a:blip r:embed="rId11"/>
                      <a:srcRect/>
                      <a:stretch>
                        <a:fillRect/>
                      </a:stretch>
                    </p:blipFill>
                    <p:spPr bwMode="auto">
                      <a:xfrm>
                        <a:off x="3733800" y="4111625"/>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Text Box 6"/>
          <p:cNvSpPr txBox="1">
            <a:spLocks noChangeArrowheads="1"/>
          </p:cNvSpPr>
          <p:nvPr/>
        </p:nvSpPr>
        <p:spPr bwMode="auto">
          <a:xfrm>
            <a:off x="331787" y="4991100"/>
            <a:ext cx="8610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dirty="0">
                <a:latin typeface="Arno Pro Caption" panose="02020502040506020403" pitchFamily="18" charset="0"/>
              </a:rPr>
              <a:t>Trapezoidal Rule assumes </a:t>
            </a:r>
            <a:r>
              <a:rPr lang="en-US" altLang="el-GR" i="1" dirty="0">
                <a:latin typeface="Arno Pro Caption" panose="02020502040506020403" pitchFamily="18" charset="0"/>
              </a:rPr>
              <a:t>n</a:t>
            </a:r>
            <a:r>
              <a:rPr lang="en-US" altLang="el-GR" dirty="0">
                <a:latin typeface="Arno Pro Caption" panose="02020502040506020403" pitchFamily="18" charset="0"/>
              </a:rPr>
              <a:t>=1, that is, the area </a:t>
            </a:r>
            <a:r>
              <a:rPr lang="en-US" altLang="el-GR" dirty="0" smtClean="0">
                <a:latin typeface="Arno Pro Caption" panose="02020502040506020403" pitchFamily="18" charset="0"/>
              </a:rPr>
              <a:t>under </a:t>
            </a:r>
            <a:r>
              <a:rPr lang="en-US" altLang="el-GR" dirty="0">
                <a:latin typeface="Arno Pro Caption" panose="02020502040506020403" pitchFamily="18" charset="0"/>
              </a:rPr>
              <a:t>the linear polynomial, </a:t>
            </a:r>
          </a:p>
        </p:txBody>
      </p:sp>
      <p:graphicFrame>
        <p:nvGraphicFramePr>
          <p:cNvPr id="14" name="Object 10"/>
          <p:cNvGraphicFramePr>
            <a:graphicFrameLocks noChangeAspect="1"/>
          </p:cNvGraphicFramePr>
          <p:nvPr>
            <p:extLst>
              <p:ext uri="{D42A27DB-BD31-4B8C-83A1-F6EECF244321}">
                <p14:modId xmlns:p14="http://schemas.microsoft.com/office/powerpoint/2010/main" val="1539899673"/>
              </p:ext>
            </p:extLst>
          </p:nvPr>
        </p:nvGraphicFramePr>
        <p:xfrm>
          <a:off x="3200400" y="5781249"/>
          <a:ext cx="3182913" cy="660400"/>
        </p:xfrm>
        <a:graphic>
          <a:graphicData uri="http://schemas.openxmlformats.org/presentationml/2006/ole">
            <mc:AlternateContent xmlns:mc="http://schemas.openxmlformats.org/markup-compatibility/2006">
              <mc:Choice xmlns:v="urn:schemas-microsoft-com:vml" Requires="v">
                <p:oleObj spid="_x0000_s30882" name="Equation" r:id="rId12" imgW="2082600" imgH="482400" progId="Equation.DSMT4">
                  <p:embed/>
                </p:oleObj>
              </mc:Choice>
              <mc:Fallback>
                <p:oleObj name="Equation" r:id="rId12" imgW="2082600" imgH="482400" progId="Equation.DSMT4">
                  <p:embed/>
                  <p:pic>
                    <p:nvPicPr>
                      <p:cNvPr id="0" name=""/>
                      <p:cNvPicPr>
                        <a:picLocks noChangeAspect="1" noChangeArrowheads="1"/>
                      </p:cNvPicPr>
                      <p:nvPr/>
                    </p:nvPicPr>
                    <p:blipFill>
                      <a:blip r:embed="rId13"/>
                      <a:srcRect/>
                      <a:stretch>
                        <a:fillRect/>
                      </a:stretch>
                    </p:blipFill>
                    <p:spPr bwMode="auto">
                      <a:xfrm>
                        <a:off x="3200400" y="5781249"/>
                        <a:ext cx="3182913"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r>
              <a:rPr lang="en-US" altLang="el-GR" sz="4000" smtClean="0">
                <a:cs typeface="Times New Roman" pitchFamily="18" charset="0"/>
              </a:rPr>
              <a:t>Method Derived From Geometry</a:t>
            </a:r>
          </a:p>
        </p:txBody>
      </p:sp>
      <p:sp>
        <p:nvSpPr>
          <p:cNvPr id="20" name="Slide Number Placeholder 4"/>
          <p:cNvSpPr>
            <a:spLocks noGrp="1"/>
          </p:cNvSpPr>
          <p:nvPr>
            <p:ph type="sldNum" sz="quarter" idx="10"/>
          </p:nvPr>
        </p:nvSpPr>
        <p:spPr/>
        <p:txBody>
          <a:bodyPr/>
          <a:lstStyle/>
          <a:p>
            <a:pPr algn="r">
              <a:defRPr/>
            </a:pPr>
            <a:fld id="{9DF22812-8974-45BF-9B06-A22414FE08F7}" type="slidenum">
              <a:rPr lang="en-US"/>
              <a:pPr algn="r">
                <a:defRPr/>
              </a:pPr>
              <a:t>4</a:t>
            </a:fld>
            <a:endParaRPr lang="en-US"/>
          </a:p>
        </p:txBody>
      </p:sp>
      <p:sp>
        <p:nvSpPr>
          <p:cNvPr id="32772" name="Text Box 28"/>
          <p:cNvSpPr txBox="1">
            <a:spLocks noChangeArrowheads="1"/>
          </p:cNvSpPr>
          <p:nvPr/>
        </p:nvSpPr>
        <p:spPr bwMode="auto">
          <a:xfrm>
            <a:off x="331786" y="1125615"/>
            <a:ext cx="454501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200" dirty="0">
                <a:latin typeface="Arno Pro Caption" panose="02020502040506020403" pitchFamily="18" charset="0"/>
              </a:rPr>
              <a:t>The area under the curve is a trapezoid. The integral</a:t>
            </a:r>
          </a:p>
        </p:txBody>
      </p:sp>
      <p:graphicFrame>
        <p:nvGraphicFramePr>
          <p:cNvPr id="32776" name="Object 39"/>
          <p:cNvGraphicFramePr>
            <a:graphicFrameLocks noChangeAspect="1"/>
          </p:cNvGraphicFramePr>
          <p:nvPr>
            <p:extLst>
              <p:ext uri="{D42A27DB-BD31-4B8C-83A1-F6EECF244321}">
                <p14:modId xmlns:p14="http://schemas.microsoft.com/office/powerpoint/2010/main" val="4183975337"/>
              </p:ext>
            </p:extLst>
          </p:nvPr>
        </p:nvGraphicFramePr>
        <p:xfrm>
          <a:off x="331786" y="3287069"/>
          <a:ext cx="3291685" cy="592642"/>
        </p:xfrm>
        <a:graphic>
          <a:graphicData uri="http://schemas.openxmlformats.org/presentationml/2006/ole">
            <mc:AlternateContent xmlns:mc="http://schemas.openxmlformats.org/markup-compatibility/2006">
              <mc:Choice xmlns:v="urn:schemas-microsoft-com:vml" Requires="v">
                <p:oleObj spid="_x0000_s32942" name="Equation" r:id="rId4" imgW="2184120" imgH="393480" progId="Equation.DSMT4">
                  <p:embed/>
                </p:oleObj>
              </mc:Choice>
              <mc:Fallback>
                <p:oleObj name="Equation" r:id="rId4" imgW="2184120" imgH="393480" progId="Equation.DSMT4">
                  <p:embed/>
                  <p:pic>
                    <p:nvPicPr>
                      <p:cNvPr id="0" name="Object 39"/>
                      <p:cNvPicPr>
                        <a:picLocks noChangeAspect="1" noChangeArrowheads="1"/>
                      </p:cNvPicPr>
                      <p:nvPr/>
                    </p:nvPicPr>
                    <p:blipFill>
                      <a:blip r:embed="rId5"/>
                      <a:srcRect/>
                      <a:stretch>
                        <a:fillRect/>
                      </a:stretch>
                    </p:blipFill>
                    <p:spPr bwMode="auto">
                      <a:xfrm>
                        <a:off x="331786" y="3287069"/>
                        <a:ext cx="3291685" cy="592642"/>
                      </a:xfrm>
                      <a:prstGeom prst="rect">
                        <a:avLst/>
                      </a:prstGeom>
                      <a:noFill/>
                      <a:ln>
                        <a:noFill/>
                      </a:ln>
                      <a:extLst/>
                    </p:spPr>
                  </p:pic>
                </p:oleObj>
              </mc:Fallback>
            </mc:AlternateContent>
          </a:graphicData>
        </a:graphic>
      </p:graphicFrame>
      <p:graphicFrame>
        <p:nvGraphicFramePr>
          <p:cNvPr id="32777" name="Object 40"/>
          <p:cNvGraphicFramePr>
            <a:graphicFrameLocks noChangeAspect="1"/>
          </p:cNvGraphicFramePr>
          <p:nvPr>
            <p:extLst>
              <p:ext uri="{D42A27DB-BD31-4B8C-83A1-F6EECF244321}">
                <p14:modId xmlns:p14="http://schemas.microsoft.com/office/powerpoint/2010/main" val="1848605077"/>
              </p:ext>
            </p:extLst>
          </p:nvPr>
        </p:nvGraphicFramePr>
        <p:xfrm>
          <a:off x="345641" y="4114800"/>
          <a:ext cx="2667000" cy="629404"/>
        </p:xfrm>
        <a:graphic>
          <a:graphicData uri="http://schemas.openxmlformats.org/presentationml/2006/ole">
            <mc:AlternateContent xmlns:mc="http://schemas.openxmlformats.org/markup-compatibility/2006">
              <mc:Choice xmlns:v="urn:schemas-microsoft-com:vml" Requires="v">
                <p:oleObj spid="_x0000_s32943" name="Equation" r:id="rId6" imgW="2755900" imgH="647700" progId="Equation.DSMT4">
                  <p:embed/>
                </p:oleObj>
              </mc:Choice>
              <mc:Fallback>
                <p:oleObj name="Equation" r:id="rId6" imgW="2755900" imgH="647700" progId="Equation.DSMT4">
                  <p:embed/>
                  <p:pic>
                    <p:nvPicPr>
                      <p:cNvPr id="0" name="Object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5641" y="4114800"/>
                        <a:ext cx="2667000" cy="629404"/>
                      </a:xfrm>
                      <a:prstGeom prst="rect">
                        <a:avLst/>
                      </a:prstGeom>
                      <a:noFill/>
                      <a:ln>
                        <a:noFill/>
                      </a:ln>
                      <a:extLst/>
                    </p:spPr>
                  </p:pic>
                </p:oleObj>
              </mc:Fallback>
            </mc:AlternateContent>
          </a:graphicData>
        </a:graphic>
      </p:graphicFrame>
      <p:graphicFrame>
        <p:nvGraphicFramePr>
          <p:cNvPr id="32778" name="Object 41"/>
          <p:cNvGraphicFramePr>
            <a:graphicFrameLocks noChangeAspect="1"/>
          </p:cNvGraphicFramePr>
          <p:nvPr>
            <p:extLst>
              <p:ext uri="{D42A27DB-BD31-4B8C-83A1-F6EECF244321}">
                <p14:modId xmlns:p14="http://schemas.microsoft.com/office/powerpoint/2010/main" val="3690239359"/>
              </p:ext>
            </p:extLst>
          </p:nvPr>
        </p:nvGraphicFramePr>
        <p:xfrm>
          <a:off x="324859" y="5029200"/>
          <a:ext cx="1919943" cy="568712"/>
        </p:xfrm>
        <a:graphic>
          <a:graphicData uri="http://schemas.openxmlformats.org/presentationml/2006/ole">
            <mc:AlternateContent xmlns:mc="http://schemas.openxmlformats.org/markup-compatibility/2006">
              <mc:Choice xmlns:v="urn:schemas-microsoft-com:vml" Requires="v">
                <p:oleObj spid="_x0000_s32944" name="Equation" r:id="rId8" imgW="1460160" imgH="431640" progId="Equation.DSMT4">
                  <p:embed/>
                </p:oleObj>
              </mc:Choice>
              <mc:Fallback>
                <p:oleObj name="Equation" r:id="rId8" imgW="1460160" imgH="431640" progId="Equation.DSMT4">
                  <p:embed/>
                  <p:pic>
                    <p:nvPicPr>
                      <p:cNvPr id="0" name="Object 41"/>
                      <p:cNvPicPr>
                        <a:picLocks noChangeAspect="1" noChangeArrowheads="1"/>
                      </p:cNvPicPr>
                      <p:nvPr/>
                    </p:nvPicPr>
                    <p:blipFill>
                      <a:blip r:embed="rId9"/>
                      <a:srcRect/>
                      <a:stretch>
                        <a:fillRect/>
                      </a:stretch>
                    </p:blipFill>
                    <p:spPr bwMode="auto">
                      <a:xfrm>
                        <a:off x="324859" y="5029200"/>
                        <a:ext cx="1919943" cy="568712"/>
                      </a:xfrm>
                      <a:prstGeom prst="rect">
                        <a:avLst/>
                      </a:prstGeom>
                      <a:noFill/>
                      <a:ln>
                        <a:noFill/>
                      </a:ln>
                      <a:extLst/>
                    </p:spPr>
                  </p:pic>
                </p:oleObj>
              </mc:Fallback>
            </mc:AlternateContent>
          </a:graphicData>
        </a:graphic>
      </p:graphicFrame>
      <p:graphicFrame>
        <p:nvGraphicFramePr>
          <p:cNvPr id="32775" name="Object 42"/>
          <p:cNvGraphicFramePr>
            <a:graphicFrameLocks noChangeAspect="1"/>
          </p:cNvGraphicFramePr>
          <p:nvPr>
            <p:extLst>
              <p:ext uri="{D42A27DB-BD31-4B8C-83A1-F6EECF244321}">
                <p14:modId xmlns:p14="http://schemas.microsoft.com/office/powerpoint/2010/main" val="3561416218"/>
              </p:ext>
            </p:extLst>
          </p:nvPr>
        </p:nvGraphicFramePr>
        <p:xfrm>
          <a:off x="3546475" y="-366713"/>
          <a:ext cx="5459413" cy="6781801"/>
        </p:xfrm>
        <a:graphic>
          <a:graphicData uri="http://schemas.openxmlformats.org/presentationml/2006/ole">
            <mc:AlternateContent xmlns:mc="http://schemas.openxmlformats.org/markup-compatibility/2006">
              <mc:Choice xmlns:v="urn:schemas-microsoft-com:vml" Requires="v">
                <p:oleObj spid="_x0000_s32945" name="Document" r:id="rId11" imgW="6091407" imgH="7474702" progId="Word.Document.8">
                  <p:embed/>
                </p:oleObj>
              </mc:Choice>
              <mc:Fallback>
                <p:oleObj name="Document" r:id="rId11" imgW="6091407" imgH="7474702" progId="Word.Document.8">
                  <p:embed/>
                  <p:pic>
                    <p:nvPicPr>
                      <p:cNvPr id="0" name="Object 42"/>
                      <p:cNvPicPr>
                        <a:picLocks noChangeAspect="1" noChangeArrowheads="1"/>
                      </p:cNvPicPr>
                      <p:nvPr/>
                    </p:nvPicPr>
                    <p:blipFill>
                      <a:blip r:embed="rId12"/>
                      <a:srcRect/>
                      <a:stretch>
                        <a:fillRect/>
                      </a:stretch>
                    </p:blipFill>
                    <p:spPr bwMode="auto">
                      <a:xfrm>
                        <a:off x="3546475" y="-366713"/>
                        <a:ext cx="5459413" cy="6781801"/>
                      </a:xfrm>
                      <a:prstGeom prst="rect">
                        <a:avLst/>
                      </a:prstGeom>
                      <a:noFill/>
                      <a:ln>
                        <a:noFill/>
                      </a:ln>
                      <a:effectLst/>
                      <a:extLst/>
                    </p:spPr>
                  </p:pic>
                </p:oleObj>
              </mc:Fallback>
            </mc:AlternateContent>
          </a:graphicData>
        </a:graphic>
      </p:graphicFrame>
      <p:graphicFrame>
        <p:nvGraphicFramePr>
          <p:cNvPr id="3" name="Αντικείμενο 2"/>
          <p:cNvGraphicFramePr>
            <a:graphicFrameLocks noChangeAspect="1"/>
          </p:cNvGraphicFramePr>
          <p:nvPr>
            <p:extLst>
              <p:ext uri="{D42A27DB-BD31-4B8C-83A1-F6EECF244321}">
                <p14:modId xmlns:p14="http://schemas.microsoft.com/office/powerpoint/2010/main" val="2597588063"/>
              </p:ext>
            </p:extLst>
          </p:nvPr>
        </p:nvGraphicFramePr>
        <p:xfrm>
          <a:off x="430703" y="2470142"/>
          <a:ext cx="3115772" cy="789329"/>
        </p:xfrm>
        <a:graphic>
          <a:graphicData uri="http://schemas.openxmlformats.org/presentationml/2006/ole">
            <mc:AlternateContent xmlns:mc="http://schemas.openxmlformats.org/markup-compatibility/2006">
              <mc:Choice xmlns:v="urn:schemas-microsoft-com:vml" Requires="v">
                <p:oleObj spid="_x0000_s32946" name="Equation" r:id="rId13" imgW="1904760" imgH="482400" progId="Equation.DSMT4">
                  <p:embed/>
                </p:oleObj>
              </mc:Choice>
              <mc:Fallback>
                <p:oleObj name="Equation" r:id="rId13" imgW="1904760" imgH="482400" progId="Equation.DSMT4">
                  <p:embed/>
                  <p:pic>
                    <p:nvPicPr>
                      <p:cNvPr id="0" name=""/>
                      <p:cNvPicPr/>
                      <p:nvPr/>
                    </p:nvPicPr>
                    <p:blipFill>
                      <a:blip r:embed="rId14"/>
                      <a:stretch>
                        <a:fillRect/>
                      </a:stretch>
                    </p:blipFill>
                    <p:spPr>
                      <a:xfrm>
                        <a:off x="430703" y="2470142"/>
                        <a:ext cx="3115772" cy="789329"/>
                      </a:xfrm>
                      <a:prstGeom prst="rect">
                        <a:avLst/>
                      </a:prstGeom>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p:txBody>
          <a:bodyPr/>
          <a:lstStyle/>
          <a:p>
            <a:r>
              <a:rPr lang="en-US" altLang="el-GR" smtClean="0"/>
              <a:t>Example 1</a:t>
            </a:r>
          </a:p>
        </p:txBody>
      </p:sp>
      <p:sp>
        <p:nvSpPr>
          <p:cNvPr id="33796" name="Rectangle 3"/>
          <p:cNvSpPr>
            <a:spLocks noGrp="1" noChangeArrowheads="1"/>
          </p:cNvSpPr>
          <p:nvPr>
            <p:ph idx="1"/>
          </p:nvPr>
        </p:nvSpPr>
        <p:spPr>
          <a:xfrm>
            <a:off x="304800" y="838200"/>
            <a:ext cx="8382000" cy="5105400"/>
          </a:xfrm>
        </p:spPr>
        <p:txBody>
          <a:bodyPr/>
          <a:lstStyle/>
          <a:p>
            <a:pPr>
              <a:buFont typeface="Wingdings" pitchFamily="2" charset="2"/>
              <a:buNone/>
            </a:pPr>
            <a:r>
              <a:rPr lang="en-US" altLang="el-GR" sz="2000" dirty="0" smtClean="0">
                <a:cs typeface="Times New Roman" pitchFamily="18" charset="0"/>
              </a:rPr>
              <a:t>	The vertical distance covered by a rocket from </a:t>
            </a:r>
            <a:r>
              <a:rPr lang="en-US" altLang="el-GR" sz="2000" i="1" dirty="0" smtClean="0">
                <a:cs typeface="Times New Roman" pitchFamily="18" charset="0"/>
              </a:rPr>
              <a:t>t</a:t>
            </a:r>
            <a:r>
              <a:rPr lang="en-US" altLang="el-GR" sz="2000" dirty="0" smtClean="0">
                <a:cs typeface="Times New Roman" pitchFamily="18" charset="0"/>
              </a:rPr>
              <a:t>=8 to </a:t>
            </a:r>
            <a:r>
              <a:rPr lang="en-US" altLang="el-GR" sz="2000" i="1" dirty="0" smtClean="0">
                <a:cs typeface="Times New Roman" pitchFamily="18" charset="0"/>
              </a:rPr>
              <a:t>t</a:t>
            </a:r>
            <a:r>
              <a:rPr lang="en-US" altLang="el-GR" sz="2000" dirty="0" smtClean="0">
                <a:cs typeface="Times New Roman" pitchFamily="18" charset="0"/>
              </a:rPr>
              <a:t>=30 seconds is given by:</a:t>
            </a:r>
            <a:r>
              <a:rPr lang="en-US" altLang="el-GR" sz="2000" dirty="0" smtClean="0"/>
              <a:t> </a:t>
            </a:r>
          </a:p>
        </p:txBody>
      </p:sp>
      <p:sp>
        <p:nvSpPr>
          <p:cNvPr id="13" name="Slide Number Placeholder 6"/>
          <p:cNvSpPr>
            <a:spLocks noGrp="1"/>
          </p:cNvSpPr>
          <p:nvPr>
            <p:ph type="sldNum" sz="quarter" idx="10"/>
          </p:nvPr>
        </p:nvSpPr>
        <p:spPr/>
        <p:txBody>
          <a:bodyPr/>
          <a:lstStyle/>
          <a:p>
            <a:pPr algn="r">
              <a:defRPr/>
            </a:pPr>
            <a:fld id="{22C7FD56-C2C1-450F-9CC7-A9BAEF5661DC}" type="slidenum">
              <a:rPr lang="en-US"/>
              <a:pPr algn="r">
                <a:defRPr/>
              </a:pPr>
              <a:t>5</a:t>
            </a:fld>
            <a:endParaRPr lang="en-US"/>
          </a:p>
        </p:txBody>
      </p:sp>
      <p:graphicFrame>
        <p:nvGraphicFramePr>
          <p:cNvPr id="33797" name="Object 9"/>
          <p:cNvGraphicFramePr>
            <a:graphicFrameLocks noChangeAspect="1"/>
          </p:cNvGraphicFramePr>
          <p:nvPr>
            <p:extLst>
              <p:ext uri="{D42A27DB-BD31-4B8C-83A1-F6EECF244321}">
                <p14:modId xmlns:p14="http://schemas.microsoft.com/office/powerpoint/2010/main" val="364233840"/>
              </p:ext>
            </p:extLst>
          </p:nvPr>
        </p:nvGraphicFramePr>
        <p:xfrm>
          <a:off x="2313281" y="1481534"/>
          <a:ext cx="4365038" cy="813594"/>
        </p:xfrm>
        <a:graphic>
          <a:graphicData uri="http://schemas.openxmlformats.org/presentationml/2006/ole">
            <mc:AlternateContent xmlns:mc="http://schemas.openxmlformats.org/markup-compatibility/2006">
              <mc:Choice xmlns:v="urn:schemas-microsoft-com:vml" Requires="v">
                <p:oleObj spid="_x0000_s33918" name="Equation" r:id="rId4" imgW="2590560" imgH="482400" progId="Equation.DSMT4">
                  <p:embed/>
                </p:oleObj>
              </mc:Choice>
              <mc:Fallback>
                <p:oleObj name="Equation" r:id="rId4" imgW="2590560" imgH="482400" progId="Equation.DSMT4">
                  <p:embed/>
                  <p:pic>
                    <p:nvPicPr>
                      <p:cNvPr id="0" name="Object 9"/>
                      <p:cNvPicPr>
                        <a:picLocks noChangeAspect="1" noChangeArrowheads="1"/>
                      </p:cNvPicPr>
                      <p:nvPr/>
                    </p:nvPicPr>
                    <p:blipFill>
                      <a:blip r:embed="rId5"/>
                      <a:srcRect/>
                      <a:stretch>
                        <a:fillRect/>
                      </a:stretch>
                    </p:blipFill>
                    <p:spPr bwMode="auto">
                      <a:xfrm>
                        <a:off x="2313281" y="1481534"/>
                        <a:ext cx="4365038" cy="813594"/>
                      </a:xfrm>
                      <a:prstGeom prst="rect">
                        <a:avLst/>
                      </a:prstGeom>
                      <a:noFill/>
                      <a:ln>
                        <a:noFill/>
                      </a:ln>
                      <a:extLst/>
                    </p:spPr>
                  </p:pic>
                </p:oleObj>
              </mc:Fallback>
            </mc:AlternateContent>
          </a:graphicData>
        </a:graphic>
      </p:graphicFrame>
      <p:grpSp>
        <p:nvGrpSpPr>
          <p:cNvPr id="2" name="Ομάδα 1"/>
          <p:cNvGrpSpPr/>
          <p:nvPr/>
        </p:nvGrpSpPr>
        <p:grpSpPr>
          <a:xfrm>
            <a:off x="717550" y="2577215"/>
            <a:ext cx="7969250" cy="1006475"/>
            <a:chOff x="869950" y="3214688"/>
            <a:chExt cx="7969250" cy="1006475"/>
          </a:xfrm>
        </p:grpSpPr>
        <p:sp>
          <p:nvSpPr>
            <p:cNvPr id="33798" name="Rectangle 12"/>
            <p:cNvSpPr>
              <a:spLocks noChangeArrowheads="1"/>
            </p:cNvSpPr>
            <p:nvPr/>
          </p:nvSpPr>
          <p:spPr bwMode="auto">
            <a:xfrm>
              <a:off x="869950" y="3214688"/>
              <a:ext cx="796925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457200" indent="-457200" eaLnBrk="0" hangingPunct="0">
                <a:tabLst>
                  <a:tab pos="457200" algn="l"/>
                </a:tabLst>
                <a:defRPr sz="2400">
                  <a:solidFill>
                    <a:schemeClr val="tx1"/>
                  </a:solidFill>
                  <a:latin typeface="Tahoma" pitchFamily="34" charset="0"/>
                </a:defRPr>
              </a:lvl1pPr>
              <a:lvl2pPr marL="742950" indent="-285750" eaLnBrk="0" hangingPunct="0">
                <a:tabLst>
                  <a:tab pos="457200" algn="l"/>
                </a:tabLst>
                <a:defRPr sz="2400">
                  <a:solidFill>
                    <a:schemeClr val="tx1"/>
                  </a:solidFill>
                  <a:latin typeface="Tahoma" pitchFamily="34" charset="0"/>
                </a:defRPr>
              </a:lvl2pPr>
              <a:lvl3pPr marL="1143000" indent="-228600" eaLnBrk="0" hangingPunct="0">
                <a:tabLst>
                  <a:tab pos="457200" algn="l"/>
                </a:tabLst>
                <a:defRPr sz="2400">
                  <a:solidFill>
                    <a:schemeClr val="tx1"/>
                  </a:solidFill>
                  <a:latin typeface="Tahoma" pitchFamily="34" charset="0"/>
                </a:defRPr>
              </a:lvl3pPr>
              <a:lvl4pPr marL="1600200" indent="-228600" eaLnBrk="0" hangingPunct="0">
                <a:tabLst>
                  <a:tab pos="457200" algn="l"/>
                </a:tabLst>
                <a:defRPr sz="2400">
                  <a:solidFill>
                    <a:schemeClr val="tx1"/>
                  </a:solidFill>
                  <a:latin typeface="Tahoma" pitchFamily="34" charset="0"/>
                </a:defRPr>
              </a:lvl4pPr>
              <a:lvl5pPr marL="2057400" indent="-228600" eaLnBrk="0" hangingPunct="0">
                <a:tabLst>
                  <a:tab pos="457200" algn="l"/>
                </a:tabLst>
                <a:defRPr sz="2400">
                  <a:solidFill>
                    <a:schemeClr val="tx1"/>
                  </a:solidFill>
                  <a:latin typeface="Tahoma" pitchFamily="34" charset="0"/>
                </a:defRPr>
              </a:lvl5pPr>
              <a:lvl6pPr marL="2514600" indent="-228600" algn="ctr" eaLnBrk="0" fontAlgn="base" hangingPunct="0">
                <a:spcBef>
                  <a:spcPct val="0"/>
                </a:spcBef>
                <a:spcAft>
                  <a:spcPct val="0"/>
                </a:spcAft>
                <a:tabLst>
                  <a:tab pos="457200" algn="l"/>
                </a:tabLst>
                <a:defRPr sz="2400">
                  <a:solidFill>
                    <a:schemeClr val="tx1"/>
                  </a:solidFill>
                  <a:latin typeface="Tahoma" pitchFamily="34" charset="0"/>
                </a:defRPr>
              </a:lvl6pPr>
              <a:lvl7pPr marL="2971800" indent="-228600" algn="ctr" eaLnBrk="0" fontAlgn="base" hangingPunct="0">
                <a:spcBef>
                  <a:spcPct val="0"/>
                </a:spcBef>
                <a:spcAft>
                  <a:spcPct val="0"/>
                </a:spcAft>
                <a:tabLst>
                  <a:tab pos="457200" algn="l"/>
                </a:tabLst>
                <a:defRPr sz="2400">
                  <a:solidFill>
                    <a:schemeClr val="tx1"/>
                  </a:solidFill>
                  <a:latin typeface="Tahoma" pitchFamily="34" charset="0"/>
                </a:defRPr>
              </a:lvl7pPr>
              <a:lvl8pPr marL="3429000" indent="-228600" algn="ctr" eaLnBrk="0" fontAlgn="base" hangingPunct="0">
                <a:spcBef>
                  <a:spcPct val="0"/>
                </a:spcBef>
                <a:spcAft>
                  <a:spcPct val="0"/>
                </a:spcAft>
                <a:tabLst>
                  <a:tab pos="457200" algn="l"/>
                </a:tabLst>
                <a:defRPr sz="2400">
                  <a:solidFill>
                    <a:schemeClr val="tx1"/>
                  </a:solidFill>
                  <a:latin typeface="Tahoma" pitchFamily="34" charset="0"/>
                </a:defRPr>
              </a:lvl8pPr>
              <a:lvl9pPr marL="3886200" indent="-228600" algn="ctr" eaLnBrk="0" fontAlgn="base" hangingPunct="0">
                <a:spcBef>
                  <a:spcPct val="0"/>
                </a:spcBef>
                <a:spcAft>
                  <a:spcPct val="0"/>
                </a:spcAft>
                <a:tabLst>
                  <a:tab pos="457200" algn="l"/>
                </a:tabLst>
                <a:defRPr sz="2400">
                  <a:solidFill>
                    <a:schemeClr val="tx1"/>
                  </a:solidFill>
                  <a:latin typeface="Tahoma" pitchFamily="34" charset="0"/>
                </a:defRPr>
              </a:lvl9pPr>
            </a:lstStyle>
            <a:p>
              <a:pPr algn="l" eaLnBrk="1" hangingPunct="1">
                <a:buFontTx/>
                <a:buAutoNum type="alphaLcParenR"/>
              </a:pPr>
              <a:r>
                <a:rPr lang="en-US" altLang="el-GR" sz="2000" dirty="0">
                  <a:latin typeface="Arno Pro Caption" panose="02020502040506020403" pitchFamily="18" charset="0"/>
                </a:rPr>
                <a:t>Use single segment Trapezoidal rule to find the distance covered.</a:t>
              </a:r>
            </a:p>
            <a:p>
              <a:pPr algn="l" eaLnBrk="1" hangingPunct="1">
                <a:buFontTx/>
                <a:buAutoNum type="alphaLcParenR"/>
              </a:pPr>
              <a:r>
                <a:rPr lang="en-US" altLang="el-GR" sz="2000" dirty="0">
                  <a:latin typeface="Arno Pro Caption" panose="02020502040506020403" pitchFamily="18" charset="0"/>
                </a:rPr>
                <a:t>Find the true error,     </a:t>
              </a:r>
              <a:r>
                <a:rPr lang="en-US" altLang="el-GR" sz="2000" dirty="0" smtClean="0">
                  <a:latin typeface="Arno Pro Caption" panose="02020502040506020403" pitchFamily="18" charset="0"/>
                </a:rPr>
                <a:t>   for </a:t>
              </a:r>
              <a:r>
                <a:rPr lang="en-US" altLang="el-GR" sz="2000" dirty="0">
                  <a:latin typeface="Arno Pro Caption" panose="02020502040506020403" pitchFamily="18" charset="0"/>
                </a:rPr>
                <a:t>part (a).</a:t>
              </a:r>
            </a:p>
            <a:p>
              <a:pPr algn="l" eaLnBrk="1" hangingPunct="1">
                <a:buFontTx/>
                <a:buAutoNum type="alphaLcParenR"/>
              </a:pPr>
              <a:r>
                <a:rPr lang="en-US" altLang="el-GR" sz="2000" dirty="0">
                  <a:latin typeface="Arno Pro Caption" panose="02020502040506020403" pitchFamily="18" charset="0"/>
                </a:rPr>
                <a:t>Find the absolute relative true error,      </a:t>
              </a:r>
              <a:r>
                <a:rPr lang="en-US" altLang="el-GR" sz="2000" dirty="0" smtClean="0">
                  <a:latin typeface="Arno Pro Caption" panose="02020502040506020403" pitchFamily="18" charset="0"/>
                </a:rPr>
                <a:t>  for </a:t>
              </a:r>
              <a:r>
                <a:rPr lang="en-US" altLang="el-GR" sz="2000" dirty="0">
                  <a:latin typeface="Arno Pro Caption" panose="02020502040506020403" pitchFamily="18" charset="0"/>
                </a:rPr>
                <a:t>part (a).</a:t>
              </a:r>
            </a:p>
          </p:txBody>
        </p:sp>
        <p:graphicFrame>
          <p:nvGraphicFramePr>
            <p:cNvPr id="33799" name="Object 13"/>
            <p:cNvGraphicFramePr>
              <a:graphicFrameLocks noChangeAspect="1"/>
            </p:cNvGraphicFramePr>
            <p:nvPr>
              <p:extLst>
                <p:ext uri="{D42A27DB-BD31-4B8C-83A1-F6EECF244321}">
                  <p14:modId xmlns:p14="http://schemas.microsoft.com/office/powerpoint/2010/main" val="2050509395"/>
                </p:ext>
              </p:extLst>
            </p:nvPr>
          </p:nvGraphicFramePr>
          <p:xfrm>
            <a:off x="3429000" y="3506788"/>
            <a:ext cx="331788" cy="419100"/>
          </p:xfrm>
          <a:graphic>
            <a:graphicData uri="http://schemas.openxmlformats.org/presentationml/2006/ole">
              <mc:AlternateContent xmlns:mc="http://schemas.openxmlformats.org/markup-compatibility/2006">
                <mc:Choice xmlns:v="urn:schemas-microsoft-com:vml" Requires="v">
                  <p:oleObj spid="_x0000_s33919" name="Equation" r:id="rId6" imgW="177646" imgH="228402" progId="Equation.3">
                    <p:embed/>
                  </p:oleObj>
                </mc:Choice>
                <mc:Fallback>
                  <p:oleObj name="Equation" r:id="rId6" imgW="177646" imgH="228402" progId="Equation.3">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3506788"/>
                          <a:ext cx="331788"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800" name="Object 15"/>
            <p:cNvGraphicFramePr>
              <a:graphicFrameLocks noChangeAspect="1"/>
            </p:cNvGraphicFramePr>
            <p:nvPr>
              <p:extLst>
                <p:ext uri="{D42A27DB-BD31-4B8C-83A1-F6EECF244321}">
                  <p14:modId xmlns:p14="http://schemas.microsoft.com/office/powerpoint/2010/main" val="272296116"/>
                </p:ext>
              </p:extLst>
            </p:nvPr>
          </p:nvGraphicFramePr>
          <p:xfrm>
            <a:off x="5181600" y="3838575"/>
            <a:ext cx="347662" cy="357188"/>
          </p:xfrm>
          <a:graphic>
            <a:graphicData uri="http://schemas.openxmlformats.org/presentationml/2006/ole">
              <mc:AlternateContent xmlns:mc="http://schemas.openxmlformats.org/markup-compatibility/2006">
                <mc:Choice xmlns:v="urn:schemas-microsoft-com:vml" Requires="v">
                  <p:oleObj spid="_x0000_s33920" name="Equation" r:id="rId8" imgW="253800" imgH="253800" progId="Equation.DSMT4">
                    <p:embed/>
                  </p:oleObj>
                </mc:Choice>
                <mc:Fallback>
                  <p:oleObj name="Equation" r:id="rId8" imgW="253800" imgH="253800" progId="Equation.DSMT4">
                    <p:embed/>
                    <p:pic>
                      <p:nvPicPr>
                        <p:cNvPr id="0" name="Object 15"/>
                        <p:cNvPicPr>
                          <a:picLocks noChangeAspect="1" noChangeArrowheads="1"/>
                        </p:cNvPicPr>
                        <p:nvPr/>
                      </p:nvPicPr>
                      <p:blipFill>
                        <a:blip r:embed="rId9"/>
                        <a:srcRect/>
                        <a:stretch>
                          <a:fillRect/>
                        </a:stretch>
                      </p:blipFill>
                      <p:spPr bwMode="auto">
                        <a:xfrm>
                          <a:off x="5181600" y="3838575"/>
                          <a:ext cx="347662" cy="357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 name="Slide Number Placeholder 5"/>
          <p:cNvSpPr>
            <a:spLocks noGrp="1"/>
          </p:cNvSpPr>
          <p:nvPr>
            <p:ph type="sldNum" sz="quarter" idx="10"/>
          </p:nvPr>
        </p:nvSpPr>
        <p:spPr/>
        <p:txBody>
          <a:bodyPr/>
          <a:lstStyle/>
          <a:p>
            <a:pPr>
              <a:defRPr/>
            </a:pPr>
            <a:fld id="{C9DDF570-22A5-4301-8487-047E06D51EF5}" type="slidenum">
              <a:rPr lang="en-US"/>
              <a:pPr>
                <a:defRPr/>
              </a:pPr>
              <a:t>6</a:t>
            </a:fld>
            <a:endParaRPr lang="en-US"/>
          </a:p>
        </p:txBody>
      </p:sp>
      <p:sp>
        <p:nvSpPr>
          <p:cNvPr id="34819" name="Rectangle 2"/>
          <p:cNvSpPr>
            <a:spLocks noGrp="1" noChangeArrowheads="1"/>
          </p:cNvSpPr>
          <p:nvPr>
            <p:ph type="title"/>
          </p:nvPr>
        </p:nvSpPr>
        <p:spPr/>
        <p:txBody>
          <a:bodyPr/>
          <a:lstStyle/>
          <a:p>
            <a:r>
              <a:rPr lang="en-US" altLang="el-GR" smtClean="0"/>
              <a:t>Solution</a:t>
            </a:r>
          </a:p>
        </p:txBody>
      </p:sp>
      <p:graphicFrame>
        <p:nvGraphicFramePr>
          <p:cNvPr id="34820" name="Object 49"/>
          <p:cNvGraphicFramePr>
            <a:graphicFrameLocks noChangeAspect="1"/>
          </p:cNvGraphicFramePr>
          <p:nvPr>
            <p:extLst>
              <p:ext uri="{D42A27DB-BD31-4B8C-83A1-F6EECF244321}">
                <p14:modId xmlns:p14="http://schemas.microsoft.com/office/powerpoint/2010/main" val="3849030546"/>
              </p:ext>
            </p:extLst>
          </p:nvPr>
        </p:nvGraphicFramePr>
        <p:xfrm>
          <a:off x="1599486" y="835026"/>
          <a:ext cx="2372438" cy="654049"/>
        </p:xfrm>
        <a:graphic>
          <a:graphicData uri="http://schemas.openxmlformats.org/presentationml/2006/ole">
            <mc:AlternateContent xmlns:mc="http://schemas.openxmlformats.org/markup-compatibility/2006">
              <mc:Choice xmlns:v="urn:schemas-microsoft-com:vml" Requires="v">
                <p:oleObj spid="_x0000_s35223" name="Equation" r:id="rId4" imgW="1562040" imgH="431640" progId="Equation.DSMT4">
                  <p:embed/>
                </p:oleObj>
              </mc:Choice>
              <mc:Fallback>
                <p:oleObj name="Equation" r:id="rId4" imgW="1562040" imgH="431640" progId="Equation.DSMT4">
                  <p:embed/>
                  <p:pic>
                    <p:nvPicPr>
                      <p:cNvPr id="0" name="Object 49"/>
                      <p:cNvPicPr>
                        <a:picLocks noChangeAspect="1" noChangeArrowheads="1"/>
                      </p:cNvPicPr>
                      <p:nvPr/>
                    </p:nvPicPr>
                    <p:blipFill>
                      <a:blip r:embed="rId5"/>
                      <a:srcRect/>
                      <a:stretch>
                        <a:fillRect/>
                      </a:stretch>
                    </p:blipFill>
                    <p:spPr bwMode="auto">
                      <a:xfrm>
                        <a:off x="1599486" y="835026"/>
                        <a:ext cx="2372438" cy="654049"/>
                      </a:xfrm>
                      <a:prstGeom prst="rect">
                        <a:avLst/>
                      </a:prstGeom>
                      <a:noFill/>
                      <a:ln>
                        <a:noFill/>
                      </a:ln>
                      <a:extLst/>
                    </p:spPr>
                  </p:pic>
                </p:oleObj>
              </mc:Fallback>
            </mc:AlternateContent>
          </a:graphicData>
        </a:graphic>
      </p:graphicFrame>
      <p:sp>
        <p:nvSpPr>
          <p:cNvPr id="34821" name="Text Box 52"/>
          <p:cNvSpPr txBox="1">
            <a:spLocks noChangeArrowheads="1"/>
          </p:cNvSpPr>
          <p:nvPr/>
        </p:nvSpPr>
        <p:spPr bwMode="auto">
          <a:xfrm>
            <a:off x="338137" y="844550"/>
            <a:ext cx="685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b="1" dirty="0">
                <a:solidFill>
                  <a:srgbClr val="FF0000"/>
                </a:solidFill>
                <a:latin typeface="Arno Pro Caption" panose="02020502040506020403" pitchFamily="18" charset="0"/>
              </a:rPr>
              <a:t>a)</a:t>
            </a:r>
          </a:p>
        </p:txBody>
      </p:sp>
      <p:graphicFrame>
        <p:nvGraphicFramePr>
          <p:cNvPr id="34822" name="Object 61"/>
          <p:cNvGraphicFramePr>
            <a:graphicFrameLocks noChangeAspect="1"/>
          </p:cNvGraphicFramePr>
          <p:nvPr>
            <p:extLst>
              <p:ext uri="{D42A27DB-BD31-4B8C-83A1-F6EECF244321}">
                <p14:modId xmlns:p14="http://schemas.microsoft.com/office/powerpoint/2010/main" val="2038549239"/>
              </p:ext>
            </p:extLst>
          </p:nvPr>
        </p:nvGraphicFramePr>
        <p:xfrm>
          <a:off x="4371974" y="1000125"/>
          <a:ext cx="571500" cy="257175"/>
        </p:xfrm>
        <a:graphic>
          <a:graphicData uri="http://schemas.openxmlformats.org/presentationml/2006/ole">
            <mc:AlternateContent xmlns:mc="http://schemas.openxmlformats.org/markup-compatibility/2006">
              <mc:Choice xmlns:v="urn:schemas-microsoft-com:vml" Requires="v">
                <p:oleObj spid="_x0000_s35224" name="Equation" r:id="rId6" imgW="571252" imgH="253890" progId="Equation.3">
                  <p:embed/>
                </p:oleObj>
              </mc:Choice>
              <mc:Fallback>
                <p:oleObj name="Equation" r:id="rId6" imgW="571252" imgH="253890" progId="Equation.3">
                  <p:embed/>
                  <p:pic>
                    <p:nvPicPr>
                      <p:cNvPr id="0" name="Object 6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71974" y="1000125"/>
                        <a:ext cx="571500"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3" name="Object 60"/>
          <p:cNvGraphicFramePr>
            <a:graphicFrameLocks noChangeAspect="1"/>
          </p:cNvGraphicFramePr>
          <p:nvPr>
            <p:extLst>
              <p:ext uri="{D42A27DB-BD31-4B8C-83A1-F6EECF244321}">
                <p14:modId xmlns:p14="http://schemas.microsoft.com/office/powerpoint/2010/main" val="341075587"/>
              </p:ext>
            </p:extLst>
          </p:nvPr>
        </p:nvGraphicFramePr>
        <p:xfrm>
          <a:off x="5743574" y="1000125"/>
          <a:ext cx="695325" cy="257175"/>
        </p:xfrm>
        <a:graphic>
          <a:graphicData uri="http://schemas.openxmlformats.org/presentationml/2006/ole">
            <mc:AlternateContent xmlns:mc="http://schemas.openxmlformats.org/markup-compatibility/2006">
              <mc:Choice xmlns:v="urn:schemas-microsoft-com:vml" Requires="v">
                <p:oleObj spid="_x0000_s35225" name="Equation" r:id="rId8" imgW="698197" imgH="253890" progId="Equation.3">
                  <p:embed/>
                </p:oleObj>
              </mc:Choice>
              <mc:Fallback>
                <p:oleObj name="Equation" r:id="rId8" imgW="698197" imgH="253890" progId="Equation.3">
                  <p:embed/>
                  <p:pic>
                    <p:nvPicPr>
                      <p:cNvPr id="0" name="Object 6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43574" y="1000125"/>
                        <a:ext cx="69532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4" name="Object 59"/>
          <p:cNvGraphicFramePr>
            <a:graphicFrameLocks noChangeAspect="1"/>
          </p:cNvGraphicFramePr>
          <p:nvPr>
            <p:extLst>
              <p:ext uri="{D42A27DB-BD31-4B8C-83A1-F6EECF244321}">
                <p14:modId xmlns:p14="http://schemas.microsoft.com/office/powerpoint/2010/main" val="557878875"/>
              </p:ext>
            </p:extLst>
          </p:nvPr>
        </p:nvGraphicFramePr>
        <p:xfrm>
          <a:off x="369887" y="1504950"/>
          <a:ext cx="3146836" cy="568325"/>
        </p:xfrm>
        <a:graphic>
          <a:graphicData uri="http://schemas.openxmlformats.org/presentationml/2006/ole">
            <mc:AlternateContent xmlns:mc="http://schemas.openxmlformats.org/markup-compatibility/2006">
              <mc:Choice xmlns:v="urn:schemas-microsoft-com:vml" Requires="v">
                <p:oleObj spid="_x0000_s35226" name="Equation" r:id="rId10" imgW="2374560" imgH="431640" progId="Equation.DSMT4">
                  <p:embed/>
                </p:oleObj>
              </mc:Choice>
              <mc:Fallback>
                <p:oleObj name="Equation" r:id="rId10" imgW="2374560" imgH="431640" progId="Equation.DSMT4">
                  <p:embed/>
                  <p:pic>
                    <p:nvPicPr>
                      <p:cNvPr id="0" name="Object 59"/>
                      <p:cNvPicPr>
                        <a:picLocks noChangeAspect="1" noChangeArrowheads="1"/>
                      </p:cNvPicPr>
                      <p:nvPr/>
                    </p:nvPicPr>
                    <p:blipFill>
                      <a:blip r:embed="rId11"/>
                      <a:srcRect/>
                      <a:stretch>
                        <a:fillRect/>
                      </a:stretch>
                    </p:blipFill>
                    <p:spPr bwMode="auto">
                      <a:xfrm>
                        <a:off x="369887" y="1504950"/>
                        <a:ext cx="3146836" cy="568325"/>
                      </a:xfrm>
                      <a:prstGeom prst="rect">
                        <a:avLst/>
                      </a:prstGeom>
                      <a:noFill/>
                      <a:ln>
                        <a:noFill/>
                      </a:ln>
                      <a:extLst/>
                    </p:spPr>
                  </p:pic>
                </p:oleObj>
              </mc:Fallback>
            </mc:AlternateContent>
          </a:graphicData>
        </a:graphic>
      </p:graphicFrame>
      <p:grpSp>
        <p:nvGrpSpPr>
          <p:cNvPr id="2" name="Ομάδα 1"/>
          <p:cNvGrpSpPr/>
          <p:nvPr/>
        </p:nvGrpSpPr>
        <p:grpSpPr>
          <a:xfrm>
            <a:off x="344487" y="2260600"/>
            <a:ext cx="4227513" cy="571500"/>
            <a:chOff x="2306637" y="3130550"/>
            <a:chExt cx="3617912" cy="457200"/>
          </a:xfrm>
        </p:grpSpPr>
        <p:graphicFrame>
          <p:nvGraphicFramePr>
            <p:cNvPr id="34825" name="Object 58"/>
            <p:cNvGraphicFramePr>
              <a:graphicFrameLocks noChangeAspect="1"/>
            </p:cNvGraphicFramePr>
            <p:nvPr>
              <p:extLst>
                <p:ext uri="{D42A27DB-BD31-4B8C-83A1-F6EECF244321}">
                  <p14:modId xmlns:p14="http://schemas.microsoft.com/office/powerpoint/2010/main" val="4249137439"/>
                </p:ext>
              </p:extLst>
            </p:nvPr>
          </p:nvGraphicFramePr>
          <p:xfrm>
            <a:off x="2306637" y="3130550"/>
            <a:ext cx="2643188" cy="457200"/>
          </p:xfrm>
          <a:graphic>
            <a:graphicData uri="http://schemas.openxmlformats.org/presentationml/2006/ole">
              <mc:AlternateContent xmlns:mc="http://schemas.openxmlformats.org/markup-compatibility/2006">
                <mc:Choice xmlns:v="urn:schemas-microsoft-com:vml" Requires="v">
                  <p:oleObj spid="_x0000_s35227" name="Equation" r:id="rId12" imgW="2641320" imgH="457200" progId="Equation.DSMT4">
                    <p:embed/>
                  </p:oleObj>
                </mc:Choice>
                <mc:Fallback>
                  <p:oleObj name="Equation" r:id="rId12" imgW="2641320" imgH="457200" progId="Equation.DSMT4">
                    <p:embed/>
                    <p:pic>
                      <p:nvPicPr>
                        <p:cNvPr id="0" name="Object 58"/>
                        <p:cNvPicPr>
                          <a:picLocks noChangeAspect="1" noChangeArrowheads="1"/>
                        </p:cNvPicPr>
                        <p:nvPr/>
                      </p:nvPicPr>
                      <p:blipFill>
                        <a:blip r:embed="rId13"/>
                        <a:srcRect/>
                        <a:stretch>
                          <a:fillRect/>
                        </a:stretch>
                      </p:blipFill>
                      <p:spPr bwMode="auto">
                        <a:xfrm>
                          <a:off x="2306637" y="3130550"/>
                          <a:ext cx="2643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7" name="Object 72"/>
            <p:cNvGraphicFramePr>
              <a:graphicFrameLocks noChangeAspect="1"/>
            </p:cNvGraphicFramePr>
            <p:nvPr>
              <p:extLst>
                <p:ext uri="{D42A27DB-BD31-4B8C-83A1-F6EECF244321}">
                  <p14:modId xmlns:p14="http://schemas.microsoft.com/office/powerpoint/2010/main" val="1795952224"/>
                </p:ext>
              </p:extLst>
            </p:nvPr>
          </p:nvGraphicFramePr>
          <p:xfrm>
            <a:off x="5062537" y="3257550"/>
            <a:ext cx="862012" cy="203200"/>
          </p:xfrm>
          <a:graphic>
            <a:graphicData uri="http://schemas.openxmlformats.org/presentationml/2006/ole">
              <mc:AlternateContent xmlns:mc="http://schemas.openxmlformats.org/markup-compatibility/2006">
                <mc:Choice xmlns:v="urn:schemas-microsoft-com:vml" Requires="v">
                  <p:oleObj spid="_x0000_s35228" name="Equation" r:id="rId14" imgW="863280" imgH="203040" progId="Equation.DSMT4">
                    <p:embed/>
                  </p:oleObj>
                </mc:Choice>
                <mc:Fallback>
                  <p:oleObj name="Equation" r:id="rId14" imgW="863280" imgH="203040" progId="Equation.DSMT4">
                    <p:embed/>
                    <p:pic>
                      <p:nvPicPr>
                        <p:cNvPr id="0" name="Object 72"/>
                        <p:cNvPicPr>
                          <a:picLocks noChangeAspect="1" noChangeArrowheads="1"/>
                        </p:cNvPicPr>
                        <p:nvPr/>
                      </p:nvPicPr>
                      <p:blipFill>
                        <a:blip r:embed="rId15"/>
                        <a:srcRect/>
                        <a:stretch>
                          <a:fillRect/>
                        </a:stretch>
                      </p:blipFill>
                      <p:spPr bwMode="auto">
                        <a:xfrm>
                          <a:off x="5062537" y="3257550"/>
                          <a:ext cx="862012"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3" name="Ομάδα 2"/>
          <p:cNvGrpSpPr/>
          <p:nvPr/>
        </p:nvGrpSpPr>
        <p:grpSpPr>
          <a:xfrm>
            <a:off x="317142" y="2981325"/>
            <a:ext cx="4495800" cy="622300"/>
            <a:chOff x="2249487" y="4121150"/>
            <a:chExt cx="3841750" cy="457200"/>
          </a:xfrm>
        </p:grpSpPr>
        <p:graphicFrame>
          <p:nvGraphicFramePr>
            <p:cNvPr id="34826" name="Object 56"/>
            <p:cNvGraphicFramePr>
              <a:graphicFrameLocks noChangeAspect="1"/>
            </p:cNvGraphicFramePr>
            <p:nvPr>
              <p:extLst>
                <p:ext uri="{D42A27DB-BD31-4B8C-83A1-F6EECF244321}">
                  <p14:modId xmlns:p14="http://schemas.microsoft.com/office/powerpoint/2010/main" val="454051588"/>
                </p:ext>
              </p:extLst>
            </p:nvPr>
          </p:nvGraphicFramePr>
          <p:xfrm>
            <a:off x="2249487" y="4121150"/>
            <a:ext cx="2882900" cy="457200"/>
          </p:xfrm>
          <a:graphic>
            <a:graphicData uri="http://schemas.openxmlformats.org/presentationml/2006/ole">
              <mc:AlternateContent xmlns:mc="http://schemas.openxmlformats.org/markup-compatibility/2006">
                <mc:Choice xmlns:v="urn:schemas-microsoft-com:vml" Requires="v">
                  <p:oleObj spid="_x0000_s35229" name="Equation" r:id="rId16" imgW="2882880" imgH="457200" progId="Equation.DSMT4">
                    <p:embed/>
                  </p:oleObj>
                </mc:Choice>
                <mc:Fallback>
                  <p:oleObj name="Equation" r:id="rId16" imgW="2882880" imgH="457200" progId="Equation.DSMT4">
                    <p:embed/>
                    <p:pic>
                      <p:nvPicPr>
                        <p:cNvPr id="0" name="Object 56"/>
                        <p:cNvPicPr>
                          <a:picLocks noChangeAspect="1" noChangeArrowheads="1"/>
                        </p:cNvPicPr>
                        <p:nvPr/>
                      </p:nvPicPr>
                      <p:blipFill>
                        <a:blip r:embed="rId17"/>
                        <a:srcRect/>
                        <a:stretch>
                          <a:fillRect/>
                        </a:stretch>
                      </p:blipFill>
                      <p:spPr bwMode="auto">
                        <a:xfrm>
                          <a:off x="2249487" y="4121150"/>
                          <a:ext cx="2882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828" name="Object 76"/>
            <p:cNvGraphicFramePr>
              <a:graphicFrameLocks noChangeAspect="1"/>
            </p:cNvGraphicFramePr>
            <p:nvPr>
              <p:extLst>
                <p:ext uri="{D42A27DB-BD31-4B8C-83A1-F6EECF244321}">
                  <p14:modId xmlns:p14="http://schemas.microsoft.com/office/powerpoint/2010/main" val="3692998146"/>
                </p:ext>
              </p:extLst>
            </p:nvPr>
          </p:nvGraphicFramePr>
          <p:xfrm>
            <a:off x="5214937" y="4248150"/>
            <a:ext cx="876300" cy="203200"/>
          </p:xfrm>
          <a:graphic>
            <a:graphicData uri="http://schemas.openxmlformats.org/presentationml/2006/ole">
              <mc:AlternateContent xmlns:mc="http://schemas.openxmlformats.org/markup-compatibility/2006">
                <mc:Choice xmlns:v="urn:schemas-microsoft-com:vml" Requires="v">
                  <p:oleObj spid="_x0000_s35230" name="Equation" r:id="rId18" imgW="876240" imgH="203040" progId="Equation.DSMT4">
                    <p:embed/>
                  </p:oleObj>
                </mc:Choice>
                <mc:Fallback>
                  <p:oleObj name="Equation" r:id="rId18" imgW="876240" imgH="203040" progId="Equation.DSMT4">
                    <p:embed/>
                    <p:pic>
                      <p:nvPicPr>
                        <p:cNvPr id="0" name="Object 76"/>
                        <p:cNvPicPr>
                          <a:picLocks noChangeAspect="1" noChangeArrowheads="1"/>
                        </p:cNvPicPr>
                        <p:nvPr/>
                      </p:nvPicPr>
                      <p:blipFill>
                        <a:blip r:embed="rId19"/>
                        <a:srcRect/>
                        <a:stretch>
                          <a:fillRect/>
                        </a:stretch>
                      </p:blipFill>
                      <p:spPr bwMode="auto">
                        <a:xfrm>
                          <a:off x="5214937" y="4248150"/>
                          <a:ext cx="876300"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15" name="Object 4"/>
          <p:cNvGraphicFramePr>
            <a:graphicFrameLocks noChangeAspect="1"/>
          </p:cNvGraphicFramePr>
          <p:nvPr>
            <p:extLst>
              <p:ext uri="{D42A27DB-BD31-4B8C-83A1-F6EECF244321}">
                <p14:modId xmlns:p14="http://schemas.microsoft.com/office/powerpoint/2010/main" val="1508683091"/>
              </p:ext>
            </p:extLst>
          </p:nvPr>
        </p:nvGraphicFramePr>
        <p:xfrm>
          <a:off x="5257800" y="2611261"/>
          <a:ext cx="3450771" cy="584200"/>
        </p:xfrm>
        <a:graphic>
          <a:graphicData uri="http://schemas.openxmlformats.org/presentationml/2006/ole">
            <mc:AlternateContent xmlns:mc="http://schemas.openxmlformats.org/markup-compatibility/2006">
              <mc:Choice xmlns:v="urn:schemas-microsoft-com:vml" Requires="v">
                <p:oleObj spid="_x0000_s35231" name="Equation" r:id="rId20" imgW="2552400" imgH="431640" progId="Equation.DSMT4">
                  <p:embed/>
                </p:oleObj>
              </mc:Choice>
              <mc:Fallback>
                <p:oleObj name="Equation" r:id="rId20" imgW="2552400" imgH="431640" progId="Equation.DSMT4">
                  <p:embed/>
                  <p:pic>
                    <p:nvPicPr>
                      <p:cNvPr id="0" name=""/>
                      <p:cNvPicPr>
                        <a:picLocks noChangeAspect="1" noChangeArrowheads="1"/>
                      </p:cNvPicPr>
                      <p:nvPr/>
                    </p:nvPicPr>
                    <p:blipFill>
                      <a:blip r:embed="rId21"/>
                      <a:srcRect/>
                      <a:stretch>
                        <a:fillRect/>
                      </a:stretch>
                    </p:blipFill>
                    <p:spPr bwMode="auto">
                      <a:xfrm>
                        <a:off x="5257800" y="2611261"/>
                        <a:ext cx="3450771" cy="584200"/>
                      </a:xfrm>
                      <a:prstGeom prst="rect">
                        <a:avLst/>
                      </a:prstGeom>
                      <a:noFill/>
                      <a:ln>
                        <a:noFill/>
                      </a:ln>
                      <a:effectLst/>
                      <a:extLst/>
                    </p:spPr>
                  </p:pic>
                </p:oleObj>
              </mc:Fallback>
            </mc:AlternateContent>
          </a:graphicData>
        </a:graphic>
      </p:graphicFrame>
      <p:graphicFrame>
        <p:nvGraphicFramePr>
          <p:cNvPr id="16" name="Object 11"/>
          <p:cNvGraphicFramePr>
            <a:graphicFrameLocks noChangeAspect="1"/>
          </p:cNvGraphicFramePr>
          <p:nvPr>
            <p:extLst>
              <p:ext uri="{D42A27DB-BD31-4B8C-83A1-F6EECF244321}">
                <p14:modId xmlns:p14="http://schemas.microsoft.com/office/powerpoint/2010/main" val="3097916872"/>
              </p:ext>
            </p:extLst>
          </p:nvPr>
        </p:nvGraphicFramePr>
        <p:xfrm>
          <a:off x="4620721" y="4156251"/>
          <a:ext cx="4142279" cy="612775"/>
        </p:xfrm>
        <a:graphic>
          <a:graphicData uri="http://schemas.openxmlformats.org/presentationml/2006/ole">
            <mc:AlternateContent xmlns:mc="http://schemas.openxmlformats.org/markup-compatibility/2006">
              <mc:Choice xmlns:v="urn:schemas-microsoft-com:vml" Requires="v">
                <p:oleObj spid="_x0000_s35232" name="Equation" r:id="rId22" imgW="3263760" imgH="482400" progId="Equation.DSMT4">
                  <p:embed/>
                </p:oleObj>
              </mc:Choice>
              <mc:Fallback>
                <p:oleObj name="Equation" r:id="rId22" imgW="3263760" imgH="482400" progId="Equation.DSMT4">
                  <p:embed/>
                  <p:pic>
                    <p:nvPicPr>
                      <p:cNvPr id="0" name=""/>
                      <p:cNvPicPr>
                        <a:picLocks noChangeAspect="1" noChangeArrowheads="1"/>
                      </p:cNvPicPr>
                      <p:nvPr/>
                    </p:nvPicPr>
                    <p:blipFill>
                      <a:blip r:embed="rId23"/>
                      <a:srcRect/>
                      <a:stretch>
                        <a:fillRect/>
                      </a:stretch>
                    </p:blipFill>
                    <p:spPr bwMode="auto">
                      <a:xfrm>
                        <a:off x="4620721" y="4156251"/>
                        <a:ext cx="4142279" cy="612775"/>
                      </a:xfrm>
                      <a:prstGeom prst="rect">
                        <a:avLst/>
                      </a:prstGeom>
                      <a:noFill/>
                      <a:ln>
                        <a:noFill/>
                      </a:ln>
                      <a:extLst/>
                    </p:spPr>
                  </p:pic>
                </p:oleObj>
              </mc:Fallback>
            </mc:AlternateContent>
          </a:graphicData>
        </a:graphic>
      </p:graphicFrame>
      <p:grpSp>
        <p:nvGrpSpPr>
          <p:cNvPr id="17" name="Group 16"/>
          <p:cNvGrpSpPr>
            <a:grpSpLocks/>
          </p:cNvGrpSpPr>
          <p:nvPr/>
        </p:nvGrpSpPr>
        <p:grpSpPr bwMode="auto">
          <a:xfrm>
            <a:off x="153121" y="3842327"/>
            <a:ext cx="4818063" cy="461963"/>
            <a:chOff x="301" y="2495"/>
            <a:chExt cx="3035" cy="291"/>
          </a:xfrm>
        </p:grpSpPr>
        <p:sp>
          <p:nvSpPr>
            <p:cNvPr id="18" name="Text Box 7"/>
            <p:cNvSpPr txBox="1">
              <a:spLocks noChangeArrowheads="1"/>
            </p:cNvSpPr>
            <p:nvPr/>
          </p:nvSpPr>
          <p:spPr bwMode="auto">
            <a:xfrm>
              <a:off x="301" y="2528"/>
              <a:ext cx="48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b="1" dirty="0">
                  <a:solidFill>
                    <a:srgbClr val="FF0000"/>
                  </a:solidFill>
                  <a:latin typeface="Arno Pro Caption" panose="02020502040506020403" pitchFamily="18" charset="0"/>
                </a:rPr>
                <a:t>b)</a:t>
              </a:r>
            </a:p>
          </p:txBody>
        </p:sp>
        <p:sp>
          <p:nvSpPr>
            <p:cNvPr id="19" name="Rectangle 8"/>
            <p:cNvSpPr>
              <a:spLocks noChangeArrowheads="1"/>
            </p:cNvSpPr>
            <p:nvPr/>
          </p:nvSpPr>
          <p:spPr bwMode="auto">
            <a:xfrm>
              <a:off x="672" y="2495"/>
              <a:ext cx="2664"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dirty="0">
                  <a:latin typeface="Arno Pro Caption" panose="02020502040506020403" pitchFamily="18" charset="0"/>
                </a:rPr>
                <a:t>The exact value of the above integral is</a:t>
              </a:r>
              <a:r>
                <a:rPr lang="en-US" altLang="el-GR" dirty="0">
                  <a:latin typeface="Arno Pro Caption" panose="02020502040506020403" pitchFamily="18" charset="0"/>
                </a:rPr>
                <a:t> </a:t>
              </a:r>
            </a:p>
          </p:txBody>
        </p:sp>
      </p:grpSp>
      <p:graphicFrame>
        <p:nvGraphicFramePr>
          <p:cNvPr id="20" name="Object 8"/>
          <p:cNvGraphicFramePr>
            <a:graphicFrameLocks noChangeAspect="1"/>
          </p:cNvGraphicFramePr>
          <p:nvPr>
            <p:extLst>
              <p:ext uri="{D42A27DB-BD31-4B8C-83A1-F6EECF244321}">
                <p14:modId xmlns:p14="http://schemas.microsoft.com/office/powerpoint/2010/main" val="1190012754"/>
              </p:ext>
            </p:extLst>
          </p:nvPr>
        </p:nvGraphicFramePr>
        <p:xfrm>
          <a:off x="742083" y="4901406"/>
          <a:ext cx="3959595" cy="388937"/>
        </p:xfrm>
        <a:graphic>
          <a:graphicData uri="http://schemas.openxmlformats.org/presentationml/2006/ole">
            <mc:AlternateContent xmlns:mc="http://schemas.openxmlformats.org/markup-compatibility/2006">
              <mc:Choice xmlns:v="urn:schemas-microsoft-com:vml" Requires="v">
                <p:oleObj spid="_x0000_s35233" name="Equation" r:id="rId24" imgW="2323800" imgH="228600" progId="Equation.DSMT4">
                  <p:embed/>
                </p:oleObj>
              </mc:Choice>
              <mc:Fallback>
                <p:oleObj name="Equation" r:id="rId24" imgW="2323800" imgH="228600" progId="Equation.DSMT4">
                  <p:embed/>
                  <p:pic>
                    <p:nvPicPr>
                      <p:cNvPr id="0" name=""/>
                      <p:cNvPicPr>
                        <a:picLocks noChangeAspect="1" noChangeArrowheads="1"/>
                      </p:cNvPicPr>
                      <p:nvPr/>
                    </p:nvPicPr>
                    <p:blipFill>
                      <a:blip r:embed="rId25"/>
                      <a:srcRect/>
                      <a:stretch>
                        <a:fillRect/>
                      </a:stretch>
                    </p:blipFill>
                    <p:spPr bwMode="auto">
                      <a:xfrm>
                        <a:off x="742083" y="4901406"/>
                        <a:ext cx="3959595" cy="388937"/>
                      </a:xfrm>
                      <a:prstGeom prst="rect">
                        <a:avLst/>
                      </a:prstGeom>
                      <a:noFill/>
                      <a:ln>
                        <a:noFill/>
                      </a:ln>
                      <a:extLst/>
                    </p:spPr>
                  </p:pic>
                </p:oleObj>
              </mc:Fallback>
            </mc:AlternateContent>
          </a:graphicData>
        </a:graphic>
      </p:graphicFrame>
      <p:graphicFrame>
        <p:nvGraphicFramePr>
          <p:cNvPr id="21" name="Object 7"/>
          <p:cNvGraphicFramePr>
            <a:graphicFrameLocks noChangeAspect="1"/>
          </p:cNvGraphicFramePr>
          <p:nvPr>
            <p:extLst>
              <p:ext uri="{D42A27DB-BD31-4B8C-83A1-F6EECF244321}">
                <p14:modId xmlns:p14="http://schemas.microsoft.com/office/powerpoint/2010/main" val="2425358605"/>
              </p:ext>
            </p:extLst>
          </p:nvPr>
        </p:nvGraphicFramePr>
        <p:xfrm>
          <a:off x="4876800" y="4942783"/>
          <a:ext cx="2582357" cy="306181"/>
        </p:xfrm>
        <a:graphic>
          <a:graphicData uri="http://schemas.openxmlformats.org/presentationml/2006/ole">
            <mc:AlternateContent xmlns:mc="http://schemas.openxmlformats.org/markup-compatibility/2006">
              <mc:Choice xmlns:v="urn:schemas-microsoft-com:vml" Requires="v">
                <p:oleObj spid="_x0000_s35234" name="Equation" r:id="rId26" imgW="1726920" imgH="203040" progId="Equation.DSMT4">
                  <p:embed/>
                </p:oleObj>
              </mc:Choice>
              <mc:Fallback>
                <p:oleObj name="Equation" r:id="rId26" imgW="1726920" imgH="203040" progId="Equation.DSMT4">
                  <p:embed/>
                  <p:pic>
                    <p:nvPicPr>
                      <p:cNvPr id="0" name=""/>
                      <p:cNvPicPr>
                        <a:picLocks noChangeAspect="1" noChangeArrowheads="1"/>
                      </p:cNvPicPr>
                      <p:nvPr/>
                    </p:nvPicPr>
                    <p:blipFill>
                      <a:blip r:embed="rId27"/>
                      <a:srcRect/>
                      <a:stretch>
                        <a:fillRect/>
                      </a:stretch>
                    </p:blipFill>
                    <p:spPr bwMode="auto">
                      <a:xfrm>
                        <a:off x="4876800" y="4942783"/>
                        <a:ext cx="2582357" cy="306181"/>
                      </a:xfrm>
                      <a:prstGeom prst="rect">
                        <a:avLst/>
                      </a:prstGeom>
                      <a:noFill/>
                      <a:ln>
                        <a:noFill/>
                      </a:ln>
                      <a:extLst/>
                    </p:spPr>
                  </p:pic>
                </p:oleObj>
              </mc:Fallback>
            </mc:AlternateContent>
          </a:graphicData>
        </a:graphic>
      </p:graphicFrame>
      <p:sp>
        <p:nvSpPr>
          <p:cNvPr id="22" name="Text Box 12"/>
          <p:cNvSpPr txBox="1">
            <a:spLocks noChangeArrowheads="1"/>
          </p:cNvSpPr>
          <p:nvPr/>
        </p:nvSpPr>
        <p:spPr bwMode="auto">
          <a:xfrm>
            <a:off x="261937" y="5327858"/>
            <a:ext cx="533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b="1" dirty="0">
                <a:solidFill>
                  <a:srgbClr val="FF0000"/>
                </a:solidFill>
                <a:latin typeface="Arno Pro Caption" panose="02020502040506020403" pitchFamily="18" charset="0"/>
              </a:rPr>
              <a:t>c)</a:t>
            </a:r>
          </a:p>
        </p:txBody>
      </p:sp>
      <p:grpSp>
        <p:nvGrpSpPr>
          <p:cNvPr id="23" name="Group 30"/>
          <p:cNvGrpSpPr>
            <a:grpSpLocks/>
          </p:cNvGrpSpPr>
          <p:nvPr/>
        </p:nvGrpSpPr>
        <p:grpSpPr bwMode="auto">
          <a:xfrm>
            <a:off x="1023937" y="5326271"/>
            <a:ext cx="6367463" cy="461963"/>
            <a:chOff x="864" y="2630"/>
            <a:chExt cx="4011" cy="291"/>
          </a:xfrm>
        </p:grpSpPr>
        <p:sp>
          <p:nvSpPr>
            <p:cNvPr id="24" name="Rectangle 17"/>
            <p:cNvSpPr>
              <a:spLocks noChangeArrowheads="1"/>
            </p:cNvSpPr>
            <p:nvPr/>
          </p:nvSpPr>
          <p:spPr bwMode="auto">
            <a:xfrm>
              <a:off x="864" y="2630"/>
              <a:ext cx="222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2000">
                  <a:latin typeface="Arno Pro Caption" panose="02020502040506020403" pitchFamily="18" charset="0"/>
                  <a:cs typeface="Times New Roman" pitchFamily="18" charset="0"/>
                </a:rPr>
                <a:t>The absolute relative true error</a:t>
              </a:r>
              <a:r>
                <a:rPr lang="en-US" altLang="el-GR">
                  <a:latin typeface="Arno Pro Caption" panose="02020502040506020403" pitchFamily="18" charset="0"/>
                  <a:cs typeface="Times New Roman" pitchFamily="18" charset="0"/>
                </a:rPr>
                <a:t>, </a:t>
              </a:r>
              <a:endParaRPr lang="en-US" altLang="el-GR">
                <a:latin typeface="Arno Pro Caption" panose="02020502040506020403" pitchFamily="18" charset="0"/>
              </a:endParaRPr>
            </a:p>
          </p:txBody>
        </p:sp>
        <p:sp>
          <p:nvSpPr>
            <p:cNvPr id="25" name="Rectangle 18"/>
            <p:cNvSpPr>
              <a:spLocks noChangeArrowheads="1"/>
            </p:cNvSpPr>
            <p:nvPr/>
          </p:nvSpPr>
          <p:spPr bwMode="auto">
            <a:xfrm>
              <a:off x="3435" y="2630"/>
              <a:ext cx="144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dirty="0">
                  <a:latin typeface="Arno Pro Caption" panose="02020502040506020403" pitchFamily="18" charset="0"/>
                  <a:cs typeface="Times New Roman" pitchFamily="18" charset="0"/>
                </a:rPr>
                <a:t>, </a:t>
              </a:r>
              <a:r>
                <a:rPr lang="en-US" altLang="el-GR" sz="2000" dirty="0">
                  <a:latin typeface="Arno Pro Caption" panose="02020502040506020403" pitchFamily="18" charset="0"/>
                  <a:cs typeface="Times New Roman" pitchFamily="18" charset="0"/>
                </a:rPr>
                <a:t>would be</a:t>
              </a:r>
              <a:r>
                <a:rPr lang="en-US" altLang="el-GR" dirty="0">
                  <a:latin typeface="Arno Pro Caption" panose="02020502040506020403" pitchFamily="18" charset="0"/>
                </a:rPr>
                <a:t> </a:t>
              </a:r>
            </a:p>
          </p:txBody>
        </p:sp>
        <p:graphicFrame>
          <p:nvGraphicFramePr>
            <p:cNvPr id="26" name="Object 22"/>
            <p:cNvGraphicFramePr>
              <a:graphicFrameLocks noChangeAspect="1"/>
            </p:cNvGraphicFramePr>
            <p:nvPr>
              <p:extLst>
                <p:ext uri="{D42A27DB-BD31-4B8C-83A1-F6EECF244321}">
                  <p14:modId xmlns:p14="http://schemas.microsoft.com/office/powerpoint/2010/main" val="3083872895"/>
                </p:ext>
              </p:extLst>
            </p:nvPr>
          </p:nvGraphicFramePr>
          <p:xfrm>
            <a:off x="3125" y="2658"/>
            <a:ext cx="225" cy="250"/>
          </p:xfrm>
          <a:graphic>
            <a:graphicData uri="http://schemas.openxmlformats.org/presentationml/2006/ole">
              <mc:AlternateContent xmlns:mc="http://schemas.openxmlformats.org/markup-compatibility/2006">
                <mc:Choice xmlns:v="urn:schemas-microsoft-com:vml" Requires="v">
                  <p:oleObj spid="_x0000_s35235" name="Equation" r:id="rId28" imgW="228600" imgH="253800" progId="Equation.DSMT4">
                    <p:embed/>
                  </p:oleObj>
                </mc:Choice>
                <mc:Fallback>
                  <p:oleObj name="Equation" r:id="rId28" imgW="228600" imgH="253800" progId="Equation.DSMT4">
                    <p:embed/>
                    <p:pic>
                      <p:nvPicPr>
                        <p:cNvPr id="0" name=""/>
                        <p:cNvPicPr>
                          <a:picLocks noChangeAspect="1" noChangeArrowheads="1"/>
                        </p:cNvPicPr>
                        <p:nvPr/>
                      </p:nvPicPr>
                      <p:blipFill>
                        <a:blip r:embed="rId29"/>
                        <a:srcRect/>
                        <a:stretch>
                          <a:fillRect/>
                        </a:stretch>
                      </p:blipFill>
                      <p:spPr bwMode="auto">
                        <a:xfrm>
                          <a:off x="3125" y="2658"/>
                          <a:ext cx="225" cy="250"/>
                        </a:xfrm>
                        <a:prstGeom prst="rect">
                          <a:avLst/>
                        </a:prstGeom>
                        <a:noFill/>
                        <a:ln>
                          <a:noFill/>
                        </a:ln>
                        <a:extLst/>
                      </p:spPr>
                    </p:pic>
                  </p:oleObj>
                </mc:Fallback>
              </mc:AlternateContent>
            </a:graphicData>
          </a:graphic>
        </p:graphicFrame>
      </p:grpSp>
      <p:graphicFrame>
        <p:nvGraphicFramePr>
          <p:cNvPr id="27" name="Object 26"/>
          <p:cNvGraphicFramePr>
            <a:graphicFrameLocks noChangeAspect="1"/>
          </p:cNvGraphicFramePr>
          <p:nvPr>
            <p:extLst>
              <p:ext uri="{D42A27DB-BD31-4B8C-83A1-F6EECF244321}">
                <p14:modId xmlns:p14="http://schemas.microsoft.com/office/powerpoint/2010/main" val="1869365196"/>
              </p:ext>
            </p:extLst>
          </p:nvPr>
        </p:nvGraphicFramePr>
        <p:xfrm>
          <a:off x="2209800" y="5921112"/>
          <a:ext cx="4088979" cy="732880"/>
        </p:xfrm>
        <a:graphic>
          <a:graphicData uri="http://schemas.openxmlformats.org/presentationml/2006/ole">
            <mc:AlternateContent xmlns:mc="http://schemas.openxmlformats.org/markup-compatibility/2006">
              <mc:Choice xmlns:v="urn:schemas-microsoft-com:vml" Requires="v">
                <p:oleObj spid="_x0000_s35236" name="Equation" r:id="rId30" imgW="2400120" imgH="431640" progId="Equation.DSMT4">
                  <p:embed/>
                </p:oleObj>
              </mc:Choice>
              <mc:Fallback>
                <p:oleObj name="Equation" r:id="rId30" imgW="2400120" imgH="431640" progId="Equation.DSMT4">
                  <p:embed/>
                  <p:pic>
                    <p:nvPicPr>
                      <p:cNvPr id="0" name=""/>
                      <p:cNvPicPr>
                        <a:picLocks noChangeAspect="1" noChangeArrowheads="1"/>
                      </p:cNvPicPr>
                      <p:nvPr/>
                    </p:nvPicPr>
                    <p:blipFill>
                      <a:blip r:embed="rId31"/>
                      <a:srcRect/>
                      <a:stretch>
                        <a:fillRect/>
                      </a:stretch>
                    </p:blipFill>
                    <p:spPr bwMode="auto">
                      <a:xfrm>
                        <a:off x="2209800" y="5921112"/>
                        <a:ext cx="4088979" cy="732880"/>
                      </a:xfrm>
                      <a:prstGeom prst="rect">
                        <a:avLst/>
                      </a:prstGeom>
                      <a:noFill/>
                      <a:ln>
                        <a:noFill/>
                      </a:ln>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 name="Slide Number Placeholder 5"/>
          <p:cNvSpPr>
            <a:spLocks noGrp="1"/>
          </p:cNvSpPr>
          <p:nvPr>
            <p:ph type="sldNum" sz="quarter" idx="10"/>
          </p:nvPr>
        </p:nvSpPr>
        <p:spPr/>
        <p:txBody>
          <a:bodyPr/>
          <a:lstStyle/>
          <a:p>
            <a:pPr>
              <a:defRPr/>
            </a:pPr>
            <a:fld id="{CA8ECFC1-31C6-447E-9CA6-FC96D2C1ABFB}" type="slidenum">
              <a:rPr lang="en-US"/>
              <a:pPr>
                <a:defRPr/>
              </a:pPr>
              <a:t>7</a:t>
            </a:fld>
            <a:endParaRPr lang="en-US"/>
          </a:p>
        </p:txBody>
      </p:sp>
      <p:sp>
        <p:nvSpPr>
          <p:cNvPr id="37891" name="Rectangle 2"/>
          <p:cNvSpPr>
            <a:spLocks noGrp="1" noChangeArrowheads="1"/>
          </p:cNvSpPr>
          <p:nvPr>
            <p:ph type="title"/>
          </p:nvPr>
        </p:nvSpPr>
        <p:spPr>
          <a:xfrm>
            <a:off x="741362" y="203598"/>
            <a:ext cx="7793038" cy="710802"/>
          </a:xfrm>
        </p:spPr>
        <p:txBody>
          <a:bodyPr/>
          <a:lstStyle/>
          <a:p>
            <a:r>
              <a:rPr lang="en-US" altLang="el-GR" sz="3600" dirty="0" smtClean="0">
                <a:cs typeface="Times New Roman" pitchFamily="18" charset="0"/>
              </a:rPr>
              <a:t>Multiple Segment Trapezoidal Rule</a:t>
            </a:r>
          </a:p>
        </p:txBody>
      </p:sp>
      <p:sp>
        <p:nvSpPr>
          <p:cNvPr id="37892" name="Text Box 4"/>
          <p:cNvSpPr txBox="1">
            <a:spLocks noChangeArrowheads="1"/>
          </p:cNvSpPr>
          <p:nvPr/>
        </p:nvSpPr>
        <p:spPr bwMode="auto">
          <a:xfrm>
            <a:off x="304800" y="1066800"/>
            <a:ext cx="8686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In </a:t>
            </a:r>
            <a:r>
              <a:rPr lang="en-US" altLang="el-GR" sz="2000" b="1" dirty="0">
                <a:latin typeface="Arno Pro Caption" panose="02020502040506020403" pitchFamily="18" charset="0"/>
              </a:rPr>
              <a:t>Example 1</a:t>
            </a:r>
            <a:r>
              <a:rPr lang="en-US" altLang="el-GR" sz="2000" dirty="0">
                <a:latin typeface="Arno Pro Caption" panose="02020502040506020403" pitchFamily="18" charset="0"/>
              </a:rPr>
              <a:t>, the true error using single segment trapezoidal rule was large.   We can divide the interval [8,30] into [8,19] and [19,30] intervals and apply Trapezoidal rule over each segment.</a:t>
            </a:r>
          </a:p>
        </p:txBody>
      </p:sp>
      <p:graphicFrame>
        <p:nvGraphicFramePr>
          <p:cNvPr id="37893" name="Object 5"/>
          <p:cNvGraphicFramePr>
            <a:graphicFrameLocks noChangeAspect="1"/>
          </p:cNvGraphicFramePr>
          <p:nvPr>
            <p:extLst>
              <p:ext uri="{D42A27DB-BD31-4B8C-83A1-F6EECF244321}">
                <p14:modId xmlns:p14="http://schemas.microsoft.com/office/powerpoint/2010/main" val="2893535548"/>
              </p:ext>
            </p:extLst>
          </p:nvPr>
        </p:nvGraphicFramePr>
        <p:xfrm>
          <a:off x="1905001" y="2206625"/>
          <a:ext cx="4129646" cy="746125"/>
        </p:xfrm>
        <a:graphic>
          <a:graphicData uri="http://schemas.openxmlformats.org/presentationml/2006/ole">
            <mc:AlternateContent xmlns:mc="http://schemas.openxmlformats.org/markup-compatibility/2006">
              <mc:Choice xmlns:v="urn:schemas-microsoft-com:vml" Requires="v">
                <p:oleObj spid="_x0000_s38010" name="Equation" r:id="rId3" imgW="2400120" imgH="431640" progId="Equation.DSMT4">
                  <p:embed/>
                </p:oleObj>
              </mc:Choice>
              <mc:Fallback>
                <p:oleObj name="Equation" r:id="rId3" imgW="2400120" imgH="431640" progId="Equation.DSMT4">
                  <p:embed/>
                  <p:pic>
                    <p:nvPicPr>
                      <p:cNvPr id="0" name="Object 5"/>
                      <p:cNvPicPr>
                        <a:picLocks noChangeAspect="1" noChangeArrowheads="1"/>
                      </p:cNvPicPr>
                      <p:nvPr/>
                    </p:nvPicPr>
                    <p:blipFill>
                      <a:blip r:embed="rId4"/>
                      <a:srcRect/>
                      <a:stretch>
                        <a:fillRect/>
                      </a:stretch>
                    </p:blipFill>
                    <p:spPr bwMode="auto">
                      <a:xfrm>
                        <a:off x="1905001" y="2206625"/>
                        <a:ext cx="4129646" cy="746125"/>
                      </a:xfrm>
                      <a:prstGeom prst="rect">
                        <a:avLst/>
                      </a:prstGeom>
                      <a:noFill/>
                      <a:ln>
                        <a:noFill/>
                      </a:ln>
                      <a:extLst/>
                    </p:spPr>
                  </p:pic>
                </p:oleObj>
              </mc:Fallback>
            </mc:AlternateContent>
          </a:graphicData>
        </a:graphic>
      </p:graphicFrame>
      <p:graphicFrame>
        <p:nvGraphicFramePr>
          <p:cNvPr id="37894" name="Object 8"/>
          <p:cNvGraphicFramePr>
            <a:graphicFrameLocks noChangeAspect="1"/>
          </p:cNvGraphicFramePr>
          <p:nvPr>
            <p:extLst>
              <p:ext uri="{D42A27DB-BD31-4B8C-83A1-F6EECF244321}">
                <p14:modId xmlns:p14="http://schemas.microsoft.com/office/powerpoint/2010/main" val="934706314"/>
              </p:ext>
            </p:extLst>
          </p:nvPr>
        </p:nvGraphicFramePr>
        <p:xfrm>
          <a:off x="1981200" y="3349625"/>
          <a:ext cx="3473713" cy="830849"/>
        </p:xfrm>
        <a:graphic>
          <a:graphicData uri="http://schemas.openxmlformats.org/presentationml/2006/ole">
            <mc:AlternateContent xmlns:mc="http://schemas.openxmlformats.org/markup-compatibility/2006">
              <mc:Choice xmlns:v="urn:schemas-microsoft-com:vml" Requires="v">
                <p:oleObj spid="_x0000_s38011" name="Equation" r:id="rId5" imgW="2019240" imgH="482400" progId="Equation.DSMT4">
                  <p:embed/>
                </p:oleObj>
              </mc:Choice>
              <mc:Fallback>
                <p:oleObj name="Equation" r:id="rId5" imgW="2019240" imgH="482400" progId="Equation.DSMT4">
                  <p:embed/>
                  <p:pic>
                    <p:nvPicPr>
                      <p:cNvPr id="0" name="Object 8"/>
                      <p:cNvPicPr>
                        <a:picLocks noChangeAspect="1" noChangeArrowheads="1"/>
                      </p:cNvPicPr>
                      <p:nvPr/>
                    </p:nvPicPr>
                    <p:blipFill>
                      <a:blip r:embed="rId6"/>
                      <a:srcRect/>
                      <a:stretch>
                        <a:fillRect/>
                      </a:stretch>
                    </p:blipFill>
                    <p:spPr bwMode="auto">
                      <a:xfrm>
                        <a:off x="1981200" y="3349625"/>
                        <a:ext cx="3473713" cy="830849"/>
                      </a:xfrm>
                      <a:prstGeom prst="rect">
                        <a:avLst/>
                      </a:prstGeom>
                      <a:noFill/>
                      <a:ln>
                        <a:noFill/>
                      </a:ln>
                      <a:extLst/>
                    </p:spPr>
                  </p:pic>
                </p:oleObj>
              </mc:Fallback>
            </mc:AlternateContent>
          </a:graphicData>
        </a:graphic>
      </p:graphicFrame>
      <p:graphicFrame>
        <p:nvGraphicFramePr>
          <p:cNvPr id="37895" name="Object 10"/>
          <p:cNvGraphicFramePr>
            <a:graphicFrameLocks noChangeAspect="1"/>
          </p:cNvGraphicFramePr>
          <p:nvPr>
            <p:extLst>
              <p:ext uri="{D42A27DB-BD31-4B8C-83A1-F6EECF244321}">
                <p14:modId xmlns:p14="http://schemas.microsoft.com/office/powerpoint/2010/main" val="2771041160"/>
              </p:ext>
            </p:extLst>
          </p:nvPr>
        </p:nvGraphicFramePr>
        <p:xfrm>
          <a:off x="2427287" y="4492625"/>
          <a:ext cx="5578167" cy="746125"/>
        </p:xfrm>
        <a:graphic>
          <a:graphicData uri="http://schemas.openxmlformats.org/presentationml/2006/ole">
            <mc:AlternateContent xmlns:mc="http://schemas.openxmlformats.org/markup-compatibility/2006">
              <mc:Choice xmlns:v="urn:schemas-microsoft-com:vml" Requires="v">
                <p:oleObj spid="_x0000_s38012" name="Equation" r:id="rId7" imgW="3238200" imgH="431640" progId="Equation.DSMT4">
                  <p:embed/>
                </p:oleObj>
              </mc:Choice>
              <mc:Fallback>
                <p:oleObj name="Equation" r:id="rId7" imgW="3238200" imgH="431640" progId="Equation.DSMT4">
                  <p:embed/>
                  <p:pic>
                    <p:nvPicPr>
                      <p:cNvPr id="0" name="Object 10"/>
                      <p:cNvPicPr>
                        <a:picLocks noChangeAspect="1" noChangeArrowheads="1"/>
                      </p:cNvPicPr>
                      <p:nvPr/>
                    </p:nvPicPr>
                    <p:blipFill>
                      <a:blip r:embed="rId8"/>
                      <a:srcRect/>
                      <a:stretch>
                        <a:fillRect/>
                      </a:stretch>
                    </p:blipFill>
                    <p:spPr bwMode="auto">
                      <a:xfrm>
                        <a:off x="2427287" y="4492625"/>
                        <a:ext cx="5578167" cy="746125"/>
                      </a:xfrm>
                      <a:prstGeom prst="rect">
                        <a:avLst/>
                      </a:prstGeom>
                      <a:noFill/>
                      <a:ln>
                        <a:noFill/>
                      </a:ln>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 name="Slide Number Placeholder 5"/>
          <p:cNvSpPr>
            <a:spLocks noGrp="1"/>
          </p:cNvSpPr>
          <p:nvPr>
            <p:ph type="sldNum" sz="quarter" idx="10"/>
          </p:nvPr>
        </p:nvSpPr>
        <p:spPr/>
        <p:txBody>
          <a:bodyPr/>
          <a:lstStyle/>
          <a:p>
            <a:pPr>
              <a:defRPr/>
            </a:pPr>
            <a:fld id="{4B1B605F-E1F5-440D-9E19-A54097B305B0}" type="slidenum">
              <a:rPr lang="en-US"/>
              <a:pPr>
                <a:defRPr/>
              </a:pPr>
              <a:t>8</a:t>
            </a:fld>
            <a:endParaRPr lang="en-US"/>
          </a:p>
        </p:txBody>
      </p:sp>
      <p:sp>
        <p:nvSpPr>
          <p:cNvPr id="38915" name="Rectangle 2"/>
          <p:cNvSpPr>
            <a:spLocks noGrp="1" noChangeArrowheads="1"/>
          </p:cNvSpPr>
          <p:nvPr>
            <p:ph type="title"/>
          </p:nvPr>
        </p:nvSpPr>
        <p:spPr/>
        <p:txBody>
          <a:bodyPr/>
          <a:lstStyle/>
          <a:p>
            <a:r>
              <a:rPr lang="en-US" altLang="el-GR" sz="3600" smtClean="0">
                <a:cs typeface="Times New Roman" pitchFamily="18" charset="0"/>
              </a:rPr>
              <a:t>Multiple Segment Trapezoidal Rule</a:t>
            </a:r>
          </a:p>
        </p:txBody>
      </p:sp>
      <p:sp>
        <p:nvSpPr>
          <p:cNvPr id="38916" name="Text Box 4"/>
          <p:cNvSpPr txBox="1">
            <a:spLocks noChangeArrowheads="1"/>
          </p:cNvSpPr>
          <p:nvPr/>
        </p:nvSpPr>
        <p:spPr bwMode="auto">
          <a:xfrm>
            <a:off x="533400" y="1066800"/>
            <a:ext cx="1143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dirty="0">
                <a:latin typeface="Arno Pro Caption" panose="02020502040506020403" pitchFamily="18" charset="0"/>
              </a:rPr>
              <a:t>With</a:t>
            </a:r>
          </a:p>
        </p:txBody>
      </p:sp>
      <p:graphicFrame>
        <p:nvGraphicFramePr>
          <p:cNvPr id="38917" name="Object 5"/>
          <p:cNvGraphicFramePr>
            <a:graphicFrameLocks noChangeAspect="1"/>
          </p:cNvGraphicFramePr>
          <p:nvPr>
            <p:extLst>
              <p:ext uri="{D42A27DB-BD31-4B8C-83A1-F6EECF244321}">
                <p14:modId xmlns:p14="http://schemas.microsoft.com/office/powerpoint/2010/main" val="215391747"/>
              </p:ext>
            </p:extLst>
          </p:nvPr>
        </p:nvGraphicFramePr>
        <p:xfrm>
          <a:off x="2189611" y="1178721"/>
          <a:ext cx="2008531" cy="340519"/>
        </p:xfrm>
        <a:graphic>
          <a:graphicData uri="http://schemas.openxmlformats.org/presentationml/2006/ole">
            <mc:AlternateContent xmlns:mc="http://schemas.openxmlformats.org/markup-compatibility/2006">
              <mc:Choice xmlns:v="urn:schemas-microsoft-com:vml" Requires="v">
                <p:oleObj spid="_x0000_s39114" name="Equation" r:id="rId3" imgW="1180800" imgH="203040" progId="Equation.DSMT4">
                  <p:embed/>
                </p:oleObj>
              </mc:Choice>
              <mc:Fallback>
                <p:oleObj name="Equation" r:id="rId3" imgW="1180800" imgH="203040" progId="Equation.DSMT4">
                  <p:embed/>
                  <p:pic>
                    <p:nvPicPr>
                      <p:cNvPr id="0" name="Object 5"/>
                      <p:cNvPicPr>
                        <a:picLocks noChangeAspect="1" noChangeArrowheads="1"/>
                      </p:cNvPicPr>
                      <p:nvPr/>
                    </p:nvPicPr>
                    <p:blipFill>
                      <a:blip r:embed="rId4"/>
                      <a:srcRect/>
                      <a:stretch>
                        <a:fillRect/>
                      </a:stretch>
                    </p:blipFill>
                    <p:spPr bwMode="auto">
                      <a:xfrm>
                        <a:off x="2189611" y="1178721"/>
                        <a:ext cx="2008531" cy="340519"/>
                      </a:xfrm>
                      <a:prstGeom prst="rect">
                        <a:avLst/>
                      </a:prstGeom>
                      <a:noFill/>
                      <a:ln>
                        <a:noFill/>
                      </a:ln>
                      <a:extLst/>
                    </p:spPr>
                  </p:pic>
                </p:oleObj>
              </mc:Fallback>
            </mc:AlternateContent>
          </a:graphicData>
        </a:graphic>
      </p:graphicFrame>
      <p:graphicFrame>
        <p:nvGraphicFramePr>
          <p:cNvPr id="38918" name="Object 8"/>
          <p:cNvGraphicFramePr>
            <a:graphicFrameLocks noChangeAspect="1"/>
          </p:cNvGraphicFramePr>
          <p:nvPr>
            <p:extLst>
              <p:ext uri="{D42A27DB-BD31-4B8C-83A1-F6EECF244321}">
                <p14:modId xmlns:p14="http://schemas.microsoft.com/office/powerpoint/2010/main" val="2814875701"/>
              </p:ext>
            </p:extLst>
          </p:nvPr>
        </p:nvGraphicFramePr>
        <p:xfrm>
          <a:off x="2082800" y="2185352"/>
          <a:ext cx="2032000" cy="328404"/>
        </p:xfrm>
        <a:graphic>
          <a:graphicData uri="http://schemas.openxmlformats.org/presentationml/2006/ole">
            <mc:AlternateContent xmlns:mc="http://schemas.openxmlformats.org/markup-compatibility/2006">
              <mc:Choice xmlns:v="urn:schemas-microsoft-com:vml" Requires="v">
                <p:oleObj spid="_x0000_s39115" name="Equation" r:id="rId5" imgW="1257120" imgH="203040" progId="Equation.DSMT4">
                  <p:embed/>
                </p:oleObj>
              </mc:Choice>
              <mc:Fallback>
                <p:oleObj name="Equation" r:id="rId5" imgW="1257120" imgH="203040" progId="Equation.DSMT4">
                  <p:embed/>
                  <p:pic>
                    <p:nvPicPr>
                      <p:cNvPr id="0" name="Object 8"/>
                      <p:cNvPicPr>
                        <a:picLocks noChangeAspect="1" noChangeArrowheads="1"/>
                      </p:cNvPicPr>
                      <p:nvPr/>
                    </p:nvPicPr>
                    <p:blipFill>
                      <a:blip r:embed="rId6"/>
                      <a:srcRect/>
                      <a:stretch>
                        <a:fillRect/>
                      </a:stretch>
                    </p:blipFill>
                    <p:spPr bwMode="auto">
                      <a:xfrm>
                        <a:off x="2082800" y="2185352"/>
                        <a:ext cx="2032000" cy="328404"/>
                      </a:xfrm>
                      <a:prstGeom prst="rect">
                        <a:avLst/>
                      </a:prstGeom>
                      <a:noFill/>
                      <a:ln>
                        <a:noFill/>
                      </a:ln>
                      <a:extLst/>
                    </p:spPr>
                  </p:pic>
                </p:oleObj>
              </mc:Fallback>
            </mc:AlternateContent>
          </a:graphicData>
        </a:graphic>
      </p:graphicFrame>
      <p:graphicFrame>
        <p:nvGraphicFramePr>
          <p:cNvPr id="38919" name="Object 10"/>
          <p:cNvGraphicFramePr>
            <a:graphicFrameLocks noChangeAspect="1"/>
          </p:cNvGraphicFramePr>
          <p:nvPr>
            <p:extLst>
              <p:ext uri="{D42A27DB-BD31-4B8C-83A1-F6EECF244321}">
                <p14:modId xmlns:p14="http://schemas.microsoft.com/office/powerpoint/2010/main" val="3208870480"/>
              </p:ext>
            </p:extLst>
          </p:nvPr>
        </p:nvGraphicFramePr>
        <p:xfrm>
          <a:off x="2082800" y="1689501"/>
          <a:ext cx="2125589" cy="340520"/>
        </p:xfrm>
        <a:graphic>
          <a:graphicData uri="http://schemas.openxmlformats.org/presentationml/2006/ole">
            <mc:AlternateContent xmlns:mc="http://schemas.openxmlformats.org/markup-compatibility/2006">
              <mc:Choice xmlns:v="urn:schemas-microsoft-com:vml" Requires="v">
                <p:oleObj spid="_x0000_s39116" name="Equation" r:id="rId7" imgW="1269720" imgH="203040" progId="Equation.DSMT4">
                  <p:embed/>
                </p:oleObj>
              </mc:Choice>
              <mc:Fallback>
                <p:oleObj name="Equation" r:id="rId7" imgW="1269720" imgH="203040" progId="Equation.DSMT4">
                  <p:embed/>
                  <p:pic>
                    <p:nvPicPr>
                      <p:cNvPr id="0" name="Object 10"/>
                      <p:cNvPicPr>
                        <a:picLocks noChangeAspect="1" noChangeArrowheads="1"/>
                      </p:cNvPicPr>
                      <p:nvPr/>
                    </p:nvPicPr>
                    <p:blipFill>
                      <a:blip r:embed="rId8"/>
                      <a:srcRect/>
                      <a:stretch>
                        <a:fillRect/>
                      </a:stretch>
                    </p:blipFill>
                    <p:spPr bwMode="auto">
                      <a:xfrm>
                        <a:off x="2082800" y="1689501"/>
                        <a:ext cx="2125589" cy="340520"/>
                      </a:xfrm>
                      <a:prstGeom prst="rect">
                        <a:avLst/>
                      </a:prstGeom>
                      <a:noFill/>
                      <a:ln>
                        <a:noFill/>
                      </a:ln>
                      <a:extLst/>
                    </p:spPr>
                  </p:pic>
                </p:oleObj>
              </mc:Fallback>
            </mc:AlternateContent>
          </a:graphicData>
        </a:graphic>
      </p:graphicFrame>
      <p:sp>
        <p:nvSpPr>
          <p:cNvPr id="38920" name="Rectangle 12"/>
          <p:cNvSpPr>
            <a:spLocks noChangeArrowheads="1"/>
          </p:cNvSpPr>
          <p:nvPr/>
        </p:nvSpPr>
        <p:spPr bwMode="auto">
          <a:xfrm>
            <a:off x="3252788" y="3586163"/>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a:r>
              <a:rPr lang="en-US" altLang="el-GR" sz="1400">
                <a:latin typeface="Times New Roman" pitchFamily="18" charset="0"/>
              </a:rPr>
              <a:t> </a:t>
            </a:r>
            <a:endParaRPr lang="en-US" altLang="el-GR">
              <a:latin typeface="Times New Roman" pitchFamily="18" charset="0"/>
            </a:endParaRPr>
          </a:p>
        </p:txBody>
      </p:sp>
      <p:graphicFrame>
        <p:nvGraphicFramePr>
          <p:cNvPr id="38921" name="Object 14"/>
          <p:cNvGraphicFramePr>
            <a:graphicFrameLocks noChangeAspect="1"/>
          </p:cNvGraphicFramePr>
          <p:nvPr>
            <p:extLst>
              <p:ext uri="{D42A27DB-BD31-4B8C-83A1-F6EECF244321}">
                <p14:modId xmlns:p14="http://schemas.microsoft.com/office/powerpoint/2010/main" val="1155082652"/>
              </p:ext>
            </p:extLst>
          </p:nvPr>
        </p:nvGraphicFramePr>
        <p:xfrm>
          <a:off x="974725" y="3031281"/>
          <a:ext cx="7469690" cy="746969"/>
        </p:xfrm>
        <a:graphic>
          <a:graphicData uri="http://schemas.openxmlformats.org/presentationml/2006/ole">
            <mc:AlternateContent xmlns:mc="http://schemas.openxmlformats.org/markup-compatibility/2006">
              <mc:Choice xmlns:v="urn:schemas-microsoft-com:vml" Requires="v">
                <p:oleObj spid="_x0000_s39117" name="Equation" r:id="rId9" imgW="4825800" imgH="482400" progId="Equation.DSMT4">
                  <p:embed/>
                </p:oleObj>
              </mc:Choice>
              <mc:Fallback>
                <p:oleObj name="Equation" r:id="rId9" imgW="4825800" imgH="482400" progId="Equation.DSMT4">
                  <p:embed/>
                  <p:pic>
                    <p:nvPicPr>
                      <p:cNvPr id="0" name="Object 14"/>
                      <p:cNvPicPr>
                        <a:picLocks noChangeAspect="1" noChangeArrowheads="1"/>
                      </p:cNvPicPr>
                      <p:nvPr/>
                    </p:nvPicPr>
                    <p:blipFill>
                      <a:blip r:embed="rId10"/>
                      <a:srcRect/>
                      <a:stretch>
                        <a:fillRect/>
                      </a:stretch>
                    </p:blipFill>
                    <p:spPr bwMode="auto">
                      <a:xfrm>
                        <a:off x="974725" y="3031281"/>
                        <a:ext cx="7469690" cy="746969"/>
                      </a:xfrm>
                      <a:prstGeom prst="rect">
                        <a:avLst/>
                      </a:prstGeom>
                      <a:noFill/>
                      <a:ln>
                        <a:noFill/>
                      </a:ln>
                      <a:extLst/>
                    </p:spPr>
                  </p:pic>
                </p:oleObj>
              </mc:Fallback>
            </mc:AlternateContent>
          </a:graphicData>
        </a:graphic>
      </p:graphicFrame>
      <p:sp>
        <p:nvSpPr>
          <p:cNvPr id="38923" name="Text Box 18"/>
          <p:cNvSpPr txBox="1">
            <a:spLocks noChangeArrowheads="1"/>
          </p:cNvSpPr>
          <p:nvPr/>
        </p:nvSpPr>
        <p:spPr bwMode="auto">
          <a:xfrm>
            <a:off x="450850" y="2734865"/>
            <a:ext cx="1295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2000" dirty="0">
                <a:latin typeface="Arno Pro Caption" panose="02020502040506020403" pitchFamily="18" charset="0"/>
              </a:rPr>
              <a:t>Hence:</a:t>
            </a:r>
          </a:p>
        </p:txBody>
      </p:sp>
      <p:graphicFrame>
        <p:nvGraphicFramePr>
          <p:cNvPr id="12" name="Object 5"/>
          <p:cNvGraphicFramePr>
            <a:graphicFrameLocks noChangeAspect="1"/>
          </p:cNvGraphicFramePr>
          <p:nvPr>
            <p:extLst>
              <p:ext uri="{D42A27DB-BD31-4B8C-83A1-F6EECF244321}">
                <p14:modId xmlns:p14="http://schemas.microsoft.com/office/powerpoint/2010/main" val="1220019109"/>
              </p:ext>
            </p:extLst>
          </p:nvPr>
        </p:nvGraphicFramePr>
        <p:xfrm>
          <a:off x="2944091" y="4013546"/>
          <a:ext cx="3674643" cy="441325"/>
        </p:xfrm>
        <a:graphic>
          <a:graphicData uri="http://schemas.openxmlformats.org/presentationml/2006/ole">
            <mc:AlternateContent xmlns:mc="http://schemas.openxmlformats.org/markup-compatibility/2006">
              <mc:Choice xmlns:v="urn:schemas-microsoft-com:vml" Requires="v">
                <p:oleObj spid="_x0000_s39118" name="Equation" r:id="rId11" imgW="1904760" imgH="228600" progId="Equation.DSMT4">
                  <p:embed/>
                </p:oleObj>
              </mc:Choice>
              <mc:Fallback>
                <p:oleObj name="Equation" r:id="rId11" imgW="1904760" imgH="228600" progId="Equation.DSMT4">
                  <p:embed/>
                  <p:pic>
                    <p:nvPicPr>
                      <p:cNvPr id="0" name=""/>
                      <p:cNvPicPr>
                        <a:picLocks noChangeAspect="1" noChangeArrowheads="1"/>
                      </p:cNvPicPr>
                      <p:nvPr/>
                    </p:nvPicPr>
                    <p:blipFill>
                      <a:blip r:embed="rId12"/>
                      <a:srcRect/>
                      <a:stretch>
                        <a:fillRect/>
                      </a:stretch>
                    </p:blipFill>
                    <p:spPr bwMode="auto">
                      <a:xfrm>
                        <a:off x="2944091" y="4013546"/>
                        <a:ext cx="3674643" cy="441325"/>
                      </a:xfrm>
                      <a:prstGeom prst="rect">
                        <a:avLst/>
                      </a:prstGeom>
                      <a:noFill/>
                      <a:ln>
                        <a:noFill/>
                      </a:ln>
                      <a:extLst/>
                    </p:spPr>
                  </p:pic>
                </p:oleObj>
              </mc:Fallback>
            </mc:AlternateContent>
          </a:graphicData>
        </a:graphic>
      </p:graphicFrame>
      <p:sp>
        <p:nvSpPr>
          <p:cNvPr id="13" name="Text Box 8"/>
          <p:cNvSpPr txBox="1">
            <a:spLocks noChangeArrowheads="1"/>
          </p:cNvSpPr>
          <p:nvPr/>
        </p:nvSpPr>
        <p:spPr bwMode="auto">
          <a:xfrm>
            <a:off x="619991" y="4013546"/>
            <a:ext cx="2743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dirty="0">
                <a:latin typeface="Arno Pro Caption" panose="02020502040506020403" pitchFamily="18" charset="0"/>
              </a:rPr>
              <a:t>The true error is:</a:t>
            </a:r>
          </a:p>
        </p:txBody>
      </p:sp>
      <p:sp>
        <p:nvSpPr>
          <p:cNvPr id="14" name="Text Box 9"/>
          <p:cNvSpPr txBox="1">
            <a:spLocks noChangeArrowheads="1"/>
          </p:cNvSpPr>
          <p:nvPr/>
        </p:nvSpPr>
        <p:spPr bwMode="auto">
          <a:xfrm>
            <a:off x="594591" y="4699346"/>
            <a:ext cx="82169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r>
              <a:rPr lang="en-US" altLang="el-GR" sz="2000" dirty="0">
                <a:solidFill>
                  <a:srgbClr val="FF0000"/>
                </a:solidFill>
                <a:latin typeface="Arno Pro Caption" panose="02020502040506020403" pitchFamily="18" charset="0"/>
              </a:rPr>
              <a:t>The true error now is reduced from -807 m to -205 m.  </a:t>
            </a:r>
          </a:p>
          <a:p>
            <a:pPr algn="l" eaLnBrk="1" hangingPunct="1"/>
            <a:endParaRPr lang="en-US" altLang="el-GR" sz="2000" dirty="0">
              <a:latin typeface="Arno Pro Caption" panose="02020502040506020403" pitchFamily="18" charset="0"/>
            </a:endParaRPr>
          </a:p>
          <a:p>
            <a:pPr algn="l" eaLnBrk="1" hangingPunct="1"/>
            <a:r>
              <a:rPr lang="en-US" altLang="el-GR" sz="2000" dirty="0">
                <a:latin typeface="Arno Pro Caption" panose="02020502040506020403" pitchFamily="18" charset="0"/>
              </a:rPr>
              <a:t>Extending this procedure to divide the interval into  equal segments to apply the Trapezoidal rule; the sum of the results obtained for each segment is the approximate value of the integral.</a:t>
            </a:r>
          </a:p>
          <a:p>
            <a:pPr algn="l" eaLnBrk="1" hangingPunct="1"/>
            <a:r>
              <a:rPr lang="en-US" altLang="el-GR" sz="2000" dirty="0">
                <a:latin typeface="Arno Pro Caption" panose="02020502040506020403" pitchFamily="18"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Slide Number Placeholder 5"/>
          <p:cNvSpPr>
            <a:spLocks noGrp="1"/>
          </p:cNvSpPr>
          <p:nvPr>
            <p:ph type="sldNum" sz="quarter" idx="10"/>
          </p:nvPr>
        </p:nvSpPr>
        <p:spPr/>
        <p:txBody>
          <a:bodyPr/>
          <a:lstStyle/>
          <a:p>
            <a:pPr>
              <a:defRPr/>
            </a:pPr>
            <a:fld id="{0C36E4FA-5C7C-460B-82AC-E36167F008A4}" type="slidenum">
              <a:rPr lang="en-US"/>
              <a:pPr>
                <a:defRPr/>
              </a:pPr>
              <a:t>9</a:t>
            </a:fld>
            <a:endParaRPr lang="en-US"/>
          </a:p>
        </p:txBody>
      </p:sp>
      <p:sp>
        <p:nvSpPr>
          <p:cNvPr id="40963" name="Rectangle 2"/>
          <p:cNvSpPr>
            <a:spLocks noGrp="1" noChangeArrowheads="1"/>
          </p:cNvSpPr>
          <p:nvPr>
            <p:ph type="title"/>
          </p:nvPr>
        </p:nvSpPr>
        <p:spPr/>
        <p:txBody>
          <a:bodyPr/>
          <a:lstStyle/>
          <a:p>
            <a:r>
              <a:rPr lang="en-US" altLang="el-GR" sz="3600" smtClean="0">
                <a:cs typeface="Times New Roman" pitchFamily="18" charset="0"/>
              </a:rPr>
              <a:t>Multiple Segment Trapezoidal Rule</a:t>
            </a:r>
          </a:p>
        </p:txBody>
      </p:sp>
      <p:sp>
        <p:nvSpPr>
          <p:cNvPr id="40965" name="Text Box 70"/>
          <p:cNvSpPr txBox="1">
            <a:spLocks noChangeArrowheads="1"/>
          </p:cNvSpPr>
          <p:nvPr/>
        </p:nvSpPr>
        <p:spPr bwMode="auto">
          <a:xfrm>
            <a:off x="4343400" y="5035912"/>
            <a:ext cx="4343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eaLnBrk="1" hangingPunct="1">
              <a:spcBef>
                <a:spcPct val="50000"/>
              </a:spcBef>
            </a:pPr>
            <a:r>
              <a:rPr lang="en-US" altLang="el-GR" sz="1600" b="1" dirty="0">
                <a:solidFill>
                  <a:srgbClr val="FF0000"/>
                </a:solidFill>
                <a:latin typeface="Arno Pro Caption" panose="02020502040506020403" pitchFamily="18" charset="0"/>
              </a:rPr>
              <a:t>Figure 4: Multiple (n=4) Segment Trapezoidal Rule</a:t>
            </a:r>
          </a:p>
        </p:txBody>
      </p:sp>
      <p:sp>
        <p:nvSpPr>
          <p:cNvPr id="40966" name="Text Box 71"/>
          <p:cNvSpPr txBox="1">
            <a:spLocks noChangeArrowheads="1"/>
          </p:cNvSpPr>
          <p:nvPr/>
        </p:nvSpPr>
        <p:spPr bwMode="auto">
          <a:xfrm>
            <a:off x="228600" y="1647102"/>
            <a:ext cx="3657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r>
              <a:rPr lang="en-US" altLang="el-GR" sz="2000" dirty="0">
                <a:latin typeface="Arno Pro Caption" panose="02020502040506020403" pitchFamily="18" charset="0"/>
              </a:rPr>
              <a:t>Divide  into  equal segments as shown in Figure 4.  Then the width of each segment is:</a:t>
            </a:r>
          </a:p>
          <a:p>
            <a:pPr eaLnBrk="1" hangingPunct="1"/>
            <a:r>
              <a:rPr lang="en-US" altLang="el-GR" sz="2000" dirty="0">
                <a:latin typeface="Arno Pro Caption" panose="02020502040506020403" pitchFamily="18" charset="0"/>
              </a:rPr>
              <a:t>	 </a:t>
            </a:r>
          </a:p>
        </p:txBody>
      </p:sp>
      <p:graphicFrame>
        <p:nvGraphicFramePr>
          <p:cNvPr id="40967" name="Object 72"/>
          <p:cNvGraphicFramePr>
            <a:graphicFrameLocks noChangeAspect="1"/>
          </p:cNvGraphicFramePr>
          <p:nvPr>
            <p:extLst>
              <p:ext uri="{D42A27DB-BD31-4B8C-83A1-F6EECF244321}">
                <p14:modId xmlns:p14="http://schemas.microsoft.com/office/powerpoint/2010/main" val="4075345325"/>
              </p:ext>
            </p:extLst>
          </p:nvPr>
        </p:nvGraphicFramePr>
        <p:xfrm>
          <a:off x="1313656" y="2832315"/>
          <a:ext cx="1114425" cy="733425"/>
        </p:xfrm>
        <a:graphic>
          <a:graphicData uri="http://schemas.openxmlformats.org/presentationml/2006/ole">
            <mc:AlternateContent xmlns:mc="http://schemas.openxmlformats.org/markup-compatibility/2006">
              <mc:Choice xmlns:v="urn:schemas-microsoft-com:vml" Requires="v">
                <p:oleObj spid="_x0000_s41080" name="Equation" r:id="rId3" imgW="1117600" imgH="736600" progId="Equation.3">
                  <p:embed/>
                </p:oleObj>
              </mc:Choice>
              <mc:Fallback>
                <p:oleObj name="Equation" r:id="rId3" imgW="1117600" imgH="736600" progId="Equation.3">
                  <p:embed/>
                  <p:pic>
                    <p:nvPicPr>
                      <p:cNvPr id="0" name="Object 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3656" y="2832315"/>
                        <a:ext cx="1114425"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8" name="Text Box 74"/>
          <p:cNvSpPr txBox="1">
            <a:spLocks noChangeArrowheads="1"/>
          </p:cNvSpPr>
          <p:nvPr/>
        </p:nvSpPr>
        <p:spPr bwMode="auto">
          <a:xfrm>
            <a:off x="228600" y="3962400"/>
            <a:ext cx="3657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algn="ctr" eaLnBrk="0" fontAlgn="base" hangingPunct="0">
              <a:spcBef>
                <a:spcPct val="0"/>
              </a:spcBef>
              <a:spcAft>
                <a:spcPct val="0"/>
              </a:spcAft>
              <a:defRPr sz="2400">
                <a:solidFill>
                  <a:schemeClr val="tx1"/>
                </a:solidFill>
                <a:latin typeface="Tahoma" pitchFamily="34" charset="0"/>
              </a:defRPr>
            </a:lvl6pPr>
            <a:lvl7pPr marL="2971800" indent="-228600" algn="ctr" eaLnBrk="0" fontAlgn="base" hangingPunct="0">
              <a:spcBef>
                <a:spcPct val="0"/>
              </a:spcBef>
              <a:spcAft>
                <a:spcPct val="0"/>
              </a:spcAft>
              <a:defRPr sz="2400">
                <a:solidFill>
                  <a:schemeClr val="tx1"/>
                </a:solidFill>
                <a:latin typeface="Tahoma" pitchFamily="34" charset="0"/>
              </a:defRPr>
            </a:lvl7pPr>
            <a:lvl8pPr marL="3429000" indent="-228600" algn="ctr" eaLnBrk="0" fontAlgn="base" hangingPunct="0">
              <a:spcBef>
                <a:spcPct val="0"/>
              </a:spcBef>
              <a:spcAft>
                <a:spcPct val="0"/>
              </a:spcAft>
              <a:defRPr sz="2400">
                <a:solidFill>
                  <a:schemeClr val="tx1"/>
                </a:solidFill>
                <a:latin typeface="Tahoma" pitchFamily="34" charset="0"/>
              </a:defRPr>
            </a:lvl8pPr>
            <a:lvl9pPr marL="3886200" indent="-228600" algn="ctr" eaLnBrk="0" fontAlgn="base" hangingPunct="0">
              <a:spcBef>
                <a:spcPct val="0"/>
              </a:spcBef>
              <a:spcAft>
                <a:spcPct val="0"/>
              </a:spcAft>
              <a:defRPr sz="2400">
                <a:solidFill>
                  <a:schemeClr val="tx1"/>
                </a:solidFill>
                <a:latin typeface="Tahoma" pitchFamily="34" charset="0"/>
              </a:defRPr>
            </a:lvl9pPr>
          </a:lstStyle>
          <a:p>
            <a:pPr algn="l" eaLnBrk="1" hangingPunct="1">
              <a:spcBef>
                <a:spcPct val="50000"/>
              </a:spcBef>
            </a:pPr>
            <a:r>
              <a:rPr lang="en-US" altLang="el-GR" sz="2000">
                <a:latin typeface="Arno Pro Caption" panose="02020502040506020403" pitchFamily="18" charset="0"/>
              </a:rPr>
              <a:t>The integral I is:</a:t>
            </a:r>
          </a:p>
        </p:txBody>
      </p:sp>
      <p:graphicFrame>
        <p:nvGraphicFramePr>
          <p:cNvPr id="40969" name="Object 75"/>
          <p:cNvGraphicFramePr>
            <a:graphicFrameLocks noChangeAspect="1"/>
          </p:cNvGraphicFramePr>
          <p:nvPr>
            <p:extLst>
              <p:ext uri="{D42A27DB-BD31-4B8C-83A1-F6EECF244321}">
                <p14:modId xmlns:p14="http://schemas.microsoft.com/office/powerpoint/2010/main" val="1516251967"/>
              </p:ext>
            </p:extLst>
          </p:nvPr>
        </p:nvGraphicFramePr>
        <p:xfrm>
          <a:off x="1130589" y="4398961"/>
          <a:ext cx="1773237" cy="964337"/>
        </p:xfrm>
        <a:graphic>
          <a:graphicData uri="http://schemas.openxmlformats.org/presentationml/2006/ole">
            <mc:AlternateContent xmlns:mc="http://schemas.openxmlformats.org/markup-compatibility/2006">
              <mc:Choice xmlns:v="urn:schemas-microsoft-com:vml" Requires="v">
                <p:oleObj spid="_x0000_s41081" name="Equation" r:id="rId5" imgW="888840" imgH="482400" progId="Equation.DSMT4">
                  <p:embed/>
                </p:oleObj>
              </mc:Choice>
              <mc:Fallback>
                <p:oleObj name="Equation" r:id="rId5" imgW="888840" imgH="482400" progId="Equation.DSMT4">
                  <p:embed/>
                  <p:pic>
                    <p:nvPicPr>
                      <p:cNvPr id="0" name="Object 75"/>
                      <p:cNvPicPr>
                        <a:picLocks noChangeAspect="1" noChangeArrowheads="1"/>
                      </p:cNvPicPr>
                      <p:nvPr/>
                    </p:nvPicPr>
                    <p:blipFill>
                      <a:blip r:embed="rId6"/>
                      <a:srcRect/>
                      <a:stretch>
                        <a:fillRect/>
                      </a:stretch>
                    </p:blipFill>
                    <p:spPr bwMode="auto">
                      <a:xfrm>
                        <a:off x="1130589" y="4398961"/>
                        <a:ext cx="1773237" cy="964337"/>
                      </a:xfrm>
                      <a:prstGeom prst="rect">
                        <a:avLst/>
                      </a:prstGeom>
                      <a:noFill/>
                      <a:ln>
                        <a:noFill/>
                      </a:ln>
                      <a:extLst/>
                    </p:spPr>
                  </p:pic>
                </p:oleObj>
              </mc:Fallback>
            </mc:AlternateContent>
          </a:graphicData>
        </a:graphic>
      </p:graphicFrame>
      <p:pic>
        <p:nvPicPr>
          <p:cNvPr id="11" name="Εικόνα 10"/>
          <p:cNvPicPr>
            <a:picLocks noChangeAspect="1"/>
          </p:cNvPicPr>
          <p:nvPr/>
        </p:nvPicPr>
        <p:blipFill>
          <a:blip r:embed="rId7"/>
          <a:stretch>
            <a:fillRect/>
          </a:stretch>
        </p:blipFill>
        <p:spPr>
          <a:xfrm>
            <a:off x="3715616" y="1135350"/>
            <a:ext cx="5248275" cy="3705225"/>
          </a:xfrm>
          <a:prstGeom prst="rect">
            <a:avLst/>
          </a:prstGeom>
        </p:spPr>
      </p:pic>
    </p:spTree>
  </p:cSld>
  <p:clrMapOvr>
    <a:masterClrMapping/>
  </p:clrMapOvr>
</p:sld>
</file>

<file path=ppt/theme/theme1.xml><?xml version="1.0" encoding="utf-8"?>
<a:theme xmlns:a="http://schemas.openxmlformats.org/drawingml/2006/main" name="1_Blends">
  <a:themeElements>
    <a:clrScheme name="1_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1_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1_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1_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powerpoint_template</Template>
  <TotalTime>1957</TotalTime>
  <Words>781</Words>
  <Application>Microsoft Office PowerPoint</Application>
  <PresentationFormat>On-screen Show (4:3)</PresentationFormat>
  <Paragraphs>207</Paragraphs>
  <Slides>21</Slides>
  <Notes>6</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2</vt:i4>
      </vt:variant>
      <vt:variant>
        <vt:lpstr>Slide Titles</vt:lpstr>
      </vt:variant>
      <vt:variant>
        <vt:i4>21</vt:i4>
      </vt:variant>
    </vt:vector>
  </HeadingPairs>
  <TitlesOfParts>
    <vt:vector size="29" baseType="lpstr">
      <vt:lpstr>Arno Pro Caption</vt:lpstr>
      <vt:lpstr>Tahoma</vt:lpstr>
      <vt:lpstr>Times New Roman</vt:lpstr>
      <vt:lpstr>Wingdings</vt:lpstr>
      <vt:lpstr>1_Blends</vt:lpstr>
      <vt:lpstr>Blends</vt:lpstr>
      <vt:lpstr>Equation</vt:lpstr>
      <vt:lpstr>Document</vt:lpstr>
      <vt:lpstr>Trapezoidal Rule of Integration</vt:lpstr>
      <vt:lpstr>What is Integration</vt:lpstr>
      <vt:lpstr>Basis of Trapezoidal Rule</vt:lpstr>
      <vt:lpstr>Method Derived From Geometry</vt:lpstr>
      <vt:lpstr>Example 1</vt:lpstr>
      <vt:lpstr>Solution</vt:lpstr>
      <vt:lpstr>Multiple Segment Trapezoidal Rule</vt:lpstr>
      <vt:lpstr>Multiple Segment Trapezoidal Rule</vt:lpstr>
      <vt:lpstr>Multiple Segment Trapezoidal Rule</vt:lpstr>
      <vt:lpstr>Multiple Segment Trapezoidal Rule</vt:lpstr>
      <vt:lpstr>Example 2</vt:lpstr>
      <vt:lpstr>Solution</vt:lpstr>
      <vt:lpstr>Solution (cont)</vt:lpstr>
      <vt:lpstr>Solution (cont)</vt:lpstr>
      <vt:lpstr>Example 3</vt:lpstr>
      <vt:lpstr>Solution</vt:lpstr>
      <vt:lpstr>Solution (cont)</vt:lpstr>
      <vt:lpstr>Error in Multiple Segment  Trapezoidal Rule</vt:lpstr>
      <vt:lpstr>Error in Multiple Segment  Trapezoidal Rule</vt:lpstr>
      <vt:lpstr>Error in Multiple Segment  Trapezoidal Rule</vt:lpstr>
      <vt:lpstr>Error in Multiple Segment  Trapezoidal Rule</vt:lpstr>
    </vt:vector>
  </TitlesOfParts>
  <Company>Holistic Numerical Methods Institute</Company>
  <LinksUpToDate>false</LinksUpToDate>
  <SharedDoc>false</SharedDoc>
  <HyperlinkBase>http://numericalmethods.eng.usf.edu/mws/gen/07int/mws_gen_int_ppt_trapcontinuous</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Trapezoidal Rule Integration</dc:title>
  <dc:subject>Integration</dc:subject>
  <dc:creator>Autar Kaw, Charlie Barker</dc:creator>
  <cp:keywords>Power Point Trapezoidal Rule</cp:keywords>
  <dc:description>A power point presentation describign the Trapezoidal Rule</dc:description>
  <cp:lastModifiedBy>Λογαριασμός Microsoft</cp:lastModifiedBy>
  <cp:revision>157</cp:revision>
  <cp:lastPrinted>1999-03-26T19:03:37Z</cp:lastPrinted>
  <dcterms:created xsi:type="dcterms:W3CDTF">1998-11-18T16:33:10Z</dcterms:created>
  <dcterms:modified xsi:type="dcterms:W3CDTF">2024-04-07T11:10:27Z</dcterms:modified>
  <cp:category>General Engineering</cp:category>
</cp:coreProperties>
</file>