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256" r:id="rId5"/>
    <p:sldId id="350" r:id="rId6"/>
    <p:sldId id="347" r:id="rId7"/>
    <p:sldId id="366" r:id="rId8"/>
    <p:sldId id="397" r:id="rId9"/>
    <p:sldId id="367" r:id="rId10"/>
    <p:sldId id="368" r:id="rId11"/>
    <p:sldId id="369" r:id="rId12"/>
    <p:sldId id="370" r:id="rId13"/>
    <p:sldId id="371" r:id="rId14"/>
    <p:sldId id="372" r:id="rId15"/>
    <p:sldId id="398"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99" r:id="rId31"/>
    <p:sldId id="387" r:id="rId32"/>
    <p:sldId id="389" r:id="rId33"/>
    <p:sldId id="390" r:id="rId34"/>
    <p:sldId id="391" r:id="rId35"/>
    <p:sldId id="392" r:id="rId36"/>
    <p:sldId id="393" r:id="rId37"/>
    <p:sldId id="394" r:id="rId38"/>
    <p:sldId id="395" r:id="rId39"/>
    <p:sldId id="396" r:id="rId40"/>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400" autoAdjust="0"/>
  </p:normalViewPr>
  <p:slideViewPr>
    <p:cSldViewPr snapToGrid="0" showGuides="1">
      <p:cViewPr varScale="1">
        <p:scale>
          <a:sx n="84" d="100"/>
          <a:sy n="84" d="100"/>
        </p:scale>
        <p:origin x="-581"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2" d="100"/>
          <a:sy n="92" d="100"/>
        </p:scale>
        <p:origin x="3732"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847E6-4543-42A3-8E7A-06AD327BA3F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l-GR"/>
        </a:p>
      </dgm:t>
    </dgm:pt>
    <dgm:pt modelId="{6456FAA2-B785-4D46-85F2-FAF545521F0A}">
      <dgm:prSet phldrT="[Κείμενο]"/>
      <dgm:spPr>
        <a:solidFill>
          <a:srgbClr val="C00000"/>
        </a:solidFill>
        <a:ln>
          <a:solidFill>
            <a:srgbClr val="C00000"/>
          </a:solidFill>
        </a:ln>
      </dgm:spPr>
      <dgm:t>
        <a:bodyPr/>
        <a:lstStyle/>
        <a:p>
          <a:r>
            <a:rPr lang="el-GR" b="1" dirty="0" smtClean="0"/>
            <a:t>Προετοιμασία</a:t>
          </a:r>
          <a:endParaRPr lang="el-GR" b="1" dirty="0"/>
        </a:p>
      </dgm:t>
    </dgm:pt>
    <dgm:pt modelId="{F9CF13CD-8012-452C-8918-80FF6106C49E}" type="parTrans" cxnId="{85C3DF87-3A5C-43B1-B5CE-455C45D96C2C}">
      <dgm:prSet/>
      <dgm:spPr/>
      <dgm:t>
        <a:bodyPr/>
        <a:lstStyle/>
        <a:p>
          <a:endParaRPr lang="el-GR"/>
        </a:p>
      </dgm:t>
    </dgm:pt>
    <dgm:pt modelId="{F06D9196-F548-429D-9820-A97A60B57143}" type="sibTrans" cxnId="{85C3DF87-3A5C-43B1-B5CE-455C45D96C2C}">
      <dgm:prSet/>
      <dgm:spPr/>
      <dgm:t>
        <a:bodyPr/>
        <a:lstStyle/>
        <a:p>
          <a:endParaRPr lang="el-GR"/>
        </a:p>
      </dgm:t>
    </dgm:pt>
    <dgm:pt modelId="{CB8FA28B-1117-426D-886A-4E35E1D4A6A9}">
      <dgm:prSet phldrT="[Κείμενο]"/>
      <dgm:spPr/>
      <dgm:t>
        <a:bodyPr/>
        <a:lstStyle/>
        <a:p>
          <a:r>
            <a:rPr lang="el-GR" dirty="0" smtClean="0">
              <a:latin typeface="+mj-lt"/>
            </a:rPr>
            <a:t>1. Αρχικό στάδιο</a:t>
          </a:r>
          <a:endParaRPr lang="el-GR" dirty="0"/>
        </a:p>
      </dgm:t>
    </dgm:pt>
    <dgm:pt modelId="{59CA2CA3-D808-4E5E-9249-F1D2FD7045AE}" type="parTrans" cxnId="{89942666-F989-46E0-87AE-494FAB681E12}">
      <dgm:prSet/>
      <dgm:spPr/>
      <dgm:t>
        <a:bodyPr/>
        <a:lstStyle/>
        <a:p>
          <a:endParaRPr lang="el-GR"/>
        </a:p>
      </dgm:t>
    </dgm:pt>
    <dgm:pt modelId="{E26E65D7-E24B-4B5A-8BE5-12636AEF7A2E}" type="sibTrans" cxnId="{89942666-F989-46E0-87AE-494FAB681E12}">
      <dgm:prSet/>
      <dgm:spPr/>
      <dgm:t>
        <a:bodyPr/>
        <a:lstStyle/>
        <a:p>
          <a:endParaRPr lang="el-GR"/>
        </a:p>
      </dgm:t>
    </dgm:pt>
    <dgm:pt modelId="{C19DF6C1-F0FA-4FF1-BD68-5D9BF9D40AF6}">
      <dgm:prSet phldrT="[Κείμενο]"/>
      <dgm:spPr>
        <a:solidFill>
          <a:srgbClr val="C00000"/>
        </a:solidFill>
        <a:ln>
          <a:solidFill>
            <a:srgbClr val="C00000"/>
          </a:solidFill>
        </a:ln>
      </dgm:spPr>
      <dgm:t>
        <a:bodyPr/>
        <a:lstStyle/>
        <a:p>
          <a:r>
            <a:rPr lang="el-GR" b="1" dirty="0" smtClean="0"/>
            <a:t>Προετοιμασία</a:t>
          </a:r>
          <a:endParaRPr lang="el-GR" b="1" dirty="0"/>
        </a:p>
      </dgm:t>
    </dgm:pt>
    <dgm:pt modelId="{A9F6B7DA-6E8F-44F2-8DCD-C8333E4248E2}" type="parTrans" cxnId="{39929D55-0500-4C1E-AA4C-669799DDAA45}">
      <dgm:prSet/>
      <dgm:spPr/>
      <dgm:t>
        <a:bodyPr/>
        <a:lstStyle/>
        <a:p>
          <a:endParaRPr lang="el-GR"/>
        </a:p>
      </dgm:t>
    </dgm:pt>
    <dgm:pt modelId="{5BFC8F0A-0C02-4E8F-9727-97D83BCC67A9}" type="sibTrans" cxnId="{39929D55-0500-4C1E-AA4C-669799DDAA45}">
      <dgm:prSet/>
      <dgm:spPr/>
      <dgm:t>
        <a:bodyPr/>
        <a:lstStyle/>
        <a:p>
          <a:endParaRPr lang="el-GR"/>
        </a:p>
      </dgm:t>
    </dgm:pt>
    <dgm:pt modelId="{8724233C-D08D-4341-A46C-04F90D900225}">
      <dgm:prSet phldrT="[Κείμενο]"/>
      <dgm:spPr/>
      <dgm:t>
        <a:bodyPr/>
        <a:lstStyle/>
        <a:p>
          <a:r>
            <a:rPr lang="el-GR" dirty="0" smtClean="0">
              <a:latin typeface="+mj-lt"/>
            </a:rPr>
            <a:t>2. Οργάνωση της εκδήλωσης</a:t>
          </a:r>
          <a:endParaRPr lang="el-GR" dirty="0"/>
        </a:p>
      </dgm:t>
    </dgm:pt>
    <dgm:pt modelId="{668CE09B-85E3-4458-B914-9603B96504CC}" type="parTrans" cxnId="{34AEF2CD-B976-4D77-92FB-C4ABBF880937}">
      <dgm:prSet/>
      <dgm:spPr/>
      <dgm:t>
        <a:bodyPr/>
        <a:lstStyle/>
        <a:p>
          <a:endParaRPr lang="el-GR"/>
        </a:p>
      </dgm:t>
    </dgm:pt>
    <dgm:pt modelId="{32DD80C3-D4C4-4A9E-AB34-3DF9B634D664}" type="sibTrans" cxnId="{34AEF2CD-B976-4D77-92FB-C4ABBF880937}">
      <dgm:prSet/>
      <dgm:spPr/>
      <dgm:t>
        <a:bodyPr/>
        <a:lstStyle/>
        <a:p>
          <a:endParaRPr lang="el-GR"/>
        </a:p>
      </dgm:t>
    </dgm:pt>
    <dgm:pt modelId="{57FCE2C0-CBF0-4950-BC1B-5310B13272A4}">
      <dgm:prSet phldrT="[Κείμενο]"/>
      <dgm:spPr/>
      <dgm:t>
        <a:bodyPr/>
        <a:lstStyle/>
        <a:p>
          <a:r>
            <a:rPr lang="el-GR" dirty="0" smtClean="0">
              <a:latin typeface="+mj-lt"/>
            </a:rPr>
            <a:t>    2.1. Πρόταση χρηματοδότησης</a:t>
          </a:r>
          <a:endParaRPr lang="el-GR" dirty="0"/>
        </a:p>
      </dgm:t>
    </dgm:pt>
    <dgm:pt modelId="{5C3D5B88-15F9-4FA4-A960-5F81CCAED36C}" type="parTrans" cxnId="{64836003-61A7-4C51-8BAE-FA7812CBD469}">
      <dgm:prSet/>
      <dgm:spPr/>
      <dgm:t>
        <a:bodyPr/>
        <a:lstStyle/>
        <a:p>
          <a:endParaRPr lang="el-GR"/>
        </a:p>
      </dgm:t>
    </dgm:pt>
    <dgm:pt modelId="{AAECC8B6-5148-4598-96DE-598E711A37E9}" type="sibTrans" cxnId="{64836003-61A7-4C51-8BAE-FA7812CBD469}">
      <dgm:prSet/>
      <dgm:spPr/>
      <dgm:t>
        <a:bodyPr/>
        <a:lstStyle/>
        <a:p>
          <a:endParaRPr lang="el-GR"/>
        </a:p>
      </dgm:t>
    </dgm:pt>
    <dgm:pt modelId="{FBE8D91C-A2D1-4AED-8D2C-B313C5D5234D}">
      <dgm:prSet/>
      <dgm:spPr>
        <a:solidFill>
          <a:srgbClr val="FF3399"/>
        </a:solidFill>
        <a:ln>
          <a:solidFill>
            <a:srgbClr val="FF3399"/>
          </a:solidFill>
        </a:ln>
      </dgm:spPr>
      <dgm:t>
        <a:bodyPr/>
        <a:lstStyle/>
        <a:p>
          <a:r>
            <a:rPr lang="el-GR" b="1" dirty="0" smtClean="0"/>
            <a:t>Διεξαγωγή</a:t>
          </a:r>
          <a:endParaRPr lang="el-GR" b="1" dirty="0"/>
        </a:p>
      </dgm:t>
    </dgm:pt>
    <dgm:pt modelId="{7CFF8008-3A4F-4F1F-8B13-22226BB70CC5}" type="parTrans" cxnId="{AC89EAE0-F4E1-4404-B8D2-5BD1A09DA8C3}">
      <dgm:prSet/>
      <dgm:spPr/>
      <dgm:t>
        <a:bodyPr/>
        <a:lstStyle/>
        <a:p>
          <a:endParaRPr lang="el-GR"/>
        </a:p>
      </dgm:t>
    </dgm:pt>
    <dgm:pt modelId="{9B6F7C50-5F2B-4F2A-A8EB-C72808A847CF}" type="sibTrans" cxnId="{AC89EAE0-F4E1-4404-B8D2-5BD1A09DA8C3}">
      <dgm:prSet/>
      <dgm:spPr/>
      <dgm:t>
        <a:bodyPr/>
        <a:lstStyle/>
        <a:p>
          <a:endParaRPr lang="el-GR"/>
        </a:p>
      </dgm:t>
    </dgm:pt>
    <dgm:pt modelId="{23282B83-3445-4644-8637-B06FC9F878F3}">
      <dgm:prSet/>
      <dgm:spPr>
        <a:solidFill>
          <a:srgbClr val="00B0F0"/>
        </a:solidFill>
        <a:ln>
          <a:solidFill>
            <a:srgbClr val="00B0F0"/>
          </a:solidFill>
        </a:ln>
      </dgm:spPr>
      <dgm:t>
        <a:bodyPr/>
        <a:lstStyle/>
        <a:p>
          <a:r>
            <a:rPr lang="el-GR" b="1" dirty="0" smtClean="0"/>
            <a:t>Αξιολόγηση</a:t>
          </a:r>
          <a:endParaRPr lang="el-GR" b="1" dirty="0"/>
        </a:p>
      </dgm:t>
    </dgm:pt>
    <dgm:pt modelId="{B6A371C2-11EA-4C99-AD4B-327BFD61AC2A}" type="parTrans" cxnId="{80305F84-07AC-40FF-AAC8-708EE1C6E948}">
      <dgm:prSet/>
      <dgm:spPr/>
      <dgm:t>
        <a:bodyPr/>
        <a:lstStyle/>
        <a:p>
          <a:endParaRPr lang="el-GR"/>
        </a:p>
      </dgm:t>
    </dgm:pt>
    <dgm:pt modelId="{7022DF82-6B05-466A-B35A-E88C87FC70AE}" type="sibTrans" cxnId="{80305F84-07AC-40FF-AAC8-708EE1C6E948}">
      <dgm:prSet/>
      <dgm:spPr/>
      <dgm:t>
        <a:bodyPr/>
        <a:lstStyle/>
        <a:p>
          <a:endParaRPr lang="el-GR"/>
        </a:p>
      </dgm:t>
    </dgm:pt>
    <dgm:pt modelId="{742D513C-A210-452A-94B1-84792FE84648}">
      <dgm:prSet/>
      <dgm:spPr/>
      <dgm:t>
        <a:bodyPr/>
        <a:lstStyle/>
        <a:p>
          <a:r>
            <a:rPr lang="el-GR" dirty="0" smtClean="0">
              <a:latin typeface="+mj-lt"/>
            </a:rPr>
            <a:t>4. Αξιολόγηση της εκδήλωσης</a:t>
          </a:r>
          <a:endParaRPr lang="el-GR" dirty="0"/>
        </a:p>
      </dgm:t>
    </dgm:pt>
    <dgm:pt modelId="{5CD5DA1C-3F45-41DD-B1EF-3460145DE290}" type="parTrans" cxnId="{526A11F5-38BF-4ACC-991C-725C9CAB289B}">
      <dgm:prSet/>
      <dgm:spPr/>
      <dgm:t>
        <a:bodyPr/>
        <a:lstStyle/>
        <a:p>
          <a:endParaRPr lang="el-GR"/>
        </a:p>
      </dgm:t>
    </dgm:pt>
    <dgm:pt modelId="{5F334392-FFDB-4D7F-A2E9-73BC523EC544}" type="sibTrans" cxnId="{526A11F5-38BF-4ACC-991C-725C9CAB289B}">
      <dgm:prSet/>
      <dgm:spPr/>
      <dgm:t>
        <a:bodyPr/>
        <a:lstStyle/>
        <a:p>
          <a:endParaRPr lang="el-GR"/>
        </a:p>
      </dgm:t>
    </dgm:pt>
    <dgm:pt modelId="{6BF3CA7F-7373-493E-AEEE-A92AFF41773B}">
      <dgm:prSet/>
      <dgm:spPr/>
      <dgm:t>
        <a:bodyPr/>
        <a:lstStyle/>
        <a:p>
          <a:r>
            <a:rPr lang="el-GR" dirty="0" smtClean="0">
              <a:latin typeface="+mj-lt"/>
            </a:rPr>
            <a:t>3. Διεξαγωγή της εκδήλωσης</a:t>
          </a:r>
          <a:endParaRPr lang="el-GR" dirty="0"/>
        </a:p>
      </dgm:t>
    </dgm:pt>
    <dgm:pt modelId="{AA326BA4-9ECB-4AB4-B68E-7E4199512B13}" type="parTrans" cxnId="{09C6AFE0-52B1-4524-806A-241A46C05333}">
      <dgm:prSet/>
      <dgm:spPr/>
      <dgm:t>
        <a:bodyPr/>
        <a:lstStyle/>
        <a:p>
          <a:endParaRPr lang="el-GR"/>
        </a:p>
      </dgm:t>
    </dgm:pt>
    <dgm:pt modelId="{559F79B6-060D-43A5-A71D-21E19F92386B}" type="sibTrans" cxnId="{09C6AFE0-52B1-4524-806A-241A46C05333}">
      <dgm:prSet/>
      <dgm:spPr/>
      <dgm:t>
        <a:bodyPr/>
        <a:lstStyle/>
        <a:p>
          <a:endParaRPr lang="el-GR"/>
        </a:p>
      </dgm:t>
    </dgm:pt>
    <dgm:pt modelId="{5CE177CA-D251-4723-B2F5-D0FE1D9DDE4A}">
      <dgm:prSet phldrT="[Κείμενο]"/>
      <dgm:spPr/>
      <dgm:t>
        <a:bodyPr/>
        <a:lstStyle/>
        <a:p>
          <a:r>
            <a:rPr lang="el-GR" dirty="0" smtClean="0"/>
            <a:t>    2.2. </a:t>
          </a:r>
          <a:r>
            <a:rPr lang="el-GR" dirty="0" smtClean="0">
              <a:latin typeface="+mj-lt"/>
            </a:rPr>
            <a:t>Η δημιουργική διαδικασία</a:t>
          </a:r>
          <a:endParaRPr lang="el-GR" dirty="0"/>
        </a:p>
      </dgm:t>
    </dgm:pt>
    <dgm:pt modelId="{BEBA639F-73FB-4622-8F18-FAC272E0FD3A}" type="parTrans" cxnId="{60750492-AB6D-46D3-AF27-6DDAD95E7FDD}">
      <dgm:prSet/>
      <dgm:spPr/>
      <dgm:t>
        <a:bodyPr/>
        <a:lstStyle/>
        <a:p>
          <a:endParaRPr lang="el-GR"/>
        </a:p>
      </dgm:t>
    </dgm:pt>
    <dgm:pt modelId="{CB859935-5067-4E4A-AC8C-C8E6BFBCEB7B}" type="sibTrans" cxnId="{60750492-AB6D-46D3-AF27-6DDAD95E7FDD}">
      <dgm:prSet/>
      <dgm:spPr/>
      <dgm:t>
        <a:bodyPr/>
        <a:lstStyle/>
        <a:p>
          <a:endParaRPr lang="el-GR"/>
        </a:p>
      </dgm:t>
    </dgm:pt>
    <dgm:pt modelId="{DC810EF3-30AE-4114-B04D-44413E95A43C}" type="pres">
      <dgm:prSet presAssocID="{732847E6-4543-42A3-8E7A-06AD327BA3F0}" presName="linearFlow" presStyleCnt="0">
        <dgm:presLayoutVars>
          <dgm:dir/>
          <dgm:animLvl val="lvl"/>
          <dgm:resizeHandles val="exact"/>
        </dgm:presLayoutVars>
      </dgm:prSet>
      <dgm:spPr/>
      <dgm:t>
        <a:bodyPr/>
        <a:lstStyle/>
        <a:p>
          <a:endParaRPr lang="el-GR"/>
        </a:p>
      </dgm:t>
    </dgm:pt>
    <dgm:pt modelId="{14841EE0-DE05-44D8-AB66-4FA87A3A3F2F}" type="pres">
      <dgm:prSet presAssocID="{6456FAA2-B785-4D46-85F2-FAF545521F0A}" presName="composite" presStyleCnt="0"/>
      <dgm:spPr/>
      <dgm:t>
        <a:bodyPr/>
        <a:lstStyle/>
        <a:p>
          <a:endParaRPr lang="el-GR"/>
        </a:p>
      </dgm:t>
    </dgm:pt>
    <dgm:pt modelId="{CA907C13-A0B1-44CC-825C-A502DB706A3A}" type="pres">
      <dgm:prSet presAssocID="{6456FAA2-B785-4D46-85F2-FAF545521F0A}" presName="parentText" presStyleLbl="alignNode1" presStyleIdx="0" presStyleCnt="4">
        <dgm:presLayoutVars>
          <dgm:chMax val="1"/>
          <dgm:bulletEnabled val="1"/>
        </dgm:presLayoutVars>
      </dgm:prSet>
      <dgm:spPr/>
      <dgm:t>
        <a:bodyPr/>
        <a:lstStyle/>
        <a:p>
          <a:endParaRPr lang="el-GR"/>
        </a:p>
      </dgm:t>
    </dgm:pt>
    <dgm:pt modelId="{54C37B4F-E29A-4C7A-9126-8A7FC8143FF2}" type="pres">
      <dgm:prSet presAssocID="{6456FAA2-B785-4D46-85F2-FAF545521F0A}" presName="descendantText" presStyleLbl="alignAcc1" presStyleIdx="0" presStyleCnt="4">
        <dgm:presLayoutVars>
          <dgm:bulletEnabled val="1"/>
        </dgm:presLayoutVars>
      </dgm:prSet>
      <dgm:spPr/>
      <dgm:t>
        <a:bodyPr/>
        <a:lstStyle/>
        <a:p>
          <a:endParaRPr lang="el-GR"/>
        </a:p>
      </dgm:t>
    </dgm:pt>
    <dgm:pt modelId="{AB8C4E23-FD4A-4923-9CD6-4A48DEACC513}" type="pres">
      <dgm:prSet presAssocID="{F06D9196-F548-429D-9820-A97A60B57143}" presName="sp" presStyleCnt="0"/>
      <dgm:spPr/>
      <dgm:t>
        <a:bodyPr/>
        <a:lstStyle/>
        <a:p>
          <a:endParaRPr lang="el-GR"/>
        </a:p>
      </dgm:t>
    </dgm:pt>
    <dgm:pt modelId="{25C627B3-3F5C-464B-9D09-2C3AF6C503D6}" type="pres">
      <dgm:prSet presAssocID="{C19DF6C1-F0FA-4FF1-BD68-5D9BF9D40AF6}" presName="composite" presStyleCnt="0"/>
      <dgm:spPr/>
      <dgm:t>
        <a:bodyPr/>
        <a:lstStyle/>
        <a:p>
          <a:endParaRPr lang="el-GR"/>
        </a:p>
      </dgm:t>
    </dgm:pt>
    <dgm:pt modelId="{CCBDAB24-3B7F-41C3-981C-E279BC49F812}" type="pres">
      <dgm:prSet presAssocID="{C19DF6C1-F0FA-4FF1-BD68-5D9BF9D40AF6}" presName="parentText" presStyleLbl="alignNode1" presStyleIdx="1" presStyleCnt="4" custLinFactNeighborX="-3806">
        <dgm:presLayoutVars>
          <dgm:chMax val="1"/>
          <dgm:bulletEnabled val="1"/>
        </dgm:presLayoutVars>
      </dgm:prSet>
      <dgm:spPr/>
      <dgm:t>
        <a:bodyPr/>
        <a:lstStyle/>
        <a:p>
          <a:endParaRPr lang="el-GR"/>
        </a:p>
      </dgm:t>
    </dgm:pt>
    <dgm:pt modelId="{954051E8-43F9-41C4-929A-C28D66CE90CA}" type="pres">
      <dgm:prSet presAssocID="{C19DF6C1-F0FA-4FF1-BD68-5D9BF9D40AF6}" presName="descendantText" presStyleLbl="alignAcc1" presStyleIdx="1" presStyleCnt="4">
        <dgm:presLayoutVars>
          <dgm:bulletEnabled val="1"/>
        </dgm:presLayoutVars>
      </dgm:prSet>
      <dgm:spPr/>
      <dgm:t>
        <a:bodyPr/>
        <a:lstStyle/>
        <a:p>
          <a:endParaRPr lang="el-GR"/>
        </a:p>
      </dgm:t>
    </dgm:pt>
    <dgm:pt modelId="{DF4AB6A7-1C90-47BE-A45E-29CCFFD9E42A}" type="pres">
      <dgm:prSet presAssocID="{5BFC8F0A-0C02-4E8F-9727-97D83BCC67A9}" presName="sp" presStyleCnt="0"/>
      <dgm:spPr/>
      <dgm:t>
        <a:bodyPr/>
        <a:lstStyle/>
        <a:p>
          <a:endParaRPr lang="el-GR"/>
        </a:p>
      </dgm:t>
    </dgm:pt>
    <dgm:pt modelId="{BEAB6882-5A8F-42BD-9D7F-4F05EAB9DD73}" type="pres">
      <dgm:prSet presAssocID="{FBE8D91C-A2D1-4AED-8D2C-B313C5D5234D}" presName="composite" presStyleCnt="0"/>
      <dgm:spPr/>
      <dgm:t>
        <a:bodyPr/>
        <a:lstStyle/>
        <a:p>
          <a:endParaRPr lang="el-GR"/>
        </a:p>
      </dgm:t>
    </dgm:pt>
    <dgm:pt modelId="{377A1FFC-683F-47F5-A6CC-6A69E98C6C07}" type="pres">
      <dgm:prSet presAssocID="{FBE8D91C-A2D1-4AED-8D2C-B313C5D5234D}" presName="parentText" presStyleLbl="alignNode1" presStyleIdx="2" presStyleCnt="4">
        <dgm:presLayoutVars>
          <dgm:chMax val="1"/>
          <dgm:bulletEnabled val="1"/>
        </dgm:presLayoutVars>
      </dgm:prSet>
      <dgm:spPr/>
      <dgm:t>
        <a:bodyPr/>
        <a:lstStyle/>
        <a:p>
          <a:endParaRPr lang="el-GR"/>
        </a:p>
      </dgm:t>
    </dgm:pt>
    <dgm:pt modelId="{4C8296F4-1801-4447-B807-8B343A4809D7}" type="pres">
      <dgm:prSet presAssocID="{FBE8D91C-A2D1-4AED-8D2C-B313C5D5234D}" presName="descendantText" presStyleLbl="alignAcc1" presStyleIdx="2" presStyleCnt="4">
        <dgm:presLayoutVars>
          <dgm:bulletEnabled val="1"/>
        </dgm:presLayoutVars>
      </dgm:prSet>
      <dgm:spPr/>
      <dgm:t>
        <a:bodyPr/>
        <a:lstStyle/>
        <a:p>
          <a:endParaRPr lang="el-GR"/>
        </a:p>
      </dgm:t>
    </dgm:pt>
    <dgm:pt modelId="{9A32FFB5-D8C1-4073-A64D-B78E0FC2A000}" type="pres">
      <dgm:prSet presAssocID="{9B6F7C50-5F2B-4F2A-A8EB-C72808A847CF}" presName="sp" presStyleCnt="0"/>
      <dgm:spPr/>
      <dgm:t>
        <a:bodyPr/>
        <a:lstStyle/>
        <a:p>
          <a:endParaRPr lang="el-GR"/>
        </a:p>
      </dgm:t>
    </dgm:pt>
    <dgm:pt modelId="{CB676F06-2A68-470C-B4C7-4FA62D2738E1}" type="pres">
      <dgm:prSet presAssocID="{23282B83-3445-4644-8637-B06FC9F878F3}" presName="composite" presStyleCnt="0"/>
      <dgm:spPr/>
      <dgm:t>
        <a:bodyPr/>
        <a:lstStyle/>
        <a:p>
          <a:endParaRPr lang="el-GR"/>
        </a:p>
      </dgm:t>
    </dgm:pt>
    <dgm:pt modelId="{09A50A57-A94A-4FAF-99F4-4E46F9B8788F}" type="pres">
      <dgm:prSet presAssocID="{23282B83-3445-4644-8637-B06FC9F878F3}" presName="parentText" presStyleLbl="alignNode1" presStyleIdx="3" presStyleCnt="4">
        <dgm:presLayoutVars>
          <dgm:chMax val="1"/>
          <dgm:bulletEnabled val="1"/>
        </dgm:presLayoutVars>
      </dgm:prSet>
      <dgm:spPr/>
      <dgm:t>
        <a:bodyPr/>
        <a:lstStyle/>
        <a:p>
          <a:endParaRPr lang="el-GR"/>
        </a:p>
      </dgm:t>
    </dgm:pt>
    <dgm:pt modelId="{86712B7E-62E8-4F98-940D-99A8BE2E8CB1}" type="pres">
      <dgm:prSet presAssocID="{23282B83-3445-4644-8637-B06FC9F878F3}" presName="descendantText" presStyleLbl="alignAcc1" presStyleIdx="3" presStyleCnt="4">
        <dgm:presLayoutVars>
          <dgm:bulletEnabled val="1"/>
        </dgm:presLayoutVars>
      </dgm:prSet>
      <dgm:spPr/>
      <dgm:t>
        <a:bodyPr/>
        <a:lstStyle/>
        <a:p>
          <a:endParaRPr lang="el-GR"/>
        </a:p>
      </dgm:t>
    </dgm:pt>
  </dgm:ptLst>
  <dgm:cxnLst>
    <dgm:cxn modelId="{64836003-61A7-4C51-8BAE-FA7812CBD469}" srcId="{C19DF6C1-F0FA-4FF1-BD68-5D9BF9D40AF6}" destId="{57FCE2C0-CBF0-4950-BC1B-5310B13272A4}" srcOrd="1" destOrd="0" parTransId="{5C3D5B88-15F9-4FA4-A960-5F81CCAED36C}" sibTransId="{AAECC8B6-5148-4598-96DE-598E711A37E9}"/>
    <dgm:cxn modelId="{4F641E54-EAD3-41D9-AE5F-B8360D81490F}" type="presOf" srcId="{6456FAA2-B785-4D46-85F2-FAF545521F0A}" destId="{CA907C13-A0B1-44CC-825C-A502DB706A3A}" srcOrd="0" destOrd="0" presId="urn:microsoft.com/office/officeart/2005/8/layout/chevron2"/>
    <dgm:cxn modelId="{9A3DC182-A1F2-41A3-B920-4F89848FF489}" type="presOf" srcId="{CB8FA28B-1117-426D-886A-4E35E1D4A6A9}" destId="{54C37B4F-E29A-4C7A-9126-8A7FC8143FF2}" srcOrd="0" destOrd="0" presId="urn:microsoft.com/office/officeart/2005/8/layout/chevron2"/>
    <dgm:cxn modelId="{3249C568-398F-48AA-86E6-0F1F5D055A8B}" type="presOf" srcId="{5CE177CA-D251-4723-B2F5-D0FE1D9DDE4A}" destId="{954051E8-43F9-41C4-929A-C28D66CE90CA}" srcOrd="0" destOrd="2" presId="urn:microsoft.com/office/officeart/2005/8/layout/chevron2"/>
    <dgm:cxn modelId="{89942666-F989-46E0-87AE-494FAB681E12}" srcId="{6456FAA2-B785-4D46-85F2-FAF545521F0A}" destId="{CB8FA28B-1117-426D-886A-4E35E1D4A6A9}" srcOrd="0" destOrd="0" parTransId="{59CA2CA3-D808-4E5E-9249-F1D2FD7045AE}" sibTransId="{E26E65D7-E24B-4B5A-8BE5-12636AEF7A2E}"/>
    <dgm:cxn modelId="{85C3DF87-3A5C-43B1-B5CE-455C45D96C2C}" srcId="{732847E6-4543-42A3-8E7A-06AD327BA3F0}" destId="{6456FAA2-B785-4D46-85F2-FAF545521F0A}" srcOrd="0" destOrd="0" parTransId="{F9CF13CD-8012-452C-8918-80FF6106C49E}" sibTransId="{F06D9196-F548-429D-9820-A97A60B57143}"/>
    <dgm:cxn modelId="{8BD9323E-91F4-4E22-A4DA-FEC55B808648}" type="presOf" srcId="{C19DF6C1-F0FA-4FF1-BD68-5D9BF9D40AF6}" destId="{CCBDAB24-3B7F-41C3-981C-E279BC49F812}" srcOrd="0" destOrd="0" presId="urn:microsoft.com/office/officeart/2005/8/layout/chevron2"/>
    <dgm:cxn modelId="{65ACD34B-38D0-404F-9933-62EA872F546C}" type="presOf" srcId="{8724233C-D08D-4341-A46C-04F90D900225}" destId="{954051E8-43F9-41C4-929A-C28D66CE90CA}" srcOrd="0" destOrd="0" presId="urn:microsoft.com/office/officeart/2005/8/layout/chevron2"/>
    <dgm:cxn modelId="{2560251F-AA0F-4485-96EF-BDD002EDF4C3}" type="presOf" srcId="{23282B83-3445-4644-8637-B06FC9F878F3}" destId="{09A50A57-A94A-4FAF-99F4-4E46F9B8788F}" srcOrd="0" destOrd="0" presId="urn:microsoft.com/office/officeart/2005/8/layout/chevron2"/>
    <dgm:cxn modelId="{60750492-AB6D-46D3-AF27-6DDAD95E7FDD}" srcId="{C19DF6C1-F0FA-4FF1-BD68-5D9BF9D40AF6}" destId="{5CE177CA-D251-4723-B2F5-D0FE1D9DDE4A}" srcOrd="2" destOrd="0" parTransId="{BEBA639F-73FB-4622-8F18-FAC272E0FD3A}" sibTransId="{CB859935-5067-4E4A-AC8C-C8E6BFBCEB7B}"/>
    <dgm:cxn modelId="{80305F84-07AC-40FF-AAC8-708EE1C6E948}" srcId="{732847E6-4543-42A3-8E7A-06AD327BA3F0}" destId="{23282B83-3445-4644-8637-B06FC9F878F3}" srcOrd="3" destOrd="0" parTransId="{B6A371C2-11EA-4C99-AD4B-327BFD61AC2A}" sibTransId="{7022DF82-6B05-466A-B35A-E88C87FC70AE}"/>
    <dgm:cxn modelId="{CA9CED88-8465-4ACC-A290-751DB1CBD0DD}" type="presOf" srcId="{732847E6-4543-42A3-8E7A-06AD327BA3F0}" destId="{DC810EF3-30AE-4114-B04D-44413E95A43C}" srcOrd="0" destOrd="0" presId="urn:microsoft.com/office/officeart/2005/8/layout/chevron2"/>
    <dgm:cxn modelId="{F765168E-277B-4D15-A036-6E82F4DF9C42}" type="presOf" srcId="{6BF3CA7F-7373-493E-AEEE-A92AFF41773B}" destId="{4C8296F4-1801-4447-B807-8B343A4809D7}" srcOrd="0" destOrd="0" presId="urn:microsoft.com/office/officeart/2005/8/layout/chevron2"/>
    <dgm:cxn modelId="{09C6AFE0-52B1-4524-806A-241A46C05333}" srcId="{FBE8D91C-A2D1-4AED-8D2C-B313C5D5234D}" destId="{6BF3CA7F-7373-493E-AEEE-A92AFF41773B}" srcOrd="0" destOrd="0" parTransId="{AA326BA4-9ECB-4AB4-B68E-7E4199512B13}" sibTransId="{559F79B6-060D-43A5-A71D-21E19F92386B}"/>
    <dgm:cxn modelId="{526A11F5-38BF-4ACC-991C-725C9CAB289B}" srcId="{23282B83-3445-4644-8637-B06FC9F878F3}" destId="{742D513C-A210-452A-94B1-84792FE84648}" srcOrd="0" destOrd="0" parTransId="{5CD5DA1C-3F45-41DD-B1EF-3460145DE290}" sibTransId="{5F334392-FFDB-4D7F-A2E9-73BC523EC544}"/>
    <dgm:cxn modelId="{75D6CAED-4DBE-404B-B448-6DC335A3D19A}" type="presOf" srcId="{57FCE2C0-CBF0-4950-BC1B-5310B13272A4}" destId="{954051E8-43F9-41C4-929A-C28D66CE90CA}" srcOrd="0" destOrd="1" presId="urn:microsoft.com/office/officeart/2005/8/layout/chevron2"/>
    <dgm:cxn modelId="{39929D55-0500-4C1E-AA4C-669799DDAA45}" srcId="{732847E6-4543-42A3-8E7A-06AD327BA3F0}" destId="{C19DF6C1-F0FA-4FF1-BD68-5D9BF9D40AF6}" srcOrd="1" destOrd="0" parTransId="{A9F6B7DA-6E8F-44F2-8DCD-C8333E4248E2}" sibTransId="{5BFC8F0A-0C02-4E8F-9727-97D83BCC67A9}"/>
    <dgm:cxn modelId="{34AEF2CD-B976-4D77-92FB-C4ABBF880937}" srcId="{C19DF6C1-F0FA-4FF1-BD68-5D9BF9D40AF6}" destId="{8724233C-D08D-4341-A46C-04F90D900225}" srcOrd="0" destOrd="0" parTransId="{668CE09B-85E3-4458-B914-9603B96504CC}" sibTransId="{32DD80C3-D4C4-4A9E-AB34-3DF9B634D664}"/>
    <dgm:cxn modelId="{5369E10E-81C7-4188-BFD1-6D8DAD679D06}" type="presOf" srcId="{742D513C-A210-452A-94B1-84792FE84648}" destId="{86712B7E-62E8-4F98-940D-99A8BE2E8CB1}" srcOrd="0" destOrd="0" presId="urn:microsoft.com/office/officeart/2005/8/layout/chevron2"/>
    <dgm:cxn modelId="{AC89EAE0-F4E1-4404-B8D2-5BD1A09DA8C3}" srcId="{732847E6-4543-42A3-8E7A-06AD327BA3F0}" destId="{FBE8D91C-A2D1-4AED-8D2C-B313C5D5234D}" srcOrd="2" destOrd="0" parTransId="{7CFF8008-3A4F-4F1F-8B13-22226BB70CC5}" sibTransId="{9B6F7C50-5F2B-4F2A-A8EB-C72808A847CF}"/>
    <dgm:cxn modelId="{53445360-FDC3-4EB8-AF91-C1B2221B0058}" type="presOf" srcId="{FBE8D91C-A2D1-4AED-8D2C-B313C5D5234D}" destId="{377A1FFC-683F-47F5-A6CC-6A69E98C6C07}" srcOrd="0" destOrd="0" presId="urn:microsoft.com/office/officeart/2005/8/layout/chevron2"/>
    <dgm:cxn modelId="{082763D4-C4A3-4FDA-9E71-AF088F85CEE5}" type="presParOf" srcId="{DC810EF3-30AE-4114-B04D-44413E95A43C}" destId="{14841EE0-DE05-44D8-AB66-4FA87A3A3F2F}" srcOrd="0" destOrd="0" presId="urn:microsoft.com/office/officeart/2005/8/layout/chevron2"/>
    <dgm:cxn modelId="{44D1511C-3891-40CC-AA67-411EE06D234F}" type="presParOf" srcId="{14841EE0-DE05-44D8-AB66-4FA87A3A3F2F}" destId="{CA907C13-A0B1-44CC-825C-A502DB706A3A}" srcOrd="0" destOrd="0" presId="urn:microsoft.com/office/officeart/2005/8/layout/chevron2"/>
    <dgm:cxn modelId="{B0AB4FDA-E46A-4FE7-A96B-1BA9998C3CB7}" type="presParOf" srcId="{14841EE0-DE05-44D8-AB66-4FA87A3A3F2F}" destId="{54C37B4F-E29A-4C7A-9126-8A7FC8143FF2}" srcOrd="1" destOrd="0" presId="urn:microsoft.com/office/officeart/2005/8/layout/chevron2"/>
    <dgm:cxn modelId="{0AD02DD8-EC9B-4E17-AE53-5282D1814B3A}" type="presParOf" srcId="{DC810EF3-30AE-4114-B04D-44413E95A43C}" destId="{AB8C4E23-FD4A-4923-9CD6-4A48DEACC513}" srcOrd="1" destOrd="0" presId="urn:microsoft.com/office/officeart/2005/8/layout/chevron2"/>
    <dgm:cxn modelId="{95397DDA-84F2-43AE-87E5-EEF1DB4965A8}" type="presParOf" srcId="{DC810EF3-30AE-4114-B04D-44413E95A43C}" destId="{25C627B3-3F5C-464B-9D09-2C3AF6C503D6}" srcOrd="2" destOrd="0" presId="urn:microsoft.com/office/officeart/2005/8/layout/chevron2"/>
    <dgm:cxn modelId="{DAB8D7DC-8F24-40FF-A6DD-290E3F15259F}" type="presParOf" srcId="{25C627B3-3F5C-464B-9D09-2C3AF6C503D6}" destId="{CCBDAB24-3B7F-41C3-981C-E279BC49F812}" srcOrd="0" destOrd="0" presId="urn:microsoft.com/office/officeart/2005/8/layout/chevron2"/>
    <dgm:cxn modelId="{0462A994-1C14-45DB-8518-1FED7F92DA24}" type="presParOf" srcId="{25C627B3-3F5C-464B-9D09-2C3AF6C503D6}" destId="{954051E8-43F9-41C4-929A-C28D66CE90CA}" srcOrd="1" destOrd="0" presId="urn:microsoft.com/office/officeart/2005/8/layout/chevron2"/>
    <dgm:cxn modelId="{043AE54A-1A1D-4211-9A47-C102A1550D0F}" type="presParOf" srcId="{DC810EF3-30AE-4114-B04D-44413E95A43C}" destId="{DF4AB6A7-1C90-47BE-A45E-29CCFFD9E42A}" srcOrd="3" destOrd="0" presId="urn:microsoft.com/office/officeart/2005/8/layout/chevron2"/>
    <dgm:cxn modelId="{148AF273-4960-4475-94AA-CF1604A0C1B3}" type="presParOf" srcId="{DC810EF3-30AE-4114-B04D-44413E95A43C}" destId="{BEAB6882-5A8F-42BD-9D7F-4F05EAB9DD73}" srcOrd="4" destOrd="0" presId="urn:microsoft.com/office/officeart/2005/8/layout/chevron2"/>
    <dgm:cxn modelId="{9BC12AAF-B432-433E-A899-FFB6DD531CC1}" type="presParOf" srcId="{BEAB6882-5A8F-42BD-9D7F-4F05EAB9DD73}" destId="{377A1FFC-683F-47F5-A6CC-6A69E98C6C07}" srcOrd="0" destOrd="0" presId="urn:microsoft.com/office/officeart/2005/8/layout/chevron2"/>
    <dgm:cxn modelId="{63D2AE48-B8BB-43EB-B051-4B0410BF61AD}" type="presParOf" srcId="{BEAB6882-5A8F-42BD-9D7F-4F05EAB9DD73}" destId="{4C8296F4-1801-4447-B807-8B343A4809D7}" srcOrd="1" destOrd="0" presId="urn:microsoft.com/office/officeart/2005/8/layout/chevron2"/>
    <dgm:cxn modelId="{75AD4F23-BCC4-4CE8-8149-B574E0D543C3}" type="presParOf" srcId="{DC810EF3-30AE-4114-B04D-44413E95A43C}" destId="{9A32FFB5-D8C1-4073-A64D-B78E0FC2A000}" srcOrd="5" destOrd="0" presId="urn:microsoft.com/office/officeart/2005/8/layout/chevron2"/>
    <dgm:cxn modelId="{46EE945E-B078-4FFC-BFEC-0F7076271351}" type="presParOf" srcId="{DC810EF3-30AE-4114-B04D-44413E95A43C}" destId="{CB676F06-2A68-470C-B4C7-4FA62D2738E1}" srcOrd="6" destOrd="0" presId="urn:microsoft.com/office/officeart/2005/8/layout/chevron2"/>
    <dgm:cxn modelId="{409BA10E-4F92-44AB-BB37-440C8F7E761E}" type="presParOf" srcId="{CB676F06-2A68-470C-B4C7-4FA62D2738E1}" destId="{09A50A57-A94A-4FAF-99F4-4E46F9B8788F}" srcOrd="0" destOrd="0" presId="urn:microsoft.com/office/officeart/2005/8/layout/chevron2"/>
    <dgm:cxn modelId="{BB5DA1DB-BC0C-4AF6-8D11-4ECBC58A95D0}" type="presParOf" srcId="{CB676F06-2A68-470C-B4C7-4FA62D2738E1}" destId="{86712B7E-62E8-4F98-940D-99A8BE2E8CB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907C13-A0B1-44CC-825C-A502DB706A3A}">
      <dsp:nvSpPr>
        <dsp:cNvPr id="0" name=""/>
        <dsp:cNvSpPr/>
      </dsp:nvSpPr>
      <dsp:spPr>
        <a:xfrm rot="5400000">
          <a:off x="-253616" y="257263"/>
          <a:ext cx="1690774" cy="1183542"/>
        </a:xfrm>
        <a:prstGeom prst="chevron">
          <a:avLst/>
        </a:prstGeom>
        <a:solidFill>
          <a:srgbClr val="C00000"/>
        </a:solidFill>
        <a:ln w="48000" cap="flat" cmpd="thickThin"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t>Προετοιμασία</a:t>
          </a:r>
          <a:endParaRPr lang="el-GR" sz="1400" b="1" kern="1200" dirty="0"/>
        </a:p>
      </dsp:txBody>
      <dsp:txXfrm rot="5400000">
        <a:off x="-253616" y="257263"/>
        <a:ext cx="1690774" cy="1183542"/>
      </dsp:txXfrm>
    </dsp:sp>
    <dsp:sp modelId="{54C37B4F-E29A-4C7A-9126-8A7FC8143FF2}">
      <dsp:nvSpPr>
        <dsp:cNvPr id="0" name=""/>
        <dsp:cNvSpPr/>
      </dsp:nvSpPr>
      <dsp:spPr>
        <a:xfrm rot="5400000">
          <a:off x="4823504" y="-3636315"/>
          <a:ext cx="1099003" cy="8378928"/>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smtClean="0">
              <a:latin typeface="+mj-lt"/>
            </a:rPr>
            <a:t>1. Αρχικό στάδιο</a:t>
          </a:r>
          <a:endParaRPr lang="el-GR" sz="2200" kern="1200" dirty="0"/>
        </a:p>
      </dsp:txBody>
      <dsp:txXfrm rot="5400000">
        <a:off x="4823504" y="-3636315"/>
        <a:ext cx="1099003" cy="8378928"/>
      </dsp:txXfrm>
    </dsp:sp>
    <dsp:sp modelId="{CCBDAB24-3B7F-41C3-981C-E279BC49F812}">
      <dsp:nvSpPr>
        <dsp:cNvPr id="0" name=""/>
        <dsp:cNvSpPr/>
      </dsp:nvSpPr>
      <dsp:spPr>
        <a:xfrm rot="5400000">
          <a:off x="-253616" y="1805224"/>
          <a:ext cx="1690774" cy="1183542"/>
        </a:xfrm>
        <a:prstGeom prst="chevron">
          <a:avLst/>
        </a:prstGeom>
        <a:solidFill>
          <a:srgbClr val="C00000"/>
        </a:solidFill>
        <a:ln w="48000" cap="flat" cmpd="thickThin"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t>Προετοιμασία</a:t>
          </a:r>
          <a:endParaRPr lang="el-GR" sz="1400" b="1" kern="1200" dirty="0"/>
        </a:p>
      </dsp:txBody>
      <dsp:txXfrm rot="5400000">
        <a:off x="-253616" y="1805224"/>
        <a:ext cx="1690774" cy="1183542"/>
      </dsp:txXfrm>
    </dsp:sp>
    <dsp:sp modelId="{954051E8-43F9-41C4-929A-C28D66CE90CA}">
      <dsp:nvSpPr>
        <dsp:cNvPr id="0" name=""/>
        <dsp:cNvSpPr/>
      </dsp:nvSpPr>
      <dsp:spPr>
        <a:xfrm rot="5400000">
          <a:off x="4823504" y="-2088354"/>
          <a:ext cx="1099003" cy="8378928"/>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smtClean="0">
              <a:latin typeface="+mj-lt"/>
            </a:rPr>
            <a:t>2. Οργάνωση της εκδήλωσης</a:t>
          </a:r>
          <a:endParaRPr lang="el-GR" sz="2200" kern="1200" dirty="0"/>
        </a:p>
        <a:p>
          <a:pPr marL="228600" lvl="1" indent="-228600" algn="l" defTabSz="977900">
            <a:lnSpc>
              <a:spcPct val="90000"/>
            </a:lnSpc>
            <a:spcBef>
              <a:spcPct val="0"/>
            </a:spcBef>
            <a:spcAft>
              <a:spcPct val="15000"/>
            </a:spcAft>
            <a:buChar char="••"/>
          </a:pPr>
          <a:r>
            <a:rPr lang="el-GR" sz="2200" kern="1200" dirty="0" smtClean="0">
              <a:latin typeface="+mj-lt"/>
            </a:rPr>
            <a:t>    2.1. Πρόταση χρηματοδότησης</a:t>
          </a:r>
          <a:endParaRPr lang="el-GR" sz="2200" kern="1200" dirty="0"/>
        </a:p>
        <a:p>
          <a:pPr marL="228600" lvl="1" indent="-228600" algn="l" defTabSz="977900">
            <a:lnSpc>
              <a:spcPct val="90000"/>
            </a:lnSpc>
            <a:spcBef>
              <a:spcPct val="0"/>
            </a:spcBef>
            <a:spcAft>
              <a:spcPct val="15000"/>
            </a:spcAft>
            <a:buChar char="••"/>
          </a:pPr>
          <a:r>
            <a:rPr lang="el-GR" sz="2200" kern="1200" dirty="0" smtClean="0"/>
            <a:t>    2.2. </a:t>
          </a:r>
          <a:r>
            <a:rPr lang="el-GR" sz="2200" kern="1200" dirty="0" smtClean="0">
              <a:latin typeface="+mj-lt"/>
            </a:rPr>
            <a:t>Η δημιουργική διαδικασία</a:t>
          </a:r>
          <a:endParaRPr lang="el-GR" sz="2200" kern="1200" dirty="0"/>
        </a:p>
      </dsp:txBody>
      <dsp:txXfrm rot="5400000">
        <a:off x="4823504" y="-2088354"/>
        <a:ext cx="1099003" cy="8378928"/>
      </dsp:txXfrm>
    </dsp:sp>
    <dsp:sp modelId="{377A1FFC-683F-47F5-A6CC-6A69E98C6C07}">
      <dsp:nvSpPr>
        <dsp:cNvPr id="0" name=""/>
        <dsp:cNvSpPr/>
      </dsp:nvSpPr>
      <dsp:spPr>
        <a:xfrm rot="5400000">
          <a:off x="-253616" y="3353185"/>
          <a:ext cx="1690774" cy="1183542"/>
        </a:xfrm>
        <a:prstGeom prst="chevron">
          <a:avLst/>
        </a:prstGeom>
        <a:solidFill>
          <a:srgbClr val="FF3399"/>
        </a:solidFill>
        <a:ln w="48000" cap="flat" cmpd="thickThin"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t>Διεξαγωγή</a:t>
          </a:r>
          <a:endParaRPr lang="el-GR" sz="1400" b="1" kern="1200" dirty="0"/>
        </a:p>
      </dsp:txBody>
      <dsp:txXfrm rot="5400000">
        <a:off x="-253616" y="3353185"/>
        <a:ext cx="1690774" cy="1183542"/>
      </dsp:txXfrm>
    </dsp:sp>
    <dsp:sp modelId="{4C8296F4-1801-4447-B807-8B343A4809D7}">
      <dsp:nvSpPr>
        <dsp:cNvPr id="0" name=""/>
        <dsp:cNvSpPr/>
      </dsp:nvSpPr>
      <dsp:spPr>
        <a:xfrm rot="5400000">
          <a:off x="4823504" y="-540393"/>
          <a:ext cx="1099003" cy="8378928"/>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smtClean="0">
              <a:latin typeface="+mj-lt"/>
            </a:rPr>
            <a:t>3. Διεξαγωγή της εκδήλωσης</a:t>
          </a:r>
          <a:endParaRPr lang="el-GR" sz="2200" kern="1200" dirty="0"/>
        </a:p>
      </dsp:txBody>
      <dsp:txXfrm rot="5400000">
        <a:off x="4823504" y="-540393"/>
        <a:ext cx="1099003" cy="8378928"/>
      </dsp:txXfrm>
    </dsp:sp>
    <dsp:sp modelId="{09A50A57-A94A-4FAF-99F4-4E46F9B8788F}">
      <dsp:nvSpPr>
        <dsp:cNvPr id="0" name=""/>
        <dsp:cNvSpPr/>
      </dsp:nvSpPr>
      <dsp:spPr>
        <a:xfrm rot="5400000">
          <a:off x="-253616" y="4901146"/>
          <a:ext cx="1690774" cy="1183542"/>
        </a:xfrm>
        <a:prstGeom prst="chevron">
          <a:avLst/>
        </a:prstGeom>
        <a:solidFill>
          <a:srgbClr val="00B0F0"/>
        </a:solidFill>
        <a:ln w="48000" cap="flat" cmpd="thickThin"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t>Αξιολόγηση</a:t>
          </a:r>
          <a:endParaRPr lang="el-GR" sz="1400" b="1" kern="1200" dirty="0"/>
        </a:p>
      </dsp:txBody>
      <dsp:txXfrm rot="5400000">
        <a:off x="-253616" y="4901146"/>
        <a:ext cx="1690774" cy="1183542"/>
      </dsp:txXfrm>
    </dsp:sp>
    <dsp:sp modelId="{86712B7E-62E8-4F98-940D-99A8BE2E8CB1}">
      <dsp:nvSpPr>
        <dsp:cNvPr id="0" name=""/>
        <dsp:cNvSpPr/>
      </dsp:nvSpPr>
      <dsp:spPr>
        <a:xfrm rot="5400000">
          <a:off x="4823504" y="1007567"/>
          <a:ext cx="1099003" cy="8378928"/>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smtClean="0">
              <a:latin typeface="+mj-lt"/>
            </a:rPr>
            <a:t>4. Αξιολόγηση της εκδήλωσης</a:t>
          </a:r>
          <a:endParaRPr lang="el-GR" sz="2200" kern="1200" dirty="0"/>
        </a:p>
      </dsp:txBody>
      <dsp:txXfrm rot="5400000">
        <a:off x="4823504" y="1007567"/>
        <a:ext cx="1099003" cy="83789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23CEAAF3-9831-450B-8D59-2C09DB96C8FC}" type="datetimeFigureOut">
              <a:rPr lang="en-US"/>
              <a:pPr/>
              <a:t>4/11/2021</a:t>
            </a:fld>
            <a:endParaRPr/>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2D50CD79-FC16-4410-AB61-17F26E6D3BC8}" type="datetimeFigureOut">
              <a:rPr lang="en-US"/>
              <a:pPr/>
              <a:t>4/11/2021</a:t>
            </a:fld>
            <a:endParaRPr/>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Arial" pitchFamily="34" charset="0"/>
              </a:rPr>
              <a:t>NOTE: </a:t>
            </a:r>
            <a:r>
              <a:rPr lang="en-US" sz="1200"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lIns="90836" tIns="45418" rIns="90836" bIns="45418" numCol="1" anchorCtr="0" compatLnSpc="1">
            <a:prstTxWarp prst="textNoShape">
              <a:avLst/>
            </a:prstTxWarp>
          </a:bodyPr>
          <a:lstStyle/>
          <a:p>
            <a:pPr fontAlgn="base">
              <a:spcBef>
                <a:spcPct val="0"/>
              </a:spcBef>
              <a:spcAft>
                <a:spcPct val="0"/>
              </a:spcAft>
            </a:pPr>
            <a:fld id="{B801CD1B-F97D-4A8D-8068-F90365BFD932}" type="slidenum">
              <a:rPr lang="el-GR"/>
              <a:pPr fontAlgn="base">
                <a:spcBef>
                  <a:spcPct val="0"/>
                </a:spcBef>
                <a:spcAft>
                  <a:spcPct val="0"/>
                </a:spcAft>
              </a:pPr>
              <a:t>7</a:t>
            </a:fld>
            <a:endParaRPr lang="el-G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lIns="90836" tIns="45418" rIns="90836" bIns="45418"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lIns="90836" tIns="45418" rIns="90836" bIns="45418" numCol="1" anchor="t" anchorCtr="0" compatLnSpc="1">
            <a:prstTxWarp prst="textNoShape">
              <a:avLst/>
            </a:prstTxWarp>
          </a:bodyPr>
          <a:lstStyle/>
          <a:p>
            <a:pPr eaLnBrk="1" hangingPunct="1">
              <a:spcBef>
                <a:spcPct val="0"/>
              </a:spcBef>
            </a:pPr>
            <a:endParaRPr lang="el-GR" smtClean="0"/>
          </a:p>
        </p:txBody>
      </p:sp>
      <p:sp>
        <p:nvSpPr>
          <p:cNvPr id="67588" name="3 - Θέση αριθμού διαφάνειας"/>
          <p:cNvSpPr>
            <a:spLocks noGrp="1"/>
          </p:cNvSpPr>
          <p:nvPr>
            <p:ph type="sldNum" sz="quarter" idx="5"/>
          </p:nvPr>
        </p:nvSpPr>
        <p:spPr bwMode="auto">
          <a:noFill/>
          <a:ln>
            <a:miter lim="800000"/>
            <a:headEnd/>
            <a:tailEnd/>
          </a:ln>
        </p:spPr>
        <p:txBody>
          <a:bodyPr wrap="square" lIns="90836" tIns="45418" rIns="90836" bIns="45418" numCol="1" anchorCtr="0" compatLnSpc="1">
            <a:prstTxWarp prst="textNoShape">
              <a:avLst/>
            </a:prstTxWarp>
          </a:bodyPr>
          <a:lstStyle/>
          <a:p>
            <a:pPr fontAlgn="base">
              <a:spcBef>
                <a:spcPct val="0"/>
              </a:spcBef>
              <a:spcAft>
                <a:spcPct val="0"/>
              </a:spcAft>
            </a:pPr>
            <a:fld id="{0D265E53-56C4-4FD5-83E7-233AA2BE7B0B}"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4" name="Date Placeholder 3"/>
          <p:cNvSpPr>
            <a:spLocks noGrp="1"/>
          </p:cNvSpPr>
          <p:nvPr>
            <p:ph type="dt" sz="half" idx="10"/>
          </p:nvPr>
        </p:nvSpPr>
        <p:spPr/>
        <p:txBody>
          <a:bodyPr/>
          <a:lstStyle/>
          <a:p>
            <a:fld id="{FFA6ECA1-5799-4FD8-8BCD-85DD10F22B74}" type="datetime1">
              <a:rPr lang="en-US" smtClean="0"/>
              <a:pPr/>
              <a:t>4/11/2021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D92E61C2-47C1-4931-9839-BE3A7D8F624F}" type="datetime1">
              <a:rPr lang="en-US" smtClean="0"/>
              <a:pPr/>
              <a:t>4/11/2021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12C4385C-BABC-4E79-811A-76B82CBDBF19}" type="datetime1">
              <a:rPr lang="en-US" smtClean="0"/>
              <a:pPr/>
              <a:t>4/11/2021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C321713-BF2B-4A51-BDD0-BA0F44F70222}" type="datetime1">
              <a:rPr lang="en-US" smtClean="0"/>
              <a:pPr/>
              <a:t>4/11/2021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609600" y="1600201"/>
            <a:ext cx="10972800" cy="4530725"/>
          </a:xfrm>
        </p:spPr>
        <p:txBody>
          <a:bodyPr>
            <a:normAutofit/>
          </a:bodyPr>
          <a:lstStyle/>
          <a:p>
            <a:pPr lvl="0"/>
            <a:endParaRPr lang="el-GR" noProof="0" smtClean="0"/>
          </a:p>
        </p:txBody>
      </p:sp>
      <p:sp>
        <p:nvSpPr>
          <p:cNvPr id="4" name="Rectangle 4"/>
          <p:cNvSpPr>
            <a:spLocks noGrp="1" noChangeArrowheads="1"/>
          </p:cNvSpPr>
          <p:nvPr>
            <p:ph type="dt" sz="half" idx="10"/>
          </p:nvPr>
        </p:nvSpPr>
        <p:spPr/>
        <p:txBody>
          <a:bodyPr/>
          <a:lstStyle>
            <a:lvl1pPr>
              <a:defRPr smtClean="0"/>
            </a:lvl1pPr>
          </a:lstStyle>
          <a:p>
            <a:pPr>
              <a:defRPr/>
            </a:pPr>
            <a:fld id="{2B1C3677-6043-4FD8-A648-541D342C490F}" type="datetime1">
              <a:rPr lang="en-US" altLang="en-US" smtClean="0"/>
              <a:pPr>
                <a:defRPr/>
              </a:pPr>
              <a:t>4/11/2021</a:t>
            </a:fld>
            <a:endParaRPr lang="el-GR"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l-GR" altLang="en-US"/>
          </a:p>
        </p:txBody>
      </p:sp>
      <p:sp>
        <p:nvSpPr>
          <p:cNvPr id="6" name="Rectangle 6"/>
          <p:cNvSpPr>
            <a:spLocks noGrp="1" noChangeArrowheads="1"/>
          </p:cNvSpPr>
          <p:nvPr>
            <p:ph type="sldNum" sz="quarter" idx="12"/>
          </p:nvPr>
        </p:nvSpPr>
        <p:spPr/>
        <p:txBody>
          <a:bodyPr/>
          <a:lstStyle>
            <a:lvl1pPr>
              <a:defRPr sz="1000">
                <a:solidFill>
                  <a:schemeClr val="tx1"/>
                </a:solidFill>
              </a:defRPr>
            </a:lvl1pPr>
          </a:lstStyle>
          <a:p>
            <a:pPr>
              <a:defRPr/>
            </a:pPr>
            <a:fld id="{B62A1D6D-1221-44CC-9261-D1B7C57ABCD8}" type="slidenum">
              <a:rPr lang="el-GR" altLang="en-US"/>
              <a:pPr>
                <a:defRPr/>
              </a:pPr>
              <a:t>‹#›</a:t>
            </a:fld>
            <a:endParaRPr lang="el-GR" alt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18D7E7E-9D9C-4850-B7B3-E93728E25307}" type="datetime1">
              <a:rPr lang="en-US" smtClean="0"/>
              <a:pPr/>
              <a:t>4/11/2021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a:t>Click to edit Master title style</a:t>
            </a:r>
          </a:p>
        </p:txBody>
      </p:sp>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A45D26E1-AE42-4605-80E2-66809C6C98E2}" type="datetime1">
              <a:rPr lang="en-US" smtClean="0"/>
              <a:pPr/>
              <a:t>4/11/2021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7" name="Picture 6"/>
          <p:cNvPicPr>
            <a:picLocks noChangeAspect="1"/>
          </p:cNvPicPr>
          <p:nvPr/>
        </p:nvPicPr>
        <p:blipFill>
          <a:blip r:embed="rId2">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D3948572-2D52-4249-9380-8036ED829990}" type="datetime1">
              <a:rPr lang="en-US" smtClean="0"/>
              <a:pPr/>
              <a:t>4/11/2021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B1C2642-2586-44D8-B14A-E7D82DE091CA}" type="datetime1">
              <a:rPr lang="en-US" smtClean="0"/>
              <a:pPr/>
              <a:t>4/11/2021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5E6A6BDF-5333-4723-A30C-CBD902E2E616}" type="datetime1">
              <a:rPr lang="en-US" smtClean="0"/>
              <a:pPr/>
              <a:t>4/11/2021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083A4-CD6D-4AE0-8FDE-C674ED85C1BA}" type="datetime1">
              <a:rPr lang="en-US" smtClean="0"/>
              <a:pPr/>
              <a:t>4/11/2021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529BE722-1FAE-4CF7-A3EB-BAC998D4EEC0}" type="datetime1">
              <a:rPr lang="en-US" smtClean="0"/>
              <a:pPr/>
              <a:t>4/11/2021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37D6A8CC-F1E2-4796-880B-F0DC64DC889A}" type="datetime1">
              <a:rPr lang="en-US" smtClean="0"/>
              <a:pPr/>
              <a:t>4/11/2021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455057"/>
            <a:ext cx="6694094" cy="1030528"/>
          </a:xfrm>
        </p:spPr>
        <p:txBody>
          <a:bodyPr anchor="ctr">
            <a:normAutofit/>
          </a:bodyPr>
          <a:lstStyle/>
          <a:p>
            <a:pPr algn="ctr"/>
            <a:r>
              <a:rPr lang="el-GR" sz="3200" b="1" dirty="0" smtClean="0"/>
              <a:t>ΒΑΣΙΚΕΣ ΑΡΧΕΣ ΜΑΝΑΤΖΜΕΝΤ (Τ201)</a:t>
            </a:r>
            <a:endParaRPr lang="en-US" sz="3200" b="1" dirty="0"/>
          </a:p>
        </p:txBody>
      </p:sp>
      <p:pic>
        <p:nvPicPr>
          <p:cNvPr id="4" name="Picture Placeholder 3"/>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t="14" b="14"/>
          <a:stretch>
            <a:fillRect/>
          </a:stretch>
        </p:blipFill>
        <p:spPr/>
      </p:pic>
      <p:pic>
        <p:nvPicPr>
          <p:cNvPr id="5" name="9 - Εικόνα" descr="4.png"/>
          <p:cNvPicPr/>
          <p:nvPr/>
        </p:nvPicPr>
        <p:blipFill>
          <a:blip r:embed="rId4"/>
          <a:stretch>
            <a:fillRect/>
          </a:stretch>
        </p:blipFill>
        <p:spPr>
          <a:xfrm>
            <a:off x="-2" y="0"/>
            <a:ext cx="1385181" cy="1086416"/>
          </a:xfrm>
          <a:prstGeom prst="rect">
            <a:avLst/>
          </a:prstGeom>
        </p:spPr>
      </p:pic>
      <p:pic>
        <p:nvPicPr>
          <p:cNvPr id="8" name="8 - Εικόνα" descr="ΜΠΣ.png"/>
          <p:cNvPicPr/>
          <p:nvPr/>
        </p:nvPicPr>
        <p:blipFill>
          <a:blip r:embed="rId5"/>
          <a:stretch>
            <a:fillRect/>
          </a:stretch>
        </p:blipFill>
        <p:spPr>
          <a:xfrm>
            <a:off x="10963747" y="0"/>
            <a:ext cx="1228253" cy="1068309"/>
          </a:xfrm>
          <a:prstGeom prst="rect">
            <a:avLst/>
          </a:prstGeom>
        </p:spPr>
      </p:pic>
      <p:sp>
        <p:nvSpPr>
          <p:cNvPr id="10" name="1 - Τίτλος"/>
          <p:cNvSpPr txBox="1">
            <a:spLocks/>
          </p:cNvSpPr>
          <p:nvPr/>
        </p:nvSpPr>
        <p:spPr>
          <a:xfrm>
            <a:off x="3014804" y="144164"/>
            <a:ext cx="7785980" cy="697808"/>
          </a:xfrm>
          <a:prstGeom prst="rect">
            <a:avLst/>
          </a:prstGeom>
        </p:spPr>
        <p:txBody>
          <a:bodyPr vert="horz" lIns="0" tIns="45720" rIns="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2200" b="1" i="0" u="none" strike="noStrike" kern="1200" cap="all" spc="0" normalizeH="0" baseline="0" noProof="0" dirty="0" smtClean="0">
                <a:ln>
                  <a:noFill/>
                </a:ln>
                <a:solidFill>
                  <a:srgbClr val="002060"/>
                </a:solidFill>
                <a:effectLst/>
                <a:uLnTx/>
                <a:uFillTx/>
                <a:latin typeface="+mj-lt"/>
                <a:ea typeface="+mj-ea"/>
                <a:cs typeface="+mj-cs"/>
              </a:rPr>
              <a:t>  ΜΕΤΑΠΤΥΧΙΑΚΟ ΠΡΟΓΡΑΜΜΑ ΣΠΟΥΔΩΝ </a:t>
            </a:r>
            <a:br>
              <a:rPr kumimoji="0" lang="el-GR" sz="2200" b="1" i="0" u="none" strike="noStrike" kern="1200" cap="all" spc="0" normalizeH="0" baseline="0" noProof="0" dirty="0" smtClean="0">
                <a:ln>
                  <a:noFill/>
                </a:ln>
                <a:solidFill>
                  <a:srgbClr val="002060"/>
                </a:solidFill>
                <a:effectLst/>
                <a:uLnTx/>
                <a:uFillTx/>
                <a:latin typeface="+mj-lt"/>
                <a:ea typeface="+mj-ea"/>
                <a:cs typeface="+mj-cs"/>
              </a:rPr>
            </a:br>
            <a:r>
              <a:rPr kumimoji="0" lang="el-GR" sz="2200" b="1" i="0" u="none" strike="noStrike" kern="1200" cap="all" spc="0" normalizeH="0" baseline="0" noProof="0" dirty="0" smtClean="0">
                <a:ln>
                  <a:noFill/>
                </a:ln>
                <a:solidFill>
                  <a:srgbClr val="002060"/>
                </a:solidFill>
                <a:effectLst/>
                <a:uLnTx/>
                <a:uFillTx/>
                <a:latin typeface="+mj-lt"/>
                <a:ea typeface="+mj-ea"/>
                <a:cs typeface="+mj-cs"/>
              </a:rPr>
              <a:t>«</a:t>
            </a:r>
            <a:r>
              <a:rPr kumimoji="0" lang="el-GR" sz="2200" b="1" i="0" u="none" strike="noStrike" kern="1200" spc="0" normalizeH="0" baseline="0" noProof="0" dirty="0" smtClean="0">
                <a:ln>
                  <a:noFill/>
                </a:ln>
                <a:solidFill>
                  <a:srgbClr val="002060"/>
                </a:solidFill>
                <a:effectLst/>
                <a:uLnTx/>
                <a:uFillTx/>
                <a:latin typeface="+mj-lt"/>
                <a:ea typeface="+mj-ea"/>
                <a:cs typeface="+mj-cs"/>
              </a:rPr>
              <a:t>Αθλητικός Τουρισμός, Οργάνωση Δρωμένων, Χορός</a:t>
            </a:r>
            <a:r>
              <a:rPr kumimoji="0" lang="el-GR" sz="2200" b="1" i="0" u="none" strike="noStrike" kern="1200" cap="all" spc="0" normalizeH="0" baseline="0" noProof="0" dirty="0" smtClean="0">
                <a:ln>
                  <a:noFill/>
                </a:ln>
                <a:solidFill>
                  <a:srgbClr val="002060"/>
                </a:solidFill>
                <a:effectLst/>
                <a:uLnTx/>
                <a:uFillTx/>
                <a:latin typeface="+mj-lt"/>
                <a:ea typeface="+mj-ea"/>
                <a:cs typeface="+mj-cs"/>
              </a:rPr>
              <a:t>»</a:t>
            </a:r>
            <a:endParaRPr kumimoji="0" lang="el-GR" sz="2200" b="1" i="0" u="none" strike="noStrike" kern="1200" cap="all" spc="0" normalizeH="0" baseline="0" noProof="0" dirty="0">
              <a:ln>
                <a:noFill/>
              </a:ln>
              <a:solidFill>
                <a:srgbClr val="002060"/>
              </a:solidFill>
              <a:effectLst/>
              <a:uLnTx/>
              <a:uFillTx/>
              <a:latin typeface="+mj-lt"/>
              <a:ea typeface="+mj-ea"/>
              <a:cs typeface="+mj-cs"/>
            </a:endParaRPr>
          </a:p>
        </p:txBody>
      </p:sp>
      <p:sp>
        <p:nvSpPr>
          <p:cNvPr id="7" name="6 - TextBox"/>
          <p:cNvSpPr txBox="1"/>
          <p:nvPr/>
        </p:nvSpPr>
        <p:spPr>
          <a:xfrm>
            <a:off x="650369" y="3684761"/>
            <a:ext cx="5752087" cy="830997"/>
          </a:xfrm>
          <a:prstGeom prst="rect">
            <a:avLst/>
          </a:prstGeom>
          <a:noFill/>
        </p:spPr>
        <p:txBody>
          <a:bodyPr wrap="none" rtlCol="0">
            <a:spAutoFit/>
          </a:bodyPr>
          <a:lstStyle/>
          <a:p>
            <a:pPr algn="ctr"/>
            <a:r>
              <a:rPr lang="el-GR" sz="2400" dirty="0" smtClean="0"/>
              <a:t>Προετοιμασία, Διεξαγωγή και Αποτίμηση </a:t>
            </a:r>
          </a:p>
          <a:p>
            <a:pPr algn="ctr"/>
            <a:r>
              <a:rPr lang="el-GR" sz="2400" dirty="0" smtClean="0"/>
              <a:t>Εκδηλώσεων</a:t>
            </a:r>
            <a:endParaRPr lang="el-GR" sz="2400" dirty="0">
              <a:latin typeface="+mj-lt"/>
            </a:endParaRPr>
          </a:p>
        </p:txBody>
      </p:sp>
      <p:sp>
        <p:nvSpPr>
          <p:cNvPr id="9" name="Rectangle 2"/>
          <p:cNvSpPr>
            <a:spLocks noGrp="1"/>
          </p:cNvSpPr>
          <p:nvPr>
            <p:ph type="subTitle" idx="1"/>
          </p:nvPr>
        </p:nvSpPr>
        <p:spPr>
          <a:xfrm>
            <a:off x="2571184" y="5767056"/>
            <a:ext cx="6246891" cy="1090943"/>
          </a:xfrm>
        </p:spPr>
        <p:txBody>
          <a:bodyPr>
            <a:normAutofit fontScale="92500" lnSpcReduction="10000"/>
          </a:bodyPr>
          <a:lstStyle/>
          <a:p>
            <a:pPr marR="0" algn="ctr" eaLnBrk="1" hangingPunct="1">
              <a:lnSpc>
                <a:spcPct val="150000"/>
              </a:lnSpc>
            </a:pPr>
            <a:r>
              <a:rPr lang="el-GR" sz="2400" dirty="0" smtClean="0">
                <a:latin typeface="+mj-lt"/>
              </a:rPr>
              <a:t>Δρ.  ΔΗΜΗΤΡΗΣ  ΓΟΥΛΙΜΑΡΗΣ</a:t>
            </a:r>
          </a:p>
          <a:p>
            <a:pPr algn="ctr">
              <a:lnSpc>
                <a:spcPct val="150000"/>
              </a:lnSpc>
            </a:pPr>
            <a:r>
              <a:rPr lang="el-GR" sz="2400" dirty="0" smtClean="0">
                <a:latin typeface="+mj-lt"/>
              </a:rPr>
              <a:t>Καθηγητής </a:t>
            </a:r>
            <a:r>
              <a:rPr lang="el-GR" sz="2400" dirty="0" smtClean="0">
                <a:latin typeface="+mj-lt"/>
              </a:rPr>
              <a:t>Σ.Ε.Φ.Α.Α. – Δ.Π.Θ</a:t>
            </a:r>
            <a:endParaRPr lang="en-US" sz="2400" dirty="0" smtClean="0">
              <a:latin typeface="+mj-lt"/>
            </a:endParaRPr>
          </a:p>
        </p:txBody>
      </p:sp>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679010" y="1493821"/>
            <a:ext cx="11178558" cy="5386090"/>
          </a:xfrm>
          <a:prstGeom prst="rect">
            <a:avLst/>
          </a:prstGeom>
          <a:noFill/>
          <a:ln w="9525">
            <a:noFill/>
            <a:miter lim="800000"/>
            <a:headEnd/>
            <a:tailEnd/>
          </a:ln>
        </p:spPr>
        <p:txBody>
          <a:bodyPr wrap="square">
            <a:spAutoFit/>
          </a:bodyPr>
          <a:lstStyle/>
          <a:p>
            <a:pPr algn="just" eaLnBrk="0" fontAlgn="auto" hangingPunct="0">
              <a:spcBef>
                <a:spcPts val="0"/>
              </a:spcBef>
              <a:spcAft>
                <a:spcPts val="0"/>
              </a:spcAft>
              <a:buClr>
                <a:srgbClr val="990033"/>
              </a:buClr>
              <a:buSzPct val="150000"/>
              <a:defRPr/>
            </a:pPr>
            <a:r>
              <a:rPr lang="el-GR" b="1" dirty="0">
                <a:solidFill>
                  <a:srgbClr val="000099"/>
                </a:solidFill>
                <a:latin typeface="+mj-lt"/>
              </a:rPr>
              <a:t> </a:t>
            </a:r>
            <a:r>
              <a:rPr lang="el-GR" sz="2200" b="1" dirty="0" smtClean="0">
                <a:solidFill>
                  <a:srgbClr val="C00000"/>
                </a:solidFill>
              </a:rPr>
              <a:t>1. Αρχικό στάδιο</a:t>
            </a:r>
            <a:endParaRPr lang="el-GR" sz="2200" dirty="0"/>
          </a:p>
          <a:p>
            <a:pPr algn="just" eaLnBrk="0" fontAlgn="auto" hangingPunct="0">
              <a:spcBef>
                <a:spcPts val="0"/>
              </a:spcBef>
              <a:spcAft>
                <a:spcPts val="0"/>
              </a:spcAft>
              <a:buClr>
                <a:srgbClr val="990033"/>
              </a:buClr>
              <a:buSzPct val="150000"/>
              <a:defRPr/>
            </a:pPr>
            <a:endParaRPr lang="el-GR" sz="2200" u="sng" dirty="0" smtClean="0"/>
          </a:p>
          <a:p>
            <a:pPr algn="just" eaLnBrk="0" fontAlgn="auto" hangingPunct="0">
              <a:spcBef>
                <a:spcPts val="0"/>
              </a:spcBef>
              <a:spcAft>
                <a:spcPts val="0"/>
              </a:spcAft>
              <a:buClr>
                <a:srgbClr val="990033"/>
              </a:buClr>
              <a:buSzPct val="150000"/>
              <a:defRPr/>
            </a:pPr>
            <a:r>
              <a:rPr lang="el-GR" sz="2200" u="sng" dirty="0" smtClean="0"/>
              <a:t>Προηγούμενες εκδηλώσεις</a:t>
            </a:r>
            <a:endParaRPr lang="el-GR" sz="2200" u="sng" dirty="0"/>
          </a:p>
          <a:p>
            <a:pPr algn="just" eaLnBrk="0" fontAlgn="auto" hangingPunct="0">
              <a:spcBef>
                <a:spcPts val="0"/>
              </a:spcBef>
              <a:spcAft>
                <a:spcPts val="0"/>
              </a:spcAft>
              <a:buClr>
                <a:srgbClr val="990033"/>
              </a:buClr>
              <a:buSzPct val="150000"/>
              <a:defRPr/>
            </a:pPr>
            <a:r>
              <a:rPr lang="el-GR" sz="2200" dirty="0"/>
              <a:t>Ο διοργανωτής της εκδήλωσης οφείλει όχι μόνο να γνωρίζει αλλά να ερμηνεύει και να αξιολογεί τις προηγούμενες εκδηλώσεις που έγιναν στην περιοχή από άλλα </a:t>
            </a:r>
            <a:r>
              <a:rPr lang="el-GR" sz="2200" dirty="0" smtClean="0"/>
              <a:t>παρόμοιους φορείς. Το ίδιο ισχύει και για τις προηγούμενες χορευτικές εκδηλώσεις του ίδιου του φορέα.</a:t>
            </a:r>
            <a:endParaRPr lang="el-GR" sz="2200" dirty="0"/>
          </a:p>
          <a:p>
            <a:pPr algn="just" eaLnBrk="0" fontAlgn="auto" hangingPunct="0">
              <a:spcBef>
                <a:spcPts val="0"/>
              </a:spcBef>
              <a:spcAft>
                <a:spcPts val="0"/>
              </a:spcAft>
              <a:buClr>
                <a:srgbClr val="990033"/>
              </a:buClr>
              <a:buSzPct val="150000"/>
              <a:defRPr/>
            </a:pPr>
            <a:endParaRPr lang="el-GR" sz="2200" dirty="0"/>
          </a:p>
          <a:p>
            <a:pPr algn="just" eaLnBrk="0" fontAlgn="auto" hangingPunct="0">
              <a:spcBef>
                <a:spcPts val="0"/>
              </a:spcBef>
              <a:spcAft>
                <a:spcPts val="0"/>
              </a:spcAft>
              <a:buClr>
                <a:srgbClr val="990033"/>
              </a:buClr>
              <a:buSzPct val="150000"/>
              <a:defRPr/>
            </a:pPr>
            <a:r>
              <a:rPr lang="el-GR" sz="2200" u="sng" dirty="0"/>
              <a:t>Το κοινό</a:t>
            </a:r>
          </a:p>
          <a:p>
            <a:pPr algn="just" eaLnBrk="0" fontAlgn="auto" hangingPunct="0">
              <a:spcBef>
                <a:spcPts val="0"/>
              </a:spcBef>
              <a:spcAft>
                <a:spcPts val="0"/>
              </a:spcAft>
              <a:buClr>
                <a:srgbClr val="990033"/>
              </a:buClr>
              <a:buSzPct val="150000"/>
              <a:defRPr/>
            </a:pPr>
            <a:r>
              <a:rPr lang="el-GR" sz="2200" dirty="0" smtClean="0"/>
              <a:t>Ο φορέας είναι </a:t>
            </a:r>
            <a:r>
              <a:rPr lang="el-GR" sz="2200" dirty="0"/>
              <a:t>σημαντικό να γνωρίζει το κοινό στο οποίο απευθύνεται. Είναι λογικό, η γνώση των χαρακτηριστικών του κοινού να </a:t>
            </a:r>
            <a:r>
              <a:rPr lang="el-GR" sz="2200" u="sng" dirty="0"/>
              <a:t>επηρεάσει</a:t>
            </a:r>
            <a:r>
              <a:rPr lang="el-GR" sz="2200" dirty="0"/>
              <a:t> το θέμα της εκδήλωσης, το περιεχόμενο, τη χρονική στιγμή πραγματοποίησης της, κτλ. Θα πρέπει να βρεθούν τρόποι συλλογής πληροφοριών σχετικά με το κοινό. Όλες οι εκδηλώσεις δεν είναι ελκτικές και δεν κινούν το ενδιαφέρον όλων των ανθρώπων. </a:t>
            </a:r>
          </a:p>
          <a:p>
            <a:pPr algn="just" eaLnBrk="0" fontAlgn="auto" hangingPunct="0">
              <a:spcBef>
                <a:spcPts val="0"/>
              </a:spcBef>
              <a:spcAft>
                <a:spcPts val="0"/>
              </a:spcAft>
              <a:buClr>
                <a:srgbClr val="990033"/>
              </a:buClr>
              <a:buSzPct val="150000"/>
              <a:defRPr/>
            </a:pPr>
            <a:endParaRPr lang="el-GR" u="sng" dirty="0">
              <a:latin typeface="+mj-lt"/>
            </a:endParaRPr>
          </a:p>
          <a:p>
            <a:pPr algn="just" eaLnBrk="0" fontAlgn="auto" hangingPunct="0">
              <a:spcBef>
                <a:spcPts val="0"/>
              </a:spcBef>
              <a:spcAft>
                <a:spcPts val="0"/>
              </a:spcAft>
              <a:buClr>
                <a:srgbClr val="990033"/>
              </a:buClr>
              <a:buSzPct val="150000"/>
              <a:defRPr/>
            </a:pPr>
            <a:endParaRPr lang="el-GR" dirty="0">
              <a:latin typeface="+mj-lt"/>
            </a:endParaRPr>
          </a:p>
        </p:txBody>
      </p:sp>
      <p:sp>
        <p:nvSpPr>
          <p:cNvPr id="35846"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9F7C511-D93C-49EF-B74B-8D387F691E6E}" type="slidenum">
              <a:rPr lang="en-US"/>
              <a:pPr fontAlgn="base">
                <a:spcBef>
                  <a:spcPct val="0"/>
                </a:spcBef>
                <a:spcAft>
                  <a:spcPct val="0"/>
                </a:spcAft>
              </a:pPr>
              <a:t>10</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
          <p:cNvSpPr txBox="1">
            <a:spLocks noChangeArrowheads="1"/>
          </p:cNvSpPr>
          <p:nvPr/>
        </p:nvSpPr>
        <p:spPr bwMode="auto">
          <a:xfrm>
            <a:off x="660903" y="1484768"/>
            <a:ext cx="10655929" cy="4677178"/>
          </a:xfrm>
          <a:prstGeom prst="rect">
            <a:avLst/>
          </a:prstGeom>
          <a:noFill/>
          <a:ln w="9525">
            <a:noFill/>
            <a:miter lim="800000"/>
            <a:headEnd/>
            <a:tailEnd/>
          </a:ln>
        </p:spPr>
        <p:txBody>
          <a:bodyPr wrap="square">
            <a:spAutoFit/>
          </a:bodyPr>
          <a:lstStyle/>
          <a:p>
            <a:pPr algn="just" eaLnBrk="0" fontAlgn="auto" hangingPunct="0">
              <a:lnSpc>
                <a:spcPts val="3000"/>
              </a:lnSpc>
              <a:spcBef>
                <a:spcPts val="0"/>
              </a:spcBef>
              <a:spcAft>
                <a:spcPts val="0"/>
              </a:spcAft>
              <a:buClr>
                <a:srgbClr val="990033"/>
              </a:buClr>
              <a:buSzPct val="150000"/>
              <a:defRPr/>
            </a:pPr>
            <a:r>
              <a:rPr lang="el-GR" b="1" dirty="0" smtClean="0">
                <a:solidFill>
                  <a:srgbClr val="000099"/>
                </a:solidFill>
              </a:rPr>
              <a:t> </a:t>
            </a:r>
            <a:r>
              <a:rPr lang="el-GR" sz="2200" b="1" dirty="0" smtClean="0">
                <a:solidFill>
                  <a:srgbClr val="C00000"/>
                </a:solidFill>
              </a:rPr>
              <a:t>1. Αρχικό στάδιο</a:t>
            </a:r>
            <a:endParaRPr lang="el-GR" sz="2200" dirty="0" smtClean="0"/>
          </a:p>
          <a:p>
            <a:pPr algn="just" eaLnBrk="0" fontAlgn="auto" hangingPunct="0">
              <a:lnSpc>
                <a:spcPts val="3000"/>
              </a:lnSpc>
              <a:spcBef>
                <a:spcPts val="0"/>
              </a:spcBef>
              <a:spcAft>
                <a:spcPts val="0"/>
              </a:spcAft>
              <a:buClr>
                <a:srgbClr val="990033"/>
              </a:buClr>
              <a:buSzPct val="150000"/>
              <a:defRPr/>
            </a:pPr>
            <a:r>
              <a:rPr lang="el-GR" sz="2200" u="sng" dirty="0" smtClean="0"/>
              <a:t>Το </a:t>
            </a:r>
            <a:r>
              <a:rPr lang="el-GR" sz="2200" u="sng" dirty="0"/>
              <a:t>κοινό</a:t>
            </a:r>
          </a:p>
          <a:p>
            <a:pPr algn="just" eaLnBrk="0" fontAlgn="auto" hangingPunct="0">
              <a:lnSpc>
                <a:spcPts val="3000"/>
              </a:lnSpc>
              <a:spcBef>
                <a:spcPts val="0"/>
              </a:spcBef>
              <a:spcAft>
                <a:spcPts val="0"/>
              </a:spcAft>
              <a:buClr>
                <a:srgbClr val="990033"/>
              </a:buClr>
              <a:buSzPct val="150000"/>
              <a:defRPr/>
            </a:pPr>
            <a:r>
              <a:rPr lang="el-GR" sz="2200" dirty="0" smtClean="0"/>
              <a:t>Θα πρέπει να γνωρίζουμε την ομάδα ανθρώπων που οι απαιτήσεις και οι προσδοκίες τους ικανοποιούνται από την προσφερόμενη εκδήλωση και αποτελούν την κατηγορία κοινού που ανταποκρίνεται θετικά στις εκδηλώσεις του φορέα. Σε </a:t>
            </a:r>
            <a:r>
              <a:rPr lang="el-GR" sz="2200" dirty="0"/>
              <a:t>μεταγενέστερο στάδιο  οργάνωσης της </a:t>
            </a:r>
            <a:r>
              <a:rPr lang="el-GR" sz="2200" dirty="0" smtClean="0"/>
              <a:t>εκδήλωσης </a:t>
            </a:r>
            <a:r>
              <a:rPr lang="el-GR" sz="2200" dirty="0"/>
              <a:t>και συγκεκριμένα κατά την διαδικασία προώθησής της, ο διοργανωτής θέλει να γνωρίζει το κομμάτι του κοινού που απευθύνεται για να προσαρμόσει ανάλογα τους τρόπους επικοινωνίας και προώθησής της. Αυτό προϋποθέτει ότι  έχει προηγηθεί η διαδικασία εντοπισμού και επιλογής των τμημάτων του κοινού που παρουσιάζουν ενδιαφέρον. Η διαδικασία αυτή ονομάζεται </a:t>
            </a:r>
            <a:r>
              <a:rPr lang="el-GR" sz="2200" u="sng" dirty="0"/>
              <a:t>τμηματοποίηση του κοινού</a:t>
            </a:r>
            <a:r>
              <a:rPr lang="el-GR" sz="2200" dirty="0"/>
              <a:t>. </a:t>
            </a:r>
          </a:p>
          <a:p>
            <a:pPr algn="just" eaLnBrk="0" fontAlgn="auto" hangingPunct="0">
              <a:lnSpc>
                <a:spcPts val="3000"/>
              </a:lnSpc>
              <a:spcBef>
                <a:spcPts val="0"/>
              </a:spcBef>
              <a:spcAft>
                <a:spcPts val="0"/>
              </a:spcAft>
              <a:buClr>
                <a:srgbClr val="990033"/>
              </a:buClr>
              <a:buSzPct val="150000"/>
              <a:defRPr/>
            </a:pPr>
            <a:endParaRPr lang="el-GR" sz="2000" dirty="0">
              <a:latin typeface="Comic Sans MS" pitchFamily="66" charset="0"/>
            </a:endParaRPr>
          </a:p>
        </p:txBody>
      </p:sp>
      <p:sp>
        <p:nvSpPr>
          <p:cNvPr id="36871"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7A14D68-ECAD-493A-A732-1CC8A8054C05}" type="slidenum">
              <a:rPr lang="en-US"/>
              <a:pPr fontAlgn="base">
                <a:spcBef>
                  <a:spcPct val="0"/>
                </a:spcBef>
                <a:spcAft>
                  <a:spcPct val="0"/>
                </a:spcAft>
              </a:pPr>
              <a:t>11</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0FF54DE5-C571-48E8-A5BC-B369434E2F44}" type="slidenum">
              <a:rPr lang="el-GR" smtClean="0"/>
              <a:pPr/>
              <a:t>12</a:t>
            </a:fld>
            <a:endParaRPr lang="el-GR"/>
          </a:p>
        </p:txBody>
      </p:sp>
      <p:sp>
        <p:nvSpPr>
          <p:cNvPr id="4"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
        <p:nvSpPr>
          <p:cNvPr id="5" name="Text Box 6"/>
          <p:cNvSpPr txBox="1">
            <a:spLocks noChangeArrowheads="1"/>
          </p:cNvSpPr>
          <p:nvPr/>
        </p:nvSpPr>
        <p:spPr bwMode="auto">
          <a:xfrm>
            <a:off x="959667" y="1484768"/>
            <a:ext cx="10502020" cy="4272965"/>
          </a:xfrm>
          <a:prstGeom prst="rect">
            <a:avLst/>
          </a:prstGeom>
          <a:noFill/>
          <a:ln w="9525">
            <a:noFill/>
            <a:miter lim="800000"/>
            <a:headEnd/>
            <a:tailEnd/>
          </a:ln>
        </p:spPr>
        <p:txBody>
          <a:bodyPr wrap="square">
            <a:spAutoFit/>
          </a:bodyPr>
          <a:lstStyle/>
          <a:p>
            <a:pPr algn="just" eaLnBrk="0" fontAlgn="auto" hangingPunct="0">
              <a:lnSpc>
                <a:spcPts val="3200"/>
              </a:lnSpc>
              <a:spcBef>
                <a:spcPts val="0"/>
              </a:spcBef>
              <a:spcAft>
                <a:spcPts val="0"/>
              </a:spcAft>
              <a:buClr>
                <a:srgbClr val="990033"/>
              </a:buClr>
              <a:buSzPct val="150000"/>
              <a:defRPr/>
            </a:pPr>
            <a:r>
              <a:rPr lang="el-GR" b="1" dirty="0" smtClean="0">
                <a:solidFill>
                  <a:srgbClr val="000099"/>
                </a:solidFill>
              </a:rPr>
              <a:t> </a:t>
            </a:r>
            <a:r>
              <a:rPr lang="el-GR" sz="2200" b="1" dirty="0" smtClean="0">
                <a:solidFill>
                  <a:srgbClr val="C00000"/>
                </a:solidFill>
              </a:rPr>
              <a:t>1. Αρχικό στάδιο</a:t>
            </a:r>
            <a:endParaRPr lang="el-GR" sz="2200" dirty="0" smtClean="0"/>
          </a:p>
          <a:p>
            <a:pPr algn="just" eaLnBrk="0" fontAlgn="auto" hangingPunct="0">
              <a:lnSpc>
                <a:spcPts val="3200"/>
              </a:lnSpc>
              <a:spcBef>
                <a:spcPts val="0"/>
              </a:spcBef>
              <a:spcAft>
                <a:spcPts val="0"/>
              </a:spcAft>
              <a:buClr>
                <a:srgbClr val="990033"/>
              </a:buClr>
              <a:buSzPct val="150000"/>
              <a:defRPr/>
            </a:pPr>
            <a:r>
              <a:rPr lang="el-GR" sz="2200" u="sng" dirty="0" smtClean="0"/>
              <a:t>Το </a:t>
            </a:r>
            <a:r>
              <a:rPr lang="el-GR" sz="2200" u="sng" dirty="0"/>
              <a:t>κοινό</a:t>
            </a:r>
          </a:p>
          <a:p>
            <a:pPr algn="just" eaLnBrk="0" fontAlgn="auto" hangingPunct="0">
              <a:lnSpc>
                <a:spcPts val="3200"/>
              </a:lnSpc>
              <a:spcBef>
                <a:spcPts val="0"/>
              </a:spcBef>
              <a:spcAft>
                <a:spcPts val="600"/>
              </a:spcAft>
              <a:buClr>
                <a:srgbClr val="990033"/>
              </a:buClr>
              <a:buSzPct val="150000"/>
              <a:defRPr/>
            </a:pPr>
            <a:r>
              <a:rPr lang="el-GR" sz="2200" dirty="0" smtClean="0"/>
              <a:t>Υπάρχουν </a:t>
            </a:r>
            <a:r>
              <a:rPr lang="el-GR" sz="2200" dirty="0"/>
              <a:t>διάφορα </a:t>
            </a:r>
            <a:r>
              <a:rPr lang="el-GR" sz="2200" u="sng" dirty="0"/>
              <a:t>κριτήρια</a:t>
            </a:r>
            <a:r>
              <a:rPr lang="el-GR" sz="2200" dirty="0"/>
              <a:t> τμηματοποίησης του </a:t>
            </a:r>
            <a:r>
              <a:rPr lang="el-GR" sz="2200" dirty="0" smtClean="0"/>
              <a:t>κοινού π.χ. δημογραφικά χαρακτηριστικά, τόπος κατοικίας, ψυχογραφικά χαρακτηριστικά, συχνότητα συμμετοχής, κα</a:t>
            </a:r>
            <a:endParaRPr lang="el-GR" sz="2200" dirty="0"/>
          </a:p>
          <a:p>
            <a:pPr algn="just" eaLnBrk="0" fontAlgn="auto" hangingPunct="0">
              <a:lnSpc>
                <a:spcPts val="3200"/>
              </a:lnSpc>
              <a:spcBef>
                <a:spcPts val="0"/>
              </a:spcBef>
              <a:spcAft>
                <a:spcPts val="0"/>
              </a:spcAft>
              <a:buClr>
                <a:srgbClr val="990033"/>
              </a:buClr>
              <a:buSzPct val="150000"/>
              <a:defRPr/>
            </a:pPr>
            <a:r>
              <a:rPr lang="el-GR" sz="2200" dirty="0" smtClean="0"/>
              <a:t>Μετά </a:t>
            </a:r>
            <a:r>
              <a:rPr lang="el-GR" sz="2200" dirty="0"/>
              <a:t>τον διαχωρισμό του κοινού σε ομάδες με βάση τα χαρακτηριστικά του, επιλέγεται το κοινό-στόχος που είναι το τμήμα εκείνο του κοινού με παρόμοιες ανάγκες και επιθυμίες που προβλέπεται ότι θα ανταποκριθεί θετικά και θα ικανοποιηθεί από την χορευτική εκδήλωση. </a:t>
            </a:r>
          </a:p>
          <a:p>
            <a:pPr algn="just" eaLnBrk="0" fontAlgn="auto" hangingPunct="0">
              <a:lnSpc>
                <a:spcPts val="3200"/>
              </a:lnSpc>
              <a:spcBef>
                <a:spcPts val="0"/>
              </a:spcBef>
              <a:spcAft>
                <a:spcPts val="0"/>
              </a:spcAft>
              <a:buClr>
                <a:srgbClr val="990033"/>
              </a:buClr>
              <a:buSzPct val="150000"/>
              <a:defRPr/>
            </a:pPr>
            <a:endParaRPr lang="el-GR" sz="20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760490" y="1539089"/>
            <a:ext cx="10857893" cy="5227072"/>
          </a:xfrm>
          <a:prstGeom prst="rect">
            <a:avLst/>
          </a:prstGeom>
          <a:noFill/>
          <a:ln w="9525">
            <a:noFill/>
            <a:miter lim="800000"/>
            <a:headEnd/>
            <a:tailEnd/>
          </a:ln>
        </p:spPr>
        <p:txBody>
          <a:bodyPr wrap="square">
            <a:spAutoFit/>
          </a:bodyPr>
          <a:lstStyle/>
          <a:p>
            <a:pPr algn="just" eaLnBrk="0" fontAlgn="auto" hangingPunct="0">
              <a:lnSpc>
                <a:spcPts val="3200"/>
              </a:lnSpc>
              <a:spcBef>
                <a:spcPts val="0"/>
              </a:spcBef>
              <a:spcAft>
                <a:spcPts val="0"/>
              </a:spcAft>
              <a:buClr>
                <a:srgbClr val="990033"/>
              </a:buClr>
              <a:buSzPct val="150000"/>
              <a:defRPr/>
            </a:pPr>
            <a:r>
              <a:rPr lang="el-GR" sz="2400" b="1" dirty="0" smtClean="0">
                <a:solidFill>
                  <a:srgbClr val="000099"/>
                </a:solidFill>
              </a:rPr>
              <a:t> </a:t>
            </a:r>
            <a:r>
              <a:rPr lang="el-GR" sz="2200" b="1" dirty="0" smtClean="0">
                <a:solidFill>
                  <a:srgbClr val="C00000"/>
                </a:solidFill>
              </a:rPr>
              <a:t>1. Αρχικό στάδιο</a:t>
            </a:r>
            <a:endParaRPr lang="el-GR" sz="2200" dirty="0" smtClean="0"/>
          </a:p>
          <a:p>
            <a:pPr algn="just" eaLnBrk="0" fontAlgn="auto" hangingPunct="0">
              <a:lnSpc>
                <a:spcPct val="150000"/>
              </a:lnSpc>
              <a:spcBef>
                <a:spcPts val="0"/>
              </a:spcBef>
              <a:spcAft>
                <a:spcPts val="0"/>
              </a:spcAft>
              <a:buClr>
                <a:srgbClr val="990033"/>
              </a:buClr>
              <a:buSzPct val="150000"/>
              <a:defRPr/>
            </a:pPr>
            <a:r>
              <a:rPr lang="el-GR" sz="2200" u="sng" dirty="0" smtClean="0"/>
              <a:t>Ανίχνευση χρηματοδοτών</a:t>
            </a:r>
            <a:endParaRPr lang="el-GR" sz="2200" u="sng" dirty="0"/>
          </a:p>
          <a:p>
            <a:pPr algn="just" eaLnBrk="0" fontAlgn="auto" hangingPunct="0">
              <a:spcBef>
                <a:spcPts val="0"/>
              </a:spcBef>
              <a:spcAft>
                <a:spcPts val="0"/>
              </a:spcAft>
              <a:buClr>
                <a:srgbClr val="990033"/>
              </a:buClr>
              <a:buSzPct val="150000"/>
              <a:defRPr/>
            </a:pPr>
            <a:r>
              <a:rPr lang="el-GR" sz="2200" dirty="0"/>
              <a:t>Κάθε κατάλληλος και πιθανός χρηματοδότης της εκδήλωσης πρέπει να αναζητηθεί και να εκτιμηθεί η πρόθεση και η δυνατότητά του να ανταποκριθεί σε πιθανή κρούση χρηματοδότησης. </a:t>
            </a:r>
          </a:p>
          <a:p>
            <a:pPr algn="just" eaLnBrk="0" fontAlgn="auto" hangingPunct="0">
              <a:spcBef>
                <a:spcPts val="0"/>
              </a:spcBef>
              <a:spcAft>
                <a:spcPts val="0"/>
              </a:spcAft>
              <a:buClr>
                <a:srgbClr val="990033"/>
              </a:buClr>
              <a:buSzPct val="150000"/>
              <a:defRPr/>
            </a:pPr>
            <a:endParaRPr lang="el-GR" sz="2200" dirty="0"/>
          </a:p>
          <a:p>
            <a:pPr algn="just" eaLnBrk="0" fontAlgn="auto" hangingPunct="0">
              <a:spcBef>
                <a:spcPts val="0"/>
              </a:spcBef>
              <a:spcAft>
                <a:spcPts val="0"/>
              </a:spcAft>
              <a:buClr>
                <a:srgbClr val="990033"/>
              </a:buClr>
              <a:buSzPct val="150000"/>
              <a:defRPr/>
            </a:pPr>
            <a:r>
              <a:rPr lang="el-GR" sz="2200" u="sng" dirty="0"/>
              <a:t>Προϋπολογισμός</a:t>
            </a:r>
          </a:p>
          <a:p>
            <a:pPr algn="just" eaLnBrk="0" fontAlgn="auto" hangingPunct="0">
              <a:spcBef>
                <a:spcPts val="0"/>
              </a:spcBef>
              <a:spcAft>
                <a:spcPts val="0"/>
              </a:spcAft>
              <a:buClr>
                <a:srgbClr val="990033"/>
              </a:buClr>
              <a:buSzPct val="150000"/>
              <a:defRPr/>
            </a:pPr>
            <a:r>
              <a:rPr lang="el-GR" sz="2200" dirty="0" smtClean="0"/>
              <a:t>Εκτιμάται με </a:t>
            </a:r>
            <a:r>
              <a:rPr lang="el-GR" sz="2200" dirty="0"/>
              <a:t>ένα γενικό τρόπο το χρηματικό ποσό  που απαιτείται για την πραγματοποίηση της </a:t>
            </a:r>
            <a:r>
              <a:rPr lang="el-GR" sz="2200" dirty="0" smtClean="0"/>
              <a:t>εκδήλωσης </a:t>
            </a:r>
            <a:r>
              <a:rPr lang="el-GR" sz="2200" dirty="0"/>
              <a:t>καθώς και το ποσό </a:t>
            </a:r>
            <a:r>
              <a:rPr lang="el-GR" sz="2200" dirty="0" smtClean="0"/>
              <a:t>ότι </a:t>
            </a:r>
            <a:r>
              <a:rPr lang="el-GR" sz="2200" dirty="0"/>
              <a:t>μπορεί να συγκεντρωθεί και να είναι διαθέσιμο </a:t>
            </a:r>
            <a:r>
              <a:rPr lang="el-GR" sz="2200" dirty="0" err="1"/>
              <a:t>γι’αυτήν</a:t>
            </a:r>
            <a:r>
              <a:rPr lang="el-GR" sz="2200" dirty="0"/>
              <a:t>. </a:t>
            </a:r>
          </a:p>
          <a:p>
            <a:pPr algn="just" eaLnBrk="0" fontAlgn="auto" hangingPunct="0">
              <a:spcBef>
                <a:spcPts val="0"/>
              </a:spcBef>
              <a:spcAft>
                <a:spcPts val="0"/>
              </a:spcAft>
              <a:buClr>
                <a:srgbClr val="990033"/>
              </a:buClr>
              <a:buSzPct val="150000"/>
              <a:defRPr/>
            </a:pPr>
            <a:endParaRPr lang="el-GR" sz="2200" dirty="0"/>
          </a:p>
          <a:p>
            <a:pPr algn="just" eaLnBrk="0" fontAlgn="auto" hangingPunct="0">
              <a:spcBef>
                <a:spcPts val="0"/>
              </a:spcBef>
              <a:spcAft>
                <a:spcPts val="0"/>
              </a:spcAft>
              <a:buClr>
                <a:srgbClr val="990033"/>
              </a:buClr>
              <a:buSzPct val="150000"/>
              <a:defRPr/>
            </a:pPr>
            <a:r>
              <a:rPr lang="el-GR" sz="2200" dirty="0"/>
              <a:t>Ο προϋπολογισμός πρέπει να είναι τουλάχιστον ισοσκελισμένος και ρεαλιστικός .</a:t>
            </a:r>
          </a:p>
          <a:p>
            <a:pPr algn="just" eaLnBrk="0" fontAlgn="auto" hangingPunct="0">
              <a:spcBef>
                <a:spcPts val="0"/>
              </a:spcBef>
              <a:spcAft>
                <a:spcPts val="0"/>
              </a:spcAft>
              <a:buClr>
                <a:srgbClr val="990033"/>
              </a:buClr>
              <a:buSzPct val="150000"/>
              <a:defRPr/>
            </a:pPr>
            <a:endParaRPr lang="el-GR" u="sng" dirty="0">
              <a:latin typeface="+mj-lt"/>
            </a:endParaRPr>
          </a:p>
          <a:p>
            <a:pPr algn="just" eaLnBrk="0" fontAlgn="auto" hangingPunct="0">
              <a:spcBef>
                <a:spcPts val="0"/>
              </a:spcBef>
              <a:spcAft>
                <a:spcPts val="0"/>
              </a:spcAft>
              <a:buClr>
                <a:srgbClr val="990033"/>
              </a:buClr>
              <a:buSzPct val="150000"/>
              <a:defRPr/>
            </a:pPr>
            <a:endParaRPr lang="el-GR" dirty="0">
              <a:latin typeface="+mj-lt"/>
            </a:endParaRPr>
          </a:p>
          <a:p>
            <a:pPr algn="just" eaLnBrk="0" fontAlgn="auto" hangingPunct="0">
              <a:spcBef>
                <a:spcPts val="0"/>
              </a:spcBef>
              <a:spcAft>
                <a:spcPts val="0"/>
              </a:spcAft>
              <a:buClr>
                <a:srgbClr val="990033"/>
              </a:buClr>
              <a:buSzPct val="150000"/>
              <a:defRPr/>
            </a:pPr>
            <a:endParaRPr lang="el-GR" dirty="0">
              <a:latin typeface="+mj-lt"/>
            </a:endParaRPr>
          </a:p>
        </p:txBody>
      </p:sp>
      <p:sp>
        <p:nvSpPr>
          <p:cNvPr id="37895"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4A5490D-CE75-45EE-9E21-2F5697376E12}" type="slidenum">
              <a:rPr lang="en-US"/>
              <a:pPr fontAlgn="base">
                <a:spcBef>
                  <a:spcPct val="0"/>
                </a:spcBef>
                <a:spcAft>
                  <a:spcPct val="0"/>
                </a:spcAft>
              </a:pPr>
              <a:t>13</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
          <p:cNvSpPr txBox="1">
            <a:spLocks noChangeArrowheads="1"/>
          </p:cNvSpPr>
          <p:nvPr/>
        </p:nvSpPr>
        <p:spPr bwMode="auto">
          <a:xfrm>
            <a:off x="706170" y="1674891"/>
            <a:ext cx="11151398" cy="5093702"/>
          </a:xfrm>
          <a:prstGeom prst="rect">
            <a:avLst/>
          </a:prstGeom>
          <a:noFill/>
          <a:ln w="9525">
            <a:noFill/>
            <a:miter lim="800000"/>
            <a:headEnd/>
            <a:tailEnd/>
          </a:ln>
        </p:spPr>
        <p:txBody>
          <a:bodyPr wrap="square">
            <a:spAutoFit/>
          </a:bodyPr>
          <a:lstStyle/>
          <a:p>
            <a:pPr algn="just" eaLnBrk="0" fontAlgn="auto" hangingPunct="0">
              <a:spcBef>
                <a:spcPts val="0"/>
              </a:spcBef>
              <a:spcAft>
                <a:spcPts val="0"/>
              </a:spcAft>
              <a:buClr>
                <a:srgbClr val="990033"/>
              </a:buClr>
              <a:buSzPct val="150000"/>
              <a:defRPr/>
            </a:pPr>
            <a:r>
              <a:rPr lang="el-GR" sz="2200" b="1" dirty="0" smtClean="0">
                <a:solidFill>
                  <a:srgbClr val="C00000"/>
                </a:solidFill>
              </a:rPr>
              <a:t>1. Αρχικό στάδιο - Προϋπολογισμός</a:t>
            </a:r>
            <a:endParaRPr lang="el-GR" sz="2200" b="1" dirty="0">
              <a:solidFill>
                <a:srgbClr val="C00000"/>
              </a:solidFill>
            </a:endParaRPr>
          </a:p>
          <a:p>
            <a:pPr algn="just" eaLnBrk="0" fontAlgn="auto" hangingPunct="0">
              <a:lnSpc>
                <a:spcPct val="150000"/>
              </a:lnSpc>
              <a:spcBef>
                <a:spcPts val="0"/>
              </a:spcBef>
              <a:spcAft>
                <a:spcPts val="0"/>
              </a:spcAft>
              <a:buClr>
                <a:srgbClr val="990033"/>
              </a:buClr>
              <a:buSzPct val="150000"/>
              <a:defRPr/>
            </a:pPr>
            <a:r>
              <a:rPr lang="el-GR" sz="2200" u="sng" dirty="0"/>
              <a:t>Έξοδα</a:t>
            </a:r>
          </a:p>
          <a:p>
            <a:pPr algn="just" eaLnBrk="0" fontAlgn="auto" hangingPunct="0">
              <a:spcBef>
                <a:spcPts val="0"/>
              </a:spcBef>
              <a:spcAft>
                <a:spcPts val="0"/>
              </a:spcAft>
              <a:buClr>
                <a:srgbClr val="990033"/>
              </a:buClr>
              <a:buSzPct val="150000"/>
              <a:defRPr/>
            </a:pPr>
            <a:r>
              <a:rPr lang="el-GR" sz="2200" dirty="0"/>
              <a:t>Συνήθως η κατηγορία δαπανών με το μεγαλύτερο κόστος είναι το ανθρώπινο δυναμικό. Ο υπολογισμός των φόρων είναι αναγκαίος. Χρήσιμο είναι ο υπολογισμός απρόβλεπτων εξόδων της τάξης του 5 με 10 % επί των συνολικών δαπανών. </a:t>
            </a:r>
          </a:p>
          <a:p>
            <a:pPr algn="just" eaLnBrk="0" fontAlgn="auto" hangingPunct="0">
              <a:spcBef>
                <a:spcPts val="0"/>
              </a:spcBef>
              <a:spcAft>
                <a:spcPts val="0"/>
              </a:spcAft>
              <a:buClr>
                <a:srgbClr val="990033"/>
              </a:buClr>
              <a:buSzPct val="150000"/>
              <a:defRPr/>
            </a:pPr>
            <a:endParaRPr lang="el-GR" sz="2200" dirty="0"/>
          </a:p>
          <a:p>
            <a:pPr algn="just" fontAlgn="auto">
              <a:spcBef>
                <a:spcPts val="0"/>
              </a:spcBef>
              <a:spcAft>
                <a:spcPts val="0"/>
              </a:spcAft>
              <a:defRPr/>
            </a:pPr>
            <a:r>
              <a:rPr lang="el-GR" sz="2200" dirty="0"/>
              <a:t>Κατηγορίες δαπανών :</a:t>
            </a:r>
          </a:p>
          <a:p>
            <a:pPr algn="just" fontAlgn="auto">
              <a:spcBef>
                <a:spcPts val="0"/>
              </a:spcBef>
              <a:spcAft>
                <a:spcPts val="0"/>
              </a:spcAft>
              <a:defRPr/>
            </a:pPr>
            <a:r>
              <a:rPr lang="el-GR" sz="2200" dirty="0"/>
              <a:t>Αμοιβές προσωπικού, μετακίνηση, μεταφορά εξοπλισμού και υλικών, σκηνικά, κοστούμια, χώρος της εκδήλωσης, λειτουργικό κόστος, κόστος επικοινωνίας, διαφήμιση και προβολή, έντυπο υλικό, κόστος για την τεχνική κάλυψη, δώρα, αναμνηστικά, ανθοδέσμες, αναψυκτικά, καφές, γεύματα, φωτογραφίες και </a:t>
            </a:r>
            <a:r>
              <a:rPr lang="en-US" sz="2200" dirty="0" smtClean="0"/>
              <a:t>video</a:t>
            </a:r>
            <a:r>
              <a:rPr lang="el-GR" sz="2200" dirty="0"/>
              <a:t>, ασφαλιστική κάλυψη.</a:t>
            </a:r>
          </a:p>
          <a:p>
            <a:pPr algn="just" eaLnBrk="0" fontAlgn="auto" hangingPunct="0">
              <a:spcBef>
                <a:spcPts val="0"/>
              </a:spcBef>
              <a:spcAft>
                <a:spcPts val="0"/>
              </a:spcAft>
              <a:buClr>
                <a:srgbClr val="990033"/>
              </a:buClr>
              <a:buSzPct val="150000"/>
              <a:defRPr/>
            </a:pPr>
            <a:endParaRPr lang="el-GR" dirty="0">
              <a:latin typeface="+mj-lt"/>
            </a:endParaRPr>
          </a:p>
          <a:p>
            <a:pPr algn="just" eaLnBrk="0" fontAlgn="auto" hangingPunct="0">
              <a:spcBef>
                <a:spcPts val="0"/>
              </a:spcBef>
              <a:spcAft>
                <a:spcPts val="0"/>
              </a:spcAft>
              <a:buClr>
                <a:srgbClr val="990033"/>
              </a:buClr>
              <a:buSzPct val="150000"/>
              <a:defRPr/>
            </a:pPr>
            <a:endParaRPr lang="el-GR" u="sng" dirty="0">
              <a:latin typeface="+mj-lt"/>
            </a:endParaRPr>
          </a:p>
          <a:p>
            <a:pPr algn="just" eaLnBrk="0" fontAlgn="auto" hangingPunct="0">
              <a:spcBef>
                <a:spcPts val="0"/>
              </a:spcBef>
              <a:spcAft>
                <a:spcPts val="0"/>
              </a:spcAft>
              <a:buClr>
                <a:srgbClr val="990033"/>
              </a:buClr>
              <a:buSzPct val="150000"/>
              <a:defRPr/>
            </a:pPr>
            <a:endParaRPr lang="el-GR" dirty="0">
              <a:latin typeface="+mj-lt"/>
            </a:endParaRPr>
          </a:p>
          <a:p>
            <a:pPr algn="just" eaLnBrk="0" fontAlgn="auto" hangingPunct="0">
              <a:spcBef>
                <a:spcPts val="0"/>
              </a:spcBef>
              <a:spcAft>
                <a:spcPts val="0"/>
              </a:spcAft>
              <a:buClr>
                <a:srgbClr val="990033"/>
              </a:buClr>
              <a:buSzPct val="150000"/>
              <a:defRPr/>
            </a:pPr>
            <a:endParaRPr lang="el-GR" dirty="0">
              <a:latin typeface="+mj-lt"/>
            </a:endParaRPr>
          </a:p>
        </p:txBody>
      </p:sp>
      <p:sp>
        <p:nvSpPr>
          <p:cNvPr id="38919"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437A474-DFA7-46BC-8629-58B1EB716A4B}" type="slidenum">
              <a:rPr lang="en-US"/>
              <a:pPr fontAlgn="base">
                <a:spcBef>
                  <a:spcPct val="0"/>
                </a:spcBef>
                <a:spcAft>
                  <a:spcPct val="0"/>
                </a:spcAft>
              </a:pPr>
              <a:t>14</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6"/>
          <p:cNvSpPr txBox="1">
            <a:spLocks noChangeArrowheads="1"/>
          </p:cNvSpPr>
          <p:nvPr/>
        </p:nvSpPr>
        <p:spPr bwMode="auto">
          <a:xfrm>
            <a:off x="660902" y="1412876"/>
            <a:ext cx="11196665" cy="6432530"/>
          </a:xfrm>
          <a:prstGeom prst="rect">
            <a:avLst/>
          </a:prstGeom>
          <a:noFill/>
          <a:ln w="9525">
            <a:noFill/>
            <a:miter lim="800000"/>
            <a:headEnd/>
            <a:tailEnd/>
          </a:ln>
        </p:spPr>
        <p:txBody>
          <a:bodyPr wrap="square">
            <a:spAutoFit/>
          </a:bodyPr>
          <a:lstStyle/>
          <a:p>
            <a:pPr algn="just" eaLnBrk="0" fontAlgn="auto" hangingPunct="0">
              <a:spcBef>
                <a:spcPts val="0"/>
              </a:spcBef>
              <a:spcAft>
                <a:spcPts val="0"/>
              </a:spcAft>
              <a:buClr>
                <a:srgbClr val="990033"/>
              </a:buClr>
              <a:buSzPct val="150000"/>
              <a:defRPr/>
            </a:pPr>
            <a:r>
              <a:rPr lang="el-GR" sz="2000" b="1" dirty="0" smtClean="0">
                <a:solidFill>
                  <a:srgbClr val="C00000"/>
                </a:solidFill>
              </a:rPr>
              <a:t>1. Αρχικό στάδιο</a:t>
            </a:r>
          </a:p>
          <a:p>
            <a:pPr algn="just" eaLnBrk="0" fontAlgn="auto" hangingPunct="0">
              <a:spcBef>
                <a:spcPts val="0"/>
              </a:spcBef>
              <a:spcAft>
                <a:spcPts val="0"/>
              </a:spcAft>
              <a:buClr>
                <a:srgbClr val="990033"/>
              </a:buClr>
              <a:buSzPct val="150000"/>
              <a:defRPr/>
            </a:pPr>
            <a:endParaRPr lang="el-GR" sz="2000" b="1" dirty="0" smtClean="0">
              <a:solidFill>
                <a:srgbClr val="C00000"/>
              </a:solidFill>
            </a:endParaRPr>
          </a:p>
          <a:p>
            <a:pPr algn="just" eaLnBrk="0" fontAlgn="auto" hangingPunct="0">
              <a:lnSpc>
                <a:spcPct val="150000"/>
              </a:lnSpc>
              <a:spcBef>
                <a:spcPts val="0"/>
              </a:spcBef>
              <a:spcAft>
                <a:spcPts val="0"/>
              </a:spcAft>
              <a:buClr>
                <a:srgbClr val="990033"/>
              </a:buClr>
              <a:buSzPct val="150000"/>
              <a:defRPr/>
            </a:pPr>
            <a:r>
              <a:rPr lang="el-GR" sz="2200" u="sng" dirty="0" smtClean="0"/>
              <a:t>Έσοδα</a:t>
            </a:r>
            <a:endParaRPr lang="el-GR" sz="2200" u="sng" dirty="0"/>
          </a:p>
          <a:p>
            <a:pPr algn="just" fontAlgn="auto">
              <a:spcBef>
                <a:spcPts val="0"/>
              </a:spcBef>
              <a:spcAft>
                <a:spcPts val="0"/>
              </a:spcAft>
              <a:defRPr/>
            </a:pPr>
            <a:r>
              <a:rPr lang="el-GR" sz="2200" dirty="0" smtClean="0"/>
              <a:t>Εισιτήρια, πώληση </a:t>
            </a:r>
            <a:r>
              <a:rPr lang="el-GR" sz="2200" dirty="0"/>
              <a:t>προγραμμάτων, </a:t>
            </a:r>
            <a:r>
              <a:rPr lang="el-GR" sz="2200" dirty="0" smtClean="0"/>
              <a:t>πώληση αντικειμένων, </a:t>
            </a:r>
            <a:r>
              <a:rPr lang="el-GR" sz="2200" dirty="0"/>
              <a:t>μπλουζάκια, χορηγίες από τον ιδιωτικό τομέα, δωρεές, επιχορηγήσεις, ίδια χρηματικά ποσά.</a:t>
            </a:r>
          </a:p>
          <a:p>
            <a:pPr algn="just" eaLnBrk="0" fontAlgn="auto" hangingPunct="0">
              <a:lnSpc>
                <a:spcPct val="150000"/>
              </a:lnSpc>
              <a:spcBef>
                <a:spcPts val="0"/>
              </a:spcBef>
              <a:spcAft>
                <a:spcPts val="0"/>
              </a:spcAft>
              <a:buClr>
                <a:srgbClr val="990033"/>
              </a:buClr>
              <a:buSzPct val="150000"/>
              <a:buFont typeface="Wingdings" pitchFamily="2" charset="2"/>
              <a:buNone/>
              <a:defRPr/>
            </a:pPr>
            <a:r>
              <a:rPr lang="el-GR" sz="2200" u="sng" dirty="0" smtClean="0"/>
              <a:t>Εκτίμηση της απαιτούμενης υλικοτεχνικής υποδομής</a:t>
            </a:r>
            <a:endParaRPr lang="el-GR" sz="2200" u="sng" dirty="0"/>
          </a:p>
          <a:p>
            <a:pPr algn="just" eaLnBrk="0" fontAlgn="auto" hangingPunct="0">
              <a:lnSpc>
                <a:spcPct val="150000"/>
              </a:lnSpc>
              <a:spcBef>
                <a:spcPts val="0"/>
              </a:spcBef>
              <a:spcAft>
                <a:spcPts val="0"/>
              </a:spcAft>
              <a:buClr>
                <a:srgbClr val="990033"/>
              </a:buClr>
              <a:buSzPct val="150000"/>
              <a:defRPr/>
            </a:pPr>
            <a:r>
              <a:rPr lang="el-GR" sz="2200" u="sng" dirty="0" smtClean="0"/>
              <a:t>Ανίχνευση ημερομηνιών </a:t>
            </a:r>
            <a:r>
              <a:rPr lang="el-GR" sz="2200" u="sng" dirty="0"/>
              <a:t>διεξαγωγής &amp; πιθανής ακύρωσης</a:t>
            </a:r>
          </a:p>
          <a:p>
            <a:pPr algn="just" eaLnBrk="0" fontAlgn="auto" hangingPunct="0">
              <a:lnSpc>
                <a:spcPct val="150000"/>
              </a:lnSpc>
              <a:spcBef>
                <a:spcPts val="0"/>
              </a:spcBef>
              <a:spcAft>
                <a:spcPts val="0"/>
              </a:spcAft>
              <a:buClr>
                <a:srgbClr val="990033"/>
              </a:buClr>
              <a:buSzPct val="150000"/>
              <a:defRPr/>
            </a:pPr>
            <a:r>
              <a:rPr lang="el-GR" sz="2200" u="sng" dirty="0"/>
              <a:t>Εκτίμηση της </a:t>
            </a:r>
            <a:r>
              <a:rPr lang="el-GR" sz="2200" u="sng" dirty="0" err="1" smtClean="0"/>
              <a:t>εφικτότητας</a:t>
            </a:r>
            <a:endParaRPr lang="el-GR" sz="2200" u="sng" dirty="0"/>
          </a:p>
          <a:p>
            <a:pPr algn="just" eaLnBrk="0" fontAlgn="auto" hangingPunct="0">
              <a:spcBef>
                <a:spcPts val="0"/>
              </a:spcBef>
              <a:spcAft>
                <a:spcPts val="0"/>
              </a:spcAft>
              <a:buClr>
                <a:srgbClr val="990033"/>
              </a:buClr>
              <a:buSzPct val="150000"/>
              <a:defRPr/>
            </a:pPr>
            <a:r>
              <a:rPr lang="el-GR" sz="2200" dirty="0" smtClean="0"/>
              <a:t>Εκτιμούμε αν η </a:t>
            </a:r>
            <a:r>
              <a:rPr lang="el-GR" sz="2200" dirty="0"/>
              <a:t>εκδήλωση είναι δυνατόν να </a:t>
            </a:r>
            <a:r>
              <a:rPr lang="el-GR" sz="2200" dirty="0" smtClean="0"/>
              <a:t>υλοποιηθεί ή όχι. </a:t>
            </a:r>
            <a:r>
              <a:rPr lang="el-GR" sz="2200" dirty="0"/>
              <a:t>Εφόσον η εκτίμηση είναι θετική, </a:t>
            </a:r>
            <a:r>
              <a:rPr lang="el-GR" sz="2200" dirty="0" smtClean="0"/>
              <a:t>προχωράμε </a:t>
            </a:r>
            <a:r>
              <a:rPr lang="el-GR" sz="2200" dirty="0"/>
              <a:t>στα επόμενα στάδια </a:t>
            </a:r>
            <a:r>
              <a:rPr lang="el-GR" sz="2200" dirty="0" smtClean="0"/>
              <a:t>της</a:t>
            </a:r>
            <a:r>
              <a:rPr lang="el-GR" sz="2200" dirty="0"/>
              <a:t>. Η </a:t>
            </a:r>
            <a:r>
              <a:rPr lang="el-GR" sz="2200" u="sng" dirty="0"/>
              <a:t>επικύρωση</a:t>
            </a:r>
            <a:r>
              <a:rPr lang="el-GR" sz="2200" dirty="0"/>
              <a:t> της απόφασης θα πρέπει να γίνεται από το αρμόδιο όργανο </a:t>
            </a:r>
            <a:r>
              <a:rPr lang="el-GR" sz="2200" dirty="0" smtClean="0"/>
              <a:t>διοίκησης.</a:t>
            </a:r>
            <a:endParaRPr lang="el-GR" sz="2200" dirty="0"/>
          </a:p>
          <a:p>
            <a:pPr algn="just" fontAlgn="auto">
              <a:spcBef>
                <a:spcPts val="0"/>
              </a:spcBef>
              <a:spcAft>
                <a:spcPts val="0"/>
              </a:spcAft>
              <a:defRPr/>
            </a:pPr>
            <a:endParaRPr lang="el-GR" sz="2000" dirty="0">
              <a:latin typeface="Comic Sans MS" pitchFamily="66" charset="0"/>
            </a:endParaRPr>
          </a:p>
          <a:p>
            <a:pPr algn="just" eaLnBrk="0" fontAlgn="auto" hangingPunct="0">
              <a:lnSpc>
                <a:spcPct val="150000"/>
              </a:lnSpc>
              <a:spcBef>
                <a:spcPts val="0"/>
              </a:spcBef>
              <a:spcAft>
                <a:spcPts val="0"/>
              </a:spcAft>
              <a:buClr>
                <a:srgbClr val="990033"/>
              </a:buClr>
              <a:buSzPct val="150000"/>
              <a:defRPr/>
            </a:pPr>
            <a:endParaRPr lang="el-GR" sz="2000" i="1" dirty="0">
              <a:latin typeface="Comic Sans MS" pitchFamily="66" charset="0"/>
            </a:endParaRPr>
          </a:p>
          <a:p>
            <a:pPr algn="just" eaLnBrk="0" fontAlgn="auto" hangingPunct="0">
              <a:spcBef>
                <a:spcPts val="0"/>
              </a:spcBef>
              <a:spcAft>
                <a:spcPts val="0"/>
              </a:spcAft>
              <a:buClr>
                <a:srgbClr val="990033"/>
              </a:buClr>
              <a:buSzPct val="150000"/>
              <a:defRPr/>
            </a:pPr>
            <a:endParaRPr lang="el-GR" sz="2000" dirty="0">
              <a:latin typeface="Comic Sans MS" pitchFamily="66" charset="0"/>
            </a:endParaRPr>
          </a:p>
          <a:p>
            <a:pPr algn="just" eaLnBrk="0" fontAlgn="auto" hangingPunct="0">
              <a:spcBef>
                <a:spcPts val="0"/>
              </a:spcBef>
              <a:spcAft>
                <a:spcPts val="0"/>
              </a:spcAft>
              <a:buClr>
                <a:srgbClr val="990033"/>
              </a:buClr>
              <a:buSzPct val="150000"/>
              <a:defRPr/>
            </a:pPr>
            <a:endParaRPr lang="el-GR" sz="2000" u="sng" dirty="0">
              <a:latin typeface="Comic Sans MS" pitchFamily="66" charset="0"/>
            </a:endParaRPr>
          </a:p>
          <a:p>
            <a:pPr algn="just" eaLnBrk="0" fontAlgn="auto" hangingPunct="0">
              <a:spcBef>
                <a:spcPts val="0"/>
              </a:spcBef>
              <a:spcAft>
                <a:spcPts val="0"/>
              </a:spcAft>
              <a:buClr>
                <a:srgbClr val="990033"/>
              </a:buClr>
              <a:buSzPct val="150000"/>
              <a:defRPr/>
            </a:pPr>
            <a:endParaRPr lang="el-GR" sz="2000" dirty="0">
              <a:latin typeface="Comic Sans MS" pitchFamily="66" charset="0"/>
            </a:endParaRPr>
          </a:p>
          <a:p>
            <a:pPr algn="just" eaLnBrk="0" fontAlgn="auto" hangingPunct="0">
              <a:spcBef>
                <a:spcPts val="0"/>
              </a:spcBef>
              <a:spcAft>
                <a:spcPts val="0"/>
              </a:spcAft>
              <a:buClr>
                <a:srgbClr val="990033"/>
              </a:buClr>
              <a:buSzPct val="150000"/>
              <a:defRPr/>
            </a:pPr>
            <a:endParaRPr lang="el-GR" sz="2000" dirty="0">
              <a:latin typeface="Comic Sans MS" pitchFamily="66" charset="0"/>
            </a:endParaRPr>
          </a:p>
        </p:txBody>
      </p:sp>
      <p:sp>
        <p:nvSpPr>
          <p:cNvPr id="39943"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0B91948-9716-4F89-B4D6-F2D5A22603EB}" type="slidenum">
              <a:rPr lang="en-US"/>
              <a:pPr fontAlgn="base">
                <a:spcBef>
                  <a:spcPct val="0"/>
                </a:spcBef>
                <a:spcAft>
                  <a:spcPct val="0"/>
                </a:spcAft>
              </a:pPr>
              <a:t>15</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
          <p:cNvSpPr txBox="1">
            <a:spLocks noChangeArrowheads="1"/>
          </p:cNvSpPr>
          <p:nvPr/>
        </p:nvSpPr>
        <p:spPr bwMode="auto">
          <a:xfrm>
            <a:off x="1013988" y="1548143"/>
            <a:ext cx="10157988" cy="3785652"/>
          </a:xfrm>
          <a:prstGeom prst="rect">
            <a:avLst/>
          </a:prstGeom>
          <a:noFill/>
          <a:ln w="9525">
            <a:noFill/>
            <a:miter lim="800000"/>
            <a:headEnd/>
            <a:tailEnd/>
          </a:ln>
        </p:spPr>
        <p:txBody>
          <a:bodyPr wrap="square">
            <a:spAutoFit/>
          </a:bodyPr>
          <a:lstStyle/>
          <a:p>
            <a:pPr marL="571500" indent="-571500" algn="just" fontAlgn="auto">
              <a:spcBef>
                <a:spcPts val="0"/>
              </a:spcBef>
              <a:spcAft>
                <a:spcPts val="1200"/>
              </a:spcAft>
              <a:defRPr/>
            </a:pPr>
            <a:r>
              <a:rPr lang="el-GR" sz="2200" b="1" dirty="0">
                <a:solidFill>
                  <a:srgbClr val="C00000"/>
                </a:solidFill>
              </a:rPr>
              <a:t>2. </a:t>
            </a:r>
            <a:r>
              <a:rPr lang="el-GR" sz="2200" b="1" dirty="0" smtClean="0">
                <a:solidFill>
                  <a:srgbClr val="C00000"/>
                </a:solidFill>
              </a:rPr>
              <a:t>Οργάνωση της εκδήλωσης</a:t>
            </a:r>
            <a:endParaRPr lang="en-US" sz="2200" b="1" dirty="0">
              <a:solidFill>
                <a:srgbClr val="C00000"/>
              </a:solidFill>
            </a:endParaRPr>
          </a:p>
          <a:p>
            <a:pPr algn="just" eaLnBrk="0" fontAlgn="auto" hangingPunct="0">
              <a:spcBef>
                <a:spcPts val="0"/>
              </a:spcBef>
              <a:spcAft>
                <a:spcPts val="1200"/>
              </a:spcAft>
              <a:buClr>
                <a:srgbClr val="990033"/>
              </a:buClr>
              <a:buSzPct val="150000"/>
              <a:buFont typeface="Wingdings" pitchFamily="2" charset="2"/>
              <a:buNone/>
              <a:defRPr/>
            </a:pPr>
            <a:r>
              <a:rPr lang="el-GR" sz="2200" dirty="0" smtClean="0"/>
              <a:t>Μετά </a:t>
            </a:r>
            <a:r>
              <a:rPr lang="el-GR" sz="2200" dirty="0"/>
              <a:t>την απόφαση για την υλοποίηση της εκδήλωσης </a:t>
            </a:r>
            <a:r>
              <a:rPr lang="el-GR" sz="2200" dirty="0" smtClean="0"/>
              <a:t>σχεδιάζονται και υλοποιούνται όλες οι αναγκαίες ενέργειες για την επιτυχή διεξαγωγή της εκδήλωσης.  </a:t>
            </a:r>
            <a:endParaRPr lang="el-GR" sz="2200" dirty="0"/>
          </a:p>
          <a:p>
            <a:pPr algn="just" eaLnBrk="0" fontAlgn="auto" hangingPunct="0">
              <a:spcBef>
                <a:spcPts val="0"/>
              </a:spcBef>
              <a:spcAft>
                <a:spcPts val="1200"/>
              </a:spcAft>
              <a:buClr>
                <a:srgbClr val="990033"/>
              </a:buClr>
              <a:buSzPct val="150000"/>
              <a:buFont typeface="Wingdings" pitchFamily="2" charset="2"/>
              <a:buNone/>
              <a:defRPr/>
            </a:pPr>
            <a:r>
              <a:rPr lang="el-GR" sz="2200" dirty="0" smtClean="0"/>
              <a:t>Διαμορφώνεται </a:t>
            </a:r>
            <a:r>
              <a:rPr lang="el-GR" sz="2200" dirty="0"/>
              <a:t>ένας «οδικός χάρτης» ο οποίος συμπεριλαμβάνει με λεπτομέρειες την πορεία της εκδήλωσης. </a:t>
            </a:r>
            <a:r>
              <a:rPr lang="el-GR" sz="2200" dirty="0" smtClean="0"/>
              <a:t>Γίνεται λεπτομερής </a:t>
            </a:r>
            <a:r>
              <a:rPr lang="el-GR" sz="2200" dirty="0"/>
              <a:t>καταγραφή και </a:t>
            </a:r>
            <a:r>
              <a:rPr lang="el-GR" sz="2200" dirty="0" smtClean="0"/>
              <a:t>ποσοτικοποίηση </a:t>
            </a:r>
            <a:r>
              <a:rPr lang="el-GR" sz="2200" dirty="0"/>
              <a:t>όλων των παραμέτρων της εκδήλωσης σε κάθε φάση υλοποίησής </a:t>
            </a:r>
            <a:r>
              <a:rPr lang="el-GR" sz="2200" dirty="0" smtClean="0"/>
              <a:t>της π.χ. γίνεται </a:t>
            </a:r>
            <a:r>
              <a:rPr lang="el-GR" sz="2200" dirty="0"/>
              <a:t>αναλυτική σύνταξη του προϋπολογισμού, του χρονοδιαγράμματος, </a:t>
            </a:r>
            <a:r>
              <a:rPr lang="el-GR" sz="2200" dirty="0" smtClean="0"/>
              <a:t>εκτίμηση </a:t>
            </a:r>
            <a:r>
              <a:rPr lang="el-GR" sz="2200" dirty="0"/>
              <a:t>των απαιτούμενων αναγκών σε </a:t>
            </a:r>
            <a:r>
              <a:rPr lang="el-GR" sz="2200" dirty="0" smtClean="0"/>
              <a:t>ανθρώπινους πόρους, υλικά</a:t>
            </a:r>
            <a:r>
              <a:rPr lang="el-GR" sz="2200" dirty="0"/>
              <a:t>, εξοπλισμό, </a:t>
            </a:r>
            <a:r>
              <a:rPr lang="el-GR" sz="2200" dirty="0" smtClean="0"/>
              <a:t>προμήθειες, κα.</a:t>
            </a:r>
            <a:endParaRPr lang="el-GR" sz="2200" dirty="0"/>
          </a:p>
        </p:txBody>
      </p:sp>
      <p:sp>
        <p:nvSpPr>
          <p:cNvPr id="40966"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AE4BA6A-2CFC-4E78-93A5-1A3019531ECB}" type="slidenum">
              <a:rPr lang="en-US"/>
              <a:pPr fontAlgn="base">
                <a:spcBef>
                  <a:spcPct val="0"/>
                </a:spcBef>
                <a:spcAft>
                  <a:spcPct val="0"/>
                </a:spcAft>
              </a:pPr>
              <a:t>16</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896293" y="1430448"/>
            <a:ext cx="11056525" cy="4256550"/>
          </a:xfrm>
          <a:prstGeom prst="rect">
            <a:avLst/>
          </a:prstGeom>
          <a:noFill/>
          <a:ln w="9525">
            <a:noFill/>
            <a:miter lim="800000"/>
            <a:headEnd/>
            <a:tailEnd/>
          </a:ln>
        </p:spPr>
        <p:txBody>
          <a:bodyPr wrap="square">
            <a:spAutoFit/>
          </a:bodyPr>
          <a:lstStyle/>
          <a:p>
            <a:pPr algn="just" eaLnBrk="0" fontAlgn="auto" hangingPunct="0">
              <a:lnSpc>
                <a:spcPct val="130000"/>
              </a:lnSpc>
              <a:spcBef>
                <a:spcPts val="0"/>
              </a:spcBef>
              <a:spcAft>
                <a:spcPts val="0"/>
              </a:spcAft>
              <a:buClr>
                <a:srgbClr val="990033"/>
              </a:buClr>
              <a:buSzPct val="150000"/>
              <a:buFont typeface="Wingdings" pitchFamily="2" charset="2"/>
              <a:buNone/>
              <a:defRPr/>
            </a:pPr>
            <a:r>
              <a:rPr lang="el-GR" sz="2200" b="1" dirty="0">
                <a:solidFill>
                  <a:srgbClr val="C00000"/>
                </a:solidFill>
              </a:rPr>
              <a:t>2.1. Πρόταση </a:t>
            </a:r>
            <a:r>
              <a:rPr lang="el-GR" sz="2200" b="1" dirty="0" smtClean="0">
                <a:solidFill>
                  <a:srgbClr val="C00000"/>
                </a:solidFill>
              </a:rPr>
              <a:t>χορηγίας</a:t>
            </a:r>
            <a:endParaRPr lang="el-GR" sz="2200" b="1" dirty="0">
              <a:solidFill>
                <a:srgbClr val="C00000"/>
              </a:solidFill>
            </a:endParaRPr>
          </a:p>
          <a:p>
            <a:pPr algn="just" eaLnBrk="0" fontAlgn="auto" hangingPunct="0">
              <a:spcBef>
                <a:spcPts val="0"/>
              </a:spcBef>
              <a:spcAft>
                <a:spcPts val="0"/>
              </a:spcAft>
              <a:buClr>
                <a:srgbClr val="990033"/>
              </a:buClr>
              <a:buSzPct val="150000"/>
              <a:defRPr/>
            </a:pPr>
            <a:r>
              <a:rPr lang="el-GR" sz="2200" dirty="0" smtClean="0"/>
              <a:t>Από </a:t>
            </a:r>
            <a:r>
              <a:rPr lang="el-GR" sz="2200" dirty="0"/>
              <a:t>τις πρώτες ενέργειες </a:t>
            </a:r>
            <a:r>
              <a:rPr lang="el-GR" sz="2200" dirty="0" smtClean="0"/>
              <a:t>είναι η πρόταση </a:t>
            </a:r>
            <a:r>
              <a:rPr lang="el-GR" sz="2200" dirty="0"/>
              <a:t>χρηματοδότησης έτσι ώστε να γνωρίζουμε συγκεκριμένα το διαθέσιμο ποσό.</a:t>
            </a:r>
          </a:p>
          <a:p>
            <a:pPr algn="just" eaLnBrk="0" fontAlgn="auto" hangingPunct="0">
              <a:spcBef>
                <a:spcPts val="0"/>
              </a:spcBef>
              <a:spcAft>
                <a:spcPts val="0"/>
              </a:spcAft>
              <a:buClr>
                <a:srgbClr val="990033"/>
              </a:buClr>
              <a:buSzPct val="150000"/>
              <a:defRPr/>
            </a:pPr>
            <a:endParaRPr lang="el-GR" sz="2200" dirty="0"/>
          </a:p>
          <a:p>
            <a:pPr algn="just" eaLnBrk="0" fontAlgn="auto" hangingPunct="0">
              <a:spcBef>
                <a:spcPts val="0"/>
              </a:spcBef>
              <a:spcAft>
                <a:spcPts val="0"/>
              </a:spcAft>
              <a:buClr>
                <a:srgbClr val="990033"/>
              </a:buClr>
              <a:buSzPct val="150000"/>
              <a:defRPr/>
            </a:pPr>
            <a:r>
              <a:rPr lang="el-GR" sz="2200" u="sng" dirty="0"/>
              <a:t>Χρηματοδότες</a:t>
            </a:r>
          </a:p>
          <a:p>
            <a:pPr algn="just" eaLnBrk="0" fontAlgn="auto" hangingPunct="0">
              <a:spcBef>
                <a:spcPts val="0"/>
              </a:spcBef>
              <a:spcAft>
                <a:spcPts val="0"/>
              </a:spcAft>
              <a:buClr>
                <a:srgbClr val="990033"/>
              </a:buClr>
              <a:buSzPct val="150000"/>
              <a:defRPr/>
            </a:pPr>
            <a:r>
              <a:rPr lang="el-GR" sz="2200" dirty="0"/>
              <a:t>Πιθανόν να υπάρχει ένας μεγάλος αριθμός χρηματοδοτών. </a:t>
            </a:r>
            <a:r>
              <a:rPr lang="el-GR" sz="2200" dirty="0" smtClean="0"/>
              <a:t>Πρέπει να </a:t>
            </a:r>
            <a:r>
              <a:rPr lang="el-GR" sz="2200" dirty="0"/>
              <a:t>αποφασιστεί ποιοι από αυτούς είναι οι πλέον κατάλληλοι για την </a:t>
            </a:r>
            <a:r>
              <a:rPr lang="el-GR" sz="2200" dirty="0" smtClean="0"/>
              <a:t>εκδήλωση </a:t>
            </a:r>
            <a:r>
              <a:rPr lang="el-GR" sz="2200" dirty="0"/>
              <a:t>και να </a:t>
            </a:r>
            <a:r>
              <a:rPr lang="el-GR" sz="2200" dirty="0" smtClean="0"/>
              <a:t>σταλεί </a:t>
            </a:r>
            <a:r>
              <a:rPr lang="el-GR" sz="2200" dirty="0"/>
              <a:t>σε αυτούς </a:t>
            </a:r>
            <a:r>
              <a:rPr lang="el-GR" sz="2200" dirty="0" smtClean="0"/>
              <a:t>η πρόταση </a:t>
            </a:r>
            <a:r>
              <a:rPr lang="el-GR" sz="2200" dirty="0"/>
              <a:t>χρηματοδότησης. Διαφορετικοί φορείς χρηματοδότησης έχουν διαφορετικά ενδιαφέροντα, προτεραιότητες και στρατηγικές. </a:t>
            </a:r>
          </a:p>
          <a:p>
            <a:pPr algn="just" eaLnBrk="0" fontAlgn="auto" hangingPunct="0">
              <a:spcBef>
                <a:spcPts val="0"/>
              </a:spcBef>
              <a:spcAft>
                <a:spcPts val="0"/>
              </a:spcAft>
              <a:buClr>
                <a:srgbClr val="990033"/>
              </a:buClr>
              <a:buSzPct val="150000"/>
              <a:defRPr/>
            </a:pPr>
            <a:r>
              <a:rPr lang="el-GR" sz="2200" dirty="0"/>
              <a:t>Ανάλογα με </a:t>
            </a:r>
            <a:r>
              <a:rPr lang="el-GR" sz="2200" dirty="0" smtClean="0"/>
              <a:t>το προφίλ, </a:t>
            </a:r>
            <a:r>
              <a:rPr lang="el-GR" sz="2200" dirty="0"/>
              <a:t>τον τύπο, </a:t>
            </a:r>
            <a:r>
              <a:rPr lang="el-GR" sz="2200" dirty="0" smtClean="0"/>
              <a:t>την </a:t>
            </a:r>
            <a:r>
              <a:rPr lang="el-GR" sz="2200" dirty="0"/>
              <a:t>εμβέλεια, την ποιότητα, το μέγεθος </a:t>
            </a:r>
          </a:p>
          <a:p>
            <a:pPr algn="just" eaLnBrk="0" fontAlgn="auto" hangingPunct="0">
              <a:spcBef>
                <a:spcPts val="0"/>
              </a:spcBef>
              <a:spcAft>
                <a:spcPts val="0"/>
              </a:spcAft>
              <a:buClr>
                <a:srgbClr val="990033"/>
              </a:buClr>
              <a:buSzPct val="150000"/>
              <a:defRPr/>
            </a:pPr>
            <a:r>
              <a:rPr lang="el-GR" sz="2200" dirty="0"/>
              <a:t>και την κάλυψη από τα ΜΜΕ της εκδήλωσης, </a:t>
            </a:r>
            <a:r>
              <a:rPr lang="el-GR" sz="2200" dirty="0" smtClean="0"/>
              <a:t>ποικίλουν </a:t>
            </a:r>
            <a:r>
              <a:rPr lang="el-GR" sz="2200" dirty="0"/>
              <a:t>οι φορείς που θα ήθελαν να </a:t>
            </a:r>
          </a:p>
          <a:p>
            <a:pPr algn="just" eaLnBrk="0" fontAlgn="auto" hangingPunct="0">
              <a:spcBef>
                <a:spcPts val="0"/>
              </a:spcBef>
              <a:spcAft>
                <a:spcPts val="0"/>
              </a:spcAft>
              <a:buClr>
                <a:srgbClr val="990033"/>
              </a:buClr>
              <a:buSzPct val="150000"/>
              <a:defRPr/>
            </a:pPr>
            <a:r>
              <a:rPr lang="el-GR" sz="2200" dirty="0"/>
              <a:t>συνεισφέρουν οικονομικά ή σε είδος.</a:t>
            </a:r>
          </a:p>
        </p:txBody>
      </p:sp>
      <p:sp>
        <p:nvSpPr>
          <p:cNvPr id="41991"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E2A5719-E560-4FE8-B822-9FB1C4E68985}" type="slidenum">
              <a:rPr lang="en-US"/>
              <a:pPr fontAlgn="base">
                <a:spcBef>
                  <a:spcPct val="0"/>
                </a:spcBef>
                <a:spcAft>
                  <a:spcPct val="0"/>
                </a:spcAft>
              </a:pPr>
              <a:t>17</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60903" y="1348966"/>
            <a:ext cx="11081442" cy="5109091"/>
          </a:xfrm>
          <a:prstGeom prst="rect">
            <a:avLst/>
          </a:prstGeom>
          <a:noFill/>
          <a:ln w="9525">
            <a:noFill/>
            <a:miter lim="800000"/>
            <a:headEnd/>
            <a:tailEnd/>
          </a:ln>
        </p:spPr>
        <p:txBody>
          <a:bodyPr wrap="square">
            <a:spAutoFit/>
          </a:bodyPr>
          <a:lstStyle/>
          <a:p>
            <a:pPr algn="just" eaLnBrk="0" fontAlgn="auto" hangingPunct="0">
              <a:spcBef>
                <a:spcPts val="0"/>
              </a:spcBef>
              <a:spcAft>
                <a:spcPts val="1200"/>
              </a:spcAft>
              <a:buClr>
                <a:srgbClr val="990033"/>
              </a:buClr>
              <a:buSzPct val="150000"/>
              <a:buFont typeface="Wingdings" pitchFamily="2" charset="2"/>
              <a:buNone/>
              <a:defRPr/>
            </a:pPr>
            <a:r>
              <a:rPr lang="el-GR" sz="2200" b="1" dirty="0">
                <a:solidFill>
                  <a:srgbClr val="C00000"/>
                </a:solidFill>
              </a:rPr>
              <a:t>2.1. Πρόταση </a:t>
            </a:r>
            <a:r>
              <a:rPr lang="el-GR" sz="2200" b="1" dirty="0" smtClean="0">
                <a:solidFill>
                  <a:srgbClr val="C00000"/>
                </a:solidFill>
              </a:rPr>
              <a:t>χορηγίας</a:t>
            </a:r>
            <a:endParaRPr lang="el-GR" sz="2200" b="1" dirty="0">
              <a:solidFill>
                <a:srgbClr val="C00000"/>
              </a:solidFill>
            </a:endParaRPr>
          </a:p>
          <a:p>
            <a:pPr algn="just" eaLnBrk="0" fontAlgn="auto" hangingPunct="0">
              <a:spcBef>
                <a:spcPts val="0"/>
              </a:spcBef>
              <a:spcAft>
                <a:spcPts val="1200"/>
              </a:spcAft>
              <a:buClr>
                <a:srgbClr val="990033"/>
              </a:buClr>
              <a:buSzPct val="150000"/>
              <a:buFont typeface="Wingdings" pitchFamily="2" charset="2"/>
              <a:buNone/>
              <a:defRPr/>
            </a:pPr>
            <a:r>
              <a:rPr lang="el-GR" sz="2200" u="sng" dirty="0"/>
              <a:t>Το </a:t>
            </a:r>
            <a:r>
              <a:rPr lang="el-GR" sz="2200" u="sng" dirty="0" smtClean="0"/>
              <a:t>περιεχόμενο</a:t>
            </a:r>
            <a:endParaRPr lang="el-GR" sz="2200" u="sng" dirty="0"/>
          </a:p>
          <a:p>
            <a:pPr algn="just" fontAlgn="auto">
              <a:spcBef>
                <a:spcPts val="0"/>
              </a:spcBef>
              <a:spcAft>
                <a:spcPts val="1200"/>
              </a:spcAft>
              <a:defRPr/>
            </a:pPr>
            <a:r>
              <a:rPr lang="el-GR" sz="2200" dirty="0"/>
              <a:t>Η </a:t>
            </a:r>
            <a:r>
              <a:rPr lang="el-GR" sz="2200" dirty="0" smtClean="0"/>
              <a:t>λεπτομερής </a:t>
            </a:r>
            <a:r>
              <a:rPr lang="el-GR" sz="2200" dirty="0"/>
              <a:t>περιγραφή της </a:t>
            </a:r>
            <a:r>
              <a:rPr lang="el-GR" sz="2200" dirty="0" smtClean="0"/>
              <a:t>εκδήλωσης </a:t>
            </a:r>
            <a:r>
              <a:rPr lang="el-GR" sz="2200" dirty="0"/>
              <a:t>δείχνει την οργανωτική ετοιμότητα </a:t>
            </a:r>
            <a:r>
              <a:rPr lang="el-GR" sz="2200" dirty="0" smtClean="0"/>
              <a:t>σας. Περιγράφουμε το </a:t>
            </a:r>
            <a:r>
              <a:rPr lang="el-GR" sz="2200" dirty="0"/>
              <a:t>είδος της </a:t>
            </a:r>
            <a:r>
              <a:rPr lang="el-GR" sz="2200" dirty="0" smtClean="0"/>
              <a:t>εκδήλωσης</a:t>
            </a:r>
            <a:r>
              <a:rPr lang="el-GR" sz="2200" dirty="0"/>
              <a:t>, το θέμα, </a:t>
            </a:r>
            <a:r>
              <a:rPr lang="el-GR" sz="2200" dirty="0" smtClean="0"/>
              <a:t>τον στόχο, </a:t>
            </a:r>
            <a:r>
              <a:rPr lang="el-GR" sz="2200" dirty="0"/>
              <a:t>το περιεχόμενο,  ποια τα συνεργαζόμενα πρόσωπα και οι φορείς, πού, πότε, πόσο θα διαρκέσει, πόσοι προβλέπεται να την παρακολουθήσουν, πόσος είναι ο χρόνος προετοιμασίας, το ποσό της αιτούμενης χρηματοδότησης, κτλ. Μια γενική περιγραφή του προϋπολογισμού της σχεδιαζόμενης εκδήλωσης δείχνει το μέγεθος, τον οργανωτικό ορθολογισμό και το εφικτό του εγχειρήματος. </a:t>
            </a:r>
          </a:p>
          <a:p>
            <a:pPr algn="just" fontAlgn="auto">
              <a:spcBef>
                <a:spcPts val="0"/>
              </a:spcBef>
              <a:spcAft>
                <a:spcPts val="1200"/>
              </a:spcAft>
              <a:defRPr/>
            </a:pPr>
            <a:r>
              <a:rPr lang="el-GR" sz="2200" dirty="0"/>
              <a:t>Τα προσδοκώμενα οφέλη του </a:t>
            </a:r>
            <a:r>
              <a:rPr lang="el-GR" sz="2200" dirty="0" smtClean="0"/>
              <a:t>χορηγού καθώς </a:t>
            </a:r>
            <a:r>
              <a:rPr lang="el-GR" sz="2200" dirty="0"/>
              <a:t>και οι πιθανές παροχές προς αυτόν θα πρέπει να αναφερθούν με όση μεγαλύτερη ακρίβεια και λεπτομέρεια είναι δυνατό. </a:t>
            </a:r>
            <a:endParaRPr lang="el-GR" sz="2200" dirty="0" smtClean="0"/>
          </a:p>
          <a:p>
            <a:pPr algn="just" fontAlgn="auto">
              <a:spcBef>
                <a:spcPts val="0"/>
              </a:spcBef>
              <a:spcAft>
                <a:spcPts val="1200"/>
              </a:spcAft>
              <a:defRPr/>
            </a:pPr>
            <a:r>
              <a:rPr lang="el-GR" sz="2200" dirty="0" smtClean="0"/>
              <a:t>Εστιάζουμε σε στοιχεία που ενδιαφέρουν τον πιθανό χορηγό που θα τον προέτρεπαν να δώσει χρήματα όπως για παράδειγμα η οικοδόμηση μιας καλής εικόνας.</a:t>
            </a:r>
            <a:endParaRPr lang="el-GR" sz="2200" dirty="0"/>
          </a:p>
        </p:txBody>
      </p:sp>
      <p:sp>
        <p:nvSpPr>
          <p:cNvPr id="43015"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1E2CD90-4979-4479-BCD1-B43E1BB60198}" type="slidenum">
              <a:rPr lang="en-US"/>
              <a:pPr fontAlgn="base">
                <a:spcBef>
                  <a:spcPct val="0"/>
                </a:spcBef>
                <a:spcAft>
                  <a:spcPct val="0"/>
                </a:spcAft>
              </a:pPr>
              <a:t>18</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527051" y="1484313"/>
            <a:ext cx="11330516" cy="4521238"/>
          </a:xfrm>
          <a:prstGeom prst="rect">
            <a:avLst/>
          </a:prstGeom>
          <a:noFill/>
          <a:ln w="9525">
            <a:noFill/>
            <a:miter lim="800000"/>
            <a:headEnd/>
            <a:tailEnd/>
          </a:ln>
        </p:spPr>
        <p:txBody>
          <a:bodyPr>
            <a:spAutoFit/>
          </a:bodyPr>
          <a:lstStyle/>
          <a:p>
            <a:pPr algn="just" eaLnBrk="0" fontAlgn="auto" hangingPunct="0">
              <a:lnSpc>
                <a:spcPct val="130000"/>
              </a:lnSpc>
              <a:spcBef>
                <a:spcPts val="0"/>
              </a:spcBef>
              <a:spcAft>
                <a:spcPts val="0"/>
              </a:spcAft>
              <a:buClr>
                <a:srgbClr val="990033"/>
              </a:buClr>
              <a:buSzPct val="150000"/>
              <a:buFont typeface="Wingdings" pitchFamily="2" charset="2"/>
              <a:buNone/>
              <a:defRPr/>
            </a:pPr>
            <a:r>
              <a:rPr lang="el-GR" sz="2200" b="1" dirty="0">
                <a:solidFill>
                  <a:srgbClr val="C00000"/>
                </a:solidFill>
              </a:rPr>
              <a:t>2.1. Πρόταση </a:t>
            </a:r>
            <a:r>
              <a:rPr lang="el-GR" sz="2200" b="1" dirty="0" smtClean="0">
                <a:solidFill>
                  <a:srgbClr val="C00000"/>
                </a:solidFill>
              </a:rPr>
              <a:t>χορηγίας</a:t>
            </a:r>
            <a:endParaRPr lang="el-GR" sz="2200" b="1" dirty="0">
              <a:solidFill>
                <a:srgbClr val="C00000"/>
              </a:solidFill>
            </a:endParaRPr>
          </a:p>
          <a:p>
            <a:pPr algn="just" eaLnBrk="0" fontAlgn="auto" hangingPunct="0">
              <a:lnSpc>
                <a:spcPct val="120000"/>
              </a:lnSpc>
              <a:spcBef>
                <a:spcPts val="0"/>
              </a:spcBef>
              <a:spcAft>
                <a:spcPts val="0"/>
              </a:spcAft>
              <a:buClr>
                <a:srgbClr val="990033"/>
              </a:buClr>
              <a:buSzPct val="150000"/>
              <a:buFont typeface="Wingdings" pitchFamily="2" charset="2"/>
              <a:buNone/>
              <a:defRPr/>
            </a:pPr>
            <a:r>
              <a:rPr lang="el-GR" sz="2200" u="sng" dirty="0" smtClean="0"/>
              <a:t>Η προσέγγιση των χορηγών</a:t>
            </a:r>
            <a:endParaRPr lang="el-GR" sz="2200" u="sng" dirty="0"/>
          </a:p>
          <a:p>
            <a:pPr algn="just" eaLnBrk="0" fontAlgn="auto" hangingPunct="0">
              <a:lnSpc>
                <a:spcPct val="120000"/>
              </a:lnSpc>
              <a:spcBef>
                <a:spcPts val="0"/>
              </a:spcBef>
              <a:spcAft>
                <a:spcPts val="0"/>
              </a:spcAft>
              <a:buClr>
                <a:srgbClr val="990033"/>
              </a:buClr>
              <a:buSzPct val="150000"/>
              <a:buFont typeface="Wingdings" pitchFamily="2" charset="2"/>
              <a:buNone/>
              <a:defRPr/>
            </a:pPr>
            <a:r>
              <a:rPr lang="el-GR" sz="2200" dirty="0" smtClean="0"/>
              <a:t>Μια γρήγορη επαφή με τους χορηγούς πριν την αποστολή της πρότασης χορηγίας αυξάνει την αποτελεσματικότητά της. Κατά την συνάντηση, εάν ο πιθανός χορηγός δεν γνωρίζει το έργο του φορέα που διοργανώνει την εκδήλωση, του γνωστοποιούνται και του προβάλλονται προγενέστερες εκδηλώσεις καθώς και οι θετικές κριτικές τους. Συνήθως </a:t>
            </a:r>
            <a:r>
              <a:rPr lang="el-GR" sz="2200" dirty="0"/>
              <a:t>ο διαθέσιμος χρόνος είναι μικρός. Για αυτό η σαφήνεια του λόγου, η συμπύκνωση των μηνυμάτων, ο ενθουσιασμός και κυρίως </a:t>
            </a:r>
            <a:r>
              <a:rPr lang="el-GR" sz="2200" dirty="0" smtClean="0"/>
              <a:t>η </a:t>
            </a:r>
            <a:r>
              <a:rPr lang="el-GR" sz="2200" dirty="0"/>
              <a:t>διάθεση να ακουστούν τα σχόλια και οι </a:t>
            </a:r>
            <a:r>
              <a:rPr lang="el-GR" sz="2200" dirty="0" smtClean="0"/>
              <a:t>παρατηρήσεις </a:t>
            </a:r>
            <a:r>
              <a:rPr lang="el-GR" sz="2200" dirty="0"/>
              <a:t>του μελλοντικού </a:t>
            </a:r>
            <a:r>
              <a:rPr lang="el-GR" sz="2200" dirty="0" smtClean="0"/>
              <a:t>χορηγού είναι </a:t>
            </a:r>
            <a:r>
              <a:rPr lang="el-GR" sz="2200" dirty="0"/>
              <a:t>σημαντικοί παράγοντες της </a:t>
            </a:r>
            <a:r>
              <a:rPr lang="el-GR" sz="2200" dirty="0" smtClean="0"/>
              <a:t>αποτελεσματικότητας </a:t>
            </a:r>
            <a:r>
              <a:rPr lang="el-GR" sz="2200" dirty="0"/>
              <a:t>της συνάντησης.</a:t>
            </a:r>
          </a:p>
          <a:p>
            <a:pPr algn="just" eaLnBrk="0" fontAlgn="auto" hangingPunct="0">
              <a:lnSpc>
                <a:spcPct val="120000"/>
              </a:lnSpc>
              <a:spcBef>
                <a:spcPts val="0"/>
              </a:spcBef>
              <a:spcAft>
                <a:spcPts val="0"/>
              </a:spcAft>
              <a:buClr>
                <a:srgbClr val="990033"/>
              </a:buClr>
              <a:buSzPct val="150000"/>
              <a:buFont typeface="Wingdings" pitchFamily="2" charset="2"/>
              <a:buNone/>
              <a:defRPr/>
            </a:pPr>
            <a:endParaRPr lang="el-GR" dirty="0">
              <a:latin typeface="+mj-lt"/>
            </a:endParaRPr>
          </a:p>
        </p:txBody>
      </p:sp>
      <p:sp>
        <p:nvSpPr>
          <p:cNvPr id="44039"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F99D5B3-B4D0-4F79-855D-0D6DD59A87DF}" type="slidenum">
              <a:rPr lang="en-US"/>
              <a:pPr fontAlgn="base">
                <a:spcBef>
                  <a:spcPct val="0"/>
                </a:spcBef>
                <a:spcAft>
                  <a:spcPct val="0"/>
                </a:spcAft>
              </a:pPr>
              <a:t>19</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περιεχομένου"/>
          <p:cNvSpPr>
            <a:spLocks noGrp="1"/>
          </p:cNvSpPr>
          <p:nvPr>
            <p:ph idx="1"/>
          </p:nvPr>
        </p:nvSpPr>
        <p:spPr>
          <a:xfrm>
            <a:off x="968721" y="1828799"/>
            <a:ext cx="10275684" cy="3903663"/>
          </a:xfrm>
        </p:spPr>
        <p:txBody>
          <a:bodyPr>
            <a:normAutofit/>
          </a:bodyPr>
          <a:lstStyle/>
          <a:p>
            <a:pPr algn="just">
              <a:lnSpc>
                <a:spcPct val="150000"/>
              </a:lnSpc>
            </a:pPr>
            <a:r>
              <a:rPr lang="el-GR" sz="2400" dirty="0" smtClean="0"/>
              <a:t>Η παρουσίαση στοχεύει στο να παρουσιαστεί συνολικά η πορεία οργάνωσης μιας εκδήλωσης χορού και αναψυχής με όλες τις επιμέρους φάσεις της και στο σύνολο της. Ακόμη επιδιώκεται η πρακτική εξάσκηση των συμμετεχόντων σε επιμέρους οργανωτικά στοιχεία.</a:t>
            </a:r>
          </a:p>
        </p:txBody>
      </p:sp>
      <p:sp>
        <p:nvSpPr>
          <p:cNvPr id="5" name="Rectangle 1"/>
          <p:cNvSpPr>
            <a:spLocks noGrp="1"/>
          </p:cNvSpPr>
          <p:nvPr>
            <p:ph type="title"/>
          </p:nvPr>
        </p:nvSpPr>
        <p:spPr>
          <a:xfrm>
            <a:off x="1113576" y="0"/>
            <a:ext cx="10613679" cy="1143000"/>
          </a:xfrm>
        </p:spPr>
        <p:txBody>
          <a:bodyPr/>
          <a:lstStyle/>
          <a:p>
            <a:pPr fontAlgn="auto">
              <a:spcAft>
                <a:spcPts val="0"/>
              </a:spcAft>
              <a:defRPr/>
            </a:pPr>
            <a:r>
              <a:rPr lang="el-GR" sz="3200" b="0" dirty="0" smtClean="0">
                <a:solidFill>
                  <a:srgbClr val="000099"/>
                </a:solidFill>
              </a:rPr>
              <a:t>Σκοπός</a:t>
            </a:r>
            <a:endParaRPr lang="en-US" sz="3200" b="0" dirty="0">
              <a:solidFill>
                <a:srgbClr val="000099"/>
              </a:solidFill>
            </a:endParaRPr>
          </a:p>
        </p:txBody>
      </p:sp>
      <p:sp>
        <p:nvSpPr>
          <p:cNvPr id="14341"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14F9742-19AB-4269-8FCB-0B28E75BE064}" type="slidenum">
              <a:rPr lang="en-US"/>
              <a:pPr fontAlgn="base">
                <a:spcBef>
                  <a:spcPct val="0"/>
                </a:spcBef>
                <a:spcAft>
                  <a:spcPct val="0"/>
                </a:spcAft>
              </a:pPr>
              <a:t>2</a:t>
            </a:fld>
            <a:endParaRPr lang="en-US"/>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734786" y="1420585"/>
            <a:ext cx="10663365" cy="4716676"/>
          </a:xfrm>
          <a:prstGeom prst="rect">
            <a:avLst/>
          </a:prstGeom>
          <a:noFill/>
          <a:ln w="9525">
            <a:noFill/>
            <a:miter lim="800000"/>
            <a:headEnd/>
            <a:tailEnd/>
          </a:ln>
        </p:spPr>
        <p:txBody>
          <a:bodyPr wrap="square">
            <a:spAutoFit/>
          </a:bodyPr>
          <a:lstStyle/>
          <a:p>
            <a:pPr algn="just" eaLnBrk="0" fontAlgn="auto" hangingPunct="0">
              <a:lnSpc>
                <a:spcPct val="130000"/>
              </a:lnSpc>
              <a:spcBef>
                <a:spcPts val="0"/>
              </a:spcBef>
              <a:spcAft>
                <a:spcPts val="0"/>
              </a:spcAft>
              <a:buClr>
                <a:srgbClr val="990033"/>
              </a:buClr>
              <a:buSzPct val="150000"/>
              <a:buFont typeface="Wingdings" pitchFamily="2" charset="2"/>
              <a:buNone/>
              <a:defRPr/>
            </a:pPr>
            <a:r>
              <a:rPr lang="el-GR" sz="2200" b="1" dirty="0">
                <a:solidFill>
                  <a:srgbClr val="C00000"/>
                </a:solidFill>
              </a:rPr>
              <a:t> </a:t>
            </a:r>
            <a:r>
              <a:rPr lang="el-GR" sz="2200" b="1" dirty="0" smtClean="0">
                <a:solidFill>
                  <a:srgbClr val="C00000"/>
                </a:solidFill>
              </a:rPr>
              <a:t>2. </a:t>
            </a:r>
            <a:r>
              <a:rPr lang="el-GR" sz="2200" b="1" dirty="0">
                <a:solidFill>
                  <a:srgbClr val="C00000"/>
                </a:solidFill>
              </a:rPr>
              <a:t>Οργάνωση της εκδήλωσης</a:t>
            </a:r>
          </a:p>
          <a:p>
            <a:pPr algn="just" eaLnBrk="0" fontAlgn="auto" hangingPunct="0">
              <a:spcBef>
                <a:spcPts val="0"/>
              </a:spcBef>
              <a:spcAft>
                <a:spcPts val="0"/>
              </a:spcAft>
              <a:buClr>
                <a:srgbClr val="990033"/>
              </a:buClr>
              <a:buSzPct val="150000"/>
              <a:buFont typeface="Wingdings" pitchFamily="2" charset="2"/>
              <a:buNone/>
              <a:defRPr/>
            </a:pPr>
            <a:r>
              <a:rPr lang="el-GR" sz="2200" dirty="0"/>
              <a:t>Η οργάνωση μιας εκδήλωσης απαιτεί οργανωτικές ικανότητες οι οποίες </a:t>
            </a:r>
            <a:r>
              <a:rPr lang="el-GR" sz="2200" dirty="0" smtClean="0"/>
              <a:t>αυξάνονται </a:t>
            </a:r>
            <a:r>
              <a:rPr lang="el-GR" sz="2200" dirty="0"/>
              <a:t>όσο το μέγεθός της μεγαλώνει</a:t>
            </a:r>
            <a:r>
              <a:rPr lang="el-GR" sz="2200" dirty="0" smtClean="0"/>
              <a:t>. </a:t>
            </a:r>
            <a:endParaRPr lang="el-GR" sz="2200" dirty="0"/>
          </a:p>
          <a:p>
            <a:pPr algn="just" eaLnBrk="0" fontAlgn="auto" hangingPunct="0">
              <a:lnSpc>
                <a:spcPct val="150000"/>
              </a:lnSpc>
              <a:spcBef>
                <a:spcPts val="0"/>
              </a:spcBef>
              <a:spcAft>
                <a:spcPts val="0"/>
              </a:spcAft>
              <a:buClr>
                <a:srgbClr val="990033"/>
              </a:buClr>
              <a:buSzPct val="150000"/>
              <a:defRPr/>
            </a:pPr>
            <a:r>
              <a:rPr lang="el-GR" sz="2200" u="sng" dirty="0" smtClean="0"/>
              <a:t>Αρμοδιότητες και ευθύνες</a:t>
            </a:r>
            <a:endParaRPr lang="el-GR" sz="2200" u="sng" dirty="0"/>
          </a:p>
          <a:p>
            <a:pPr algn="just" eaLnBrk="0" fontAlgn="auto" hangingPunct="0">
              <a:spcBef>
                <a:spcPts val="0"/>
              </a:spcBef>
              <a:spcAft>
                <a:spcPts val="0"/>
              </a:spcAft>
              <a:buClr>
                <a:srgbClr val="990033"/>
              </a:buClr>
              <a:buSzPct val="150000"/>
              <a:defRPr/>
            </a:pPr>
            <a:r>
              <a:rPr lang="el-GR" sz="2200" dirty="0"/>
              <a:t>Αφού καθοριστούν οι εργασίες που πρέπει να γίνουν </a:t>
            </a:r>
            <a:r>
              <a:rPr lang="el-GR" sz="2200" dirty="0" smtClean="0"/>
              <a:t>στην </a:t>
            </a:r>
            <a:r>
              <a:rPr lang="el-GR" sz="2200" dirty="0"/>
              <a:t>συνέχεια αναθέτονται σε άτομα. Η ανάθεση </a:t>
            </a:r>
            <a:r>
              <a:rPr lang="el-GR" sz="2200" dirty="0" smtClean="0"/>
              <a:t>αρμοδιοτήτων </a:t>
            </a:r>
            <a:r>
              <a:rPr lang="el-GR" sz="2200" dirty="0"/>
              <a:t>και ευθυνών </a:t>
            </a:r>
            <a:r>
              <a:rPr lang="el-GR" sz="2200" dirty="0" smtClean="0"/>
              <a:t>είναι </a:t>
            </a:r>
            <a:r>
              <a:rPr lang="el-GR" sz="2200" dirty="0"/>
              <a:t>από τις </a:t>
            </a:r>
            <a:r>
              <a:rPr lang="el-GR" sz="2200" dirty="0" smtClean="0"/>
              <a:t>πρώτες </a:t>
            </a:r>
            <a:r>
              <a:rPr lang="el-GR" sz="2200" dirty="0"/>
              <a:t>ενέργειες που οφείλουν να </a:t>
            </a:r>
            <a:r>
              <a:rPr lang="el-GR" sz="2200" dirty="0" smtClean="0"/>
              <a:t>γίνουν ανάλογα με τις ικανότητές τους. Η </a:t>
            </a:r>
            <a:r>
              <a:rPr lang="el-GR" sz="2200" u="sng" dirty="0" smtClean="0"/>
              <a:t>συγκρότηση επιτροπών </a:t>
            </a:r>
            <a:r>
              <a:rPr lang="el-GR" sz="2200" dirty="0" smtClean="0"/>
              <a:t>η οποία αποτελεί μια διαδικασία ανάληψης ευθυνών και αρμοδιοτήτων (π.χ. οργανωτική, επίτιμη, οικονομικών). Ενδεικτικά: η συγγραφή της πρότασης χορηγίας, η επαφή με τους χορηγούς, τους τεχνικούς και τους καλλιτέχνες, η προώθηση της εκδήλωσης στο κοινό, η διαχείριση του προϋπολογισμού, η εξασφάλιση του εξοπλισμού και του χώρου, κτλ. </a:t>
            </a:r>
            <a:endParaRPr lang="el-GR" sz="2200" dirty="0"/>
          </a:p>
          <a:p>
            <a:pPr algn="just" eaLnBrk="0" fontAlgn="auto" hangingPunct="0">
              <a:lnSpc>
                <a:spcPct val="105000"/>
              </a:lnSpc>
              <a:spcBef>
                <a:spcPts val="0"/>
              </a:spcBef>
              <a:spcAft>
                <a:spcPts val="0"/>
              </a:spcAft>
              <a:buClr>
                <a:srgbClr val="990033"/>
              </a:buClr>
              <a:buSzPct val="150000"/>
              <a:defRPr/>
            </a:pPr>
            <a:r>
              <a:rPr lang="el-GR" i="1" dirty="0">
                <a:latin typeface="+mj-lt"/>
              </a:rPr>
              <a:t>  </a:t>
            </a:r>
          </a:p>
        </p:txBody>
      </p:sp>
      <p:sp>
        <p:nvSpPr>
          <p:cNvPr id="45063"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C33DD12-8331-44B6-9257-EF273511A064}" type="slidenum">
              <a:rPr lang="en-US"/>
              <a:pPr fontAlgn="base">
                <a:spcBef>
                  <a:spcPct val="0"/>
                </a:spcBef>
                <a:spcAft>
                  <a:spcPct val="0"/>
                </a:spcAft>
              </a:pPr>
              <a:t>20</a:t>
            </a:fld>
            <a:endParaRPr lang="en-US" dirty="0"/>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Text Box 4"/>
          <p:cNvSpPr txBox="1">
            <a:spLocks noChangeArrowheads="1"/>
          </p:cNvSpPr>
          <p:nvPr/>
        </p:nvSpPr>
        <p:spPr bwMode="auto">
          <a:xfrm>
            <a:off x="570368" y="1394234"/>
            <a:ext cx="10927534" cy="5663089"/>
          </a:xfrm>
          <a:prstGeom prst="rect">
            <a:avLst/>
          </a:prstGeom>
          <a:noFill/>
          <a:ln w="9525">
            <a:noFill/>
            <a:miter lim="800000"/>
            <a:headEnd/>
            <a:tailEnd/>
          </a:ln>
        </p:spPr>
        <p:txBody>
          <a:bodyPr wrap="square">
            <a:spAutoFit/>
          </a:bodyPr>
          <a:lstStyle/>
          <a:p>
            <a:pPr algn="just" eaLnBrk="0" fontAlgn="auto" hangingPunct="0">
              <a:spcBef>
                <a:spcPts val="0"/>
              </a:spcBef>
              <a:spcAft>
                <a:spcPts val="600"/>
              </a:spcAft>
              <a:buClr>
                <a:srgbClr val="990033"/>
              </a:buClr>
              <a:buSzPct val="150000"/>
              <a:buFont typeface="Wingdings" pitchFamily="2" charset="2"/>
              <a:buNone/>
              <a:defRPr/>
            </a:pPr>
            <a:r>
              <a:rPr lang="el-GR" sz="2200" b="1" dirty="0">
                <a:solidFill>
                  <a:srgbClr val="C00000"/>
                </a:solidFill>
              </a:rPr>
              <a:t> </a:t>
            </a:r>
            <a:r>
              <a:rPr lang="el-GR" sz="2200" b="1" dirty="0" smtClean="0">
                <a:solidFill>
                  <a:srgbClr val="C00000"/>
                </a:solidFill>
              </a:rPr>
              <a:t>2. </a:t>
            </a:r>
            <a:r>
              <a:rPr lang="el-GR" sz="2200" b="1" dirty="0">
                <a:solidFill>
                  <a:srgbClr val="C00000"/>
                </a:solidFill>
              </a:rPr>
              <a:t>Οργάνωση της εκδήλωσης</a:t>
            </a:r>
          </a:p>
          <a:p>
            <a:pPr eaLnBrk="0" fontAlgn="auto" hangingPunct="0">
              <a:lnSpc>
                <a:spcPct val="150000"/>
              </a:lnSpc>
              <a:spcBef>
                <a:spcPts val="0"/>
              </a:spcBef>
              <a:spcAft>
                <a:spcPts val="0"/>
              </a:spcAft>
              <a:buClr>
                <a:srgbClr val="990033"/>
              </a:buClr>
              <a:buSzPct val="150000"/>
              <a:defRPr/>
            </a:pPr>
            <a:r>
              <a:rPr lang="el-GR" sz="2200" u="sng" dirty="0" smtClean="0"/>
              <a:t>Οργανόγραμμα</a:t>
            </a:r>
          </a:p>
          <a:p>
            <a:pPr eaLnBrk="0" fontAlgn="auto" hangingPunct="0">
              <a:spcBef>
                <a:spcPts val="0"/>
              </a:spcBef>
              <a:spcAft>
                <a:spcPts val="0"/>
              </a:spcAft>
              <a:buClr>
                <a:srgbClr val="990033"/>
              </a:buClr>
              <a:buSzPct val="150000"/>
              <a:defRPr/>
            </a:pPr>
            <a:r>
              <a:rPr lang="el-GR" sz="2200" dirty="0" smtClean="0"/>
              <a:t>Το οργανόγραμμα παρουσιάζει τη δομή που έχει υιοθετηθεί για την οργάνωση της εκδήλωσης.</a:t>
            </a:r>
            <a:endParaRPr lang="en-US" sz="2200" dirty="0" smtClean="0"/>
          </a:p>
          <a:p>
            <a:pPr algn="just" eaLnBrk="0" fontAlgn="auto" hangingPunct="0">
              <a:spcBef>
                <a:spcPts val="0"/>
              </a:spcBef>
              <a:spcAft>
                <a:spcPts val="600"/>
              </a:spcAft>
              <a:buClr>
                <a:srgbClr val="990033"/>
              </a:buClr>
              <a:buSzPct val="150000"/>
              <a:buFont typeface="Wingdings" pitchFamily="2" charset="2"/>
              <a:buNone/>
              <a:defRPr/>
            </a:pPr>
            <a:r>
              <a:rPr lang="el-GR" sz="2200" u="sng" dirty="0" smtClean="0"/>
              <a:t>Χρονοδιάγραμμα</a:t>
            </a:r>
            <a:endParaRPr lang="el-GR" sz="2200" u="sng" dirty="0"/>
          </a:p>
          <a:p>
            <a:pPr algn="just" eaLnBrk="0" fontAlgn="auto" hangingPunct="0">
              <a:spcBef>
                <a:spcPts val="0"/>
              </a:spcBef>
              <a:spcAft>
                <a:spcPts val="600"/>
              </a:spcAft>
              <a:buClr>
                <a:srgbClr val="990033"/>
              </a:buClr>
              <a:buSzPct val="150000"/>
              <a:buFont typeface="Wingdings" pitchFamily="2" charset="2"/>
              <a:buNone/>
              <a:defRPr/>
            </a:pPr>
            <a:r>
              <a:rPr lang="el-GR" sz="2200" dirty="0" smtClean="0"/>
              <a:t>Σημαντικότατος παράγοντας </a:t>
            </a:r>
            <a:r>
              <a:rPr lang="el-GR" sz="2200" dirty="0"/>
              <a:t>για την καλή οργάνωση μιας εκδήλωσης. </a:t>
            </a:r>
            <a:r>
              <a:rPr lang="el-GR" sz="2200" dirty="0" smtClean="0"/>
              <a:t>Περιλαμβάνει </a:t>
            </a:r>
            <a:r>
              <a:rPr lang="el-GR" sz="2200" dirty="0"/>
              <a:t>τις ημερομηνίες που συγκεκριμένα πράγματα πρέπει να γίνουν. Το χρονοδιάγραμμα </a:t>
            </a:r>
            <a:r>
              <a:rPr lang="el-GR" sz="2200" dirty="0" smtClean="0"/>
              <a:t>είναι  </a:t>
            </a:r>
            <a:r>
              <a:rPr lang="el-GR" sz="2200" dirty="0"/>
              <a:t>ένα εργαλείο ελέγχου της πορείας της εκδήλωσης. </a:t>
            </a:r>
          </a:p>
          <a:p>
            <a:pPr algn="just" eaLnBrk="0" fontAlgn="auto" hangingPunct="0">
              <a:spcBef>
                <a:spcPts val="0"/>
              </a:spcBef>
              <a:spcAft>
                <a:spcPts val="600"/>
              </a:spcAft>
              <a:buClr>
                <a:srgbClr val="990033"/>
              </a:buClr>
              <a:buSzPct val="150000"/>
              <a:defRPr/>
            </a:pPr>
            <a:r>
              <a:rPr lang="el-GR" sz="2200" u="sng" dirty="0" smtClean="0"/>
              <a:t>Προώθηση </a:t>
            </a:r>
            <a:r>
              <a:rPr lang="el-GR" sz="2200" u="sng" dirty="0"/>
              <a:t>της εκδήλωσης</a:t>
            </a:r>
          </a:p>
          <a:p>
            <a:pPr algn="just" eaLnBrk="0" fontAlgn="auto" hangingPunct="0">
              <a:spcBef>
                <a:spcPts val="0"/>
              </a:spcBef>
              <a:spcAft>
                <a:spcPts val="600"/>
              </a:spcAft>
              <a:buClr>
                <a:srgbClr val="990033"/>
              </a:buClr>
              <a:buSzPct val="150000"/>
              <a:defRPr/>
            </a:pPr>
            <a:r>
              <a:rPr lang="el-GR" sz="2200" dirty="0"/>
              <a:t>Σκοπός της είναι να πληροφορήσει το κοινό για την </a:t>
            </a:r>
            <a:r>
              <a:rPr lang="el-GR" sz="2200" dirty="0" smtClean="0"/>
              <a:t>εκδήλωση</a:t>
            </a:r>
            <a:r>
              <a:rPr lang="el-GR" sz="2200" dirty="0"/>
              <a:t>, να δημιουργήσει μια επιθυμητή εικόνα </a:t>
            </a:r>
            <a:r>
              <a:rPr lang="el-GR" sz="2200" dirty="0" smtClean="0"/>
              <a:t>γι </a:t>
            </a:r>
            <a:r>
              <a:rPr lang="el-GR" sz="2200" dirty="0"/>
              <a:t>αυτήν, να την διαφοροποιήσει από αντίστοιχες </a:t>
            </a:r>
            <a:r>
              <a:rPr lang="el-GR" sz="2200" dirty="0" smtClean="0"/>
              <a:t>εκδηλώσεις</a:t>
            </a:r>
            <a:r>
              <a:rPr lang="el-GR" sz="2200" dirty="0"/>
              <a:t>,  να πείσει και να παρακινήσει το κοινό να την παρακολουθήσει και να υπενθυμίσει τα οφέλη και την ικανοποίηση που αποκόμισε το κοινό από προηγούμενες συμμετοχές του σε εκδηλώσεις. </a:t>
            </a:r>
          </a:p>
          <a:p>
            <a:pPr algn="just" eaLnBrk="0" fontAlgn="auto" hangingPunct="0">
              <a:spcBef>
                <a:spcPts val="0"/>
              </a:spcBef>
              <a:spcAft>
                <a:spcPts val="600"/>
              </a:spcAft>
              <a:buClr>
                <a:srgbClr val="990033"/>
              </a:buClr>
              <a:buSzPct val="150000"/>
              <a:defRPr/>
            </a:pPr>
            <a:r>
              <a:rPr lang="el-GR" i="1" dirty="0">
                <a:latin typeface="+mj-lt"/>
              </a:rPr>
              <a:t>  </a:t>
            </a:r>
          </a:p>
        </p:txBody>
      </p:sp>
      <p:sp>
        <p:nvSpPr>
          <p:cNvPr id="46087"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03D4441-9C36-4BEB-876D-29F60EF3255D}" type="slidenum">
              <a:rPr lang="en-US"/>
              <a:pPr fontAlgn="base">
                <a:spcBef>
                  <a:spcPct val="0"/>
                </a:spcBef>
                <a:spcAft>
                  <a:spcPct val="0"/>
                </a:spcAft>
              </a:pPr>
              <a:t>21</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box(in)">
                                      <p:cBhvr>
                                        <p:cTn id="7" dur="500"/>
                                        <p:tgtEl>
                                          <p:spTgt spid="15770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utoUpdateAnimBg="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84291" y="1438652"/>
            <a:ext cx="11553673" cy="5818516"/>
          </a:xfrm>
          <a:prstGeom prst="rect">
            <a:avLst/>
          </a:prstGeom>
          <a:noFill/>
          <a:ln w="9525">
            <a:noFill/>
            <a:miter lim="800000"/>
            <a:headEnd/>
            <a:tailEnd/>
          </a:ln>
        </p:spPr>
        <p:txBody>
          <a:bodyPr wrap="square">
            <a:spAutoFit/>
          </a:bodyPr>
          <a:lstStyle/>
          <a:p>
            <a:pPr algn="just" eaLnBrk="0" fontAlgn="auto" hangingPunct="0">
              <a:lnSpc>
                <a:spcPct val="130000"/>
              </a:lnSpc>
              <a:spcBef>
                <a:spcPts val="0"/>
              </a:spcBef>
              <a:spcAft>
                <a:spcPts val="600"/>
              </a:spcAft>
              <a:buClr>
                <a:srgbClr val="990033"/>
              </a:buClr>
              <a:buSzPct val="150000"/>
              <a:buFont typeface="Wingdings" pitchFamily="2" charset="2"/>
              <a:buNone/>
              <a:defRPr/>
            </a:pPr>
            <a:r>
              <a:rPr lang="el-GR" sz="2200" b="1" dirty="0">
                <a:solidFill>
                  <a:srgbClr val="C00000"/>
                </a:solidFill>
              </a:rPr>
              <a:t> </a:t>
            </a:r>
            <a:r>
              <a:rPr lang="el-GR" sz="2200" b="1" dirty="0" smtClean="0">
                <a:solidFill>
                  <a:srgbClr val="C00000"/>
                </a:solidFill>
              </a:rPr>
              <a:t>2. </a:t>
            </a:r>
            <a:r>
              <a:rPr lang="el-GR" sz="2200" b="1" dirty="0">
                <a:solidFill>
                  <a:srgbClr val="C00000"/>
                </a:solidFill>
              </a:rPr>
              <a:t>Οργάνωση της </a:t>
            </a:r>
            <a:r>
              <a:rPr lang="el-GR" sz="2200" b="1" dirty="0" smtClean="0">
                <a:solidFill>
                  <a:srgbClr val="C00000"/>
                </a:solidFill>
              </a:rPr>
              <a:t>εκδήλωσης </a:t>
            </a:r>
            <a:endParaRPr lang="el-GR" sz="2200" b="1" dirty="0">
              <a:solidFill>
                <a:srgbClr val="C00000"/>
              </a:solidFill>
            </a:endParaRPr>
          </a:p>
          <a:p>
            <a:pPr algn="just" eaLnBrk="0" fontAlgn="auto" hangingPunct="0">
              <a:lnSpc>
                <a:spcPct val="130000"/>
              </a:lnSpc>
              <a:spcBef>
                <a:spcPts val="0"/>
              </a:spcBef>
              <a:spcAft>
                <a:spcPts val="600"/>
              </a:spcAft>
              <a:buClr>
                <a:srgbClr val="990033"/>
              </a:buClr>
              <a:buSzPct val="150000"/>
              <a:defRPr/>
            </a:pPr>
            <a:r>
              <a:rPr lang="el-GR" sz="2200" dirty="0" smtClean="0"/>
              <a:t>Μέσα προώθησης:</a:t>
            </a:r>
            <a:endParaRPr lang="el-GR" sz="2200" dirty="0"/>
          </a:p>
          <a:p>
            <a:pPr algn="just" eaLnBrk="0" fontAlgn="auto" hangingPunct="0">
              <a:lnSpc>
                <a:spcPct val="130000"/>
              </a:lnSpc>
              <a:spcBef>
                <a:spcPts val="0"/>
              </a:spcBef>
              <a:spcAft>
                <a:spcPts val="0"/>
              </a:spcAft>
              <a:buClr>
                <a:srgbClr val="990033"/>
              </a:buClr>
              <a:buSzPct val="150000"/>
              <a:defRPr/>
            </a:pPr>
            <a:r>
              <a:rPr lang="el-GR" sz="2200" u="sng" dirty="0"/>
              <a:t>Διαφήμιση</a:t>
            </a:r>
            <a:r>
              <a:rPr lang="el-GR" sz="2200" dirty="0"/>
              <a:t> είναι ένα πληρωμένο μήνυμα σε μέσο μαζικής ενημέρωσης χωρίς προσωπική επικοινωνία, που σκοπό έχει να πληροφορήσει το κοινό για την εκδήλωση (μέσα εκπομπής, οπτικά μέσα, έντυπα μέσα, διαδίκτυο). </a:t>
            </a:r>
            <a:r>
              <a:rPr lang="el-GR" sz="2200" dirty="0" smtClean="0"/>
              <a:t>Η διαφήμιση αυξάνει την αποτελεσματικότητα της μέσω της επανάληψης της και απευθύνεται σε μεγάλες ομάδες κοινού με ένα τυποποιημένο μήνυμα. </a:t>
            </a:r>
            <a:endParaRPr lang="el-GR" sz="2200" dirty="0"/>
          </a:p>
          <a:p>
            <a:pPr algn="just" eaLnBrk="0" fontAlgn="auto" hangingPunct="0">
              <a:lnSpc>
                <a:spcPct val="130000"/>
              </a:lnSpc>
              <a:spcBef>
                <a:spcPts val="0"/>
              </a:spcBef>
              <a:spcAft>
                <a:spcPts val="0"/>
              </a:spcAft>
              <a:buClr>
                <a:srgbClr val="990033"/>
              </a:buClr>
              <a:buSzPct val="150000"/>
              <a:defRPr/>
            </a:pPr>
            <a:r>
              <a:rPr lang="el-GR" sz="2200" dirty="0"/>
              <a:t>Η </a:t>
            </a:r>
            <a:r>
              <a:rPr lang="el-GR" sz="2200" u="sng" dirty="0"/>
              <a:t>προσωπική πώληση</a:t>
            </a:r>
            <a:r>
              <a:rPr lang="el-GR" sz="2200" dirty="0"/>
              <a:t> είναι η παρουσίαση της χορευτικής εκδήλωσης με </a:t>
            </a:r>
            <a:r>
              <a:rPr lang="el-GR" sz="2200" dirty="0" smtClean="0"/>
              <a:t>απευθείας </a:t>
            </a:r>
            <a:r>
              <a:rPr lang="el-GR" sz="2200" dirty="0"/>
              <a:t>επικοινωνία με το κοινό. Δημιουργεί μια αμφίδρομη σχέση, αυξάνει το βαθμό ανταπόκρισης του κοινού (</a:t>
            </a:r>
            <a:r>
              <a:rPr lang="el-GR" sz="2200" dirty="0" smtClean="0"/>
              <a:t>τηλεφωνική, πρόσωπο </a:t>
            </a:r>
            <a:r>
              <a:rPr lang="el-GR" sz="2200" dirty="0"/>
              <a:t>με πρόσωπο επικοινωνία</a:t>
            </a:r>
            <a:r>
              <a:rPr lang="el-GR" sz="2200" dirty="0" smtClean="0"/>
              <a:t>). Υπάρχουν τα χρονικά περιθώρια να αναπτυχθεί διάλογος, να εξηγηθούν τα χαρακτηριστικά της εκδήλωσης, και να προσαρμοστούν τα επιχειρήματα.</a:t>
            </a:r>
            <a:endParaRPr lang="el-GR" sz="2200" dirty="0"/>
          </a:p>
          <a:p>
            <a:pPr algn="just" eaLnBrk="0" fontAlgn="auto" hangingPunct="0">
              <a:lnSpc>
                <a:spcPct val="105000"/>
              </a:lnSpc>
              <a:spcBef>
                <a:spcPts val="0"/>
              </a:spcBef>
              <a:spcAft>
                <a:spcPts val="0"/>
              </a:spcAft>
              <a:buClr>
                <a:srgbClr val="990033"/>
              </a:buClr>
              <a:buSzPct val="150000"/>
              <a:defRPr/>
            </a:pPr>
            <a:r>
              <a:rPr lang="el-GR" i="1" dirty="0">
                <a:latin typeface="+mj-lt"/>
              </a:rPr>
              <a:t>  </a:t>
            </a:r>
          </a:p>
        </p:txBody>
      </p:sp>
      <p:sp>
        <p:nvSpPr>
          <p:cNvPr id="47111"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281C185-616E-4A64-99F0-9ACC443F69D2}" type="slidenum">
              <a:rPr lang="en-US"/>
              <a:pPr fontAlgn="base">
                <a:spcBef>
                  <a:spcPct val="0"/>
                </a:spcBef>
                <a:spcAft>
                  <a:spcPct val="0"/>
                </a:spcAft>
              </a:pPr>
              <a:t>22</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34977" y="1321806"/>
            <a:ext cx="11506955" cy="5062924"/>
          </a:xfrm>
          <a:prstGeom prst="rect">
            <a:avLst/>
          </a:prstGeom>
          <a:noFill/>
          <a:ln w="9525">
            <a:noFill/>
            <a:miter lim="800000"/>
            <a:headEnd/>
            <a:tailEnd/>
          </a:ln>
        </p:spPr>
        <p:txBody>
          <a:bodyPr wrap="square">
            <a:spAutoFit/>
          </a:bodyPr>
          <a:lstStyle/>
          <a:p>
            <a:pPr algn="just" eaLnBrk="0" fontAlgn="auto" hangingPunct="0">
              <a:spcBef>
                <a:spcPts val="0"/>
              </a:spcBef>
              <a:spcAft>
                <a:spcPts val="600"/>
              </a:spcAft>
              <a:buClr>
                <a:srgbClr val="990033"/>
              </a:buClr>
              <a:buSzPct val="150000"/>
              <a:buFont typeface="Wingdings" pitchFamily="2" charset="2"/>
              <a:buNone/>
              <a:defRPr/>
            </a:pPr>
            <a:r>
              <a:rPr lang="el-GR" sz="2200" b="1" dirty="0">
                <a:solidFill>
                  <a:srgbClr val="C00000"/>
                </a:solidFill>
              </a:rPr>
              <a:t> </a:t>
            </a:r>
            <a:r>
              <a:rPr lang="el-GR" sz="2200" b="1" dirty="0" smtClean="0">
                <a:solidFill>
                  <a:srgbClr val="C00000"/>
                </a:solidFill>
              </a:rPr>
              <a:t>2. Οργάνωση  της εκδήλωσης </a:t>
            </a:r>
            <a:endParaRPr lang="el-GR" sz="2200" b="1" dirty="0">
              <a:solidFill>
                <a:srgbClr val="C00000"/>
              </a:solidFill>
            </a:endParaRPr>
          </a:p>
          <a:p>
            <a:pPr algn="just" eaLnBrk="0" fontAlgn="auto" hangingPunct="0">
              <a:spcBef>
                <a:spcPts val="0"/>
              </a:spcBef>
              <a:spcAft>
                <a:spcPts val="600"/>
              </a:spcAft>
              <a:buClr>
                <a:srgbClr val="990033"/>
              </a:buClr>
              <a:buSzPct val="150000"/>
              <a:defRPr/>
            </a:pPr>
            <a:r>
              <a:rPr lang="el-GR" sz="2200" dirty="0" smtClean="0"/>
              <a:t>Μέσα προώθησης:</a:t>
            </a:r>
            <a:endParaRPr lang="el-GR" sz="2200" dirty="0"/>
          </a:p>
          <a:p>
            <a:pPr algn="just" eaLnBrk="0" fontAlgn="auto" hangingPunct="0">
              <a:spcBef>
                <a:spcPts val="0"/>
              </a:spcBef>
              <a:spcAft>
                <a:spcPts val="600"/>
              </a:spcAft>
              <a:buClr>
                <a:srgbClr val="990033"/>
              </a:buClr>
              <a:buSzPct val="150000"/>
              <a:defRPr/>
            </a:pPr>
            <a:r>
              <a:rPr lang="el-GR" sz="2200" dirty="0"/>
              <a:t>Η </a:t>
            </a:r>
            <a:r>
              <a:rPr lang="el-GR" sz="2200" u="sng" dirty="0"/>
              <a:t>δημοσιότητα</a:t>
            </a:r>
            <a:r>
              <a:rPr lang="el-GR" sz="2200" dirty="0"/>
              <a:t> είναι η μη πληρωμένη αναφορά των μέσων ενημέρωσης στην </a:t>
            </a:r>
            <a:r>
              <a:rPr lang="el-GR" sz="2200" dirty="0" smtClean="0"/>
              <a:t>εκδήλωση</a:t>
            </a:r>
            <a:r>
              <a:rPr lang="el-GR" sz="2200" dirty="0"/>
              <a:t>. Το κοινό αντιλαμβάνεται την αναφορά ως είδηση των </a:t>
            </a:r>
            <a:r>
              <a:rPr lang="el-GR" sz="2200" dirty="0" smtClean="0"/>
              <a:t>μέσων </a:t>
            </a:r>
            <a:r>
              <a:rPr lang="el-GR" sz="2200" dirty="0"/>
              <a:t>(αφιερώματα για την εκδήλωση, συνεντεύξεις τύπου, προσωπικές συνεντεύξεις, δελτία τύπου</a:t>
            </a:r>
            <a:r>
              <a:rPr lang="el-GR" sz="2200" dirty="0" smtClean="0"/>
              <a:t>). Η δημιουργία ειδικών δημόσιων </a:t>
            </a:r>
            <a:r>
              <a:rPr lang="en-US" sz="2200" dirty="0" smtClean="0"/>
              <a:t>events</a:t>
            </a:r>
            <a:r>
              <a:rPr lang="el-GR" sz="2200" dirty="0" smtClean="0"/>
              <a:t> πριν την κύρια εκδήλωση για να τραβήξουν το ενδιαφέρον  του κοινού και να αυξήσουν την δημοσιότητά της, είναι ένας εναλλακτικός τρόπος προώθησης της. </a:t>
            </a:r>
            <a:endParaRPr lang="el-GR" sz="2200" dirty="0"/>
          </a:p>
          <a:p>
            <a:pPr algn="just" eaLnBrk="0" hangingPunct="0">
              <a:spcAft>
                <a:spcPts val="600"/>
              </a:spcAft>
              <a:buClr>
                <a:srgbClr val="990033"/>
              </a:buClr>
              <a:buSzPct val="150000"/>
              <a:defRPr/>
            </a:pPr>
            <a:r>
              <a:rPr lang="el-GR" sz="2200" dirty="0"/>
              <a:t>Οι </a:t>
            </a:r>
            <a:r>
              <a:rPr lang="el-GR" sz="2200" u="sng" dirty="0"/>
              <a:t>δημόσιες σχέσεις</a:t>
            </a:r>
            <a:r>
              <a:rPr lang="el-GR" sz="2200" dirty="0"/>
              <a:t> στοχεύουν να δημιουργήσουν καλές σχέσεις και ένα κλίμα εμπιστοσύνης και κατανόησης μεταξύ του </a:t>
            </a:r>
            <a:r>
              <a:rPr lang="el-GR" sz="2200" dirty="0" smtClean="0"/>
              <a:t>φορέα και </a:t>
            </a:r>
            <a:r>
              <a:rPr lang="el-GR" sz="2200" dirty="0"/>
              <a:t>του κοινού. Να οικοδομήσουν δηλαδή μια θετική στάση και </a:t>
            </a:r>
            <a:r>
              <a:rPr lang="el-GR" sz="2200" dirty="0" smtClean="0"/>
              <a:t>εικόνα. Η δημιουργίας μιας επιτυχημένης εικόνας είναι μια χρονοβόρα διαδικασία που απαιτεί συστηματικότητα, συνέπεια και συνέχεια. Οι δράσεις στα πλαίσια των δημοσίων σχέσεων απευθύνονται όχι μόνο στο κοινό που παρακολουθεί τις εκδηλώσεις του αλλά και στους δημοσιογράφους, τα ΜΜΕ, τις τοπικές και κρατικές αρχές, την ευρύτερη τοπική κοινωνία και τους χρηματοδότες.</a:t>
            </a:r>
            <a:endParaRPr lang="el-GR" i="1" dirty="0">
              <a:latin typeface="+mj-lt"/>
            </a:endParaRPr>
          </a:p>
        </p:txBody>
      </p:sp>
      <p:sp>
        <p:nvSpPr>
          <p:cNvPr id="48135"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7BCD6B7-FDAF-4ACD-B79E-6B4FF5C3D491}" type="slidenum">
              <a:rPr lang="en-US"/>
              <a:pPr fontAlgn="base">
                <a:spcBef>
                  <a:spcPct val="0"/>
                </a:spcBef>
                <a:spcAft>
                  <a:spcPct val="0"/>
                </a:spcAft>
              </a:pPr>
              <a:t>23</a:t>
            </a:fld>
            <a:endParaRPr lang="en-US" dirty="0"/>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51026" y="1629624"/>
            <a:ext cx="11110258" cy="5755422"/>
          </a:xfrm>
          <a:prstGeom prst="rect">
            <a:avLst/>
          </a:prstGeom>
          <a:noFill/>
          <a:ln w="9525">
            <a:noFill/>
            <a:miter lim="800000"/>
            <a:headEnd/>
            <a:tailEnd/>
          </a:ln>
        </p:spPr>
        <p:txBody>
          <a:bodyPr wrap="square">
            <a:spAutoFit/>
          </a:bodyPr>
          <a:lstStyle/>
          <a:p>
            <a:pPr algn="just" eaLnBrk="0" fontAlgn="auto" hangingPunct="0">
              <a:spcBef>
                <a:spcPts val="600"/>
              </a:spcBef>
              <a:spcAft>
                <a:spcPts val="1200"/>
              </a:spcAft>
              <a:buClr>
                <a:srgbClr val="990033"/>
              </a:buClr>
              <a:buSzPct val="150000"/>
              <a:buFont typeface="Wingdings" pitchFamily="2" charset="2"/>
              <a:buNone/>
              <a:defRPr/>
            </a:pPr>
            <a:r>
              <a:rPr lang="el-GR" sz="2200" b="1" dirty="0">
                <a:solidFill>
                  <a:srgbClr val="C00000"/>
                </a:solidFill>
              </a:rPr>
              <a:t> </a:t>
            </a:r>
            <a:r>
              <a:rPr lang="el-GR" sz="2200" b="1" dirty="0" smtClean="0">
                <a:solidFill>
                  <a:srgbClr val="C00000"/>
                </a:solidFill>
              </a:rPr>
              <a:t>2. </a:t>
            </a:r>
            <a:r>
              <a:rPr lang="el-GR" sz="2200" b="1" dirty="0">
                <a:solidFill>
                  <a:srgbClr val="C00000"/>
                </a:solidFill>
              </a:rPr>
              <a:t>Οργάνωση της εκδήλωσης</a:t>
            </a:r>
          </a:p>
          <a:p>
            <a:pPr algn="just" eaLnBrk="0" fontAlgn="auto" hangingPunct="0">
              <a:spcBef>
                <a:spcPts val="600"/>
              </a:spcBef>
              <a:spcAft>
                <a:spcPts val="1200"/>
              </a:spcAft>
              <a:buClr>
                <a:srgbClr val="990033"/>
              </a:buClr>
              <a:buSzPct val="150000"/>
              <a:defRPr/>
            </a:pPr>
            <a:r>
              <a:rPr lang="el-GR" sz="2200" u="sng" dirty="0"/>
              <a:t>Οικονομική διαχείριση</a:t>
            </a:r>
          </a:p>
          <a:p>
            <a:pPr algn="just" eaLnBrk="0" fontAlgn="auto" hangingPunct="0">
              <a:spcBef>
                <a:spcPts val="600"/>
              </a:spcBef>
              <a:spcAft>
                <a:spcPts val="1200"/>
              </a:spcAft>
              <a:buClr>
                <a:srgbClr val="990033"/>
              </a:buClr>
              <a:buSzPct val="150000"/>
              <a:defRPr/>
            </a:pPr>
            <a:r>
              <a:rPr lang="el-GR" sz="2200" dirty="0"/>
              <a:t>Ο προϋπολογισμός οριστικοποιείται με όσο το δυνατόν μεγαλύτερη ακρίβεια. </a:t>
            </a:r>
            <a:r>
              <a:rPr lang="el-GR" sz="2200" dirty="0" smtClean="0"/>
              <a:t>Η </a:t>
            </a:r>
            <a:r>
              <a:rPr lang="el-GR" sz="2200" dirty="0"/>
              <a:t>εκτέλεση του προϋπολογισμού ανατίθεται σε ένα πρόσωπο το οποίο </a:t>
            </a:r>
            <a:r>
              <a:rPr lang="el-GR" sz="2200" dirty="0" smtClean="0"/>
              <a:t>διαχειρίζεται </a:t>
            </a:r>
            <a:r>
              <a:rPr lang="el-GR" sz="2200" dirty="0"/>
              <a:t>το σύνολο των πληρωμών και εσόδων</a:t>
            </a:r>
            <a:r>
              <a:rPr lang="el-GR" sz="2200" dirty="0" smtClean="0"/>
              <a:t>. Ο διαχειριστής των οικονομικών στο τέλος παραδίδει τον οικονομικό απολογισμό με όλα τα απαραίτητα παραστατικά. </a:t>
            </a:r>
          </a:p>
          <a:p>
            <a:pPr algn="just" eaLnBrk="0" fontAlgn="auto" hangingPunct="0">
              <a:spcBef>
                <a:spcPts val="600"/>
              </a:spcBef>
              <a:spcAft>
                <a:spcPts val="1200"/>
              </a:spcAft>
              <a:buClr>
                <a:srgbClr val="990033"/>
              </a:buClr>
              <a:buSzPct val="150000"/>
              <a:defRPr/>
            </a:pPr>
            <a:r>
              <a:rPr lang="el-GR" sz="2200" u="sng" dirty="0" smtClean="0"/>
              <a:t>Συσκέψεις</a:t>
            </a:r>
            <a:endParaRPr lang="el-GR" sz="2200" u="sng" dirty="0"/>
          </a:p>
          <a:p>
            <a:pPr algn="just" eaLnBrk="0" fontAlgn="auto" hangingPunct="0">
              <a:spcBef>
                <a:spcPts val="600"/>
              </a:spcBef>
              <a:spcAft>
                <a:spcPts val="1200"/>
              </a:spcAft>
              <a:buClr>
                <a:srgbClr val="990033"/>
              </a:buClr>
              <a:buSzPct val="150000"/>
              <a:defRPr/>
            </a:pPr>
            <a:r>
              <a:rPr lang="el-GR" sz="2200" dirty="0"/>
              <a:t>Είναι ένα χρήσιμο εργαλείο παρακολούθησης </a:t>
            </a:r>
            <a:r>
              <a:rPr lang="el-GR" sz="2200" dirty="0" smtClean="0"/>
              <a:t>και </a:t>
            </a:r>
            <a:r>
              <a:rPr lang="el-GR" sz="2200" dirty="0"/>
              <a:t>ελέγχου της πορείας οργάνωσης της </a:t>
            </a:r>
            <a:r>
              <a:rPr lang="el-GR" sz="2200" dirty="0" smtClean="0"/>
              <a:t>εκδήλωσης </a:t>
            </a:r>
            <a:r>
              <a:rPr lang="el-GR" sz="2200" dirty="0"/>
              <a:t>(εκ των προτέρων </a:t>
            </a:r>
            <a:r>
              <a:rPr lang="el-GR" sz="2200" dirty="0" smtClean="0"/>
              <a:t>προγραμματισμός</a:t>
            </a:r>
            <a:r>
              <a:rPr lang="el-GR" sz="2200" dirty="0"/>
              <a:t>, κατάρτιση ημερήσιας </a:t>
            </a:r>
            <a:r>
              <a:rPr lang="el-GR" sz="2200" dirty="0" smtClean="0"/>
              <a:t>διάταξης</a:t>
            </a:r>
            <a:r>
              <a:rPr lang="el-GR" sz="2200" dirty="0"/>
              <a:t>, προεδρεύων</a:t>
            </a:r>
            <a:r>
              <a:rPr lang="el-GR" sz="2200" dirty="0" smtClean="0"/>
              <a:t>). Όσο μεγαλύτερο είναι το μέγεθος της εκδήλωσης τόσο αυξάνονται ο αριθμός και η συχνότητα τους. </a:t>
            </a:r>
            <a:endParaRPr lang="el-GR" sz="2200" dirty="0"/>
          </a:p>
          <a:p>
            <a:pPr algn="just" eaLnBrk="0" fontAlgn="auto" hangingPunct="0">
              <a:spcBef>
                <a:spcPts val="600"/>
              </a:spcBef>
              <a:spcAft>
                <a:spcPts val="1200"/>
              </a:spcAft>
              <a:buClr>
                <a:srgbClr val="990033"/>
              </a:buClr>
              <a:buSzPct val="150000"/>
              <a:buFontTx/>
              <a:buChar char="-"/>
              <a:defRPr/>
            </a:pPr>
            <a:endParaRPr lang="el-GR" dirty="0">
              <a:latin typeface="+mj-lt"/>
            </a:endParaRPr>
          </a:p>
          <a:p>
            <a:pPr algn="just" eaLnBrk="0" fontAlgn="auto" hangingPunct="0">
              <a:spcBef>
                <a:spcPts val="600"/>
              </a:spcBef>
              <a:spcAft>
                <a:spcPts val="1200"/>
              </a:spcAft>
              <a:buClr>
                <a:srgbClr val="990033"/>
              </a:buClr>
              <a:buSzPct val="150000"/>
              <a:defRPr/>
            </a:pPr>
            <a:r>
              <a:rPr lang="el-GR" i="1" dirty="0">
                <a:latin typeface="+mj-lt"/>
              </a:rPr>
              <a:t>  </a:t>
            </a:r>
          </a:p>
        </p:txBody>
      </p:sp>
      <p:sp>
        <p:nvSpPr>
          <p:cNvPr id="49159"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FF706BC-0289-4109-A933-38ECE154FC02}" type="slidenum">
              <a:rPr lang="en-US"/>
              <a:pPr fontAlgn="base">
                <a:spcBef>
                  <a:spcPct val="0"/>
                </a:spcBef>
                <a:spcAft>
                  <a:spcPct val="0"/>
                </a:spcAft>
              </a:pPr>
              <a:t>24</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662517" y="1557338"/>
            <a:ext cx="11260897" cy="4524315"/>
          </a:xfrm>
          <a:prstGeom prst="rect">
            <a:avLst/>
          </a:prstGeom>
          <a:noFill/>
          <a:ln w="9525">
            <a:noFill/>
            <a:miter lim="800000"/>
            <a:headEnd/>
            <a:tailEnd/>
          </a:ln>
        </p:spPr>
        <p:txBody>
          <a:bodyPr wrap="square">
            <a:spAutoFit/>
          </a:bodyPr>
          <a:lstStyle/>
          <a:p>
            <a:pPr algn="just" eaLnBrk="0" fontAlgn="auto" hangingPunct="0">
              <a:spcBef>
                <a:spcPts val="0"/>
              </a:spcBef>
              <a:spcAft>
                <a:spcPts val="600"/>
              </a:spcAft>
              <a:buClr>
                <a:srgbClr val="990033"/>
              </a:buClr>
              <a:buSzPct val="150000"/>
              <a:buFont typeface="Wingdings" pitchFamily="2" charset="2"/>
              <a:buNone/>
              <a:defRPr/>
            </a:pPr>
            <a:r>
              <a:rPr lang="el-GR" sz="2200" b="1" dirty="0">
                <a:solidFill>
                  <a:srgbClr val="C00000"/>
                </a:solidFill>
              </a:rPr>
              <a:t> </a:t>
            </a:r>
            <a:r>
              <a:rPr lang="el-GR" sz="2200" b="1" dirty="0" smtClean="0">
                <a:solidFill>
                  <a:srgbClr val="C00000"/>
                </a:solidFill>
              </a:rPr>
              <a:t>2. </a:t>
            </a:r>
            <a:r>
              <a:rPr lang="el-GR" sz="2200" b="1" dirty="0">
                <a:solidFill>
                  <a:srgbClr val="C00000"/>
                </a:solidFill>
              </a:rPr>
              <a:t>Οργάνωση της εκδήλωσης</a:t>
            </a:r>
          </a:p>
          <a:p>
            <a:pPr algn="just" eaLnBrk="0" fontAlgn="auto" hangingPunct="0">
              <a:lnSpc>
                <a:spcPct val="150000"/>
              </a:lnSpc>
              <a:spcBef>
                <a:spcPts val="0"/>
              </a:spcBef>
              <a:spcAft>
                <a:spcPts val="0"/>
              </a:spcAft>
              <a:buClr>
                <a:srgbClr val="990033"/>
              </a:buClr>
              <a:buSzPct val="150000"/>
              <a:defRPr/>
            </a:pPr>
            <a:r>
              <a:rPr lang="el-GR" sz="2200" u="sng" dirty="0" smtClean="0"/>
              <a:t>Υλικά - Εξοπλισμός</a:t>
            </a:r>
          </a:p>
          <a:p>
            <a:pPr algn="just" eaLnBrk="0" fontAlgn="auto" hangingPunct="0">
              <a:spcBef>
                <a:spcPts val="0"/>
              </a:spcBef>
              <a:spcAft>
                <a:spcPts val="0"/>
              </a:spcAft>
              <a:buClr>
                <a:srgbClr val="990033"/>
              </a:buClr>
              <a:buSzPct val="150000"/>
              <a:defRPr/>
            </a:pPr>
            <a:r>
              <a:rPr lang="el-GR" sz="2200" dirty="0" smtClean="0"/>
              <a:t>Η </a:t>
            </a:r>
            <a:r>
              <a:rPr lang="el-GR" sz="2200" dirty="0"/>
              <a:t>προμήθεια εξοπλισμού και υλικών είναι αναγκαία είτε με την έναρξη των διαδικασιών οργάνωσης, είτε κατά την διάρκεια τους, είτε κατά την διεξαγωγή της εκδήλωσης</a:t>
            </a:r>
            <a:r>
              <a:rPr lang="el-GR" sz="2200" dirty="0" smtClean="0"/>
              <a:t>. Η καλή συνεργασία με άλλους φορείς της τοπικής κοινωνίας μπορεί να μειώσει το οικονομικό κόστος, με την παραχώρηση χρήσης του εξοπλισμού </a:t>
            </a:r>
            <a:endParaRPr lang="el-GR" sz="2200" dirty="0"/>
          </a:p>
          <a:p>
            <a:pPr algn="just" eaLnBrk="0" fontAlgn="auto" hangingPunct="0">
              <a:spcBef>
                <a:spcPts val="0"/>
              </a:spcBef>
              <a:spcAft>
                <a:spcPts val="600"/>
              </a:spcAft>
              <a:buClr>
                <a:srgbClr val="990033"/>
              </a:buClr>
              <a:buSzPct val="150000"/>
              <a:defRPr/>
            </a:pPr>
            <a:endParaRPr lang="el-GR" sz="2200" dirty="0"/>
          </a:p>
          <a:p>
            <a:pPr algn="just" eaLnBrk="0" fontAlgn="auto" hangingPunct="0">
              <a:lnSpc>
                <a:spcPct val="150000"/>
              </a:lnSpc>
              <a:spcBef>
                <a:spcPts val="0"/>
              </a:spcBef>
              <a:spcAft>
                <a:spcPts val="0"/>
              </a:spcAft>
              <a:buClr>
                <a:srgbClr val="990033"/>
              </a:buClr>
              <a:buSzPct val="150000"/>
              <a:defRPr/>
            </a:pPr>
            <a:r>
              <a:rPr lang="el-GR" sz="2200" u="sng" dirty="0"/>
              <a:t>Προετοιμασία αξιολόγησης</a:t>
            </a:r>
          </a:p>
          <a:p>
            <a:pPr algn="just" eaLnBrk="0" fontAlgn="auto" hangingPunct="0">
              <a:spcBef>
                <a:spcPts val="0"/>
              </a:spcBef>
              <a:spcAft>
                <a:spcPts val="0"/>
              </a:spcAft>
              <a:buClr>
                <a:srgbClr val="990033"/>
              </a:buClr>
              <a:buSzPct val="150000"/>
              <a:defRPr/>
            </a:pPr>
            <a:r>
              <a:rPr lang="el-GR" sz="2200" dirty="0"/>
              <a:t>Προετοιμασία για το τι θα αξιολογηθεί, η γνώμη </a:t>
            </a:r>
            <a:r>
              <a:rPr lang="el-GR" sz="2200" dirty="0" smtClean="0"/>
              <a:t>ποιών </a:t>
            </a:r>
            <a:r>
              <a:rPr lang="el-GR" sz="2200" dirty="0"/>
              <a:t>ανθρώπων θα ζητηθεί και με ποιόν τρόπο </a:t>
            </a:r>
            <a:r>
              <a:rPr lang="el-GR" sz="2200" dirty="0" smtClean="0"/>
              <a:t>θα </a:t>
            </a:r>
            <a:r>
              <a:rPr lang="el-GR" sz="2200" dirty="0"/>
              <a:t>γίνει η συλλογή των πληροφοριών.</a:t>
            </a:r>
          </a:p>
          <a:p>
            <a:pPr algn="just" eaLnBrk="0" fontAlgn="auto" hangingPunct="0">
              <a:spcBef>
                <a:spcPts val="0"/>
              </a:spcBef>
              <a:spcAft>
                <a:spcPts val="0"/>
              </a:spcAft>
              <a:buClr>
                <a:srgbClr val="990033"/>
              </a:buClr>
              <a:buSzPct val="150000"/>
              <a:buFontTx/>
              <a:buChar char="-"/>
              <a:defRPr/>
            </a:pPr>
            <a:endParaRPr lang="el-GR" dirty="0">
              <a:latin typeface="+mj-lt"/>
            </a:endParaRPr>
          </a:p>
          <a:p>
            <a:pPr algn="just" eaLnBrk="0" fontAlgn="auto" hangingPunct="0">
              <a:spcBef>
                <a:spcPts val="0"/>
              </a:spcBef>
              <a:spcAft>
                <a:spcPts val="0"/>
              </a:spcAft>
              <a:buClr>
                <a:srgbClr val="990033"/>
              </a:buClr>
              <a:buSzPct val="150000"/>
              <a:defRPr/>
            </a:pPr>
            <a:r>
              <a:rPr lang="el-GR" i="1" dirty="0">
                <a:latin typeface="+mj-lt"/>
              </a:rPr>
              <a:t>  </a:t>
            </a:r>
          </a:p>
        </p:txBody>
      </p:sp>
      <p:sp>
        <p:nvSpPr>
          <p:cNvPr id="50183"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20BF9C7-7E09-45B6-8D34-CB8C2D883885}" type="slidenum">
              <a:rPr lang="en-US"/>
              <a:pPr fontAlgn="base">
                <a:spcBef>
                  <a:spcPct val="0"/>
                </a:spcBef>
                <a:spcAft>
                  <a:spcPct val="0"/>
                </a:spcAft>
              </a:pPr>
              <a:t>25</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660904" y="1483919"/>
            <a:ext cx="10773918" cy="4893647"/>
          </a:xfrm>
          <a:prstGeom prst="rect">
            <a:avLst/>
          </a:prstGeom>
          <a:noFill/>
          <a:ln w="9525">
            <a:noFill/>
            <a:miter lim="800000"/>
            <a:headEnd/>
            <a:tailEnd/>
          </a:ln>
        </p:spPr>
        <p:txBody>
          <a:bodyPr wrap="square">
            <a:spAutoFit/>
          </a:bodyPr>
          <a:lstStyle/>
          <a:p>
            <a:pPr algn="just" eaLnBrk="0" fontAlgn="auto" hangingPunct="0">
              <a:spcAft>
                <a:spcPts val="1200"/>
              </a:spcAft>
              <a:buClr>
                <a:srgbClr val="990033"/>
              </a:buClr>
              <a:buSzPct val="150000"/>
              <a:buFont typeface="Wingdings" pitchFamily="2" charset="2"/>
              <a:buNone/>
              <a:defRPr/>
            </a:pPr>
            <a:r>
              <a:rPr lang="el-GR" sz="2200" b="1" dirty="0" smtClean="0">
                <a:solidFill>
                  <a:srgbClr val="C00000"/>
                </a:solidFill>
              </a:rPr>
              <a:t>2.2. </a:t>
            </a:r>
            <a:r>
              <a:rPr lang="el-GR" sz="2200" b="1" dirty="0">
                <a:solidFill>
                  <a:srgbClr val="C00000"/>
                </a:solidFill>
              </a:rPr>
              <a:t>Η δημιουργική διαδικασία</a:t>
            </a:r>
            <a:endParaRPr lang="en-US" sz="2200" b="1" dirty="0">
              <a:solidFill>
                <a:srgbClr val="C00000"/>
              </a:solidFill>
            </a:endParaRPr>
          </a:p>
          <a:p>
            <a:pPr algn="just" eaLnBrk="0" fontAlgn="auto" hangingPunct="0">
              <a:spcAft>
                <a:spcPts val="1200"/>
              </a:spcAft>
              <a:buClr>
                <a:srgbClr val="990033"/>
              </a:buClr>
              <a:buSzPct val="150000"/>
              <a:buFont typeface="Wingdings" pitchFamily="2" charset="2"/>
              <a:buNone/>
              <a:defRPr/>
            </a:pPr>
            <a:r>
              <a:rPr lang="el-GR" sz="2200" dirty="0"/>
              <a:t>Παράλληλα με το στάδιο οργάνωσης της εκδήλωσης </a:t>
            </a:r>
            <a:r>
              <a:rPr lang="el-GR" sz="2200" dirty="0" smtClean="0"/>
              <a:t>στις  εκδηλώσεις </a:t>
            </a:r>
            <a:r>
              <a:rPr lang="el-GR" sz="2200" dirty="0"/>
              <a:t>υπάρχει το στάδιο της </a:t>
            </a:r>
            <a:r>
              <a:rPr lang="el-GR" sz="2200" dirty="0" smtClean="0"/>
              <a:t>δημιουργικής </a:t>
            </a:r>
            <a:r>
              <a:rPr lang="el-GR" sz="2200" dirty="0"/>
              <a:t>διαδικασίας</a:t>
            </a:r>
            <a:r>
              <a:rPr lang="el-GR" sz="2200" dirty="0" smtClean="0"/>
              <a:t>. Αφορά </a:t>
            </a:r>
            <a:r>
              <a:rPr lang="el-GR" sz="2200" dirty="0"/>
              <a:t>την συνεργασία όλων των συντελεστών της εκδήλωσης για τη δημιουργία του τελικού </a:t>
            </a:r>
            <a:r>
              <a:rPr lang="el-GR" sz="2200" dirty="0" smtClean="0"/>
              <a:t>αποτελέσματος π.χ. η σύνθεση του προγράμματος, η εκμάθηση των χορών και της χορογραφίας, η σύνδεση μουσικής και χορού, κτλ.</a:t>
            </a:r>
            <a:endParaRPr lang="en-US" sz="2200" dirty="0"/>
          </a:p>
          <a:p>
            <a:pPr algn="just" eaLnBrk="0" hangingPunct="0">
              <a:spcAft>
                <a:spcPts val="1200"/>
              </a:spcAft>
              <a:buClr>
                <a:srgbClr val="990033"/>
              </a:buClr>
              <a:buSzPct val="150000"/>
              <a:defRPr/>
            </a:pPr>
            <a:r>
              <a:rPr lang="el-GR" sz="2200" dirty="0" smtClean="0"/>
              <a:t>Η </a:t>
            </a:r>
            <a:r>
              <a:rPr lang="el-GR" sz="2200" dirty="0"/>
              <a:t>δημιουργία της εκδήλωσης απαιτεί ομαδική δουλειά. Η επιτυχημένη συνεργασία πολλών ατόμων λειτουργεί πολλαπλασιαστικά ως προς το τελικό αποτέλεσμα. </a:t>
            </a:r>
            <a:r>
              <a:rPr lang="el-GR" sz="2200" dirty="0" smtClean="0"/>
              <a:t>Έτσι μπορεί να δημιουργηθεί μια παράσταση ανώτερη της προσδοκώμενης λόγω της καλής αλληλεπίδρασης των συντελεστών της. Το ακριβώς αντίθετο αποτέλεσμα μπορεί να προέλθει από την κακή συνεργασία τους, η οποία μπορεί να αποτελέσει παράγοντα αποτυχίας της. </a:t>
            </a:r>
          </a:p>
          <a:p>
            <a:pPr algn="just" eaLnBrk="0" fontAlgn="auto" hangingPunct="0">
              <a:spcAft>
                <a:spcPts val="1200"/>
              </a:spcAft>
              <a:buClr>
                <a:srgbClr val="990033"/>
              </a:buClr>
              <a:buSzPct val="150000"/>
              <a:buFont typeface="Wingdings" pitchFamily="2" charset="2"/>
              <a:buNone/>
              <a:defRPr/>
            </a:pPr>
            <a:endParaRPr lang="el-GR" b="1" dirty="0">
              <a:solidFill>
                <a:srgbClr val="002060"/>
              </a:solidFill>
              <a:latin typeface="+mj-lt"/>
            </a:endParaRPr>
          </a:p>
        </p:txBody>
      </p:sp>
      <p:sp>
        <p:nvSpPr>
          <p:cNvPr id="51207"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AAAC39-EF1D-44D9-BC6F-A3D194001669}" type="slidenum">
              <a:rPr lang="en-US"/>
              <a:pPr fontAlgn="base">
                <a:spcBef>
                  <a:spcPct val="0"/>
                </a:spcBef>
                <a:spcAft>
                  <a:spcPct val="0"/>
                </a:spcAft>
              </a:pPr>
              <a:t>26</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0FF54DE5-C571-48E8-A5BC-B369434E2F44}" type="slidenum">
              <a:rPr lang="el-GR" smtClean="0"/>
              <a:pPr/>
              <a:t>27</a:t>
            </a:fld>
            <a:endParaRPr lang="el-GR"/>
          </a:p>
        </p:txBody>
      </p:sp>
      <p:sp>
        <p:nvSpPr>
          <p:cNvPr id="4"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
        <p:nvSpPr>
          <p:cNvPr id="5" name="Text Box 8"/>
          <p:cNvSpPr txBox="1">
            <a:spLocks noChangeArrowheads="1"/>
          </p:cNvSpPr>
          <p:nvPr/>
        </p:nvSpPr>
        <p:spPr bwMode="auto">
          <a:xfrm>
            <a:off x="651850" y="1628775"/>
            <a:ext cx="10773918" cy="3877985"/>
          </a:xfrm>
          <a:prstGeom prst="rect">
            <a:avLst/>
          </a:prstGeom>
          <a:noFill/>
          <a:ln w="9525">
            <a:noFill/>
            <a:miter lim="800000"/>
            <a:headEnd/>
            <a:tailEnd/>
          </a:ln>
        </p:spPr>
        <p:txBody>
          <a:bodyPr wrap="square">
            <a:spAutoFit/>
          </a:bodyPr>
          <a:lstStyle/>
          <a:p>
            <a:pPr algn="just" eaLnBrk="0" fontAlgn="auto" hangingPunct="0">
              <a:spcBef>
                <a:spcPts val="0"/>
              </a:spcBef>
              <a:spcAft>
                <a:spcPts val="1200"/>
              </a:spcAft>
              <a:buClr>
                <a:srgbClr val="990033"/>
              </a:buClr>
              <a:buSzPct val="150000"/>
              <a:buFont typeface="Wingdings" pitchFamily="2" charset="2"/>
              <a:buNone/>
              <a:defRPr/>
            </a:pPr>
            <a:r>
              <a:rPr lang="el-GR" sz="2200" b="1" dirty="0" smtClean="0">
                <a:solidFill>
                  <a:srgbClr val="C00000"/>
                </a:solidFill>
              </a:rPr>
              <a:t>2.2. </a:t>
            </a:r>
            <a:r>
              <a:rPr lang="el-GR" sz="2200" b="1" dirty="0">
                <a:solidFill>
                  <a:srgbClr val="C00000"/>
                </a:solidFill>
              </a:rPr>
              <a:t>Η δημιουργική διαδικασία</a:t>
            </a:r>
            <a:endParaRPr lang="en-US" sz="2200" b="1" dirty="0">
              <a:solidFill>
                <a:srgbClr val="C00000"/>
              </a:solidFill>
            </a:endParaRPr>
          </a:p>
          <a:p>
            <a:pPr algn="just" eaLnBrk="0" fontAlgn="auto" hangingPunct="0">
              <a:spcBef>
                <a:spcPts val="0"/>
              </a:spcBef>
              <a:spcAft>
                <a:spcPts val="1200"/>
              </a:spcAft>
              <a:buClr>
                <a:srgbClr val="990033"/>
              </a:buClr>
              <a:buSzPct val="150000"/>
              <a:buFont typeface="Wingdings" pitchFamily="2" charset="2"/>
              <a:buNone/>
              <a:defRPr/>
            </a:pPr>
            <a:r>
              <a:rPr lang="el-GR" sz="2200" dirty="0" smtClean="0"/>
              <a:t>Είναι σημαντική η δημιουργία και εδραίωση ενός θετικού εργασιακού κλίματος. Η επίτευξή του εξαρτάται από την συμπεριφορά των εμπλεκόμενων ατόμων κατά τη διάρκεια της εργασίας και την γενικότερη στάση τους. </a:t>
            </a:r>
          </a:p>
          <a:p>
            <a:pPr algn="just" eaLnBrk="0" fontAlgn="auto" hangingPunct="0">
              <a:spcBef>
                <a:spcPts val="0"/>
              </a:spcBef>
              <a:spcAft>
                <a:spcPts val="1200"/>
              </a:spcAft>
              <a:buClr>
                <a:srgbClr val="990033"/>
              </a:buClr>
              <a:buSzPct val="150000"/>
              <a:buFont typeface="Wingdings" pitchFamily="2" charset="2"/>
              <a:buNone/>
              <a:defRPr/>
            </a:pPr>
            <a:r>
              <a:rPr lang="el-GR" sz="2200" dirty="0" smtClean="0"/>
              <a:t>Η επιτυχής διαχείριση των σχέσεων μιας ομάδας π.χ. χορευτών, που εργάζονται για την πραγματοποίηση μιας εκδήλωσης προϋποθέτει ένα καλό επίπεδο </a:t>
            </a:r>
            <a:r>
              <a:rPr lang="el-GR" sz="2200" u="sng" dirty="0" smtClean="0"/>
              <a:t>επικοινωνίας</a:t>
            </a:r>
            <a:r>
              <a:rPr lang="el-GR" sz="2200" dirty="0" smtClean="0"/>
              <a:t> μεταξύ των μελών της ομάδας, την ανάπτυξη </a:t>
            </a:r>
            <a:r>
              <a:rPr lang="el-GR" sz="2200" u="sng" dirty="0" smtClean="0"/>
              <a:t>θετικών συμπεριφορών</a:t>
            </a:r>
            <a:r>
              <a:rPr lang="el-GR" sz="2200" dirty="0" smtClean="0"/>
              <a:t>, την παροχή </a:t>
            </a:r>
            <a:r>
              <a:rPr lang="el-GR" sz="2200" u="sng" dirty="0" smtClean="0"/>
              <a:t>κινήτρων</a:t>
            </a:r>
            <a:r>
              <a:rPr lang="el-GR" sz="2200" dirty="0" smtClean="0"/>
              <a:t> και το σωστό </a:t>
            </a:r>
            <a:r>
              <a:rPr lang="el-GR" sz="2200" u="sng" dirty="0" smtClean="0"/>
              <a:t>προγραμματισμό</a:t>
            </a:r>
            <a:r>
              <a:rPr lang="el-GR" sz="2200" dirty="0" smtClean="0"/>
              <a:t> όλων των φάσεων και ενεργειών της δημιουργικής διαδικασίας. </a:t>
            </a:r>
          </a:p>
          <a:p>
            <a:pPr algn="just" eaLnBrk="0" fontAlgn="auto" hangingPunct="0">
              <a:spcBef>
                <a:spcPts val="0"/>
              </a:spcBef>
              <a:spcAft>
                <a:spcPts val="1200"/>
              </a:spcAft>
              <a:buClr>
                <a:srgbClr val="990033"/>
              </a:buClr>
              <a:buSzPct val="150000"/>
              <a:buFont typeface="Wingdings" pitchFamily="2" charset="2"/>
              <a:buNone/>
              <a:defRPr/>
            </a:pPr>
            <a:endParaRPr lang="el-GR" b="1" dirty="0">
              <a:solidFill>
                <a:srgbClr val="002060"/>
              </a:solidFill>
              <a:latin typeface="+mj-l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8" name="Text Box 8"/>
          <p:cNvSpPr txBox="1">
            <a:spLocks noChangeArrowheads="1"/>
          </p:cNvSpPr>
          <p:nvPr/>
        </p:nvSpPr>
        <p:spPr bwMode="auto">
          <a:xfrm>
            <a:off x="1036866" y="1399042"/>
            <a:ext cx="10189432" cy="5970865"/>
          </a:xfrm>
          <a:prstGeom prst="rect">
            <a:avLst/>
          </a:prstGeom>
          <a:noFill/>
          <a:ln w="9525">
            <a:noFill/>
            <a:miter lim="800000"/>
            <a:headEnd/>
            <a:tailEnd/>
          </a:ln>
        </p:spPr>
        <p:txBody>
          <a:bodyPr wrap="square">
            <a:spAutoFit/>
          </a:bodyPr>
          <a:lstStyle/>
          <a:p>
            <a:pPr algn="just" eaLnBrk="0" hangingPunct="0">
              <a:lnSpc>
                <a:spcPct val="110000"/>
              </a:lnSpc>
              <a:buClr>
                <a:srgbClr val="990033"/>
              </a:buClr>
              <a:buSzPct val="150000"/>
              <a:defRPr/>
            </a:pPr>
            <a:r>
              <a:rPr lang="el-GR" b="1" dirty="0" smtClean="0">
                <a:solidFill>
                  <a:srgbClr val="C00000"/>
                </a:solidFill>
              </a:rPr>
              <a:t>2.2. Η δημιουργική διαδικασία</a:t>
            </a:r>
          </a:p>
          <a:p>
            <a:pPr algn="just" eaLnBrk="0" hangingPunct="0">
              <a:lnSpc>
                <a:spcPct val="110000"/>
              </a:lnSpc>
              <a:buClr>
                <a:srgbClr val="990033"/>
              </a:buClr>
              <a:buSzPct val="150000"/>
              <a:defRPr/>
            </a:pPr>
            <a:r>
              <a:rPr lang="el-GR" dirty="0" smtClean="0"/>
              <a:t> </a:t>
            </a:r>
            <a:r>
              <a:rPr lang="el-GR" sz="2000" dirty="0" smtClean="0">
                <a:solidFill>
                  <a:srgbClr val="C00000"/>
                </a:solidFill>
                <a:sym typeface="Wingdings"/>
              </a:rPr>
              <a:t> </a:t>
            </a:r>
            <a:r>
              <a:rPr lang="el-GR" dirty="0" smtClean="0"/>
              <a:t>γνωστοποιήστε και καθορίστε με σαφήνεια στους συνεργάτες σας τους στόχους της εκδήλωσης και το επιδιωκόμενο καλλιτεχνικό αποτέλεσμα, </a:t>
            </a:r>
            <a:r>
              <a:rPr lang="el-GR" dirty="0" smtClean="0">
                <a:solidFill>
                  <a:srgbClr val="C00000"/>
                </a:solidFill>
                <a:sym typeface="Wingdings"/>
              </a:rPr>
              <a:t> </a:t>
            </a:r>
            <a:r>
              <a:rPr lang="el-GR" dirty="0" smtClean="0"/>
              <a:t>κάθε συντελεστής της χορευτικής εκδήλωσης πρέπει να γνωρίζει το ρόλο και την δουλειά του, </a:t>
            </a:r>
            <a:r>
              <a:rPr lang="el-GR" dirty="0" smtClean="0">
                <a:solidFill>
                  <a:srgbClr val="C00000"/>
                </a:solidFill>
                <a:sym typeface="Wingdings"/>
              </a:rPr>
              <a:t> </a:t>
            </a:r>
            <a:r>
              <a:rPr lang="el-GR" dirty="0" smtClean="0"/>
              <a:t>κάντε όχι επικριτικά αλλά θετικά και υποστηριχτικά σχόλια, </a:t>
            </a:r>
            <a:r>
              <a:rPr lang="el-GR" dirty="0" smtClean="0">
                <a:solidFill>
                  <a:srgbClr val="C00000"/>
                </a:solidFill>
                <a:sym typeface="Wingdings"/>
              </a:rPr>
              <a:t>  </a:t>
            </a:r>
            <a:r>
              <a:rPr lang="el-GR" dirty="0" smtClean="0"/>
              <a:t>σχεδιάστε καλά την δουλειά σας σε τμήματα, </a:t>
            </a:r>
            <a:r>
              <a:rPr lang="el-GR" dirty="0" smtClean="0">
                <a:solidFill>
                  <a:srgbClr val="C00000"/>
                </a:solidFill>
                <a:sym typeface="Wingdings"/>
              </a:rPr>
              <a:t> </a:t>
            </a:r>
            <a:r>
              <a:rPr lang="el-GR" dirty="0" smtClean="0"/>
              <a:t>καθορίστε τους στόχους και το περιεχόμενο καθενός και ενημερώστε σχετικά την ομάδα σας, </a:t>
            </a:r>
            <a:r>
              <a:rPr lang="el-GR" dirty="0" smtClean="0">
                <a:solidFill>
                  <a:srgbClr val="C00000"/>
                </a:solidFill>
                <a:sym typeface="Wingdings"/>
              </a:rPr>
              <a:t> </a:t>
            </a:r>
            <a:r>
              <a:rPr lang="el-GR" dirty="0" smtClean="0"/>
              <a:t>λειτουργήστε με χρονοδιάγραμμα, </a:t>
            </a:r>
            <a:r>
              <a:rPr lang="el-GR" dirty="0" smtClean="0">
                <a:solidFill>
                  <a:srgbClr val="C00000"/>
                </a:solidFill>
                <a:sym typeface="Wingdings"/>
              </a:rPr>
              <a:t> </a:t>
            </a:r>
            <a:r>
              <a:rPr lang="el-GR" dirty="0" smtClean="0"/>
              <a:t>τηρήστε τις καταληκτικές ημερομηνίες, </a:t>
            </a:r>
            <a:r>
              <a:rPr lang="el-GR" dirty="0" smtClean="0">
                <a:solidFill>
                  <a:srgbClr val="C00000"/>
                </a:solidFill>
                <a:sym typeface="Wingdings"/>
              </a:rPr>
              <a:t> </a:t>
            </a:r>
            <a:r>
              <a:rPr lang="el-GR" dirty="0" smtClean="0"/>
              <a:t>δώστε χρονικά περιθώρια που να μην δημιουργούν πίεση, </a:t>
            </a:r>
            <a:r>
              <a:rPr lang="el-GR" dirty="0" smtClean="0">
                <a:solidFill>
                  <a:srgbClr val="C00000"/>
                </a:solidFill>
                <a:sym typeface="Wingdings"/>
              </a:rPr>
              <a:t> </a:t>
            </a:r>
            <a:r>
              <a:rPr lang="el-GR" dirty="0" smtClean="0"/>
              <a:t>προγραμματίστε συσκέψεις με την ομάδα σας και εξετάστε την πορεία των εργασιών, </a:t>
            </a:r>
            <a:r>
              <a:rPr lang="el-GR" dirty="0" smtClean="0">
                <a:solidFill>
                  <a:srgbClr val="C00000"/>
                </a:solidFill>
                <a:sym typeface="Wingdings"/>
              </a:rPr>
              <a:t> </a:t>
            </a:r>
            <a:r>
              <a:rPr lang="el-GR" dirty="0" smtClean="0"/>
              <a:t>ακούστε όλες τις απόψεις και ιδέες των συνεργατών σας, </a:t>
            </a:r>
            <a:r>
              <a:rPr lang="el-GR" dirty="0" smtClean="0">
                <a:solidFill>
                  <a:srgbClr val="C00000"/>
                </a:solidFill>
                <a:sym typeface="Wingdings"/>
              </a:rPr>
              <a:t> </a:t>
            </a:r>
            <a:r>
              <a:rPr lang="el-GR" dirty="0" smtClean="0"/>
              <a:t>αξιολογήστε, ελέγξτε και δώστε ανατροφοδότηση για την δουλειά των συνεργατών σας με σκοπό την βελτίωση και όχι την κριτική τους, </a:t>
            </a:r>
            <a:r>
              <a:rPr lang="el-GR" dirty="0" smtClean="0">
                <a:solidFill>
                  <a:srgbClr val="C00000"/>
                </a:solidFill>
                <a:sym typeface="Wingdings"/>
              </a:rPr>
              <a:t> </a:t>
            </a:r>
            <a:r>
              <a:rPr lang="el-GR" dirty="0" smtClean="0"/>
              <a:t>βοηθήστε να βρεθούν λύσεις στα προβλήματα που θα προκύψουν ακόμη και αν αυτά είναι προσωπικού χαρακτήρα, </a:t>
            </a:r>
            <a:r>
              <a:rPr lang="el-GR" dirty="0" smtClean="0">
                <a:solidFill>
                  <a:srgbClr val="C00000"/>
                </a:solidFill>
                <a:sym typeface="Wingdings"/>
              </a:rPr>
              <a:t> </a:t>
            </a:r>
            <a:r>
              <a:rPr lang="el-GR" dirty="0" smtClean="0"/>
              <a:t>υιοθετήστε μια ήπια και όχι επιθετική συμπεριφορά, </a:t>
            </a:r>
            <a:r>
              <a:rPr lang="el-GR" dirty="0" smtClean="0">
                <a:solidFill>
                  <a:srgbClr val="C00000"/>
                </a:solidFill>
                <a:sym typeface="Wingdings"/>
              </a:rPr>
              <a:t> </a:t>
            </a:r>
            <a:r>
              <a:rPr lang="el-GR" dirty="0" smtClean="0"/>
              <a:t>μην είστε φειδωλοί με τον έπαινο, </a:t>
            </a:r>
            <a:r>
              <a:rPr lang="el-GR" dirty="0" smtClean="0">
                <a:solidFill>
                  <a:srgbClr val="C00000"/>
                </a:solidFill>
                <a:sym typeface="Wingdings"/>
              </a:rPr>
              <a:t> </a:t>
            </a:r>
            <a:r>
              <a:rPr lang="el-GR" dirty="0" smtClean="0"/>
              <a:t>εξασφαλίστε την ελάχιστη πειθαρχία ώστε να τηρείται το πρόγραμμα και το χρονοδιάγραμμα των εργασιών.</a:t>
            </a:r>
          </a:p>
          <a:p>
            <a:pPr algn="just" eaLnBrk="0" hangingPunct="0">
              <a:lnSpc>
                <a:spcPct val="110000"/>
              </a:lnSpc>
              <a:buClr>
                <a:srgbClr val="990033"/>
              </a:buClr>
              <a:buSzPct val="150000"/>
              <a:defRPr/>
            </a:pPr>
            <a:endParaRPr lang="el-GR" dirty="0" smtClean="0"/>
          </a:p>
          <a:p>
            <a:pPr eaLnBrk="0" fontAlgn="auto" hangingPunct="0">
              <a:lnSpc>
                <a:spcPct val="120000"/>
              </a:lnSpc>
              <a:spcBef>
                <a:spcPts val="0"/>
              </a:spcBef>
              <a:spcAft>
                <a:spcPts val="0"/>
              </a:spcAft>
              <a:buClr>
                <a:srgbClr val="990033"/>
              </a:buClr>
              <a:buSzPct val="150000"/>
              <a:defRPr/>
            </a:pPr>
            <a:r>
              <a:rPr lang="el-GR" dirty="0" smtClean="0"/>
              <a:t>Δημιουργία ενός θετικού εργασιακού περιβάλλοντος: </a:t>
            </a:r>
            <a:r>
              <a:rPr lang="el-GR" u="sng" dirty="0" smtClean="0"/>
              <a:t>Προγραμματισμός</a:t>
            </a:r>
            <a:r>
              <a:rPr lang="el-GR" dirty="0" smtClean="0"/>
              <a:t>, </a:t>
            </a:r>
            <a:r>
              <a:rPr lang="el-GR" u="sng" dirty="0" smtClean="0"/>
              <a:t>Επικοινωνία</a:t>
            </a:r>
            <a:r>
              <a:rPr lang="el-GR" dirty="0" smtClean="0"/>
              <a:t>, </a:t>
            </a:r>
            <a:r>
              <a:rPr lang="el-GR" u="sng" dirty="0" smtClean="0"/>
              <a:t>Κίνητρα</a:t>
            </a:r>
            <a:r>
              <a:rPr lang="el-GR" dirty="0" smtClean="0"/>
              <a:t>,              </a:t>
            </a:r>
          </a:p>
          <a:p>
            <a:pPr eaLnBrk="0" fontAlgn="auto" hangingPunct="0">
              <a:lnSpc>
                <a:spcPct val="120000"/>
              </a:lnSpc>
              <a:spcBef>
                <a:spcPts val="0"/>
              </a:spcBef>
              <a:spcAft>
                <a:spcPts val="0"/>
              </a:spcAft>
              <a:buClr>
                <a:srgbClr val="990033"/>
              </a:buClr>
              <a:buSzPct val="150000"/>
              <a:defRPr/>
            </a:pPr>
            <a:r>
              <a:rPr lang="el-GR" dirty="0" smtClean="0"/>
              <a:t>                                                                                    </a:t>
            </a:r>
            <a:r>
              <a:rPr lang="el-GR" u="sng" dirty="0" smtClean="0"/>
              <a:t>Συμπεριφορά</a:t>
            </a:r>
          </a:p>
          <a:p>
            <a:pPr algn="just" eaLnBrk="0" hangingPunct="0">
              <a:lnSpc>
                <a:spcPct val="110000"/>
              </a:lnSpc>
              <a:buClr>
                <a:srgbClr val="990033"/>
              </a:buClr>
              <a:buSzPct val="150000"/>
              <a:defRPr/>
            </a:pPr>
            <a:endParaRPr lang="el-GR" dirty="0" smtClean="0"/>
          </a:p>
          <a:p>
            <a:pPr algn="just" eaLnBrk="0" hangingPunct="0">
              <a:lnSpc>
                <a:spcPct val="110000"/>
              </a:lnSpc>
              <a:buClr>
                <a:srgbClr val="990033"/>
              </a:buClr>
              <a:buSzPct val="150000"/>
              <a:defRPr/>
            </a:pPr>
            <a:endParaRPr lang="el-GR" b="1" dirty="0" smtClean="0">
              <a:solidFill>
                <a:srgbClr val="C00000"/>
              </a:solidFill>
            </a:endParaRPr>
          </a:p>
        </p:txBody>
      </p:sp>
      <p:sp>
        <p:nvSpPr>
          <p:cNvPr id="52254" name="8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BCC44EC-35B8-4E11-8D0D-2CA669C84814}" type="slidenum">
              <a:rPr lang="el-GR" altLang="en-US" smtClean="0"/>
              <a:pPr fontAlgn="base">
                <a:spcBef>
                  <a:spcPct val="0"/>
                </a:spcBef>
                <a:spcAft>
                  <a:spcPct val="0"/>
                </a:spcAft>
              </a:pPr>
              <a:t>28</a:t>
            </a:fld>
            <a:endParaRPr lang="el-GR" altLang="en-US" smtClean="0"/>
          </a:p>
        </p:txBody>
      </p:sp>
      <p:sp>
        <p:nvSpPr>
          <p:cNvPr id="11"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box(in)">
                                      <p:cBhvr>
                                        <p:cTn id="7" dur="500"/>
                                        <p:tgtEl>
                                          <p:spTgt spid="15360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autoUpdateAnimBg="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7" name="Text Box 13"/>
          <p:cNvSpPr txBox="1">
            <a:spLocks noChangeArrowheads="1"/>
          </p:cNvSpPr>
          <p:nvPr/>
        </p:nvSpPr>
        <p:spPr bwMode="auto">
          <a:xfrm>
            <a:off x="688063" y="1584355"/>
            <a:ext cx="10591654" cy="3939540"/>
          </a:xfrm>
          <a:prstGeom prst="rect">
            <a:avLst/>
          </a:prstGeom>
          <a:noFill/>
          <a:ln w="9525">
            <a:noFill/>
            <a:miter lim="800000"/>
            <a:headEnd/>
            <a:tailEnd/>
          </a:ln>
        </p:spPr>
        <p:txBody>
          <a:bodyPr wrap="square">
            <a:spAutoFit/>
          </a:bodyPr>
          <a:lstStyle/>
          <a:p>
            <a:pPr algn="just" eaLnBrk="0" fontAlgn="auto" hangingPunct="0">
              <a:spcBef>
                <a:spcPts val="0"/>
              </a:spcBef>
              <a:spcAft>
                <a:spcPts val="1200"/>
              </a:spcAft>
              <a:buClr>
                <a:srgbClr val="990033"/>
              </a:buClr>
              <a:buSzPct val="150000"/>
              <a:buFont typeface="Wingdings" pitchFamily="2" charset="2"/>
              <a:buNone/>
              <a:defRPr/>
            </a:pPr>
            <a:r>
              <a:rPr lang="el-GR" sz="2200" b="1" dirty="0" smtClean="0">
                <a:solidFill>
                  <a:srgbClr val="C00000"/>
                </a:solidFill>
              </a:rPr>
              <a:t>3. </a:t>
            </a:r>
            <a:r>
              <a:rPr lang="el-GR" sz="2200" b="1" dirty="0">
                <a:solidFill>
                  <a:srgbClr val="C00000"/>
                </a:solidFill>
              </a:rPr>
              <a:t>Διεξαγωγή </a:t>
            </a:r>
            <a:r>
              <a:rPr lang="el-GR" sz="2200" b="1" dirty="0" smtClean="0">
                <a:solidFill>
                  <a:srgbClr val="C00000"/>
                </a:solidFill>
              </a:rPr>
              <a:t>της εκδήλωσης</a:t>
            </a:r>
            <a:endParaRPr lang="el-GR" sz="2200" b="1" dirty="0">
              <a:solidFill>
                <a:srgbClr val="C00000"/>
              </a:solidFill>
            </a:endParaRPr>
          </a:p>
          <a:p>
            <a:pPr algn="just" eaLnBrk="0" fontAlgn="auto" hangingPunct="0">
              <a:spcBef>
                <a:spcPts val="0"/>
              </a:spcBef>
              <a:spcAft>
                <a:spcPts val="1200"/>
              </a:spcAft>
              <a:buClr>
                <a:srgbClr val="990033"/>
              </a:buClr>
              <a:buSzPct val="150000"/>
              <a:buFont typeface="Wingdings" pitchFamily="2" charset="2"/>
              <a:buNone/>
              <a:defRPr/>
            </a:pPr>
            <a:r>
              <a:rPr lang="el-GR" sz="2200" dirty="0" smtClean="0"/>
              <a:t>Το στάδιο αυτό περιλαμβάνει όλες τις ενέργειες που γίνονται λίγο πριν, κατά την διάρκεια ή αμέσως μετά την πραγματοποίηση της εκδήλωσης και στοχεύουν στην ομαλή διεξαγωγή της και στην ικανοποίηση του κοινού. </a:t>
            </a:r>
          </a:p>
          <a:p>
            <a:pPr algn="just" eaLnBrk="0" fontAlgn="auto" hangingPunct="0">
              <a:spcBef>
                <a:spcPts val="0"/>
              </a:spcBef>
              <a:spcAft>
                <a:spcPts val="1200"/>
              </a:spcAft>
              <a:buClr>
                <a:srgbClr val="990033"/>
              </a:buClr>
              <a:buSzPct val="150000"/>
              <a:buFont typeface="Wingdings" pitchFamily="2" charset="2"/>
              <a:buNone/>
              <a:defRPr/>
            </a:pPr>
            <a:r>
              <a:rPr lang="el-GR" sz="2200" u="sng" dirty="0" smtClean="0"/>
              <a:t>Προετοιμασία </a:t>
            </a:r>
            <a:r>
              <a:rPr lang="el-GR" sz="2200" u="sng" dirty="0"/>
              <a:t>του χώρου</a:t>
            </a:r>
          </a:p>
          <a:p>
            <a:pPr algn="just" eaLnBrk="0" fontAlgn="auto" hangingPunct="0">
              <a:spcBef>
                <a:spcPts val="0"/>
              </a:spcBef>
              <a:spcAft>
                <a:spcPts val="1200"/>
              </a:spcAft>
              <a:buClr>
                <a:srgbClr val="990033"/>
              </a:buClr>
              <a:buSzPct val="150000"/>
              <a:buFont typeface="Wingdings" pitchFamily="2" charset="2"/>
              <a:buNone/>
              <a:defRPr/>
            </a:pPr>
            <a:r>
              <a:rPr lang="el-GR" sz="2200" dirty="0"/>
              <a:t>Καθαριότητα, θέρμανση/ψύξη,  καθίσματα σε καλή κατάσταση και σωστή διάταξη, γενικός φωτισμός, οι έξοδοι κινδύνου, πυροσβεστήρες,  τουαλέτες, η πρόσβαση από έξω να είναι ανεμπόδιστη, πρόσβαση ΑΜΕΑ,   μετακίνηση από την κεντρική είσοδο στην αίθουσα να είναι άνετη, ο χώρος του φουαγιέ να διαθέτει όλα τα αναγκαία</a:t>
            </a:r>
            <a:r>
              <a:rPr lang="el-GR" sz="2200" dirty="0" smtClean="0"/>
              <a:t>.</a:t>
            </a:r>
            <a:endParaRPr lang="el-GR" sz="2200" dirty="0"/>
          </a:p>
        </p:txBody>
      </p:sp>
      <p:sp>
        <p:nvSpPr>
          <p:cNvPr id="54279"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CE30353-4266-4F01-B859-92B91942D223}" type="slidenum">
              <a:rPr lang="en-US"/>
              <a:pPr fontAlgn="base">
                <a:spcBef>
                  <a:spcPct val="0"/>
                </a:spcBef>
                <a:spcAft>
                  <a:spcPct val="0"/>
                </a:spcAft>
              </a:pPr>
              <a:t>29</a:t>
            </a:fld>
            <a:endParaRPr lang="en-US"/>
          </a:p>
        </p:txBody>
      </p:sp>
      <p:sp>
        <p:nvSpPr>
          <p:cNvPr id="7"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4637"/>
                                        </p:tgtEl>
                                        <p:attrNameLst>
                                          <p:attrName>style.visibility</p:attrName>
                                        </p:attrNameLst>
                                      </p:cBhvr>
                                      <p:to>
                                        <p:strVal val="visible"/>
                                      </p:to>
                                    </p:set>
                                    <p:animEffect transition="in" filter="box(in)">
                                      <p:cBhvr>
                                        <p:cTn id="7" dur="500"/>
                                        <p:tgtEl>
                                          <p:spTgt spid="15463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7" grpId="0" autoUpdateAnimBg="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p:cNvSpPr>
            <a:spLocks noGrp="1"/>
          </p:cNvSpPr>
          <p:nvPr>
            <p:ph idx="1"/>
          </p:nvPr>
        </p:nvSpPr>
        <p:spPr>
          <a:xfrm>
            <a:off x="620486" y="1429800"/>
            <a:ext cx="10874828" cy="5036314"/>
          </a:xfrm>
        </p:spPr>
        <p:txBody>
          <a:bodyPr>
            <a:noAutofit/>
          </a:bodyPr>
          <a:lstStyle/>
          <a:p>
            <a:pPr marL="365760" indent="-256032" algn="just" fontAlgn="auto">
              <a:lnSpc>
                <a:spcPct val="100000"/>
              </a:lnSpc>
              <a:spcBef>
                <a:spcPts val="0"/>
              </a:spcBef>
              <a:spcAft>
                <a:spcPts val="1200"/>
              </a:spcAft>
              <a:buClr>
                <a:srgbClr val="800000"/>
              </a:buClr>
              <a:buSzPct val="100000"/>
              <a:buNone/>
              <a:defRPr/>
            </a:pPr>
            <a:r>
              <a:rPr lang="el-GR" sz="2400" dirty="0" smtClean="0"/>
              <a:t>   Η καλή οργάνωση μιας εκδήλωσης:</a:t>
            </a:r>
          </a:p>
          <a:p>
            <a:pPr marL="365760" indent="-256032" algn="just">
              <a:lnSpc>
                <a:spcPct val="100000"/>
              </a:lnSpc>
              <a:spcBef>
                <a:spcPts val="0"/>
              </a:spcBef>
              <a:spcAft>
                <a:spcPts val="1200"/>
              </a:spcAft>
              <a:buClr>
                <a:srgbClr val="800000"/>
              </a:buClr>
              <a:buSzPct val="100000"/>
              <a:defRPr/>
            </a:pPr>
            <a:r>
              <a:rPr lang="el-GR" sz="2400" dirty="0" smtClean="0"/>
              <a:t> μειώνει τον κόπο και το κόστος </a:t>
            </a:r>
          </a:p>
          <a:p>
            <a:pPr marL="365760" indent="-256032" algn="just">
              <a:lnSpc>
                <a:spcPct val="100000"/>
              </a:lnSpc>
              <a:spcBef>
                <a:spcPts val="0"/>
              </a:spcBef>
              <a:spcAft>
                <a:spcPts val="1200"/>
              </a:spcAft>
              <a:buClr>
                <a:srgbClr val="800000"/>
              </a:buClr>
              <a:buSzPct val="100000"/>
              <a:defRPr/>
            </a:pPr>
            <a:r>
              <a:rPr lang="el-GR" sz="2400" dirty="0" smtClean="0"/>
              <a:t>ποσοτικά και ποιοτικά καλύτερο αποτέλεσμα</a:t>
            </a:r>
          </a:p>
          <a:p>
            <a:pPr marL="365760" indent="-256032" algn="just" fontAlgn="auto">
              <a:lnSpc>
                <a:spcPct val="100000"/>
              </a:lnSpc>
              <a:spcBef>
                <a:spcPts val="0"/>
              </a:spcBef>
              <a:spcAft>
                <a:spcPts val="1200"/>
              </a:spcAft>
              <a:buClr>
                <a:srgbClr val="800000"/>
              </a:buClr>
              <a:buSzPct val="100000"/>
              <a:buFont typeface="Wingdings" pitchFamily="2" charset="2"/>
              <a:buChar char="§"/>
              <a:defRPr/>
            </a:pPr>
            <a:r>
              <a:rPr lang="el-GR" sz="2400" dirty="0" smtClean="0"/>
              <a:t>αποφυγή καταστάσεων πανικού, πίεσης του χρόνου, </a:t>
            </a:r>
            <a:r>
              <a:rPr lang="el-GR" sz="2400" dirty="0" err="1" smtClean="0"/>
              <a:t>αλληλοκάλυψης</a:t>
            </a:r>
            <a:r>
              <a:rPr lang="el-GR" sz="2400" dirty="0" smtClean="0"/>
              <a:t> αρμοδιοτήτων, αλλαγής πλάνων την τελευταία στιγμή</a:t>
            </a:r>
          </a:p>
          <a:p>
            <a:pPr marL="365760" indent="-256032" algn="just">
              <a:lnSpc>
                <a:spcPct val="100000"/>
              </a:lnSpc>
              <a:spcBef>
                <a:spcPts val="0"/>
              </a:spcBef>
              <a:spcAft>
                <a:spcPts val="1200"/>
              </a:spcAft>
              <a:buClr>
                <a:srgbClr val="800000"/>
              </a:buClr>
              <a:buSzPct val="100000"/>
              <a:defRPr/>
            </a:pPr>
            <a:r>
              <a:rPr lang="el-GR" sz="2400" dirty="0" smtClean="0"/>
              <a:t> βελτιώνει την αποδοτικότητα. Χρήση όσο το δυνατόν λιγότερους πόρους και προσφορά στο κοινό το καλύτερο δυνατόν αποτέλεσμα που θα το ικανοποιεί</a:t>
            </a:r>
          </a:p>
          <a:p>
            <a:pPr marL="365760" indent="-256032" algn="just">
              <a:lnSpc>
                <a:spcPct val="100000"/>
              </a:lnSpc>
              <a:spcBef>
                <a:spcPts val="0"/>
              </a:spcBef>
              <a:spcAft>
                <a:spcPts val="1200"/>
              </a:spcAft>
              <a:buClr>
                <a:srgbClr val="800000"/>
              </a:buClr>
              <a:buSzPct val="100000"/>
              <a:defRPr/>
            </a:pPr>
            <a:r>
              <a:rPr lang="el-GR" sz="2400" dirty="0" smtClean="0"/>
              <a:t>Ο διαχειριστής της εκδήλωσης και η διοίκηση καλείται να διαχειριστεί κυρίως τα στοιχεία του εσωτερικού περιβάλλοντος του οργανισμού για να πραγματοποιήσει την χορευτική εκδήλωση και να πετύχει τον υψηλότερο βαθμό ικανοποίησης του κοινού.</a:t>
            </a:r>
          </a:p>
        </p:txBody>
      </p:sp>
      <p:sp>
        <p:nvSpPr>
          <p:cNvPr id="8" name="Rectangle 4"/>
          <p:cNvSpPr>
            <a:spLocks noGrp="1" noChangeArrowheads="1"/>
          </p:cNvSpPr>
          <p:nvPr>
            <p:ph type="title"/>
          </p:nvPr>
        </p:nvSpPr>
        <p:spPr>
          <a:xfrm>
            <a:off x="1032095" y="597528"/>
            <a:ext cx="10908378" cy="624689"/>
          </a:xfrm>
        </p:spPr>
        <p:txBody>
          <a:bodyPr>
            <a:normAutofit/>
          </a:bodyPr>
          <a:lstStyle/>
          <a:p>
            <a:pPr fontAlgn="auto">
              <a:spcAft>
                <a:spcPts val="0"/>
              </a:spcAft>
              <a:defRPr/>
            </a:pPr>
            <a:r>
              <a:rPr lang="el-GR" dirty="0" smtClean="0"/>
              <a:t>Οργάνωση  εκδηλώσεων</a:t>
            </a:r>
          </a:p>
        </p:txBody>
      </p:sp>
      <p:sp>
        <p:nvSpPr>
          <p:cNvPr id="29701" name="4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7B939EC-1C95-48B5-AE57-A3218C0C119E}" type="slidenum">
              <a:rPr lang="en-US"/>
              <a:pPr fontAlgn="base">
                <a:spcBef>
                  <a:spcPct val="0"/>
                </a:spcBef>
                <a:spcAft>
                  <a:spcPct val="0"/>
                </a:spcAft>
              </a:pPr>
              <a:t>3</a:t>
            </a:fld>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Text Box 4"/>
          <p:cNvSpPr txBox="1">
            <a:spLocks noChangeArrowheads="1"/>
          </p:cNvSpPr>
          <p:nvPr/>
        </p:nvSpPr>
        <p:spPr bwMode="auto">
          <a:xfrm>
            <a:off x="488887" y="1548142"/>
            <a:ext cx="11246021" cy="4447371"/>
          </a:xfrm>
          <a:prstGeom prst="rect">
            <a:avLst/>
          </a:prstGeom>
          <a:noFill/>
          <a:ln w="9525">
            <a:noFill/>
            <a:miter lim="800000"/>
            <a:headEnd/>
            <a:tailEnd/>
          </a:ln>
        </p:spPr>
        <p:txBody>
          <a:bodyPr wrap="square">
            <a:spAutoFit/>
          </a:bodyPr>
          <a:lstStyle/>
          <a:p>
            <a:pPr algn="just" eaLnBrk="0" fontAlgn="auto" hangingPunct="0">
              <a:spcBef>
                <a:spcPts val="0"/>
              </a:spcBef>
              <a:spcAft>
                <a:spcPts val="1200"/>
              </a:spcAft>
              <a:buClr>
                <a:srgbClr val="990033"/>
              </a:buClr>
              <a:buSzPct val="150000"/>
              <a:buFont typeface="Wingdings" pitchFamily="2" charset="2"/>
              <a:buNone/>
              <a:defRPr/>
            </a:pPr>
            <a:r>
              <a:rPr lang="el-GR" sz="2000" b="1" dirty="0" smtClean="0">
                <a:solidFill>
                  <a:srgbClr val="C00000"/>
                </a:solidFill>
              </a:rPr>
              <a:t>3. Διεξαγωγή της εκδήλωσης</a:t>
            </a:r>
          </a:p>
          <a:p>
            <a:pPr algn="just" eaLnBrk="0" fontAlgn="auto" hangingPunct="0">
              <a:spcBef>
                <a:spcPts val="0"/>
              </a:spcBef>
              <a:spcAft>
                <a:spcPts val="1200"/>
              </a:spcAft>
              <a:buClr>
                <a:srgbClr val="990033"/>
              </a:buClr>
              <a:buSzPct val="150000"/>
              <a:buFont typeface="Wingdings" pitchFamily="2" charset="2"/>
              <a:buNone/>
              <a:defRPr/>
            </a:pPr>
            <a:r>
              <a:rPr lang="el-GR" sz="2000" u="sng" dirty="0" smtClean="0"/>
              <a:t>Έλεγχος λειτουργίας του εξοπλισμού</a:t>
            </a:r>
          </a:p>
          <a:p>
            <a:pPr algn="just" eaLnBrk="0" fontAlgn="auto" hangingPunct="0">
              <a:spcBef>
                <a:spcPts val="0"/>
              </a:spcBef>
              <a:spcAft>
                <a:spcPts val="1200"/>
              </a:spcAft>
              <a:buClr>
                <a:srgbClr val="990033"/>
              </a:buClr>
              <a:buSzPct val="150000"/>
              <a:buFont typeface="Wingdings" pitchFamily="2" charset="2"/>
              <a:buNone/>
              <a:defRPr/>
            </a:pPr>
            <a:r>
              <a:rPr lang="el-GR" sz="2000" dirty="0" smtClean="0"/>
              <a:t>Ετοιμότητα προς χρήση: φωτισμός, η ηχητική εγκατάσταση, τα προβολικά, τα κουστούμια. </a:t>
            </a:r>
          </a:p>
          <a:p>
            <a:pPr algn="just" eaLnBrk="0" fontAlgn="auto" hangingPunct="0">
              <a:spcBef>
                <a:spcPts val="0"/>
              </a:spcBef>
              <a:spcAft>
                <a:spcPts val="1200"/>
              </a:spcAft>
              <a:buClr>
                <a:srgbClr val="990033"/>
              </a:buClr>
              <a:buSzPct val="150000"/>
              <a:defRPr/>
            </a:pPr>
            <a:r>
              <a:rPr lang="el-GR" sz="2000" dirty="0" smtClean="0"/>
              <a:t> </a:t>
            </a:r>
            <a:r>
              <a:rPr lang="el-GR" sz="2000" u="sng" dirty="0" smtClean="0"/>
              <a:t>Φροντίδα  κοινού </a:t>
            </a:r>
            <a:endParaRPr lang="el-GR" sz="2000" u="sng" dirty="0"/>
          </a:p>
          <a:p>
            <a:pPr algn="just" eaLnBrk="0" fontAlgn="auto" hangingPunct="0">
              <a:spcBef>
                <a:spcPts val="0"/>
              </a:spcBef>
              <a:spcAft>
                <a:spcPts val="1200"/>
              </a:spcAft>
              <a:buClr>
                <a:srgbClr val="990033"/>
              </a:buClr>
              <a:buSzPct val="150000"/>
              <a:defRPr/>
            </a:pPr>
            <a:r>
              <a:rPr lang="el-GR" sz="2000" dirty="0"/>
              <a:t> </a:t>
            </a:r>
            <a:r>
              <a:rPr lang="el-GR" sz="2000" dirty="0" smtClean="0"/>
              <a:t>Η φροντίδα προς το κοινό είναι μια διαρκής προσπάθεια κάλυψης των επιθυμιών του και ικανοποίησής του. Μετακίνηση </a:t>
            </a:r>
            <a:r>
              <a:rPr lang="el-GR" sz="2000" dirty="0"/>
              <a:t>κοινού (ρύθμιση κυκλοφορίας -επαφή με τοπικές αρχές &amp; </a:t>
            </a:r>
            <a:r>
              <a:rPr lang="el-GR" sz="2000" dirty="0" smtClean="0"/>
              <a:t>ΜΜΜ-χώρος </a:t>
            </a:r>
            <a:r>
              <a:rPr lang="el-GR" sz="2000" dirty="0"/>
              <a:t>στάθμευσης, πρόσβαση σε ΑΜΕΑ</a:t>
            </a:r>
            <a:r>
              <a:rPr lang="el-GR" sz="2000" dirty="0" smtClean="0"/>
              <a:t>).</a:t>
            </a:r>
            <a:endParaRPr lang="el-GR" sz="2000" dirty="0"/>
          </a:p>
          <a:p>
            <a:pPr algn="just" eaLnBrk="0" fontAlgn="auto" hangingPunct="0">
              <a:spcBef>
                <a:spcPts val="0"/>
              </a:spcBef>
              <a:spcAft>
                <a:spcPts val="1200"/>
              </a:spcAft>
              <a:buClr>
                <a:srgbClr val="990033"/>
              </a:buClr>
              <a:buSzPct val="150000"/>
              <a:defRPr/>
            </a:pPr>
            <a:r>
              <a:rPr lang="el-GR" sz="2000" dirty="0"/>
              <a:t> </a:t>
            </a:r>
            <a:r>
              <a:rPr lang="el-GR" sz="2000" dirty="0" smtClean="0"/>
              <a:t>Αναμονή </a:t>
            </a:r>
            <a:r>
              <a:rPr lang="el-GR" sz="2000" dirty="0"/>
              <a:t>κοινού (αντιλαμβανόμενος χρόνος αναμονής</a:t>
            </a:r>
            <a:r>
              <a:rPr lang="el-GR" sz="2000" dirty="0" smtClean="0"/>
              <a:t>). Πιθανοί </a:t>
            </a:r>
            <a:r>
              <a:rPr lang="el-GR" sz="2000" dirty="0"/>
              <a:t>χώροι συνωστισμού, </a:t>
            </a:r>
            <a:r>
              <a:rPr lang="el-GR" sz="2000" dirty="0" smtClean="0"/>
              <a:t>μείωση του αντιλαμβανόμενου χρόνου αναμονής</a:t>
            </a:r>
            <a:r>
              <a:rPr lang="en-US" sz="2000" dirty="0" smtClean="0"/>
              <a:t> </a:t>
            </a:r>
            <a:r>
              <a:rPr lang="el-GR" sz="2000" dirty="0" smtClean="0"/>
              <a:t>(μουσική), πότε </a:t>
            </a:r>
            <a:r>
              <a:rPr lang="el-GR" sz="2000" dirty="0"/>
              <a:t>γίνονται οι ουρές;, </a:t>
            </a:r>
            <a:r>
              <a:rPr lang="el-GR" sz="2000" dirty="0" smtClean="0"/>
              <a:t>αύξηση του προσωπικού, ύπαρξη κατάλληλης σήμανσης, προστασία </a:t>
            </a:r>
            <a:r>
              <a:rPr lang="el-GR" sz="2000" dirty="0"/>
              <a:t>από τα καιρικά </a:t>
            </a:r>
            <a:r>
              <a:rPr lang="el-GR" sz="2000" dirty="0" smtClean="0"/>
              <a:t>φαινόμενα.</a:t>
            </a:r>
            <a:endParaRPr lang="el-GR" sz="2000" dirty="0"/>
          </a:p>
          <a:p>
            <a:pPr algn="just" eaLnBrk="0" fontAlgn="auto" hangingPunct="0">
              <a:spcBef>
                <a:spcPts val="0"/>
              </a:spcBef>
              <a:spcAft>
                <a:spcPts val="1200"/>
              </a:spcAft>
              <a:buClr>
                <a:srgbClr val="990033"/>
              </a:buClr>
              <a:buSzPct val="150000"/>
              <a:defRPr/>
            </a:pPr>
            <a:r>
              <a:rPr lang="el-GR" sz="2000" dirty="0" smtClean="0"/>
              <a:t>Ύπαρξη </a:t>
            </a:r>
            <a:r>
              <a:rPr lang="el-GR" sz="2000" dirty="0"/>
              <a:t>κατάλληλου προσωπικού (ευγενικό, χαμογελαστό, να γνωρίζει, να είναι </a:t>
            </a:r>
            <a:r>
              <a:rPr lang="el-GR" sz="2000" dirty="0" smtClean="0"/>
              <a:t>αναγνωρίσιμο ).</a:t>
            </a:r>
            <a:endParaRPr lang="el-GR" sz="2000" dirty="0"/>
          </a:p>
        </p:txBody>
      </p:sp>
      <p:sp>
        <p:nvSpPr>
          <p:cNvPr id="55302"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A0B3E7-BFD4-431D-9C33-7F05F9F7FCEC}" type="slidenum">
              <a:rPr lang="en-US"/>
              <a:pPr fontAlgn="base">
                <a:spcBef>
                  <a:spcPct val="0"/>
                </a:spcBef>
                <a:spcAft>
                  <a:spcPct val="0"/>
                </a:spcAft>
              </a:pPr>
              <a:t>30</a:t>
            </a:fld>
            <a:endParaRPr lang="en-US"/>
          </a:p>
        </p:txBody>
      </p:sp>
      <p:sp>
        <p:nvSpPr>
          <p:cNvPr id="8"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box(in)">
                                      <p:cBhvr>
                                        <p:cTn id="7" dur="500"/>
                                        <p:tgtEl>
                                          <p:spTgt spid="16794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utoUpdateAnimBg="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3"/>
          <p:cNvSpPr txBox="1">
            <a:spLocks noChangeArrowheads="1"/>
          </p:cNvSpPr>
          <p:nvPr/>
        </p:nvSpPr>
        <p:spPr bwMode="auto">
          <a:xfrm>
            <a:off x="452673" y="1376126"/>
            <a:ext cx="11516008" cy="5109091"/>
          </a:xfrm>
          <a:prstGeom prst="rect">
            <a:avLst/>
          </a:prstGeom>
          <a:noFill/>
          <a:ln w="9525">
            <a:noFill/>
            <a:miter lim="800000"/>
            <a:headEnd/>
            <a:tailEnd/>
          </a:ln>
        </p:spPr>
        <p:txBody>
          <a:bodyPr wrap="square">
            <a:spAutoFit/>
          </a:bodyPr>
          <a:lstStyle/>
          <a:p>
            <a:pPr algn="just" eaLnBrk="0" fontAlgn="auto" hangingPunct="0">
              <a:spcBef>
                <a:spcPts val="0"/>
              </a:spcBef>
              <a:spcAft>
                <a:spcPts val="600"/>
              </a:spcAft>
              <a:buClr>
                <a:srgbClr val="990033"/>
              </a:buClr>
              <a:buSzPct val="150000"/>
              <a:buFont typeface="Wingdings" pitchFamily="2" charset="2"/>
              <a:buNone/>
              <a:defRPr/>
            </a:pPr>
            <a:r>
              <a:rPr lang="el-GR" sz="2200" b="1" dirty="0" smtClean="0">
                <a:solidFill>
                  <a:srgbClr val="C00000"/>
                </a:solidFill>
              </a:rPr>
              <a:t>3. Διεξαγωγή της εκδήλωσης</a:t>
            </a:r>
          </a:p>
          <a:p>
            <a:pPr eaLnBrk="0" fontAlgn="auto" hangingPunct="0">
              <a:spcBef>
                <a:spcPts val="0"/>
              </a:spcBef>
              <a:spcAft>
                <a:spcPts val="600"/>
              </a:spcAft>
              <a:buClr>
                <a:srgbClr val="990033"/>
              </a:buClr>
              <a:buSzPct val="150000"/>
              <a:defRPr/>
            </a:pPr>
            <a:r>
              <a:rPr lang="el-GR" sz="2200" u="sng" dirty="0" smtClean="0"/>
              <a:t>Φροντίδα  συντελεστών - καλλιτεχνών </a:t>
            </a:r>
          </a:p>
          <a:p>
            <a:pPr eaLnBrk="0" fontAlgn="auto" hangingPunct="0">
              <a:spcBef>
                <a:spcPts val="0"/>
              </a:spcBef>
              <a:spcAft>
                <a:spcPts val="600"/>
              </a:spcAft>
              <a:buClr>
                <a:srgbClr val="990033"/>
              </a:buClr>
              <a:buSzPct val="150000"/>
              <a:defRPr/>
            </a:pPr>
            <a:r>
              <a:rPr lang="el-GR" sz="2200" dirty="0" smtClean="0"/>
              <a:t>Πρόβλεψη για την μετακίνηση και την διαμονή τους, διαχείριση του εξοπλισμού τους, παροχές στο χώρο εκδήλωσης (παρασκήνια). </a:t>
            </a:r>
          </a:p>
          <a:p>
            <a:pPr eaLnBrk="0" fontAlgn="auto" hangingPunct="0">
              <a:spcBef>
                <a:spcPts val="0"/>
              </a:spcBef>
              <a:spcAft>
                <a:spcPts val="600"/>
              </a:spcAft>
              <a:buClr>
                <a:srgbClr val="990033"/>
              </a:buClr>
              <a:buSzPct val="150000"/>
              <a:defRPr/>
            </a:pPr>
            <a:r>
              <a:rPr lang="el-GR" sz="2200" u="sng" dirty="0" smtClean="0"/>
              <a:t>Παρουσιαστής</a:t>
            </a:r>
            <a:r>
              <a:rPr lang="el-GR" sz="2200" dirty="0" smtClean="0"/>
              <a:t> </a:t>
            </a:r>
            <a:endParaRPr lang="el-GR" sz="2200" dirty="0"/>
          </a:p>
          <a:p>
            <a:pPr eaLnBrk="0" fontAlgn="auto" hangingPunct="0">
              <a:spcBef>
                <a:spcPts val="0"/>
              </a:spcBef>
              <a:spcAft>
                <a:spcPts val="600"/>
              </a:spcAft>
              <a:buClr>
                <a:srgbClr val="990033"/>
              </a:buClr>
              <a:buSzPct val="150000"/>
              <a:defRPr/>
            </a:pPr>
            <a:r>
              <a:rPr lang="el-GR" sz="2200" u="sng" dirty="0" smtClean="0"/>
              <a:t>Κάλυψη </a:t>
            </a:r>
            <a:r>
              <a:rPr lang="el-GR" sz="2200" u="sng" dirty="0"/>
              <a:t>με ΜΜΕ, φωτογραφίες &amp; </a:t>
            </a:r>
            <a:r>
              <a:rPr lang="en-US" sz="2200" u="sng" dirty="0"/>
              <a:t>DVD</a:t>
            </a:r>
            <a:endParaRPr lang="el-GR" sz="2200" u="sng" dirty="0"/>
          </a:p>
          <a:p>
            <a:pPr eaLnBrk="0" fontAlgn="auto" hangingPunct="0">
              <a:spcBef>
                <a:spcPts val="0"/>
              </a:spcBef>
              <a:spcAft>
                <a:spcPts val="600"/>
              </a:spcAft>
              <a:buClr>
                <a:srgbClr val="990033"/>
              </a:buClr>
              <a:buSzPct val="150000"/>
              <a:defRPr/>
            </a:pPr>
            <a:r>
              <a:rPr lang="el-GR" sz="2200" u="sng" dirty="0" smtClean="0"/>
              <a:t>Δημόσιες </a:t>
            </a:r>
            <a:r>
              <a:rPr lang="el-GR" sz="2200" u="sng" dirty="0"/>
              <a:t>ευχαριστίες</a:t>
            </a:r>
            <a:r>
              <a:rPr lang="el-GR" sz="2200" dirty="0"/>
              <a:t> στο προσωπικό (δώρο, βράβευση, ανθοδέσμη)    </a:t>
            </a:r>
          </a:p>
          <a:p>
            <a:pPr eaLnBrk="0" fontAlgn="auto" hangingPunct="0">
              <a:spcBef>
                <a:spcPts val="0"/>
              </a:spcBef>
              <a:spcAft>
                <a:spcPts val="600"/>
              </a:spcAft>
              <a:buClr>
                <a:srgbClr val="990033"/>
              </a:buClr>
              <a:buSzPct val="150000"/>
              <a:defRPr/>
            </a:pPr>
            <a:r>
              <a:rPr lang="el-GR" sz="2200" u="sng" dirty="0" smtClean="0"/>
              <a:t>Αποκατάσταση</a:t>
            </a:r>
            <a:r>
              <a:rPr lang="el-GR" sz="2200" dirty="0" smtClean="0"/>
              <a:t> </a:t>
            </a:r>
            <a:r>
              <a:rPr lang="el-GR" sz="2200" dirty="0"/>
              <a:t>χώρου </a:t>
            </a:r>
            <a:r>
              <a:rPr lang="el-GR" sz="2200" dirty="0" smtClean="0"/>
              <a:t>(αντικείμενα </a:t>
            </a:r>
            <a:r>
              <a:rPr lang="el-GR" sz="2200" dirty="0"/>
              <a:t>που έχουν </a:t>
            </a:r>
            <a:r>
              <a:rPr lang="el-GR" sz="2200" dirty="0" smtClean="0"/>
              <a:t>ξεχαστεί, </a:t>
            </a:r>
            <a:r>
              <a:rPr lang="el-GR" sz="2200" dirty="0"/>
              <a:t>καθαριότητα και ευταξία του χώρου, </a:t>
            </a:r>
            <a:r>
              <a:rPr lang="el-GR" sz="2200" dirty="0" smtClean="0"/>
              <a:t>τακτοποιείται </a:t>
            </a:r>
            <a:r>
              <a:rPr lang="el-GR" sz="2200" dirty="0"/>
              <a:t>ο  εξοπλισμός)</a:t>
            </a:r>
          </a:p>
          <a:p>
            <a:pPr eaLnBrk="0" fontAlgn="auto" hangingPunct="0">
              <a:spcBef>
                <a:spcPts val="0"/>
              </a:spcBef>
              <a:spcAft>
                <a:spcPts val="600"/>
              </a:spcAft>
              <a:buClr>
                <a:srgbClr val="990033"/>
              </a:buClr>
              <a:buSzPct val="150000"/>
              <a:defRPr/>
            </a:pPr>
            <a:r>
              <a:rPr lang="el-GR" sz="2200" u="sng" dirty="0" smtClean="0"/>
              <a:t>Ευχαριστήριες </a:t>
            </a:r>
            <a:r>
              <a:rPr lang="el-GR" sz="2200" u="sng" dirty="0"/>
              <a:t>επιστολές</a:t>
            </a:r>
          </a:p>
          <a:p>
            <a:pPr eaLnBrk="0" fontAlgn="auto" hangingPunct="0">
              <a:spcBef>
                <a:spcPts val="0"/>
              </a:spcBef>
              <a:spcAft>
                <a:spcPts val="600"/>
              </a:spcAft>
              <a:buClr>
                <a:srgbClr val="990033"/>
              </a:buClr>
              <a:buSzPct val="150000"/>
              <a:defRPr/>
            </a:pPr>
            <a:r>
              <a:rPr lang="el-GR" sz="2200" u="sng" dirty="0" smtClean="0"/>
              <a:t>Απρόβλεπτες </a:t>
            </a:r>
            <a:r>
              <a:rPr lang="el-GR" sz="2200" u="sng" dirty="0"/>
              <a:t>καταστάσεις </a:t>
            </a:r>
            <a:r>
              <a:rPr lang="el-GR" sz="2200" dirty="0"/>
              <a:t>(ατύχημα, κλοπή, αστοχία υλικού, φυσική </a:t>
            </a:r>
            <a:r>
              <a:rPr lang="el-GR" sz="2200" dirty="0" smtClean="0"/>
              <a:t>καταστροφή</a:t>
            </a:r>
            <a:r>
              <a:rPr lang="el-GR" sz="2200" dirty="0"/>
              <a:t>). Ο κίνδυνος μπορεί να προέρχεται από το εσωτερικό </a:t>
            </a:r>
            <a:r>
              <a:rPr lang="el-GR" sz="2200" dirty="0" smtClean="0"/>
              <a:t>περιβάλλον </a:t>
            </a:r>
            <a:r>
              <a:rPr lang="el-GR" sz="2200" dirty="0"/>
              <a:t>(αμέλεια προσωπικού, κακός προγραμματισμός) ή από </a:t>
            </a:r>
            <a:r>
              <a:rPr lang="el-GR" sz="2200" dirty="0" smtClean="0"/>
              <a:t>το </a:t>
            </a:r>
            <a:r>
              <a:rPr lang="el-GR" sz="2200" dirty="0"/>
              <a:t>εξωτερικό περιβάλλον (καιρός). </a:t>
            </a:r>
          </a:p>
        </p:txBody>
      </p:sp>
      <p:sp>
        <p:nvSpPr>
          <p:cNvPr id="56327"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AFCA18D-DA8D-4181-92B9-30DD1D79AC41}" type="slidenum">
              <a:rPr lang="en-US"/>
              <a:pPr fontAlgn="base">
                <a:spcBef>
                  <a:spcPct val="0"/>
                </a:spcBef>
                <a:spcAft>
                  <a:spcPct val="0"/>
                </a:spcAft>
              </a:pPr>
              <a:t>31</a:t>
            </a:fld>
            <a:endParaRPr lang="en-US"/>
          </a:p>
        </p:txBody>
      </p:sp>
      <p:sp>
        <p:nvSpPr>
          <p:cNvPr id="7" name="Text Box 5"/>
          <p:cNvSpPr txBox="1">
            <a:spLocks noChangeArrowheads="1"/>
          </p:cNvSpPr>
          <p:nvPr/>
        </p:nvSpPr>
        <p:spPr bwMode="auto">
          <a:xfrm>
            <a:off x="1096707"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023041" y="1783532"/>
            <a:ext cx="10284737" cy="3693319"/>
          </a:xfrm>
          <a:prstGeom prst="rect">
            <a:avLst/>
          </a:prstGeom>
          <a:noFill/>
          <a:ln w="9525">
            <a:noFill/>
            <a:miter lim="800000"/>
            <a:headEnd/>
            <a:tailEnd/>
          </a:ln>
        </p:spPr>
        <p:txBody>
          <a:bodyPr wrap="square">
            <a:spAutoFit/>
          </a:bodyPr>
          <a:lstStyle/>
          <a:p>
            <a:pPr algn="just" eaLnBrk="0" fontAlgn="auto" hangingPunct="0">
              <a:spcBef>
                <a:spcPts val="0"/>
              </a:spcBef>
              <a:spcAft>
                <a:spcPts val="1200"/>
              </a:spcAft>
              <a:buClr>
                <a:srgbClr val="990033"/>
              </a:buClr>
              <a:buSzPct val="150000"/>
              <a:buFont typeface="Wingdings" pitchFamily="2" charset="2"/>
              <a:buNone/>
              <a:defRPr/>
            </a:pPr>
            <a:r>
              <a:rPr lang="el-GR" sz="2200" b="1" dirty="0" smtClean="0">
                <a:solidFill>
                  <a:srgbClr val="C00000"/>
                </a:solidFill>
              </a:rPr>
              <a:t>4. </a:t>
            </a:r>
            <a:r>
              <a:rPr lang="el-GR" sz="2200" b="1" dirty="0">
                <a:solidFill>
                  <a:srgbClr val="C00000"/>
                </a:solidFill>
              </a:rPr>
              <a:t>Αξιολόγηση της εκδήλωσης</a:t>
            </a:r>
          </a:p>
          <a:p>
            <a:pPr algn="just" eaLnBrk="0" fontAlgn="auto" hangingPunct="0">
              <a:spcBef>
                <a:spcPts val="0"/>
              </a:spcBef>
              <a:spcAft>
                <a:spcPts val="1200"/>
              </a:spcAft>
              <a:defRPr/>
            </a:pPr>
            <a:r>
              <a:rPr lang="el-GR" sz="2200" dirty="0" smtClean="0"/>
              <a:t>Η </a:t>
            </a:r>
            <a:r>
              <a:rPr lang="el-GR" sz="2200" dirty="0"/>
              <a:t>αξιολόγηση είναι η συλλογή των διαφορετικών δεδομένων και απόψεων για την </a:t>
            </a:r>
            <a:r>
              <a:rPr lang="el-GR" sz="2200" dirty="0" smtClean="0"/>
              <a:t>εκδήλωση, </a:t>
            </a:r>
            <a:r>
              <a:rPr lang="el-GR" sz="2200" dirty="0"/>
              <a:t>η ανάλυση τους και διεξαγωγή των συμπερασμάτων, προκειμένου να μετρηθεί πόσο επιτυχής είναι.</a:t>
            </a:r>
          </a:p>
          <a:p>
            <a:pPr algn="just" eaLnBrk="0" fontAlgn="auto" hangingPunct="0">
              <a:spcBef>
                <a:spcPts val="0"/>
              </a:spcBef>
              <a:spcAft>
                <a:spcPts val="1200"/>
              </a:spcAft>
              <a:defRPr/>
            </a:pPr>
            <a:r>
              <a:rPr lang="el-GR" sz="2200" dirty="0"/>
              <a:t>Η αξιολόγηση αρχίζει στην αρχή της εκδήλωσης όταν λαμβάνουμε αποφάσεις για τους </a:t>
            </a:r>
            <a:r>
              <a:rPr lang="el-GR" sz="2200" u="sng" dirty="0"/>
              <a:t>στόχους</a:t>
            </a:r>
            <a:r>
              <a:rPr lang="el-GR" sz="2200" dirty="0"/>
              <a:t> της και τι θέλουμε να πετύχουμε</a:t>
            </a:r>
            <a:r>
              <a:rPr lang="el-GR" sz="2200" dirty="0" smtClean="0"/>
              <a:t>.</a:t>
            </a:r>
          </a:p>
          <a:p>
            <a:pPr algn="just" eaLnBrk="0" fontAlgn="auto" hangingPunct="0">
              <a:spcBef>
                <a:spcPts val="0"/>
              </a:spcBef>
              <a:spcAft>
                <a:spcPts val="1200"/>
              </a:spcAft>
              <a:defRPr/>
            </a:pPr>
            <a:r>
              <a:rPr lang="el-GR" sz="2200" dirty="0" smtClean="0"/>
              <a:t>Η πραγματοποίησή της δείχνει οργανωτική σοβαρότητα, ικανότητα και κυρίως μια αντίληψη συνεχούς βελτίωσης των προσφερόμενων υπηρεσιών. </a:t>
            </a:r>
            <a:endParaRPr lang="el-GR" sz="2200" dirty="0"/>
          </a:p>
          <a:p>
            <a:pPr algn="just" eaLnBrk="0" fontAlgn="auto" hangingPunct="0">
              <a:spcBef>
                <a:spcPts val="0"/>
              </a:spcBef>
              <a:spcAft>
                <a:spcPts val="1200"/>
              </a:spcAft>
              <a:buClr>
                <a:srgbClr val="990033"/>
              </a:buClr>
              <a:buSzPct val="150000"/>
              <a:buFont typeface="Wingdings" pitchFamily="2" charset="2"/>
              <a:buNone/>
              <a:defRPr/>
            </a:pPr>
            <a:r>
              <a:rPr lang="el-GR" dirty="0">
                <a:latin typeface="+mj-lt"/>
              </a:rPr>
              <a:t>  </a:t>
            </a:r>
            <a:endParaRPr lang="el-GR" i="1" dirty="0">
              <a:latin typeface="+mj-lt"/>
            </a:endParaRPr>
          </a:p>
        </p:txBody>
      </p:sp>
      <p:sp>
        <p:nvSpPr>
          <p:cNvPr id="57351"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51DBC71-EF48-4A31-8AB4-A88684C3A02F}" type="slidenum">
              <a:rPr lang="en-US"/>
              <a:pPr fontAlgn="base">
                <a:spcBef>
                  <a:spcPct val="0"/>
                </a:spcBef>
                <a:spcAft>
                  <a:spcPct val="0"/>
                </a:spcAft>
              </a:pPr>
              <a:t>32</a:t>
            </a:fld>
            <a:endParaRPr lang="en-US"/>
          </a:p>
        </p:txBody>
      </p:sp>
      <p:sp>
        <p:nvSpPr>
          <p:cNvPr id="7" name="Text Box 5"/>
          <p:cNvSpPr txBox="1">
            <a:spLocks noChangeArrowheads="1"/>
          </p:cNvSpPr>
          <p:nvPr/>
        </p:nvSpPr>
        <p:spPr bwMode="auto">
          <a:xfrm>
            <a:off x="1096707"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Text Box 5"/>
          <p:cNvSpPr txBox="1">
            <a:spLocks noChangeArrowheads="1"/>
          </p:cNvSpPr>
          <p:nvPr/>
        </p:nvSpPr>
        <p:spPr bwMode="auto">
          <a:xfrm>
            <a:off x="923453" y="1638676"/>
            <a:ext cx="10592555" cy="4539704"/>
          </a:xfrm>
          <a:prstGeom prst="rect">
            <a:avLst/>
          </a:prstGeom>
          <a:noFill/>
          <a:ln w="9525">
            <a:noFill/>
            <a:miter lim="800000"/>
            <a:headEnd/>
            <a:tailEnd/>
          </a:ln>
        </p:spPr>
        <p:txBody>
          <a:bodyPr wrap="square">
            <a:spAutoFit/>
          </a:bodyPr>
          <a:lstStyle/>
          <a:p>
            <a:pPr algn="just" eaLnBrk="0" fontAlgn="auto" hangingPunct="0">
              <a:spcBef>
                <a:spcPts val="0"/>
              </a:spcBef>
              <a:spcAft>
                <a:spcPts val="1200"/>
              </a:spcAft>
              <a:buClr>
                <a:srgbClr val="990033"/>
              </a:buClr>
              <a:buSzPct val="150000"/>
              <a:buFont typeface="Wingdings" pitchFamily="2" charset="2"/>
              <a:buNone/>
              <a:defRPr/>
            </a:pPr>
            <a:r>
              <a:rPr lang="el-GR" sz="2000" b="1" dirty="0" smtClean="0">
                <a:solidFill>
                  <a:srgbClr val="C00000"/>
                </a:solidFill>
              </a:rPr>
              <a:t>4. Αξιολόγηση της εκδήλωσης</a:t>
            </a:r>
          </a:p>
          <a:p>
            <a:pPr algn="just" eaLnBrk="0" fontAlgn="auto" hangingPunct="0">
              <a:lnSpc>
                <a:spcPct val="130000"/>
              </a:lnSpc>
              <a:spcBef>
                <a:spcPts val="0"/>
              </a:spcBef>
              <a:spcAft>
                <a:spcPts val="0"/>
              </a:spcAft>
              <a:buClr>
                <a:srgbClr val="990033"/>
              </a:buClr>
              <a:buSzPct val="150000"/>
              <a:buFont typeface="Wingdings" pitchFamily="2" charset="2"/>
              <a:buNone/>
              <a:defRPr/>
            </a:pPr>
            <a:r>
              <a:rPr lang="el-GR" sz="2000" dirty="0" smtClean="0"/>
              <a:t>  </a:t>
            </a:r>
            <a:r>
              <a:rPr lang="el-GR" sz="2000" dirty="0"/>
              <a:t>- </a:t>
            </a:r>
            <a:r>
              <a:rPr lang="el-GR" sz="2000" u="sng" dirty="0" smtClean="0"/>
              <a:t>Στοχοθέτηση</a:t>
            </a:r>
            <a:r>
              <a:rPr lang="el-GR" sz="2000" dirty="0" smtClean="0"/>
              <a:t>, η οποία έχει γίνει στο αρχικό στάδιο.</a:t>
            </a:r>
            <a:endParaRPr lang="el-GR" sz="2000" dirty="0"/>
          </a:p>
          <a:p>
            <a:pPr algn="just" eaLnBrk="0" fontAlgn="auto" hangingPunct="0">
              <a:lnSpc>
                <a:spcPct val="130000"/>
              </a:lnSpc>
              <a:spcBef>
                <a:spcPts val="0"/>
              </a:spcBef>
              <a:spcAft>
                <a:spcPts val="0"/>
              </a:spcAft>
              <a:buClr>
                <a:srgbClr val="990033"/>
              </a:buClr>
              <a:buSzPct val="150000"/>
              <a:buFont typeface="Wingdings" pitchFamily="2" charset="2"/>
              <a:buNone/>
              <a:defRPr/>
            </a:pPr>
            <a:r>
              <a:rPr lang="el-GR" sz="2000" dirty="0"/>
              <a:t>  - </a:t>
            </a:r>
            <a:r>
              <a:rPr lang="el-GR" sz="2000" u="sng" dirty="0"/>
              <a:t>Συλλογή</a:t>
            </a:r>
            <a:r>
              <a:rPr lang="el-GR" sz="2000" dirty="0"/>
              <a:t> </a:t>
            </a:r>
            <a:r>
              <a:rPr lang="el-GR" sz="2000" dirty="0" smtClean="0"/>
              <a:t>στοιχείων και πληροφοριών, </a:t>
            </a:r>
            <a:r>
              <a:rPr lang="el-GR" sz="2000" dirty="0"/>
              <a:t>τυπικά και ανεπίσημα.</a:t>
            </a:r>
          </a:p>
          <a:p>
            <a:pPr algn="just" eaLnBrk="0" fontAlgn="auto" hangingPunct="0">
              <a:lnSpc>
                <a:spcPct val="115000"/>
              </a:lnSpc>
              <a:spcBef>
                <a:spcPts val="0"/>
              </a:spcBef>
              <a:spcAft>
                <a:spcPts val="0"/>
              </a:spcAft>
              <a:buClr>
                <a:srgbClr val="990033"/>
              </a:buClr>
              <a:buSzPct val="150000"/>
              <a:buFont typeface="Wingdings" pitchFamily="2" charset="2"/>
              <a:buNone/>
              <a:defRPr/>
            </a:pPr>
            <a:r>
              <a:rPr lang="el-GR" sz="2000" dirty="0"/>
              <a:t> Η αντικειμενική αξιολόγηση απαιτεί συνήθως την συλλογή </a:t>
            </a:r>
            <a:r>
              <a:rPr lang="el-GR" sz="2000" dirty="0" smtClean="0"/>
              <a:t>πληροφοριών από </a:t>
            </a:r>
            <a:r>
              <a:rPr lang="el-GR" sz="2000" dirty="0"/>
              <a:t>διάφορες πηγές</a:t>
            </a:r>
            <a:r>
              <a:rPr lang="en-US" sz="2000" dirty="0"/>
              <a:t>. </a:t>
            </a:r>
            <a:r>
              <a:rPr lang="el-GR" sz="2000" dirty="0" smtClean="0"/>
              <a:t>Τέτοιες πηγές μπορούν να είναι το κοινό, ειδικοί του χώρου, οι κριτικοί τέχνης, συνάδελφοι από άλλους φορείς, οι  χρηματοδότες, κτλ. Πρέπει </a:t>
            </a:r>
            <a:r>
              <a:rPr lang="el-GR" sz="2000" dirty="0"/>
              <a:t>να επιλέξετε πηγές</a:t>
            </a:r>
            <a:r>
              <a:rPr lang="en-US" sz="2000" dirty="0"/>
              <a:t>, </a:t>
            </a:r>
            <a:r>
              <a:rPr lang="el-GR" sz="2000" dirty="0"/>
              <a:t>οι οποίες είναι αξιόπιστες και δείκτες επιτυχίας για τους στόχους σας</a:t>
            </a:r>
            <a:r>
              <a:rPr lang="en-US" sz="2000" dirty="0"/>
              <a:t>. </a:t>
            </a:r>
            <a:endParaRPr lang="el-GR" sz="2000" dirty="0" smtClean="0"/>
          </a:p>
          <a:p>
            <a:pPr algn="just" eaLnBrk="0" fontAlgn="auto" hangingPunct="0">
              <a:lnSpc>
                <a:spcPct val="115000"/>
              </a:lnSpc>
              <a:spcBef>
                <a:spcPts val="0"/>
              </a:spcBef>
              <a:spcAft>
                <a:spcPts val="0"/>
              </a:spcAft>
              <a:buClr>
                <a:srgbClr val="990033"/>
              </a:buClr>
              <a:buSzPct val="150000"/>
              <a:buFont typeface="Wingdings" pitchFamily="2" charset="2"/>
              <a:buNone/>
              <a:defRPr/>
            </a:pPr>
            <a:endParaRPr lang="el-GR" sz="2000" dirty="0" smtClean="0"/>
          </a:p>
          <a:p>
            <a:pPr algn="just" eaLnBrk="0" fontAlgn="auto" hangingPunct="0">
              <a:lnSpc>
                <a:spcPct val="115000"/>
              </a:lnSpc>
              <a:spcBef>
                <a:spcPts val="0"/>
              </a:spcBef>
              <a:spcAft>
                <a:spcPts val="0"/>
              </a:spcAft>
              <a:buClr>
                <a:srgbClr val="990033"/>
              </a:buClr>
              <a:buSzPct val="150000"/>
              <a:buFont typeface="Wingdings" pitchFamily="2" charset="2"/>
              <a:buNone/>
              <a:defRPr/>
            </a:pPr>
            <a:r>
              <a:rPr lang="el-GR" sz="2000" dirty="0" smtClean="0"/>
              <a:t>Μόλις </a:t>
            </a:r>
            <a:r>
              <a:rPr lang="el-GR" sz="2000" dirty="0"/>
              <a:t>επιλέξετε τις πηγές σας</a:t>
            </a:r>
            <a:r>
              <a:rPr lang="en-US" sz="2000" dirty="0"/>
              <a:t>, </a:t>
            </a:r>
            <a:r>
              <a:rPr lang="el-GR" sz="2000" dirty="0"/>
              <a:t>πρέπει να σκεφτείτε </a:t>
            </a:r>
            <a:r>
              <a:rPr lang="el-GR" sz="2000" dirty="0" smtClean="0"/>
              <a:t>τρόπο συλλογής των πληροφοριών </a:t>
            </a:r>
            <a:r>
              <a:rPr lang="el-GR" sz="2000" dirty="0"/>
              <a:t>που </a:t>
            </a:r>
            <a:r>
              <a:rPr lang="el-GR" sz="2000" dirty="0" smtClean="0"/>
              <a:t>χρειάζονται την </a:t>
            </a:r>
            <a:r>
              <a:rPr lang="el-GR" sz="2000" dirty="0"/>
              <a:t>ελάχιστη δυσκολία</a:t>
            </a:r>
            <a:r>
              <a:rPr lang="en-US" sz="2000" dirty="0"/>
              <a:t>. </a:t>
            </a:r>
            <a:endParaRPr lang="el-GR" sz="2000" dirty="0"/>
          </a:p>
          <a:p>
            <a:pPr algn="just" eaLnBrk="0" fontAlgn="auto" hangingPunct="0">
              <a:lnSpc>
                <a:spcPct val="115000"/>
              </a:lnSpc>
              <a:spcBef>
                <a:spcPts val="0"/>
              </a:spcBef>
              <a:spcAft>
                <a:spcPts val="0"/>
              </a:spcAft>
              <a:buClr>
                <a:srgbClr val="990033"/>
              </a:buClr>
              <a:buSzPct val="150000"/>
              <a:buFont typeface="Wingdings" pitchFamily="2" charset="2"/>
              <a:buNone/>
              <a:defRPr/>
            </a:pPr>
            <a:r>
              <a:rPr lang="el-GR" sz="2000" dirty="0" smtClean="0"/>
              <a:t>Υπάρχουν πέντε προφανείς </a:t>
            </a:r>
            <a:r>
              <a:rPr lang="el-GR" sz="2000" dirty="0"/>
              <a:t>τρόποι να συλλεχθούν οι </a:t>
            </a:r>
            <a:r>
              <a:rPr lang="el-GR" sz="2000" dirty="0" smtClean="0"/>
              <a:t>πληροφορίες</a:t>
            </a:r>
            <a:r>
              <a:rPr lang="en-US" sz="2000" dirty="0" smtClean="0"/>
              <a:t>: </a:t>
            </a:r>
            <a:endParaRPr lang="el-GR" sz="2000" dirty="0"/>
          </a:p>
          <a:p>
            <a:pPr algn="just" eaLnBrk="0" fontAlgn="auto" hangingPunct="0">
              <a:lnSpc>
                <a:spcPct val="115000"/>
              </a:lnSpc>
              <a:spcBef>
                <a:spcPts val="0"/>
              </a:spcBef>
              <a:spcAft>
                <a:spcPts val="0"/>
              </a:spcAft>
              <a:buClr>
                <a:srgbClr val="990033"/>
              </a:buClr>
              <a:buSzPct val="150000"/>
              <a:defRPr/>
            </a:pPr>
            <a:r>
              <a:rPr lang="el-GR" sz="2000" dirty="0"/>
              <a:t>- Άτυπη συζήτηση </a:t>
            </a:r>
            <a:r>
              <a:rPr lang="el-GR" sz="2000" dirty="0" smtClean="0"/>
              <a:t>- </a:t>
            </a:r>
            <a:r>
              <a:rPr lang="el-GR" sz="2000" dirty="0"/>
              <a:t>Συνεντεύξεις - Ερωτηματολόγια -   </a:t>
            </a:r>
            <a:r>
              <a:rPr lang="el-GR" sz="2000" dirty="0" smtClean="0"/>
              <a:t>Κριτικές </a:t>
            </a:r>
            <a:r>
              <a:rPr lang="el-GR" sz="2000" dirty="0"/>
              <a:t>- </a:t>
            </a:r>
            <a:r>
              <a:rPr lang="el-GR" sz="2000" dirty="0" smtClean="0"/>
              <a:t>Προσωπική γνώμη </a:t>
            </a:r>
            <a:endParaRPr lang="el-GR" sz="2000" dirty="0"/>
          </a:p>
        </p:txBody>
      </p:sp>
      <p:sp>
        <p:nvSpPr>
          <p:cNvPr id="58376" name="7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0C58EAB-6A30-45CC-BA6B-200330DB37B6}" type="slidenum">
              <a:rPr lang="en-US"/>
              <a:pPr fontAlgn="base">
                <a:spcBef>
                  <a:spcPct val="0"/>
                </a:spcBef>
                <a:spcAft>
                  <a:spcPct val="0"/>
                </a:spcAft>
              </a:pPr>
              <a:t>33</a:t>
            </a:fld>
            <a:endParaRPr lang="en-US"/>
          </a:p>
        </p:txBody>
      </p:sp>
      <p:sp>
        <p:nvSpPr>
          <p:cNvPr id="8" name="Text Box 5"/>
          <p:cNvSpPr txBox="1">
            <a:spLocks noChangeArrowheads="1"/>
          </p:cNvSpPr>
          <p:nvPr/>
        </p:nvSpPr>
        <p:spPr bwMode="auto">
          <a:xfrm>
            <a:off x="1096707"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6917"/>
                                        </p:tgtEl>
                                        <p:attrNameLst>
                                          <p:attrName>style.visibility</p:attrName>
                                        </p:attrNameLst>
                                      </p:cBhvr>
                                      <p:to>
                                        <p:strVal val="visible"/>
                                      </p:to>
                                    </p:set>
                                    <p:animEffect transition="in" filter="box(in)">
                                      <p:cBhvr>
                                        <p:cTn id="7" dur="500"/>
                                        <p:tgtEl>
                                          <p:spTgt spid="1669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utoUpdateAnimBg="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941559" y="1702051"/>
            <a:ext cx="10547289" cy="3570208"/>
          </a:xfrm>
          <a:prstGeom prst="rect">
            <a:avLst/>
          </a:prstGeom>
          <a:noFill/>
          <a:ln w="9525">
            <a:noFill/>
            <a:miter lim="800000"/>
            <a:headEnd/>
            <a:tailEnd/>
          </a:ln>
        </p:spPr>
        <p:txBody>
          <a:bodyPr wrap="square">
            <a:spAutoFit/>
          </a:bodyPr>
          <a:lstStyle/>
          <a:p>
            <a:pPr algn="just" eaLnBrk="0" fontAlgn="auto" hangingPunct="0">
              <a:spcBef>
                <a:spcPts val="0"/>
              </a:spcBef>
              <a:spcAft>
                <a:spcPts val="1200"/>
              </a:spcAft>
              <a:buClr>
                <a:srgbClr val="990033"/>
              </a:buClr>
              <a:buSzPct val="150000"/>
              <a:buFont typeface="Wingdings" pitchFamily="2" charset="2"/>
              <a:buNone/>
              <a:defRPr/>
            </a:pPr>
            <a:r>
              <a:rPr lang="el-GR" sz="2000" b="1" dirty="0" smtClean="0">
                <a:solidFill>
                  <a:srgbClr val="C00000"/>
                </a:solidFill>
              </a:rPr>
              <a:t>4. Αξιολόγηση της εκδήλωσης</a:t>
            </a:r>
          </a:p>
          <a:p>
            <a:pPr eaLnBrk="0" fontAlgn="auto" hangingPunct="0">
              <a:lnSpc>
                <a:spcPct val="130000"/>
              </a:lnSpc>
              <a:spcBef>
                <a:spcPts val="0"/>
              </a:spcBef>
              <a:spcAft>
                <a:spcPts val="0"/>
              </a:spcAft>
              <a:buClr>
                <a:srgbClr val="990033"/>
              </a:buClr>
              <a:buSzPct val="150000"/>
              <a:buFont typeface="Wingdings" pitchFamily="2" charset="2"/>
              <a:buNone/>
              <a:defRPr/>
            </a:pPr>
            <a:r>
              <a:rPr lang="en-US" sz="2000" dirty="0" smtClean="0"/>
              <a:t>  </a:t>
            </a:r>
            <a:r>
              <a:rPr lang="el-GR" sz="2000" dirty="0"/>
              <a:t>- </a:t>
            </a:r>
            <a:r>
              <a:rPr lang="el-GR" sz="2000" u="sng" dirty="0"/>
              <a:t>Ανάλυση</a:t>
            </a:r>
            <a:r>
              <a:rPr lang="el-GR" sz="2000" dirty="0"/>
              <a:t> των </a:t>
            </a:r>
            <a:r>
              <a:rPr lang="el-GR" sz="2000" dirty="0" smtClean="0"/>
              <a:t>πληροφοριών. </a:t>
            </a:r>
            <a:endParaRPr lang="el-GR" sz="2000" dirty="0"/>
          </a:p>
          <a:p>
            <a:pPr eaLnBrk="0" fontAlgn="auto" hangingPunct="0">
              <a:lnSpc>
                <a:spcPct val="130000"/>
              </a:lnSpc>
              <a:spcBef>
                <a:spcPts val="0"/>
              </a:spcBef>
              <a:spcAft>
                <a:spcPts val="0"/>
              </a:spcAft>
              <a:buClr>
                <a:srgbClr val="990033"/>
              </a:buClr>
              <a:buSzPct val="150000"/>
              <a:buFont typeface="Wingdings" pitchFamily="2" charset="2"/>
              <a:buNone/>
              <a:defRPr/>
            </a:pPr>
            <a:r>
              <a:rPr lang="el-GR" sz="2000" dirty="0"/>
              <a:t>  - Αξιολόγηση της </a:t>
            </a:r>
            <a:r>
              <a:rPr lang="el-GR" sz="2000" u="sng" dirty="0" smtClean="0"/>
              <a:t>επίτευξης</a:t>
            </a:r>
            <a:r>
              <a:rPr lang="el-GR" sz="2000" dirty="0" smtClean="0"/>
              <a:t> των στόχων και </a:t>
            </a:r>
            <a:r>
              <a:rPr lang="el-GR" sz="2000" dirty="0"/>
              <a:t>προσδιορισμός των αδυναμιών.</a:t>
            </a:r>
          </a:p>
          <a:p>
            <a:pPr eaLnBrk="0" fontAlgn="auto" hangingPunct="0">
              <a:lnSpc>
                <a:spcPct val="130000"/>
              </a:lnSpc>
              <a:spcBef>
                <a:spcPts val="0"/>
              </a:spcBef>
              <a:spcAft>
                <a:spcPts val="0"/>
              </a:spcAft>
              <a:buClr>
                <a:srgbClr val="990033"/>
              </a:buClr>
              <a:buSzPct val="150000"/>
              <a:buFont typeface="Wingdings" pitchFamily="2" charset="2"/>
              <a:buNone/>
              <a:defRPr/>
            </a:pPr>
            <a:r>
              <a:rPr lang="el-GR" sz="2000" dirty="0"/>
              <a:t>  - </a:t>
            </a:r>
            <a:r>
              <a:rPr lang="el-GR" sz="2000" u="sng" dirty="0"/>
              <a:t>Παρουσίαση</a:t>
            </a:r>
            <a:r>
              <a:rPr lang="el-GR" sz="2000" dirty="0"/>
              <a:t> των </a:t>
            </a:r>
            <a:r>
              <a:rPr lang="el-GR" sz="2000" dirty="0" smtClean="0"/>
              <a:t>αποτελεσμάτων στη διοίκηση ή στο χορηγό</a:t>
            </a:r>
            <a:endParaRPr lang="el-GR" sz="2000" dirty="0"/>
          </a:p>
          <a:p>
            <a:pPr eaLnBrk="0" fontAlgn="auto" hangingPunct="0">
              <a:spcBef>
                <a:spcPts val="0"/>
              </a:spcBef>
              <a:spcAft>
                <a:spcPts val="0"/>
              </a:spcAft>
              <a:defRPr/>
            </a:pPr>
            <a:r>
              <a:rPr lang="el-GR" sz="2000" dirty="0"/>
              <a:t>  - </a:t>
            </a:r>
            <a:r>
              <a:rPr lang="el-GR" sz="2000" u="sng" dirty="0"/>
              <a:t>Προγραμματισμός</a:t>
            </a:r>
            <a:r>
              <a:rPr lang="el-GR" sz="2000" dirty="0"/>
              <a:t> για το μέλλον. </a:t>
            </a:r>
          </a:p>
          <a:p>
            <a:pPr eaLnBrk="0" fontAlgn="auto" hangingPunct="0">
              <a:spcBef>
                <a:spcPts val="0"/>
              </a:spcBef>
              <a:spcAft>
                <a:spcPts val="0"/>
              </a:spcAft>
              <a:defRPr/>
            </a:pPr>
            <a:endParaRPr lang="en-US" sz="2000" dirty="0"/>
          </a:p>
          <a:p>
            <a:pPr eaLnBrk="0" fontAlgn="auto" hangingPunct="0">
              <a:lnSpc>
                <a:spcPct val="130000"/>
              </a:lnSpc>
              <a:spcBef>
                <a:spcPts val="0"/>
              </a:spcBef>
              <a:spcAft>
                <a:spcPts val="0"/>
              </a:spcAft>
              <a:buClr>
                <a:srgbClr val="990033"/>
              </a:buClr>
              <a:buSzPct val="150000"/>
              <a:buFont typeface="Wingdings" pitchFamily="2" charset="2"/>
              <a:buNone/>
              <a:defRPr/>
            </a:pPr>
            <a:r>
              <a:rPr lang="el-GR" sz="2000" dirty="0"/>
              <a:t>     Η διαδικασία της αξιολόγησης δεν είναι γραμμική</a:t>
            </a:r>
            <a:r>
              <a:rPr lang="en-US" sz="2000" dirty="0"/>
              <a:t>, </a:t>
            </a:r>
            <a:r>
              <a:rPr lang="el-GR" sz="2000" dirty="0"/>
              <a:t>είναι σπειροειδής</a:t>
            </a:r>
            <a:r>
              <a:rPr lang="en-US" sz="2000" dirty="0"/>
              <a:t>.</a:t>
            </a:r>
            <a:r>
              <a:rPr lang="el-GR" sz="2000" dirty="0"/>
              <a:t> </a:t>
            </a:r>
          </a:p>
          <a:p>
            <a:pPr eaLnBrk="0" fontAlgn="auto" hangingPunct="0">
              <a:lnSpc>
                <a:spcPct val="130000"/>
              </a:lnSpc>
              <a:spcBef>
                <a:spcPts val="0"/>
              </a:spcBef>
              <a:spcAft>
                <a:spcPts val="0"/>
              </a:spcAft>
              <a:buClr>
                <a:srgbClr val="990033"/>
              </a:buClr>
              <a:buSzPct val="150000"/>
              <a:buFont typeface="Wingdings" pitchFamily="2" charset="2"/>
              <a:buNone/>
              <a:defRPr/>
            </a:pPr>
            <a:r>
              <a:rPr lang="el-GR" sz="2000" dirty="0"/>
              <a:t>     Καλό είναι να διατηρήσετε ένα αρχείο με τα συμπεράσματα της </a:t>
            </a:r>
            <a:r>
              <a:rPr lang="el-GR" sz="2000" dirty="0" smtClean="0"/>
              <a:t>αξιολόγησής </a:t>
            </a:r>
            <a:r>
              <a:rPr lang="el-GR" sz="2000" dirty="0"/>
              <a:t>σας </a:t>
            </a:r>
            <a:r>
              <a:rPr lang="el-GR" sz="2000" dirty="0" smtClean="0"/>
              <a:t>ως     </a:t>
            </a:r>
          </a:p>
          <a:p>
            <a:pPr eaLnBrk="0" fontAlgn="auto" hangingPunct="0">
              <a:lnSpc>
                <a:spcPct val="130000"/>
              </a:lnSpc>
              <a:spcBef>
                <a:spcPts val="0"/>
              </a:spcBef>
              <a:spcAft>
                <a:spcPts val="0"/>
              </a:spcAft>
              <a:buClr>
                <a:srgbClr val="990033"/>
              </a:buClr>
              <a:buSzPct val="150000"/>
              <a:buFont typeface="Wingdings" pitchFamily="2" charset="2"/>
              <a:buNone/>
              <a:defRPr/>
            </a:pPr>
            <a:r>
              <a:rPr lang="el-GR" sz="2000" dirty="0" smtClean="0"/>
              <a:t>     υπενθύμιση </a:t>
            </a:r>
            <a:r>
              <a:rPr lang="el-GR" sz="2000" dirty="0"/>
              <a:t>για το τι  ήταν επιτυχές</a:t>
            </a:r>
            <a:r>
              <a:rPr lang="en-US" sz="2000" dirty="0"/>
              <a:t>, </a:t>
            </a:r>
            <a:r>
              <a:rPr lang="el-GR" sz="2000" dirty="0"/>
              <a:t>τι δεν </a:t>
            </a:r>
            <a:r>
              <a:rPr lang="el-GR" sz="2000" dirty="0" smtClean="0"/>
              <a:t>λειτούργησε </a:t>
            </a:r>
            <a:r>
              <a:rPr lang="el-GR" sz="2000" dirty="0"/>
              <a:t>και γιατί</a:t>
            </a:r>
            <a:r>
              <a:rPr lang="en-US" sz="2000" dirty="0"/>
              <a:t>. </a:t>
            </a:r>
            <a:r>
              <a:rPr lang="el-GR" i="1" dirty="0">
                <a:solidFill>
                  <a:srgbClr val="FF0000"/>
                </a:solidFill>
                <a:latin typeface="+mj-lt"/>
              </a:rPr>
              <a:t>			</a:t>
            </a:r>
            <a:endParaRPr lang="el-GR" i="1" dirty="0">
              <a:latin typeface="+mj-lt"/>
            </a:endParaRPr>
          </a:p>
        </p:txBody>
      </p:sp>
      <p:sp>
        <p:nvSpPr>
          <p:cNvPr id="59399"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1BE0356-98DD-4512-8559-E38212E32A02}" type="slidenum">
              <a:rPr lang="en-US"/>
              <a:pPr fontAlgn="base">
                <a:spcBef>
                  <a:spcPct val="0"/>
                </a:spcBef>
                <a:spcAft>
                  <a:spcPct val="0"/>
                </a:spcAft>
              </a:pPr>
              <a:t>34</a:t>
            </a:fld>
            <a:endParaRPr lang="en-US"/>
          </a:p>
        </p:txBody>
      </p:sp>
      <p:sp>
        <p:nvSpPr>
          <p:cNvPr id="7" name="Text Box 5"/>
          <p:cNvSpPr txBox="1">
            <a:spLocks noChangeArrowheads="1"/>
          </p:cNvSpPr>
          <p:nvPr/>
        </p:nvSpPr>
        <p:spPr bwMode="auto">
          <a:xfrm>
            <a:off x="1096707"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606582" y="1447288"/>
            <a:ext cx="10782678" cy="5410712"/>
          </a:xfrm>
          <a:prstGeom prst="rect">
            <a:avLst/>
          </a:prstGeom>
          <a:noFill/>
          <a:ln w="9525">
            <a:noFill/>
            <a:miter lim="800000"/>
            <a:headEnd/>
            <a:tailEnd/>
          </a:ln>
        </p:spPr>
        <p:txBody>
          <a:bodyPr wrap="square">
            <a:spAutoFit/>
          </a:bodyPr>
          <a:lstStyle/>
          <a:p>
            <a:pPr algn="just" fontAlgn="auto">
              <a:spcBef>
                <a:spcPts val="0"/>
              </a:spcBef>
              <a:spcAft>
                <a:spcPct val="40000"/>
              </a:spcAft>
              <a:buClr>
                <a:srgbClr val="C00000"/>
              </a:buClr>
              <a:buSzPct val="147000"/>
              <a:buFontTx/>
              <a:buChar char="•"/>
              <a:defRPr/>
            </a:pPr>
            <a:r>
              <a:rPr lang="en-US" dirty="0">
                <a:latin typeface="+mj-lt"/>
              </a:rPr>
              <a:t> </a:t>
            </a:r>
            <a:r>
              <a:rPr lang="el-GR" dirty="0">
                <a:latin typeface="+mj-lt"/>
              </a:rPr>
              <a:t> Αθανασοπούλου Α., </a:t>
            </a:r>
            <a:r>
              <a:rPr lang="el-GR" dirty="0" err="1">
                <a:latin typeface="+mj-lt"/>
              </a:rPr>
              <a:t>Δάλλας</a:t>
            </a:r>
            <a:r>
              <a:rPr lang="el-GR" dirty="0">
                <a:latin typeface="+mj-lt"/>
              </a:rPr>
              <a:t> Κ., Μακρή Α,  &amp; </a:t>
            </a:r>
            <a:r>
              <a:rPr lang="el-GR" dirty="0" err="1">
                <a:latin typeface="+mj-lt"/>
              </a:rPr>
              <a:t>Χαμπούρη</a:t>
            </a:r>
            <a:r>
              <a:rPr lang="el-GR" dirty="0">
                <a:latin typeface="+mj-lt"/>
              </a:rPr>
              <a:t> – </a:t>
            </a:r>
            <a:r>
              <a:rPr lang="el-GR" dirty="0" err="1">
                <a:latin typeface="+mj-lt"/>
              </a:rPr>
              <a:t>Ιωαννίδου</a:t>
            </a:r>
            <a:r>
              <a:rPr lang="el-GR" dirty="0">
                <a:latin typeface="+mj-lt"/>
              </a:rPr>
              <a:t> Α. (2003). </a:t>
            </a:r>
            <a:r>
              <a:rPr lang="el-GR" i="1" dirty="0">
                <a:latin typeface="+mj-lt"/>
              </a:rPr>
              <a:t>Πολιτιστική επικοινωνία. Μέσα επικοινωνίας</a:t>
            </a:r>
            <a:r>
              <a:rPr lang="el-GR" dirty="0">
                <a:latin typeface="+mj-lt"/>
              </a:rPr>
              <a:t>. Τόμος Β, Πάτρα: ΕΑΠ.</a:t>
            </a:r>
          </a:p>
          <a:p>
            <a:pPr algn="just" fontAlgn="auto">
              <a:spcBef>
                <a:spcPts val="0"/>
              </a:spcBef>
              <a:spcAft>
                <a:spcPct val="40000"/>
              </a:spcAft>
              <a:buClr>
                <a:srgbClr val="C00000"/>
              </a:buClr>
              <a:buSzPct val="147000"/>
              <a:buFontTx/>
              <a:buChar char="•"/>
              <a:defRPr/>
            </a:pPr>
            <a:r>
              <a:rPr lang="en-US" dirty="0">
                <a:latin typeface="+mj-lt"/>
              </a:rPr>
              <a:t> </a:t>
            </a:r>
            <a:r>
              <a:rPr lang="el-GR" dirty="0">
                <a:latin typeface="+mj-lt"/>
              </a:rPr>
              <a:t>Αλεξανδρής Κ. (2011). </a:t>
            </a:r>
            <a:r>
              <a:rPr lang="el-GR" i="1" dirty="0">
                <a:latin typeface="+mj-lt"/>
              </a:rPr>
              <a:t>Αρχές μάνατζμεντ και μάρκετινγκ οργανισμών και επιχειρήσεων αθλητισμού και αναψυχής</a:t>
            </a:r>
            <a:r>
              <a:rPr lang="el-GR" dirty="0">
                <a:latin typeface="+mj-lt"/>
              </a:rPr>
              <a:t>. Θεσσαλονίκη: Χριστοδουλίδης.</a:t>
            </a:r>
          </a:p>
          <a:p>
            <a:pPr algn="just" fontAlgn="auto">
              <a:spcBef>
                <a:spcPts val="0"/>
              </a:spcBef>
              <a:spcAft>
                <a:spcPct val="40000"/>
              </a:spcAft>
              <a:buClr>
                <a:srgbClr val="C00000"/>
              </a:buClr>
              <a:buSzPct val="147000"/>
              <a:buFontTx/>
              <a:buChar char="•"/>
              <a:defRPr/>
            </a:pPr>
            <a:r>
              <a:rPr lang="el-GR" dirty="0" err="1">
                <a:latin typeface="+mj-lt"/>
              </a:rPr>
              <a:t>Βαλάκας</a:t>
            </a:r>
            <a:r>
              <a:rPr lang="el-GR" dirty="0">
                <a:latin typeface="+mj-lt"/>
              </a:rPr>
              <a:t> Ι. (2000). </a:t>
            </a:r>
            <a:r>
              <a:rPr lang="el-GR" i="1" dirty="0">
                <a:latin typeface="+mj-lt"/>
              </a:rPr>
              <a:t>Μάρκετινγκ ΙΙ. Τεχνικές επικοινωνίας</a:t>
            </a:r>
            <a:r>
              <a:rPr lang="el-GR" dirty="0">
                <a:latin typeface="+mj-lt"/>
              </a:rPr>
              <a:t>. Τόμος Β΄, Πάτρα: ΕΑΠ.</a:t>
            </a:r>
          </a:p>
          <a:p>
            <a:pPr algn="just" fontAlgn="auto">
              <a:spcBef>
                <a:spcPts val="0"/>
              </a:spcBef>
              <a:spcAft>
                <a:spcPct val="40000"/>
              </a:spcAft>
              <a:buClr>
                <a:srgbClr val="C00000"/>
              </a:buClr>
              <a:buSzPct val="147000"/>
              <a:buFontTx/>
              <a:buChar char="•"/>
              <a:defRPr/>
            </a:pPr>
            <a:r>
              <a:rPr lang="el-GR" dirty="0">
                <a:latin typeface="+mj-lt"/>
              </a:rPr>
              <a:t> </a:t>
            </a:r>
            <a:r>
              <a:rPr lang="el-GR" dirty="0" err="1">
                <a:latin typeface="+mj-lt"/>
              </a:rPr>
              <a:t>Βινιεράτου</a:t>
            </a:r>
            <a:r>
              <a:rPr lang="el-GR" dirty="0">
                <a:latin typeface="+mj-lt"/>
              </a:rPr>
              <a:t> Μ., Γεωργίου Α., </a:t>
            </a:r>
            <a:r>
              <a:rPr lang="el-GR" dirty="0" err="1">
                <a:latin typeface="+mj-lt"/>
              </a:rPr>
              <a:t>Γλύτση</a:t>
            </a:r>
            <a:r>
              <a:rPr lang="el-GR" dirty="0">
                <a:latin typeface="+mj-lt"/>
              </a:rPr>
              <a:t> Ε., </a:t>
            </a:r>
            <a:r>
              <a:rPr lang="el-GR" dirty="0" err="1">
                <a:latin typeface="+mj-lt"/>
              </a:rPr>
              <a:t>Κιούκας</a:t>
            </a:r>
            <a:r>
              <a:rPr lang="el-GR" dirty="0">
                <a:latin typeface="+mj-lt"/>
              </a:rPr>
              <a:t> Α., </a:t>
            </a:r>
            <a:r>
              <a:rPr lang="el-GR" dirty="0" err="1">
                <a:latin typeface="+mj-lt"/>
              </a:rPr>
              <a:t>Μπυσουλέγκα</a:t>
            </a:r>
            <a:r>
              <a:rPr lang="el-GR" dirty="0">
                <a:latin typeface="+mj-lt"/>
              </a:rPr>
              <a:t> Χ., Οικονόμου Μ., Σκούρα Β., </a:t>
            </a:r>
            <a:r>
              <a:rPr lang="el-GR" dirty="0" err="1">
                <a:latin typeface="+mj-lt"/>
              </a:rPr>
              <a:t>Ταξοπούλου</a:t>
            </a:r>
            <a:r>
              <a:rPr lang="el-GR" dirty="0">
                <a:latin typeface="+mj-lt"/>
              </a:rPr>
              <a:t> Ι. &amp; </a:t>
            </a:r>
            <a:r>
              <a:rPr lang="el-GR" dirty="0" err="1">
                <a:latin typeface="+mj-lt"/>
              </a:rPr>
              <a:t>Χαμπούρη</a:t>
            </a:r>
            <a:r>
              <a:rPr lang="el-GR" dirty="0">
                <a:latin typeface="+mj-lt"/>
              </a:rPr>
              <a:t> – </a:t>
            </a:r>
            <a:r>
              <a:rPr lang="el-GR" dirty="0" err="1">
                <a:latin typeface="+mj-lt"/>
              </a:rPr>
              <a:t>Ιωαννίδου</a:t>
            </a:r>
            <a:r>
              <a:rPr lang="el-GR" dirty="0">
                <a:latin typeface="+mj-lt"/>
              </a:rPr>
              <a:t> Α. (2003). </a:t>
            </a:r>
            <a:r>
              <a:rPr lang="el-GR" i="1" dirty="0">
                <a:latin typeface="+mj-lt"/>
              </a:rPr>
              <a:t>Πολιτιστική πολιτική και διοίκηση. Πολιτιστική διαχείριση</a:t>
            </a:r>
            <a:r>
              <a:rPr lang="el-GR" dirty="0">
                <a:latin typeface="+mj-lt"/>
              </a:rPr>
              <a:t>. Πάτρα: ΕΑΠ</a:t>
            </a:r>
          </a:p>
          <a:p>
            <a:pPr algn="just" fontAlgn="auto">
              <a:spcBef>
                <a:spcPts val="0"/>
              </a:spcBef>
              <a:spcAft>
                <a:spcPct val="40000"/>
              </a:spcAft>
              <a:buClr>
                <a:srgbClr val="C00000"/>
              </a:buClr>
              <a:buSzPct val="147000"/>
              <a:buFontTx/>
              <a:buChar char="•"/>
              <a:defRPr/>
            </a:pPr>
            <a:r>
              <a:rPr lang="el-GR" dirty="0" err="1">
                <a:latin typeface="+mj-lt"/>
              </a:rPr>
              <a:t>Γρηγορούδης</a:t>
            </a:r>
            <a:r>
              <a:rPr lang="el-GR" dirty="0">
                <a:latin typeface="+mj-lt"/>
              </a:rPr>
              <a:t> Β. &amp; </a:t>
            </a:r>
            <a:r>
              <a:rPr lang="el-GR" dirty="0" err="1">
                <a:latin typeface="+mj-lt"/>
              </a:rPr>
              <a:t>Σίσκος</a:t>
            </a:r>
            <a:r>
              <a:rPr lang="el-GR" dirty="0">
                <a:latin typeface="+mj-lt"/>
              </a:rPr>
              <a:t> Γ. (2000). </a:t>
            </a:r>
            <a:r>
              <a:rPr lang="el-GR" i="1" dirty="0">
                <a:latin typeface="+mj-lt"/>
              </a:rPr>
              <a:t>Ποιότητα υπηρεσιών και μέτρηση ικανοποίησης του πελάτη</a:t>
            </a:r>
            <a:r>
              <a:rPr lang="el-GR" dirty="0">
                <a:latin typeface="+mj-lt"/>
              </a:rPr>
              <a:t>. Αθήνα: Νέες Τεχνολογίες.</a:t>
            </a:r>
          </a:p>
          <a:p>
            <a:pPr algn="just" fontAlgn="auto">
              <a:spcBef>
                <a:spcPts val="0"/>
              </a:spcBef>
              <a:spcAft>
                <a:spcPct val="40000"/>
              </a:spcAft>
              <a:buClr>
                <a:srgbClr val="C00000"/>
              </a:buClr>
              <a:buSzPct val="147000"/>
              <a:buFontTx/>
              <a:buChar char="•"/>
              <a:defRPr/>
            </a:pPr>
            <a:r>
              <a:rPr lang="el-GR" dirty="0">
                <a:latin typeface="+mn-lt"/>
              </a:rPr>
              <a:t> </a:t>
            </a:r>
            <a:r>
              <a:rPr lang="en-US" dirty="0" err="1">
                <a:latin typeface="+mn-lt"/>
              </a:rPr>
              <a:t>Diggle</a:t>
            </a:r>
            <a:r>
              <a:rPr lang="en-US" dirty="0">
                <a:latin typeface="+mn-lt"/>
              </a:rPr>
              <a:t> K. (1994). </a:t>
            </a:r>
            <a:r>
              <a:rPr lang="en-US" i="1" dirty="0">
                <a:latin typeface="+mn-lt"/>
              </a:rPr>
              <a:t>Arts marketing</a:t>
            </a:r>
            <a:r>
              <a:rPr lang="en-US" dirty="0">
                <a:latin typeface="+mn-lt"/>
              </a:rPr>
              <a:t>. London: </a:t>
            </a:r>
            <a:r>
              <a:rPr lang="en-US" dirty="0" err="1">
                <a:latin typeface="+mn-lt"/>
              </a:rPr>
              <a:t>Rhinegold</a:t>
            </a:r>
            <a:endParaRPr lang="el-GR" dirty="0">
              <a:latin typeface="+mn-lt"/>
            </a:endParaRPr>
          </a:p>
          <a:p>
            <a:pPr algn="just" fontAlgn="auto">
              <a:spcBef>
                <a:spcPts val="0"/>
              </a:spcBef>
              <a:spcAft>
                <a:spcPct val="40000"/>
              </a:spcAft>
              <a:buClr>
                <a:srgbClr val="C00000"/>
              </a:buClr>
              <a:buSzPct val="147000"/>
              <a:buFontTx/>
              <a:buChar char="•"/>
              <a:defRPr/>
            </a:pPr>
            <a:r>
              <a:rPr lang="el-GR" dirty="0">
                <a:latin typeface="+mn-lt"/>
              </a:rPr>
              <a:t> </a:t>
            </a:r>
            <a:r>
              <a:rPr lang="en-US" dirty="0" err="1">
                <a:latin typeface="+mn-lt"/>
              </a:rPr>
              <a:t>Freakley</a:t>
            </a:r>
            <a:r>
              <a:rPr lang="en-US" dirty="0">
                <a:latin typeface="+mn-lt"/>
              </a:rPr>
              <a:t> V. &amp; Sutton R. (1996). </a:t>
            </a:r>
            <a:r>
              <a:rPr lang="en-US" i="1" dirty="0">
                <a:latin typeface="+mn-lt"/>
              </a:rPr>
              <a:t>Essential guide to business in the performing arts</a:t>
            </a:r>
            <a:r>
              <a:rPr lang="en-US" dirty="0">
                <a:latin typeface="+mn-lt"/>
              </a:rPr>
              <a:t>. London: </a:t>
            </a:r>
            <a:r>
              <a:rPr lang="en-US" dirty="0" err="1">
                <a:latin typeface="+mn-lt"/>
              </a:rPr>
              <a:t>Hodder</a:t>
            </a:r>
            <a:r>
              <a:rPr lang="en-US" dirty="0">
                <a:latin typeface="+mn-lt"/>
              </a:rPr>
              <a:t> &amp; Stoughton.</a:t>
            </a:r>
          </a:p>
          <a:p>
            <a:pPr algn="just" fontAlgn="auto">
              <a:spcBef>
                <a:spcPts val="0"/>
              </a:spcBef>
              <a:spcAft>
                <a:spcPct val="40000"/>
              </a:spcAft>
              <a:buClr>
                <a:srgbClr val="C00000"/>
              </a:buClr>
              <a:buSzPct val="147000"/>
              <a:buFontTx/>
              <a:buChar char="•"/>
              <a:defRPr/>
            </a:pPr>
            <a:r>
              <a:rPr lang="en-US" dirty="0">
                <a:latin typeface="+mn-lt"/>
              </a:rPr>
              <a:t> </a:t>
            </a:r>
            <a:r>
              <a:rPr lang="el-GR" dirty="0" err="1">
                <a:latin typeface="+mn-lt"/>
              </a:rPr>
              <a:t>Κορρές</a:t>
            </a:r>
            <a:r>
              <a:rPr lang="el-GR" dirty="0">
                <a:latin typeface="+mn-lt"/>
              </a:rPr>
              <a:t> Γ. &amp; </a:t>
            </a:r>
            <a:r>
              <a:rPr lang="el-GR" dirty="0" err="1">
                <a:latin typeface="+mn-lt"/>
              </a:rPr>
              <a:t>Γλύτση</a:t>
            </a:r>
            <a:r>
              <a:rPr lang="el-GR" dirty="0">
                <a:latin typeface="+mn-lt"/>
              </a:rPr>
              <a:t> Ε. (2002). </a:t>
            </a:r>
            <a:r>
              <a:rPr lang="el-GR" i="1" dirty="0">
                <a:latin typeface="+mn-lt"/>
              </a:rPr>
              <a:t>Οικονομία του πολιτισμού</a:t>
            </a:r>
            <a:r>
              <a:rPr lang="el-GR" dirty="0">
                <a:latin typeface="+mn-lt"/>
              </a:rPr>
              <a:t>. </a:t>
            </a:r>
            <a:r>
              <a:rPr lang="el-GR" i="1" dirty="0">
                <a:latin typeface="+mn-lt"/>
              </a:rPr>
              <a:t>Πόροι</a:t>
            </a:r>
            <a:r>
              <a:rPr lang="el-GR" dirty="0">
                <a:latin typeface="+mn-lt"/>
              </a:rPr>
              <a:t>. Τόμος Β΄. Πάτρα: ΕΑΠ.</a:t>
            </a:r>
          </a:p>
          <a:p>
            <a:pPr algn="just" fontAlgn="auto">
              <a:spcBef>
                <a:spcPts val="0"/>
              </a:spcBef>
              <a:spcAft>
                <a:spcPct val="40000"/>
              </a:spcAft>
              <a:buClr>
                <a:srgbClr val="C00000"/>
              </a:buClr>
              <a:buSzPct val="147000"/>
              <a:buFontTx/>
              <a:buChar char="•"/>
              <a:defRPr/>
            </a:pPr>
            <a:r>
              <a:rPr lang="el-GR" dirty="0">
                <a:latin typeface="+mn-lt"/>
              </a:rPr>
              <a:t> Κουρή Μ. (2008). Πολιτιστικό </a:t>
            </a:r>
            <a:r>
              <a:rPr lang="el-GR" dirty="0" err="1">
                <a:latin typeface="+mn-lt"/>
              </a:rPr>
              <a:t>μάρκετιγκ</a:t>
            </a:r>
            <a:r>
              <a:rPr lang="el-GR" dirty="0">
                <a:latin typeface="+mn-lt"/>
              </a:rPr>
              <a:t>. Εστιάζοντας στον άνθρωπο. Στο: </a:t>
            </a:r>
            <a:r>
              <a:rPr lang="el-GR" i="1" dirty="0">
                <a:latin typeface="+mn-lt"/>
              </a:rPr>
              <a:t>Πολιτιστική διαχείριση</a:t>
            </a:r>
            <a:r>
              <a:rPr lang="el-GR" dirty="0">
                <a:latin typeface="+mn-lt"/>
              </a:rPr>
              <a:t>. (σελ 21 - 33) Άρτα: ΤΕΙ Ηπείρου</a:t>
            </a:r>
            <a:endParaRPr lang="en-GB" dirty="0">
              <a:latin typeface="+mj-lt"/>
            </a:endParaRPr>
          </a:p>
        </p:txBody>
      </p:sp>
      <p:sp>
        <p:nvSpPr>
          <p:cNvPr id="4100" name="Rectangle 8"/>
          <p:cNvSpPr>
            <a:spLocks noGrp="1" noChangeArrowheads="1"/>
          </p:cNvSpPr>
          <p:nvPr>
            <p:ph type="title"/>
          </p:nvPr>
        </p:nvSpPr>
        <p:spPr>
          <a:xfrm>
            <a:off x="1137971" y="514445"/>
            <a:ext cx="11760200" cy="608013"/>
          </a:xfrm>
        </p:spPr>
        <p:txBody>
          <a:bodyPr/>
          <a:lstStyle/>
          <a:p>
            <a:pPr fontAlgn="auto">
              <a:spcAft>
                <a:spcPts val="0"/>
              </a:spcAft>
              <a:defRPr/>
            </a:pPr>
            <a:r>
              <a:rPr lang="el-GR" sz="3200" b="0" dirty="0" smtClean="0">
                <a:solidFill>
                  <a:srgbClr val="000099"/>
                </a:solidFill>
              </a:rPr>
              <a:t>Ενδεικτική  Βιβλιογραφία</a:t>
            </a:r>
          </a:p>
        </p:txBody>
      </p:sp>
      <p:sp>
        <p:nvSpPr>
          <p:cNvPr id="60420"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0167791-1046-49DE-8A25-B9D6FD2AD212}" type="slidenum">
              <a:rPr lang="en-US"/>
              <a:pPr fontAlgn="base">
                <a:spcBef>
                  <a:spcPct val="0"/>
                </a:spcBef>
                <a:spcAft>
                  <a:spcPct val="0"/>
                </a:spcAft>
              </a:pPr>
              <a:t>35</a:t>
            </a:fld>
            <a:endParaRPr lang="en-US"/>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
          <p:cNvSpPr txBox="1">
            <a:spLocks noChangeArrowheads="1"/>
          </p:cNvSpPr>
          <p:nvPr/>
        </p:nvSpPr>
        <p:spPr bwMode="auto">
          <a:xfrm>
            <a:off x="941560" y="1720158"/>
            <a:ext cx="10157989" cy="4579715"/>
          </a:xfrm>
          <a:prstGeom prst="rect">
            <a:avLst/>
          </a:prstGeom>
          <a:noFill/>
          <a:ln w="9525">
            <a:noFill/>
            <a:miter lim="800000"/>
            <a:headEnd/>
            <a:tailEnd/>
          </a:ln>
        </p:spPr>
        <p:txBody>
          <a:bodyPr wrap="square">
            <a:spAutoFit/>
          </a:bodyPr>
          <a:lstStyle/>
          <a:p>
            <a:pPr algn="just" fontAlgn="auto">
              <a:spcBef>
                <a:spcPts val="0"/>
              </a:spcBef>
              <a:spcAft>
                <a:spcPct val="40000"/>
              </a:spcAft>
              <a:buClr>
                <a:srgbClr val="C00000"/>
              </a:buClr>
              <a:buSzPct val="147000"/>
              <a:buFontTx/>
              <a:buChar char="•"/>
              <a:defRPr/>
            </a:pPr>
            <a:r>
              <a:rPr lang="el-GR" dirty="0" err="1">
                <a:latin typeface="+mj-lt"/>
              </a:rPr>
              <a:t>Κουθούρης</a:t>
            </a:r>
            <a:r>
              <a:rPr lang="el-GR" dirty="0">
                <a:latin typeface="+mj-lt"/>
              </a:rPr>
              <a:t> Χ. (2009). </a:t>
            </a:r>
            <a:r>
              <a:rPr lang="el-GR" i="1" dirty="0">
                <a:latin typeface="+mj-lt"/>
              </a:rPr>
              <a:t>Υπαίθριες δραστηριότητες αναψυχής, ακραία αθλήματα. Μάνατζμεντ υπηρεσιών &amp; εκπαίδευση στελεχών.</a:t>
            </a:r>
            <a:r>
              <a:rPr lang="el-GR" dirty="0">
                <a:latin typeface="+mj-lt"/>
              </a:rPr>
              <a:t> Θεσσαλονίκη: Χριστοδουλίδης.  </a:t>
            </a:r>
          </a:p>
          <a:p>
            <a:pPr algn="just" fontAlgn="auto">
              <a:spcBef>
                <a:spcPts val="0"/>
              </a:spcBef>
              <a:spcAft>
                <a:spcPct val="40000"/>
              </a:spcAft>
              <a:buClr>
                <a:srgbClr val="C00000"/>
              </a:buClr>
              <a:buSzPct val="147000"/>
              <a:buFontTx/>
              <a:buChar char="•"/>
              <a:defRPr/>
            </a:pPr>
            <a:r>
              <a:rPr lang="en-US" dirty="0">
                <a:latin typeface="+mj-lt"/>
              </a:rPr>
              <a:t> </a:t>
            </a:r>
            <a:r>
              <a:rPr lang="el-GR" dirty="0" err="1">
                <a:latin typeface="+mj-lt"/>
              </a:rPr>
              <a:t>Λυμπερόπουλος</a:t>
            </a:r>
            <a:r>
              <a:rPr lang="el-GR" dirty="0">
                <a:latin typeface="+mj-lt"/>
              </a:rPr>
              <a:t> Κ. &amp; </a:t>
            </a:r>
            <a:r>
              <a:rPr lang="el-GR" dirty="0" err="1">
                <a:latin typeface="+mj-lt"/>
              </a:rPr>
              <a:t>Παντουβάκης</a:t>
            </a:r>
            <a:r>
              <a:rPr lang="el-GR" dirty="0">
                <a:latin typeface="+mj-lt"/>
              </a:rPr>
              <a:t> Α. (2000). </a:t>
            </a:r>
            <a:r>
              <a:rPr lang="el-GR" i="1" dirty="0">
                <a:latin typeface="+mj-lt"/>
              </a:rPr>
              <a:t>Μάρκετινγκ ΙΙ. Μάρκετινγκ υπηρεσιών. </a:t>
            </a:r>
            <a:r>
              <a:rPr lang="el-GR" dirty="0">
                <a:latin typeface="+mj-lt"/>
              </a:rPr>
              <a:t>Τόμος Α΄, Πάτρα: ΕΑΠ.</a:t>
            </a:r>
          </a:p>
          <a:p>
            <a:pPr algn="just" fontAlgn="auto">
              <a:spcBef>
                <a:spcPts val="0"/>
              </a:spcBef>
              <a:spcAft>
                <a:spcPct val="40000"/>
              </a:spcAft>
              <a:buClr>
                <a:srgbClr val="C00000"/>
              </a:buClr>
              <a:buSzPct val="147000"/>
              <a:buFontTx/>
              <a:buChar char="•"/>
              <a:defRPr/>
            </a:pPr>
            <a:r>
              <a:rPr lang="el-GR" dirty="0">
                <a:latin typeface="+mj-lt"/>
              </a:rPr>
              <a:t> </a:t>
            </a:r>
            <a:r>
              <a:rPr lang="pt-BR" dirty="0">
                <a:latin typeface="+mj-lt"/>
              </a:rPr>
              <a:t>Montana P. &amp; Charnov B. (1993). </a:t>
            </a:r>
            <a:r>
              <a:rPr lang="el-GR" i="1" dirty="0">
                <a:latin typeface="+mj-lt"/>
              </a:rPr>
              <a:t>Μάνατζμεντ</a:t>
            </a:r>
            <a:r>
              <a:rPr lang="pt-BR" dirty="0">
                <a:latin typeface="+mj-lt"/>
              </a:rPr>
              <a:t>. </a:t>
            </a:r>
            <a:r>
              <a:rPr lang="el-GR" dirty="0">
                <a:latin typeface="+mj-lt"/>
              </a:rPr>
              <a:t>(μτφ. Κατσαντώνης Ι. &amp; Κατσαντώνη Σ.), Αθήνα: Κλειδάριθμος. </a:t>
            </a:r>
          </a:p>
          <a:p>
            <a:pPr algn="just" fontAlgn="auto">
              <a:spcBef>
                <a:spcPts val="0"/>
              </a:spcBef>
              <a:spcAft>
                <a:spcPct val="40000"/>
              </a:spcAft>
              <a:buClr>
                <a:srgbClr val="C00000"/>
              </a:buClr>
              <a:buSzPct val="149000"/>
              <a:buFontTx/>
              <a:buChar char="•"/>
              <a:defRPr/>
            </a:pPr>
            <a:r>
              <a:rPr lang="el-GR" dirty="0">
                <a:latin typeface="+mn-lt"/>
              </a:rPr>
              <a:t> Πασχαλίδης </a:t>
            </a:r>
            <a:r>
              <a:rPr lang="el-GR" dirty="0" err="1">
                <a:latin typeface="+mn-lt"/>
              </a:rPr>
              <a:t>Γρ</a:t>
            </a:r>
            <a:r>
              <a:rPr lang="el-GR" dirty="0">
                <a:latin typeface="+mn-lt"/>
              </a:rPr>
              <a:t>. &amp; </a:t>
            </a:r>
            <a:r>
              <a:rPr lang="el-GR" dirty="0" err="1">
                <a:latin typeface="+mn-lt"/>
              </a:rPr>
              <a:t>Χαμπούρη</a:t>
            </a:r>
            <a:r>
              <a:rPr lang="el-GR" dirty="0">
                <a:latin typeface="+mn-lt"/>
              </a:rPr>
              <a:t> – </a:t>
            </a:r>
            <a:r>
              <a:rPr lang="el-GR" dirty="0" err="1">
                <a:latin typeface="+mn-lt"/>
              </a:rPr>
              <a:t>Ιωαννίδου</a:t>
            </a:r>
            <a:r>
              <a:rPr lang="el-GR" dirty="0">
                <a:latin typeface="+mn-lt"/>
              </a:rPr>
              <a:t> Α. (2002). </a:t>
            </a:r>
            <a:r>
              <a:rPr lang="el-GR" i="1" dirty="0">
                <a:latin typeface="+mn-lt"/>
              </a:rPr>
              <a:t>Οι διαστάσεις των πολιτιστικών φαινομένων. Εισαγωγή στον πολιτισμό. </a:t>
            </a:r>
            <a:r>
              <a:rPr lang="el-GR" dirty="0">
                <a:latin typeface="+mn-lt"/>
              </a:rPr>
              <a:t>Τόμος Α, Πάτρα: ΕΑΠ</a:t>
            </a:r>
          </a:p>
          <a:p>
            <a:pPr algn="just" fontAlgn="auto">
              <a:spcBef>
                <a:spcPts val="0"/>
              </a:spcBef>
              <a:spcAft>
                <a:spcPct val="40000"/>
              </a:spcAft>
              <a:buClr>
                <a:srgbClr val="C00000"/>
              </a:buClr>
              <a:buSzPct val="149000"/>
              <a:buFontTx/>
              <a:buChar char="•"/>
              <a:defRPr/>
            </a:pPr>
            <a:r>
              <a:rPr lang="el-GR" dirty="0">
                <a:latin typeface="+mn-lt"/>
              </a:rPr>
              <a:t> Τζωρτζάκης Κ. &amp; Τζωρτζάκη Α. (1992). </a:t>
            </a:r>
            <a:r>
              <a:rPr lang="el-GR" i="1" dirty="0">
                <a:latin typeface="+mn-lt"/>
              </a:rPr>
              <a:t>Οργάνωση και διοίκηση</a:t>
            </a:r>
            <a:r>
              <a:rPr lang="el-GR" dirty="0">
                <a:latin typeface="+mn-lt"/>
              </a:rPr>
              <a:t>. Αθήνα: Τζωρτζάκης</a:t>
            </a:r>
          </a:p>
          <a:p>
            <a:pPr algn="just" fontAlgn="auto">
              <a:spcBef>
                <a:spcPts val="0"/>
              </a:spcBef>
              <a:spcAft>
                <a:spcPct val="40000"/>
              </a:spcAft>
              <a:buClr>
                <a:srgbClr val="C00000"/>
              </a:buClr>
              <a:buSzPct val="149000"/>
              <a:buFontTx/>
              <a:buChar char="•"/>
              <a:defRPr/>
            </a:pPr>
            <a:r>
              <a:rPr lang="el-GR" dirty="0">
                <a:latin typeface="+mn-lt"/>
              </a:rPr>
              <a:t> </a:t>
            </a:r>
            <a:r>
              <a:rPr lang="el-GR" dirty="0" err="1">
                <a:latin typeface="+mn-lt"/>
              </a:rPr>
              <a:t>Τόφλερ</a:t>
            </a:r>
            <a:r>
              <a:rPr lang="el-GR" dirty="0">
                <a:latin typeface="+mn-lt"/>
              </a:rPr>
              <a:t> Α. (1992). Κατανάλωση και κουλτούρα. Αθήνα : Κάκτος</a:t>
            </a:r>
          </a:p>
          <a:p>
            <a:pPr algn="just" fontAlgn="auto">
              <a:spcBef>
                <a:spcPts val="0"/>
              </a:spcBef>
              <a:spcAft>
                <a:spcPct val="40000"/>
              </a:spcAft>
              <a:buClr>
                <a:srgbClr val="C00000"/>
              </a:buClr>
              <a:buSzPct val="149000"/>
              <a:buFontTx/>
              <a:buChar char="•"/>
              <a:defRPr/>
            </a:pPr>
            <a:r>
              <a:rPr lang="el-GR" dirty="0">
                <a:latin typeface="+mn-lt"/>
              </a:rPr>
              <a:t> </a:t>
            </a:r>
            <a:r>
              <a:rPr lang="en-US" dirty="0">
                <a:latin typeface="+mn-lt"/>
              </a:rPr>
              <a:t> UNESCO</a:t>
            </a:r>
            <a:r>
              <a:rPr lang="el-GR" dirty="0">
                <a:latin typeface="+mn-lt"/>
              </a:rPr>
              <a:t>. (2006). </a:t>
            </a:r>
            <a:r>
              <a:rPr lang="el-GR" i="1" dirty="0" err="1">
                <a:latin typeface="+mn-lt"/>
              </a:rPr>
              <a:t>Cultural</a:t>
            </a:r>
            <a:r>
              <a:rPr lang="el-GR" i="1" dirty="0">
                <a:latin typeface="+mn-lt"/>
              </a:rPr>
              <a:t> </a:t>
            </a:r>
            <a:r>
              <a:rPr lang="el-GR" i="1" dirty="0" err="1">
                <a:latin typeface="+mn-lt"/>
              </a:rPr>
              <a:t>Industries</a:t>
            </a:r>
            <a:r>
              <a:rPr lang="el-GR" i="1" dirty="0">
                <a:latin typeface="+mn-lt"/>
              </a:rPr>
              <a:t>.</a:t>
            </a:r>
            <a:r>
              <a:rPr lang="el-GR" dirty="0">
                <a:latin typeface="+mn-lt"/>
              </a:rPr>
              <a:t> </a:t>
            </a:r>
            <a:r>
              <a:rPr lang="el-GR" dirty="0" err="1">
                <a:latin typeface="+mn-lt"/>
              </a:rPr>
              <a:t>Bureau</a:t>
            </a:r>
            <a:r>
              <a:rPr lang="el-GR" dirty="0">
                <a:latin typeface="+mn-lt"/>
              </a:rPr>
              <a:t> </a:t>
            </a:r>
            <a:r>
              <a:rPr lang="el-GR" dirty="0" err="1">
                <a:latin typeface="+mn-lt"/>
              </a:rPr>
              <a:t>of</a:t>
            </a:r>
            <a:r>
              <a:rPr lang="el-GR" dirty="0">
                <a:latin typeface="+mn-lt"/>
              </a:rPr>
              <a:t> </a:t>
            </a:r>
            <a:r>
              <a:rPr lang="el-GR" dirty="0" err="1">
                <a:latin typeface="+mn-lt"/>
              </a:rPr>
              <a:t>Public</a:t>
            </a:r>
            <a:r>
              <a:rPr lang="el-GR" dirty="0">
                <a:latin typeface="+mn-lt"/>
              </a:rPr>
              <a:t> </a:t>
            </a:r>
            <a:r>
              <a:rPr lang="el-GR" dirty="0" err="1">
                <a:latin typeface="+mn-lt"/>
              </a:rPr>
              <a:t>Information</a:t>
            </a:r>
            <a:endParaRPr lang="el-GR" dirty="0">
              <a:latin typeface="+mj-lt"/>
            </a:endParaRPr>
          </a:p>
          <a:p>
            <a:pPr algn="just" fontAlgn="auto">
              <a:spcBef>
                <a:spcPts val="0"/>
              </a:spcBef>
              <a:spcAft>
                <a:spcPct val="40000"/>
              </a:spcAft>
              <a:buClr>
                <a:srgbClr val="C00000"/>
              </a:buClr>
              <a:buSzPct val="147000"/>
              <a:defRPr/>
            </a:pPr>
            <a:endParaRPr lang="en-US" dirty="0">
              <a:latin typeface="+mj-lt"/>
            </a:endParaRPr>
          </a:p>
          <a:p>
            <a:pPr algn="just" fontAlgn="auto">
              <a:spcBef>
                <a:spcPts val="0"/>
              </a:spcBef>
              <a:spcAft>
                <a:spcPct val="40000"/>
              </a:spcAft>
              <a:buClr>
                <a:srgbClr val="C00000"/>
              </a:buClr>
              <a:buSzPct val="147000"/>
              <a:defRPr/>
            </a:pPr>
            <a:endParaRPr lang="el-GR" dirty="0">
              <a:latin typeface="+mj-lt"/>
            </a:endParaRPr>
          </a:p>
        </p:txBody>
      </p:sp>
      <p:sp>
        <p:nvSpPr>
          <p:cNvPr id="61444"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7CF9319-9B39-4A30-8BFB-307FF167B2B8}" type="slidenum">
              <a:rPr lang="en-US"/>
              <a:pPr fontAlgn="base">
                <a:spcBef>
                  <a:spcPct val="0"/>
                </a:spcBef>
                <a:spcAft>
                  <a:spcPct val="0"/>
                </a:spcAft>
              </a:pPr>
              <a:t>36</a:t>
            </a:fld>
            <a:endParaRPr lang="en-US"/>
          </a:p>
        </p:txBody>
      </p:sp>
      <p:sp>
        <p:nvSpPr>
          <p:cNvPr id="6" name="Rectangle 8"/>
          <p:cNvSpPr>
            <a:spLocks noGrp="1" noChangeArrowheads="1"/>
          </p:cNvSpPr>
          <p:nvPr>
            <p:ph type="title"/>
          </p:nvPr>
        </p:nvSpPr>
        <p:spPr>
          <a:xfrm>
            <a:off x="1137971" y="514445"/>
            <a:ext cx="11760200" cy="608013"/>
          </a:xfrm>
        </p:spPr>
        <p:txBody>
          <a:bodyPr/>
          <a:lstStyle/>
          <a:p>
            <a:pPr fontAlgn="auto">
              <a:spcAft>
                <a:spcPts val="0"/>
              </a:spcAft>
              <a:defRPr/>
            </a:pPr>
            <a:r>
              <a:rPr lang="el-GR" sz="3200" b="0" dirty="0" smtClean="0">
                <a:solidFill>
                  <a:srgbClr val="000099"/>
                </a:solidFill>
              </a:rPr>
              <a:t>Ενδεικτική  Βιβλιογραφία</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032095" y="1738264"/>
            <a:ext cx="10185148" cy="4111107"/>
          </a:xfrm>
          <a:prstGeom prst="rect">
            <a:avLst/>
          </a:prstGeom>
          <a:noFill/>
          <a:ln w="9525">
            <a:noFill/>
            <a:miter lim="800000"/>
            <a:headEnd/>
            <a:tailEnd/>
          </a:ln>
        </p:spPr>
        <p:txBody>
          <a:bodyPr/>
          <a:lstStyle/>
          <a:p>
            <a:pPr marL="571500" indent="-571500" algn="just" fontAlgn="auto">
              <a:lnSpc>
                <a:spcPct val="150000"/>
              </a:lnSpc>
              <a:spcAft>
                <a:spcPts val="600"/>
              </a:spcAft>
              <a:buClr>
                <a:srgbClr val="C00000"/>
              </a:buClr>
              <a:buSzPct val="110000"/>
              <a:buFont typeface="Wingdings" pitchFamily="2" charset="2"/>
              <a:buChar char="§"/>
              <a:defRPr/>
            </a:pPr>
            <a:r>
              <a:rPr lang="el-GR" sz="2400" dirty="0" smtClean="0"/>
              <a:t>Θα </a:t>
            </a:r>
            <a:r>
              <a:rPr lang="el-GR" sz="2400" dirty="0"/>
              <a:t>παρουσιαστεί </a:t>
            </a:r>
            <a:r>
              <a:rPr lang="el-GR" sz="2400" dirty="0" smtClean="0"/>
              <a:t>η συνολική </a:t>
            </a:r>
            <a:r>
              <a:rPr lang="el-GR" sz="2400" dirty="0"/>
              <a:t>πορεία οργάνωσης μιας </a:t>
            </a:r>
            <a:r>
              <a:rPr lang="el-GR" sz="2400" dirty="0" smtClean="0"/>
              <a:t>εκδήλωσης</a:t>
            </a:r>
            <a:r>
              <a:rPr lang="el-GR" sz="2400" dirty="0"/>
              <a:t>. </a:t>
            </a:r>
            <a:endParaRPr lang="el-GR" sz="2400" dirty="0" smtClean="0"/>
          </a:p>
          <a:p>
            <a:pPr marL="571500" indent="-571500" algn="just" fontAlgn="auto">
              <a:lnSpc>
                <a:spcPct val="150000"/>
              </a:lnSpc>
              <a:spcAft>
                <a:spcPts val="600"/>
              </a:spcAft>
              <a:buClr>
                <a:srgbClr val="C00000"/>
              </a:buClr>
              <a:buSzPct val="110000"/>
              <a:buFont typeface="Wingdings" pitchFamily="2" charset="2"/>
              <a:buChar char="§"/>
              <a:defRPr/>
            </a:pPr>
            <a:r>
              <a:rPr lang="el-GR" sz="2400" dirty="0" smtClean="0"/>
              <a:t>Κάθε </a:t>
            </a:r>
            <a:r>
              <a:rPr lang="el-GR" sz="2400" dirty="0"/>
              <a:t>στάδιο ή στοιχείο της θα μπορούσε να αναλυθεί σε ανεξάρτητη παρουσίαση.</a:t>
            </a:r>
          </a:p>
          <a:p>
            <a:pPr marL="571500" indent="-571500" algn="just" fontAlgn="auto">
              <a:lnSpc>
                <a:spcPct val="150000"/>
              </a:lnSpc>
              <a:spcAft>
                <a:spcPts val="600"/>
              </a:spcAft>
              <a:buClr>
                <a:srgbClr val="C00000"/>
              </a:buClr>
              <a:buSzPct val="110000"/>
              <a:buFont typeface="Wingdings" pitchFamily="2" charset="2"/>
              <a:buChar char="§"/>
              <a:defRPr/>
            </a:pPr>
            <a:r>
              <a:rPr lang="el-GR" sz="2400" dirty="0" smtClean="0"/>
              <a:t>Συνήθως οι εκδηλώσεις </a:t>
            </a:r>
            <a:r>
              <a:rPr lang="el-GR" sz="2400" dirty="0"/>
              <a:t>έχουν καθορισμένη και </a:t>
            </a:r>
            <a:r>
              <a:rPr lang="el-GR" sz="2400" dirty="0" smtClean="0"/>
              <a:t>μικρή </a:t>
            </a:r>
            <a:r>
              <a:rPr lang="el-GR" sz="2400" dirty="0"/>
              <a:t>διάρκεια. </a:t>
            </a:r>
            <a:endParaRPr lang="el-GR" sz="2400" dirty="0" smtClean="0"/>
          </a:p>
          <a:p>
            <a:pPr marL="571500" indent="-571500" algn="just" fontAlgn="auto">
              <a:lnSpc>
                <a:spcPct val="150000"/>
              </a:lnSpc>
              <a:spcAft>
                <a:spcPts val="600"/>
              </a:spcAft>
              <a:buClr>
                <a:srgbClr val="C00000"/>
              </a:buClr>
              <a:buSzPct val="110000"/>
              <a:buFont typeface="Wingdings" pitchFamily="2" charset="2"/>
              <a:buChar char="§"/>
              <a:defRPr/>
            </a:pPr>
            <a:r>
              <a:rPr lang="el-GR" sz="2400" dirty="0" smtClean="0"/>
              <a:t>Τα στάδια που θα αναλυθούν μπορούν να εφαρμοστούν για την οργάνωση  τοπικών ή ευρύτερης διάστασης εκδηλώσεων</a:t>
            </a:r>
            <a:endParaRPr lang="en-US" sz="2400" dirty="0"/>
          </a:p>
          <a:p>
            <a:pPr marL="571500" indent="-571500" algn="just" fontAlgn="auto">
              <a:spcBef>
                <a:spcPct val="20000"/>
              </a:spcBef>
              <a:spcAft>
                <a:spcPts val="0"/>
              </a:spcAft>
              <a:buClr>
                <a:schemeClr val="accent1"/>
              </a:buClr>
              <a:buSzPct val="65000"/>
              <a:buFont typeface="Wingdings" pitchFamily="2" charset="2"/>
              <a:buNone/>
              <a:defRPr/>
            </a:pPr>
            <a:r>
              <a:rPr lang="el-GR" sz="1600" dirty="0">
                <a:latin typeface="+mj-lt"/>
              </a:rPr>
              <a:t>  				</a:t>
            </a:r>
          </a:p>
        </p:txBody>
      </p:sp>
      <p:sp>
        <p:nvSpPr>
          <p:cNvPr id="12"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
        <p:nvSpPr>
          <p:cNvPr id="30726"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0D32FA7-D39C-4618-8256-A048ECE9F642}" type="slidenum">
              <a:rPr lang="en-US"/>
              <a:pPr fontAlgn="base">
                <a:spcBef>
                  <a:spcPct val="0"/>
                </a:spcBef>
                <a:spcAft>
                  <a:spcPct val="0"/>
                </a:spcAft>
              </a:pPr>
              <a:t>4</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0FF54DE5-C571-48E8-A5BC-B369434E2F44}" type="slidenum">
              <a:rPr lang="el-GR" smtClean="0"/>
              <a:pPr/>
              <a:t>5</a:t>
            </a:fld>
            <a:endParaRPr lang="el-GR"/>
          </a:p>
        </p:txBody>
      </p:sp>
      <p:graphicFrame>
        <p:nvGraphicFramePr>
          <p:cNvPr id="4" name="3 - Διάγραμμα"/>
          <p:cNvGraphicFramePr/>
          <p:nvPr/>
        </p:nvGraphicFramePr>
        <p:xfrm>
          <a:off x="1946496" y="244444"/>
          <a:ext cx="9562471" cy="634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5"/>
          <p:cNvSpPr txBox="1">
            <a:spLocks noChangeArrowheads="1"/>
          </p:cNvSpPr>
          <p:nvPr/>
        </p:nvSpPr>
        <p:spPr bwMode="auto">
          <a:xfrm>
            <a:off x="644034" y="348716"/>
            <a:ext cx="587237" cy="5940088"/>
          </a:xfrm>
          <a:prstGeom prst="rect">
            <a:avLst/>
          </a:prstGeom>
          <a:noFill/>
          <a:ln w="9525">
            <a:noFill/>
            <a:miter lim="800000"/>
            <a:headEnd/>
            <a:tailEnd/>
          </a:ln>
        </p:spPr>
        <p:txBody>
          <a:bodyPr wrap="square">
            <a:spAutoFit/>
          </a:bodyPr>
          <a:lstStyle/>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Τ</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Α</a:t>
            </a:r>
          </a:p>
          <a:p>
            <a:pPr algn="ctr" eaLnBrk="0" fontAlgn="auto" hangingPunct="0">
              <a:spcBef>
                <a:spcPts val="0"/>
              </a:spcBef>
              <a:spcAft>
                <a:spcPts val="0"/>
              </a:spcAft>
              <a:buClr>
                <a:srgbClr val="990033"/>
              </a:buClr>
              <a:buSzPct val="150000"/>
              <a:buFont typeface="Wingdings" pitchFamily="2" charset="2"/>
              <a:buNone/>
              <a:defRPr/>
            </a:pPr>
            <a:endParaRPr lang="el-GR" sz="2000" b="1" dirty="0" smtClean="0">
              <a:latin typeface="+mj-lt"/>
            </a:endParaRP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Σ</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Τ</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Α</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Δ</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Ι</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Α</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 </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Ο</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Ρ</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Γ</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Α</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Ν</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Ω</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Σ</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Η</a:t>
            </a:r>
          </a:p>
          <a:p>
            <a:pPr algn="ctr" eaLnBrk="0" fontAlgn="auto" hangingPunct="0">
              <a:spcBef>
                <a:spcPts val="0"/>
              </a:spcBef>
              <a:spcAft>
                <a:spcPts val="0"/>
              </a:spcAft>
              <a:buClr>
                <a:srgbClr val="990033"/>
              </a:buClr>
              <a:buSzPct val="150000"/>
              <a:buFont typeface="Wingdings" pitchFamily="2" charset="2"/>
              <a:buNone/>
              <a:defRPr/>
            </a:pPr>
            <a:r>
              <a:rPr lang="el-GR" sz="2000" b="1" dirty="0" smtClean="0">
                <a:latin typeface="+mj-lt"/>
              </a:rPr>
              <a:t>Σ</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923455" y="1421395"/>
            <a:ext cx="10429592" cy="4924425"/>
          </a:xfrm>
          <a:prstGeom prst="rect">
            <a:avLst/>
          </a:prstGeom>
          <a:noFill/>
          <a:ln w="9525">
            <a:noFill/>
            <a:miter lim="800000"/>
            <a:headEnd/>
            <a:tailEnd/>
          </a:ln>
        </p:spPr>
        <p:txBody>
          <a:bodyPr wrap="square">
            <a:spAutoFit/>
          </a:bodyPr>
          <a:lstStyle/>
          <a:p>
            <a:pPr algn="just" eaLnBrk="0" fontAlgn="auto" hangingPunct="0">
              <a:spcBef>
                <a:spcPts val="0"/>
              </a:spcBef>
              <a:spcAft>
                <a:spcPts val="1200"/>
              </a:spcAft>
              <a:buClr>
                <a:srgbClr val="990033"/>
              </a:buClr>
              <a:buSzPct val="150000"/>
              <a:defRPr/>
            </a:pPr>
            <a:r>
              <a:rPr lang="el-GR" sz="2200" b="1" dirty="0">
                <a:solidFill>
                  <a:srgbClr val="C00000"/>
                </a:solidFill>
              </a:rPr>
              <a:t> 1. </a:t>
            </a:r>
            <a:r>
              <a:rPr lang="el-GR" sz="2200" b="1" dirty="0" smtClean="0">
                <a:solidFill>
                  <a:srgbClr val="C00000"/>
                </a:solidFill>
              </a:rPr>
              <a:t>Αρχικό στάδιο</a:t>
            </a:r>
            <a:endParaRPr lang="el-GR" sz="2200" b="1" dirty="0">
              <a:solidFill>
                <a:srgbClr val="C00000"/>
              </a:solidFill>
            </a:endParaRPr>
          </a:p>
          <a:p>
            <a:pPr algn="just" eaLnBrk="0" fontAlgn="auto" hangingPunct="0">
              <a:spcBef>
                <a:spcPts val="0"/>
              </a:spcBef>
              <a:spcAft>
                <a:spcPts val="1200"/>
              </a:spcAft>
              <a:buClr>
                <a:srgbClr val="990033"/>
              </a:buClr>
              <a:buSzPct val="150000"/>
              <a:defRPr/>
            </a:pPr>
            <a:r>
              <a:rPr lang="el-GR" sz="2200" dirty="0" smtClean="0"/>
              <a:t>Οι διοργανωτές </a:t>
            </a:r>
            <a:r>
              <a:rPr lang="el-GR" sz="2200" dirty="0"/>
              <a:t>προσπαθούν να εκτιμήσουν </a:t>
            </a:r>
            <a:r>
              <a:rPr lang="el-GR" sz="2200" dirty="0" smtClean="0"/>
              <a:t>την </a:t>
            </a:r>
            <a:r>
              <a:rPr lang="el-GR" sz="2200" u="sng" dirty="0" err="1" smtClean="0"/>
              <a:t>εφικτότητα</a:t>
            </a:r>
            <a:r>
              <a:rPr lang="el-GR" sz="2200" dirty="0" smtClean="0"/>
              <a:t> της εκδήλωσης. </a:t>
            </a:r>
            <a:endParaRPr lang="el-GR" sz="2200" dirty="0"/>
          </a:p>
          <a:p>
            <a:pPr algn="just" eaLnBrk="0" fontAlgn="auto" hangingPunct="0">
              <a:spcBef>
                <a:spcPts val="0"/>
              </a:spcBef>
              <a:spcAft>
                <a:spcPts val="1200"/>
              </a:spcAft>
              <a:buClr>
                <a:srgbClr val="990033"/>
              </a:buClr>
              <a:buSzPct val="150000"/>
              <a:defRPr/>
            </a:pPr>
            <a:r>
              <a:rPr lang="el-GR" sz="2200" dirty="0" smtClean="0"/>
              <a:t>Δημιουργούνται </a:t>
            </a:r>
            <a:r>
              <a:rPr lang="el-GR" sz="2200" dirty="0"/>
              <a:t>«σενάρια»  με όσο το δυνατό περισσότερες λεπτομέρειες. Σκοπός </a:t>
            </a:r>
            <a:r>
              <a:rPr lang="el-GR" sz="2200" dirty="0" smtClean="0"/>
              <a:t>είναι </a:t>
            </a:r>
            <a:r>
              <a:rPr lang="el-GR" sz="2200" dirty="0"/>
              <a:t>να </a:t>
            </a:r>
            <a:r>
              <a:rPr lang="el-GR" sz="2200" dirty="0" smtClean="0"/>
              <a:t>εκτιμηθούν </a:t>
            </a:r>
            <a:r>
              <a:rPr lang="el-GR" sz="2200" dirty="0"/>
              <a:t>τα πλεονεκτήματα, τα θετικά στοιχεία, τα πιθανά προβλήματα, κτλ. </a:t>
            </a:r>
          </a:p>
          <a:p>
            <a:pPr algn="just" eaLnBrk="0" fontAlgn="auto" hangingPunct="0">
              <a:spcBef>
                <a:spcPts val="0"/>
              </a:spcBef>
              <a:spcAft>
                <a:spcPts val="1200"/>
              </a:spcAft>
              <a:buClr>
                <a:srgbClr val="990033"/>
              </a:buClr>
              <a:buSzPct val="150000"/>
              <a:defRPr/>
            </a:pPr>
            <a:r>
              <a:rPr lang="el-GR" sz="2200" dirty="0"/>
              <a:t>Οι αναγκαίες πληροφορίες αντλούνται από το περιβάλλον του </a:t>
            </a:r>
            <a:r>
              <a:rPr lang="el-GR" sz="2200" dirty="0" smtClean="0"/>
              <a:t>φορέα διοργάνωσης.  Η </a:t>
            </a:r>
            <a:r>
              <a:rPr lang="el-GR" sz="2200" dirty="0"/>
              <a:t>αρχική ιδέα </a:t>
            </a:r>
            <a:r>
              <a:rPr lang="el-GR" sz="2200" dirty="0" smtClean="0"/>
              <a:t>συγκεκριμενοποιείται </a:t>
            </a:r>
            <a:r>
              <a:rPr lang="el-GR" sz="2200" dirty="0"/>
              <a:t>έτσι ώστε να </a:t>
            </a:r>
            <a:r>
              <a:rPr lang="el-GR" sz="2200" dirty="0" smtClean="0"/>
              <a:t>εγκριθεί από την διοίκηση. </a:t>
            </a:r>
            <a:endParaRPr lang="el-GR" sz="2200" dirty="0"/>
          </a:p>
          <a:p>
            <a:pPr algn="just" eaLnBrk="0" fontAlgn="auto" hangingPunct="0">
              <a:spcBef>
                <a:spcPts val="0"/>
              </a:spcBef>
              <a:spcAft>
                <a:spcPts val="1200"/>
              </a:spcAft>
              <a:buClr>
                <a:srgbClr val="990033"/>
              </a:buClr>
              <a:buSzPct val="150000"/>
              <a:defRPr/>
            </a:pPr>
            <a:r>
              <a:rPr lang="el-GR" sz="2200" dirty="0" smtClean="0"/>
              <a:t>Συνεκτιμούνται </a:t>
            </a:r>
            <a:r>
              <a:rPr lang="el-GR" sz="2200" dirty="0"/>
              <a:t>οι απαιτήσεις σε προσωπικό, σε οικονομικούς πόρους, σε υλικοτεχνική υποδομή, η διοικητική υποστήριξη  και η προώθηση </a:t>
            </a:r>
            <a:r>
              <a:rPr lang="el-GR" sz="2200" dirty="0" smtClean="0"/>
              <a:t>της εκδήλωσης.</a:t>
            </a:r>
          </a:p>
          <a:p>
            <a:pPr algn="just" eaLnBrk="0" fontAlgn="auto" hangingPunct="0">
              <a:spcBef>
                <a:spcPts val="0"/>
              </a:spcBef>
              <a:spcAft>
                <a:spcPts val="1200"/>
              </a:spcAft>
              <a:buClr>
                <a:srgbClr val="990033"/>
              </a:buClr>
              <a:buSzPct val="150000"/>
              <a:defRPr/>
            </a:pPr>
            <a:r>
              <a:rPr lang="el-GR" sz="2200" dirty="0" smtClean="0"/>
              <a:t>Η διοίκηση και ο υπεύθυνος διαχείρισης της εκδήλωσης επανεξετάζουν και  οριοθετούν τους στόχους, το θέμα, καθώς και τα γενικότερα χαρακτηριστικά της.</a:t>
            </a:r>
            <a:endParaRPr lang="el-GR" sz="2200" dirty="0"/>
          </a:p>
        </p:txBody>
      </p:sp>
      <p:sp>
        <p:nvSpPr>
          <p:cNvPr id="31750" name="5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66B9B7A-4D95-46A2-99D9-A380EDB460F4}" type="slidenum">
              <a:rPr lang="en-US"/>
              <a:pPr fontAlgn="base">
                <a:spcBef>
                  <a:spcPct val="0"/>
                </a:spcBef>
                <a:spcAft>
                  <a:spcPct val="0"/>
                </a:spcAft>
              </a:pPr>
              <a:t>6</a:t>
            </a:fld>
            <a:endParaRPr lang="en-US" dirty="0"/>
          </a:p>
        </p:txBody>
      </p:sp>
      <p:sp>
        <p:nvSpPr>
          <p:cNvPr id="9"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669472" y="1462781"/>
            <a:ext cx="10593040" cy="5416868"/>
          </a:xfrm>
          <a:prstGeom prst="rect">
            <a:avLst/>
          </a:prstGeom>
          <a:noFill/>
          <a:ln w="9525">
            <a:noFill/>
            <a:miter lim="800000"/>
            <a:headEnd/>
            <a:tailEnd/>
          </a:ln>
        </p:spPr>
        <p:txBody>
          <a:bodyPr wrap="square">
            <a:spAutoFit/>
          </a:bodyPr>
          <a:lstStyle/>
          <a:p>
            <a:pPr algn="just" eaLnBrk="0" fontAlgn="auto" hangingPunct="0">
              <a:spcBef>
                <a:spcPts val="0"/>
              </a:spcBef>
              <a:spcAft>
                <a:spcPts val="600"/>
              </a:spcAft>
              <a:buClr>
                <a:srgbClr val="990033"/>
              </a:buClr>
              <a:buSzPct val="150000"/>
              <a:defRPr/>
            </a:pPr>
            <a:r>
              <a:rPr lang="el-GR" sz="2200" dirty="0"/>
              <a:t> </a:t>
            </a:r>
            <a:r>
              <a:rPr lang="el-GR" sz="2200" b="1" dirty="0" smtClean="0">
                <a:solidFill>
                  <a:srgbClr val="C00000"/>
                </a:solidFill>
              </a:rPr>
              <a:t>1. Αρχικό στάδιο - Στόχοι</a:t>
            </a:r>
            <a:endParaRPr lang="el-GR" sz="2200" dirty="0"/>
          </a:p>
          <a:p>
            <a:pPr algn="just" eaLnBrk="0" fontAlgn="auto" hangingPunct="0">
              <a:spcBef>
                <a:spcPts val="0"/>
              </a:spcBef>
              <a:spcAft>
                <a:spcPts val="600"/>
              </a:spcAft>
              <a:buClr>
                <a:srgbClr val="990033"/>
              </a:buClr>
              <a:buSzPct val="150000"/>
              <a:defRPr/>
            </a:pPr>
            <a:r>
              <a:rPr lang="el-GR" sz="2200" dirty="0" smtClean="0"/>
              <a:t>Η επιτυχής στοχοθέτηση της εκδήλωσης πληροί ορισμένες προϋποθέσεις:</a:t>
            </a:r>
            <a:endParaRPr lang="el-GR" sz="2200" dirty="0"/>
          </a:p>
          <a:p>
            <a:pPr algn="just" eaLnBrk="0" hangingPunct="0">
              <a:spcAft>
                <a:spcPts val="600"/>
              </a:spcAft>
              <a:buClr>
                <a:srgbClr val="990033"/>
              </a:buClr>
              <a:buSzPct val="100000"/>
              <a:buFont typeface="Wingdings" pitchFamily="2" charset="2"/>
              <a:buChar char="§"/>
              <a:defRPr/>
            </a:pPr>
            <a:r>
              <a:rPr lang="el-GR" sz="2200" dirty="0" smtClean="0"/>
              <a:t> </a:t>
            </a:r>
            <a:r>
              <a:rPr lang="el-GR" sz="2200" u="sng" dirty="0" err="1" smtClean="0"/>
              <a:t>Ποσοτικοποιημένοι</a:t>
            </a:r>
            <a:r>
              <a:rPr lang="el-GR" sz="2200" dirty="0"/>
              <a:t>, δηλαδή να εκφράζονται ποσοτικά και να είναι μετρήσιμοι</a:t>
            </a:r>
            <a:r>
              <a:rPr lang="el-GR" sz="2200" dirty="0" smtClean="0"/>
              <a:t>. Ακόμη και για αυτούς που αρχικά φαίνεται ότι δεν είναι μετρήσιμοι, υπάρχουν τεχνικές για την ποσοτικοποίηση τους. </a:t>
            </a:r>
            <a:endParaRPr lang="el-GR" sz="2200" dirty="0"/>
          </a:p>
          <a:p>
            <a:pPr algn="just" eaLnBrk="0" hangingPunct="0">
              <a:spcAft>
                <a:spcPts val="600"/>
              </a:spcAft>
              <a:buClr>
                <a:srgbClr val="990033"/>
              </a:buClr>
              <a:buSzPct val="100000"/>
              <a:buFont typeface="Wingdings" pitchFamily="2" charset="2"/>
              <a:buChar char="§"/>
              <a:defRPr/>
            </a:pPr>
            <a:r>
              <a:rPr lang="el-GR" sz="2200" dirty="0"/>
              <a:t> </a:t>
            </a:r>
            <a:r>
              <a:rPr lang="el-GR" sz="2200" u="sng" dirty="0" smtClean="0"/>
              <a:t>Ρεαλιστικοί </a:t>
            </a:r>
            <a:r>
              <a:rPr lang="el-GR" sz="2200" u="sng" dirty="0"/>
              <a:t>και </a:t>
            </a:r>
            <a:r>
              <a:rPr lang="el-GR" sz="2200" u="sng" dirty="0" smtClean="0"/>
              <a:t>επιτεύξιμοι </a:t>
            </a:r>
            <a:r>
              <a:rPr lang="el-GR" sz="2200" dirty="0" smtClean="0"/>
              <a:t>(ρεαλιστικές εκτιμήσεις για τα δεδομένα ).</a:t>
            </a:r>
            <a:endParaRPr lang="el-GR" sz="2200" dirty="0"/>
          </a:p>
          <a:p>
            <a:pPr algn="just" eaLnBrk="0" hangingPunct="0">
              <a:spcAft>
                <a:spcPts val="600"/>
              </a:spcAft>
              <a:buClr>
                <a:srgbClr val="990033"/>
              </a:buClr>
              <a:buSzPct val="100000"/>
              <a:buFont typeface="Wingdings" pitchFamily="2" charset="2"/>
              <a:buChar char="§"/>
              <a:defRPr/>
            </a:pPr>
            <a:r>
              <a:rPr lang="el-GR" sz="2200" dirty="0"/>
              <a:t> </a:t>
            </a:r>
            <a:r>
              <a:rPr lang="el-GR" sz="2200" dirty="0" smtClean="0"/>
              <a:t>Διατυπωμένοι με </a:t>
            </a:r>
            <a:r>
              <a:rPr lang="el-GR" sz="2200" u="sng" dirty="0" smtClean="0"/>
              <a:t>σαφήνεια </a:t>
            </a:r>
            <a:r>
              <a:rPr lang="el-GR" sz="2200" u="sng" dirty="0"/>
              <a:t>και </a:t>
            </a:r>
            <a:r>
              <a:rPr lang="el-GR" sz="2200" u="sng" dirty="0" smtClean="0"/>
              <a:t>ακρίβεια </a:t>
            </a:r>
            <a:r>
              <a:rPr lang="el-GR" sz="2200" dirty="0" smtClean="0"/>
              <a:t>(χωρίς περιθώρια παρερμηνείας).</a:t>
            </a:r>
            <a:endParaRPr lang="el-GR" sz="2200" dirty="0"/>
          </a:p>
          <a:p>
            <a:pPr algn="just" eaLnBrk="0" hangingPunct="0">
              <a:spcAft>
                <a:spcPts val="600"/>
              </a:spcAft>
              <a:buClr>
                <a:srgbClr val="990033"/>
              </a:buClr>
              <a:buSzPct val="100000"/>
              <a:buFont typeface="Wingdings" pitchFamily="2" charset="2"/>
              <a:buChar char="§"/>
              <a:defRPr/>
            </a:pPr>
            <a:r>
              <a:rPr lang="el-GR" sz="2200" dirty="0"/>
              <a:t> </a:t>
            </a:r>
            <a:r>
              <a:rPr lang="el-GR" sz="2200" u="sng" dirty="0" smtClean="0"/>
              <a:t>Χρονικός </a:t>
            </a:r>
            <a:r>
              <a:rPr lang="el-GR" sz="2200" u="sng" dirty="0"/>
              <a:t>προσδιορισμός </a:t>
            </a:r>
            <a:r>
              <a:rPr lang="el-GR" sz="2200" dirty="0"/>
              <a:t>επίτευξής τους</a:t>
            </a:r>
          </a:p>
          <a:p>
            <a:pPr algn="just" eaLnBrk="0" hangingPunct="0">
              <a:spcAft>
                <a:spcPts val="600"/>
              </a:spcAft>
              <a:buClr>
                <a:srgbClr val="990033"/>
              </a:buClr>
              <a:buSzPct val="100000"/>
              <a:buFont typeface="Wingdings" pitchFamily="2" charset="2"/>
              <a:buChar char="§"/>
              <a:defRPr/>
            </a:pPr>
            <a:r>
              <a:rPr lang="el-GR" sz="2200" dirty="0"/>
              <a:t> </a:t>
            </a:r>
            <a:r>
              <a:rPr lang="el-GR" sz="2200" dirty="0" smtClean="0"/>
              <a:t>Η </a:t>
            </a:r>
            <a:r>
              <a:rPr lang="el-GR" sz="2200" dirty="0"/>
              <a:t>επίτευξη του ενός </a:t>
            </a:r>
            <a:r>
              <a:rPr lang="el-GR" sz="2200" u="sng" dirty="0"/>
              <a:t>δεν θα πρέπει να εμποδίζει </a:t>
            </a:r>
            <a:r>
              <a:rPr lang="el-GR" sz="2200" dirty="0"/>
              <a:t>την επίτευξη των </a:t>
            </a:r>
            <a:r>
              <a:rPr lang="el-GR" sz="2200" dirty="0" smtClean="0"/>
              <a:t>άλλων π.χ. η αύξηση του κοινού της εκδήλωσης, όταν στηρίζεται στην μείωση του αντίτιμου που καταβάλουν οι θεατές, μπορεί να «συγκρούεται» με τον στόχο αύξησης των εσόδων. </a:t>
            </a:r>
            <a:endParaRPr lang="el-GR" sz="2200" dirty="0"/>
          </a:p>
          <a:p>
            <a:pPr algn="just" eaLnBrk="0" fontAlgn="auto" hangingPunct="0">
              <a:spcBef>
                <a:spcPts val="0"/>
              </a:spcBef>
              <a:spcAft>
                <a:spcPts val="600"/>
              </a:spcAft>
              <a:buClr>
                <a:srgbClr val="990033"/>
              </a:buClr>
              <a:buSzPct val="100000"/>
              <a:buFont typeface="Wingdings" pitchFamily="2" charset="2"/>
              <a:buChar char="§"/>
              <a:defRPr/>
            </a:pPr>
            <a:r>
              <a:rPr lang="el-GR" sz="2200" dirty="0" smtClean="0"/>
              <a:t> </a:t>
            </a:r>
            <a:r>
              <a:rPr lang="el-GR" sz="2200" u="sng" dirty="0" smtClean="0"/>
              <a:t>Αποδεκτοί </a:t>
            </a:r>
            <a:r>
              <a:rPr lang="el-GR" sz="2200" u="sng" dirty="0"/>
              <a:t>και </a:t>
            </a:r>
            <a:r>
              <a:rPr lang="el-GR" sz="2200" u="sng" dirty="0" smtClean="0"/>
              <a:t>αποτελούν κίνητρο </a:t>
            </a:r>
            <a:r>
              <a:rPr lang="el-GR" sz="2200" dirty="0" smtClean="0"/>
              <a:t>για την γρήγορη και σωστή  επίτευξης τους από το στελεχιακό δυναμικό.</a:t>
            </a:r>
            <a:endParaRPr lang="el-GR" sz="2200" dirty="0"/>
          </a:p>
          <a:p>
            <a:pPr algn="just" eaLnBrk="0" fontAlgn="auto" hangingPunct="0">
              <a:spcBef>
                <a:spcPts val="0"/>
              </a:spcBef>
              <a:spcAft>
                <a:spcPts val="600"/>
              </a:spcAft>
              <a:buClr>
                <a:srgbClr val="990033"/>
              </a:buClr>
              <a:buSzPct val="150000"/>
              <a:buFontTx/>
              <a:buChar char="-"/>
              <a:defRPr/>
            </a:pPr>
            <a:endParaRPr lang="el-GR" sz="2000" dirty="0">
              <a:latin typeface="Comic Sans MS" pitchFamily="66" charset="0"/>
            </a:endParaRPr>
          </a:p>
        </p:txBody>
      </p:sp>
      <p:sp>
        <p:nvSpPr>
          <p:cNvPr id="32775"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4F15D17-C336-427A-B259-C11B197C8B35}" type="slidenum">
              <a:rPr lang="en-US" smtClean="0"/>
              <a:pPr fontAlgn="base">
                <a:spcBef>
                  <a:spcPct val="0"/>
                </a:spcBef>
                <a:spcAft>
                  <a:spcPct val="0"/>
                </a:spcAft>
              </a:pPr>
              <a:t>7</a:t>
            </a:fld>
            <a:endParaRPr lang="en-US" dirty="0"/>
          </a:p>
        </p:txBody>
      </p:sp>
      <p:sp>
        <p:nvSpPr>
          <p:cNvPr id="9"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ox(in)">
                                      <p:cBhvr>
                                        <p:cTn id="7" dur="500"/>
                                        <p:tgtEl>
                                          <p:spTgt spid="410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 Θέση αριθμού διαφάνειας"/>
          <p:cNvSpPr txBox="1">
            <a:spLocks/>
          </p:cNvSpPr>
          <p:nvPr/>
        </p:nvSpPr>
        <p:spPr bwMode="auto">
          <a:xfrm>
            <a:off x="8737600" y="6243638"/>
            <a:ext cx="2844800" cy="457200"/>
          </a:xfrm>
          <a:prstGeom prst="rect">
            <a:avLst/>
          </a:prstGeom>
          <a:noFill/>
          <a:ln w="9525">
            <a:noFill/>
            <a:miter lim="800000"/>
            <a:headEnd/>
            <a:tailEnd/>
          </a:ln>
          <a:effectLst/>
        </p:spPr>
        <p:txBody>
          <a:bodyPr anchor="b"/>
          <a:lstStyle/>
          <a:p>
            <a:pPr algn="r" fontAlgn="auto">
              <a:spcBef>
                <a:spcPts val="0"/>
              </a:spcBef>
              <a:spcAft>
                <a:spcPts val="0"/>
              </a:spcAft>
              <a:defRPr/>
            </a:pPr>
            <a:endParaRPr lang="el-GR" altLang="en-US" sz="1200" dirty="0">
              <a:latin typeface="+mj-lt"/>
            </a:endParaRPr>
          </a:p>
        </p:txBody>
      </p:sp>
      <p:sp>
        <p:nvSpPr>
          <p:cNvPr id="9" name="Text Box 6"/>
          <p:cNvSpPr txBox="1">
            <a:spLocks noChangeArrowheads="1"/>
          </p:cNvSpPr>
          <p:nvPr/>
        </p:nvSpPr>
        <p:spPr bwMode="auto">
          <a:xfrm>
            <a:off x="443621" y="1412341"/>
            <a:ext cx="10900372" cy="4801314"/>
          </a:xfrm>
          <a:prstGeom prst="rect">
            <a:avLst/>
          </a:prstGeom>
          <a:noFill/>
          <a:ln w="9525">
            <a:noFill/>
            <a:miter lim="800000"/>
            <a:headEnd/>
            <a:tailEnd/>
          </a:ln>
        </p:spPr>
        <p:txBody>
          <a:bodyPr wrap="square">
            <a:spAutoFit/>
          </a:bodyPr>
          <a:lstStyle/>
          <a:p>
            <a:pPr algn="just" eaLnBrk="0" hangingPunct="0">
              <a:spcBef>
                <a:spcPts val="600"/>
              </a:spcBef>
              <a:spcAft>
                <a:spcPts val="600"/>
              </a:spcAft>
              <a:buClr>
                <a:srgbClr val="990033"/>
              </a:buClr>
              <a:buSzPct val="150000"/>
              <a:defRPr/>
            </a:pPr>
            <a:r>
              <a:rPr lang="el-GR" sz="2200" dirty="0" smtClean="0"/>
              <a:t> </a:t>
            </a:r>
            <a:r>
              <a:rPr lang="el-GR" sz="2200" b="1" dirty="0" smtClean="0">
                <a:solidFill>
                  <a:srgbClr val="C00000"/>
                </a:solidFill>
              </a:rPr>
              <a:t>1. Αρχικό στάδιο - Αυτοανάλυση</a:t>
            </a:r>
            <a:endParaRPr lang="el-GR" sz="2200" b="1" dirty="0">
              <a:solidFill>
                <a:srgbClr val="C00000"/>
              </a:solidFill>
            </a:endParaRPr>
          </a:p>
          <a:p>
            <a:pPr algn="just" eaLnBrk="0" fontAlgn="auto" hangingPunct="0">
              <a:spcBef>
                <a:spcPts val="600"/>
              </a:spcBef>
              <a:spcAft>
                <a:spcPts val="600"/>
              </a:spcAft>
              <a:buClr>
                <a:srgbClr val="990033"/>
              </a:buClr>
              <a:buSzPct val="150000"/>
              <a:defRPr/>
            </a:pPr>
            <a:r>
              <a:rPr lang="el-GR" sz="2200" u="sng" dirty="0" smtClean="0"/>
              <a:t>Ανάλυση των πληροφοριών </a:t>
            </a:r>
            <a:r>
              <a:rPr lang="el-GR" sz="2200" dirty="0" smtClean="0"/>
              <a:t>που αφορούν την εκδήλωση. Τα </a:t>
            </a:r>
            <a:r>
              <a:rPr lang="el-GR" sz="2200" dirty="0"/>
              <a:t>αρχικά των λέξεων </a:t>
            </a:r>
            <a:r>
              <a:rPr lang="en-US" sz="2200" dirty="0"/>
              <a:t>strengths</a:t>
            </a:r>
            <a:r>
              <a:rPr lang="el-GR" sz="2200" dirty="0"/>
              <a:t> (δυνατά σημεία), </a:t>
            </a:r>
            <a:r>
              <a:rPr lang="en-US" sz="2200" dirty="0"/>
              <a:t>weaknesses</a:t>
            </a:r>
            <a:r>
              <a:rPr lang="el-GR" sz="2200" dirty="0"/>
              <a:t> (αδυναμίες), </a:t>
            </a:r>
            <a:r>
              <a:rPr lang="en-US" sz="2200" dirty="0"/>
              <a:t>opportunities</a:t>
            </a:r>
            <a:r>
              <a:rPr lang="el-GR" sz="2200" dirty="0"/>
              <a:t> (ευκαιρίες) και </a:t>
            </a:r>
            <a:r>
              <a:rPr lang="en-US" sz="2200" dirty="0"/>
              <a:t>threats</a:t>
            </a:r>
            <a:r>
              <a:rPr lang="el-GR" sz="2200" dirty="0"/>
              <a:t> (απειλές) συνθέτουν τον όρο </a:t>
            </a:r>
            <a:r>
              <a:rPr lang="en-US" sz="2200" dirty="0"/>
              <a:t>SWOT</a:t>
            </a:r>
            <a:r>
              <a:rPr lang="el-GR" sz="2200" dirty="0"/>
              <a:t>. Η ανάλυση </a:t>
            </a:r>
            <a:r>
              <a:rPr lang="en-US" sz="2200" dirty="0"/>
              <a:t>SWOT</a:t>
            </a:r>
            <a:r>
              <a:rPr lang="el-GR" sz="2200" dirty="0"/>
              <a:t> είναι μια τεχνική ανάλυσης, ταξινόμησης και ιεράρχησης των </a:t>
            </a:r>
            <a:r>
              <a:rPr lang="el-GR" sz="2200" dirty="0" smtClean="0"/>
              <a:t>πληροφοριών που βοηθά τη διαδικασία λήψης αποφάσεων και προώθησης της εκδήλωσης. Αναλύονται τα </a:t>
            </a:r>
            <a:r>
              <a:rPr lang="el-GR" sz="2200" dirty="0"/>
              <a:t>πλεονεκτήματα και τα μειονεκτήματά του, καθώς και οι απειλές και οι κίνδυνοι που θα αντιμετωπίσει </a:t>
            </a:r>
            <a:r>
              <a:rPr lang="el-GR" sz="2200" dirty="0" smtClean="0"/>
              <a:t>ο φορέας στο </a:t>
            </a:r>
            <a:r>
              <a:rPr lang="el-GR" sz="2200" dirty="0"/>
              <a:t>μέλλον. </a:t>
            </a:r>
            <a:r>
              <a:rPr lang="el-GR" sz="2200" dirty="0" smtClean="0"/>
              <a:t>Στις  εκδηλώσεις, ο διοργανωτής μπορεί να αναλύσει τους παράγοντες του εσωτερικού περιβάλλοντος του φορέα που επιδρούν στην εκδήλωση και αντίστοιχα τους παράγοντες του εξωτερικού περιβάλλοντος δηλαδή τους παράγοντες που δεν ελέγχει αλλά επηρεάζουν την εκδήλωση. </a:t>
            </a:r>
            <a:endParaRPr lang="el-GR" sz="2200" dirty="0"/>
          </a:p>
          <a:p>
            <a:pPr algn="just" eaLnBrk="0" fontAlgn="auto" hangingPunct="0">
              <a:spcBef>
                <a:spcPts val="600"/>
              </a:spcBef>
              <a:spcAft>
                <a:spcPts val="600"/>
              </a:spcAft>
              <a:buClr>
                <a:srgbClr val="990033"/>
              </a:buClr>
              <a:buSzPct val="150000"/>
              <a:defRPr/>
            </a:pPr>
            <a:r>
              <a:rPr lang="el-GR" sz="2200" dirty="0"/>
              <a:t>Η ανάλυση γίνεται με την εκτίμηση των δυνατών και αδύνατων σημείων της εκδήλωσης καθώς και των ευκαιριών και των απειλών που υπάρχουν. </a:t>
            </a:r>
          </a:p>
        </p:txBody>
      </p:sp>
      <p:sp>
        <p:nvSpPr>
          <p:cNvPr id="33799" name="7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CD1A9E2-C46C-48DA-A4B3-41F801854840}" type="slidenum">
              <a:rPr lang="en-US"/>
              <a:pPr fontAlgn="base">
                <a:spcBef>
                  <a:spcPct val="0"/>
                </a:spcBef>
                <a:spcAft>
                  <a:spcPct val="0"/>
                </a:spcAft>
              </a:pPr>
              <a:t>8</a:t>
            </a:fld>
            <a:endParaRPr lang="en-US"/>
          </a:p>
        </p:txBody>
      </p:sp>
      <p:sp>
        <p:nvSpPr>
          <p:cNvPr id="12"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359229" y="1338943"/>
            <a:ext cx="11625942" cy="5370701"/>
          </a:xfrm>
          <a:prstGeom prst="rect">
            <a:avLst/>
          </a:prstGeom>
          <a:noFill/>
          <a:ln w="9525">
            <a:noFill/>
            <a:miter lim="800000"/>
            <a:headEnd/>
            <a:tailEnd/>
          </a:ln>
        </p:spPr>
        <p:txBody>
          <a:bodyPr wrap="square">
            <a:spAutoFit/>
          </a:bodyPr>
          <a:lstStyle/>
          <a:p>
            <a:pPr algn="just" eaLnBrk="0" hangingPunct="0">
              <a:buClr>
                <a:srgbClr val="990033"/>
              </a:buClr>
              <a:buSzPct val="150000"/>
              <a:defRPr/>
            </a:pPr>
            <a:r>
              <a:rPr lang="el-GR" sz="2200" dirty="0" smtClean="0"/>
              <a:t> </a:t>
            </a:r>
            <a:r>
              <a:rPr lang="el-GR" sz="2200" b="1" dirty="0" smtClean="0">
                <a:solidFill>
                  <a:srgbClr val="C00000"/>
                </a:solidFill>
              </a:rPr>
              <a:t>1. Αρχικό στάδιο – Αυτοανάλυση</a:t>
            </a:r>
          </a:p>
          <a:p>
            <a:pPr algn="just" eaLnBrk="0" fontAlgn="auto" hangingPunct="0">
              <a:spcBef>
                <a:spcPts val="0"/>
              </a:spcBef>
              <a:spcAft>
                <a:spcPts val="0"/>
              </a:spcAft>
              <a:buClr>
                <a:srgbClr val="990033"/>
              </a:buClr>
              <a:buSzPct val="150000"/>
              <a:defRPr/>
            </a:pPr>
            <a:r>
              <a:rPr lang="el-GR" sz="2200" u="sng" dirty="0" smtClean="0"/>
              <a:t>Ισχυρά σημεία </a:t>
            </a:r>
          </a:p>
          <a:p>
            <a:pPr algn="just" eaLnBrk="0" fontAlgn="auto" hangingPunct="0">
              <a:spcBef>
                <a:spcPts val="0"/>
              </a:spcBef>
              <a:spcAft>
                <a:spcPts val="0"/>
              </a:spcAft>
              <a:buClr>
                <a:srgbClr val="990033"/>
              </a:buClr>
              <a:buSzPct val="150000"/>
              <a:defRPr/>
            </a:pPr>
            <a:r>
              <a:rPr lang="el-GR" sz="2200" dirty="0" smtClean="0"/>
              <a:t>π.χ. η φήμη και η καταξίωση στη συνείδηση του κοινού από προηγούμενες εκδηλώσεις, η διαθεσιμότητα οικονομικών πόρων, η ποιότητα του χώρου της εκδήλωσης, κτλ</a:t>
            </a:r>
          </a:p>
          <a:p>
            <a:pPr eaLnBrk="0" fontAlgn="auto" hangingPunct="0">
              <a:lnSpc>
                <a:spcPct val="150000"/>
              </a:lnSpc>
              <a:spcBef>
                <a:spcPts val="0"/>
              </a:spcBef>
              <a:spcAft>
                <a:spcPts val="0"/>
              </a:spcAft>
              <a:buClr>
                <a:srgbClr val="990033"/>
              </a:buClr>
              <a:buSzPct val="150000"/>
              <a:defRPr/>
            </a:pPr>
            <a:r>
              <a:rPr lang="el-GR" sz="2200" u="sng" dirty="0" smtClean="0"/>
              <a:t>Αδύνατα </a:t>
            </a:r>
            <a:r>
              <a:rPr lang="el-GR" sz="2200" u="sng" dirty="0"/>
              <a:t>σημεία </a:t>
            </a:r>
          </a:p>
          <a:p>
            <a:pPr eaLnBrk="0" fontAlgn="auto" hangingPunct="0">
              <a:spcBef>
                <a:spcPts val="0"/>
              </a:spcBef>
              <a:spcAft>
                <a:spcPts val="0"/>
              </a:spcAft>
              <a:buClr>
                <a:srgbClr val="990033"/>
              </a:buClr>
              <a:buSzPct val="150000"/>
              <a:defRPr/>
            </a:pPr>
            <a:r>
              <a:rPr lang="el-GR" sz="2200" dirty="0"/>
              <a:t>Η έλλειψη πολλών από τα δυνατά σημεία μπορεί να αποτελέσει πηγή αδυναμιών, π.χ. η έλλειψη ικανού και εξειδικευμένου προσωπικού, η κακή αισθητική ή ποιότητα του χώρου φιλοξενίας της εκδήλωσης, κτλ.</a:t>
            </a:r>
          </a:p>
          <a:p>
            <a:pPr eaLnBrk="0" fontAlgn="auto" hangingPunct="0">
              <a:spcBef>
                <a:spcPts val="0"/>
              </a:spcBef>
              <a:spcAft>
                <a:spcPts val="0"/>
              </a:spcAft>
              <a:buClr>
                <a:srgbClr val="990033"/>
              </a:buClr>
              <a:buSzPct val="150000"/>
              <a:defRPr/>
            </a:pPr>
            <a:r>
              <a:rPr lang="el-GR" sz="2200" u="sng" dirty="0" smtClean="0"/>
              <a:t>Ευκαιρίες</a:t>
            </a:r>
            <a:endParaRPr lang="el-GR" sz="2200" u="sng" dirty="0"/>
          </a:p>
          <a:p>
            <a:pPr eaLnBrk="0" fontAlgn="auto" hangingPunct="0">
              <a:spcBef>
                <a:spcPts val="0"/>
              </a:spcBef>
              <a:spcAft>
                <a:spcPts val="0"/>
              </a:spcAft>
              <a:buClr>
                <a:srgbClr val="990033"/>
              </a:buClr>
              <a:buSzPct val="150000"/>
              <a:defRPr/>
            </a:pPr>
            <a:r>
              <a:rPr lang="el-GR" sz="2200" dirty="0"/>
              <a:t>Η διαπίστωση και η διόρθωση των αδυναμιών μπορεί να οδηγήσει στη δημιουργία ευκαιριών, π.χ.  η πραγματοποίηση της εκδήλωσης και σε άλλες γεωγραφικές περιοχές, κτλ</a:t>
            </a:r>
          </a:p>
          <a:p>
            <a:pPr eaLnBrk="0" fontAlgn="auto" hangingPunct="0">
              <a:spcBef>
                <a:spcPts val="0"/>
              </a:spcBef>
              <a:spcAft>
                <a:spcPts val="0"/>
              </a:spcAft>
              <a:buClr>
                <a:srgbClr val="990033"/>
              </a:buClr>
              <a:buSzPct val="150000"/>
              <a:defRPr/>
            </a:pPr>
            <a:r>
              <a:rPr lang="el-GR" sz="2200" u="sng" dirty="0" smtClean="0"/>
              <a:t>Απειλές</a:t>
            </a:r>
            <a:endParaRPr lang="el-GR" sz="2200" u="sng" dirty="0"/>
          </a:p>
          <a:p>
            <a:pPr eaLnBrk="0" fontAlgn="auto" hangingPunct="0">
              <a:spcBef>
                <a:spcPts val="0"/>
              </a:spcBef>
              <a:spcAft>
                <a:spcPts val="0"/>
              </a:spcAft>
              <a:buClr>
                <a:srgbClr val="990033"/>
              </a:buClr>
              <a:buSzPct val="150000"/>
              <a:defRPr/>
            </a:pPr>
            <a:r>
              <a:rPr lang="el-GR" sz="2200" dirty="0"/>
              <a:t>Οι απειλές και οι κίνδυνοι σχετίζονται κυρίως με παράγοντες του εξωτερικού περιβάλλοντος της εκδήλωσης, π.χ. </a:t>
            </a:r>
            <a:r>
              <a:rPr lang="el-GR" sz="2200" dirty="0" smtClean="0"/>
              <a:t>το ευρύτερο κακό οικονομικό περιβάλλον, οι </a:t>
            </a:r>
            <a:r>
              <a:rPr lang="el-GR" sz="2200" dirty="0"/>
              <a:t>κακές καιρικές συνθήκες, κτλ  </a:t>
            </a:r>
          </a:p>
        </p:txBody>
      </p:sp>
      <p:sp>
        <p:nvSpPr>
          <p:cNvPr id="34823" name="6 - Θέση αριθμού διαφάνειας"/>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44F83C1-19B9-4F55-81A6-140BAC48982F}" type="slidenum">
              <a:rPr lang="en-US"/>
              <a:pPr fontAlgn="base">
                <a:spcBef>
                  <a:spcPct val="0"/>
                </a:spcBef>
                <a:spcAft>
                  <a:spcPct val="0"/>
                </a:spcAft>
              </a:pPr>
              <a:t>9</a:t>
            </a:fld>
            <a:endParaRPr lang="en-US"/>
          </a:p>
        </p:txBody>
      </p:sp>
      <p:sp>
        <p:nvSpPr>
          <p:cNvPr id="8" name="Text Box 5"/>
          <p:cNvSpPr txBox="1">
            <a:spLocks noChangeArrowheads="1"/>
          </p:cNvSpPr>
          <p:nvPr/>
        </p:nvSpPr>
        <p:spPr bwMode="auto">
          <a:xfrm>
            <a:off x="1123868" y="547892"/>
            <a:ext cx="9079387" cy="594202"/>
          </a:xfrm>
          <a:prstGeom prst="rect">
            <a:avLst/>
          </a:prstGeom>
          <a:noFill/>
          <a:ln w="9525">
            <a:noFill/>
            <a:miter lim="800000"/>
            <a:headEnd/>
            <a:tailEnd/>
          </a:ln>
        </p:spPr>
        <p:txBody>
          <a:bodyPr wrap="square">
            <a:spAutoFit/>
          </a:bodyPr>
          <a:lstStyle/>
          <a:p>
            <a:pPr eaLnBrk="0" fontAlgn="auto" hangingPunct="0">
              <a:lnSpc>
                <a:spcPct val="130000"/>
              </a:lnSpc>
              <a:spcBef>
                <a:spcPts val="0"/>
              </a:spcBef>
              <a:spcAft>
                <a:spcPts val="0"/>
              </a:spcAft>
              <a:buClr>
                <a:srgbClr val="990033"/>
              </a:buClr>
              <a:buSzPct val="150000"/>
              <a:buFont typeface="Wingdings" pitchFamily="2" charset="2"/>
              <a:buNone/>
              <a:defRPr/>
            </a:pPr>
            <a:r>
              <a:rPr lang="el-GR" sz="2800" dirty="0" smtClean="0"/>
              <a:t>Οργάνωση  εκδηλώσεων - </a:t>
            </a:r>
            <a:r>
              <a:rPr lang="el-GR" sz="2800" dirty="0" smtClean="0">
                <a:latin typeface="+mj-lt"/>
              </a:rPr>
              <a:t>Τα στάδια </a:t>
            </a:r>
            <a:r>
              <a:rPr lang="el-GR" sz="2800" dirty="0">
                <a:latin typeface="+mj-lt"/>
              </a:rPr>
              <a:t>οργάνωσης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8" grpId="0"/>
    </p:bldLst>
  </p:timing>
</p:sld>
</file>

<file path=ppt/theme/theme1.xml><?xml version="1.0" encoding="utf-8"?>
<a:theme xmlns:a="http://schemas.openxmlformats.org/drawingml/2006/main" name="Academic Literature 16x9">
  <a:themeElements>
    <a:clrScheme name="Προσαρμοσμένος 1">
      <a:dk1>
        <a:sysClr val="windowText" lastClr="000000"/>
      </a:dk1>
      <a:lt1>
        <a:sysClr val="window" lastClr="FFFFFF"/>
      </a:lt1>
      <a:dk2>
        <a:srgbClr val="676A55"/>
      </a:dk2>
      <a:lt2>
        <a:srgbClr val="EAEBDE"/>
      </a:lt2>
      <a:accent1>
        <a:srgbClr val="76A6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400D5F3-AA73-4EC6-BCD9-0DC3E330E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DC6030-8312-4894-9236-1E15DA4F39C5}">
  <ds:schemaRefs>
    <ds:schemaRef ds:uri="http://schemas.microsoft.com/sharepoint/v3/contenttype/forms"/>
  </ds:schemaRefs>
</ds:datastoreItem>
</file>

<file path=customXml/itemProps3.xml><?xml version="1.0" encoding="utf-8"?>
<ds:datastoreItem xmlns:ds="http://schemas.openxmlformats.org/officeDocument/2006/customXml" ds:itemID="{BDBAFF00-647E-4627-9B6C-A5CDC1F3220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4645</TotalTime>
  <Words>4105</Words>
  <Application>Microsoft Office PowerPoint</Application>
  <PresentationFormat>Προσαρμογή</PresentationFormat>
  <Paragraphs>314</Paragraphs>
  <Slides>36</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Academic Literature 16x9</vt:lpstr>
      <vt:lpstr>ΒΑΣΙΚΕΣ ΑΡΧΕΣ ΜΑΝΑΤΖΜΕΝΤ (Τ201)</vt:lpstr>
      <vt:lpstr>Σκοπός</vt:lpstr>
      <vt:lpstr>Οργάνωση  εκδηλώσεων</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Ενδεικτική  Βιβλιογραφία</vt:lpstr>
      <vt:lpstr>Ενδεικτική  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RANIA</dc:creator>
  <cp:lastModifiedBy>userpc</cp:lastModifiedBy>
  <cp:revision>160</cp:revision>
  <dcterms:created xsi:type="dcterms:W3CDTF">2014-04-17T22:28:38Z</dcterms:created>
  <dcterms:modified xsi:type="dcterms:W3CDTF">2021-04-11T17:02:52Z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