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00" r:id="rId1"/>
  </p:sldMasterIdLst>
  <p:notesMasterIdLst>
    <p:notesMasterId r:id="rId84"/>
  </p:notesMasterIdLst>
  <p:sldIdLst>
    <p:sldId id="257" r:id="rId2"/>
    <p:sldId id="391" r:id="rId3"/>
    <p:sldId id="392" r:id="rId4"/>
    <p:sldId id="445" r:id="rId5"/>
    <p:sldId id="413" r:id="rId6"/>
    <p:sldId id="414" r:id="rId7"/>
    <p:sldId id="448" r:id="rId8"/>
    <p:sldId id="442" r:id="rId9"/>
    <p:sldId id="416" r:id="rId10"/>
    <p:sldId id="417" r:id="rId11"/>
    <p:sldId id="418" r:id="rId12"/>
    <p:sldId id="449" r:id="rId13"/>
    <p:sldId id="419" r:id="rId14"/>
    <p:sldId id="421" r:id="rId15"/>
    <p:sldId id="450" r:id="rId16"/>
    <p:sldId id="451" r:id="rId17"/>
    <p:sldId id="422" r:id="rId18"/>
    <p:sldId id="424" r:id="rId19"/>
    <p:sldId id="452" r:id="rId20"/>
    <p:sldId id="453" r:id="rId21"/>
    <p:sldId id="291" r:id="rId22"/>
    <p:sldId id="454" r:id="rId23"/>
    <p:sldId id="263" r:id="rId24"/>
    <p:sldId id="455" r:id="rId25"/>
    <p:sldId id="267" r:id="rId26"/>
    <p:sldId id="456" r:id="rId27"/>
    <p:sldId id="273" r:id="rId28"/>
    <p:sldId id="458" r:id="rId29"/>
    <p:sldId id="459" r:id="rId30"/>
    <p:sldId id="258" r:id="rId31"/>
    <p:sldId id="460" r:id="rId32"/>
    <p:sldId id="461" r:id="rId33"/>
    <p:sldId id="379" r:id="rId34"/>
    <p:sldId id="380" r:id="rId35"/>
    <p:sldId id="462" r:id="rId36"/>
    <p:sldId id="504" r:id="rId37"/>
    <p:sldId id="264" r:id="rId38"/>
    <p:sldId id="463" r:id="rId39"/>
    <p:sldId id="464" r:id="rId40"/>
    <p:sldId id="465" r:id="rId41"/>
    <p:sldId id="425" r:id="rId42"/>
    <p:sldId id="428" r:id="rId43"/>
    <p:sldId id="429" r:id="rId44"/>
    <p:sldId id="430" r:id="rId45"/>
    <p:sldId id="431" r:id="rId46"/>
    <p:sldId id="433" r:id="rId47"/>
    <p:sldId id="434" r:id="rId48"/>
    <p:sldId id="436" r:id="rId49"/>
    <p:sldId id="437" r:id="rId50"/>
    <p:sldId id="438" r:id="rId51"/>
    <p:sldId id="439" r:id="rId52"/>
    <p:sldId id="468" r:id="rId53"/>
    <p:sldId id="469" r:id="rId54"/>
    <p:sldId id="470" r:id="rId55"/>
    <p:sldId id="471" r:id="rId56"/>
    <p:sldId id="498" r:id="rId57"/>
    <p:sldId id="473" r:id="rId58"/>
    <p:sldId id="475" r:id="rId59"/>
    <p:sldId id="476" r:id="rId60"/>
    <p:sldId id="479" r:id="rId61"/>
    <p:sldId id="480" r:id="rId62"/>
    <p:sldId id="481" r:id="rId63"/>
    <p:sldId id="483" r:id="rId64"/>
    <p:sldId id="485" r:id="rId65"/>
    <p:sldId id="496" r:id="rId66"/>
    <p:sldId id="487" r:id="rId67"/>
    <p:sldId id="497" r:id="rId68"/>
    <p:sldId id="489" r:id="rId69"/>
    <p:sldId id="491" r:id="rId70"/>
    <p:sldId id="493" r:id="rId71"/>
    <p:sldId id="499" r:id="rId72"/>
    <p:sldId id="500" r:id="rId73"/>
    <p:sldId id="505" r:id="rId74"/>
    <p:sldId id="502" r:id="rId75"/>
    <p:sldId id="501" r:id="rId76"/>
    <p:sldId id="503" r:id="rId77"/>
    <p:sldId id="509" r:id="rId78"/>
    <p:sldId id="506" r:id="rId79"/>
    <p:sldId id="508" r:id="rId80"/>
    <p:sldId id="507" r:id="rId81"/>
    <p:sldId id="372" r:id="rId82"/>
    <p:sldId id="443" r:id="rId8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68" autoAdjust="0"/>
  </p:normalViewPr>
  <p:slideViewPr>
    <p:cSldViewPr>
      <p:cViewPr varScale="1">
        <p:scale>
          <a:sx n="100" d="100"/>
          <a:sy n="100" d="100"/>
        </p:scale>
        <p:origin x="19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7AEF2-2AA7-4B23-B81C-98F471433C45}" type="datetimeFigureOut">
              <a:rPr lang="el-GR" smtClean="0"/>
              <a:t>11/1/2026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477C0C-F557-4CA4-B10A-FD85D9182155}" type="slidenum">
              <a:rPr lang="el-GR" smtClean="0"/>
              <a:t>‹#›</a:t>
            </a:fld>
            <a:endParaRPr lang="el-GR"/>
          </a:p>
        </p:txBody>
      </p:sp>
    </p:spTree>
    <p:extLst>
      <p:ext uri="{BB962C8B-B14F-4D97-AF65-F5344CB8AC3E}">
        <p14:creationId xmlns:p14="http://schemas.microsoft.com/office/powerpoint/2010/main" val="256771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477C0C-F557-4CA4-B10A-FD85D9182155}" type="slidenum">
              <a:rPr lang="el-GR" smtClean="0"/>
              <a:t>1</a:t>
            </a:fld>
            <a:endParaRPr lang="el-GR"/>
          </a:p>
        </p:txBody>
      </p:sp>
    </p:spTree>
    <p:extLst>
      <p:ext uri="{BB962C8B-B14F-4D97-AF65-F5344CB8AC3E}">
        <p14:creationId xmlns:p14="http://schemas.microsoft.com/office/powerpoint/2010/main" val="2376822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4B3FB-126E-13E8-1687-44777B74D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46172-4A8C-E544-95EA-A2B1BDC37D3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006F13A-F952-B39B-C5D6-564F89F8A2C6}"/>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DE39B7A0-3358-3880-0F54-4B21FF677A42}"/>
              </a:ext>
            </a:extLst>
          </p:cNvPr>
          <p:cNvSpPr>
            <a:spLocks noGrp="1"/>
          </p:cNvSpPr>
          <p:nvPr>
            <p:ph type="sldNum" sz="quarter" idx="5"/>
          </p:nvPr>
        </p:nvSpPr>
        <p:spPr/>
        <p:txBody>
          <a:bodyPr/>
          <a:lstStyle/>
          <a:p>
            <a:fld id="{2B477C0C-F557-4CA4-B10A-FD85D9182155}" type="slidenum">
              <a:rPr lang="el-GR" smtClean="0"/>
              <a:t>10</a:t>
            </a:fld>
            <a:endParaRPr lang="el-GR"/>
          </a:p>
        </p:txBody>
      </p:sp>
    </p:spTree>
    <p:extLst>
      <p:ext uri="{BB962C8B-B14F-4D97-AF65-F5344CB8AC3E}">
        <p14:creationId xmlns:p14="http://schemas.microsoft.com/office/powerpoint/2010/main" val="3459991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D1C36-B9D5-039C-E109-5B3E61304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2E041-640C-BEE1-8105-7F563BC31CE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8C20B0A-64FD-DEC0-1B6B-8CCC10984E1F}"/>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21466F08-BD1B-E5E5-56AD-7F9F4D6DC41C}"/>
              </a:ext>
            </a:extLst>
          </p:cNvPr>
          <p:cNvSpPr>
            <a:spLocks noGrp="1"/>
          </p:cNvSpPr>
          <p:nvPr>
            <p:ph type="sldNum" sz="quarter" idx="5"/>
          </p:nvPr>
        </p:nvSpPr>
        <p:spPr/>
        <p:txBody>
          <a:bodyPr/>
          <a:lstStyle/>
          <a:p>
            <a:fld id="{2B477C0C-F557-4CA4-B10A-FD85D9182155}" type="slidenum">
              <a:rPr lang="el-GR" smtClean="0"/>
              <a:t>11</a:t>
            </a:fld>
            <a:endParaRPr lang="el-GR"/>
          </a:p>
        </p:txBody>
      </p:sp>
    </p:spTree>
    <p:extLst>
      <p:ext uri="{BB962C8B-B14F-4D97-AF65-F5344CB8AC3E}">
        <p14:creationId xmlns:p14="http://schemas.microsoft.com/office/powerpoint/2010/main" val="359933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32DC0-81E2-33FF-01FA-A52510B02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3201B-DC5B-1516-C7CB-C5FCECDD2A6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C6A337A-5196-1EAD-C102-C2FFFA0E70C6}"/>
              </a:ext>
            </a:extLst>
          </p:cNvPr>
          <p:cNvSpPr>
            <a:spLocks noGrp="1"/>
          </p:cNvSpPr>
          <p:nvPr>
            <p:ph type="body" idx="1"/>
          </p:nvPr>
        </p:nvSpPr>
        <p:spPr/>
        <p:txBody>
          <a:bodyPr/>
          <a:lstStyle/>
          <a:p>
            <a:r>
              <a:rPr lang="el-GR" sz="1200" b="0" i="0" kern="1200" noProof="0" dirty="0">
                <a:solidFill>
                  <a:schemeClr val="tx1"/>
                </a:solidFill>
                <a:effectLst/>
                <a:latin typeface="+mn-lt"/>
                <a:ea typeface="+mn-ea"/>
                <a:cs typeface="+mn-cs"/>
              </a:rPr>
              <a:t>Ευρωπαϊκό Οικολογικό Δίκτυο NATURA 2000</a:t>
            </a:r>
          </a:p>
          <a:p>
            <a:r>
              <a:rPr lang="el-GR" sz="1200" b="0" i="0" kern="1200" noProof="0" dirty="0">
                <a:solidFill>
                  <a:schemeClr val="tx1"/>
                </a:solidFill>
                <a:effectLst/>
                <a:latin typeface="+mn-lt"/>
                <a:ea typeface="+mn-ea"/>
                <a:cs typeface="+mn-cs"/>
              </a:rPr>
              <a:t>Το Ευρωπαϊκό οικολογικό δίκτυο </a:t>
            </a:r>
            <a:r>
              <a:rPr lang="el-GR" sz="1200" b="0" i="0" kern="1200" noProof="0" dirty="0" err="1">
                <a:solidFill>
                  <a:schemeClr val="tx1"/>
                </a:solidFill>
                <a:effectLst/>
                <a:latin typeface="+mn-lt"/>
                <a:ea typeface="+mn-ea"/>
                <a:cs typeface="+mn-cs"/>
              </a:rPr>
              <a:t>Natura</a:t>
            </a:r>
            <a:r>
              <a:rPr lang="el-GR" sz="1200" b="0" i="0" kern="1200" noProof="0" dirty="0">
                <a:solidFill>
                  <a:schemeClr val="tx1"/>
                </a:solidFill>
                <a:effectLst/>
                <a:latin typeface="+mn-lt"/>
                <a:ea typeface="+mn-ea"/>
                <a:cs typeface="+mn-cs"/>
              </a:rPr>
              <a:t> 2000 είναι ένα δίκτυο ζωνών προστασίας της φύσης που εκτείνεται σε ολόκληρη την Κοινότητα και έχει ως στόχο να διασφαλίσει τη µ</a:t>
            </a:r>
            <a:r>
              <a:rPr lang="el-GR" sz="1200" b="0" i="0" kern="1200" noProof="0" dirty="0" err="1">
                <a:solidFill>
                  <a:schemeClr val="tx1"/>
                </a:solidFill>
                <a:effectLst/>
                <a:latin typeface="+mn-lt"/>
                <a:ea typeface="+mn-ea"/>
                <a:cs typeface="+mn-cs"/>
              </a:rPr>
              <a:t>ακροπρόθεσµη</a:t>
            </a:r>
            <a:r>
              <a:rPr lang="el-GR" sz="1200" b="0" i="0" kern="1200" noProof="0" dirty="0">
                <a:solidFill>
                  <a:schemeClr val="tx1"/>
                </a:solidFill>
                <a:effectLst/>
                <a:latin typeface="+mn-lt"/>
                <a:ea typeface="+mn-ea"/>
                <a:cs typeface="+mn-cs"/>
              </a:rPr>
              <a:t> διατήρησή των πιο </a:t>
            </a:r>
            <a:r>
              <a:rPr lang="el-GR" sz="1200" b="0" i="0" kern="1200" noProof="0" dirty="0" err="1">
                <a:solidFill>
                  <a:schemeClr val="tx1"/>
                </a:solidFill>
                <a:effectLst/>
                <a:latin typeface="+mn-lt"/>
                <a:ea typeface="+mn-ea"/>
                <a:cs typeface="+mn-cs"/>
              </a:rPr>
              <a:t>πολύτιµων</a:t>
            </a:r>
            <a:r>
              <a:rPr lang="el-GR" sz="1200" b="0" i="0" kern="1200" noProof="0" dirty="0">
                <a:solidFill>
                  <a:schemeClr val="tx1"/>
                </a:solidFill>
                <a:effectLst/>
                <a:latin typeface="+mn-lt"/>
                <a:ea typeface="+mn-ea"/>
                <a:cs typeface="+mn-cs"/>
              </a:rPr>
              <a:t> και των πλέον </a:t>
            </a:r>
            <a:r>
              <a:rPr lang="el-GR" sz="1200" b="0" i="0" kern="1200" noProof="0" dirty="0" err="1">
                <a:solidFill>
                  <a:schemeClr val="tx1"/>
                </a:solidFill>
                <a:effectLst/>
                <a:latin typeface="+mn-lt"/>
                <a:ea typeface="+mn-ea"/>
                <a:cs typeface="+mn-cs"/>
              </a:rPr>
              <a:t>απειλούµενων</a:t>
            </a:r>
            <a:r>
              <a:rPr lang="el-GR" sz="1200" b="0" i="0" kern="1200" noProof="0" dirty="0">
                <a:solidFill>
                  <a:schemeClr val="tx1"/>
                </a:solidFill>
                <a:effectLst/>
                <a:latin typeface="+mn-lt"/>
                <a:ea typeface="+mn-ea"/>
                <a:cs typeface="+mn-cs"/>
              </a:rPr>
              <a:t> ειδών και </a:t>
            </a:r>
            <a:r>
              <a:rPr lang="el-GR" sz="1200" b="0" i="0" kern="1200" noProof="0" dirty="0" err="1">
                <a:solidFill>
                  <a:schemeClr val="tx1"/>
                </a:solidFill>
                <a:effectLst/>
                <a:latin typeface="+mn-lt"/>
                <a:ea typeface="+mn-ea"/>
                <a:cs typeface="+mn-cs"/>
              </a:rPr>
              <a:t>ενδιαιτηµάτων</a:t>
            </a:r>
            <a:r>
              <a:rPr lang="el-GR" sz="1200" b="0" i="0" kern="1200" noProof="0" dirty="0">
                <a:solidFill>
                  <a:schemeClr val="tx1"/>
                </a:solidFill>
                <a:effectLst/>
                <a:latin typeface="+mn-lt"/>
                <a:ea typeface="+mn-ea"/>
                <a:cs typeface="+mn-cs"/>
              </a:rPr>
              <a:t> της σε ικανοποιητικό επίπεδο.</a:t>
            </a:r>
          </a:p>
          <a:p>
            <a:r>
              <a:rPr lang="el-GR" sz="1200" b="0" i="0" kern="1200" noProof="0" dirty="0" err="1">
                <a:solidFill>
                  <a:schemeClr val="tx1"/>
                </a:solidFill>
                <a:effectLst/>
                <a:latin typeface="+mn-lt"/>
                <a:ea typeface="+mn-ea"/>
                <a:cs typeface="+mn-cs"/>
              </a:rPr>
              <a:t>Επικαιροποίηση</a:t>
            </a:r>
            <a:r>
              <a:rPr lang="el-GR" sz="1200" b="0" i="0" kern="1200" noProof="0" dirty="0">
                <a:solidFill>
                  <a:schemeClr val="tx1"/>
                </a:solidFill>
                <a:effectLst/>
                <a:latin typeface="+mn-lt"/>
                <a:ea typeface="+mn-ea"/>
                <a:cs typeface="+mn-cs"/>
              </a:rPr>
              <a:t> του εθνικού καταλόγου του οικολογικού δικτύου </a:t>
            </a:r>
            <a:r>
              <a:rPr lang="el-GR" sz="1200" b="0" i="0" kern="1200" noProof="0" dirty="0" err="1">
                <a:solidFill>
                  <a:schemeClr val="tx1"/>
                </a:solidFill>
                <a:effectLst/>
                <a:latin typeface="+mn-lt"/>
                <a:ea typeface="+mn-ea"/>
                <a:cs typeface="+mn-cs"/>
              </a:rPr>
              <a:t>Natura</a:t>
            </a:r>
            <a:r>
              <a:rPr lang="el-GR" sz="1200" b="0" i="0" kern="1200" noProof="0" dirty="0">
                <a:solidFill>
                  <a:schemeClr val="tx1"/>
                </a:solidFill>
                <a:effectLst/>
                <a:latin typeface="+mn-lt"/>
                <a:ea typeface="+mn-ea"/>
                <a:cs typeface="+mn-cs"/>
              </a:rPr>
              <a:t> 2000</a:t>
            </a:r>
          </a:p>
          <a:p>
            <a:r>
              <a:rPr lang="el-GR" sz="1200" b="0" i="0" kern="1200" noProof="0" dirty="0">
                <a:solidFill>
                  <a:schemeClr val="tx1"/>
                </a:solidFill>
                <a:effectLst/>
                <a:latin typeface="+mn-lt"/>
                <a:ea typeface="+mn-ea"/>
                <a:cs typeface="+mn-cs"/>
              </a:rPr>
              <a:t>Η </a:t>
            </a:r>
            <a:r>
              <a:rPr lang="el-GR" sz="1200" b="0" i="0" kern="1200" noProof="0" dirty="0" err="1">
                <a:solidFill>
                  <a:schemeClr val="tx1"/>
                </a:solidFill>
                <a:effectLst/>
                <a:latin typeface="+mn-lt"/>
                <a:ea typeface="+mn-ea"/>
                <a:cs typeface="+mn-cs"/>
              </a:rPr>
              <a:t>επικαιροποίηση</a:t>
            </a:r>
            <a:r>
              <a:rPr lang="el-GR" sz="1200" b="0" i="0" kern="1200" noProof="0" dirty="0">
                <a:solidFill>
                  <a:schemeClr val="tx1"/>
                </a:solidFill>
                <a:effectLst/>
                <a:latin typeface="+mn-lt"/>
                <a:ea typeface="+mn-ea"/>
                <a:cs typeface="+mn-cs"/>
              </a:rPr>
              <a:t> του εθνικού καταλόγου του ευρωπαϊκού οικολογικού δικτύου </a:t>
            </a:r>
            <a:r>
              <a:rPr lang="el-GR" sz="1200" b="0" i="0" kern="1200" noProof="0" dirty="0" err="1">
                <a:solidFill>
                  <a:schemeClr val="tx1"/>
                </a:solidFill>
                <a:effectLst/>
                <a:latin typeface="+mn-lt"/>
                <a:ea typeface="+mn-ea"/>
                <a:cs typeface="+mn-cs"/>
              </a:rPr>
              <a:t>Natura</a:t>
            </a:r>
            <a:r>
              <a:rPr lang="el-GR" sz="1200" b="0" i="0" kern="1200" noProof="0" dirty="0">
                <a:solidFill>
                  <a:schemeClr val="tx1"/>
                </a:solidFill>
                <a:effectLst/>
                <a:latin typeface="+mn-lt"/>
                <a:ea typeface="+mn-ea"/>
                <a:cs typeface="+mn-cs"/>
              </a:rPr>
              <a:t> 2000 αποτέλεσε προϊόν του έργου «Εποπτεία και αξιολόγηση της κατάστασης διατήρησης ειδών και τύπων </a:t>
            </a:r>
            <a:r>
              <a:rPr lang="el-GR" sz="1200" b="0" i="0" kern="1200" noProof="0" dirty="0" err="1">
                <a:solidFill>
                  <a:schemeClr val="tx1"/>
                </a:solidFill>
                <a:effectLst/>
                <a:latin typeface="+mn-lt"/>
                <a:ea typeface="+mn-ea"/>
                <a:cs typeface="+mn-cs"/>
              </a:rPr>
              <a:t>οικοτόπων</a:t>
            </a:r>
            <a:r>
              <a:rPr lang="el-GR" sz="1200" b="0" i="0" kern="1200" noProof="0" dirty="0">
                <a:solidFill>
                  <a:schemeClr val="tx1"/>
                </a:solidFill>
                <a:effectLst/>
                <a:latin typeface="+mn-lt"/>
                <a:ea typeface="+mn-ea"/>
                <a:cs typeface="+mn-cs"/>
              </a:rPr>
              <a:t> κοινοτικού ενδιαφέροντος στην Ελλάδα», το οποίο συγχρηματοδοτήθηκε από το ΕΤΠΑ, στο πλαίσιο του ΕΠ ΕΠΠΕΡΑΑ (ΕΣΠΑ 2007-2013) και υλοποιήθηκε από το Τμήμα Βιοποικιλότητας και Προστατευόμενων Περιοχών του ΥΠΕΝ το διάστημα 2014-2015.</a:t>
            </a:r>
          </a:p>
        </p:txBody>
      </p:sp>
      <p:sp>
        <p:nvSpPr>
          <p:cNvPr id="4" name="Slide Number Placeholder 3">
            <a:extLst>
              <a:ext uri="{FF2B5EF4-FFF2-40B4-BE49-F238E27FC236}">
                <a16:creationId xmlns:a16="http://schemas.microsoft.com/office/drawing/2014/main" id="{7BC1C267-7A59-31A3-17E8-D8D2F3061E55}"/>
              </a:ext>
            </a:extLst>
          </p:cNvPr>
          <p:cNvSpPr>
            <a:spLocks noGrp="1"/>
          </p:cNvSpPr>
          <p:nvPr>
            <p:ph type="sldNum" sz="quarter" idx="5"/>
          </p:nvPr>
        </p:nvSpPr>
        <p:spPr/>
        <p:txBody>
          <a:bodyPr/>
          <a:lstStyle/>
          <a:p>
            <a:fld id="{2B477C0C-F557-4CA4-B10A-FD85D9182155}" type="slidenum">
              <a:rPr lang="el-GR" smtClean="0"/>
              <a:t>12</a:t>
            </a:fld>
            <a:endParaRPr lang="el-GR"/>
          </a:p>
        </p:txBody>
      </p:sp>
    </p:spTree>
    <p:extLst>
      <p:ext uri="{BB962C8B-B14F-4D97-AF65-F5344CB8AC3E}">
        <p14:creationId xmlns:p14="http://schemas.microsoft.com/office/powerpoint/2010/main" val="3377005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42C2-9B54-C350-9F12-20FE4CAA9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7EFE1-92C3-CA11-8E4B-451E6CADEA0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83EF54D-4FEA-E0B9-C86F-F2D45F1ED7E4}"/>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1440AE1B-DDE4-0637-D4FE-13C90E9EAB6E}"/>
              </a:ext>
            </a:extLst>
          </p:cNvPr>
          <p:cNvSpPr>
            <a:spLocks noGrp="1"/>
          </p:cNvSpPr>
          <p:nvPr>
            <p:ph type="sldNum" sz="quarter" idx="5"/>
          </p:nvPr>
        </p:nvSpPr>
        <p:spPr/>
        <p:txBody>
          <a:bodyPr/>
          <a:lstStyle/>
          <a:p>
            <a:fld id="{2B477C0C-F557-4CA4-B10A-FD85D9182155}" type="slidenum">
              <a:rPr lang="el-GR" smtClean="0"/>
              <a:t>13</a:t>
            </a:fld>
            <a:endParaRPr lang="el-GR"/>
          </a:p>
        </p:txBody>
      </p:sp>
    </p:spTree>
    <p:extLst>
      <p:ext uri="{BB962C8B-B14F-4D97-AF65-F5344CB8AC3E}">
        <p14:creationId xmlns:p14="http://schemas.microsoft.com/office/powerpoint/2010/main" val="181970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E71FC-AD4C-2DDE-E123-C7065F2A3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1F8CE-AFE8-3DBE-4CAA-F7404A627D9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23B4D02-4ACF-89FD-3615-2500189BEA16}"/>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554A5893-A452-DA3E-41FA-1477E0FEE014}"/>
              </a:ext>
            </a:extLst>
          </p:cNvPr>
          <p:cNvSpPr>
            <a:spLocks noGrp="1"/>
          </p:cNvSpPr>
          <p:nvPr>
            <p:ph type="sldNum" sz="quarter" idx="5"/>
          </p:nvPr>
        </p:nvSpPr>
        <p:spPr/>
        <p:txBody>
          <a:bodyPr/>
          <a:lstStyle/>
          <a:p>
            <a:fld id="{2B477C0C-F557-4CA4-B10A-FD85D9182155}" type="slidenum">
              <a:rPr lang="el-GR" smtClean="0"/>
              <a:t>14</a:t>
            </a:fld>
            <a:endParaRPr lang="el-GR"/>
          </a:p>
        </p:txBody>
      </p:sp>
    </p:spTree>
    <p:extLst>
      <p:ext uri="{BB962C8B-B14F-4D97-AF65-F5344CB8AC3E}">
        <p14:creationId xmlns:p14="http://schemas.microsoft.com/office/powerpoint/2010/main" val="1251220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5DDC1-7975-D6D2-25B4-0798DEC5C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6035F-AC62-4BB0-9F41-59A635E820F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055A4E3-AD92-8974-807B-76B2B6810DA3}"/>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5244EE05-EE6C-AEF9-5506-AA91351FDC3E}"/>
              </a:ext>
            </a:extLst>
          </p:cNvPr>
          <p:cNvSpPr>
            <a:spLocks noGrp="1"/>
          </p:cNvSpPr>
          <p:nvPr>
            <p:ph type="sldNum" sz="quarter" idx="5"/>
          </p:nvPr>
        </p:nvSpPr>
        <p:spPr/>
        <p:txBody>
          <a:bodyPr/>
          <a:lstStyle/>
          <a:p>
            <a:fld id="{2B477C0C-F557-4CA4-B10A-FD85D9182155}" type="slidenum">
              <a:rPr lang="el-GR" smtClean="0"/>
              <a:t>15</a:t>
            </a:fld>
            <a:endParaRPr lang="el-GR"/>
          </a:p>
        </p:txBody>
      </p:sp>
    </p:spTree>
    <p:extLst>
      <p:ext uri="{BB962C8B-B14F-4D97-AF65-F5344CB8AC3E}">
        <p14:creationId xmlns:p14="http://schemas.microsoft.com/office/powerpoint/2010/main" val="273561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09BE8-819A-B880-E0C0-0BA512732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3721C-6B3B-43C9-A2AB-9638C48D41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BF639EB-9AF3-2D97-07CE-32468FD033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F346FA-0E14-FA8A-EACE-BB32EA0BD167}"/>
              </a:ext>
            </a:extLst>
          </p:cNvPr>
          <p:cNvSpPr>
            <a:spLocks noGrp="1"/>
          </p:cNvSpPr>
          <p:nvPr>
            <p:ph type="sldNum" sz="quarter" idx="5"/>
          </p:nvPr>
        </p:nvSpPr>
        <p:spPr/>
        <p:txBody>
          <a:bodyPr/>
          <a:lstStyle/>
          <a:p>
            <a:fld id="{2B477C0C-F557-4CA4-B10A-FD85D9182155}" type="slidenum">
              <a:rPr lang="el-GR" smtClean="0"/>
              <a:t>16</a:t>
            </a:fld>
            <a:endParaRPr lang="el-GR"/>
          </a:p>
        </p:txBody>
      </p:sp>
    </p:spTree>
    <p:extLst>
      <p:ext uri="{BB962C8B-B14F-4D97-AF65-F5344CB8AC3E}">
        <p14:creationId xmlns:p14="http://schemas.microsoft.com/office/powerpoint/2010/main" val="222834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C9C1E-F0D2-7135-AB9C-B912ED844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9EDA4-A9F5-761D-FF7F-49B38D9C7B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C48CBE0-174C-C4C9-E219-B2F2E50087E5}"/>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3552A852-F1CC-B28A-F913-B737C4BBB449}"/>
              </a:ext>
            </a:extLst>
          </p:cNvPr>
          <p:cNvSpPr>
            <a:spLocks noGrp="1"/>
          </p:cNvSpPr>
          <p:nvPr>
            <p:ph type="sldNum" sz="quarter" idx="5"/>
          </p:nvPr>
        </p:nvSpPr>
        <p:spPr/>
        <p:txBody>
          <a:bodyPr/>
          <a:lstStyle/>
          <a:p>
            <a:fld id="{2B477C0C-F557-4CA4-B10A-FD85D9182155}" type="slidenum">
              <a:rPr lang="el-GR" smtClean="0"/>
              <a:t>17</a:t>
            </a:fld>
            <a:endParaRPr lang="el-GR"/>
          </a:p>
        </p:txBody>
      </p:sp>
    </p:spTree>
    <p:extLst>
      <p:ext uri="{BB962C8B-B14F-4D97-AF65-F5344CB8AC3E}">
        <p14:creationId xmlns:p14="http://schemas.microsoft.com/office/powerpoint/2010/main" val="835602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57A31-99C2-F71F-3CCA-9EC1FEBD7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3B1A6-E6BF-A365-AFCB-90DE501A7BF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439D274-8EE6-3549-3533-21BC168F0E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3D3017-EF6D-586E-71FF-C1DE5CFE864F}"/>
              </a:ext>
            </a:extLst>
          </p:cNvPr>
          <p:cNvSpPr>
            <a:spLocks noGrp="1"/>
          </p:cNvSpPr>
          <p:nvPr>
            <p:ph type="sldNum" sz="quarter" idx="5"/>
          </p:nvPr>
        </p:nvSpPr>
        <p:spPr/>
        <p:txBody>
          <a:bodyPr/>
          <a:lstStyle/>
          <a:p>
            <a:fld id="{2B477C0C-F557-4CA4-B10A-FD85D9182155}" type="slidenum">
              <a:rPr lang="el-GR" smtClean="0"/>
              <a:t>18</a:t>
            </a:fld>
            <a:endParaRPr lang="el-GR"/>
          </a:p>
        </p:txBody>
      </p:sp>
    </p:spTree>
    <p:extLst>
      <p:ext uri="{BB962C8B-B14F-4D97-AF65-F5344CB8AC3E}">
        <p14:creationId xmlns:p14="http://schemas.microsoft.com/office/powerpoint/2010/main" val="2683595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99FDE-5EB0-D306-8007-119DE14E7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950C7-8399-E07E-1783-A8C820250A3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A0C08CB-D078-C0D9-D935-19EA7AA81885}"/>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55610F87-CCF3-DEB2-BCE5-7D0AF7C6B43C}"/>
              </a:ext>
            </a:extLst>
          </p:cNvPr>
          <p:cNvSpPr>
            <a:spLocks noGrp="1"/>
          </p:cNvSpPr>
          <p:nvPr>
            <p:ph type="sldNum" sz="quarter" idx="5"/>
          </p:nvPr>
        </p:nvSpPr>
        <p:spPr/>
        <p:txBody>
          <a:bodyPr/>
          <a:lstStyle/>
          <a:p>
            <a:fld id="{2B477C0C-F557-4CA4-B10A-FD85D9182155}" type="slidenum">
              <a:rPr lang="el-GR" smtClean="0"/>
              <a:t>19</a:t>
            </a:fld>
            <a:endParaRPr lang="el-GR"/>
          </a:p>
        </p:txBody>
      </p:sp>
    </p:spTree>
    <p:extLst>
      <p:ext uri="{BB962C8B-B14F-4D97-AF65-F5344CB8AC3E}">
        <p14:creationId xmlns:p14="http://schemas.microsoft.com/office/powerpoint/2010/main" val="425468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A0728-2D34-01D2-298B-311CEA14FB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4331E-FC20-CDEA-0BAE-D91E2A9BD0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F2D4060-17E9-29AB-B4B5-851241342261}"/>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2712BA9C-DD5F-4E9F-A73C-7C527A88A9FF}"/>
              </a:ext>
            </a:extLst>
          </p:cNvPr>
          <p:cNvSpPr>
            <a:spLocks noGrp="1"/>
          </p:cNvSpPr>
          <p:nvPr>
            <p:ph type="sldNum" sz="quarter" idx="5"/>
          </p:nvPr>
        </p:nvSpPr>
        <p:spPr/>
        <p:txBody>
          <a:bodyPr/>
          <a:lstStyle/>
          <a:p>
            <a:fld id="{2B477C0C-F557-4CA4-B10A-FD85D9182155}" type="slidenum">
              <a:rPr lang="el-GR" smtClean="0"/>
              <a:t>2</a:t>
            </a:fld>
            <a:endParaRPr lang="el-GR"/>
          </a:p>
        </p:txBody>
      </p:sp>
    </p:spTree>
    <p:extLst>
      <p:ext uri="{BB962C8B-B14F-4D97-AF65-F5344CB8AC3E}">
        <p14:creationId xmlns:p14="http://schemas.microsoft.com/office/powerpoint/2010/main" val="465510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EBF2E-A10F-7524-CA3D-F611E0DB5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B752E-0B54-C442-9E2F-BF71EE1C18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866737C-9511-3086-D611-997419F8AD23}"/>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076927D4-C732-F8B2-C497-148EF37BB771}"/>
              </a:ext>
            </a:extLst>
          </p:cNvPr>
          <p:cNvSpPr>
            <a:spLocks noGrp="1"/>
          </p:cNvSpPr>
          <p:nvPr>
            <p:ph type="sldNum" sz="quarter" idx="5"/>
          </p:nvPr>
        </p:nvSpPr>
        <p:spPr/>
        <p:txBody>
          <a:bodyPr/>
          <a:lstStyle/>
          <a:p>
            <a:fld id="{2B477C0C-F557-4CA4-B10A-FD85D9182155}" type="slidenum">
              <a:rPr lang="el-GR" smtClean="0"/>
              <a:t>20</a:t>
            </a:fld>
            <a:endParaRPr lang="el-GR"/>
          </a:p>
        </p:txBody>
      </p:sp>
    </p:spTree>
    <p:extLst>
      <p:ext uri="{BB962C8B-B14F-4D97-AF65-F5344CB8AC3E}">
        <p14:creationId xmlns:p14="http://schemas.microsoft.com/office/powerpoint/2010/main" val="392774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E6A9C-1B54-80C3-C67B-67D018AF6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A73A9-C500-6172-24C5-B91F26EF2B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7DF716C-E1F4-5D7A-E18F-58D2E64CECDC}"/>
              </a:ext>
            </a:extLst>
          </p:cNvPr>
          <p:cNvSpPr>
            <a:spLocks noGrp="1"/>
          </p:cNvSpPr>
          <p:nvPr>
            <p:ph type="body" idx="1"/>
          </p:nvPr>
        </p:nvSpPr>
        <p:spPr/>
        <p:txBody>
          <a:bodyPr/>
          <a:lstStyle/>
          <a:p>
            <a:r>
              <a:rPr lang="el-GR" dirty="0"/>
              <a:t>Μετα μιλάμε για την </a:t>
            </a:r>
            <a:r>
              <a:rPr lang="el-GR" dirty="0" err="1"/>
              <a:t>Ελλαδα</a:t>
            </a:r>
            <a:endParaRPr lang="en-US" dirty="0"/>
          </a:p>
        </p:txBody>
      </p:sp>
      <p:sp>
        <p:nvSpPr>
          <p:cNvPr id="4" name="Slide Number Placeholder 3">
            <a:extLst>
              <a:ext uri="{FF2B5EF4-FFF2-40B4-BE49-F238E27FC236}">
                <a16:creationId xmlns:a16="http://schemas.microsoft.com/office/drawing/2014/main" id="{C018B339-B3A8-1BD6-49A6-E47A490E2F6F}"/>
              </a:ext>
            </a:extLst>
          </p:cNvPr>
          <p:cNvSpPr>
            <a:spLocks noGrp="1"/>
          </p:cNvSpPr>
          <p:nvPr>
            <p:ph type="sldNum" sz="quarter" idx="5"/>
          </p:nvPr>
        </p:nvSpPr>
        <p:spPr/>
        <p:txBody>
          <a:bodyPr/>
          <a:lstStyle/>
          <a:p>
            <a:fld id="{2B477C0C-F557-4CA4-B10A-FD85D9182155}" type="slidenum">
              <a:rPr lang="el-GR" smtClean="0"/>
              <a:t>24</a:t>
            </a:fld>
            <a:endParaRPr lang="el-GR"/>
          </a:p>
        </p:txBody>
      </p:sp>
    </p:spTree>
    <p:extLst>
      <p:ext uri="{BB962C8B-B14F-4D97-AF65-F5344CB8AC3E}">
        <p14:creationId xmlns:p14="http://schemas.microsoft.com/office/powerpoint/2010/main" val="3127234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l-GR" dirty="0"/>
              <a:t>Θα </a:t>
            </a:r>
            <a:r>
              <a:rPr lang="el-GR" dirty="0" err="1"/>
              <a:t>δουμε</a:t>
            </a:r>
            <a:r>
              <a:rPr lang="el-GR" dirty="0"/>
              <a:t> στην </a:t>
            </a:r>
            <a:r>
              <a:rPr lang="el-GR" dirty="0" err="1"/>
              <a:t>συνεχεια</a:t>
            </a:r>
            <a:r>
              <a:rPr lang="el-GR" dirty="0"/>
              <a:t> «σ</a:t>
            </a:r>
            <a:r>
              <a:rPr lang="el-GR" sz="1200" dirty="0"/>
              <a:t>υγκεκριμένων προκλήσεων και εμποδίων»</a:t>
            </a:r>
            <a:endParaRPr lang="en-US" dirty="0"/>
          </a:p>
        </p:txBody>
      </p:sp>
      <p:sp>
        <p:nvSpPr>
          <p:cNvPr id="4" name="Slide Number Placeholder 3"/>
          <p:cNvSpPr>
            <a:spLocks noGrp="1"/>
          </p:cNvSpPr>
          <p:nvPr>
            <p:ph type="sldNum" sz="quarter" idx="5"/>
          </p:nvPr>
        </p:nvSpPr>
        <p:spPr/>
        <p:txBody>
          <a:bodyPr/>
          <a:lstStyle/>
          <a:p>
            <a:fld id="{2B477C0C-F557-4CA4-B10A-FD85D9182155}" type="slidenum">
              <a:rPr lang="el-GR" smtClean="0"/>
              <a:t>26</a:t>
            </a:fld>
            <a:endParaRPr lang="el-GR"/>
          </a:p>
        </p:txBody>
      </p:sp>
    </p:spTree>
    <p:extLst>
      <p:ext uri="{BB962C8B-B14F-4D97-AF65-F5344CB8AC3E}">
        <p14:creationId xmlns:p14="http://schemas.microsoft.com/office/powerpoint/2010/main" val="72319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1CC27-2BAD-166D-9F0E-66887690B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B07FB-8B40-C09E-B3FC-945991CA58E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3566AF6-E3AA-B010-0FC0-8B7B54D5401C}"/>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0E085DD0-BA45-84AB-87F8-F4E320B5487B}"/>
              </a:ext>
            </a:extLst>
          </p:cNvPr>
          <p:cNvSpPr>
            <a:spLocks noGrp="1"/>
          </p:cNvSpPr>
          <p:nvPr>
            <p:ph type="sldNum" sz="quarter" idx="5"/>
          </p:nvPr>
        </p:nvSpPr>
        <p:spPr/>
        <p:txBody>
          <a:bodyPr/>
          <a:lstStyle/>
          <a:p>
            <a:fld id="{2B477C0C-F557-4CA4-B10A-FD85D9182155}" type="slidenum">
              <a:rPr lang="el-GR" smtClean="0"/>
              <a:t>29</a:t>
            </a:fld>
            <a:endParaRPr lang="el-GR"/>
          </a:p>
        </p:txBody>
      </p:sp>
    </p:spTree>
    <p:extLst>
      <p:ext uri="{BB962C8B-B14F-4D97-AF65-F5344CB8AC3E}">
        <p14:creationId xmlns:p14="http://schemas.microsoft.com/office/powerpoint/2010/main" val="3855368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just">
              <a:buFont typeface="Arial" panose="020B0604020202020204" pitchFamily="34" charset="0"/>
              <a:buChar char="•"/>
            </a:pPr>
            <a:endParaRPr lang="el-GR" dirty="0">
              <a:effectLst/>
            </a:endParaRPr>
          </a:p>
        </p:txBody>
      </p:sp>
      <p:sp>
        <p:nvSpPr>
          <p:cNvPr id="4" name="Slide Number Placeholder 3"/>
          <p:cNvSpPr>
            <a:spLocks noGrp="1"/>
          </p:cNvSpPr>
          <p:nvPr>
            <p:ph type="sldNum" sz="quarter" idx="5"/>
          </p:nvPr>
        </p:nvSpPr>
        <p:spPr/>
        <p:txBody>
          <a:bodyPr/>
          <a:lstStyle/>
          <a:p>
            <a:fld id="{2B477C0C-F557-4CA4-B10A-FD85D9182155}" type="slidenum">
              <a:rPr lang="el-GR" smtClean="0"/>
              <a:t>30</a:t>
            </a:fld>
            <a:endParaRPr lang="el-GR"/>
          </a:p>
        </p:txBody>
      </p:sp>
    </p:spTree>
    <p:extLst>
      <p:ext uri="{BB962C8B-B14F-4D97-AF65-F5344CB8AC3E}">
        <p14:creationId xmlns:p14="http://schemas.microsoft.com/office/powerpoint/2010/main" val="2106104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9519-299F-59F1-27D6-67F86C3C4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5E029-D541-F12B-C1BA-7DBC5B2C372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0A4CE02-D182-370E-71D7-F7378CFE0B87}"/>
              </a:ext>
            </a:extLst>
          </p:cNvPr>
          <p:cNvSpPr>
            <a:spLocks noGrp="1"/>
          </p:cNvSpPr>
          <p:nvPr>
            <p:ph type="body" idx="1"/>
          </p:nvPr>
        </p:nvSpPr>
        <p:spPr/>
        <p:txBody>
          <a:bodyPr/>
          <a:lstStyle/>
          <a:p>
            <a:pPr algn="just">
              <a:buFont typeface="Arial" panose="020B0604020202020204" pitchFamily="34" charset="0"/>
              <a:buChar char="•"/>
            </a:pPr>
            <a:endParaRPr lang="el-GR" dirty="0">
              <a:effectLst/>
            </a:endParaRPr>
          </a:p>
        </p:txBody>
      </p:sp>
      <p:sp>
        <p:nvSpPr>
          <p:cNvPr id="4" name="Slide Number Placeholder 3">
            <a:extLst>
              <a:ext uri="{FF2B5EF4-FFF2-40B4-BE49-F238E27FC236}">
                <a16:creationId xmlns:a16="http://schemas.microsoft.com/office/drawing/2014/main" id="{63286D54-51CE-348B-945B-E293F76B1832}"/>
              </a:ext>
            </a:extLst>
          </p:cNvPr>
          <p:cNvSpPr>
            <a:spLocks noGrp="1"/>
          </p:cNvSpPr>
          <p:nvPr>
            <p:ph type="sldNum" sz="quarter" idx="5"/>
          </p:nvPr>
        </p:nvSpPr>
        <p:spPr/>
        <p:txBody>
          <a:bodyPr/>
          <a:lstStyle/>
          <a:p>
            <a:fld id="{2B477C0C-F557-4CA4-B10A-FD85D9182155}" type="slidenum">
              <a:rPr lang="el-GR" smtClean="0"/>
              <a:t>31</a:t>
            </a:fld>
            <a:endParaRPr lang="el-GR"/>
          </a:p>
        </p:txBody>
      </p:sp>
    </p:spTree>
    <p:extLst>
      <p:ext uri="{BB962C8B-B14F-4D97-AF65-F5344CB8AC3E}">
        <p14:creationId xmlns:p14="http://schemas.microsoft.com/office/powerpoint/2010/main" val="4271228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3C171-1F8A-A507-9262-7D395E28E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29296-36F4-CF92-A06A-78B4A155F96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5C28C91-D115-92EB-A90D-4D09E0883AC5}"/>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81F4F9AA-713B-7C43-5027-7D39F3363BBC}"/>
              </a:ext>
            </a:extLst>
          </p:cNvPr>
          <p:cNvSpPr>
            <a:spLocks noGrp="1"/>
          </p:cNvSpPr>
          <p:nvPr>
            <p:ph type="sldNum" sz="quarter" idx="5"/>
          </p:nvPr>
        </p:nvSpPr>
        <p:spPr/>
        <p:txBody>
          <a:bodyPr/>
          <a:lstStyle/>
          <a:p>
            <a:fld id="{2B477C0C-F557-4CA4-B10A-FD85D9182155}" type="slidenum">
              <a:rPr lang="el-GR" smtClean="0"/>
              <a:t>32</a:t>
            </a:fld>
            <a:endParaRPr lang="el-GR"/>
          </a:p>
        </p:txBody>
      </p:sp>
    </p:spTree>
    <p:extLst>
      <p:ext uri="{BB962C8B-B14F-4D97-AF65-F5344CB8AC3E}">
        <p14:creationId xmlns:p14="http://schemas.microsoft.com/office/powerpoint/2010/main" val="2391910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CC8F1-555E-6454-3602-1063AB42E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6FFC8-1EDD-42B2-AB6F-ADB3FBA37D9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B81E218-1078-2AD9-F282-1640EFDA178B}"/>
              </a:ext>
            </a:extLst>
          </p:cNvPr>
          <p:cNvSpPr>
            <a:spLocks noGrp="1"/>
          </p:cNvSpPr>
          <p:nvPr>
            <p:ph type="body" idx="1"/>
          </p:nvPr>
        </p:nvSpPr>
        <p:spPr/>
        <p:txBody>
          <a:bodyPr/>
          <a:lstStyle/>
          <a:p>
            <a:pPr algn="just">
              <a:buNone/>
            </a:pPr>
            <a:endParaRPr lang="el-GR" b="0" i="0" dirty="0">
              <a:solidFill>
                <a:srgbClr val="565256"/>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11D216BB-19BE-E3DD-506C-C6A01C30F458}"/>
              </a:ext>
            </a:extLst>
          </p:cNvPr>
          <p:cNvSpPr>
            <a:spLocks noGrp="1"/>
          </p:cNvSpPr>
          <p:nvPr>
            <p:ph type="sldNum" sz="quarter" idx="5"/>
          </p:nvPr>
        </p:nvSpPr>
        <p:spPr/>
        <p:txBody>
          <a:bodyPr/>
          <a:lstStyle/>
          <a:p>
            <a:fld id="{2B477C0C-F557-4CA4-B10A-FD85D9182155}" type="slidenum">
              <a:rPr lang="el-GR" smtClean="0"/>
              <a:t>33</a:t>
            </a:fld>
            <a:endParaRPr lang="el-GR"/>
          </a:p>
        </p:txBody>
      </p:sp>
    </p:spTree>
    <p:extLst>
      <p:ext uri="{BB962C8B-B14F-4D97-AF65-F5344CB8AC3E}">
        <p14:creationId xmlns:p14="http://schemas.microsoft.com/office/powerpoint/2010/main" val="3769029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6BA6B-FA50-E339-9F87-6BD04F609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EC69C-C753-EB71-9409-4E8826E12D3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76317D-64F3-A464-34EB-0A3202C26271}"/>
              </a:ext>
            </a:extLst>
          </p:cNvPr>
          <p:cNvSpPr>
            <a:spLocks noGrp="1"/>
          </p:cNvSpPr>
          <p:nvPr>
            <p:ph type="body" idx="1"/>
          </p:nvPr>
        </p:nvSpPr>
        <p:spPr/>
        <p:txBody>
          <a:bodyPr/>
          <a:lstStyle/>
          <a:p>
            <a:pPr algn="just">
              <a:buFont typeface="Arial" panose="020B0604020202020204" pitchFamily="34" charset="0"/>
              <a:buChar char="•"/>
            </a:pPr>
            <a:endParaRPr lang="el-GR" dirty="0">
              <a:effectLst/>
            </a:endParaRPr>
          </a:p>
        </p:txBody>
      </p:sp>
      <p:sp>
        <p:nvSpPr>
          <p:cNvPr id="4" name="Slide Number Placeholder 3">
            <a:extLst>
              <a:ext uri="{FF2B5EF4-FFF2-40B4-BE49-F238E27FC236}">
                <a16:creationId xmlns:a16="http://schemas.microsoft.com/office/drawing/2014/main" id="{2BCB5AEA-CFB1-D83E-C329-FF19186D74CB}"/>
              </a:ext>
            </a:extLst>
          </p:cNvPr>
          <p:cNvSpPr>
            <a:spLocks noGrp="1"/>
          </p:cNvSpPr>
          <p:nvPr>
            <p:ph type="sldNum" sz="quarter" idx="5"/>
          </p:nvPr>
        </p:nvSpPr>
        <p:spPr/>
        <p:txBody>
          <a:bodyPr/>
          <a:lstStyle/>
          <a:p>
            <a:fld id="{2B477C0C-F557-4CA4-B10A-FD85D9182155}" type="slidenum">
              <a:rPr lang="el-GR" smtClean="0"/>
              <a:t>34</a:t>
            </a:fld>
            <a:endParaRPr lang="el-GR"/>
          </a:p>
        </p:txBody>
      </p:sp>
    </p:spTree>
    <p:extLst>
      <p:ext uri="{BB962C8B-B14F-4D97-AF65-F5344CB8AC3E}">
        <p14:creationId xmlns:p14="http://schemas.microsoft.com/office/powerpoint/2010/main" val="2347198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9D598-EB45-54EF-9063-9B8977E74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5D5DB-B0F3-917C-0301-81911CBF264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5243760-C61C-66F5-2EBC-A95CB7BB17A7}"/>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8DC97CC1-E5DB-2852-0F9F-F6661AF58CA3}"/>
              </a:ext>
            </a:extLst>
          </p:cNvPr>
          <p:cNvSpPr>
            <a:spLocks noGrp="1"/>
          </p:cNvSpPr>
          <p:nvPr>
            <p:ph type="sldNum" sz="quarter" idx="5"/>
          </p:nvPr>
        </p:nvSpPr>
        <p:spPr/>
        <p:txBody>
          <a:bodyPr/>
          <a:lstStyle/>
          <a:p>
            <a:fld id="{2B477C0C-F557-4CA4-B10A-FD85D9182155}" type="slidenum">
              <a:rPr lang="el-GR" smtClean="0"/>
              <a:t>35</a:t>
            </a:fld>
            <a:endParaRPr lang="el-GR"/>
          </a:p>
        </p:txBody>
      </p:sp>
    </p:spTree>
    <p:extLst>
      <p:ext uri="{BB962C8B-B14F-4D97-AF65-F5344CB8AC3E}">
        <p14:creationId xmlns:p14="http://schemas.microsoft.com/office/powerpoint/2010/main" val="409583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E2A4F-90CC-E9FD-DC0E-54F953A36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3B4A4-2CE2-19B0-DF30-01D30BDDEEC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57B4065-A10D-9695-9F48-E3642BD2C62D}"/>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E975E327-3234-C8DA-C8E5-5B827BC8CFE5}"/>
              </a:ext>
            </a:extLst>
          </p:cNvPr>
          <p:cNvSpPr>
            <a:spLocks noGrp="1"/>
          </p:cNvSpPr>
          <p:nvPr>
            <p:ph type="sldNum" sz="quarter" idx="5"/>
          </p:nvPr>
        </p:nvSpPr>
        <p:spPr/>
        <p:txBody>
          <a:bodyPr/>
          <a:lstStyle/>
          <a:p>
            <a:fld id="{2B477C0C-F557-4CA4-B10A-FD85D9182155}" type="slidenum">
              <a:rPr lang="el-GR" smtClean="0"/>
              <a:t>3</a:t>
            </a:fld>
            <a:endParaRPr lang="el-GR"/>
          </a:p>
        </p:txBody>
      </p:sp>
    </p:spTree>
    <p:extLst>
      <p:ext uri="{BB962C8B-B14F-4D97-AF65-F5344CB8AC3E}">
        <p14:creationId xmlns:p14="http://schemas.microsoft.com/office/powerpoint/2010/main" val="307356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l-GR" dirty="0"/>
              <a:t>3:30</a:t>
            </a:r>
            <a:endParaRPr lang="en-US" dirty="0"/>
          </a:p>
        </p:txBody>
      </p:sp>
      <p:sp>
        <p:nvSpPr>
          <p:cNvPr id="4" name="Slide Number Placeholder 3"/>
          <p:cNvSpPr>
            <a:spLocks noGrp="1"/>
          </p:cNvSpPr>
          <p:nvPr>
            <p:ph type="sldNum" sz="quarter" idx="5"/>
          </p:nvPr>
        </p:nvSpPr>
        <p:spPr/>
        <p:txBody>
          <a:bodyPr/>
          <a:lstStyle/>
          <a:p>
            <a:fld id="{2B477C0C-F557-4CA4-B10A-FD85D9182155}" type="slidenum">
              <a:rPr lang="el-GR" smtClean="0"/>
              <a:t>40</a:t>
            </a:fld>
            <a:endParaRPr lang="el-GR"/>
          </a:p>
        </p:txBody>
      </p:sp>
    </p:spTree>
    <p:extLst>
      <p:ext uri="{BB962C8B-B14F-4D97-AF65-F5344CB8AC3E}">
        <p14:creationId xmlns:p14="http://schemas.microsoft.com/office/powerpoint/2010/main" val="2053428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E8E98-8A8D-18F8-6057-DE9B75FB3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9823E-38EA-24EB-8297-4C28B1D7799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AC6020F-ACCE-50EA-E8CB-3DB2CB4B283D}"/>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719BF09E-5421-64D3-7285-8DEFEA17CA7B}"/>
              </a:ext>
            </a:extLst>
          </p:cNvPr>
          <p:cNvSpPr>
            <a:spLocks noGrp="1"/>
          </p:cNvSpPr>
          <p:nvPr>
            <p:ph type="sldNum" sz="quarter" idx="5"/>
          </p:nvPr>
        </p:nvSpPr>
        <p:spPr/>
        <p:txBody>
          <a:bodyPr/>
          <a:lstStyle/>
          <a:p>
            <a:fld id="{2B477C0C-F557-4CA4-B10A-FD85D9182155}" type="slidenum">
              <a:rPr lang="el-GR" smtClean="0"/>
              <a:t>41</a:t>
            </a:fld>
            <a:endParaRPr lang="el-GR"/>
          </a:p>
        </p:txBody>
      </p:sp>
    </p:spTree>
    <p:extLst>
      <p:ext uri="{BB962C8B-B14F-4D97-AF65-F5344CB8AC3E}">
        <p14:creationId xmlns:p14="http://schemas.microsoft.com/office/powerpoint/2010/main" val="1385461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7600C-E155-94CE-ADA5-05CC2A2E4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3CBA3-06ED-3B33-A8B2-27773C07C5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D99C358-A3AD-8683-BDDC-62DB7C533DD1}"/>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3FCB2A58-8C10-03E2-423F-162F1B05DCFD}"/>
              </a:ext>
            </a:extLst>
          </p:cNvPr>
          <p:cNvSpPr>
            <a:spLocks noGrp="1"/>
          </p:cNvSpPr>
          <p:nvPr>
            <p:ph type="sldNum" sz="quarter" idx="5"/>
          </p:nvPr>
        </p:nvSpPr>
        <p:spPr/>
        <p:txBody>
          <a:bodyPr/>
          <a:lstStyle/>
          <a:p>
            <a:fld id="{2B477C0C-F557-4CA4-B10A-FD85D9182155}" type="slidenum">
              <a:rPr lang="el-GR" smtClean="0"/>
              <a:t>42</a:t>
            </a:fld>
            <a:endParaRPr lang="el-GR"/>
          </a:p>
        </p:txBody>
      </p:sp>
    </p:spTree>
    <p:extLst>
      <p:ext uri="{BB962C8B-B14F-4D97-AF65-F5344CB8AC3E}">
        <p14:creationId xmlns:p14="http://schemas.microsoft.com/office/powerpoint/2010/main" val="3285991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86725-2860-3AAA-8407-1F9EAD259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68857-93B5-D847-5029-13643532792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3D73355-A0C5-AE8D-EBDC-B457780F9229}"/>
              </a:ext>
            </a:extLst>
          </p:cNvPr>
          <p:cNvSpPr>
            <a:spLocks noGrp="1"/>
          </p:cNvSpPr>
          <p:nvPr>
            <p:ph type="body" idx="1"/>
          </p:nvPr>
        </p:nvSpPr>
        <p:spPr/>
        <p:txBody>
          <a:bodyPr/>
          <a:lstStyle/>
          <a:p>
            <a:r>
              <a:rPr lang="el-GR" dirty="0" err="1"/>
              <a:t>Σημερα</a:t>
            </a:r>
            <a:r>
              <a:rPr lang="el-GR" dirty="0"/>
              <a:t> θα </a:t>
            </a:r>
            <a:r>
              <a:rPr lang="el-GR" dirty="0" err="1"/>
              <a:t>κανουμε</a:t>
            </a:r>
            <a:r>
              <a:rPr lang="el-GR" dirty="0"/>
              <a:t> ένα </a:t>
            </a:r>
            <a:r>
              <a:rPr lang="el-GR" dirty="0" err="1"/>
              <a:t>μινι</a:t>
            </a:r>
            <a:r>
              <a:rPr lang="el-GR" dirty="0"/>
              <a:t> </a:t>
            </a:r>
            <a:r>
              <a:rPr lang="en-US" dirty="0"/>
              <a:t>workshop</a:t>
            </a:r>
          </a:p>
        </p:txBody>
      </p:sp>
      <p:sp>
        <p:nvSpPr>
          <p:cNvPr id="4" name="Slide Number Placeholder 3">
            <a:extLst>
              <a:ext uri="{FF2B5EF4-FFF2-40B4-BE49-F238E27FC236}">
                <a16:creationId xmlns:a16="http://schemas.microsoft.com/office/drawing/2014/main" id="{4AF07AC1-E686-C349-279A-E2C4F629DE96}"/>
              </a:ext>
            </a:extLst>
          </p:cNvPr>
          <p:cNvSpPr>
            <a:spLocks noGrp="1"/>
          </p:cNvSpPr>
          <p:nvPr>
            <p:ph type="sldNum" sz="quarter" idx="5"/>
          </p:nvPr>
        </p:nvSpPr>
        <p:spPr/>
        <p:txBody>
          <a:bodyPr/>
          <a:lstStyle/>
          <a:p>
            <a:fld id="{2B477C0C-F557-4CA4-B10A-FD85D9182155}" type="slidenum">
              <a:rPr lang="el-GR" smtClean="0"/>
              <a:t>43</a:t>
            </a:fld>
            <a:endParaRPr lang="el-GR"/>
          </a:p>
        </p:txBody>
      </p:sp>
    </p:spTree>
    <p:extLst>
      <p:ext uri="{BB962C8B-B14F-4D97-AF65-F5344CB8AC3E}">
        <p14:creationId xmlns:p14="http://schemas.microsoft.com/office/powerpoint/2010/main" val="2679656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FF159-5E69-23B7-E06F-E5CB2A478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7C3C8-CFF5-4BE1-940C-D5EF3081DDC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A1AB5C7-A18E-A5FC-805C-42CE335EA772}"/>
              </a:ext>
            </a:extLst>
          </p:cNvPr>
          <p:cNvSpPr>
            <a:spLocks noGrp="1"/>
          </p:cNvSpPr>
          <p:nvPr>
            <p:ph type="body" idx="1"/>
          </p:nvPr>
        </p:nvSpPr>
        <p:spPr/>
        <p:txBody>
          <a:bodyPr/>
          <a:lstStyle/>
          <a:p>
            <a:r>
              <a:rPr lang="el-GR" sz="1200" b="0" i="0" kern="1200" dirty="0">
                <a:solidFill>
                  <a:schemeClr val="tx1"/>
                </a:solidFill>
                <a:effectLst/>
                <a:latin typeface="+mn-lt"/>
                <a:ea typeface="+mn-ea"/>
                <a:cs typeface="+mn-cs"/>
              </a:rPr>
              <a:t>"</a:t>
            </a:r>
            <a:r>
              <a:rPr lang="el-GR" sz="1200" b="0" i="0" kern="1200" dirty="0" err="1">
                <a:solidFill>
                  <a:schemeClr val="tx1"/>
                </a:solidFill>
                <a:effectLst/>
                <a:latin typeface="+mn-lt"/>
                <a:ea typeface="+mn-ea"/>
                <a:cs typeface="+mn-cs"/>
              </a:rPr>
              <a:t>ΣυνΔημιουργώ</a:t>
            </a:r>
            <a:r>
              <a:rPr lang="el-GR" sz="1200" b="0" i="0" kern="1200" dirty="0">
                <a:solidFill>
                  <a:schemeClr val="tx1"/>
                </a:solidFill>
                <a:effectLst/>
                <a:latin typeface="+mn-lt"/>
                <a:ea typeface="+mn-ea"/>
                <a:cs typeface="+mn-cs"/>
              </a:rPr>
              <a:t>" (Συν-Δημιουργώ) στον Δήμο Θεσσαλονίκης είναι μια δράση που αφορά τη δημιουργική απασχόληση των μαθητών, προσφέροντας τους ευκαιρίες για την ανάπτυξη της εφευρετικότητας, της κριτικής σκέψης και της ομαδικής εργασίας μέσω καλλιτεχνικών, πολιτιστικών και άλλων δραστηριοτήτων. </a:t>
            </a:r>
          </a:p>
          <a:p>
            <a:r>
              <a:rPr lang="el-GR" dirty="0"/>
              <a:t>Η ψηφιακή συμμετοχή μειώνει τα χωρικά εμπόδια, αλλά απαιτεί </a:t>
            </a:r>
            <a:r>
              <a:rPr lang="el-GR" b="1" dirty="0"/>
              <a:t>ψηφιακή παιδεία</a:t>
            </a:r>
            <a:r>
              <a:rPr lang="el-GR" dirty="0"/>
              <a:t> και </a:t>
            </a:r>
            <a:r>
              <a:rPr lang="el-GR" b="1" dirty="0"/>
              <a:t>πρόσβαση στο διαδίκτυο</a:t>
            </a:r>
            <a:r>
              <a:rPr lang="el-GR" dirty="0"/>
              <a:t>.</a:t>
            </a:r>
            <a:endParaRPr lang="el-GR"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1152388-AD94-DBEB-296F-D0FCBEE476B2}"/>
              </a:ext>
            </a:extLst>
          </p:cNvPr>
          <p:cNvSpPr>
            <a:spLocks noGrp="1"/>
          </p:cNvSpPr>
          <p:nvPr>
            <p:ph type="sldNum" sz="quarter" idx="5"/>
          </p:nvPr>
        </p:nvSpPr>
        <p:spPr/>
        <p:txBody>
          <a:bodyPr/>
          <a:lstStyle/>
          <a:p>
            <a:fld id="{2B477C0C-F557-4CA4-B10A-FD85D9182155}" type="slidenum">
              <a:rPr lang="el-GR" smtClean="0"/>
              <a:t>44</a:t>
            </a:fld>
            <a:endParaRPr lang="el-GR"/>
          </a:p>
        </p:txBody>
      </p:sp>
    </p:spTree>
    <p:extLst>
      <p:ext uri="{BB962C8B-B14F-4D97-AF65-F5344CB8AC3E}">
        <p14:creationId xmlns:p14="http://schemas.microsoft.com/office/powerpoint/2010/main" val="3589292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029E4-0BF6-9CF0-D64B-628A61E74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20331-8267-1E1A-4BC8-3B4923F230C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B800280-7019-9161-4D59-E1D4C28FCBE4}"/>
              </a:ext>
            </a:extLst>
          </p:cNvPr>
          <p:cNvSpPr>
            <a:spLocks noGrp="1"/>
          </p:cNvSpPr>
          <p:nvPr>
            <p:ph type="body" idx="1"/>
          </p:nvPr>
        </p:nvSpPr>
        <p:spPr/>
        <p:txBody>
          <a:bodyPr/>
          <a:lstStyle/>
          <a:p>
            <a:r>
              <a:rPr lang="en-US" dirty="0"/>
              <a:t>Ti </a:t>
            </a:r>
            <a:r>
              <a:rPr lang="en-US" dirty="0" err="1"/>
              <a:t>ergaleia</a:t>
            </a:r>
            <a:r>
              <a:rPr lang="en-US" dirty="0"/>
              <a:t> </a:t>
            </a:r>
            <a:r>
              <a:rPr lang="en-US" dirty="0" err="1"/>
              <a:t>exoyme</a:t>
            </a:r>
            <a:r>
              <a:rPr lang="en-US" dirty="0"/>
              <a:t>?</a:t>
            </a:r>
          </a:p>
        </p:txBody>
      </p:sp>
      <p:sp>
        <p:nvSpPr>
          <p:cNvPr id="4" name="Slide Number Placeholder 3">
            <a:extLst>
              <a:ext uri="{FF2B5EF4-FFF2-40B4-BE49-F238E27FC236}">
                <a16:creationId xmlns:a16="http://schemas.microsoft.com/office/drawing/2014/main" id="{4825D933-D2A3-3A3E-08E7-7481DF900E23}"/>
              </a:ext>
            </a:extLst>
          </p:cNvPr>
          <p:cNvSpPr>
            <a:spLocks noGrp="1"/>
          </p:cNvSpPr>
          <p:nvPr>
            <p:ph type="sldNum" sz="quarter" idx="5"/>
          </p:nvPr>
        </p:nvSpPr>
        <p:spPr/>
        <p:txBody>
          <a:bodyPr/>
          <a:lstStyle/>
          <a:p>
            <a:fld id="{2B477C0C-F557-4CA4-B10A-FD85D9182155}" type="slidenum">
              <a:rPr lang="el-GR" smtClean="0"/>
              <a:t>45</a:t>
            </a:fld>
            <a:endParaRPr lang="el-GR"/>
          </a:p>
        </p:txBody>
      </p:sp>
    </p:spTree>
    <p:extLst>
      <p:ext uri="{BB962C8B-B14F-4D97-AF65-F5344CB8AC3E}">
        <p14:creationId xmlns:p14="http://schemas.microsoft.com/office/powerpoint/2010/main" val="154310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391CD-C723-13D4-1D00-9595E90CDC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47187-BEBF-D7D1-963E-3BBF7926B36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29F6FC2-5BCE-7D1C-1F5B-470F9BE491F9}"/>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8AEDB9D7-C90E-58B4-210C-F716CF88A31C}"/>
              </a:ext>
            </a:extLst>
          </p:cNvPr>
          <p:cNvSpPr>
            <a:spLocks noGrp="1"/>
          </p:cNvSpPr>
          <p:nvPr>
            <p:ph type="sldNum" sz="quarter" idx="5"/>
          </p:nvPr>
        </p:nvSpPr>
        <p:spPr/>
        <p:txBody>
          <a:bodyPr/>
          <a:lstStyle/>
          <a:p>
            <a:fld id="{2B477C0C-F557-4CA4-B10A-FD85D9182155}" type="slidenum">
              <a:rPr lang="el-GR" smtClean="0"/>
              <a:t>46</a:t>
            </a:fld>
            <a:endParaRPr lang="el-GR"/>
          </a:p>
        </p:txBody>
      </p:sp>
    </p:spTree>
    <p:extLst>
      <p:ext uri="{BB962C8B-B14F-4D97-AF65-F5344CB8AC3E}">
        <p14:creationId xmlns:p14="http://schemas.microsoft.com/office/powerpoint/2010/main" val="1117450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2247D-1D53-4474-96DC-5D3D13E85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4F36C-018D-91D5-D5D8-8E20A6AEAFA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80D5AED-D63D-4911-F822-FE25FCF294E9}"/>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D5FE8D82-5F01-11A9-E55A-D6E8E9E1EF71}"/>
              </a:ext>
            </a:extLst>
          </p:cNvPr>
          <p:cNvSpPr>
            <a:spLocks noGrp="1"/>
          </p:cNvSpPr>
          <p:nvPr>
            <p:ph type="sldNum" sz="quarter" idx="5"/>
          </p:nvPr>
        </p:nvSpPr>
        <p:spPr/>
        <p:txBody>
          <a:bodyPr/>
          <a:lstStyle/>
          <a:p>
            <a:fld id="{2B477C0C-F557-4CA4-B10A-FD85D9182155}" type="slidenum">
              <a:rPr lang="el-GR" smtClean="0"/>
              <a:t>47</a:t>
            </a:fld>
            <a:endParaRPr lang="el-GR"/>
          </a:p>
        </p:txBody>
      </p:sp>
    </p:spTree>
    <p:extLst>
      <p:ext uri="{BB962C8B-B14F-4D97-AF65-F5344CB8AC3E}">
        <p14:creationId xmlns:p14="http://schemas.microsoft.com/office/powerpoint/2010/main" val="2457537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166F2-3E35-FB58-C6DC-9B05EABA9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1F7B3-DE96-6753-3D8C-957EF4B7007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BCEE47-54D7-03C5-6A4B-0F008198ED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C991CA-6E7D-1ED1-13AA-08BE943DFE59}"/>
              </a:ext>
            </a:extLst>
          </p:cNvPr>
          <p:cNvSpPr>
            <a:spLocks noGrp="1"/>
          </p:cNvSpPr>
          <p:nvPr>
            <p:ph type="sldNum" sz="quarter" idx="5"/>
          </p:nvPr>
        </p:nvSpPr>
        <p:spPr/>
        <p:txBody>
          <a:bodyPr/>
          <a:lstStyle/>
          <a:p>
            <a:fld id="{2B477C0C-F557-4CA4-B10A-FD85D9182155}" type="slidenum">
              <a:rPr lang="el-GR" smtClean="0"/>
              <a:t>48</a:t>
            </a:fld>
            <a:endParaRPr lang="el-GR"/>
          </a:p>
        </p:txBody>
      </p:sp>
    </p:spTree>
    <p:extLst>
      <p:ext uri="{BB962C8B-B14F-4D97-AF65-F5344CB8AC3E}">
        <p14:creationId xmlns:p14="http://schemas.microsoft.com/office/powerpoint/2010/main" val="612983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B13D4-860C-E08C-331A-0D9269CCB0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44A87-75B4-3C42-44BA-E2F1020C679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BDAB380-4303-7407-D223-141AC3DC6417}"/>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67303BBE-23C1-26E9-B2FE-4D05D705192C}"/>
              </a:ext>
            </a:extLst>
          </p:cNvPr>
          <p:cNvSpPr>
            <a:spLocks noGrp="1"/>
          </p:cNvSpPr>
          <p:nvPr>
            <p:ph type="sldNum" sz="quarter" idx="5"/>
          </p:nvPr>
        </p:nvSpPr>
        <p:spPr/>
        <p:txBody>
          <a:bodyPr/>
          <a:lstStyle/>
          <a:p>
            <a:fld id="{2B477C0C-F557-4CA4-B10A-FD85D9182155}" type="slidenum">
              <a:rPr lang="el-GR" smtClean="0"/>
              <a:t>49</a:t>
            </a:fld>
            <a:endParaRPr lang="el-GR"/>
          </a:p>
        </p:txBody>
      </p:sp>
    </p:spTree>
    <p:extLst>
      <p:ext uri="{BB962C8B-B14F-4D97-AF65-F5344CB8AC3E}">
        <p14:creationId xmlns:p14="http://schemas.microsoft.com/office/powerpoint/2010/main" val="52254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88010-53FF-A80E-1E5A-BCD06498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27A94-424D-4C36-604E-C81CBC19077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E676DD-DFB7-AC18-69DC-28EF40B619EC}"/>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5B03EBDE-0DB3-B5AA-1589-8DD0320223B7}"/>
              </a:ext>
            </a:extLst>
          </p:cNvPr>
          <p:cNvSpPr>
            <a:spLocks noGrp="1"/>
          </p:cNvSpPr>
          <p:nvPr>
            <p:ph type="sldNum" sz="quarter" idx="5"/>
          </p:nvPr>
        </p:nvSpPr>
        <p:spPr/>
        <p:txBody>
          <a:bodyPr/>
          <a:lstStyle/>
          <a:p>
            <a:fld id="{2B477C0C-F557-4CA4-B10A-FD85D9182155}" type="slidenum">
              <a:rPr lang="el-GR" smtClean="0"/>
              <a:t>4</a:t>
            </a:fld>
            <a:endParaRPr lang="el-GR"/>
          </a:p>
        </p:txBody>
      </p:sp>
    </p:spTree>
    <p:extLst>
      <p:ext uri="{BB962C8B-B14F-4D97-AF65-F5344CB8AC3E}">
        <p14:creationId xmlns:p14="http://schemas.microsoft.com/office/powerpoint/2010/main" val="291599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4534C-54B5-69F3-B92D-78CAAB2F4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9DE79-940F-CA8F-4E28-7EAA02A808D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A579894-F700-A7ED-91A2-DABDD1F98E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777B2B-AA28-CBDD-AE09-5D88A7B96035}"/>
              </a:ext>
            </a:extLst>
          </p:cNvPr>
          <p:cNvSpPr>
            <a:spLocks noGrp="1"/>
          </p:cNvSpPr>
          <p:nvPr>
            <p:ph type="sldNum" sz="quarter" idx="5"/>
          </p:nvPr>
        </p:nvSpPr>
        <p:spPr/>
        <p:txBody>
          <a:bodyPr/>
          <a:lstStyle/>
          <a:p>
            <a:fld id="{2B477C0C-F557-4CA4-B10A-FD85D9182155}" type="slidenum">
              <a:rPr lang="el-GR" smtClean="0"/>
              <a:t>50</a:t>
            </a:fld>
            <a:endParaRPr lang="el-GR"/>
          </a:p>
        </p:txBody>
      </p:sp>
    </p:spTree>
    <p:extLst>
      <p:ext uri="{BB962C8B-B14F-4D97-AF65-F5344CB8AC3E}">
        <p14:creationId xmlns:p14="http://schemas.microsoft.com/office/powerpoint/2010/main" val="1183999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4B737-BF83-F3C4-0142-098CD6A20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E1891-A7A3-1888-8E4C-811F53BA91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FA46C4-006A-CBEC-BCDB-7983DB2E4A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545400-4B81-0E6D-7AFB-0159A3E7DFD4}"/>
              </a:ext>
            </a:extLst>
          </p:cNvPr>
          <p:cNvSpPr>
            <a:spLocks noGrp="1"/>
          </p:cNvSpPr>
          <p:nvPr>
            <p:ph type="sldNum" sz="quarter" idx="5"/>
          </p:nvPr>
        </p:nvSpPr>
        <p:spPr/>
        <p:txBody>
          <a:bodyPr/>
          <a:lstStyle/>
          <a:p>
            <a:fld id="{2B477C0C-F557-4CA4-B10A-FD85D9182155}" type="slidenum">
              <a:rPr lang="el-GR" smtClean="0"/>
              <a:t>51</a:t>
            </a:fld>
            <a:endParaRPr lang="el-GR"/>
          </a:p>
        </p:txBody>
      </p:sp>
    </p:spTree>
    <p:extLst>
      <p:ext uri="{BB962C8B-B14F-4D97-AF65-F5344CB8AC3E}">
        <p14:creationId xmlns:p14="http://schemas.microsoft.com/office/powerpoint/2010/main" val="2508447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E5E83-B123-1FF0-50FE-031345CD43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E3271-9998-3356-3A82-25B0500ED9E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D3EBEB6-5C83-66B1-20BC-6CCAB1471D2C}"/>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48193AC9-DDFD-E053-1D5B-67F880A6E30B}"/>
              </a:ext>
            </a:extLst>
          </p:cNvPr>
          <p:cNvSpPr>
            <a:spLocks noGrp="1"/>
          </p:cNvSpPr>
          <p:nvPr>
            <p:ph type="sldNum" sz="quarter" idx="5"/>
          </p:nvPr>
        </p:nvSpPr>
        <p:spPr/>
        <p:txBody>
          <a:bodyPr/>
          <a:lstStyle/>
          <a:p>
            <a:fld id="{2B477C0C-F557-4CA4-B10A-FD85D9182155}" type="slidenum">
              <a:rPr lang="el-GR" smtClean="0"/>
              <a:t>52</a:t>
            </a:fld>
            <a:endParaRPr lang="el-GR"/>
          </a:p>
        </p:txBody>
      </p:sp>
    </p:spTree>
    <p:extLst>
      <p:ext uri="{BB962C8B-B14F-4D97-AF65-F5344CB8AC3E}">
        <p14:creationId xmlns:p14="http://schemas.microsoft.com/office/powerpoint/2010/main" val="3243358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AF36E-08AA-AA15-A0EE-19E2101E49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5DA4D-4BE0-A5F7-F57B-BCB0851230F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6B8C536-ED10-D2A4-E57B-0ABEBEBAD4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A8E89D-CE96-BB85-9590-821CBD89584C}"/>
              </a:ext>
            </a:extLst>
          </p:cNvPr>
          <p:cNvSpPr>
            <a:spLocks noGrp="1"/>
          </p:cNvSpPr>
          <p:nvPr>
            <p:ph type="sldNum" sz="quarter" idx="5"/>
          </p:nvPr>
        </p:nvSpPr>
        <p:spPr/>
        <p:txBody>
          <a:bodyPr/>
          <a:lstStyle/>
          <a:p>
            <a:fld id="{2B477C0C-F557-4CA4-B10A-FD85D9182155}" type="slidenum">
              <a:rPr lang="el-GR" smtClean="0"/>
              <a:t>53</a:t>
            </a:fld>
            <a:endParaRPr lang="el-GR"/>
          </a:p>
        </p:txBody>
      </p:sp>
    </p:spTree>
    <p:extLst>
      <p:ext uri="{BB962C8B-B14F-4D97-AF65-F5344CB8AC3E}">
        <p14:creationId xmlns:p14="http://schemas.microsoft.com/office/powerpoint/2010/main" val="512426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AC17-3FDD-B34C-2D51-EBB3AB47A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EC95D-8A21-B392-F1DA-08247750B9C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35810B-1EF2-045C-3F8C-005508995A7F}"/>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A39A915E-3849-0982-1627-33B3908EC6FC}"/>
              </a:ext>
            </a:extLst>
          </p:cNvPr>
          <p:cNvSpPr>
            <a:spLocks noGrp="1"/>
          </p:cNvSpPr>
          <p:nvPr>
            <p:ph type="sldNum" sz="quarter" idx="5"/>
          </p:nvPr>
        </p:nvSpPr>
        <p:spPr/>
        <p:txBody>
          <a:bodyPr/>
          <a:lstStyle/>
          <a:p>
            <a:fld id="{2B477C0C-F557-4CA4-B10A-FD85D9182155}" type="slidenum">
              <a:rPr lang="el-GR" smtClean="0"/>
              <a:t>54</a:t>
            </a:fld>
            <a:endParaRPr lang="el-GR"/>
          </a:p>
        </p:txBody>
      </p:sp>
    </p:spTree>
    <p:extLst>
      <p:ext uri="{BB962C8B-B14F-4D97-AF65-F5344CB8AC3E}">
        <p14:creationId xmlns:p14="http://schemas.microsoft.com/office/powerpoint/2010/main" val="612183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1BF08-AF02-42F2-CE34-71CFCE475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3F73F-87C4-551A-8646-9CD71E499DA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56EDA00-2F78-4B32-E018-36E28C783227}"/>
              </a:ext>
            </a:extLst>
          </p:cNvPr>
          <p:cNvSpPr>
            <a:spLocks noGrp="1"/>
          </p:cNvSpPr>
          <p:nvPr>
            <p:ph type="body" idx="1"/>
          </p:nvPr>
        </p:nvSpPr>
        <p:spPr/>
        <p:txBody>
          <a:bodyPr/>
          <a:lstStyle/>
          <a:p>
            <a:r>
              <a:rPr lang="el-GR" dirty="0"/>
              <a:t>Στο επόμενο μέρος θα εξετάσουμε μια </a:t>
            </a:r>
            <a:r>
              <a:rPr lang="el-GR" b="1" dirty="0"/>
              <a:t>σύγχρονη προσέγγιση συμμετοχής</a:t>
            </a:r>
            <a:r>
              <a:rPr lang="el-GR" dirty="0"/>
              <a:t>, τη μέθοδο των </a:t>
            </a:r>
            <a:r>
              <a:rPr lang="el-GR" b="1" dirty="0" err="1"/>
              <a:t>Communities</a:t>
            </a:r>
            <a:r>
              <a:rPr lang="el-GR" b="1" dirty="0"/>
              <a:t> of </a:t>
            </a:r>
            <a:r>
              <a:rPr lang="el-GR" b="1" dirty="0" err="1"/>
              <a:t>Practice</a:t>
            </a:r>
            <a:r>
              <a:rPr lang="el-GR" b="1" dirty="0"/>
              <a:t> (CoP)</a:t>
            </a:r>
            <a:r>
              <a:rPr lang="el-GR" dirty="0"/>
              <a:t>, που επιτρέπει τη </a:t>
            </a:r>
            <a:r>
              <a:rPr lang="el-GR" b="1" dirty="0"/>
              <a:t>συλλογική μάθηση</a:t>
            </a:r>
            <a:r>
              <a:rPr lang="el-GR" dirty="0"/>
              <a:t> και τη </a:t>
            </a:r>
            <a:r>
              <a:rPr lang="el-GR" b="1" dirty="0"/>
              <a:t>συν-παραγωγή γνώσης</a:t>
            </a:r>
            <a:r>
              <a:rPr lang="el-GR" dirty="0"/>
              <a:t> μεταξύ πολιτών, ερευνητών και φορέων.</a:t>
            </a:r>
            <a:endParaRPr lang="en-US" dirty="0"/>
          </a:p>
        </p:txBody>
      </p:sp>
      <p:sp>
        <p:nvSpPr>
          <p:cNvPr id="4" name="Slide Number Placeholder 3">
            <a:extLst>
              <a:ext uri="{FF2B5EF4-FFF2-40B4-BE49-F238E27FC236}">
                <a16:creationId xmlns:a16="http://schemas.microsoft.com/office/drawing/2014/main" id="{09177D40-D467-B2E1-A9DA-B7A9954E7042}"/>
              </a:ext>
            </a:extLst>
          </p:cNvPr>
          <p:cNvSpPr>
            <a:spLocks noGrp="1"/>
          </p:cNvSpPr>
          <p:nvPr>
            <p:ph type="sldNum" sz="quarter" idx="5"/>
          </p:nvPr>
        </p:nvSpPr>
        <p:spPr/>
        <p:txBody>
          <a:bodyPr/>
          <a:lstStyle/>
          <a:p>
            <a:fld id="{2B477C0C-F557-4CA4-B10A-FD85D9182155}" type="slidenum">
              <a:rPr lang="el-GR" smtClean="0"/>
              <a:t>55</a:t>
            </a:fld>
            <a:endParaRPr lang="el-GR"/>
          </a:p>
        </p:txBody>
      </p:sp>
    </p:spTree>
    <p:extLst>
      <p:ext uri="{BB962C8B-B14F-4D97-AF65-F5344CB8AC3E}">
        <p14:creationId xmlns:p14="http://schemas.microsoft.com/office/powerpoint/2010/main" val="4632375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38F3D-B19A-6F88-4A5F-0BE7BB8DF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38314-0B76-4CDB-A3DD-0A006C63B6C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0131FF5-E3A0-4695-1C00-EECFAC8A01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4591D0-A55C-40CB-54E8-729A28BF202A}"/>
              </a:ext>
            </a:extLst>
          </p:cNvPr>
          <p:cNvSpPr>
            <a:spLocks noGrp="1"/>
          </p:cNvSpPr>
          <p:nvPr>
            <p:ph type="sldNum" sz="quarter" idx="5"/>
          </p:nvPr>
        </p:nvSpPr>
        <p:spPr/>
        <p:txBody>
          <a:bodyPr/>
          <a:lstStyle/>
          <a:p>
            <a:fld id="{2B477C0C-F557-4CA4-B10A-FD85D9182155}" type="slidenum">
              <a:rPr lang="el-GR" smtClean="0"/>
              <a:t>57</a:t>
            </a:fld>
            <a:endParaRPr lang="el-GR"/>
          </a:p>
        </p:txBody>
      </p:sp>
    </p:spTree>
    <p:extLst>
      <p:ext uri="{BB962C8B-B14F-4D97-AF65-F5344CB8AC3E}">
        <p14:creationId xmlns:p14="http://schemas.microsoft.com/office/powerpoint/2010/main" val="3966083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FDD38-71DE-7180-D6EA-BEA29AD9E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CB122-5E7E-2631-0CB3-F369DE7FA27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4F4FB8F-C350-8576-FB4C-91EC733A91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6404DB-1E6C-7738-F551-3207F2D37918}"/>
              </a:ext>
            </a:extLst>
          </p:cNvPr>
          <p:cNvSpPr>
            <a:spLocks noGrp="1"/>
          </p:cNvSpPr>
          <p:nvPr>
            <p:ph type="sldNum" sz="quarter" idx="5"/>
          </p:nvPr>
        </p:nvSpPr>
        <p:spPr/>
        <p:txBody>
          <a:bodyPr/>
          <a:lstStyle/>
          <a:p>
            <a:fld id="{2B477C0C-F557-4CA4-B10A-FD85D9182155}" type="slidenum">
              <a:rPr lang="el-GR" smtClean="0"/>
              <a:t>58</a:t>
            </a:fld>
            <a:endParaRPr lang="el-GR"/>
          </a:p>
        </p:txBody>
      </p:sp>
    </p:spTree>
    <p:extLst>
      <p:ext uri="{BB962C8B-B14F-4D97-AF65-F5344CB8AC3E}">
        <p14:creationId xmlns:p14="http://schemas.microsoft.com/office/powerpoint/2010/main" val="308569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0C09D-C438-84B4-74D1-36D97BDFA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6CBB2-C7B4-6B2F-ECDD-5C645B5A6A1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5B6F6FC-6583-176B-75FC-192BE316A918}"/>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E0343725-13F1-619F-8703-77C5937750AD}"/>
              </a:ext>
            </a:extLst>
          </p:cNvPr>
          <p:cNvSpPr>
            <a:spLocks noGrp="1"/>
          </p:cNvSpPr>
          <p:nvPr>
            <p:ph type="sldNum" sz="quarter" idx="5"/>
          </p:nvPr>
        </p:nvSpPr>
        <p:spPr/>
        <p:txBody>
          <a:bodyPr/>
          <a:lstStyle/>
          <a:p>
            <a:fld id="{2B477C0C-F557-4CA4-B10A-FD85D9182155}" type="slidenum">
              <a:rPr lang="el-GR" smtClean="0"/>
              <a:t>59</a:t>
            </a:fld>
            <a:endParaRPr lang="el-GR"/>
          </a:p>
        </p:txBody>
      </p:sp>
    </p:spTree>
    <p:extLst>
      <p:ext uri="{BB962C8B-B14F-4D97-AF65-F5344CB8AC3E}">
        <p14:creationId xmlns:p14="http://schemas.microsoft.com/office/powerpoint/2010/main" val="3470165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518FF-B97C-2EA5-A543-E52F37BA9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D6ED9-1BDE-B167-8EBD-8AB31A8CB7C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6B340E-23EC-0C9C-84D0-3E3BF8A166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4E1B42-1BF5-4A9D-6F11-C316E5D32979}"/>
              </a:ext>
            </a:extLst>
          </p:cNvPr>
          <p:cNvSpPr>
            <a:spLocks noGrp="1"/>
          </p:cNvSpPr>
          <p:nvPr>
            <p:ph type="sldNum" sz="quarter" idx="5"/>
          </p:nvPr>
        </p:nvSpPr>
        <p:spPr/>
        <p:txBody>
          <a:bodyPr/>
          <a:lstStyle/>
          <a:p>
            <a:fld id="{2B477C0C-F557-4CA4-B10A-FD85D9182155}" type="slidenum">
              <a:rPr lang="el-GR" smtClean="0"/>
              <a:t>60</a:t>
            </a:fld>
            <a:endParaRPr lang="el-GR"/>
          </a:p>
        </p:txBody>
      </p:sp>
    </p:spTree>
    <p:extLst>
      <p:ext uri="{BB962C8B-B14F-4D97-AF65-F5344CB8AC3E}">
        <p14:creationId xmlns:p14="http://schemas.microsoft.com/office/powerpoint/2010/main" val="321275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62E02-077F-1BE1-89B4-1970F9F6C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FD230-5D4F-73C9-C6FF-82849C65FBA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03B53E8-E652-A4FE-2D09-A5507FFDD43C}"/>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236212D4-BE64-90A3-D6A6-EBC0A3F69A57}"/>
              </a:ext>
            </a:extLst>
          </p:cNvPr>
          <p:cNvSpPr>
            <a:spLocks noGrp="1"/>
          </p:cNvSpPr>
          <p:nvPr>
            <p:ph type="sldNum" sz="quarter" idx="5"/>
          </p:nvPr>
        </p:nvSpPr>
        <p:spPr/>
        <p:txBody>
          <a:bodyPr/>
          <a:lstStyle/>
          <a:p>
            <a:fld id="{2B477C0C-F557-4CA4-B10A-FD85D9182155}" type="slidenum">
              <a:rPr lang="el-GR" smtClean="0"/>
              <a:t>5</a:t>
            </a:fld>
            <a:endParaRPr lang="el-GR"/>
          </a:p>
        </p:txBody>
      </p:sp>
    </p:spTree>
    <p:extLst>
      <p:ext uri="{BB962C8B-B14F-4D97-AF65-F5344CB8AC3E}">
        <p14:creationId xmlns:p14="http://schemas.microsoft.com/office/powerpoint/2010/main" val="23657465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B601E-E8E2-8640-5DEE-FF1F51A69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30AC8-3071-7A95-0D41-0E265A54F5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2A8D3E7-6A2A-AD9D-3FE1-C7C9C489BB08}"/>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2E91AB07-A0F7-79EB-4062-182EE7BB7326}"/>
              </a:ext>
            </a:extLst>
          </p:cNvPr>
          <p:cNvSpPr>
            <a:spLocks noGrp="1"/>
          </p:cNvSpPr>
          <p:nvPr>
            <p:ph type="sldNum" sz="quarter" idx="5"/>
          </p:nvPr>
        </p:nvSpPr>
        <p:spPr/>
        <p:txBody>
          <a:bodyPr/>
          <a:lstStyle/>
          <a:p>
            <a:fld id="{2B477C0C-F557-4CA4-B10A-FD85D9182155}" type="slidenum">
              <a:rPr lang="el-GR" smtClean="0"/>
              <a:t>61</a:t>
            </a:fld>
            <a:endParaRPr lang="el-GR"/>
          </a:p>
        </p:txBody>
      </p:sp>
    </p:spTree>
    <p:extLst>
      <p:ext uri="{BB962C8B-B14F-4D97-AF65-F5344CB8AC3E}">
        <p14:creationId xmlns:p14="http://schemas.microsoft.com/office/powerpoint/2010/main" val="20766212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09B3-E449-08A1-C083-126C33F1C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918F6-EF4F-7E78-A24A-A145C03B605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4AA808F-0287-E904-CCF8-ED0C73C8A8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34BC1E-258E-4977-49B2-F0CB591C3EBE}"/>
              </a:ext>
            </a:extLst>
          </p:cNvPr>
          <p:cNvSpPr>
            <a:spLocks noGrp="1"/>
          </p:cNvSpPr>
          <p:nvPr>
            <p:ph type="sldNum" sz="quarter" idx="5"/>
          </p:nvPr>
        </p:nvSpPr>
        <p:spPr/>
        <p:txBody>
          <a:bodyPr/>
          <a:lstStyle/>
          <a:p>
            <a:fld id="{2B477C0C-F557-4CA4-B10A-FD85D9182155}" type="slidenum">
              <a:rPr lang="el-GR" smtClean="0"/>
              <a:t>62</a:t>
            </a:fld>
            <a:endParaRPr lang="el-GR"/>
          </a:p>
        </p:txBody>
      </p:sp>
    </p:spTree>
    <p:extLst>
      <p:ext uri="{BB962C8B-B14F-4D97-AF65-F5344CB8AC3E}">
        <p14:creationId xmlns:p14="http://schemas.microsoft.com/office/powerpoint/2010/main" val="521029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44CBE-05AA-DE83-4A0C-880921D05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F7277-BFCD-2F73-FF1D-AF89265732E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8779444-9468-A19C-BBBA-3DA5FF5246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A5C36F-D229-2F38-07C2-0333DE4FBF71}"/>
              </a:ext>
            </a:extLst>
          </p:cNvPr>
          <p:cNvSpPr>
            <a:spLocks noGrp="1"/>
          </p:cNvSpPr>
          <p:nvPr>
            <p:ph type="sldNum" sz="quarter" idx="5"/>
          </p:nvPr>
        </p:nvSpPr>
        <p:spPr/>
        <p:txBody>
          <a:bodyPr/>
          <a:lstStyle/>
          <a:p>
            <a:fld id="{2B477C0C-F557-4CA4-B10A-FD85D9182155}" type="slidenum">
              <a:rPr lang="el-GR" smtClean="0"/>
              <a:t>63</a:t>
            </a:fld>
            <a:endParaRPr lang="el-GR"/>
          </a:p>
        </p:txBody>
      </p:sp>
    </p:spTree>
    <p:extLst>
      <p:ext uri="{BB962C8B-B14F-4D97-AF65-F5344CB8AC3E}">
        <p14:creationId xmlns:p14="http://schemas.microsoft.com/office/powerpoint/2010/main" val="108218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9D73A-6E81-9D71-A97D-528EF19A1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42D43D-85B7-B6B8-D362-349AD8B8D44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5657B77-8AE7-478C-EDEF-5D2835F30B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A7F39B-8FB6-8797-4842-D9AFFD289AD4}"/>
              </a:ext>
            </a:extLst>
          </p:cNvPr>
          <p:cNvSpPr>
            <a:spLocks noGrp="1"/>
          </p:cNvSpPr>
          <p:nvPr>
            <p:ph type="sldNum" sz="quarter" idx="5"/>
          </p:nvPr>
        </p:nvSpPr>
        <p:spPr/>
        <p:txBody>
          <a:bodyPr/>
          <a:lstStyle/>
          <a:p>
            <a:fld id="{2B477C0C-F557-4CA4-B10A-FD85D9182155}" type="slidenum">
              <a:rPr lang="el-GR" smtClean="0"/>
              <a:t>64</a:t>
            </a:fld>
            <a:endParaRPr lang="el-GR"/>
          </a:p>
        </p:txBody>
      </p:sp>
    </p:spTree>
    <p:extLst>
      <p:ext uri="{BB962C8B-B14F-4D97-AF65-F5344CB8AC3E}">
        <p14:creationId xmlns:p14="http://schemas.microsoft.com/office/powerpoint/2010/main" val="18086109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26480-E0A3-A2BA-A7A6-46066C9DE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B19B8-F2C5-6FF7-23D9-A9D287BD121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C74090-62AA-9F39-39CA-853A9E1214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23DA7A-51DB-D13F-8C56-60E317EFC065}"/>
              </a:ext>
            </a:extLst>
          </p:cNvPr>
          <p:cNvSpPr>
            <a:spLocks noGrp="1"/>
          </p:cNvSpPr>
          <p:nvPr>
            <p:ph type="sldNum" sz="quarter" idx="5"/>
          </p:nvPr>
        </p:nvSpPr>
        <p:spPr/>
        <p:txBody>
          <a:bodyPr/>
          <a:lstStyle/>
          <a:p>
            <a:fld id="{2B477C0C-F557-4CA4-B10A-FD85D9182155}" type="slidenum">
              <a:rPr lang="el-GR" smtClean="0"/>
              <a:t>65</a:t>
            </a:fld>
            <a:endParaRPr lang="el-GR"/>
          </a:p>
        </p:txBody>
      </p:sp>
    </p:spTree>
    <p:extLst>
      <p:ext uri="{BB962C8B-B14F-4D97-AF65-F5344CB8AC3E}">
        <p14:creationId xmlns:p14="http://schemas.microsoft.com/office/powerpoint/2010/main" val="17215807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CD0B-01C0-DE32-D125-46630C5FB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258D7-1553-6492-1FEF-2317B8413C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1E216B9-885E-B23C-2C84-CF2B9BC2DF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E0B97C-B552-6245-3C91-B7622BE1A206}"/>
              </a:ext>
            </a:extLst>
          </p:cNvPr>
          <p:cNvSpPr>
            <a:spLocks noGrp="1"/>
          </p:cNvSpPr>
          <p:nvPr>
            <p:ph type="sldNum" sz="quarter" idx="5"/>
          </p:nvPr>
        </p:nvSpPr>
        <p:spPr/>
        <p:txBody>
          <a:bodyPr/>
          <a:lstStyle/>
          <a:p>
            <a:fld id="{2B477C0C-F557-4CA4-B10A-FD85D9182155}" type="slidenum">
              <a:rPr lang="el-GR" smtClean="0"/>
              <a:t>66</a:t>
            </a:fld>
            <a:endParaRPr lang="el-GR"/>
          </a:p>
        </p:txBody>
      </p:sp>
    </p:spTree>
    <p:extLst>
      <p:ext uri="{BB962C8B-B14F-4D97-AF65-F5344CB8AC3E}">
        <p14:creationId xmlns:p14="http://schemas.microsoft.com/office/powerpoint/2010/main" val="22570838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9F5D9-D179-CD81-725D-01CF73F2A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E7000-49B1-86A9-E67E-96FF99EA29A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ECDDD67-DA50-7B05-F169-485D19EDB7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9A2753-91B8-218A-4215-CE0182518829}"/>
              </a:ext>
            </a:extLst>
          </p:cNvPr>
          <p:cNvSpPr>
            <a:spLocks noGrp="1"/>
          </p:cNvSpPr>
          <p:nvPr>
            <p:ph type="sldNum" sz="quarter" idx="5"/>
          </p:nvPr>
        </p:nvSpPr>
        <p:spPr/>
        <p:txBody>
          <a:bodyPr/>
          <a:lstStyle/>
          <a:p>
            <a:fld id="{2B477C0C-F557-4CA4-B10A-FD85D9182155}" type="slidenum">
              <a:rPr lang="el-GR" smtClean="0"/>
              <a:t>67</a:t>
            </a:fld>
            <a:endParaRPr lang="el-GR"/>
          </a:p>
        </p:txBody>
      </p:sp>
    </p:spTree>
    <p:extLst>
      <p:ext uri="{BB962C8B-B14F-4D97-AF65-F5344CB8AC3E}">
        <p14:creationId xmlns:p14="http://schemas.microsoft.com/office/powerpoint/2010/main" val="20397635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049F5-D542-28D8-0026-96682067E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250B0-EB32-3455-18BC-0C7DB1DA561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DF05DFD-7F86-F9BE-BD40-CB9EB98D8B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A6FCF8-CFE7-DA70-4BC0-BEC24D55495A}"/>
              </a:ext>
            </a:extLst>
          </p:cNvPr>
          <p:cNvSpPr>
            <a:spLocks noGrp="1"/>
          </p:cNvSpPr>
          <p:nvPr>
            <p:ph type="sldNum" sz="quarter" idx="5"/>
          </p:nvPr>
        </p:nvSpPr>
        <p:spPr/>
        <p:txBody>
          <a:bodyPr/>
          <a:lstStyle/>
          <a:p>
            <a:fld id="{2B477C0C-F557-4CA4-B10A-FD85D9182155}" type="slidenum">
              <a:rPr lang="el-GR" smtClean="0"/>
              <a:t>68</a:t>
            </a:fld>
            <a:endParaRPr lang="el-GR"/>
          </a:p>
        </p:txBody>
      </p:sp>
    </p:spTree>
    <p:extLst>
      <p:ext uri="{BB962C8B-B14F-4D97-AF65-F5344CB8AC3E}">
        <p14:creationId xmlns:p14="http://schemas.microsoft.com/office/powerpoint/2010/main" val="19325624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6AF86-1383-50F2-6DA7-9A3BBB9AE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1970D-814C-64F9-366B-91437FCA7F4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549FD80-8599-98F5-614A-F3DB1745923E}"/>
              </a:ext>
            </a:extLst>
          </p:cNvPr>
          <p:cNvSpPr>
            <a:spLocks noGrp="1"/>
          </p:cNvSpPr>
          <p:nvPr>
            <p:ph type="body" idx="1"/>
          </p:nvPr>
        </p:nvSpPr>
        <p:spPr/>
        <p:txBody>
          <a:bodyPr/>
          <a:lstStyle/>
          <a:p>
            <a:r>
              <a:rPr lang="el-GR" b="1" dirty="0"/>
              <a:t>Ερώτηση 29:</a:t>
            </a:r>
          </a:p>
          <a:p>
            <a:r>
              <a:rPr lang="el-GR" dirty="0"/>
              <a:t>Ποια από αυτές τις τεχνικές θα προτείνατε για συμμετοχική διαδικασία με περιορισμένο χρόνο;</a:t>
            </a:r>
          </a:p>
          <a:p>
            <a:r>
              <a:rPr lang="el-GR" b="1" dirty="0"/>
              <a:t>Απάντηση:</a:t>
            </a:r>
            <a:br>
              <a:rPr lang="el-GR" dirty="0"/>
            </a:br>
            <a:r>
              <a:rPr lang="el-GR" dirty="0"/>
              <a:t>Το </a:t>
            </a:r>
            <a:r>
              <a:rPr lang="el-GR" b="1" dirty="0" err="1"/>
              <a:t>brainstorming</a:t>
            </a:r>
            <a:r>
              <a:rPr lang="el-GR" dirty="0"/>
              <a:t>, γιατί είναι γρήγορο, ευέλικτο και επιτρέπει τη συλλογή πολλών ιδεών σε σύντομο χρονικό διάστημα.</a:t>
            </a:r>
          </a:p>
          <a:p>
            <a:endParaRPr lang="en-US" dirty="0"/>
          </a:p>
        </p:txBody>
      </p:sp>
      <p:sp>
        <p:nvSpPr>
          <p:cNvPr id="4" name="Slide Number Placeholder 3">
            <a:extLst>
              <a:ext uri="{FF2B5EF4-FFF2-40B4-BE49-F238E27FC236}">
                <a16:creationId xmlns:a16="http://schemas.microsoft.com/office/drawing/2014/main" id="{6CF558FA-4C32-EA17-15F4-38E1D88E5305}"/>
              </a:ext>
            </a:extLst>
          </p:cNvPr>
          <p:cNvSpPr>
            <a:spLocks noGrp="1"/>
          </p:cNvSpPr>
          <p:nvPr>
            <p:ph type="sldNum" sz="quarter" idx="5"/>
          </p:nvPr>
        </p:nvSpPr>
        <p:spPr/>
        <p:txBody>
          <a:bodyPr/>
          <a:lstStyle/>
          <a:p>
            <a:fld id="{2B477C0C-F557-4CA4-B10A-FD85D9182155}" type="slidenum">
              <a:rPr lang="el-GR" smtClean="0"/>
              <a:t>69</a:t>
            </a:fld>
            <a:endParaRPr lang="el-GR"/>
          </a:p>
        </p:txBody>
      </p:sp>
    </p:spTree>
    <p:extLst>
      <p:ext uri="{BB962C8B-B14F-4D97-AF65-F5344CB8AC3E}">
        <p14:creationId xmlns:p14="http://schemas.microsoft.com/office/powerpoint/2010/main" val="28678590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DD8CF-296B-6B6B-4843-1EABFFF49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0E38F-A5A6-F8EB-B137-6C3CD4B890E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4E992DA-B38D-3F69-EE4E-0DF669FF9BEC}"/>
              </a:ext>
            </a:extLst>
          </p:cNvPr>
          <p:cNvSpPr>
            <a:spLocks noGrp="1"/>
          </p:cNvSpPr>
          <p:nvPr>
            <p:ph type="body" idx="1"/>
          </p:nvPr>
        </p:nvSpPr>
        <p:spPr/>
        <p:txBody>
          <a:bodyPr/>
          <a:lstStyle/>
          <a:p>
            <a:r>
              <a:rPr lang="el-GR" i="1" dirty="0"/>
              <a:t>Συμβουλή:</a:t>
            </a:r>
            <a:br>
              <a:rPr lang="el-GR" dirty="0"/>
            </a:br>
            <a:r>
              <a:rPr lang="el-GR" dirty="0"/>
              <a:t>Για εκπαιδευτικές CoP, η </a:t>
            </a:r>
            <a:r>
              <a:rPr lang="el-GR" b="1" dirty="0"/>
              <a:t>συνδυαστική χρήση εργαλείων</a:t>
            </a:r>
            <a:r>
              <a:rPr lang="el-GR" dirty="0"/>
              <a:t> (π.χ. </a:t>
            </a:r>
            <a:r>
              <a:rPr lang="el-GR" dirty="0" err="1"/>
              <a:t>Zoom</a:t>
            </a:r>
            <a:r>
              <a:rPr lang="el-GR" dirty="0"/>
              <a:t> + </a:t>
            </a:r>
            <a:r>
              <a:rPr lang="el-GR" dirty="0" err="1"/>
              <a:t>Miro</a:t>
            </a:r>
            <a:r>
              <a:rPr lang="el-GR" dirty="0"/>
              <a:t> + </a:t>
            </a:r>
            <a:r>
              <a:rPr lang="el-GR" dirty="0" err="1"/>
              <a:t>Drive</a:t>
            </a:r>
            <a:r>
              <a:rPr lang="el-GR" dirty="0"/>
              <a:t>) αυξάνει τη </a:t>
            </a:r>
            <a:r>
              <a:rPr lang="el-GR" b="1" dirty="0" err="1"/>
              <a:t>διαδραστικότητα</a:t>
            </a:r>
            <a:r>
              <a:rPr lang="el-GR" b="1" dirty="0"/>
              <a:t> και τη δέσμευση των συμμετεχόντων</a:t>
            </a:r>
            <a:r>
              <a:rPr lang="el-GR" dirty="0"/>
              <a:t>.</a:t>
            </a:r>
          </a:p>
          <a:p>
            <a:r>
              <a:rPr lang="el-GR" dirty="0"/>
              <a:t>📍 </a:t>
            </a:r>
            <a:r>
              <a:rPr lang="el-GR" i="1" dirty="0"/>
              <a:t>Παράδειγμα:</a:t>
            </a:r>
            <a:br>
              <a:rPr lang="el-GR" dirty="0"/>
            </a:br>
            <a:r>
              <a:rPr lang="el-GR" dirty="0"/>
              <a:t>Σε CoP για επεξεργασία λυμάτων, οι φοιτητές και οι ειδικοί χρησιμοποιούν το </a:t>
            </a:r>
            <a:r>
              <a:rPr lang="el-GR" dirty="0" err="1"/>
              <a:t>Miro</a:t>
            </a:r>
            <a:r>
              <a:rPr lang="el-GR" dirty="0"/>
              <a:t> για χαρτογράφηση ενδιαφερομένων και το </a:t>
            </a:r>
            <a:r>
              <a:rPr lang="el-GR" dirty="0" err="1"/>
              <a:t>Mentimeter</a:t>
            </a:r>
            <a:r>
              <a:rPr lang="el-GR" dirty="0"/>
              <a:t> για συλλογή προτάσεων σε πραγματικό χρόνο.</a:t>
            </a:r>
          </a:p>
          <a:p>
            <a:endParaRPr lang="en-US" dirty="0"/>
          </a:p>
        </p:txBody>
      </p:sp>
      <p:sp>
        <p:nvSpPr>
          <p:cNvPr id="4" name="Slide Number Placeholder 3">
            <a:extLst>
              <a:ext uri="{FF2B5EF4-FFF2-40B4-BE49-F238E27FC236}">
                <a16:creationId xmlns:a16="http://schemas.microsoft.com/office/drawing/2014/main" id="{D0957FAD-93C1-B9AB-E161-12EFB31B3BC5}"/>
              </a:ext>
            </a:extLst>
          </p:cNvPr>
          <p:cNvSpPr>
            <a:spLocks noGrp="1"/>
          </p:cNvSpPr>
          <p:nvPr>
            <p:ph type="sldNum" sz="quarter" idx="5"/>
          </p:nvPr>
        </p:nvSpPr>
        <p:spPr/>
        <p:txBody>
          <a:bodyPr/>
          <a:lstStyle/>
          <a:p>
            <a:fld id="{2B477C0C-F557-4CA4-B10A-FD85D9182155}" type="slidenum">
              <a:rPr lang="el-GR" smtClean="0"/>
              <a:t>70</a:t>
            </a:fld>
            <a:endParaRPr lang="el-GR"/>
          </a:p>
        </p:txBody>
      </p:sp>
    </p:spTree>
    <p:extLst>
      <p:ext uri="{BB962C8B-B14F-4D97-AF65-F5344CB8AC3E}">
        <p14:creationId xmlns:p14="http://schemas.microsoft.com/office/powerpoint/2010/main" val="325858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4BEFA-3D67-0020-F52C-D9B2F44B7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689B1-FC0C-D55A-4265-E7257D60DB0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74B578-E78D-1998-EC30-7E1F7DBA343E}"/>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B0876136-E24C-1418-8EDC-4F39B57176EE}"/>
              </a:ext>
            </a:extLst>
          </p:cNvPr>
          <p:cNvSpPr>
            <a:spLocks noGrp="1"/>
          </p:cNvSpPr>
          <p:nvPr>
            <p:ph type="sldNum" sz="quarter" idx="5"/>
          </p:nvPr>
        </p:nvSpPr>
        <p:spPr/>
        <p:txBody>
          <a:bodyPr/>
          <a:lstStyle/>
          <a:p>
            <a:fld id="{2B477C0C-F557-4CA4-B10A-FD85D9182155}" type="slidenum">
              <a:rPr lang="el-GR" smtClean="0"/>
              <a:t>6</a:t>
            </a:fld>
            <a:endParaRPr lang="el-GR"/>
          </a:p>
        </p:txBody>
      </p:sp>
    </p:spTree>
    <p:extLst>
      <p:ext uri="{BB962C8B-B14F-4D97-AF65-F5344CB8AC3E}">
        <p14:creationId xmlns:p14="http://schemas.microsoft.com/office/powerpoint/2010/main" val="36655587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7AC61-8EE5-78FF-76F8-5F3B538E9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762B66-9696-7DA8-047E-F67C0CC185A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BE2137D-E239-5115-F804-867A3C0626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A41E03-EB9C-FFFE-26C7-EC5536556593}"/>
              </a:ext>
            </a:extLst>
          </p:cNvPr>
          <p:cNvSpPr>
            <a:spLocks noGrp="1"/>
          </p:cNvSpPr>
          <p:nvPr>
            <p:ph type="sldNum" sz="quarter" idx="5"/>
          </p:nvPr>
        </p:nvSpPr>
        <p:spPr/>
        <p:txBody>
          <a:bodyPr/>
          <a:lstStyle/>
          <a:p>
            <a:fld id="{2B477C0C-F557-4CA4-B10A-FD85D9182155}" type="slidenum">
              <a:rPr lang="el-GR" smtClean="0"/>
              <a:t>72</a:t>
            </a:fld>
            <a:endParaRPr lang="el-GR"/>
          </a:p>
        </p:txBody>
      </p:sp>
    </p:spTree>
    <p:extLst>
      <p:ext uri="{BB962C8B-B14F-4D97-AF65-F5344CB8AC3E}">
        <p14:creationId xmlns:p14="http://schemas.microsoft.com/office/powerpoint/2010/main" val="10965840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B05CF-5FE4-9F64-2F60-F1742BCC7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BC593-FAB5-A6CD-6E1D-50F30BBA246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2C5F11-C702-BA8A-3E01-7A452C45CB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7C72B7-A97E-F3D6-7010-B334E8652BB5}"/>
              </a:ext>
            </a:extLst>
          </p:cNvPr>
          <p:cNvSpPr>
            <a:spLocks noGrp="1"/>
          </p:cNvSpPr>
          <p:nvPr>
            <p:ph type="sldNum" sz="quarter" idx="5"/>
          </p:nvPr>
        </p:nvSpPr>
        <p:spPr/>
        <p:txBody>
          <a:bodyPr/>
          <a:lstStyle/>
          <a:p>
            <a:fld id="{2B477C0C-F557-4CA4-B10A-FD85D9182155}" type="slidenum">
              <a:rPr lang="el-GR" smtClean="0"/>
              <a:t>74</a:t>
            </a:fld>
            <a:endParaRPr lang="el-GR"/>
          </a:p>
        </p:txBody>
      </p:sp>
    </p:spTree>
    <p:extLst>
      <p:ext uri="{BB962C8B-B14F-4D97-AF65-F5344CB8AC3E}">
        <p14:creationId xmlns:p14="http://schemas.microsoft.com/office/powerpoint/2010/main" val="25098666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0DF9F-E582-202C-75C9-41E4523A9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FDD3A-5378-47FB-44A0-0FB5EE13089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4D13BEB-2DD1-9DBC-E1BE-1AB0F8F20E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A4F260-65CB-AED5-FE52-E4AE5DD4F3C4}"/>
              </a:ext>
            </a:extLst>
          </p:cNvPr>
          <p:cNvSpPr>
            <a:spLocks noGrp="1"/>
          </p:cNvSpPr>
          <p:nvPr>
            <p:ph type="sldNum" sz="quarter" idx="5"/>
          </p:nvPr>
        </p:nvSpPr>
        <p:spPr/>
        <p:txBody>
          <a:bodyPr/>
          <a:lstStyle/>
          <a:p>
            <a:fld id="{2B477C0C-F557-4CA4-B10A-FD85D9182155}" type="slidenum">
              <a:rPr lang="el-GR" smtClean="0"/>
              <a:t>76</a:t>
            </a:fld>
            <a:endParaRPr lang="el-GR"/>
          </a:p>
        </p:txBody>
      </p:sp>
    </p:spTree>
    <p:extLst>
      <p:ext uri="{BB962C8B-B14F-4D97-AF65-F5344CB8AC3E}">
        <p14:creationId xmlns:p14="http://schemas.microsoft.com/office/powerpoint/2010/main" val="83598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C9EC2-C35C-765F-4512-4863F8605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D870B-C1F5-C405-C6E3-2FB9764F95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FE3CF75-007E-E6E5-82E1-7254BC09DEE2}"/>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FCB6CC74-530B-DEAD-0A86-EDA79D6BE3A2}"/>
              </a:ext>
            </a:extLst>
          </p:cNvPr>
          <p:cNvSpPr>
            <a:spLocks noGrp="1"/>
          </p:cNvSpPr>
          <p:nvPr>
            <p:ph type="sldNum" sz="quarter" idx="5"/>
          </p:nvPr>
        </p:nvSpPr>
        <p:spPr/>
        <p:txBody>
          <a:bodyPr/>
          <a:lstStyle/>
          <a:p>
            <a:fld id="{2B477C0C-F557-4CA4-B10A-FD85D9182155}" type="slidenum">
              <a:rPr lang="el-GR" smtClean="0"/>
              <a:t>82</a:t>
            </a:fld>
            <a:endParaRPr lang="el-GR"/>
          </a:p>
        </p:txBody>
      </p:sp>
    </p:spTree>
    <p:extLst>
      <p:ext uri="{BB962C8B-B14F-4D97-AF65-F5344CB8AC3E}">
        <p14:creationId xmlns:p14="http://schemas.microsoft.com/office/powerpoint/2010/main" val="83380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74730-5283-F8B4-0F5A-03790DE26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2A10E-0FA4-ECEC-98B3-CCD32D09CDF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A55EEED-8221-5045-EA7C-C90E8F8DB408}"/>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4FFE56B2-FB6D-F773-1379-FD099808EB64}"/>
              </a:ext>
            </a:extLst>
          </p:cNvPr>
          <p:cNvSpPr>
            <a:spLocks noGrp="1"/>
          </p:cNvSpPr>
          <p:nvPr>
            <p:ph type="sldNum" sz="quarter" idx="5"/>
          </p:nvPr>
        </p:nvSpPr>
        <p:spPr/>
        <p:txBody>
          <a:bodyPr/>
          <a:lstStyle/>
          <a:p>
            <a:fld id="{2B477C0C-F557-4CA4-B10A-FD85D9182155}" type="slidenum">
              <a:rPr lang="el-GR" smtClean="0"/>
              <a:t>7</a:t>
            </a:fld>
            <a:endParaRPr lang="el-GR"/>
          </a:p>
        </p:txBody>
      </p:sp>
    </p:spTree>
    <p:extLst>
      <p:ext uri="{BB962C8B-B14F-4D97-AF65-F5344CB8AC3E}">
        <p14:creationId xmlns:p14="http://schemas.microsoft.com/office/powerpoint/2010/main" val="93047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BAD8D-4D66-4EA2-2DF8-82781EC62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521FB-A4C2-E498-93E3-47A4FF3F626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1928823-0468-7AAE-2253-D08D50A36F96}"/>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55DC3A4F-B6E4-15AF-FBF0-5A540C72C9BE}"/>
              </a:ext>
            </a:extLst>
          </p:cNvPr>
          <p:cNvSpPr>
            <a:spLocks noGrp="1"/>
          </p:cNvSpPr>
          <p:nvPr>
            <p:ph type="sldNum" sz="quarter" idx="5"/>
          </p:nvPr>
        </p:nvSpPr>
        <p:spPr/>
        <p:txBody>
          <a:bodyPr/>
          <a:lstStyle/>
          <a:p>
            <a:fld id="{2B477C0C-F557-4CA4-B10A-FD85D9182155}" type="slidenum">
              <a:rPr lang="el-GR" smtClean="0"/>
              <a:t>8</a:t>
            </a:fld>
            <a:endParaRPr lang="el-GR"/>
          </a:p>
        </p:txBody>
      </p:sp>
    </p:spTree>
    <p:extLst>
      <p:ext uri="{BB962C8B-B14F-4D97-AF65-F5344CB8AC3E}">
        <p14:creationId xmlns:p14="http://schemas.microsoft.com/office/powerpoint/2010/main" val="404732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E3F8-9A42-F05B-9B14-EEE0E480F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2D711-CA8E-3EAC-8422-F522C2FB7B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3CC2236-7013-9892-4FD4-F0D5C16C7D16}"/>
              </a:ext>
            </a:extLst>
          </p:cNvPr>
          <p:cNvSpPr>
            <a:spLocks noGrp="1"/>
          </p:cNvSpPr>
          <p:nvPr>
            <p:ph type="body" idx="1"/>
          </p:nvPr>
        </p:nvSpPr>
        <p:spPr/>
        <p:txBody>
          <a:bodyPr/>
          <a:lstStyle/>
          <a:p>
            <a:r>
              <a:rPr lang="el-GR" dirty="0"/>
              <a:t>Πολιτικές λόγω νομοθεσιών και ευρωπαϊκών κανόνων</a:t>
            </a:r>
            <a:endParaRPr lang="en-US" dirty="0"/>
          </a:p>
        </p:txBody>
      </p:sp>
      <p:sp>
        <p:nvSpPr>
          <p:cNvPr id="4" name="Slide Number Placeholder 3">
            <a:extLst>
              <a:ext uri="{FF2B5EF4-FFF2-40B4-BE49-F238E27FC236}">
                <a16:creationId xmlns:a16="http://schemas.microsoft.com/office/drawing/2014/main" id="{48EC22D2-C703-AFF6-4AA2-9471C943DF2D}"/>
              </a:ext>
            </a:extLst>
          </p:cNvPr>
          <p:cNvSpPr>
            <a:spLocks noGrp="1"/>
          </p:cNvSpPr>
          <p:nvPr>
            <p:ph type="sldNum" sz="quarter" idx="5"/>
          </p:nvPr>
        </p:nvSpPr>
        <p:spPr/>
        <p:txBody>
          <a:bodyPr/>
          <a:lstStyle/>
          <a:p>
            <a:fld id="{2B477C0C-F557-4CA4-B10A-FD85D9182155}" type="slidenum">
              <a:rPr lang="el-GR" smtClean="0"/>
              <a:t>9</a:t>
            </a:fld>
            <a:endParaRPr lang="el-GR"/>
          </a:p>
        </p:txBody>
      </p:sp>
    </p:spTree>
    <p:extLst>
      <p:ext uri="{BB962C8B-B14F-4D97-AF65-F5344CB8AC3E}">
        <p14:creationId xmlns:p14="http://schemas.microsoft.com/office/powerpoint/2010/main" val="3551512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A984D5C-2E1B-4E76-B060-7EEB3503CD2A}" type="datetimeFigureOut">
              <a:rPr lang="el-GR" smtClean="0"/>
              <a:t>11/1/2026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7991475" y="6429375"/>
            <a:ext cx="876300" cy="292100"/>
          </a:xfrm>
        </p:spPr>
        <p:txBody>
          <a:bodyPr/>
          <a:lstStyle/>
          <a:p>
            <a:fld id="{39119681-36AF-4F15-88CC-ED17E1F318C5}" type="slidenum">
              <a:rPr lang="el-GR" smtClean="0"/>
              <a:t>‹#›</a:t>
            </a:fld>
            <a:endParaRPr lang="el-G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 name="Picture 2" descr="Δημοκρίτειο Πανεπιστήμιο Θράκης - TopSites.gr">
            <a:extLst>
              <a:ext uri="{FF2B5EF4-FFF2-40B4-BE49-F238E27FC236}">
                <a16:creationId xmlns:a16="http://schemas.microsoft.com/office/drawing/2014/main" id="{CE334759-046F-4483-9210-6B87789A6FD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6108" y="-13642"/>
            <a:ext cx="1221740" cy="11225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8DE93EE-6F89-03FF-DBFD-1CEEFD5A0F9D}"/>
              </a:ext>
            </a:extLst>
          </p:cNvPr>
          <p:cNvSpPr txBox="1">
            <a:spLocks/>
          </p:cNvSpPr>
          <p:nvPr userDrawn="1"/>
        </p:nvSpPr>
        <p:spPr>
          <a:xfrm>
            <a:off x="3635896" y="-11013"/>
            <a:ext cx="4353967" cy="792089"/>
          </a:xfrm>
          <a:prstGeom prst="rect">
            <a:avLst/>
          </a:prstGeom>
        </p:spPr>
        <p:txBody>
          <a:bodyPr vert="horz" lIns="91440" tIns="45720" rIns="91440" bIns="45720" rtlCol="0" anchor="b" anchorCtr="0">
            <a:noAutofit/>
          </a:bodyPr>
          <a:lstStyle>
            <a:lvl1pPr algn="l" defTabSz="914400" rtl="0" eaLnBrk="1" latinLnBrk="0" hangingPunct="1">
              <a:spcBef>
                <a:spcPts val="400"/>
              </a:spcBef>
              <a:buNone/>
              <a:defRPr sz="4000" b="0" kern="1200" cap="all" spc="0" baseline="0">
                <a:solidFill>
                  <a:schemeClr val="tx2"/>
                </a:solidFill>
                <a:latin typeface="+mj-lt"/>
                <a:ea typeface="+mj-ea"/>
                <a:cs typeface="Tunga" pitchFamily="2"/>
              </a:defRPr>
            </a:lvl1pPr>
          </a:lstStyle>
          <a:p>
            <a:pPr>
              <a:lnSpc>
                <a:spcPct val="150000"/>
              </a:lnSpc>
            </a:pPr>
            <a:r>
              <a:rPr lang="el-GR" altLang="en-GR" sz="1200" b="1" dirty="0">
                <a:solidFill>
                  <a:schemeClr val="tx1"/>
                </a:solidFill>
              </a:rPr>
              <a:t>ΔΗΜΟΚΡΙΤΕΙΟ ΠΑΝΕΠΙΣΤΗΜΙΟ ΘΡΑΚΗΣ ΠΟΛΥΤΕΧΝΙΚΗ ΣΧΟΛΗ  ΤΜΗΜΑ ΜΗΧΑΝΙΚΩΝ ΠΕΡΙΒΑΛΛΟΝΤΟΣ</a:t>
            </a:r>
            <a:endParaRPr lang="en-GR" sz="1200"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84D5C-2E1B-4E76-B060-7EEB3503CD2A}" type="datetimeFigureOut">
              <a:rPr lang="el-GR" smtClean="0"/>
              <a:t>11/1/2026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119681-36AF-4F15-88CC-ED17E1F318C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84D5C-2E1B-4E76-B060-7EEB3503CD2A}" type="datetimeFigureOut">
              <a:rPr lang="el-GR" smtClean="0"/>
              <a:t>11/1/2026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119681-36AF-4F15-88CC-ED17E1F318C5}"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AA984D5C-2E1B-4E76-B060-7EEB3503CD2A}" type="datetimeFigureOut">
              <a:rPr lang="el-GR" smtClean="0"/>
              <a:t>11/1/2026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119681-36AF-4F15-88CC-ED17E1F318C5}" type="slidenum">
              <a:rPr lang="el-GR" smtClean="0"/>
              <a:t>‹#›</a:t>
            </a:fld>
            <a:endParaRPr lang="el-G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lvl1pPr algn="ctr">
              <a:defRPr b="1"/>
            </a:lvl1pPr>
          </a:lstStyle>
          <a:p>
            <a:r>
              <a:rPr lang="en-US" dirty="0"/>
              <a:t>Click to edit Master title style</a:t>
            </a:r>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AA984D5C-2E1B-4E76-B060-7EEB3503CD2A}" type="datetimeFigureOut">
              <a:rPr lang="el-GR" smtClean="0"/>
              <a:t>11/1/2026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119681-36AF-4F15-88CC-ED17E1F318C5}" type="slidenum">
              <a:rPr lang="el-GR" smtClean="0"/>
              <a:t>‹#›</a:t>
            </a:fld>
            <a:endParaRPr lang="el-G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984D5C-2E1B-4E76-B060-7EEB3503CD2A}" type="datetimeFigureOut">
              <a:rPr lang="el-GR" smtClean="0"/>
              <a:t>11/1/2026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9119681-36AF-4F15-88CC-ED17E1F318C5}" type="slidenum">
              <a:rPr lang="el-GR" smtClean="0"/>
              <a:t>‹#›</a:t>
            </a:fld>
            <a:endParaRPr lang="el-G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A984D5C-2E1B-4E76-B060-7EEB3503CD2A}" type="datetimeFigureOut">
              <a:rPr lang="el-GR" smtClean="0"/>
              <a:t>11/1/2026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9119681-36AF-4F15-88CC-ED17E1F318C5}" type="slidenum">
              <a:rPr lang="el-GR" smtClean="0"/>
              <a:t>‹#›</a:t>
            </a:fld>
            <a:endParaRPr lang="el-G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A984D5C-2E1B-4E76-B060-7EEB3503CD2A}" type="datetimeFigureOut">
              <a:rPr lang="el-GR" smtClean="0"/>
              <a:t>11/1/2026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9119681-36AF-4F15-88CC-ED17E1F318C5}" type="slidenum">
              <a:rPr lang="el-GR" smtClean="0"/>
              <a:t>‹#›</a:t>
            </a:fld>
            <a:endParaRPr lang="el-G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84D5C-2E1B-4E76-B060-7EEB3503CD2A}" type="datetimeFigureOut">
              <a:rPr lang="el-GR" smtClean="0"/>
              <a:t>11/1/2026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9119681-36AF-4F15-88CC-ED17E1F318C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AA984D5C-2E1B-4E76-B060-7EEB3503CD2A}" type="datetimeFigureOut">
              <a:rPr lang="el-GR" smtClean="0"/>
              <a:t>11/1/2026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9119681-36AF-4F15-88CC-ED17E1F318C5}" type="slidenum">
              <a:rPr lang="el-GR" smtClean="0"/>
              <a:t>‹#›</a:t>
            </a:fld>
            <a:endParaRPr lang="el-G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A984D5C-2E1B-4E76-B060-7EEB3503CD2A}" type="datetimeFigureOut">
              <a:rPr lang="el-GR" smtClean="0"/>
              <a:t>11/1/2026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9119681-36AF-4F15-88CC-ED17E1F318C5}" type="slidenum">
              <a:rPr lang="el-GR" smtClean="0"/>
              <a:t>‹#›</a:t>
            </a:fld>
            <a:endParaRPr lang="el-G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AA984D5C-2E1B-4E76-B060-7EEB3503CD2A}" type="datetimeFigureOut">
              <a:rPr lang="el-GR" smtClean="0"/>
              <a:t>11/1/2026</a:t>
            </a:fld>
            <a:endParaRPr lang="el-G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l-G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39119681-36AF-4F15-88CC-ED17E1F318C5}" type="slidenum">
              <a:rPr lang="el-GR" smtClean="0"/>
              <a:t>‹#›</a:t>
            </a:fld>
            <a:endParaRPr lang="el-GR"/>
          </a:p>
        </p:txBody>
      </p:sp>
      <p:pic>
        <p:nvPicPr>
          <p:cNvPr id="7" name="Picture 2" descr="Δημοκρίτειο Πανεπιστήμιο Θράκης - TopSites.gr">
            <a:extLst>
              <a:ext uri="{FF2B5EF4-FFF2-40B4-BE49-F238E27FC236}">
                <a16:creationId xmlns:a16="http://schemas.microsoft.com/office/drawing/2014/main" id="{01E797F5-358D-4FBE-7448-F141A971887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61548" y="-13642"/>
            <a:ext cx="876300" cy="80512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490DB19-5A4D-C110-D42F-0EDFABEA1401}"/>
              </a:ext>
            </a:extLst>
          </p:cNvPr>
          <p:cNvSpPr txBox="1">
            <a:spLocks/>
          </p:cNvSpPr>
          <p:nvPr userDrawn="1"/>
        </p:nvSpPr>
        <p:spPr>
          <a:xfrm>
            <a:off x="2882329" y="-11013"/>
            <a:ext cx="5434087" cy="343669"/>
          </a:xfrm>
          <a:prstGeom prst="rect">
            <a:avLst/>
          </a:prstGeom>
        </p:spPr>
        <p:txBody>
          <a:bodyPr vert="horz" lIns="91440" tIns="45720" rIns="91440" bIns="45720" rtlCol="0" anchor="b" anchorCtr="0">
            <a:noAutofit/>
          </a:bodyPr>
          <a:lstStyle>
            <a:lvl1pPr algn="l" defTabSz="914400" rtl="0" eaLnBrk="1" latinLnBrk="0" hangingPunct="1">
              <a:spcBef>
                <a:spcPts val="400"/>
              </a:spcBef>
              <a:buNone/>
              <a:defRPr sz="4000" b="0" kern="1200" cap="all" spc="0" baseline="0">
                <a:solidFill>
                  <a:schemeClr val="tx2"/>
                </a:solidFill>
                <a:latin typeface="+mj-lt"/>
                <a:ea typeface="+mj-ea"/>
                <a:cs typeface="Tunga" pitchFamily="2"/>
              </a:defRPr>
            </a:lvl1pPr>
          </a:lstStyle>
          <a:p>
            <a:pPr algn="r">
              <a:lnSpc>
                <a:spcPct val="150000"/>
              </a:lnSpc>
            </a:pPr>
            <a:r>
              <a:rPr lang="el-GR" altLang="en-GR" sz="900" dirty="0"/>
              <a:t>ΔΗΜΟΚΡΙΤΕΙΟ ΠΑΝΕΠΙΣΤΗΜΙΟ ΘΡΑΚΗΣ ΠΟΛΥΤΕΧΝΙΚΗ ΣΧΟΛΗ  ΤΜΗΜΑ ΜΗΧΑΝΙΚΩΝ ΠΕΡΙΒΑΛΛΟΝΤΟΣ</a:t>
            </a:r>
            <a:endParaRPr lang="en-GR" sz="900" dirty="0"/>
          </a:p>
        </p:txBody>
      </p:sp>
    </p:spTree>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rganizingengagement.org/models/spectrum-of-public-participa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undp.org/governance/environmental-governanc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undp.org/governance/environmental-governanc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eea.europa.eu/en/analysis/publications/the-case-for-public-participatio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UdkWDwqRqZY?start=123&amp;feature=oembed"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link.springer.com/article/10.1023/A:1023947624004"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doi.org/10.1023/A:1023947624004"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atermining.eu/implementation/#WP2-Co-creationthrough-social-engagement-for-societal-embeddin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2.xml.rels><?xml version="1.0" encoding="UTF-8" standalone="yes"?>
<Relationships xmlns="http://schemas.openxmlformats.org/package/2006/relationships"><Relationship Id="rId3" Type="http://schemas.openxmlformats.org/officeDocument/2006/relationships/hyperlink" Target="https://doi.org/10.1023/A:1023947624004"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oi.org/10.1023/A:1023947624004"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doi.org/10.1023/A:1023947624004"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atermining.eu/implementation/#WP2-Co-creationthrough-social-engagement-for-societal-embeddin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oi.org/10.1023/A:1023947624004"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XXVgDq2T8UM?feature=oembed"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miro.com/welcomeonboard/a2RPRzJ3dG1vNGhtZ2FvRjVQNUhoMDRzZkhKSHhhdVg3Y2FXdkRGN0xQa0pzR1kraFRsYnhPb2VQTFRldUtWcUE2YnhleDV5Mk1XNzBTUjQxUU5aZDlsalVHZXgzMllQV0kzMlphVEkvSDJzWU9ybUJaci9JTEtYcldyY3o5bEVBS2NFMDFkcUNFSnM0d3FEN050ekl3PT0hdjE=?share_link_id=405770005559"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miro.com/app/board/uXjVJymRY_c=/?share_link_id=333869121799"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491880" y="5085184"/>
            <a:ext cx="5120640" cy="1368152"/>
          </a:xfrm>
        </p:spPr>
        <p:txBody>
          <a:bodyPr>
            <a:normAutofit/>
          </a:bodyPr>
          <a:lstStyle/>
          <a:p>
            <a:r>
              <a:rPr lang="el-GR" sz="2800" b="1" dirty="0" err="1">
                <a:solidFill>
                  <a:schemeClr val="tx1"/>
                </a:solidFill>
                <a:sym typeface="Wingdings" pitchFamily="2" charset="2"/>
              </a:rPr>
              <a:t>Δρ</a:t>
            </a:r>
            <a:r>
              <a:rPr lang="en-US" sz="2800" b="1" dirty="0">
                <a:solidFill>
                  <a:schemeClr val="tx1"/>
                </a:solidFill>
                <a:sym typeface="Wingdings" pitchFamily="2" charset="2"/>
              </a:rPr>
              <a:t>. </a:t>
            </a:r>
            <a:r>
              <a:rPr lang="el-GR" sz="2800" b="1" dirty="0">
                <a:solidFill>
                  <a:schemeClr val="tx1"/>
                </a:solidFill>
                <a:sym typeface="Wingdings" pitchFamily="2" charset="2"/>
              </a:rPr>
              <a:t>Γ.Α. Τσαλίδης, </a:t>
            </a:r>
            <a:r>
              <a:rPr lang="en-US" sz="2200" b="1" dirty="0">
                <a:solidFill>
                  <a:srgbClr val="0070C0"/>
                </a:solidFill>
                <a:sym typeface="Wingdings" pitchFamily="2" charset="2"/>
              </a:rPr>
              <a:t>gatsalid@env.duth.gr</a:t>
            </a:r>
          </a:p>
        </p:txBody>
      </p:sp>
      <p:sp>
        <p:nvSpPr>
          <p:cNvPr id="2" name="1 - Τίτλος"/>
          <p:cNvSpPr>
            <a:spLocks noGrp="1"/>
          </p:cNvSpPr>
          <p:nvPr>
            <p:ph type="title"/>
          </p:nvPr>
        </p:nvSpPr>
        <p:spPr>
          <a:xfrm>
            <a:off x="3419872" y="1270352"/>
            <a:ext cx="5724128" cy="3325556"/>
          </a:xfrm>
        </p:spPr>
        <p:txBody>
          <a:bodyPr>
            <a:normAutofit/>
          </a:bodyPr>
          <a:lstStyle/>
          <a:p>
            <a:r>
              <a:rPr lang="el-GR" dirty="0">
                <a:latin typeface="+mn-lt"/>
              </a:rPr>
              <a:t>Συμμετοχή κοινού στη λήψη αποφάσεων για την περιβαλλοντική διαχείριση</a:t>
            </a:r>
          </a:p>
        </p:txBody>
      </p:sp>
      <p:pic>
        <p:nvPicPr>
          <p:cNvPr id="4" name="Picture 2" descr="Δημοκρίτειο Πανεπιστήμιο Θράκης - TopSites.gr">
            <a:extLst>
              <a:ext uri="{FF2B5EF4-FFF2-40B4-BE49-F238E27FC236}">
                <a16:creationId xmlns:a16="http://schemas.microsoft.com/office/drawing/2014/main" id="{EDF0E5D7-4CAB-C355-58D6-CB2FE6DC1B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642"/>
            <a:ext cx="1397496" cy="128399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361380C-A249-305A-9832-3795A11458CC}"/>
              </a:ext>
            </a:extLst>
          </p:cNvPr>
          <p:cNvSpPr txBox="1">
            <a:spLocks/>
          </p:cNvSpPr>
          <p:nvPr/>
        </p:nvSpPr>
        <p:spPr>
          <a:xfrm>
            <a:off x="3419872" y="-11013"/>
            <a:ext cx="4569991" cy="792089"/>
          </a:xfrm>
          <a:prstGeom prst="rect">
            <a:avLst/>
          </a:prstGeom>
          <a:solidFill>
            <a:schemeClr val="bg1">
              <a:lumMod val="95000"/>
            </a:schemeClr>
          </a:solidFill>
        </p:spPr>
        <p:txBody>
          <a:bodyPr vert="horz" lIns="91440" tIns="45720" rIns="91440" bIns="45720" rtlCol="0" anchor="b" anchorCtr="0">
            <a:noAutofit/>
          </a:bodyPr>
          <a:lstStyle>
            <a:lvl1pPr algn="l" defTabSz="914400" rtl="0" eaLnBrk="1" latinLnBrk="0" hangingPunct="1">
              <a:spcBef>
                <a:spcPts val="400"/>
              </a:spcBef>
              <a:buNone/>
              <a:defRPr sz="4000" b="0" kern="1200" cap="all" spc="0" baseline="0">
                <a:solidFill>
                  <a:schemeClr val="tx2"/>
                </a:solidFill>
                <a:latin typeface="+mj-lt"/>
                <a:ea typeface="+mj-ea"/>
                <a:cs typeface="Tunga" pitchFamily="2"/>
              </a:defRPr>
            </a:lvl1pPr>
          </a:lstStyle>
          <a:p>
            <a:pPr>
              <a:lnSpc>
                <a:spcPct val="150000"/>
              </a:lnSpc>
            </a:pPr>
            <a:r>
              <a:rPr lang="el-GR" altLang="en-GR" sz="1200" b="1" dirty="0">
                <a:solidFill>
                  <a:schemeClr val="tx1"/>
                </a:solidFill>
              </a:rPr>
              <a:t>ΔΗΜΟΚΡΙΤΕΙΟ ΠΑΝΕΠΙΣΤΗΜΙΟ ΘΡΑΚΗΣ ΠΟΛΥΤΕΧΝΙΚΗ ΣΧΟΛΗ  ΤΜΗΜΑ ΜΗΧΑΝΙΚΩΝ ΠΕΡΙΒΑΛΛΟΝΤΟΣ</a:t>
            </a:r>
            <a:endParaRPr lang="en-GR" sz="1200" dirty="0">
              <a:solidFill>
                <a:schemeClr val="tx1"/>
              </a:solidFill>
            </a:endParaRPr>
          </a:p>
        </p:txBody>
      </p:sp>
    </p:spTree>
    <p:extLst>
      <p:ext uri="{BB962C8B-B14F-4D97-AF65-F5344CB8AC3E}">
        <p14:creationId xmlns:p14="http://schemas.microsoft.com/office/powerpoint/2010/main" val="3482659419"/>
      </p:ext>
    </p:extLst>
  </p:cSld>
  <p:clrMapOvr>
    <a:masterClrMapping/>
  </p:clrMapOvr>
  <mc:AlternateContent xmlns:mc="http://schemas.openxmlformats.org/markup-compatibility/2006" xmlns:p14="http://schemas.microsoft.com/office/powerpoint/2010/main">
    <mc:Choice Requires="p14">
      <p:transition spd="slow" p14:dur="2000" advTm="1947"/>
    </mc:Choice>
    <mc:Fallback xmlns="">
      <p:transition spd="slow" advTm="1947"/>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CA4AE9-BF6A-0D1A-7733-3EE00C5033B7}"/>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5AF8AFC5-C09C-DDB4-10A7-E9343CA83EB2}"/>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116632"/>
            <a:ext cx="3694658" cy="4680520"/>
          </a:xfrm>
          <a:prstGeom prst="rect">
            <a:avLst/>
          </a:prstGeom>
        </p:spPr>
      </p:pic>
      <p:sp>
        <p:nvSpPr>
          <p:cNvPr id="7" name="TextBox 6">
            <a:extLst>
              <a:ext uri="{FF2B5EF4-FFF2-40B4-BE49-F238E27FC236}">
                <a16:creationId xmlns:a16="http://schemas.microsoft.com/office/drawing/2014/main" id="{45B45660-B5BF-BA88-04A9-4C43E77C2706}"/>
              </a:ext>
            </a:extLst>
          </p:cNvPr>
          <p:cNvSpPr txBox="1"/>
          <p:nvPr/>
        </p:nvSpPr>
        <p:spPr>
          <a:xfrm>
            <a:off x="3347864" y="2041535"/>
            <a:ext cx="5832648" cy="2062103"/>
          </a:xfrm>
          <a:prstGeom prst="rect">
            <a:avLst/>
          </a:prstGeom>
          <a:noFill/>
        </p:spPr>
        <p:txBody>
          <a:bodyPr wrap="square" rtlCol="0">
            <a:spAutoFit/>
          </a:bodyPr>
          <a:lstStyle/>
          <a:p>
            <a:r>
              <a:rPr lang="el-GR" sz="3200" dirty="0"/>
              <a:t>Πώς η συμμετοχή του κοινού μπορεί να βελτιώσει την ποιότητα μιας περιβαλλοντικής απόφασης;</a:t>
            </a:r>
            <a:endParaRPr lang="en-US" sz="3200" dirty="0"/>
          </a:p>
        </p:txBody>
      </p:sp>
      <p:sp>
        <p:nvSpPr>
          <p:cNvPr id="11" name="TextBox 10">
            <a:extLst>
              <a:ext uri="{FF2B5EF4-FFF2-40B4-BE49-F238E27FC236}">
                <a16:creationId xmlns:a16="http://schemas.microsoft.com/office/drawing/2014/main" id="{0585E760-9739-1C91-7655-3D3CF7A8A60A}"/>
              </a:ext>
            </a:extLst>
          </p:cNvPr>
          <p:cNvSpPr txBox="1"/>
          <p:nvPr/>
        </p:nvSpPr>
        <p:spPr>
          <a:xfrm>
            <a:off x="35496" y="4682244"/>
            <a:ext cx="9045152" cy="1200329"/>
          </a:xfrm>
          <a:prstGeom prst="rect">
            <a:avLst/>
          </a:prstGeom>
          <a:noFill/>
        </p:spPr>
        <p:txBody>
          <a:bodyPr wrap="square">
            <a:spAutoFit/>
          </a:bodyPr>
          <a:lstStyle/>
          <a:p>
            <a:r>
              <a:rPr lang="el-GR" sz="2400" dirty="0"/>
              <a:t>Ενσωματώνει πολλαπλές οπτικές και εμπειρίες, αποφεύγοντας τεχνοκρατικές ή αποκομμένες προσεγγίσεις· οδηγεί σε πιο ρεαλιστικές, εφαρμόσιμες και αποδεκτές λύσεις.</a:t>
            </a:r>
            <a:endParaRPr lang="en-US" sz="2400" dirty="0"/>
          </a:p>
        </p:txBody>
      </p:sp>
    </p:spTree>
    <p:extLst>
      <p:ext uri="{BB962C8B-B14F-4D97-AF65-F5344CB8AC3E}">
        <p14:creationId xmlns:p14="http://schemas.microsoft.com/office/powerpoint/2010/main" val="218405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31229-8BAC-9DA6-D5D7-E005A0CE8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E75DF-8E67-3F15-55B2-CA5A61F9503F}"/>
              </a:ext>
            </a:extLst>
          </p:cNvPr>
          <p:cNvSpPr>
            <a:spLocks noGrp="1"/>
          </p:cNvSpPr>
          <p:nvPr>
            <p:ph type="title"/>
          </p:nvPr>
        </p:nvSpPr>
        <p:spPr>
          <a:xfrm>
            <a:off x="276225" y="228600"/>
            <a:ext cx="7968183" cy="1328192"/>
          </a:xfrm>
        </p:spPr>
        <p:txBody>
          <a:bodyPr>
            <a:noAutofit/>
          </a:bodyPr>
          <a:lstStyle/>
          <a:p>
            <a:r>
              <a:rPr lang="el-GR" dirty="0"/>
              <a:t>Πολλαπλά Οφέλη για Πολίτες, Θεσμούς και Περιβάλλον</a:t>
            </a:r>
          </a:p>
        </p:txBody>
      </p:sp>
      <p:sp>
        <p:nvSpPr>
          <p:cNvPr id="3" name="Content Placeholder 2">
            <a:extLst>
              <a:ext uri="{FF2B5EF4-FFF2-40B4-BE49-F238E27FC236}">
                <a16:creationId xmlns:a16="http://schemas.microsoft.com/office/drawing/2014/main" id="{E2DCF99C-01D6-757D-B6B9-943DF9AF31DD}"/>
              </a:ext>
            </a:extLst>
          </p:cNvPr>
          <p:cNvSpPr>
            <a:spLocks noGrp="1"/>
          </p:cNvSpPr>
          <p:nvPr>
            <p:ph sz="quarter" idx="13"/>
          </p:nvPr>
        </p:nvSpPr>
        <p:spPr>
          <a:xfrm>
            <a:off x="107504" y="1556792"/>
            <a:ext cx="8928992" cy="5184576"/>
          </a:xfrm>
        </p:spPr>
        <p:txBody>
          <a:bodyPr>
            <a:normAutofit fontScale="92500" lnSpcReduction="10000"/>
          </a:bodyPr>
          <a:lstStyle/>
          <a:p>
            <a:pPr marL="0" indent="0">
              <a:buNone/>
            </a:pPr>
            <a:r>
              <a:rPr lang="el-GR" sz="2800" b="1" dirty="0"/>
              <a:t>Για τους πολίτες</a:t>
            </a:r>
            <a:r>
              <a:rPr lang="el-GR" sz="2800" dirty="0"/>
              <a:t>:</a:t>
            </a:r>
          </a:p>
          <a:p>
            <a:pPr marL="858838" lvl="2" indent="-514350">
              <a:buFont typeface="+mj-lt"/>
              <a:buAutoNum type="arabicPeriod"/>
            </a:pPr>
            <a:r>
              <a:rPr lang="el-GR" sz="2600" dirty="0"/>
              <a:t>Ενδυνάμωση, εμπιστοσύνη, κοινωνική συνοχή.</a:t>
            </a:r>
          </a:p>
          <a:p>
            <a:pPr marL="858838" lvl="2" indent="-514350">
              <a:buFont typeface="+mj-lt"/>
              <a:buAutoNum type="arabicPeriod"/>
            </a:pPr>
            <a:r>
              <a:rPr lang="el-GR" sz="2600" dirty="0"/>
              <a:t>Καλλιέργεια περιβαλλοντικής συνείδησης και υπευθυνότητας</a:t>
            </a:r>
            <a:r>
              <a:rPr lang="el-GR" sz="2400" dirty="0"/>
              <a:t>.</a:t>
            </a:r>
          </a:p>
          <a:p>
            <a:pPr marL="0" indent="0">
              <a:buNone/>
            </a:pPr>
            <a:r>
              <a:rPr lang="el-GR" sz="2800" b="1" dirty="0"/>
              <a:t>Για τους θεσμούς</a:t>
            </a:r>
            <a:r>
              <a:rPr lang="el-GR" sz="2800" dirty="0"/>
              <a:t>:</a:t>
            </a:r>
          </a:p>
          <a:p>
            <a:pPr marL="858838" lvl="2" indent="-514350">
              <a:buFont typeface="+mj-lt"/>
              <a:buAutoNum type="arabicPeriod"/>
            </a:pPr>
            <a:r>
              <a:rPr lang="el-GR" sz="2600" dirty="0"/>
              <a:t>Μείωση κοινωνικών αντιστάσεων.</a:t>
            </a:r>
          </a:p>
          <a:p>
            <a:pPr marL="858838" lvl="2" indent="-514350">
              <a:buFont typeface="+mj-lt"/>
              <a:buAutoNum type="arabicPeriod"/>
            </a:pPr>
            <a:r>
              <a:rPr lang="el-GR" sz="2600" dirty="0"/>
              <a:t>Ανάδειξη καινοτόμων ιδεών από τη βάση.</a:t>
            </a:r>
          </a:p>
          <a:p>
            <a:pPr marL="858838" lvl="2" indent="-514350">
              <a:buFont typeface="+mj-lt"/>
              <a:buAutoNum type="arabicPeriod"/>
            </a:pPr>
            <a:r>
              <a:rPr lang="el-GR" sz="2600" dirty="0"/>
              <a:t>Ενίσχυση </a:t>
            </a:r>
            <a:r>
              <a:rPr lang="el-GR" sz="2600" dirty="0" err="1"/>
              <a:t>διατομεακής</a:t>
            </a:r>
            <a:r>
              <a:rPr lang="el-GR" sz="2600" dirty="0"/>
              <a:t> συνεργασίας (π.χ. πανεπιστήμια–δήμοι–πολίτες).</a:t>
            </a:r>
          </a:p>
          <a:p>
            <a:pPr marL="0" indent="0">
              <a:buNone/>
            </a:pPr>
            <a:r>
              <a:rPr lang="el-GR" sz="2800" b="1" dirty="0"/>
              <a:t>Για το περιβάλλον</a:t>
            </a:r>
            <a:r>
              <a:rPr lang="el-GR" sz="2800" dirty="0"/>
              <a:t>:</a:t>
            </a:r>
          </a:p>
          <a:p>
            <a:pPr marL="801688" lvl="2" indent="-457200">
              <a:buFont typeface="+mj-lt"/>
              <a:buAutoNum type="arabicPeriod"/>
            </a:pPr>
            <a:r>
              <a:rPr lang="el-GR" sz="2600" dirty="0"/>
              <a:t>Υιοθέτηση πιο βιώσιμων πρακτικών διαχείρισης.</a:t>
            </a:r>
          </a:p>
          <a:p>
            <a:pPr marL="801688" lvl="2" indent="-457200">
              <a:buFont typeface="+mj-lt"/>
              <a:buAutoNum type="arabicPeriod"/>
            </a:pPr>
            <a:r>
              <a:rPr lang="el-GR" sz="2600" dirty="0"/>
              <a:t>Ενίσχυση της κοινωνικής νομιμοποίησης μέτρων προστασίας.</a:t>
            </a:r>
            <a:endParaRPr lang="el-GR" sz="2600" b="1" dirty="0"/>
          </a:p>
        </p:txBody>
      </p:sp>
    </p:spTree>
    <p:extLst>
      <p:ext uri="{BB962C8B-B14F-4D97-AF65-F5344CB8AC3E}">
        <p14:creationId xmlns:p14="http://schemas.microsoft.com/office/powerpoint/2010/main" val="89255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8AF7E-0957-A6F5-AF61-E4F8610F5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7CA63-B6D0-7E75-18D4-AC1DE2D8EE77}"/>
              </a:ext>
            </a:extLst>
          </p:cNvPr>
          <p:cNvSpPr>
            <a:spLocks noGrp="1"/>
          </p:cNvSpPr>
          <p:nvPr>
            <p:ph type="title"/>
          </p:nvPr>
        </p:nvSpPr>
        <p:spPr>
          <a:xfrm>
            <a:off x="276225" y="228600"/>
            <a:ext cx="7968183" cy="1328192"/>
          </a:xfrm>
        </p:spPr>
        <p:txBody>
          <a:bodyPr>
            <a:noAutofit/>
          </a:bodyPr>
          <a:lstStyle/>
          <a:p>
            <a:r>
              <a:rPr lang="el-GR" dirty="0"/>
              <a:t>Πολλαπλά Οφέλη για Πολίτες, Θεσμούς και Περιβάλλον - Παράδειγμα</a:t>
            </a:r>
          </a:p>
        </p:txBody>
      </p:sp>
      <p:sp>
        <p:nvSpPr>
          <p:cNvPr id="5" name="Content Placeholder 4">
            <a:extLst>
              <a:ext uri="{FF2B5EF4-FFF2-40B4-BE49-F238E27FC236}">
                <a16:creationId xmlns:a16="http://schemas.microsoft.com/office/drawing/2014/main" id="{7DAFB508-FE25-B855-BEC6-B7CD2087DD3C}"/>
              </a:ext>
            </a:extLst>
          </p:cNvPr>
          <p:cNvSpPr>
            <a:spLocks noGrp="1"/>
          </p:cNvSpPr>
          <p:nvPr>
            <p:ph sz="quarter" idx="13"/>
          </p:nvPr>
        </p:nvSpPr>
        <p:spPr>
          <a:xfrm>
            <a:off x="274320" y="1628800"/>
            <a:ext cx="8595360" cy="4607408"/>
          </a:xfrm>
        </p:spPr>
        <p:txBody>
          <a:bodyPr>
            <a:normAutofit/>
          </a:bodyPr>
          <a:lstStyle/>
          <a:p>
            <a:pPr marL="0" indent="0">
              <a:buNone/>
            </a:pPr>
            <a:r>
              <a:rPr lang="el-GR" sz="2400" b="1" dirty="0"/>
              <a:t>Δίκτυο </a:t>
            </a:r>
            <a:r>
              <a:rPr lang="en-US" sz="2400" b="1" dirty="0"/>
              <a:t>NATURA 2000</a:t>
            </a:r>
            <a:endParaRPr lang="el-GR" sz="2400" b="1" dirty="0"/>
          </a:p>
          <a:p>
            <a:pPr marL="0" indent="0">
              <a:buNone/>
            </a:pPr>
            <a:r>
              <a:rPr lang="el-GR" b="1" dirty="0"/>
              <a:t>Η Ελλάδα έχει χαρακτηρίσει σήμερα 202 Ζώνες Ειδικής Προστασίας  και 241 Τόπους Κοινοτικής Σημασίας (με επικαλύψεις όσον αφορά τις εκτάσεις τους). </a:t>
            </a:r>
          </a:p>
          <a:p>
            <a:pPr marL="0" indent="0">
              <a:buNone/>
            </a:pPr>
            <a:endParaRPr lang="el-GR" b="1" dirty="0"/>
          </a:p>
          <a:p>
            <a:pPr marL="0" indent="0">
              <a:buNone/>
            </a:pPr>
            <a:r>
              <a:rPr lang="el-GR" b="1" dirty="0"/>
              <a:t>Ο κατάλογος των Ελληνικών Ζωνών Ειδικής Προστασίας δημοσιεύτηκε στο ΦΕΚ 1495/Β/06.09.2010.</a:t>
            </a:r>
          </a:p>
          <a:p>
            <a:pPr marL="0" indent="0">
              <a:buNone/>
            </a:pPr>
            <a:endParaRPr lang="el-GR" b="1" dirty="0"/>
          </a:p>
        </p:txBody>
      </p:sp>
      <p:pic>
        <p:nvPicPr>
          <p:cNvPr id="6" name="Picture 5">
            <a:extLst>
              <a:ext uri="{FF2B5EF4-FFF2-40B4-BE49-F238E27FC236}">
                <a16:creationId xmlns:a16="http://schemas.microsoft.com/office/drawing/2014/main" id="{77240DAE-3BF7-1054-2B24-59CF223FBC2E}"/>
              </a:ext>
            </a:extLst>
          </p:cNvPr>
          <p:cNvPicPr>
            <a:picLocks noChangeAspect="1"/>
          </p:cNvPicPr>
          <p:nvPr/>
        </p:nvPicPr>
        <p:blipFill>
          <a:blip r:embed="rId3"/>
          <a:stretch>
            <a:fillRect/>
          </a:stretch>
        </p:blipFill>
        <p:spPr>
          <a:xfrm>
            <a:off x="1480220" y="1484784"/>
            <a:ext cx="6183560" cy="5276999"/>
          </a:xfrm>
          <a:prstGeom prst="rect">
            <a:avLst/>
          </a:prstGeom>
        </p:spPr>
      </p:pic>
    </p:spTree>
    <p:extLst>
      <p:ext uri="{BB962C8B-B14F-4D97-AF65-F5344CB8AC3E}">
        <p14:creationId xmlns:p14="http://schemas.microsoft.com/office/powerpoint/2010/main" val="221541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174FF-8494-0076-9A17-5A09A68BE7AC}"/>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F0FC03F8-DA11-7A6D-6A02-16A5F65E38EA}"/>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116632"/>
            <a:ext cx="3694658" cy="4680520"/>
          </a:xfrm>
          <a:prstGeom prst="rect">
            <a:avLst/>
          </a:prstGeom>
        </p:spPr>
      </p:pic>
      <p:sp>
        <p:nvSpPr>
          <p:cNvPr id="7" name="TextBox 6">
            <a:extLst>
              <a:ext uri="{FF2B5EF4-FFF2-40B4-BE49-F238E27FC236}">
                <a16:creationId xmlns:a16="http://schemas.microsoft.com/office/drawing/2014/main" id="{588C2F9E-E039-42A8-64EE-A0245382C690}"/>
              </a:ext>
            </a:extLst>
          </p:cNvPr>
          <p:cNvSpPr txBox="1"/>
          <p:nvPr/>
        </p:nvSpPr>
        <p:spPr>
          <a:xfrm>
            <a:off x="3347864" y="2041535"/>
            <a:ext cx="5832648" cy="1569660"/>
          </a:xfrm>
          <a:prstGeom prst="rect">
            <a:avLst/>
          </a:prstGeom>
          <a:noFill/>
        </p:spPr>
        <p:txBody>
          <a:bodyPr wrap="square" rtlCol="0">
            <a:spAutoFit/>
          </a:bodyPr>
          <a:lstStyle/>
          <a:p>
            <a:r>
              <a:rPr lang="el-GR" sz="3200" dirty="0"/>
              <a:t>Ποιο από τα τρία επίπεδα ωφελείται περισσότερο: κοινωνία, θεσμοί ή περιβάλλον;</a:t>
            </a:r>
            <a:endParaRPr lang="en-US" sz="3200" dirty="0"/>
          </a:p>
        </p:txBody>
      </p:sp>
      <p:sp>
        <p:nvSpPr>
          <p:cNvPr id="11" name="TextBox 10">
            <a:extLst>
              <a:ext uri="{FF2B5EF4-FFF2-40B4-BE49-F238E27FC236}">
                <a16:creationId xmlns:a16="http://schemas.microsoft.com/office/drawing/2014/main" id="{FB97A2CD-95DC-3AF7-D5A1-B9ACE7ED834E}"/>
              </a:ext>
            </a:extLst>
          </p:cNvPr>
          <p:cNvSpPr txBox="1"/>
          <p:nvPr/>
        </p:nvSpPr>
        <p:spPr>
          <a:xfrm>
            <a:off x="63352" y="4581128"/>
            <a:ext cx="9045152" cy="1200329"/>
          </a:xfrm>
          <a:prstGeom prst="rect">
            <a:avLst/>
          </a:prstGeom>
          <a:noFill/>
        </p:spPr>
        <p:txBody>
          <a:bodyPr wrap="square">
            <a:spAutoFit/>
          </a:bodyPr>
          <a:lstStyle/>
          <a:p>
            <a:r>
              <a:rPr lang="el-GR" sz="2400" dirty="0"/>
              <a:t>Όλα ωφελούνται αμοιβαία, ωστόσο, οι θεσμοί αποκτούν τη μεγαλύτερη προστιθέμενη αξία μέσω κοινωνικής νομιμοποίησης και εμπιστοσύνης.</a:t>
            </a:r>
            <a:endParaRPr lang="en-US" sz="2400" dirty="0"/>
          </a:p>
        </p:txBody>
      </p:sp>
    </p:spTree>
    <p:extLst>
      <p:ext uri="{BB962C8B-B14F-4D97-AF65-F5344CB8AC3E}">
        <p14:creationId xmlns:p14="http://schemas.microsoft.com/office/powerpoint/2010/main" val="50404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36BC9-6B51-FD05-94BB-B859E74905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2F98B9-8DA8-63F4-79C1-029D0EB78BB6}"/>
              </a:ext>
            </a:extLst>
          </p:cNvPr>
          <p:cNvSpPr>
            <a:spLocks noGrp="1"/>
          </p:cNvSpPr>
          <p:nvPr>
            <p:ph type="title"/>
          </p:nvPr>
        </p:nvSpPr>
        <p:spPr>
          <a:xfrm>
            <a:off x="107504" y="372616"/>
            <a:ext cx="8591550" cy="1328192"/>
          </a:xfrm>
        </p:spPr>
        <p:txBody>
          <a:bodyPr>
            <a:noAutofit/>
          </a:bodyPr>
          <a:lstStyle/>
          <a:p>
            <a:r>
              <a:rPr lang="el-GR" dirty="0"/>
              <a:t>Από την Ενημέρωση στη Συν-Δημιουργία: Μορφές Δημόσιας Συμμετοχής (1)</a:t>
            </a:r>
          </a:p>
        </p:txBody>
      </p:sp>
      <p:sp>
        <p:nvSpPr>
          <p:cNvPr id="3" name="Content Placeholder 2">
            <a:extLst>
              <a:ext uri="{FF2B5EF4-FFF2-40B4-BE49-F238E27FC236}">
                <a16:creationId xmlns:a16="http://schemas.microsoft.com/office/drawing/2014/main" id="{CCE9AA78-5669-2F62-18AA-FA836625A136}"/>
              </a:ext>
            </a:extLst>
          </p:cNvPr>
          <p:cNvSpPr>
            <a:spLocks noGrp="1"/>
          </p:cNvSpPr>
          <p:nvPr>
            <p:ph sz="quarter" idx="13"/>
          </p:nvPr>
        </p:nvSpPr>
        <p:spPr>
          <a:xfrm>
            <a:off x="107504" y="1772816"/>
            <a:ext cx="8928992" cy="4968552"/>
          </a:xfrm>
        </p:spPr>
        <p:txBody>
          <a:bodyPr>
            <a:normAutofit/>
          </a:bodyPr>
          <a:lstStyle/>
          <a:p>
            <a:pPr marL="0" indent="0">
              <a:buNone/>
            </a:pPr>
            <a:r>
              <a:rPr lang="el-GR" sz="2800" dirty="0"/>
              <a:t>Κύριες μορφές συμμετοχής:</a:t>
            </a:r>
          </a:p>
          <a:p>
            <a:pPr marL="514350" indent="-514350">
              <a:buFont typeface="+mj-lt"/>
              <a:buAutoNum type="arabicPeriod"/>
            </a:pPr>
            <a:r>
              <a:rPr lang="el-GR" sz="2800" dirty="0"/>
              <a:t>Ενημέρωση </a:t>
            </a:r>
          </a:p>
          <a:p>
            <a:pPr marL="801688" lvl="2" indent="-457200"/>
            <a:r>
              <a:rPr lang="el-GR" sz="2400" dirty="0"/>
              <a:t>Παροχή πληροφορίας από τις αρχές προς τους πολίτες.</a:t>
            </a:r>
          </a:p>
          <a:p>
            <a:pPr marL="801688" lvl="2" indent="-457200"/>
            <a:r>
              <a:rPr lang="el-GR" sz="2400" dirty="0"/>
              <a:t>Μονομερής ροή επικοινωνίας.</a:t>
            </a:r>
          </a:p>
          <a:p>
            <a:pPr marL="344488" lvl="2" indent="0">
              <a:buNone/>
            </a:pPr>
            <a:r>
              <a:rPr lang="el-GR" sz="2400" dirty="0"/>
              <a:t>Παράδειγμα: δημόσιες ανακοινώσεις, ιστοσελίδες, δελτία τύπου.</a:t>
            </a:r>
          </a:p>
          <a:p>
            <a:pPr marL="514350" indent="-514350">
              <a:buFont typeface="+mj-lt"/>
              <a:buAutoNum type="arabicPeriod"/>
            </a:pPr>
            <a:r>
              <a:rPr lang="el-GR" sz="2800" dirty="0"/>
              <a:t>Διαβούλευση </a:t>
            </a:r>
          </a:p>
          <a:p>
            <a:pPr marL="801688" lvl="2" indent="-457200"/>
            <a:r>
              <a:rPr lang="el-GR" sz="2400" dirty="0"/>
              <a:t>Συλλογή απόψεων μέσω ερωτηματολογίων, δημόσιων συζητήσεων.</a:t>
            </a:r>
          </a:p>
          <a:p>
            <a:pPr marL="801688" lvl="2" indent="-457200"/>
            <a:r>
              <a:rPr lang="el-GR" sz="2400" dirty="0"/>
              <a:t>Οι πολίτες έχουν φωνή, </a:t>
            </a:r>
            <a:r>
              <a:rPr lang="el-GR" sz="2400" u="sng" dirty="0"/>
              <a:t>αλλά όχι λόγο στη λήψη απόφασης</a:t>
            </a:r>
            <a:r>
              <a:rPr lang="el-GR" sz="2400" dirty="0"/>
              <a:t>.</a:t>
            </a:r>
          </a:p>
        </p:txBody>
      </p:sp>
    </p:spTree>
    <p:extLst>
      <p:ext uri="{BB962C8B-B14F-4D97-AF65-F5344CB8AC3E}">
        <p14:creationId xmlns:p14="http://schemas.microsoft.com/office/powerpoint/2010/main" val="374103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5FF98-2423-2D21-B646-D8CB7D0FD2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22D29-02F1-6568-ACD7-75E195B0B68E}"/>
              </a:ext>
            </a:extLst>
          </p:cNvPr>
          <p:cNvSpPr>
            <a:spLocks noGrp="1"/>
          </p:cNvSpPr>
          <p:nvPr>
            <p:ph type="title"/>
          </p:nvPr>
        </p:nvSpPr>
        <p:spPr>
          <a:xfrm>
            <a:off x="107504" y="372616"/>
            <a:ext cx="8591550" cy="1328192"/>
          </a:xfrm>
        </p:spPr>
        <p:txBody>
          <a:bodyPr>
            <a:noAutofit/>
          </a:bodyPr>
          <a:lstStyle/>
          <a:p>
            <a:r>
              <a:rPr lang="el-GR" dirty="0"/>
              <a:t>Από την Ενημέρωση στη Συν-Δημιουργία: Μορφές Δημόσιας Συμμετοχής (2)</a:t>
            </a:r>
          </a:p>
        </p:txBody>
      </p:sp>
      <p:sp>
        <p:nvSpPr>
          <p:cNvPr id="3" name="Content Placeholder 2">
            <a:extLst>
              <a:ext uri="{FF2B5EF4-FFF2-40B4-BE49-F238E27FC236}">
                <a16:creationId xmlns:a16="http://schemas.microsoft.com/office/drawing/2014/main" id="{BCBDE859-AACA-12DE-E804-FA75CC6D9385}"/>
              </a:ext>
            </a:extLst>
          </p:cNvPr>
          <p:cNvSpPr>
            <a:spLocks noGrp="1"/>
          </p:cNvSpPr>
          <p:nvPr>
            <p:ph sz="quarter" idx="13"/>
          </p:nvPr>
        </p:nvSpPr>
        <p:spPr>
          <a:xfrm>
            <a:off x="107504" y="1772816"/>
            <a:ext cx="8928992" cy="4968552"/>
          </a:xfrm>
        </p:spPr>
        <p:txBody>
          <a:bodyPr>
            <a:normAutofit/>
          </a:bodyPr>
          <a:lstStyle/>
          <a:p>
            <a:pPr marL="0" indent="0">
              <a:buNone/>
            </a:pPr>
            <a:r>
              <a:rPr lang="el-GR" sz="2800" dirty="0"/>
              <a:t>Κύριες μορφές συμμετοχής (συνέχεια):</a:t>
            </a:r>
          </a:p>
          <a:p>
            <a:pPr marL="514350" indent="-514350">
              <a:buFont typeface="+mj-lt"/>
              <a:buAutoNum type="arabicPeriod" startAt="3"/>
            </a:pPr>
            <a:r>
              <a:rPr lang="el-GR" sz="2800" dirty="0"/>
              <a:t>Συνεργασία</a:t>
            </a:r>
          </a:p>
          <a:p>
            <a:pPr marL="801688" lvl="2" indent="-457200"/>
            <a:r>
              <a:rPr lang="el-GR" sz="2400" dirty="0"/>
              <a:t>Συνεχής αλληλεπίδραση πολιτών–θεσμών.</a:t>
            </a:r>
          </a:p>
          <a:p>
            <a:pPr marL="801688" lvl="2" indent="-457200"/>
            <a:r>
              <a:rPr lang="el-GR" sz="2400" dirty="0"/>
              <a:t>Κοινή αναζήτηση λύσεων.</a:t>
            </a:r>
          </a:p>
          <a:p>
            <a:pPr marL="514350" indent="-514350">
              <a:buFont typeface="+mj-lt"/>
              <a:buAutoNum type="arabicPeriod" startAt="3"/>
            </a:pPr>
            <a:r>
              <a:rPr lang="el-GR" sz="2800" dirty="0"/>
              <a:t>Συν-Δημιουργία </a:t>
            </a:r>
          </a:p>
          <a:p>
            <a:pPr marL="801688" lvl="2" indent="-457200"/>
            <a:r>
              <a:rPr lang="el-GR" sz="2400" dirty="0"/>
              <a:t>Ισότιμη συμμετοχή όλων των εμπλεκομένων στην ανάπτυξη πολιτικών.</a:t>
            </a:r>
          </a:p>
          <a:p>
            <a:pPr marL="0" indent="0">
              <a:buNone/>
            </a:pPr>
            <a:endParaRPr lang="el-GR" sz="2800" dirty="0"/>
          </a:p>
          <a:p>
            <a:pPr marL="0" indent="0">
              <a:buNone/>
            </a:pPr>
            <a:r>
              <a:rPr lang="el-GR" sz="2800" dirty="0"/>
              <a:t>Συνδέεται με τη μεθοδολογία </a:t>
            </a:r>
            <a:r>
              <a:rPr lang="el-GR" sz="2800" dirty="0" err="1"/>
              <a:t>Communities</a:t>
            </a:r>
            <a:r>
              <a:rPr lang="el-GR" sz="2800" dirty="0"/>
              <a:t> of </a:t>
            </a:r>
            <a:r>
              <a:rPr lang="el-GR" sz="2800" dirty="0" err="1"/>
              <a:t>Practice</a:t>
            </a:r>
            <a:r>
              <a:rPr lang="el-GR" sz="2800" dirty="0"/>
              <a:t> (CoP).</a:t>
            </a:r>
          </a:p>
        </p:txBody>
      </p:sp>
    </p:spTree>
    <p:extLst>
      <p:ext uri="{BB962C8B-B14F-4D97-AF65-F5344CB8AC3E}">
        <p14:creationId xmlns:p14="http://schemas.microsoft.com/office/powerpoint/2010/main" val="644251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00EEA-03C3-7E02-273A-87D8F209F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45B29-67ED-AA39-1917-D3E934F9EE32}"/>
              </a:ext>
            </a:extLst>
          </p:cNvPr>
          <p:cNvSpPr>
            <a:spLocks noGrp="1"/>
          </p:cNvSpPr>
          <p:nvPr>
            <p:ph type="title"/>
          </p:nvPr>
        </p:nvSpPr>
        <p:spPr>
          <a:xfrm>
            <a:off x="276225" y="228600"/>
            <a:ext cx="8591550" cy="1328192"/>
          </a:xfrm>
        </p:spPr>
        <p:txBody>
          <a:bodyPr>
            <a:noAutofit/>
          </a:bodyPr>
          <a:lstStyle/>
          <a:p>
            <a:r>
              <a:rPr lang="en-US" dirty="0"/>
              <a:t>IAP2, 2018 – </a:t>
            </a:r>
            <a:r>
              <a:rPr lang="en-US" dirty="0">
                <a:solidFill>
                  <a:srgbClr val="00B0F0"/>
                </a:solidFill>
                <a:hlinkClick r:id="rId3">
                  <a:extLst>
                    <a:ext uri="{A12FA001-AC4F-418D-AE19-62706E023703}">
                      <ahyp:hlinkClr xmlns:ahyp="http://schemas.microsoft.com/office/drawing/2018/hyperlinkcolor" val="tx"/>
                    </a:ext>
                  </a:extLst>
                </a:hlinkClick>
              </a:rPr>
              <a:t>Spectrum of Public Participation</a:t>
            </a:r>
            <a:endParaRPr lang="el-GR" dirty="0">
              <a:solidFill>
                <a:srgbClr val="00B0F0"/>
              </a:solidFill>
            </a:endParaRPr>
          </a:p>
        </p:txBody>
      </p:sp>
      <p:pic>
        <p:nvPicPr>
          <p:cNvPr id="4" name="Picture 3">
            <a:extLst>
              <a:ext uri="{FF2B5EF4-FFF2-40B4-BE49-F238E27FC236}">
                <a16:creationId xmlns:a16="http://schemas.microsoft.com/office/drawing/2014/main" id="{F3ACFB8F-5F6D-14C8-1A30-08447AD6DAF1}"/>
              </a:ext>
            </a:extLst>
          </p:cNvPr>
          <p:cNvPicPr>
            <a:picLocks noChangeAspect="1"/>
          </p:cNvPicPr>
          <p:nvPr/>
        </p:nvPicPr>
        <p:blipFill>
          <a:blip r:embed="rId4"/>
          <a:srcRect l="2183" t="22719" r="1959" b="3852"/>
          <a:stretch>
            <a:fillRect/>
          </a:stretch>
        </p:blipFill>
        <p:spPr>
          <a:xfrm>
            <a:off x="451147" y="1772816"/>
            <a:ext cx="8400232" cy="4968552"/>
          </a:xfrm>
          <a:prstGeom prst="rect">
            <a:avLst/>
          </a:prstGeom>
        </p:spPr>
      </p:pic>
      <p:sp>
        <p:nvSpPr>
          <p:cNvPr id="8" name="TextBox 7">
            <a:extLst>
              <a:ext uri="{FF2B5EF4-FFF2-40B4-BE49-F238E27FC236}">
                <a16:creationId xmlns:a16="http://schemas.microsoft.com/office/drawing/2014/main" id="{1004E97A-9AAC-57EB-990F-5619F4388FE3}"/>
              </a:ext>
            </a:extLst>
          </p:cNvPr>
          <p:cNvSpPr txBox="1"/>
          <p:nvPr/>
        </p:nvSpPr>
        <p:spPr>
          <a:xfrm>
            <a:off x="2426402" y="1916832"/>
            <a:ext cx="1497526" cy="369332"/>
          </a:xfrm>
          <a:prstGeom prst="rect">
            <a:avLst/>
          </a:prstGeom>
          <a:solidFill>
            <a:schemeClr val="bg1"/>
          </a:solidFill>
          <a:ln>
            <a:noFill/>
          </a:ln>
        </p:spPr>
        <p:txBody>
          <a:bodyPr wrap="none" rtlCol="0">
            <a:spAutoFit/>
          </a:bodyPr>
          <a:lstStyle/>
          <a:p>
            <a:pPr algn="ctr"/>
            <a:r>
              <a:rPr lang="el-GR" dirty="0"/>
              <a:t>Διαβούλευση</a:t>
            </a:r>
            <a:endParaRPr lang="en-US" dirty="0"/>
          </a:p>
        </p:txBody>
      </p:sp>
      <p:sp>
        <p:nvSpPr>
          <p:cNvPr id="7" name="Rectangle 6">
            <a:extLst>
              <a:ext uri="{FF2B5EF4-FFF2-40B4-BE49-F238E27FC236}">
                <a16:creationId xmlns:a16="http://schemas.microsoft.com/office/drawing/2014/main" id="{EC19AEC5-16EB-710E-B8C7-9EF7257D38C2}"/>
              </a:ext>
            </a:extLst>
          </p:cNvPr>
          <p:cNvSpPr/>
          <p:nvPr/>
        </p:nvSpPr>
        <p:spPr>
          <a:xfrm>
            <a:off x="3923928" y="2028800"/>
            <a:ext cx="3312368" cy="456855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159013-CC7A-AE97-D4D2-434270321F41}"/>
              </a:ext>
            </a:extLst>
          </p:cNvPr>
          <p:cNvSpPr txBox="1"/>
          <p:nvPr/>
        </p:nvSpPr>
        <p:spPr>
          <a:xfrm>
            <a:off x="7164288" y="1403484"/>
            <a:ext cx="1745991" cy="369332"/>
          </a:xfrm>
          <a:prstGeom prst="rect">
            <a:avLst/>
          </a:prstGeom>
          <a:solidFill>
            <a:schemeClr val="bg1"/>
          </a:solidFill>
          <a:ln>
            <a:noFill/>
          </a:ln>
        </p:spPr>
        <p:txBody>
          <a:bodyPr wrap="none" rtlCol="0">
            <a:spAutoFit/>
          </a:bodyPr>
          <a:lstStyle/>
          <a:p>
            <a:pPr algn="ctr"/>
            <a:r>
              <a:rPr lang="el-GR" dirty="0"/>
              <a:t>Συν-Δημιουργία</a:t>
            </a:r>
            <a:endParaRPr lang="en-US" dirty="0"/>
          </a:p>
        </p:txBody>
      </p:sp>
    </p:spTree>
    <p:extLst>
      <p:ext uri="{BB962C8B-B14F-4D97-AF65-F5344CB8AC3E}">
        <p14:creationId xmlns:p14="http://schemas.microsoft.com/office/powerpoint/2010/main" val="68651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6E665-C905-AAB7-E48A-FAE0982D3D86}"/>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AB8A26EB-2B03-0192-A6E1-FFC6AB7A1B70}"/>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116632"/>
            <a:ext cx="3694658" cy="4680520"/>
          </a:xfrm>
          <a:prstGeom prst="rect">
            <a:avLst/>
          </a:prstGeom>
        </p:spPr>
      </p:pic>
      <p:sp>
        <p:nvSpPr>
          <p:cNvPr id="7" name="TextBox 6">
            <a:extLst>
              <a:ext uri="{FF2B5EF4-FFF2-40B4-BE49-F238E27FC236}">
                <a16:creationId xmlns:a16="http://schemas.microsoft.com/office/drawing/2014/main" id="{44663480-1FAA-18F3-D0C1-2A8F63C179C3}"/>
              </a:ext>
            </a:extLst>
          </p:cNvPr>
          <p:cNvSpPr txBox="1"/>
          <p:nvPr/>
        </p:nvSpPr>
        <p:spPr>
          <a:xfrm>
            <a:off x="3347864" y="2041535"/>
            <a:ext cx="5832648" cy="1569660"/>
          </a:xfrm>
          <a:prstGeom prst="rect">
            <a:avLst/>
          </a:prstGeom>
          <a:noFill/>
        </p:spPr>
        <p:txBody>
          <a:bodyPr wrap="square" rtlCol="0">
            <a:spAutoFit/>
          </a:bodyPr>
          <a:lstStyle/>
          <a:p>
            <a:r>
              <a:rPr lang="el-GR" sz="3200" dirty="0"/>
              <a:t>Ποια είναι η βασική διαφορά ανάμεσα στη «διαβούλευση» και τη «συν-δημιουργία»;</a:t>
            </a:r>
            <a:endParaRPr lang="en-US" sz="3200" dirty="0"/>
          </a:p>
        </p:txBody>
      </p:sp>
      <p:sp>
        <p:nvSpPr>
          <p:cNvPr id="11" name="TextBox 10">
            <a:extLst>
              <a:ext uri="{FF2B5EF4-FFF2-40B4-BE49-F238E27FC236}">
                <a16:creationId xmlns:a16="http://schemas.microsoft.com/office/drawing/2014/main" id="{A865EBB7-1594-585B-F76D-4389480A9374}"/>
              </a:ext>
            </a:extLst>
          </p:cNvPr>
          <p:cNvSpPr txBox="1"/>
          <p:nvPr/>
        </p:nvSpPr>
        <p:spPr>
          <a:xfrm>
            <a:off x="63352" y="4581128"/>
            <a:ext cx="9045152" cy="1200329"/>
          </a:xfrm>
          <a:prstGeom prst="rect">
            <a:avLst/>
          </a:prstGeom>
          <a:noFill/>
        </p:spPr>
        <p:txBody>
          <a:bodyPr wrap="square">
            <a:spAutoFit/>
          </a:bodyPr>
          <a:lstStyle/>
          <a:p>
            <a:r>
              <a:rPr lang="el-GR" sz="2400" dirty="0"/>
              <a:t>Στη διαβούλευση, οι πολίτες εκφράζουν γνώμη χωρίς δεσμευτικότητα, στη συν-δημιουργία, σχεδιάζουν και συναποφασίζουν ισότιμα με τους θεσμούς.</a:t>
            </a:r>
            <a:endParaRPr lang="en-US" sz="2400" dirty="0"/>
          </a:p>
        </p:txBody>
      </p:sp>
    </p:spTree>
    <p:extLst>
      <p:ext uri="{BB962C8B-B14F-4D97-AF65-F5344CB8AC3E}">
        <p14:creationId xmlns:p14="http://schemas.microsoft.com/office/powerpoint/2010/main" val="285889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F0F27-011F-62B5-BAA5-6EE515ECB2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515F3-A5DA-04A7-B0D6-91B377E3B607}"/>
              </a:ext>
            </a:extLst>
          </p:cNvPr>
          <p:cNvSpPr>
            <a:spLocks noGrp="1"/>
          </p:cNvSpPr>
          <p:nvPr>
            <p:ph type="title"/>
          </p:nvPr>
        </p:nvSpPr>
        <p:spPr>
          <a:xfrm>
            <a:off x="276225" y="228600"/>
            <a:ext cx="8112199" cy="1256184"/>
          </a:xfrm>
        </p:spPr>
        <p:txBody>
          <a:bodyPr>
            <a:noAutofit/>
          </a:bodyPr>
          <a:lstStyle/>
          <a:p>
            <a:r>
              <a:rPr lang="el-GR" dirty="0"/>
              <a:t>Η Κλίμακα της </a:t>
            </a:r>
            <a:r>
              <a:rPr lang="el-GR" dirty="0" err="1"/>
              <a:t>Arnstein</a:t>
            </a:r>
            <a:r>
              <a:rPr lang="el-GR" dirty="0"/>
              <a:t> (1969) — Από τη Συμβολική στη Γνήσια Συμμετοχή (1)</a:t>
            </a:r>
          </a:p>
        </p:txBody>
      </p:sp>
      <p:sp>
        <p:nvSpPr>
          <p:cNvPr id="3" name="Content Placeholder 2">
            <a:extLst>
              <a:ext uri="{FF2B5EF4-FFF2-40B4-BE49-F238E27FC236}">
                <a16:creationId xmlns:a16="http://schemas.microsoft.com/office/drawing/2014/main" id="{6889B2C7-621F-5BBD-CE99-2C97A389C340}"/>
              </a:ext>
            </a:extLst>
          </p:cNvPr>
          <p:cNvSpPr>
            <a:spLocks noGrp="1"/>
          </p:cNvSpPr>
          <p:nvPr>
            <p:ph sz="quarter" idx="13"/>
          </p:nvPr>
        </p:nvSpPr>
        <p:spPr>
          <a:xfrm>
            <a:off x="107504" y="1772816"/>
            <a:ext cx="8928992" cy="4968552"/>
          </a:xfrm>
        </p:spPr>
        <p:txBody>
          <a:bodyPr>
            <a:normAutofit/>
          </a:bodyPr>
          <a:lstStyle/>
          <a:p>
            <a:pPr marL="0" indent="0">
              <a:buNone/>
            </a:pPr>
            <a:r>
              <a:rPr lang="el-GR" sz="2800" b="1" dirty="0"/>
              <a:t>Η “</a:t>
            </a:r>
            <a:r>
              <a:rPr lang="en-US" sz="2800" b="1" dirty="0"/>
              <a:t>Ladder of Citizen Participation”:</a:t>
            </a:r>
            <a:endParaRPr lang="el-GR" sz="2800" b="1" dirty="0"/>
          </a:p>
          <a:p>
            <a:pPr marL="514350" indent="-514350">
              <a:buFont typeface="+mj-lt"/>
              <a:buAutoNum type="arabicPeriod"/>
            </a:pPr>
            <a:r>
              <a:rPr lang="en-US" sz="2800" dirty="0"/>
              <a:t>Manipulation / Therapy – </a:t>
            </a:r>
            <a:r>
              <a:rPr lang="el-GR" sz="2800" dirty="0"/>
              <a:t>μη ουσιαστική συμμετοχή</a:t>
            </a:r>
          </a:p>
          <a:p>
            <a:pPr marL="514350" indent="-514350">
              <a:buFont typeface="+mj-lt"/>
              <a:buAutoNum type="arabicPeriod"/>
            </a:pPr>
            <a:r>
              <a:rPr lang="en-US" sz="2800" dirty="0"/>
              <a:t>Informing / Consultation – </a:t>
            </a:r>
            <a:r>
              <a:rPr lang="el-GR" sz="2800" dirty="0"/>
              <a:t>περιορισμένη επιρροή πολιτών</a:t>
            </a:r>
          </a:p>
          <a:p>
            <a:pPr marL="514350" indent="-514350">
              <a:buFont typeface="+mj-lt"/>
              <a:buAutoNum type="arabicPeriod"/>
            </a:pPr>
            <a:r>
              <a:rPr lang="en-US" sz="2800" dirty="0"/>
              <a:t>Placation / Partnership – </a:t>
            </a:r>
            <a:r>
              <a:rPr lang="el-GR" sz="2800" dirty="0"/>
              <a:t>μερική ενσωμάτωση απόψεων</a:t>
            </a:r>
          </a:p>
          <a:p>
            <a:pPr marL="514350" indent="-514350">
              <a:buFont typeface="+mj-lt"/>
              <a:buAutoNum type="arabicPeriod"/>
            </a:pPr>
            <a:r>
              <a:rPr lang="en-US" sz="2800" dirty="0"/>
              <a:t>Delegated Power / Citizen Control – </a:t>
            </a:r>
            <a:r>
              <a:rPr lang="el-GR" sz="2800" dirty="0"/>
              <a:t>πλήρης εμπλοκή και συν-απόφαση</a:t>
            </a:r>
          </a:p>
          <a:p>
            <a:pPr marL="0" indent="0">
              <a:buNone/>
            </a:pPr>
            <a:r>
              <a:rPr lang="el-GR" sz="2800" b="1" dirty="0"/>
              <a:t> </a:t>
            </a:r>
            <a:endParaRPr lang="el-GR" sz="2800" dirty="0"/>
          </a:p>
        </p:txBody>
      </p:sp>
      <p:pic>
        <p:nvPicPr>
          <p:cNvPr id="4" name="Picture 2" descr="Arnstein's Ladder of Citizen Participation explained">
            <a:extLst>
              <a:ext uri="{FF2B5EF4-FFF2-40B4-BE49-F238E27FC236}">
                <a16:creationId xmlns:a16="http://schemas.microsoft.com/office/drawing/2014/main" id="{C8B2A259-6F9E-0AF3-449D-6DB43F903B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81" r="8760" b="3537"/>
          <a:stretch>
            <a:fillRect/>
          </a:stretch>
        </p:blipFill>
        <p:spPr bwMode="auto">
          <a:xfrm>
            <a:off x="593558" y="1628800"/>
            <a:ext cx="7956884" cy="482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5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75427-417D-42D1-7638-82854DCC87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4EC5DF-4CC2-1A8C-B38D-770F8DD1AC8B}"/>
              </a:ext>
            </a:extLst>
          </p:cNvPr>
          <p:cNvSpPr>
            <a:spLocks noGrp="1"/>
          </p:cNvSpPr>
          <p:nvPr>
            <p:ph type="title"/>
          </p:nvPr>
        </p:nvSpPr>
        <p:spPr>
          <a:xfrm>
            <a:off x="276225" y="228600"/>
            <a:ext cx="8112199" cy="1256184"/>
          </a:xfrm>
        </p:spPr>
        <p:txBody>
          <a:bodyPr>
            <a:noAutofit/>
          </a:bodyPr>
          <a:lstStyle/>
          <a:p>
            <a:r>
              <a:rPr lang="el-GR" dirty="0"/>
              <a:t>Η Κλίμακα της </a:t>
            </a:r>
            <a:r>
              <a:rPr lang="el-GR" dirty="0" err="1"/>
              <a:t>Arnstein</a:t>
            </a:r>
            <a:r>
              <a:rPr lang="el-GR" dirty="0"/>
              <a:t> (1969) — Από τη Συμβολική στη Γνήσια Συμμετοχή (2)</a:t>
            </a:r>
          </a:p>
        </p:txBody>
      </p:sp>
      <p:sp>
        <p:nvSpPr>
          <p:cNvPr id="3" name="Content Placeholder 2">
            <a:extLst>
              <a:ext uri="{FF2B5EF4-FFF2-40B4-BE49-F238E27FC236}">
                <a16:creationId xmlns:a16="http://schemas.microsoft.com/office/drawing/2014/main" id="{1BCD2FBF-E3BF-1CCE-9F90-C8B97DD9B95B}"/>
              </a:ext>
            </a:extLst>
          </p:cNvPr>
          <p:cNvSpPr>
            <a:spLocks noGrp="1"/>
          </p:cNvSpPr>
          <p:nvPr>
            <p:ph sz="quarter" idx="13"/>
          </p:nvPr>
        </p:nvSpPr>
        <p:spPr>
          <a:xfrm>
            <a:off x="107504" y="1772816"/>
            <a:ext cx="8928992" cy="4968552"/>
          </a:xfrm>
        </p:spPr>
        <p:txBody>
          <a:bodyPr>
            <a:normAutofit/>
          </a:bodyPr>
          <a:lstStyle/>
          <a:p>
            <a:pPr marL="0" indent="0">
              <a:buNone/>
            </a:pPr>
            <a:r>
              <a:rPr lang="el-GR" sz="2800" b="1" dirty="0"/>
              <a:t>Σύγχρονη προσαρμογή:</a:t>
            </a:r>
          </a:p>
          <a:p>
            <a:pPr marL="0" indent="0">
              <a:buNone/>
            </a:pPr>
            <a:r>
              <a:rPr lang="el-GR" sz="2800" dirty="0"/>
              <a:t>Η κλίμακα συνδέεται με την ιδέα της ενδυνάμωσης των πολιτών (</a:t>
            </a:r>
            <a:r>
              <a:rPr lang="en-US" sz="2800" dirty="0"/>
              <a:t>empowerment) </a:t>
            </a:r>
            <a:r>
              <a:rPr lang="el-GR" sz="2800" dirty="0"/>
              <a:t>και της πολύ-επίπεδης διακυβέρνησης (</a:t>
            </a:r>
            <a:r>
              <a:rPr lang="en-US" sz="2800" dirty="0"/>
              <a:t>multi-level governance).</a:t>
            </a:r>
            <a:endParaRPr lang="el-GR" sz="2800" dirty="0"/>
          </a:p>
        </p:txBody>
      </p:sp>
    </p:spTree>
    <p:extLst>
      <p:ext uri="{BB962C8B-B14F-4D97-AF65-F5344CB8AC3E}">
        <p14:creationId xmlns:p14="http://schemas.microsoft.com/office/powerpoint/2010/main" val="198487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0ADBB-42BC-B043-C8A5-DD31601F79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4C1642-CE4D-B570-0818-E8BE70F636D7}"/>
              </a:ext>
            </a:extLst>
          </p:cNvPr>
          <p:cNvSpPr>
            <a:spLocks noGrp="1"/>
          </p:cNvSpPr>
          <p:nvPr>
            <p:ph type="title"/>
          </p:nvPr>
        </p:nvSpPr>
        <p:spPr>
          <a:xfrm>
            <a:off x="276225" y="228600"/>
            <a:ext cx="8591550" cy="824136"/>
          </a:xfrm>
        </p:spPr>
        <p:txBody>
          <a:bodyPr>
            <a:normAutofit/>
          </a:bodyPr>
          <a:lstStyle/>
          <a:p>
            <a:pPr algn="ctr"/>
            <a:r>
              <a:rPr lang="el-GR" sz="4400" b="1" dirty="0"/>
              <a:t>Στόχοι της διάλεξης</a:t>
            </a:r>
            <a:endParaRPr lang="el-GR" sz="4400" b="1" i="1" dirty="0"/>
          </a:p>
        </p:txBody>
      </p:sp>
      <p:sp>
        <p:nvSpPr>
          <p:cNvPr id="3" name="Content Placeholder 2">
            <a:extLst>
              <a:ext uri="{FF2B5EF4-FFF2-40B4-BE49-F238E27FC236}">
                <a16:creationId xmlns:a16="http://schemas.microsoft.com/office/drawing/2014/main" id="{AB3F1068-D0E6-5C84-0913-936FCB19E415}"/>
              </a:ext>
            </a:extLst>
          </p:cNvPr>
          <p:cNvSpPr>
            <a:spLocks noGrp="1"/>
          </p:cNvSpPr>
          <p:nvPr>
            <p:ph sz="quarter" idx="13"/>
          </p:nvPr>
        </p:nvSpPr>
        <p:spPr>
          <a:xfrm>
            <a:off x="274320" y="1556792"/>
            <a:ext cx="8762176" cy="5184576"/>
          </a:xfrm>
        </p:spPr>
        <p:txBody>
          <a:bodyPr>
            <a:normAutofit/>
          </a:bodyPr>
          <a:lstStyle/>
          <a:p>
            <a:r>
              <a:rPr lang="el-GR" sz="3600" dirty="0"/>
              <a:t>Ανασκόπηση ορόσημων και εξέλιξη της συμμετοχής του κοινού στην λήψη αποφάσεων</a:t>
            </a:r>
          </a:p>
          <a:p>
            <a:r>
              <a:rPr lang="el-GR" sz="3600" dirty="0"/>
              <a:t>Κατανόηση της σημασίας συμμετοχής του κοινού στην λήψη αποφάσεων</a:t>
            </a:r>
          </a:p>
          <a:p>
            <a:r>
              <a:rPr lang="el-GR" sz="3600" dirty="0"/>
              <a:t>Χρήση της μεθόδου </a:t>
            </a:r>
            <a:r>
              <a:rPr lang="en-US" sz="3600" dirty="0"/>
              <a:t>Communities of Practice</a:t>
            </a:r>
            <a:r>
              <a:rPr lang="el-GR" sz="3600" dirty="0"/>
              <a:t> για συμμετοχή διαφορετικών εταίρων στην λήψη αποφάσεων</a:t>
            </a:r>
          </a:p>
        </p:txBody>
      </p:sp>
    </p:spTree>
    <p:extLst>
      <p:ext uri="{BB962C8B-B14F-4D97-AF65-F5344CB8AC3E}">
        <p14:creationId xmlns:p14="http://schemas.microsoft.com/office/powerpoint/2010/main" val="202623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69719-46A1-C059-83B3-A43EBD747A5A}"/>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C7EF91D1-1AED-9367-9112-F619F421D275}"/>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58441" y="16024"/>
            <a:ext cx="2444158" cy="3096344"/>
          </a:xfrm>
          <a:prstGeom prst="rect">
            <a:avLst/>
          </a:prstGeom>
        </p:spPr>
      </p:pic>
      <p:sp>
        <p:nvSpPr>
          <p:cNvPr id="7" name="TextBox 6">
            <a:extLst>
              <a:ext uri="{FF2B5EF4-FFF2-40B4-BE49-F238E27FC236}">
                <a16:creationId xmlns:a16="http://schemas.microsoft.com/office/drawing/2014/main" id="{6FCBB123-3A16-692F-420B-2871A4CA36C3}"/>
              </a:ext>
            </a:extLst>
          </p:cNvPr>
          <p:cNvSpPr txBox="1"/>
          <p:nvPr/>
        </p:nvSpPr>
        <p:spPr>
          <a:xfrm>
            <a:off x="59581" y="3029402"/>
            <a:ext cx="9025977" cy="1077218"/>
          </a:xfrm>
          <a:prstGeom prst="rect">
            <a:avLst/>
          </a:prstGeom>
          <a:noFill/>
        </p:spPr>
        <p:txBody>
          <a:bodyPr wrap="square" rtlCol="0">
            <a:spAutoFit/>
          </a:bodyPr>
          <a:lstStyle/>
          <a:p>
            <a:r>
              <a:rPr lang="el-GR" sz="3200" dirty="0"/>
              <a:t>Ποιο «σκαλοπάτι» ενισχύει  η πλατφόρμα opengov.gr;</a:t>
            </a:r>
            <a:endParaRPr lang="en-US" sz="3200" dirty="0"/>
          </a:p>
        </p:txBody>
      </p:sp>
      <p:sp>
        <p:nvSpPr>
          <p:cNvPr id="11" name="TextBox 10">
            <a:extLst>
              <a:ext uri="{FF2B5EF4-FFF2-40B4-BE49-F238E27FC236}">
                <a16:creationId xmlns:a16="http://schemas.microsoft.com/office/drawing/2014/main" id="{B803EF23-BF2F-1BDC-9AFB-25E7A8B5ACCA}"/>
              </a:ext>
            </a:extLst>
          </p:cNvPr>
          <p:cNvSpPr txBox="1"/>
          <p:nvPr/>
        </p:nvSpPr>
        <p:spPr>
          <a:xfrm>
            <a:off x="63352" y="4221088"/>
            <a:ext cx="9045152" cy="461665"/>
          </a:xfrm>
          <a:prstGeom prst="rect">
            <a:avLst/>
          </a:prstGeom>
          <a:noFill/>
        </p:spPr>
        <p:txBody>
          <a:bodyPr wrap="square">
            <a:spAutoFit/>
          </a:bodyPr>
          <a:lstStyle/>
          <a:p>
            <a:r>
              <a:rPr lang="el-GR" sz="2400" dirty="0"/>
              <a:t>Τη διαβούλευση, αλλά όχι ακόμη τη συν-δημιουργία.</a:t>
            </a:r>
            <a:endParaRPr lang="en-US" sz="2400" dirty="0"/>
          </a:p>
        </p:txBody>
      </p:sp>
      <p:pic>
        <p:nvPicPr>
          <p:cNvPr id="3" name="Picture 2">
            <a:extLst>
              <a:ext uri="{FF2B5EF4-FFF2-40B4-BE49-F238E27FC236}">
                <a16:creationId xmlns:a16="http://schemas.microsoft.com/office/drawing/2014/main" id="{FB12FC97-906C-04D3-A163-7363073CFDC8}"/>
              </a:ext>
            </a:extLst>
          </p:cNvPr>
          <p:cNvPicPr>
            <a:picLocks noChangeAspect="1"/>
          </p:cNvPicPr>
          <p:nvPr/>
        </p:nvPicPr>
        <p:blipFill>
          <a:blip r:embed="rId5"/>
          <a:srcRect l="1964" t="47099" r="27162"/>
          <a:stretch>
            <a:fillRect/>
          </a:stretch>
        </p:blipFill>
        <p:spPr>
          <a:xfrm>
            <a:off x="2663280" y="209597"/>
            <a:ext cx="6480720" cy="2626232"/>
          </a:xfrm>
          <a:prstGeom prst="rect">
            <a:avLst/>
          </a:prstGeom>
        </p:spPr>
      </p:pic>
      <p:pic>
        <p:nvPicPr>
          <p:cNvPr id="4" name="Picture 3">
            <a:extLst>
              <a:ext uri="{FF2B5EF4-FFF2-40B4-BE49-F238E27FC236}">
                <a16:creationId xmlns:a16="http://schemas.microsoft.com/office/drawing/2014/main" id="{8AB2A58F-039D-7C8F-FE96-93849B16C4A8}"/>
              </a:ext>
            </a:extLst>
          </p:cNvPr>
          <p:cNvPicPr>
            <a:picLocks noChangeAspect="1"/>
          </p:cNvPicPr>
          <p:nvPr/>
        </p:nvPicPr>
        <p:blipFill>
          <a:blip r:embed="rId5"/>
          <a:srcRect l="1963" t="47099" r="1175" b="14016"/>
          <a:stretch>
            <a:fillRect/>
          </a:stretch>
        </p:blipFill>
        <p:spPr>
          <a:xfrm>
            <a:off x="107504" y="4882951"/>
            <a:ext cx="8856984" cy="1930425"/>
          </a:xfrm>
          <a:prstGeom prst="rect">
            <a:avLst/>
          </a:prstGeom>
        </p:spPr>
      </p:pic>
      <p:sp>
        <p:nvSpPr>
          <p:cNvPr id="5" name="Rectangle 4">
            <a:extLst>
              <a:ext uri="{FF2B5EF4-FFF2-40B4-BE49-F238E27FC236}">
                <a16:creationId xmlns:a16="http://schemas.microsoft.com/office/drawing/2014/main" id="{0C10B3CD-6040-1F9D-CB33-56BBE7E05B1C}"/>
              </a:ext>
            </a:extLst>
          </p:cNvPr>
          <p:cNvSpPr/>
          <p:nvPr/>
        </p:nvSpPr>
        <p:spPr>
          <a:xfrm>
            <a:off x="7020272" y="5517232"/>
            <a:ext cx="1584176" cy="21602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61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3888" y="1700809"/>
            <a:ext cx="5472608" cy="3861792"/>
          </a:xfrm>
        </p:spPr>
        <p:txBody>
          <a:bodyPr>
            <a:normAutofit/>
          </a:bodyPr>
          <a:lstStyle/>
          <a:p>
            <a:r>
              <a:rPr lang="el-GR" sz="3600" dirty="0"/>
              <a:t>βασικές αρχές της συμμετοχικής διακυβέρνησης και  μηχανισμοί συμμετοχής</a:t>
            </a:r>
          </a:p>
        </p:txBody>
      </p:sp>
    </p:spTree>
    <p:extLst>
      <p:ext uri="{BB962C8B-B14F-4D97-AF65-F5344CB8AC3E}">
        <p14:creationId xmlns:p14="http://schemas.microsoft.com/office/powerpoint/2010/main" val="303721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3A512-7330-1B30-4B7F-241D2E894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7E54F-1250-3393-2B59-9D7FA8E68571}"/>
              </a:ext>
            </a:extLst>
          </p:cNvPr>
          <p:cNvSpPr>
            <a:spLocks noGrp="1"/>
          </p:cNvSpPr>
          <p:nvPr>
            <p:ph type="title"/>
          </p:nvPr>
        </p:nvSpPr>
        <p:spPr>
          <a:xfrm>
            <a:off x="276225" y="228600"/>
            <a:ext cx="8591550" cy="1256184"/>
          </a:xfrm>
        </p:spPr>
        <p:txBody>
          <a:bodyPr>
            <a:normAutofit fontScale="90000"/>
          </a:bodyPr>
          <a:lstStyle/>
          <a:p>
            <a:r>
              <a:rPr lang="el-GR" b="1" dirty="0"/>
              <a:t>Αρχές για Ουσιαστική Συμμετοχή του Κοινού στη Διαχείριση του Περιβάλλοντος (1)</a:t>
            </a:r>
            <a:endParaRPr lang="el-GR" dirty="0"/>
          </a:p>
        </p:txBody>
      </p:sp>
      <p:sp>
        <p:nvSpPr>
          <p:cNvPr id="3" name="Content Placeholder 2">
            <a:extLst>
              <a:ext uri="{FF2B5EF4-FFF2-40B4-BE49-F238E27FC236}">
                <a16:creationId xmlns:a16="http://schemas.microsoft.com/office/drawing/2014/main" id="{913CCE46-479A-74F7-27AD-C4DE0B5ADF2A}"/>
              </a:ext>
            </a:extLst>
          </p:cNvPr>
          <p:cNvSpPr>
            <a:spLocks noGrp="1"/>
          </p:cNvSpPr>
          <p:nvPr>
            <p:ph sz="quarter" idx="13"/>
          </p:nvPr>
        </p:nvSpPr>
        <p:spPr>
          <a:xfrm>
            <a:off x="274320" y="1700808"/>
            <a:ext cx="8595360" cy="4928592"/>
          </a:xfrm>
        </p:spPr>
        <p:txBody>
          <a:bodyPr>
            <a:noAutofit/>
          </a:bodyPr>
          <a:lstStyle/>
          <a:p>
            <a:pPr marL="457200" indent="-457200">
              <a:buFont typeface="+mj-lt"/>
              <a:buAutoNum type="arabicPeriod"/>
            </a:pPr>
            <a:r>
              <a:rPr lang="el-GR" sz="3200" dirty="0"/>
              <a:t>Διαφάνεια</a:t>
            </a:r>
          </a:p>
          <a:p>
            <a:pPr lvl="2"/>
            <a:r>
              <a:rPr lang="el-GR" sz="2800" dirty="0"/>
              <a:t>Πρόσβαση σε έγκυρη και κατανοητή πληροφορία.</a:t>
            </a:r>
          </a:p>
          <a:p>
            <a:pPr lvl="2"/>
            <a:r>
              <a:rPr lang="el-GR" sz="2800" dirty="0"/>
              <a:t>Ανοικτή δημοσίευση αποφάσεων και δεδομένων (ανοιχτά δεδομένα).</a:t>
            </a:r>
          </a:p>
          <a:p>
            <a:pPr lvl="2"/>
            <a:endParaRPr lang="el-GR" sz="2800" dirty="0"/>
          </a:p>
          <a:p>
            <a:pPr marL="457200" indent="-457200">
              <a:buFont typeface="+mj-lt"/>
              <a:buAutoNum type="arabicPeriod" startAt="2"/>
            </a:pPr>
            <a:r>
              <a:rPr lang="el-GR" sz="3200" dirty="0"/>
              <a:t>Ισότητα και Συμπερίληψη</a:t>
            </a:r>
          </a:p>
          <a:p>
            <a:pPr lvl="2"/>
            <a:r>
              <a:rPr lang="el-GR" sz="2800" dirty="0"/>
              <a:t>Ίση ευκαιρία συμμετοχής για όλους τους πολίτες, ανεξαρτήτως φύλου, ηλικίας ή κοινωνικής θέσης.</a:t>
            </a:r>
          </a:p>
          <a:p>
            <a:pPr lvl="2"/>
            <a:r>
              <a:rPr lang="el-GR" sz="2800" dirty="0"/>
              <a:t>Προώθηση της συμμετοχής μειονοτήτων και τοπικών κοινοτήτων.</a:t>
            </a:r>
          </a:p>
        </p:txBody>
      </p:sp>
      <p:sp>
        <p:nvSpPr>
          <p:cNvPr id="5" name="TextBox 4">
            <a:extLst>
              <a:ext uri="{FF2B5EF4-FFF2-40B4-BE49-F238E27FC236}">
                <a16:creationId xmlns:a16="http://schemas.microsoft.com/office/drawing/2014/main" id="{D3F081F8-23C5-52FE-9DA4-06B76531F27A}"/>
              </a:ext>
            </a:extLst>
          </p:cNvPr>
          <p:cNvSpPr txBox="1"/>
          <p:nvPr/>
        </p:nvSpPr>
        <p:spPr>
          <a:xfrm>
            <a:off x="2483768" y="6490900"/>
            <a:ext cx="6588224" cy="276999"/>
          </a:xfrm>
          <a:prstGeom prst="rect">
            <a:avLst/>
          </a:prstGeom>
          <a:noFill/>
        </p:spPr>
        <p:txBody>
          <a:bodyPr wrap="square">
            <a:spAutoFit/>
          </a:bodyPr>
          <a:lstStyle/>
          <a:p>
            <a:pPr algn="r"/>
            <a:r>
              <a:rPr lang="en-US" sz="1200" dirty="0">
                <a:solidFill>
                  <a:srgbClr val="00B0F0"/>
                </a:solidFill>
                <a:hlinkClick r:id="rId2">
                  <a:extLst>
                    <a:ext uri="{A12FA001-AC4F-418D-AE19-62706E023703}">
                      <ahyp:hlinkClr xmlns:ahyp="http://schemas.microsoft.com/office/drawing/2018/hyperlinkcolor" val="tx"/>
                    </a:ext>
                  </a:extLst>
                </a:hlinkClick>
              </a:rPr>
              <a:t>https://www.undp.org/governance/environmental-governance</a:t>
            </a:r>
            <a:r>
              <a:rPr lang="el-GR" sz="1200" dirty="0">
                <a:solidFill>
                  <a:srgbClr val="00B0F0"/>
                </a:solidFill>
              </a:rPr>
              <a:t> </a:t>
            </a:r>
            <a:endParaRPr lang="en-US" sz="1200" dirty="0">
              <a:solidFill>
                <a:srgbClr val="00B0F0"/>
              </a:solidFill>
            </a:endParaRPr>
          </a:p>
        </p:txBody>
      </p:sp>
    </p:spTree>
    <p:extLst>
      <p:ext uri="{BB962C8B-B14F-4D97-AF65-F5344CB8AC3E}">
        <p14:creationId xmlns:p14="http://schemas.microsoft.com/office/powerpoint/2010/main" val="1685980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1256184"/>
          </a:xfrm>
        </p:spPr>
        <p:txBody>
          <a:bodyPr>
            <a:normAutofit fontScale="90000"/>
          </a:bodyPr>
          <a:lstStyle/>
          <a:p>
            <a:r>
              <a:rPr lang="el-GR" b="1" dirty="0"/>
              <a:t>Αρχές για Ουσιαστική Συμμετοχή του Κοινού στη Διαχείριση του Περιβάλλοντος (2)</a:t>
            </a:r>
            <a:endParaRPr lang="el-GR" dirty="0"/>
          </a:p>
        </p:txBody>
      </p:sp>
      <p:sp>
        <p:nvSpPr>
          <p:cNvPr id="3" name="Content Placeholder 2"/>
          <p:cNvSpPr>
            <a:spLocks noGrp="1"/>
          </p:cNvSpPr>
          <p:nvPr>
            <p:ph sz="quarter" idx="13"/>
          </p:nvPr>
        </p:nvSpPr>
        <p:spPr>
          <a:xfrm>
            <a:off x="274320" y="1700808"/>
            <a:ext cx="8595360" cy="4928592"/>
          </a:xfrm>
        </p:spPr>
        <p:txBody>
          <a:bodyPr>
            <a:noAutofit/>
          </a:bodyPr>
          <a:lstStyle/>
          <a:p>
            <a:pPr marL="457200" indent="-457200">
              <a:buFont typeface="+mj-lt"/>
              <a:buAutoNum type="arabicPeriod" startAt="3"/>
            </a:pPr>
            <a:r>
              <a:rPr lang="el-GR" sz="3200" dirty="0"/>
              <a:t>Εμπιστοσύνη και Διαλογικότητα</a:t>
            </a:r>
          </a:p>
          <a:p>
            <a:pPr lvl="2"/>
            <a:r>
              <a:rPr lang="el-GR" sz="2800" dirty="0"/>
              <a:t>Αμφίδρομη επικοινωνία και σεβασμός στις διαφορετικές απόψεις.</a:t>
            </a:r>
          </a:p>
          <a:p>
            <a:pPr lvl="2"/>
            <a:r>
              <a:rPr lang="el-GR" sz="2800" dirty="0"/>
              <a:t>Δημιουργία κλίματος συνεργασίας μεταξύ πολιτών και θεσμών.</a:t>
            </a:r>
          </a:p>
          <a:p>
            <a:endParaRPr lang="el-GR" sz="3200" dirty="0"/>
          </a:p>
          <a:p>
            <a:pPr marL="454914" indent="-457200">
              <a:buFont typeface="+mj-lt"/>
              <a:buAutoNum type="arabicPeriod" startAt="4"/>
            </a:pPr>
            <a:r>
              <a:rPr lang="el-GR" sz="3200" dirty="0"/>
              <a:t>Λογοδοσία και Συνυπευθυνότητα</a:t>
            </a:r>
          </a:p>
          <a:p>
            <a:pPr lvl="2"/>
            <a:r>
              <a:rPr lang="el-GR" sz="2800" dirty="0"/>
              <a:t>Οι αποφάσεις συνοδεύονται από σαφείς δεσμεύσεις και μηχανισμούς αξιολόγησης.</a:t>
            </a:r>
          </a:p>
        </p:txBody>
      </p:sp>
      <p:sp>
        <p:nvSpPr>
          <p:cNvPr id="4" name="TextBox 3">
            <a:extLst>
              <a:ext uri="{FF2B5EF4-FFF2-40B4-BE49-F238E27FC236}">
                <a16:creationId xmlns:a16="http://schemas.microsoft.com/office/drawing/2014/main" id="{51264CC7-AB7D-C4A2-AD27-92AE48F5553A}"/>
              </a:ext>
            </a:extLst>
          </p:cNvPr>
          <p:cNvSpPr txBox="1"/>
          <p:nvPr/>
        </p:nvSpPr>
        <p:spPr>
          <a:xfrm>
            <a:off x="2483768" y="6490900"/>
            <a:ext cx="6588224" cy="276999"/>
          </a:xfrm>
          <a:prstGeom prst="rect">
            <a:avLst/>
          </a:prstGeom>
          <a:noFill/>
        </p:spPr>
        <p:txBody>
          <a:bodyPr wrap="square">
            <a:spAutoFit/>
          </a:bodyPr>
          <a:lstStyle/>
          <a:p>
            <a:pPr algn="r"/>
            <a:r>
              <a:rPr lang="en-US" sz="1200" dirty="0">
                <a:solidFill>
                  <a:srgbClr val="00B0F0"/>
                </a:solidFill>
                <a:hlinkClick r:id="rId2">
                  <a:extLst>
                    <a:ext uri="{A12FA001-AC4F-418D-AE19-62706E023703}">
                      <ahyp:hlinkClr xmlns:ahyp="http://schemas.microsoft.com/office/drawing/2018/hyperlinkcolor" val="tx"/>
                    </a:ext>
                  </a:extLst>
                </a:hlinkClick>
              </a:rPr>
              <a:t>https://www.undp.org/governance/environmental-governance</a:t>
            </a:r>
            <a:r>
              <a:rPr lang="el-GR" sz="1200" dirty="0">
                <a:solidFill>
                  <a:srgbClr val="00B0F0"/>
                </a:solidFill>
              </a:rPr>
              <a:t> </a:t>
            </a:r>
            <a:endParaRPr lang="en-US" sz="1200" dirty="0">
              <a:solidFill>
                <a:srgbClr val="00B0F0"/>
              </a:solidFill>
            </a:endParaRPr>
          </a:p>
        </p:txBody>
      </p:sp>
    </p:spTree>
    <p:extLst>
      <p:ext uri="{BB962C8B-B14F-4D97-AF65-F5344CB8AC3E}">
        <p14:creationId xmlns:p14="http://schemas.microsoft.com/office/powerpoint/2010/main" val="1237375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DA52A-E1F0-7A9C-94A1-4AFEC08DCEB4}"/>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FA7D5776-8566-342B-7914-A3F805283CAB}"/>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116632"/>
            <a:ext cx="3694658" cy="4680520"/>
          </a:xfrm>
          <a:prstGeom prst="rect">
            <a:avLst/>
          </a:prstGeom>
        </p:spPr>
      </p:pic>
      <p:sp>
        <p:nvSpPr>
          <p:cNvPr id="7" name="TextBox 6">
            <a:extLst>
              <a:ext uri="{FF2B5EF4-FFF2-40B4-BE49-F238E27FC236}">
                <a16:creationId xmlns:a16="http://schemas.microsoft.com/office/drawing/2014/main" id="{28A0EDF6-3661-8F3F-14C4-3AC667447BA9}"/>
              </a:ext>
            </a:extLst>
          </p:cNvPr>
          <p:cNvSpPr txBox="1"/>
          <p:nvPr/>
        </p:nvSpPr>
        <p:spPr>
          <a:xfrm>
            <a:off x="3347864" y="2041535"/>
            <a:ext cx="5832648" cy="2062103"/>
          </a:xfrm>
          <a:prstGeom prst="rect">
            <a:avLst/>
          </a:prstGeom>
          <a:noFill/>
        </p:spPr>
        <p:txBody>
          <a:bodyPr wrap="square" rtlCol="0">
            <a:spAutoFit/>
          </a:bodyPr>
          <a:lstStyle/>
          <a:p>
            <a:r>
              <a:rPr lang="el-GR" sz="3200" dirty="0"/>
              <a:t>Ποια θεωρείτε την πιο κρίσιμη αρχή για τη βιώσιμη συμμετοχή πολιτών στην περιβαλλοντική διαχείριση;</a:t>
            </a:r>
            <a:endParaRPr lang="en-US" sz="3200" dirty="0"/>
          </a:p>
        </p:txBody>
      </p:sp>
      <p:sp>
        <p:nvSpPr>
          <p:cNvPr id="11" name="TextBox 10">
            <a:extLst>
              <a:ext uri="{FF2B5EF4-FFF2-40B4-BE49-F238E27FC236}">
                <a16:creationId xmlns:a16="http://schemas.microsoft.com/office/drawing/2014/main" id="{68F3B2B3-106A-E299-9A94-B7EA08743212}"/>
              </a:ext>
            </a:extLst>
          </p:cNvPr>
          <p:cNvSpPr txBox="1"/>
          <p:nvPr/>
        </p:nvSpPr>
        <p:spPr>
          <a:xfrm>
            <a:off x="63352" y="4581128"/>
            <a:ext cx="9045152" cy="830997"/>
          </a:xfrm>
          <a:prstGeom prst="rect">
            <a:avLst/>
          </a:prstGeom>
          <a:noFill/>
        </p:spPr>
        <p:txBody>
          <a:bodyPr wrap="square">
            <a:spAutoFit/>
          </a:bodyPr>
          <a:lstStyle/>
          <a:p>
            <a:r>
              <a:rPr lang="el-GR" sz="2400" dirty="0"/>
              <a:t>Η </a:t>
            </a:r>
            <a:r>
              <a:rPr lang="el-GR" sz="2400" u="sng" dirty="0"/>
              <a:t>εμπιστοσύνη</a:t>
            </a:r>
            <a:r>
              <a:rPr lang="el-GR" sz="2400" dirty="0"/>
              <a:t>, γιατί χωρίς αυτήν δεν μπορεί να αναπτυχθεί ουσιαστικός διάλογος και συνεργασία.</a:t>
            </a:r>
            <a:endParaRPr lang="en-US" sz="2400" dirty="0"/>
          </a:p>
        </p:txBody>
      </p:sp>
    </p:spTree>
    <p:extLst>
      <p:ext uri="{BB962C8B-B14F-4D97-AF65-F5344CB8AC3E}">
        <p14:creationId xmlns:p14="http://schemas.microsoft.com/office/powerpoint/2010/main" val="135848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25" y="417983"/>
            <a:ext cx="8591550" cy="1066801"/>
          </a:xfrm>
        </p:spPr>
        <p:txBody>
          <a:bodyPr>
            <a:normAutofit fontScale="90000"/>
          </a:bodyPr>
          <a:lstStyle/>
          <a:p>
            <a:r>
              <a:rPr lang="el-GR" dirty="0"/>
              <a:t>Πώς Συμμετέχουν οι Πολίτες στην Περιβαλλοντική Πολιτική στην Ελλάδα (1)</a:t>
            </a:r>
          </a:p>
        </p:txBody>
      </p:sp>
      <p:sp>
        <p:nvSpPr>
          <p:cNvPr id="3" name="Content Placeholder 2"/>
          <p:cNvSpPr>
            <a:spLocks noGrp="1"/>
          </p:cNvSpPr>
          <p:nvPr>
            <p:ph sz="quarter" idx="13"/>
          </p:nvPr>
        </p:nvSpPr>
        <p:spPr>
          <a:xfrm>
            <a:off x="276225" y="1691640"/>
            <a:ext cx="8595360" cy="4937760"/>
          </a:xfrm>
        </p:spPr>
        <p:txBody>
          <a:bodyPr>
            <a:normAutofit/>
          </a:bodyPr>
          <a:lstStyle/>
          <a:p>
            <a:pPr marL="454914" indent="-457200">
              <a:buFont typeface="+mj-lt"/>
              <a:buAutoNum type="arabicPeriod"/>
            </a:pPr>
            <a:r>
              <a:rPr lang="el-GR" sz="2800" dirty="0"/>
              <a:t>Θεσμοθετημένοι μηχανισμοί:</a:t>
            </a:r>
          </a:p>
          <a:p>
            <a:pPr lvl="2"/>
            <a:r>
              <a:rPr lang="el-GR" sz="2800" dirty="0"/>
              <a:t>Διαβούλευση μέσω “opengov.gr” – δημόσια σχόλια σε σχέδια νόμων και πολιτικές.</a:t>
            </a:r>
          </a:p>
          <a:p>
            <a:pPr lvl="2"/>
            <a:r>
              <a:rPr lang="el-GR" sz="2800" dirty="0"/>
              <a:t>Περιβαλλοντικές Αδειοδοτήσεις (Ν. 4014/2011) – δημόσια διαβούλευση κατά την αξιολόγηση έργων.</a:t>
            </a:r>
          </a:p>
          <a:p>
            <a:pPr lvl="2"/>
            <a:r>
              <a:rPr lang="el-GR" sz="2800" dirty="0"/>
              <a:t>Περιφερειακά Συμβούλια Περιβάλλοντος – γνωμοδοτήσεις και συμμετοχή κοινωνικών εταίρων.</a:t>
            </a:r>
          </a:p>
          <a:p>
            <a:pPr lvl="2"/>
            <a:r>
              <a:rPr lang="el-GR" sz="2800" dirty="0"/>
              <a:t>Συμμετοχή ΜΚΟ σε επιτροπές </a:t>
            </a:r>
            <a:r>
              <a:rPr lang="el-GR" sz="2800" dirty="0" err="1"/>
              <a:t>Natura</a:t>
            </a:r>
            <a:r>
              <a:rPr lang="el-GR" sz="2800" dirty="0"/>
              <a:t> 2000, διαχείριση υδάτινων πόρων κ.ά.</a:t>
            </a:r>
            <a:endParaRPr lang="el-GR" sz="2400" dirty="0"/>
          </a:p>
        </p:txBody>
      </p:sp>
    </p:spTree>
    <p:extLst>
      <p:ext uri="{BB962C8B-B14F-4D97-AF65-F5344CB8AC3E}">
        <p14:creationId xmlns:p14="http://schemas.microsoft.com/office/powerpoint/2010/main" val="3835916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03BD2-7E49-A2D4-9E08-42A604EA8C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46A1F9-F558-38BB-5199-7B9E77C96B8C}"/>
              </a:ext>
            </a:extLst>
          </p:cNvPr>
          <p:cNvSpPr>
            <a:spLocks noGrp="1"/>
          </p:cNvSpPr>
          <p:nvPr>
            <p:ph type="title"/>
          </p:nvPr>
        </p:nvSpPr>
        <p:spPr/>
        <p:txBody>
          <a:bodyPr>
            <a:normAutofit fontScale="90000"/>
          </a:bodyPr>
          <a:lstStyle/>
          <a:p>
            <a:r>
              <a:rPr lang="el-GR" dirty="0"/>
              <a:t>Πώς Συμμετέχουν οι Πολίτες στην Περιβαλλοντική Πολιτική στην Ελλάδα (2)</a:t>
            </a:r>
          </a:p>
        </p:txBody>
      </p:sp>
      <p:sp>
        <p:nvSpPr>
          <p:cNvPr id="3" name="Content Placeholder 2">
            <a:extLst>
              <a:ext uri="{FF2B5EF4-FFF2-40B4-BE49-F238E27FC236}">
                <a16:creationId xmlns:a16="http://schemas.microsoft.com/office/drawing/2014/main" id="{10BC0510-2A7D-5F7E-AADF-96199FB51B47}"/>
              </a:ext>
            </a:extLst>
          </p:cNvPr>
          <p:cNvSpPr>
            <a:spLocks noGrp="1"/>
          </p:cNvSpPr>
          <p:nvPr>
            <p:ph sz="quarter" idx="13"/>
          </p:nvPr>
        </p:nvSpPr>
        <p:spPr>
          <a:xfrm>
            <a:off x="274320" y="1443568"/>
            <a:ext cx="8595360" cy="4937760"/>
          </a:xfrm>
        </p:spPr>
        <p:txBody>
          <a:bodyPr>
            <a:normAutofit/>
          </a:bodyPr>
          <a:lstStyle/>
          <a:p>
            <a:pPr marL="454914" indent="-457200">
              <a:buFont typeface="+mj-lt"/>
              <a:buAutoNum type="arabicPeriod" startAt="2"/>
            </a:pPr>
            <a:r>
              <a:rPr lang="el-GR" sz="2800" dirty="0"/>
              <a:t>Άτυποι μηχανισμοί:</a:t>
            </a:r>
          </a:p>
          <a:p>
            <a:pPr lvl="2"/>
            <a:r>
              <a:rPr lang="el-GR" sz="2800" dirty="0"/>
              <a:t>Τοπικές πρωτοβουλίες πολιτών (π.χ. διαχείριση απορριμμάτων, αναδασώσεις). Δίκτυα κοινωνικής καινοτομίας (π.χ. ενεργειακές κοινότητες, </a:t>
            </a:r>
            <a:r>
              <a:rPr lang="el-GR" sz="2800" dirty="0" err="1"/>
              <a:t>eco-communities</a:t>
            </a:r>
            <a:r>
              <a:rPr lang="el-GR" sz="2800" dirty="0"/>
              <a:t>).</a:t>
            </a:r>
          </a:p>
          <a:p>
            <a:endParaRPr lang="el-GR" sz="2800" dirty="0"/>
          </a:p>
          <a:p>
            <a:endParaRPr lang="el-GR" sz="2800" dirty="0"/>
          </a:p>
          <a:p>
            <a:r>
              <a:rPr lang="el-GR" sz="2800" dirty="0"/>
              <a:t>Η μετάβαση από τη “συμβουλευτική” συμμετοχή στη συν-διαμόρφωση παραμένει περιορισμένη λόγω συγκεκριμένων προκλήσεων και εμποδίων.</a:t>
            </a:r>
          </a:p>
        </p:txBody>
      </p:sp>
    </p:spTree>
    <p:extLst>
      <p:ext uri="{BB962C8B-B14F-4D97-AF65-F5344CB8AC3E}">
        <p14:creationId xmlns:p14="http://schemas.microsoft.com/office/powerpoint/2010/main" val="164128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25" y="228600"/>
            <a:ext cx="8112199" cy="1066801"/>
          </a:xfrm>
        </p:spPr>
        <p:txBody>
          <a:bodyPr>
            <a:normAutofit fontScale="90000"/>
          </a:bodyPr>
          <a:lstStyle/>
          <a:p>
            <a:r>
              <a:rPr lang="el-GR" dirty="0"/>
              <a:t>Προκλήσεις στην Εφαρμογή Συμμετοχικών Διαδικασιών</a:t>
            </a:r>
          </a:p>
        </p:txBody>
      </p:sp>
      <p:sp>
        <p:nvSpPr>
          <p:cNvPr id="3" name="Content Placeholder 2"/>
          <p:cNvSpPr>
            <a:spLocks noGrp="1"/>
          </p:cNvSpPr>
          <p:nvPr>
            <p:ph sz="quarter" idx="13"/>
          </p:nvPr>
        </p:nvSpPr>
        <p:spPr>
          <a:xfrm>
            <a:off x="274320" y="1295401"/>
            <a:ext cx="8595360" cy="5445967"/>
          </a:xfrm>
        </p:spPr>
        <p:txBody>
          <a:bodyPr>
            <a:normAutofit lnSpcReduction="10000"/>
          </a:bodyPr>
          <a:lstStyle/>
          <a:p>
            <a:r>
              <a:rPr lang="el-GR" sz="2400" b="1" dirty="0"/>
              <a:t>Κύρια εμπόδια</a:t>
            </a:r>
          </a:p>
          <a:p>
            <a:pPr marL="454914" indent="-457200">
              <a:buFont typeface="+mj-lt"/>
              <a:buAutoNum type="arabicPeriod"/>
            </a:pPr>
            <a:r>
              <a:rPr lang="el-GR" dirty="0"/>
              <a:t>Έλλειψη ενημέρωσης και πρόσβασης σε δεδομένα</a:t>
            </a:r>
          </a:p>
          <a:p>
            <a:pPr lvl="3"/>
            <a:r>
              <a:rPr lang="el-GR" sz="2200" dirty="0"/>
              <a:t>Περιορισμένη κατανόηση των τεχνικών όρων και των περιβαλλοντικών διαδικασιών.</a:t>
            </a:r>
          </a:p>
          <a:p>
            <a:pPr lvl="3"/>
            <a:r>
              <a:rPr lang="el-GR" sz="2200" dirty="0"/>
              <a:t>Ελλιπής διάχυση πληροφοριών σε έγκαιρο στάδιο.</a:t>
            </a:r>
          </a:p>
          <a:p>
            <a:pPr marL="454914" indent="-457200">
              <a:buFont typeface="+mj-lt"/>
              <a:buAutoNum type="arabicPeriod" startAt="2"/>
            </a:pPr>
            <a:r>
              <a:rPr lang="el-GR" dirty="0"/>
              <a:t>Γραφειοκρατία και θεσμική ακαμψία</a:t>
            </a:r>
          </a:p>
          <a:p>
            <a:pPr lvl="3"/>
            <a:r>
              <a:rPr lang="el-GR" sz="2200" dirty="0"/>
              <a:t>Οι θεσμοί δεν διαθέτουν επαρκή μηχανισμό ενσωμάτωσης των προτάσεων του κοινού.</a:t>
            </a:r>
          </a:p>
          <a:p>
            <a:pPr marL="454914" indent="-457200">
              <a:buFont typeface="+mj-lt"/>
              <a:buAutoNum type="arabicPeriod" startAt="3"/>
            </a:pPr>
            <a:r>
              <a:rPr lang="el-GR" dirty="0"/>
              <a:t>Χαμηλή εμπιστοσύνη στους θεσμούς</a:t>
            </a:r>
          </a:p>
          <a:p>
            <a:pPr lvl="3"/>
            <a:r>
              <a:rPr lang="el-GR" sz="2200" dirty="0"/>
              <a:t>Ιστορική δυσπιστία πολιτών απέναντι στο κράτος.</a:t>
            </a:r>
          </a:p>
          <a:p>
            <a:pPr lvl="3"/>
            <a:r>
              <a:rPr lang="el-GR" sz="2200" dirty="0"/>
              <a:t>Φόβος ότι «οι αποφάσεις είναι ήδη ειλημμένες».</a:t>
            </a:r>
          </a:p>
          <a:p>
            <a:pPr marL="454914" indent="-457200">
              <a:buFont typeface="+mj-lt"/>
              <a:buAutoNum type="arabicPeriod" startAt="4"/>
            </a:pPr>
            <a:r>
              <a:rPr lang="el-GR" dirty="0"/>
              <a:t>Περιορισμένοι πόροι και χρόνος</a:t>
            </a:r>
          </a:p>
          <a:p>
            <a:pPr lvl="3"/>
            <a:r>
              <a:rPr lang="el-GR" sz="2200" dirty="0"/>
              <a:t>Συμμετοχή απαιτεί ανθρώπινο δυναμικό, εκπαίδευση και χρηματοδότηση.</a:t>
            </a:r>
          </a:p>
        </p:txBody>
      </p:sp>
    </p:spTree>
    <p:extLst>
      <p:ext uri="{BB962C8B-B14F-4D97-AF65-F5344CB8AC3E}">
        <p14:creationId xmlns:p14="http://schemas.microsoft.com/office/powerpoint/2010/main" val="1353804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C2EEA-9F1A-FCD8-A90F-E4B8A0A8B3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EA28C54-BED5-76A6-F923-20016F50462D}"/>
              </a:ext>
            </a:extLst>
          </p:cNvPr>
          <p:cNvSpPr>
            <a:spLocks noGrp="1"/>
          </p:cNvSpPr>
          <p:nvPr>
            <p:ph type="title"/>
          </p:nvPr>
        </p:nvSpPr>
        <p:spPr>
          <a:xfrm>
            <a:off x="276225" y="228600"/>
            <a:ext cx="8112199" cy="1066801"/>
          </a:xfrm>
        </p:spPr>
        <p:txBody>
          <a:bodyPr>
            <a:normAutofit fontScale="90000"/>
          </a:bodyPr>
          <a:lstStyle/>
          <a:p>
            <a:r>
              <a:rPr lang="el-GR" dirty="0"/>
              <a:t>Προκλήσεις στην Εφαρμογή Συμμετοχικών Διαδικασιών</a:t>
            </a:r>
          </a:p>
        </p:txBody>
      </p:sp>
      <p:pic>
        <p:nvPicPr>
          <p:cNvPr id="8" name="Picture 7">
            <a:extLst>
              <a:ext uri="{FF2B5EF4-FFF2-40B4-BE49-F238E27FC236}">
                <a16:creationId xmlns:a16="http://schemas.microsoft.com/office/drawing/2014/main" id="{842AA7A5-4ED7-B00F-DFA8-99431C26A92A}"/>
              </a:ext>
            </a:extLst>
          </p:cNvPr>
          <p:cNvPicPr>
            <a:picLocks noChangeAspect="1"/>
          </p:cNvPicPr>
          <p:nvPr/>
        </p:nvPicPr>
        <p:blipFill>
          <a:blip r:embed="rId2"/>
          <a:srcRect l="1963" t="3697" r="1963" b="12305"/>
          <a:stretch>
            <a:fillRect/>
          </a:stretch>
        </p:blipFill>
        <p:spPr>
          <a:xfrm>
            <a:off x="179512" y="1265685"/>
            <a:ext cx="8784976" cy="5472608"/>
          </a:xfrm>
          <a:prstGeom prst="rect">
            <a:avLst/>
          </a:prstGeom>
        </p:spPr>
      </p:pic>
      <p:sp>
        <p:nvSpPr>
          <p:cNvPr id="9" name="Rectangle 8">
            <a:extLst>
              <a:ext uri="{FF2B5EF4-FFF2-40B4-BE49-F238E27FC236}">
                <a16:creationId xmlns:a16="http://schemas.microsoft.com/office/drawing/2014/main" id="{4D0B115B-5EDC-8EC9-07AD-019319BED1D5}"/>
              </a:ext>
            </a:extLst>
          </p:cNvPr>
          <p:cNvSpPr/>
          <p:nvPr/>
        </p:nvSpPr>
        <p:spPr>
          <a:xfrm>
            <a:off x="899592" y="5877272"/>
            <a:ext cx="3456384" cy="3600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02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5AE20-238B-A125-E06E-33CF5B914C27}"/>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77FF9354-1FC7-A278-DA54-EA8D1B1119BB}"/>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116632"/>
            <a:ext cx="3694658" cy="4680520"/>
          </a:xfrm>
          <a:prstGeom prst="rect">
            <a:avLst/>
          </a:prstGeom>
        </p:spPr>
      </p:pic>
      <p:sp>
        <p:nvSpPr>
          <p:cNvPr id="7" name="TextBox 6">
            <a:extLst>
              <a:ext uri="{FF2B5EF4-FFF2-40B4-BE49-F238E27FC236}">
                <a16:creationId xmlns:a16="http://schemas.microsoft.com/office/drawing/2014/main" id="{3D3962B7-C206-9309-3A42-F69616834943}"/>
              </a:ext>
            </a:extLst>
          </p:cNvPr>
          <p:cNvSpPr txBox="1"/>
          <p:nvPr/>
        </p:nvSpPr>
        <p:spPr>
          <a:xfrm>
            <a:off x="3347864" y="2041535"/>
            <a:ext cx="5832648" cy="1569660"/>
          </a:xfrm>
          <a:prstGeom prst="rect">
            <a:avLst/>
          </a:prstGeom>
          <a:noFill/>
        </p:spPr>
        <p:txBody>
          <a:bodyPr wrap="square" rtlCol="0">
            <a:spAutoFit/>
          </a:bodyPr>
          <a:lstStyle/>
          <a:p>
            <a:r>
              <a:rPr lang="el-GR" sz="3200" dirty="0"/>
              <a:t>Ποιο εμπόδιο θεωρείτε πιο κρίσιμο για την ελληνική πραγματικότητα και γιατί;</a:t>
            </a:r>
            <a:endParaRPr lang="en-US" sz="3200" dirty="0"/>
          </a:p>
        </p:txBody>
      </p:sp>
      <p:sp>
        <p:nvSpPr>
          <p:cNvPr id="11" name="TextBox 10">
            <a:extLst>
              <a:ext uri="{FF2B5EF4-FFF2-40B4-BE49-F238E27FC236}">
                <a16:creationId xmlns:a16="http://schemas.microsoft.com/office/drawing/2014/main" id="{68D62D22-1E17-4E4A-D2AB-20FAEFEFE880}"/>
              </a:ext>
            </a:extLst>
          </p:cNvPr>
          <p:cNvSpPr txBox="1"/>
          <p:nvPr/>
        </p:nvSpPr>
        <p:spPr>
          <a:xfrm>
            <a:off x="63352" y="4581128"/>
            <a:ext cx="9045152" cy="1200329"/>
          </a:xfrm>
          <a:prstGeom prst="rect">
            <a:avLst/>
          </a:prstGeom>
          <a:noFill/>
        </p:spPr>
        <p:txBody>
          <a:bodyPr wrap="square">
            <a:spAutoFit/>
          </a:bodyPr>
          <a:lstStyle/>
          <a:p>
            <a:r>
              <a:rPr lang="el-GR" sz="2400" dirty="0"/>
              <a:t>Η έλλειψη εμπιστοσύνης και διαφάνειας, διότι υπονομεύει κάθε προσπάθεια συνεργασίας, ανεξάρτητα από τα εργαλεία ή τις διαδικασίες.</a:t>
            </a:r>
            <a:endParaRPr lang="en-US" sz="2400" dirty="0"/>
          </a:p>
        </p:txBody>
      </p:sp>
    </p:spTree>
    <p:extLst>
      <p:ext uri="{BB962C8B-B14F-4D97-AF65-F5344CB8AC3E}">
        <p14:creationId xmlns:p14="http://schemas.microsoft.com/office/powerpoint/2010/main" val="312287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6891E-C35C-ABEE-BF5A-34096AFB1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ACFA1-5078-1848-CD75-823A8C5CFE84}"/>
              </a:ext>
            </a:extLst>
          </p:cNvPr>
          <p:cNvSpPr>
            <a:spLocks noGrp="1"/>
          </p:cNvSpPr>
          <p:nvPr>
            <p:ph type="title"/>
          </p:nvPr>
        </p:nvSpPr>
        <p:spPr>
          <a:xfrm>
            <a:off x="276225" y="444624"/>
            <a:ext cx="8591550" cy="1688232"/>
          </a:xfrm>
        </p:spPr>
        <p:txBody>
          <a:bodyPr>
            <a:noAutofit/>
          </a:bodyPr>
          <a:lstStyle/>
          <a:p>
            <a:pPr algn="ctr"/>
            <a:r>
              <a:rPr lang="el-GR" b="1" dirty="0"/>
              <a:t>Η συμμετοχή του κοινού στη λήψη αποφάσεων για την περιβαλλοντική διαχείριση (1)</a:t>
            </a:r>
            <a:endParaRPr lang="el-GR" dirty="0"/>
          </a:p>
        </p:txBody>
      </p:sp>
      <p:sp>
        <p:nvSpPr>
          <p:cNvPr id="3" name="Content Placeholder 2">
            <a:extLst>
              <a:ext uri="{FF2B5EF4-FFF2-40B4-BE49-F238E27FC236}">
                <a16:creationId xmlns:a16="http://schemas.microsoft.com/office/drawing/2014/main" id="{85961695-CB60-6C75-4DA7-13C43DE40CAE}"/>
              </a:ext>
            </a:extLst>
          </p:cNvPr>
          <p:cNvSpPr>
            <a:spLocks noGrp="1"/>
          </p:cNvSpPr>
          <p:nvPr>
            <p:ph sz="quarter" idx="13"/>
          </p:nvPr>
        </p:nvSpPr>
        <p:spPr>
          <a:xfrm>
            <a:off x="274320" y="2132856"/>
            <a:ext cx="8762176" cy="4680520"/>
          </a:xfrm>
        </p:spPr>
        <p:txBody>
          <a:bodyPr>
            <a:normAutofit/>
          </a:bodyPr>
          <a:lstStyle/>
          <a:p>
            <a:pPr>
              <a:buFont typeface="Wingdings" panose="05000000000000000000" pitchFamily="2" charset="2"/>
              <a:buChar char="Ø"/>
            </a:pPr>
            <a:r>
              <a:rPr lang="el-GR" sz="2800" dirty="0"/>
              <a:t>Η έννοια της συμμετοχής του κοινού αποτελεί πυλώνα της σύγχρονης περιβαλλοντικής πολιτικής.</a:t>
            </a:r>
          </a:p>
          <a:p>
            <a:pPr>
              <a:buFont typeface="Wingdings" panose="05000000000000000000" pitchFamily="2" charset="2"/>
              <a:buChar char="Ø"/>
            </a:pPr>
            <a:r>
              <a:rPr lang="el-GR" sz="2800" dirty="0"/>
              <a:t>Προωθεί τη διαφάνεια, την αποδοχή και τη δικαιοσύνη στη λήψη αποφάσεων.</a:t>
            </a:r>
          </a:p>
          <a:p>
            <a:pPr>
              <a:buFont typeface="Wingdings" panose="05000000000000000000" pitchFamily="2" charset="2"/>
              <a:buChar char="Ø"/>
            </a:pPr>
            <a:r>
              <a:rPr lang="el-GR" sz="2800" dirty="0"/>
              <a:t>Η συμμετοχή δεν είναι απλώς η «γνώμη των πολιτών», αλλά μια δομημένη διαδικασία συνεργασίας με φορείς, ειδικούς και κοινωνία.</a:t>
            </a:r>
          </a:p>
          <a:p>
            <a:pPr>
              <a:buFont typeface="Wingdings" panose="05000000000000000000" pitchFamily="2" charset="2"/>
              <a:buChar char="Ø"/>
            </a:pPr>
            <a:r>
              <a:rPr lang="el-GR" sz="2800" dirty="0"/>
              <a:t>Εντάσσεται στο πλαίσιο της βιώσιμης ανάπτυξης, της κοινωνικής καινοτομίας και της κυκλικής οικονομίας.</a:t>
            </a:r>
            <a:endParaRPr lang="el-GR" sz="3600" dirty="0"/>
          </a:p>
        </p:txBody>
      </p:sp>
    </p:spTree>
    <p:extLst>
      <p:ext uri="{BB962C8B-B14F-4D97-AF65-F5344CB8AC3E}">
        <p14:creationId xmlns:p14="http://schemas.microsoft.com/office/powerpoint/2010/main" val="1991476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040191" cy="1256184"/>
          </a:xfrm>
        </p:spPr>
        <p:txBody>
          <a:bodyPr>
            <a:normAutofit/>
          </a:bodyPr>
          <a:lstStyle/>
          <a:p>
            <a:r>
              <a:rPr lang="el-GR" dirty="0"/>
              <a:t>Η Ελληνική Εμπειρία: Θεσμικά και Πολιτισμικά Εμπόδια στη Συμμετοχή</a:t>
            </a:r>
          </a:p>
        </p:txBody>
      </p:sp>
      <p:sp>
        <p:nvSpPr>
          <p:cNvPr id="3" name="Content Placeholder 2"/>
          <p:cNvSpPr>
            <a:spLocks noGrp="1"/>
          </p:cNvSpPr>
          <p:nvPr>
            <p:ph sz="quarter" idx="13"/>
          </p:nvPr>
        </p:nvSpPr>
        <p:spPr>
          <a:xfrm>
            <a:off x="107504" y="1484784"/>
            <a:ext cx="8856984" cy="5229200"/>
          </a:xfrm>
        </p:spPr>
        <p:txBody>
          <a:bodyPr>
            <a:normAutofit lnSpcReduction="10000"/>
          </a:bodyPr>
          <a:lstStyle/>
          <a:p>
            <a:pPr marL="512064" indent="-514350">
              <a:buFont typeface="+mj-lt"/>
              <a:buAutoNum type="arabicPeriod"/>
            </a:pPr>
            <a:r>
              <a:rPr lang="el-GR" sz="2800" dirty="0"/>
              <a:t>Θεσμικά εμπόδια:</a:t>
            </a:r>
            <a:endParaRPr lang="en-US" sz="2800" dirty="0"/>
          </a:p>
          <a:p>
            <a:pPr lvl="2"/>
            <a:r>
              <a:rPr lang="el-GR" sz="2400" dirty="0"/>
              <a:t>Ελλιπής ενσωμάτωση των αποτελεσμάτων διαβούλευσης στις τελικές αποφάσεις</a:t>
            </a:r>
            <a:endParaRPr lang="en-US" sz="2400" dirty="0"/>
          </a:p>
          <a:p>
            <a:pPr lvl="2"/>
            <a:r>
              <a:rPr lang="el-GR" sz="2400" dirty="0"/>
              <a:t>Περιορισμένη </a:t>
            </a:r>
            <a:r>
              <a:rPr lang="el-GR" sz="2400" dirty="0" err="1"/>
              <a:t>διατομεακή</a:t>
            </a:r>
            <a:r>
              <a:rPr lang="el-GR" sz="2400" dirty="0"/>
              <a:t> συνεργασία μεταξύ υπουργείων, δήμων και ΜΚΟ</a:t>
            </a:r>
            <a:endParaRPr lang="en-US" sz="2400" dirty="0"/>
          </a:p>
          <a:p>
            <a:pPr lvl="2"/>
            <a:r>
              <a:rPr lang="el-GR" sz="2400" dirty="0"/>
              <a:t>Απουσία σταθερών συμμετοχικών θεσμών (π.χ. “</a:t>
            </a:r>
            <a:r>
              <a:rPr lang="el-GR" sz="2400" dirty="0" err="1"/>
              <a:t>citizens</a:t>
            </a:r>
            <a:r>
              <a:rPr lang="el-GR" sz="2400" dirty="0"/>
              <a:t> </a:t>
            </a:r>
            <a:r>
              <a:rPr lang="el-GR" sz="2400" dirty="0" err="1"/>
              <a:t>assemblies</a:t>
            </a:r>
            <a:r>
              <a:rPr lang="el-GR" sz="2400" dirty="0"/>
              <a:t>”)</a:t>
            </a:r>
            <a:endParaRPr lang="en-US" sz="2400" dirty="0"/>
          </a:p>
          <a:p>
            <a:pPr marL="512064" indent="-514350">
              <a:buFont typeface="+mj-lt"/>
              <a:buAutoNum type="arabicPeriod" startAt="2"/>
            </a:pPr>
            <a:r>
              <a:rPr lang="el-GR" sz="2800" dirty="0"/>
              <a:t>Κοινωνικά εμπόδια:</a:t>
            </a:r>
            <a:endParaRPr lang="en-US" sz="2800" dirty="0"/>
          </a:p>
          <a:p>
            <a:pPr lvl="2"/>
            <a:r>
              <a:rPr lang="el-GR" sz="2400" dirty="0"/>
              <a:t>Αποστασιοποίηση πολιτών λόγω απογοήτευσης ή έλλειψης εμπιστοσύνης</a:t>
            </a:r>
            <a:endParaRPr lang="en-US" sz="2400" dirty="0"/>
          </a:p>
          <a:p>
            <a:pPr lvl="2"/>
            <a:r>
              <a:rPr lang="el-GR" sz="2400" dirty="0"/>
              <a:t>Ελλιπής περιβαλλοντική παιδεία σε επίπεδο κοινοτήτων</a:t>
            </a:r>
            <a:endParaRPr lang="en-US" sz="2400" dirty="0"/>
          </a:p>
          <a:p>
            <a:pPr lvl="2"/>
            <a:r>
              <a:rPr lang="el-GR" sz="2400" dirty="0"/>
              <a:t>Ανισότητες πρόσβασης (π.χ. μειονεκτούσες ομάδες, ηλικιωμένοι, αγροτικοί πληθυσμοί)</a:t>
            </a:r>
          </a:p>
        </p:txBody>
      </p:sp>
    </p:spTree>
    <p:extLst>
      <p:ext uri="{BB962C8B-B14F-4D97-AF65-F5344CB8AC3E}">
        <p14:creationId xmlns:p14="http://schemas.microsoft.com/office/powerpoint/2010/main" val="2295964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E40AC-4D64-3BCA-AE35-3B5A563A7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B8A8D-FA4C-51CF-8111-F6D23F0D9119}"/>
              </a:ext>
            </a:extLst>
          </p:cNvPr>
          <p:cNvSpPr>
            <a:spLocks noGrp="1"/>
          </p:cNvSpPr>
          <p:nvPr>
            <p:ph type="title"/>
          </p:nvPr>
        </p:nvSpPr>
        <p:spPr>
          <a:xfrm>
            <a:off x="276225" y="228600"/>
            <a:ext cx="8040191" cy="1256184"/>
          </a:xfrm>
        </p:spPr>
        <p:txBody>
          <a:bodyPr>
            <a:normAutofit/>
          </a:bodyPr>
          <a:lstStyle/>
          <a:p>
            <a:r>
              <a:rPr lang="el-GR" dirty="0"/>
              <a:t>Παράδειγμα: Μονάδες καύσης Απορριμμάτων</a:t>
            </a:r>
          </a:p>
        </p:txBody>
      </p:sp>
      <p:pic>
        <p:nvPicPr>
          <p:cNvPr id="7" name="Picture 6">
            <a:extLst>
              <a:ext uri="{FF2B5EF4-FFF2-40B4-BE49-F238E27FC236}">
                <a16:creationId xmlns:a16="http://schemas.microsoft.com/office/drawing/2014/main" id="{D4F3804C-FD6C-0209-8F8C-E587EBA6BECB}"/>
              </a:ext>
            </a:extLst>
          </p:cNvPr>
          <p:cNvPicPr>
            <a:picLocks noChangeAspect="1"/>
          </p:cNvPicPr>
          <p:nvPr/>
        </p:nvPicPr>
        <p:blipFill>
          <a:blip r:embed="rId3"/>
          <a:stretch>
            <a:fillRect/>
          </a:stretch>
        </p:blipFill>
        <p:spPr>
          <a:xfrm>
            <a:off x="0" y="1416010"/>
            <a:ext cx="5971951" cy="5441990"/>
          </a:xfrm>
          <a:prstGeom prst="rect">
            <a:avLst/>
          </a:prstGeom>
        </p:spPr>
      </p:pic>
      <p:pic>
        <p:nvPicPr>
          <p:cNvPr id="9" name="Picture 8">
            <a:extLst>
              <a:ext uri="{FF2B5EF4-FFF2-40B4-BE49-F238E27FC236}">
                <a16:creationId xmlns:a16="http://schemas.microsoft.com/office/drawing/2014/main" id="{204867B2-D187-B7CC-7A31-A0C1EB29E4CE}"/>
              </a:ext>
            </a:extLst>
          </p:cNvPr>
          <p:cNvPicPr>
            <a:picLocks noChangeAspect="1"/>
          </p:cNvPicPr>
          <p:nvPr/>
        </p:nvPicPr>
        <p:blipFill>
          <a:blip r:embed="rId4"/>
          <a:stretch>
            <a:fillRect/>
          </a:stretch>
        </p:blipFill>
        <p:spPr>
          <a:xfrm>
            <a:off x="600050" y="2133600"/>
            <a:ext cx="8515350" cy="4724400"/>
          </a:xfrm>
          <a:prstGeom prst="rect">
            <a:avLst/>
          </a:prstGeom>
        </p:spPr>
      </p:pic>
    </p:spTree>
    <p:extLst>
      <p:ext uri="{BB962C8B-B14F-4D97-AF65-F5344CB8AC3E}">
        <p14:creationId xmlns:p14="http://schemas.microsoft.com/office/powerpoint/2010/main" val="65393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2E0F1-7A31-F3E0-CD89-E33DD78BB992}"/>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0A740BF9-5189-6615-31EB-913A1B441D59}"/>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99392"/>
            <a:ext cx="3694658" cy="4680520"/>
          </a:xfrm>
          <a:prstGeom prst="rect">
            <a:avLst/>
          </a:prstGeom>
        </p:spPr>
      </p:pic>
      <p:sp>
        <p:nvSpPr>
          <p:cNvPr id="7" name="TextBox 6">
            <a:extLst>
              <a:ext uri="{FF2B5EF4-FFF2-40B4-BE49-F238E27FC236}">
                <a16:creationId xmlns:a16="http://schemas.microsoft.com/office/drawing/2014/main" id="{2C066D6B-3309-2223-3D77-DD20F4DE30CE}"/>
              </a:ext>
            </a:extLst>
          </p:cNvPr>
          <p:cNvSpPr txBox="1"/>
          <p:nvPr/>
        </p:nvSpPr>
        <p:spPr>
          <a:xfrm>
            <a:off x="3346376" y="1772816"/>
            <a:ext cx="5832648" cy="2554545"/>
          </a:xfrm>
          <a:prstGeom prst="rect">
            <a:avLst/>
          </a:prstGeom>
          <a:noFill/>
        </p:spPr>
        <p:txBody>
          <a:bodyPr wrap="square" rtlCol="0">
            <a:spAutoFit/>
          </a:bodyPr>
          <a:lstStyle/>
          <a:p>
            <a:r>
              <a:rPr lang="el-GR" sz="3200" dirty="0"/>
              <a:t>Πώς θα μπορούσε να αντιμετωπιστεί η αποστασιοποίηση των πολιτών από τις περιβαλλοντικές διαδικασίες;</a:t>
            </a:r>
            <a:endParaRPr lang="en-US" sz="3200" dirty="0"/>
          </a:p>
        </p:txBody>
      </p:sp>
      <p:sp>
        <p:nvSpPr>
          <p:cNvPr id="11" name="TextBox 10">
            <a:extLst>
              <a:ext uri="{FF2B5EF4-FFF2-40B4-BE49-F238E27FC236}">
                <a16:creationId xmlns:a16="http://schemas.microsoft.com/office/drawing/2014/main" id="{CDE4BEDE-4173-FD80-A905-CE8602179C6E}"/>
              </a:ext>
            </a:extLst>
          </p:cNvPr>
          <p:cNvSpPr txBox="1"/>
          <p:nvPr/>
        </p:nvSpPr>
        <p:spPr>
          <a:xfrm>
            <a:off x="63352" y="4581128"/>
            <a:ext cx="9045152" cy="1200329"/>
          </a:xfrm>
          <a:prstGeom prst="rect">
            <a:avLst/>
          </a:prstGeom>
          <a:noFill/>
        </p:spPr>
        <p:txBody>
          <a:bodyPr wrap="square">
            <a:spAutoFit/>
          </a:bodyPr>
          <a:lstStyle/>
          <a:p>
            <a:r>
              <a:rPr lang="el-GR" sz="2400" dirty="0"/>
              <a:t>Μέσω εκπαίδευσης, ενδυνάμωσης κοινοτήτων και συνεχούς διαλόγου με τους θεσμούς, ώστε οι πολίτες να αντιλαμβάνονται τον πραγματικό αντίκτυπο της συμμετοχής τους.</a:t>
            </a:r>
            <a:endParaRPr lang="en-US" sz="2400" dirty="0"/>
          </a:p>
        </p:txBody>
      </p:sp>
    </p:spTree>
    <p:extLst>
      <p:ext uri="{BB962C8B-B14F-4D97-AF65-F5344CB8AC3E}">
        <p14:creationId xmlns:p14="http://schemas.microsoft.com/office/powerpoint/2010/main" val="198258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F7C39-C586-4C13-8ADD-B7D675E19F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CE3781-69BC-7A50-988C-EF1BFB112707}"/>
              </a:ext>
            </a:extLst>
          </p:cNvPr>
          <p:cNvSpPr>
            <a:spLocks noGrp="1"/>
          </p:cNvSpPr>
          <p:nvPr>
            <p:ph type="title"/>
          </p:nvPr>
        </p:nvSpPr>
        <p:spPr>
          <a:xfrm>
            <a:off x="276225" y="116632"/>
            <a:ext cx="8591550" cy="1368152"/>
          </a:xfrm>
        </p:spPr>
        <p:txBody>
          <a:bodyPr>
            <a:normAutofit/>
          </a:bodyPr>
          <a:lstStyle/>
          <a:p>
            <a:r>
              <a:rPr lang="el-GR" dirty="0"/>
              <a:t>Τι κάνει τη συμμετοχή του κοινού επιτυχημένη;</a:t>
            </a:r>
          </a:p>
        </p:txBody>
      </p:sp>
      <p:sp>
        <p:nvSpPr>
          <p:cNvPr id="3" name="Content Placeholder 2">
            <a:extLst>
              <a:ext uri="{FF2B5EF4-FFF2-40B4-BE49-F238E27FC236}">
                <a16:creationId xmlns:a16="http://schemas.microsoft.com/office/drawing/2014/main" id="{CDA78422-C1B5-FB13-0CED-504CC26B3BD2}"/>
              </a:ext>
            </a:extLst>
          </p:cNvPr>
          <p:cNvSpPr>
            <a:spLocks noGrp="1"/>
          </p:cNvSpPr>
          <p:nvPr>
            <p:ph sz="quarter" idx="13"/>
          </p:nvPr>
        </p:nvSpPr>
        <p:spPr>
          <a:xfrm>
            <a:off x="274320" y="1484784"/>
            <a:ext cx="8595360" cy="5256584"/>
          </a:xfrm>
        </p:spPr>
        <p:txBody>
          <a:bodyPr>
            <a:normAutofit fontScale="85000" lnSpcReduction="10000"/>
          </a:bodyPr>
          <a:lstStyle/>
          <a:p>
            <a:pPr marL="512064" indent="-514350">
              <a:buFont typeface="+mj-lt"/>
              <a:buAutoNum type="arabicPeriod"/>
            </a:pPr>
            <a:r>
              <a:rPr lang="el-GR" sz="2800" dirty="0"/>
              <a:t>Έγκαιρη εμπλοκή</a:t>
            </a:r>
          </a:p>
          <a:p>
            <a:pPr lvl="3"/>
            <a:r>
              <a:rPr lang="el-GR" sz="2600" dirty="0"/>
              <a:t>Οι πολίτες συμμετέχουν από τα πρώτα στάδια σχεδιασμού πολιτικής, όχι στο τέλος.</a:t>
            </a:r>
          </a:p>
          <a:p>
            <a:pPr marL="512064" indent="-514350">
              <a:buFont typeface="+mj-lt"/>
              <a:buAutoNum type="arabicPeriod" startAt="2"/>
            </a:pPr>
            <a:r>
              <a:rPr lang="el-GR" sz="2800" dirty="0"/>
              <a:t>Καθαρή επικοινωνία και προσβασιμότητα</a:t>
            </a:r>
          </a:p>
          <a:p>
            <a:pPr lvl="3"/>
            <a:r>
              <a:rPr lang="el-GR" sz="2600" dirty="0"/>
              <a:t>Παρουσίαση δεδομένων σε κατανοητή γλώσσα, με οπτικά μέσα και συνοπτικές αναλύσεις.</a:t>
            </a:r>
          </a:p>
          <a:p>
            <a:pPr marL="512064" indent="-514350">
              <a:buFont typeface="+mj-lt"/>
              <a:buAutoNum type="arabicPeriod" startAt="3"/>
            </a:pPr>
            <a:r>
              <a:rPr lang="el-GR" sz="2800" dirty="0"/>
              <a:t>Επαγγελματικός συντονισμός</a:t>
            </a:r>
          </a:p>
          <a:p>
            <a:pPr lvl="3"/>
            <a:r>
              <a:rPr lang="el-GR" sz="2600" dirty="0"/>
              <a:t>Ο ρόλος του συντονιστή είναι κρίσιμος για την ισότιμη συμμετοχή όλων.</a:t>
            </a:r>
          </a:p>
          <a:p>
            <a:pPr marL="512064" indent="-514350">
              <a:buFont typeface="+mj-lt"/>
              <a:buAutoNum type="arabicPeriod" startAt="4"/>
            </a:pPr>
            <a:r>
              <a:rPr lang="el-GR" sz="2800" dirty="0"/>
              <a:t>Συνεχής ανατροφοδότηση</a:t>
            </a:r>
          </a:p>
          <a:p>
            <a:pPr lvl="3"/>
            <a:r>
              <a:rPr lang="el-GR" sz="2600" dirty="0"/>
              <a:t>Οι πολίτες πρέπει να γνωρίζουν πώς χρησιμοποιήθηκαν οι προτάσεις τους.</a:t>
            </a:r>
          </a:p>
          <a:p>
            <a:pPr marL="512064" indent="-514350">
              <a:buFont typeface="+mj-lt"/>
              <a:buAutoNum type="arabicPeriod" startAt="5"/>
            </a:pPr>
            <a:r>
              <a:rPr lang="el-GR" sz="2800" dirty="0"/>
              <a:t>Ενδυνάμωση συμμετεχόντων</a:t>
            </a:r>
          </a:p>
          <a:p>
            <a:pPr lvl="3"/>
            <a:r>
              <a:rPr lang="el-GR" sz="2600" dirty="0"/>
              <a:t>Εκπαίδευση, υποστήριξη και αναγνώριση της συμβολής τους.</a:t>
            </a:r>
          </a:p>
        </p:txBody>
      </p:sp>
    </p:spTree>
    <p:extLst>
      <p:ext uri="{BB962C8B-B14F-4D97-AF65-F5344CB8AC3E}">
        <p14:creationId xmlns:p14="http://schemas.microsoft.com/office/powerpoint/2010/main" val="1774698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DA3CB-8A42-7FE0-C8D6-316BC7AA720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3CCAB4D-C5E9-1249-F64D-45E29EFADA6D}"/>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073F68B6-CA66-B7D4-B719-BFA2813428CF}"/>
              </a:ext>
            </a:extLst>
          </p:cNvPr>
          <p:cNvSpPr>
            <a:spLocks noGrp="1"/>
          </p:cNvSpPr>
          <p:nvPr>
            <p:ph sz="quarter" idx="13"/>
          </p:nvPr>
        </p:nvSpPr>
        <p:spPr/>
        <p:txBody>
          <a:bodyPr/>
          <a:lstStyle/>
          <a:p>
            <a:endParaRPr lang="en-US"/>
          </a:p>
        </p:txBody>
      </p:sp>
      <p:pic>
        <p:nvPicPr>
          <p:cNvPr id="5122" name="Picture 2">
            <a:extLst>
              <a:ext uri="{FF2B5EF4-FFF2-40B4-BE49-F238E27FC236}">
                <a16:creationId xmlns:a16="http://schemas.microsoft.com/office/drawing/2014/main" id="{1551E1B3-AA63-2A47-11CB-8F6C7A5A602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75" r="24801"/>
          <a:stretch>
            <a:fillRect/>
          </a:stretch>
        </p:blipFill>
        <p:spPr bwMode="auto">
          <a:xfrm>
            <a:off x="1043608" y="404664"/>
            <a:ext cx="7056784" cy="57024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DA744F1-F96C-E44E-0297-BBA6B99B8C26}"/>
              </a:ext>
            </a:extLst>
          </p:cNvPr>
          <p:cNvSpPr txBox="1"/>
          <p:nvPr/>
        </p:nvSpPr>
        <p:spPr>
          <a:xfrm>
            <a:off x="3203848" y="6387834"/>
            <a:ext cx="5832648" cy="276999"/>
          </a:xfrm>
          <a:prstGeom prst="rect">
            <a:avLst/>
          </a:prstGeom>
          <a:noFill/>
        </p:spPr>
        <p:txBody>
          <a:bodyPr wrap="square">
            <a:spAutoFit/>
          </a:bodyPr>
          <a:lstStyle/>
          <a:p>
            <a:pPr algn="r"/>
            <a:r>
              <a:rPr lang="en-US" sz="1200" dirty="0">
                <a:solidFill>
                  <a:srgbClr val="00B0F0"/>
                </a:solidFill>
                <a:hlinkClick r:id="rId4">
                  <a:extLst>
                    <a:ext uri="{A12FA001-AC4F-418D-AE19-62706E023703}">
                      <ahyp:hlinkClr xmlns:ahyp="http://schemas.microsoft.com/office/drawing/2018/hyperlinkcolor" val="tx"/>
                    </a:ext>
                  </a:extLst>
                </a:hlinkClick>
              </a:rPr>
              <a:t>https://www.eea.europa.eu/en/analysis/publications/the-case-for-public-participation</a:t>
            </a:r>
            <a:r>
              <a:rPr lang="el-GR" sz="1200" dirty="0">
                <a:solidFill>
                  <a:srgbClr val="00B0F0"/>
                </a:solidFill>
              </a:rPr>
              <a:t> </a:t>
            </a:r>
            <a:endParaRPr lang="en-US" sz="1200" dirty="0">
              <a:solidFill>
                <a:srgbClr val="00B0F0"/>
              </a:solidFill>
            </a:endParaRPr>
          </a:p>
        </p:txBody>
      </p:sp>
    </p:spTree>
    <p:extLst>
      <p:ext uri="{BB962C8B-B14F-4D97-AF65-F5344CB8AC3E}">
        <p14:creationId xmlns:p14="http://schemas.microsoft.com/office/powerpoint/2010/main" val="4225379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94F00-E425-F993-975B-33B380B1FB3C}"/>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B27E4B5A-9277-63B9-40AB-5105305D6710}"/>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99392"/>
            <a:ext cx="3694658" cy="4680520"/>
          </a:xfrm>
          <a:prstGeom prst="rect">
            <a:avLst/>
          </a:prstGeom>
        </p:spPr>
      </p:pic>
      <p:sp>
        <p:nvSpPr>
          <p:cNvPr id="7" name="TextBox 6">
            <a:extLst>
              <a:ext uri="{FF2B5EF4-FFF2-40B4-BE49-F238E27FC236}">
                <a16:creationId xmlns:a16="http://schemas.microsoft.com/office/drawing/2014/main" id="{857B9479-1D03-7554-9F0D-678C40151F7A}"/>
              </a:ext>
            </a:extLst>
          </p:cNvPr>
          <p:cNvSpPr txBox="1"/>
          <p:nvPr/>
        </p:nvSpPr>
        <p:spPr>
          <a:xfrm>
            <a:off x="3346376" y="1772816"/>
            <a:ext cx="5832648" cy="1569660"/>
          </a:xfrm>
          <a:prstGeom prst="rect">
            <a:avLst/>
          </a:prstGeom>
          <a:noFill/>
        </p:spPr>
        <p:txBody>
          <a:bodyPr wrap="square" rtlCol="0">
            <a:spAutoFit/>
          </a:bodyPr>
          <a:lstStyle/>
          <a:p>
            <a:r>
              <a:rPr lang="el-GR" sz="3200" dirty="0"/>
              <a:t>Γιατί είναι κρίσιμη η «έγκαιρη εμπλοκή» των πολιτών σε μια περιβαλλοντική απόφαση;</a:t>
            </a:r>
            <a:endParaRPr lang="en-US" sz="3200" dirty="0"/>
          </a:p>
        </p:txBody>
      </p:sp>
      <p:sp>
        <p:nvSpPr>
          <p:cNvPr id="11" name="TextBox 10">
            <a:extLst>
              <a:ext uri="{FF2B5EF4-FFF2-40B4-BE49-F238E27FC236}">
                <a16:creationId xmlns:a16="http://schemas.microsoft.com/office/drawing/2014/main" id="{82C9C3B3-5B37-CC59-1006-7223FF941896}"/>
              </a:ext>
            </a:extLst>
          </p:cNvPr>
          <p:cNvSpPr txBox="1"/>
          <p:nvPr/>
        </p:nvSpPr>
        <p:spPr>
          <a:xfrm>
            <a:off x="63352" y="4581128"/>
            <a:ext cx="9045152" cy="1200329"/>
          </a:xfrm>
          <a:prstGeom prst="rect">
            <a:avLst/>
          </a:prstGeom>
          <a:noFill/>
        </p:spPr>
        <p:txBody>
          <a:bodyPr wrap="square">
            <a:spAutoFit/>
          </a:bodyPr>
          <a:lstStyle/>
          <a:p>
            <a:r>
              <a:rPr lang="el-GR" sz="2400" dirty="0"/>
              <a:t>Γιατί αν οι πολίτες συμμετέχουν μόνο εκ των υστέρων, νιώθουν ότι η απόφαση έχει ήδη παρθεί.</a:t>
            </a:r>
          </a:p>
          <a:p>
            <a:r>
              <a:rPr lang="el-GR" sz="2400" dirty="0"/>
              <a:t>Επομένως η συμμετοχή τους γίνεται τυπική, όχι ουσιαστική.</a:t>
            </a:r>
            <a:endParaRPr lang="en-US" sz="2400" dirty="0"/>
          </a:p>
        </p:txBody>
      </p:sp>
    </p:spTree>
    <p:extLst>
      <p:ext uri="{BB962C8B-B14F-4D97-AF65-F5344CB8AC3E}">
        <p14:creationId xmlns:p14="http://schemas.microsoft.com/office/powerpoint/2010/main" val="182796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0E784-D664-245D-8B40-46530CD030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AC202-20E6-1C2C-EBF8-3C1B1AB76FAE}"/>
              </a:ext>
            </a:extLst>
          </p:cNvPr>
          <p:cNvSpPr>
            <a:spLocks noGrp="1"/>
          </p:cNvSpPr>
          <p:nvPr>
            <p:ph type="title"/>
          </p:nvPr>
        </p:nvSpPr>
        <p:spPr>
          <a:xfrm>
            <a:off x="276225" y="228600"/>
            <a:ext cx="8591550" cy="2048272"/>
          </a:xfrm>
        </p:spPr>
        <p:txBody>
          <a:bodyPr>
            <a:normAutofit/>
          </a:bodyPr>
          <a:lstStyle/>
          <a:p>
            <a:r>
              <a:rPr lang="el-GR" sz="7200" dirty="0"/>
              <a:t>ΔΙΑΛΕΙΜΜΑ</a:t>
            </a:r>
            <a:r>
              <a:rPr lang="el-GR" sz="5400" dirty="0"/>
              <a:t> </a:t>
            </a:r>
            <a:endParaRPr lang="en-US" sz="5400" dirty="0"/>
          </a:p>
        </p:txBody>
      </p:sp>
      <p:sp>
        <p:nvSpPr>
          <p:cNvPr id="3" name="Content Placeholder 2">
            <a:extLst>
              <a:ext uri="{FF2B5EF4-FFF2-40B4-BE49-F238E27FC236}">
                <a16:creationId xmlns:a16="http://schemas.microsoft.com/office/drawing/2014/main" id="{DBAC66E9-8545-3042-CEB4-217855956648}"/>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443930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08912" cy="1224136"/>
          </a:xfrm>
        </p:spPr>
        <p:txBody>
          <a:bodyPr>
            <a:normAutofit/>
          </a:bodyPr>
          <a:lstStyle/>
          <a:p>
            <a:r>
              <a:rPr lang="el-GR" dirty="0"/>
              <a:t>Παραδείγματα Επιτυχημένης Συμμετοχής στην Πράξη</a:t>
            </a:r>
          </a:p>
        </p:txBody>
      </p:sp>
      <p:sp>
        <p:nvSpPr>
          <p:cNvPr id="3" name="Content Placeholder 2"/>
          <p:cNvSpPr>
            <a:spLocks noGrp="1"/>
          </p:cNvSpPr>
          <p:nvPr>
            <p:ph sz="quarter" idx="13"/>
          </p:nvPr>
        </p:nvSpPr>
        <p:spPr>
          <a:xfrm>
            <a:off x="107504" y="1340768"/>
            <a:ext cx="8928992" cy="5472608"/>
          </a:xfrm>
        </p:spPr>
        <p:txBody>
          <a:bodyPr>
            <a:normAutofit/>
          </a:bodyPr>
          <a:lstStyle/>
          <a:p>
            <a:pPr marL="0" indent="0">
              <a:buNone/>
            </a:pPr>
            <a:r>
              <a:rPr lang="el-GR" b="1" dirty="0"/>
              <a:t>Ελλάδα</a:t>
            </a:r>
            <a:r>
              <a:rPr lang="el-GR" dirty="0"/>
              <a:t>:</a:t>
            </a:r>
          </a:p>
          <a:p>
            <a:pPr marL="342900" indent="-342900"/>
            <a:r>
              <a:rPr lang="el-GR" dirty="0"/>
              <a:t>Ενεργειακές Κοινότητες (Ν. 4513/2018): Πολίτες, δήμοι και ΜΜΕ συμπράττουν για παραγωγή καθαρής ενέργειας.</a:t>
            </a:r>
          </a:p>
          <a:p>
            <a:pPr marL="0" indent="0">
              <a:buNone/>
            </a:pPr>
            <a:r>
              <a:rPr lang="el-GR" dirty="0"/>
              <a:t>Παράδειγμα: Ενεργειακή Κοινότητα Καρδίτσας — συλλογική παραγωγή ΑΠΕ.</a:t>
            </a:r>
          </a:p>
          <a:p>
            <a:pPr marL="342900" indent="-342900"/>
            <a:r>
              <a:rPr lang="el-GR" dirty="0"/>
              <a:t>Σχέδια Δράσης για την Κλιματική Αλλαγή (Δήμοι):Δημόσιες διαβουλεύσεις και συμμετοχή τοπικών φορέων στη λήψη μέτρων προσαρμογής </a:t>
            </a:r>
          </a:p>
          <a:p>
            <a:pPr marL="0" indent="0">
              <a:buNone/>
            </a:pPr>
            <a:r>
              <a:rPr lang="el-GR" b="1" dirty="0"/>
              <a:t>Ευρώπη</a:t>
            </a:r>
            <a:r>
              <a:rPr lang="el-GR" dirty="0"/>
              <a:t>:</a:t>
            </a:r>
          </a:p>
          <a:p>
            <a:pPr marL="342900" indent="-342900"/>
            <a:r>
              <a:rPr lang="el-GR" dirty="0"/>
              <a:t>Διαχείριση Υδάτων (Οδηγία 2000/60/ΕΚ): Δημόσιες διαβουλεύσεις για σχέδια λεκανών απορροής (</a:t>
            </a:r>
            <a:r>
              <a:rPr lang="el-GR" dirty="0" err="1"/>
              <a:t>River</a:t>
            </a:r>
            <a:r>
              <a:rPr lang="el-GR" dirty="0"/>
              <a:t> </a:t>
            </a:r>
            <a:r>
              <a:rPr lang="el-GR" dirty="0" err="1"/>
              <a:t>Basin</a:t>
            </a:r>
            <a:r>
              <a:rPr lang="el-GR" dirty="0"/>
              <a:t> </a:t>
            </a:r>
            <a:r>
              <a:rPr lang="el-GR" dirty="0" err="1"/>
              <a:t>Management</a:t>
            </a:r>
            <a:r>
              <a:rPr lang="el-GR" dirty="0"/>
              <a:t> </a:t>
            </a:r>
            <a:r>
              <a:rPr lang="el-GR" dirty="0" err="1"/>
              <a:t>Plans</a:t>
            </a:r>
            <a:r>
              <a:rPr lang="el-GR" dirty="0"/>
              <a:t>).</a:t>
            </a:r>
          </a:p>
          <a:p>
            <a:pPr marL="342900" indent="-342900"/>
            <a:r>
              <a:rPr lang="el-GR" dirty="0" err="1"/>
              <a:t>Citizen</a:t>
            </a:r>
            <a:r>
              <a:rPr lang="el-GR" dirty="0"/>
              <a:t> </a:t>
            </a:r>
            <a:r>
              <a:rPr lang="el-GR" dirty="0" err="1"/>
              <a:t>Assemblies</a:t>
            </a:r>
            <a:r>
              <a:rPr lang="el-GR" dirty="0"/>
              <a:t> στη Γαλλία και Ιρλανδία: Τυχαία επιλεγμένοι πολίτες συνδιαμορφώνουν πολιτικές για το κλίμα και τη βιωσιμότητα.</a:t>
            </a:r>
          </a:p>
        </p:txBody>
      </p:sp>
    </p:spTree>
    <p:extLst>
      <p:ext uri="{BB962C8B-B14F-4D97-AF65-F5344CB8AC3E}">
        <p14:creationId xmlns:p14="http://schemas.microsoft.com/office/powerpoint/2010/main" val="2310844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A7123-76E6-47FD-F11A-082A6B7EC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74DD21-B75E-B341-7818-3264036BDF50}"/>
              </a:ext>
            </a:extLst>
          </p:cNvPr>
          <p:cNvSpPr>
            <a:spLocks noGrp="1"/>
          </p:cNvSpPr>
          <p:nvPr>
            <p:ph type="title"/>
          </p:nvPr>
        </p:nvSpPr>
        <p:spPr>
          <a:xfrm>
            <a:off x="179512" y="44624"/>
            <a:ext cx="8208912" cy="864096"/>
          </a:xfrm>
        </p:spPr>
        <p:txBody>
          <a:bodyPr>
            <a:normAutofit/>
          </a:bodyPr>
          <a:lstStyle/>
          <a:p>
            <a:r>
              <a:rPr lang="el-GR" dirty="0"/>
              <a:t>Ενεργειακή Κοινότητα Καρδίτσας </a:t>
            </a:r>
          </a:p>
        </p:txBody>
      </p:sp>
      <p:pic>
        <p:nvPicPr>
          <p:cNvPr id="6146" name="Picture 2" descr="ΕΣΕΚ ΣΥΝ. ΠΕ">
            <a:extLst>
              <a:ext uri="{FF2B5EF4-FFF2-40B4-BE49-F238E27FC236}">
                <a16:creationId xmlns:a16="http://schemas.microsoft.com/office/drawing/2014/main" id="{388050B8-5EAE-ED36-A416-9C2B1B7949C9}"/>
              </a:ext>
            </a:extLst>
          </p:cNvPr>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t="10100" b="7853"/>
          <a:stretch>
            <a:fillRect/>
          </a:stretch>
        </p:blipFill>
        <p:spPr bwMode="auto">
          <a:xfrm>
            <a:off x="4067945" y="4465796"/>
            <a:ext cx="5086696" cy="23475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70144C-58B4-BFAA-2D44-B5F17978E37A}"/>
              </a:ext>
            </a:extLst>
          </p:cNvPr>
          <p:cNvSpPr txBox="1"/>
          <p:nvPr/>
        </p:nvSpPr>
        <p:spPr>
          <a:xfrm>
            <a:off x="179512" y="1389688"/>
            <a:ext cx="8856984" cy="3416320"/>
          </a:xfrm>
          <a:prstGeom prst="rect">
            <a:avLst/>
          </a:prstGeom>
          <a:noFill/>
        </p:spPr>
        <p:txBody>
          <a:bodyPr wrap="square">
            <a:spAutoFit/>
          </a:bodyPr>
          <a:lstStyle/>
          <a:p>
            <a:r>
              <a:rPr lang="el-GR" sz="2400" dirty="0"/>
              <a:t>«Το όραμα ήταν να δημιουργηθεί μια οικονομική δραστηριότητα στο νομό όχι προσλαμβάνοντας η Κοινότητα κόσμο άλλα παίζοντας τον ρόλο του καταλύτη, να χτίσουμε την εφοδιαστική αλυσίδα της βιομάζας», τόνισε το μέλος του συνεταιρισμού Βασίλης </a:t>
            </a:r>
            <a:r>
              <a:rPr lang="el-GR" sz="2400" dirty="0" err="1"/>
              <a:t>Μπέλλης</a:t>
            </a:r>
            <a:r>
              <a:rPr lang="el-GR" sz="2400" dirty="0"/>
              <a:t>.</a:t>
            </a:r>
          </a:p>
          <a:p>
            <a:r>
              <a:rPr lang="el-GR" sz="2400" dirty="0"/>
              <a:t>Η Κοινότητα είναι ένας από τους δεκάδες ενεργειακούς συνεταιρισμούς στην Ελλάδα, που ιδρύθηκε το 2010. Τα μέλη της κλήθηκαν να υλοποιήσουν ένα στόχο δύσκολο, την αξιοποίηση της βιομάζας. </a:t>
            </a:r>
            <a:endParaRPr lang="en-US" sz="2400" dirty="0"/>
          </a:p>
        </p:txBody>
      </p:sp>
    </p:spTree>
    <p:extLst>
      <p:ext uri="{BB962C8B-B14F-4D97-AF65-F5344CB8AC3E}">
        <p14:creationId xmlns:p14="http://schemas.microsoft.com/office/powerpoint/2010/main" val="2807202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4EF07-0726-34BE-6F16-57479F380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5CE46-FE47-05AD-774D-439C6E0E2F6C}"/>
              </a:ext>
            </a:extLst>
          </p:cNvPr>
          <p:cNvSpPr>
            <a:spLocks noGrp="1"/>
          </p:cNvSpPr>
          <p:nvPr>
            <p:ph type="title"/>
          </p:nvPr>
        </p:nvSpPr>
        <p:spPr>
          <a:xfrm>
            <a:off x="179512" y="44624"/>
            <a:ext cx="8208912" cy="1296144"/>
          </a:xfrm>
        </p:spPr>
        <p:txBody>
          <a:bodyPr>
            <a:normAutofit/>
          </a:bodyPr>
          <a:lstStyle/>
          <a:p>
            <a:r>
              <a:rPr lang="el-GR" dirty="0"/>
              <a:t>Ενεργειακός και Αναπτυξιακός Συνεταιρισμός Σίφνου</a:t>
            </a:r>
          </a:p>
        </p:txBody>
      </p:sp>
      <p:sp>
        <p:nvSpPr>
          <p:cNvPr id="5" name="TextBox 4">
            <a:extLst>
              <a:ext uri="{FF2B5EF4-FFF2-40B4-BE49-F238E27FC236}">
                <a16:creationId xmlns:a16="http://schemas.microsoft.com/office/drawing/2014/main" id="{FED949C4-00E3-D142-B7BE-F5390747A396}"/>
              </a:ext>
            </a:extLst>
          </p:cNvPr>
          <p:cNvSpPr txBox="1"/>
          <p:nvPr/>
        </p:nvSpPr>
        <p:spPr>
          <a:xfrm>
            <a:off x="179512" y="1389688"/>
            <a:ext cx="8856984" cy="3416320"/>
          </a:xfrm>
          <a:prstGeom prst="rect">
            <a:avLst/>
          </a:prstGeom>
          <a:noFill/>
        </p:spPr>
        <p:txBody>
          <a:bodyPr wrap="square">
            <a:spAutoFit/>
          </a:bodyPr>
          <a:lstStyle/>
          <a:p>
            <a:r>
              <a:rPr lang="el-GR" sz="2400" dirty="0"/>
              <a:t>Ο «Ενεργειακός και Αναπτυξιακός Συνεταιρισμός Σίφνου ΣΥΝ.Π.Ε.» με τίτλο Συνεταιριστική Εταιρία Σίφνου (ΣΕΣ) ιδρύθηκε το 2013 από 53 ιδρυτικά μέλη, με σκοπό να μετατραπεί η Σίφνος σε ένα ενεργειακά αυτόνομο νησί, το οποίο θα καλύπτει τις ενεργειακές του ανάγκες, θα συμβάλλει στην προστασία του περιβάλλοντος και θα βελτιώσει τις παρεχόμενες υπηρεσίες του, όπως στον τουρισμό και στην τυποποίηση και διανομή τοπικών προϊόντων. </a:t>
            </a:r>
          </a:p>
          <a:p>
            <a:r>
              <a:rPr lang="el-GR" sz="2400" dirty="0"/>
              <a:t>Σήμερα έχει περισσότερα από 100 μέλη.</a:t>
            </a:r>
            <a:endParaRPr lang="en-US" sz="2400" dirty="0"/>
          </a:p>
        </p:txBody>
      </p:sp>
      <p:pic>
        <p:nvPicPr>
          <p:cNvPr id="4" name="Content Placeholder 3">
            <a:extLst>
              <a:ext uri="{FF2B5EF4-FFF2-40B4-BE49-F238E27FC236}">
                <a16:creationId xmlns:a16="http://schemas.microsoft.com/office/drawing/2014/main" id="{2C9DB99E-1A7C-5347-41FC-497DF16521F8}"/>
              </a:ext>
            </a:extLst>
          </p:cNvPr>
          <p:cNvPicPr>
            <a:picLocks noGrp="1" noChangeAspect="1"/>
          </p:cNvPicPr>
          <p:nvPr>
            <p:ph sz="quarter" idx="13"/>
          </p:nvPr>
        </p:nvPicPr>
        <p:blipFill>
          <a:blip r:embed="rId2"/>
          <a:srcRect l="2749" t="14533" r="2832" b="15448"/>
          <a:stretch>
            <a:fillRect/>
          </a:stretch>
        </p:blipFill>
        <p:spPr>
          <a:xfrm>
            <a:off x="3186836" y="4869160"/>
            <a:ext cx="5934691" cy="1958448"/>
          </a:xfrm>
          <a:prstGeom prst="rect">
            <a:avLst/>
          </a:prstGeom>
        </p:spPr>
      </p:pic>
    </p:spTree>
    <p:extLst>
      <p:ext uri="{BB962C8B-B14F-4D97-AF65-F5344CB8AC3E}">
        <p14:creationId xmlns:p14="http://schemas.microsoft.com/office/powerpoint/2010/main" val="3915603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84919-B12B-74F7-A088-F3C68B8F5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9B1AD-04DD-B228-0246-DAEFBE13AA2B}"/>
              </a:ext>
            </a:extLst>
          </p:cNvPr>
          <p:cNvSpPr>
            <a:spLocks noGrp="1"/>
          </p:cNvSpPr>
          <p:nvPr>
            <p:ph type="title"/>
          </p:nvPr>
        </p:nvSpPr>
        <p:spPr>
          <a:xfrm>
            <a:off x="276225" y="444624"/>
            <a:ext cx="8591550" cy="1688232"/>
          </a:xfrm>
        </p:spPr>
        <p:txBody>
          <a:bodyPr>
            <a:noAutofit/>
          </a:bodyPr>
          <a:lstStyle/>
          <a:p>
            <a:pPr algn="ctr"/>
            <a:r>
              <a:rPr lang="el-GR" b="1" dirty="0"/>
              <a:t>Η συμμετοχή του κοινού στη λήψη αποφάσεων για την περιβαλλοντική διαχείριση (2)</a:t>
            </a:r>
            <a:endParaRPr lang="el-GR" dirty="0"/>
          </a:p>
        </p:txBody>
      </p:sp>
      <p:sp>
        <p:nvSpPr>
          <p:cNvPr id="3" name="Content Placeholder 2">
            <a:extLst>
              <a:ext uri="{FF2B5EF4-FFF2-40B4-BE49-F238E27FC236}">
                <a16:creationId xmlns:a16="http://schemas.microsoft.com/office/drawing/2014/main" id="{E7C72592-8305-14CC-8CC6-1D6AB598673A}"/>
              </a:ext>
            </a:extLst>
          </p:cNvPr>
          <p:cNvSpPr>
            <a:spLocks noGrp="1"/>
          </p:cNvSpPr>
          <p:nvPr>
            <p:ph sz="quarter" idx="13"/>
          </p:nvPr>
        </p:nvSpPr>
        <p:spPr>
          <a:xfrm>
            <a:off x="274320" y="2132856"/>
            <a:ext cx="8762176" cy="3888432"/>
          </a:xfrm>
        </p:spPr>
        <p:txBody>
          <a:bodyPr>
            <a:normAutofit/>
          </a:bodyPr>
          <a:lstStyle/>
          <a:p>
            <a:pPr marL="0" indent="0">
              <a:buNone/>
            </a:pPr>
            <a:r>
              <a:rPr lang="el-GR" sz="3200" dirty="0"/>
              <a:t>Διεθνή ορόσημα:</a:t>
            </a:r>
          </a:p>
          <a:p>
            <a:pPr marL="512064" indent="-514350">
              <a:buFont typeface="+mj-lt"/>
              <a:buAutoNum type="arabicPeriod"/>
            </a:pPr>
            <a:r>
              <a:rPr lang="el-GR" sz="3200" dirty="0"/>
              <a:t>Διακήρυξη του Ρίο (1992), Αρχή 10.</a:t>
            </a:r>
          </a:p>
          <a:p>
            <a:pPr marL="512064" indent="-514350">
              <a:buFont typeface="+mj-lt"/>
              <a:buAutoNum type="arabicPeriod"/>
            </a:pPr>
            <a:r>
              <a:rPr lang="el-GR" sz="3200" dirty="0"/>
              <a:t>Σύμβαση του </a:t>
            </a:r>
            <a:r>
              <a:rPr lang="el-GR" sz="3200" dirty="0" err="1"/>
              <a:t>Όρχους</a:t>
            </a:r>
            <a:r>
              <a:rPr lang="el-GR" sz="3200" dirty="0"/>
              <a:t> (</a:t>
            </a:r>
            <a:r>
              <a:rPr lang="en-US" sz="3200" dirty="0"/>
              <a:t>Aarhus - </a:t>
            </a:r>
            <a:r>
              <a:rPr lang="el-GR" sz="3200" dirty="0"/>
              <a:t>1998) – πρόσβαση σε πληροφορίες, συμμετοχή και δικαιοσύνη.</a:t>
            </a:r>
          </a:p>
          <a:p>
            <a:pPr marL="512064" indent="-514350">
              <a:buFont typeface="+mj-lt"/>
              <a:buAutoNum type="arabicPeriod"/>
            </a:pPr>
            <a:r>
              <a:rPr lang="el-GR" sz="3200" dirty="0" err="1"/>
              <a:t>Agenda</a:t>
            </a:r>
            <a:r>
              <a:rPr lang="el-GR" sz="3200" dirty="0"/>
              <a:t> 21 – Ενδυνάμωση των τοπικών κοινωνιών.</a:t>
            </a:r>
            <a:endParaRPr lang="el-GR" sz="4000" dirty="0"/>
          </a:p>
        </p:txBody>
      </p:sp>
    </p:spTree>
    <p:extLst>
      <p:ext uri="{BB962C8B-B14F-4D97-AF65-F5344CB8AC3E}">
        <p14:creationId xmlns:p14="http://schemas.microsoft.com/office/powerpoint/2010/main" val="4173618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200D3-A8CB-93B2-EE47-D7A2906AC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75FD9-818B-979B-9152-2F16F08DE018}"/>
              </a:ext>
            </a:extLst>
          </p:cNvPr>
          <p:cNvSpPr>
            <a:spLocks noGrp="1"/>
          </p:cNvSpPr>
          <p:nvPr>
            <p:ph type="title"/>
          </p:nvPr>
        </p:nvSpPr>
        <p:spPr>
          <a:xfrm>
            <a:off x="179512" y="44624"/>
            <a:ext cx="8208912" cy="1296144"/>
          </a:xfrm>
        </p:spPr>
        <p:txBody>
          <a:bodyPr>
            <a:normAutofit/>
          </a:bodyPr>
          <a:lstStyle/>
          <a:p>
            <a:r>
              <a:rPr lang="el-GR" dirty="0"/>
              <a:t>Ενεργειακός και Αναπτυξιακός Συνεταιρισμός Σίφνου</a:t>
            </a:r>
          </a:p>
        </p:txBody>
      </p:sp>
      <p:sp>
        <p:nvSpPr>
          <p:cNvPr id="5" name="TextBox 4">
            <a:extLst>
              <a:ext uri="{FF2B5EF4-FFF2-40B4-BE49-F238E27FC236}">
                <a16:creationId xmlns:a16="http://schemas.microsoft.com/office/drawing/2014/main" id="{0FDAE6DD-A19B-F365-B17F-AF9AC3E89A84}"/>
              </a:ext>
            </a:extLst>
          </p:cNvPr>
          <p:cNvSpPr txBox="1"/>
          <p:nvPr/>
        </p:nvSpPr>
        <p:spPr>
          <a:xfrm>
            <a:off x="179512" y="1389688"/>
            <a:ext cx="8856984" cy="3416320"/>
          </a:xfrm>
          <a:prstGeom prst="rect">
            <a:avLst/>
          </a:prstGeom>
          <a:noFill/>
        </p:spPr>
        <p:txBody>
          <a:bodyPr wrap="square">
            <a:spAutoFit/>
          </a:bodyPr>
          <a:lstStyle/>
          <a:p>
            <a:r>
              <a:rPr lang="el-GR" sz="2400" dirty="0"/>
              <a:t>Ο «Ενεργειακός και Αναπτυξιακός Συνεταιρισμός Σίφνου ΣΥΝ.Π.Ε.» με διακριτικό τίτλο Συνεταιριστική Εταιρία Σίφνου (ΣΕΣ) ιδρύθηκε το 2013 από 53 ιδρυτικά μέλη, με σκοπό να μετατραπεί η Σίφνος σε ένα ενεργειακά αυτόνομο νησί, το οποίο θα καλύπτει τις ενεργειακές του ανάγκες, θα συμβάλλει στην προστασία του περιβάλλοντος και θα βελτιώσει τις παρεχόμενες υπηρεσίες του, όπως στον τουρισμό και στην τυποποίηση και διανομή τοπικών προϊόντων. </a:t>
            </a:r>
          </a:p>
          <a:p>
            <a:r>
              <a:rPr lang="el-GR" sz="2400" dirty="0"/>
              <a:t>Σήμερα έχει περισσότερα από 100 μέλη.</a:t>
            </a:r>
            <a:endParaRPr lang="en-US" sz="2400" dirty="0"/>
          </a:p>
        </p:txBody>
      </p:sp>
      <p:pic>
        <p:nvPicPr>
          <p:cNvPr id="4" name="Content Placeholder 3">
            <a:extLst>
              <a:ext uri="{FF2B5EF4-FFF2-40B4-BE49-F238E27FC236}">
                <a16:creationId xmlns:a16="http://schemas.microsoft.com/office/drawing/2014/main" id="{184A0FF8-26B5-FCF0-E15F-B57839699D2D}"/>
              </a:ext>
            </a:extLst>
          </p:cNvPr>
          <p:cNvPicPr>
            <a:picLocks noGrp="1" noChangeAspect="1"/>
          </p:cNvPicPr>
          <p:nvPr>
            <p:ph sz="quarter" idx="13"/>
          </p:nvPr>
        </p:nvPicPr>
        <p:blipFill>
          <a:blip r:embed="rId4"/>
          <a:srcRect l="2749" t="14533" r="2832" b="15448"/>
          <a:stretch>
            <a:fillRect/>
          </a:stretch>
        </p:blipFill>
        <p:spPr>
          <a:xfrm>
            <a:off x="3186836" y="4869160"/>
            <a:ext cx="5934691" cy="1958448"/>
          </a:xfrm>
          <a:prstGeom prst="rect">
            <a:avLst/>
          </a:prstGeom>
        </p:spPr>
      </p:pic>
      <p:pic>
        <p:nvPicPr>
          <p:cNvPr id="3" name="Online Media 2" title="Ενεργειακή  Δημοκρατία - Energy Democracy">
            <a:hlinkClick r:id="" action="ppaction://media"/>
            <a:extLst>
              <a:ext uri="{FF2B5EF4-FFF2-40B4-BE49-F238E27FC236}">
                <a16:creationId xmlns:a16="http://schemas.microsoft.com/office/drawing/2014/main" id="{F15D103D-6C43-0BB3-6405-E45EB2F061C9}"/>
              </a:ext>
            </a:extLst>
          </p:cNvPr>
          <p:cNvPicPr>
            <a:picLocks noRot="1" noChangeAspect="1"/>
          </p:cNvPicPr>
          <p:nvPr>
            <a:videoFile r:link="rId1"/>
          </p:nvPr>
        </p:nvPicPr>
        <p:blipFill>
          <a:blip r:embed="rId5"/>
          <a:stretch>
            <a:fillRect/>
          </a:stretch>
        </p:blipFill>
        <p:spPr>
          <a:xfrm>
            <a:off x="0" y="1403920"/>
            <a:ext cx="9144000" cy="5162550"/>
          </a:xfrm>
          <a:prstGeom prst="rect">
            <a:avLst/>
          </a:prstGeom>
        </p:spPr>
      </p:pic>
    </p:spTree>
    <p:extLst>
      <p:ext uri="{BB962C8B-B14F-4D97-AF65-F5344CB8AC3E}">
        <p14:creationId xmlns:p14="http://schemas.microsoft.com/office/powerpoint/2010/main" val="360296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2C7EE-362B-B8F7-C878-852B78A6C344}"/>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7F1EB4BB-6007-2D32-E61A-9D2AA59CE2BC}"/>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116632"/>
            <a:ext cx="3694658" cy="4680520"/>
          </a:xfrm>
          <a:prstGeom prst="rect">
            <a:avLst/>
          </a:prstGeom>
        </p:spPr>
      </p:pic>
      <p:sp>
        <p:nvSpPr>
          <p:cNvPr id="7" name="TextBox 6">
            <a:extLst>
              <a:ext uri="{FF2B5EF4-FFF2-40B4-BE49-F238E27FC236}">
                <a16:creationId xmlns:a16="http://schemas.microsoft.com/office/drawing/2014/main" id="{78A745C0-4F51-E7EA-654E-7D3FE85F88EF}"/>
              </a:ext>
            </a:extLst>
          </p:cNvPr>
          <p:cNvSpPr txBox="1"/>
          <p:nvPr/>
        </p:nvSpPr>
        <p:spPr>
          <a:xfrm>
            <a:off x="3347864" y="2041535"/>
            <a:ext cx="5832648" cy="1569660"/>
          </a:xfrm>
          <a:prstGeom prst="rect">
            <a:avLst/>
          </a:prstGeom>
          <a:noFill/>
        </p:spPr>
        <p:txBody>
          <a:bodyPr wrap="square" rtlCol="0">
            <a:spAutoFit/>
          </a:bodyPr>
          <a:lstStyle/>
          <a:p>
            <a:r>
              <a:rPr lang="el-GR" sz="3200" dirty="0"/>
              <a:t>Τι κοινό έχουν οι επιτυχημένες πρωτοβουλίες συμμετοχής σε Ελλάδα και Ευρώπη;</a:t>
            </a:r>
          </a:p>
        </p:txBody>
      </p:sp>
      <p:sp>
        <p:nvSpPr>
          <p:cNvPr id="11" name="TextBox 10">
            <a:extLst>
              <a:ext uri="{FF2B5EF4-FFF2-40B4-BE49-F238E27FC236}">
                <a16:creationId xmlns:a16="http://schemas.microsoft.com/office/drawing/2014/main" id="{2C761072-95E9-087A-9249-991BAB091DB6}"/>
              </a:ext>
            </a:extLst>
          </p:cNvPr>
          <p:cNvSpPr txBox="1"/>
          <p:nvPr/>
        </p:nvSpPr>
        <p:spPr>
          <a:xfrm>
            <a:off x="63352" y="4581128"/>
            <a:ext cx="9045152" cy="1200329"/>
          </a:xfrm>
          <a:prstGeom prst="rect">
            <a:avLst/>
          </a:prstGeom>
          <a:noFill/>
        </p:spPr>
        <p:txBody>
          <a:bodyPr wrap="square">
            <a:spAutoFit/>
          </a:bodyPr>
          <a:lstStyle/>
          <a:p>
            <a:r>
              <a:rPr lang="el-GR" sz="2400" dirty="0"/>
              <a:t>Τη συν-ιδιοκτησία των πολιτικών λύσεων από τους πολίτες.</a:t>
            </a:r>
          </a:p>
          <a:p>
            <a:r>
              <a:rPr lang="el-GR" sz="2400" dirty="0"/>
              <a:t>Η συμμετοχή δεν είναι διακοσμητική, αλλά συνδιαμορφώνει πραγματικές αποφάσεις.</a:t>
            </a:r>
            <a:endParaRPr lang="en-US" sz="2400" dirty="0"/>
          </a:p>
        </p:txBody>
      </p:sp>
    </p:spTree>
    <p:extLst>
      <p:ext uri="{BB962C8B-B14F-4D97-AF65-F5344CB8AC3E}">
        <p14:creationId xmlns:p14="http://schemas.microsoft.com/office/powerpoint/2010/main" val="23530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EF0CA-5545-8A5E-666B-5C41BF9651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2347B-7CF8-CD10-9F57-6821C8BFF701}"/>
              </a:ext>
            </a:extLst>
          </p:cNvPr>
          <p:cNvSpPr>
            <a:spLocks noGrp="1"/>
          </p:cNvSpPr>
          <p:nvPr>
            <p:ph type="title"/>
          </p:nvPr>
        </p:nvSpPr>
        <p:spPr>
          <a:xfrm>
            <a:off x="276225" y="188640"/>
            <a:ext cx="8591550" cy="1328192"/>
          </a:xfrm>
        </p:spPr>
        <p:txBody>
          <a:bodyPr>
            <a:noAutofit/>
          </a:bodyPr>
          <a:lstStyle/>
          <a:p>
            <a:r>
              <a:rPr lang="el-GR" dirty="0"/>
              <a:t>Τρόποι Εμπλοκής του Κοινού στη Διαμόρφωση Περιβαλλοντικών Πολιτικών</a:t>
            </a:r>
          </a:p>
        </p:txBody>
      </p:sp>
      <p:sp>
        <p:nvSpPr>
          <p:cNvPr id="3" name="Content Placeholder 2">
            <a:extLst>
              <a:ext uri="{FF2B5EF4-FFF2-40B4-BE49-F238E27FC236}">
                <a16:creationId xmlns:a16="http://schemas.microsoft.com/office/drawing/2014/main" id="{D3663C0C-7431-47B2-CC62-A574B95DE39B}"/>
              </a:ext>
            </a:extLst>
          </p:cNvPr>
          <p:cNvSpPr>
            <a:spLocks noGrp="1"/>
          </p:cNvSpPr>
          <p:nvPr>
            <p:ph sz="quarter" idx="13"/>
          </p:nvPr>
        </p:nvSpPr>
        <p:spPr>
          <a:xfrm>
            <a:off x="107504" y="1700808"/>
            <a:ext cx="8928992" cy="5112568"/>
          </a:xfrm>
        </p:spPr>
        <p:txBody>
          <a:bodyPr>
            <a:normAutofit fontScale="92500" lnSpcReduction="10000"/>
          </a:bodyPr>
          <a:lstStyle/>
          <a:p>
            <a:pPr marL="457200" indent="-457200">
              <a:buFont typeface="+mj-lt"/>
              <a:buAutoNum type="arabicPeriod"/>
            </a:pPr>
            <a:r>
              <a:rPr lang="el-GR" sz="2400" b="1" dirty="0"/>
              <a:t>Δημόσια Διαβούλευση</a:t>
            </a:r>
            <a:endParaRPr lang="en-US" sz="2400" b="1" dirty="0"/>
          </a:p>
          <a:p>
            <a:pPr marL="687388" lvl="2" indent="-342900"/>
            <a:r>
              <a:rPr lang="el-GR" sz="2200" dirty="0"/>
              <a:t>Παραδοσιακή μορφή συμμετοχής (π.χ. opengov.gr)</a:t>
            </a:r>
            <a:endParaRPr lang="en-US" sz="2200" dirty="0"/>
          </a:p>
          <a:p>
            <a:pPr marL="687388" lvl="2" indent="-342900"/>
            <a:r>
              <a:rPr lang="el-GR" sz="2200" dirty="0"/>
              <a:t>Επιτρέπει τη συλλογή σχολίων, προτάσεων και ενστάσεων</a:t>
            </a:r>
            <a:endParaRPr lang="en-US" sz="2200" dirty="0"/>
          </a:p>
          <a:p>
            <a:pPr marL="687388" lvl="2" indent="-342900"/>
            <a:r>
              <a:rPr lang="el-GR" sz="2200" dirty="0"/>
              <a:t>Χρήσιμη για διαφάνεια, αλλά περιορισμένη στην αλληλεπίδραση.</a:t>
            </a:r>
            <a:endParaRPr lang="en-US" sz="2200" dirty="0"/>
          </a:p>
          <a:p>
            <a:pPr marL="457200" indent="-457200">
              <a:buFont typeface="+mj-lt"/>
              <a:buAutoNum type="arabicPeriod" startAt="2"/>
            </a:pPr>
            <a:r>
              <a:rPr lang="el-GR" sz="2400" b="1" dirty="0"/>
              <a:t>Εργαστήρια (τύπου </a:t>
            </a:r>
            <a:r>
              <a:rPr lang="el-GR" sz="2400" b="1" dirty="0" err="1"/>
              <a:t>Workshops</a:t>
            </a:r>
            <a:r>
              <a:rPr lang="el-GR" sz="2400" b="1" dirty="0"/>
              <a:t>) &amp; Ακροάσεις</a:t>
            </a:r>
            <a:endParaRPr lang="en-US" sz="2400" b="1" dirty="0"/>
          </a:p>
          <a:p>
            <a:pPr marL="687388" lvl="2" indent="-342900"/>
            <a:r>
              <a:rPr lang="el-GR" sz="2200" dirty="0"/>
              <a:t>Συμμετοχικές συνεδρίες πολιτών, ΜΚΟ, φορέων και ειδικών.</a:t>
            </a:r>
            <a:endParaRPr lang="en-US" sz="2200" dirty="0"/>
          </a:p>
          <a:p>
            <a:pPr marL="687388" lvl="2" indent="-342900"/>
            <a:r>
              <a:rPr lang="el-GR" sz="2200" dirty="0"/>
              <a:t>Ενθαρρύνουν τον διάλογο και τη συν-ανάλυση προβλημάτων</a:t>
            </a:r>
            <a:r>
              <a:rPr lang="el-GR" sz="2000" dirty="0"/>
              <a:t>.</a:t>
            </a:r>
            <a:endParaRPr lang="en-US" sz="2000" dirty="0"/>
          </a:p>
          <a:p>
            <a:pPr marL="457200" indent="-457200">
              <a:buFont typeface="+mj-lt"/>
              <a:buAutoNum type="arabicPeriod" startAt="3"/>
            </a:pPr>
            <a:r>
              <a:rPr lang="el-GR" sz="2400" b="1" dirty="0" err="1"/>
              <a:t>Focus</a:t>
            </a:r>
            <a:r>
              <a:rPr lang="el-GR" sz="2400" b="1" dirty="0"/>
              <a:t> </a:t>
            </a:r>
            <a:r>
              <a:rPr lang="el-GR" sz="2400" b="1" dirty="0" err="1"/>
              <a:t>Groups</a:t>
            </a:r>
            <a:r>
              <a:rPr lang="el-GR" sz="2400" b="1" dirty="0"/>
              <a:t> &amp; </a:t>
            </a:r>
            <a:r>
              <a:rPr lang="el-GR" sz="2400" b="1" dirty="0" err="1"/>
              <a:t>Stakeholder</a:t>
            </a:r>
            <a:r>
              <a:rPr lang="el-GR" sz="2400" b="1" dirty="0"/>
              <a:t> </a:t>
            </a:r>
            <a:r>
              <a:rPr lang="el-GR" sz="2400" b="1" dirty="0" err="1"/>
              <a:t>Forums</a:t>
            </a:r>
            <a:endParaRPr lang="en-US" sz="2400" b="1" dirty="0"/>
          </a:p>
          <a:p>
            <a:pPr marL="687388" lvl="2" indent="-342900"/>
            <a:r>
              <a:rPr lang="el-GR" sz="2200" dirty="0"/>
              <a:t>Εστιασμένες ομάδες που εξετάζουν ειδικά ζητήματα (π.χ. χωροθέτηση ΧΥΤΑ)</a:t>
            </a:r>
            <a:endParaRPr lang="en-US" sz="2200" dirty="0"/>
          </a:p>
          <a:p>
            <a:pPr marL="687388" lvl="2" indent="-342900"/>
            <a:r>
              <a:rPr lang="el-GR" sz="2200" dirty="0"/>
              <a:t>Χρήσιμες για την κατανόηση τοπικών αναγκών και αξιών.</a:t>
            </a:r>
            <a:endParaRPr lang="en-US" sz="2200" dirty="0"/>
          </a:p>
          <a:p>
            <a:pPr marL="457200" indent="-457200">
              <a:buFont typeface="+mj-lt"/>
              <a:buAutoNum type="arabicPeriod" startAt="4"/>
            </a:pPr>
            <a:r>
              <a:rPr lang="el-GR" sz="2400" b="1" dirty="0"/>
              <a:t>Συμμετοχική Έρευνα (</a:t>
            </a:r>
            <a:r>
              <a:rPr lang="el-GR" sz="2400" b="1" dirty="0" err="1"/>
              <a:t>Citizen</a:t>
            </a:r>
            <a:r>
              <a:rPr lang="el-GR" sz="2400" b="1" dirty="0"/>
              <a:t> Science)</a:t>
            </a:r>
            <a:endParaRPr lang="en-US" sz="2400" b="1" dirty="0"/>
          </a:p>
          <a:p>
            <a:pPr marL="687388" lvl="2" indent="-342900"/>
            <a:r>
              <a:rPr lang="el-GR" sz="2200" dirty="0"/>
              <a:t>Οι πολίτες συλλέγουν δεδομένα και συνεισφέρουν στη λήψη τεκμηριωμένων </a:t>
            </a:r>
            <a:r>
              <a:rPr lang="el-GR" sz="2000" dirty="0"/>
              <a:t>αποφάσεων (π.χ. ποιότητα νερού, ρύπανση).</a:t>
            </a:r>
            <a:endParaRPr lang="el-GR" sz="2400" dirty="0"/>
          </a:p>
        </p:txBody>
      </p:sp>
    </p:spTree>
    <p:extLst>
      <p:ext uri="{BB962C8B-B14F-4D97-AF65-F5344CB8AC3E}">
        <p14:creationId xmlns:p14="http://schemas.microsoft.com/office/powerpoint/2010/main" val="235675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9" end="9"/>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2ACFB-F842-0AA8-BF6E-8C34FDA3229D}"/>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6106A115-7B5A-8FFA-70E0-465CFEBBE7DD}"/>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116632"/>
            <a:ext cx="3694658" cy="4680520"/>
          </a:xfrm>
          <a:prstGeom prst="rect">
            <a:avLst/>
          </a:prstGeom>
        </p:spPr>
      </p:pic>
      <p:sp>
        <p:nvSpPr>
          <p:cNvPr id="7" name="TextBox 6">
            <a:extLst>
              <a:ext uri="{FF2B5EF4-FFF2-40B4-BE49-F238E27FC236}">
                <a16:creationId xmlns:a16="http://schemas.microsoft.com/office/drawing/2014/main" id="{A2BBB31D-BE91-C9D8-B6BA-9BEA3D55A1C7}"/>
              </a:ext>
            </a:extLst>
          </p:cNvPr>
          <p:cNvSpPr txBox="1"/>
          <p:nvPr/>
        </p:nvSpPr>
        <p:spPr>
          <a:xfrm>
            <a:off x="3347864" y="2041535"/>
            <a:ext cx="5832648" cy="2062103"/>
          </a:xfrm>
          <a:prstGeom prst="rect">
            <a:avLst/>
          </a:prstGeom>
          <a:noFill/>
        </p:spPr>
        <p:txBody>
          <a:bodyPr wrap="square" rtlCol="0">
            <a:spAutoFit/>
          </a:bodyPr>
          <a:lstStyle/>
          <a:p>
            <a:r>
              <a:rPr lang="el-GR" sz="3200" dirty="0"/>
              <a:t>Ποιο πλεονέκτημα έχουν τα εργαστήρια (/</a:t>
            </a:r>
            <a:r>
              <a:rPr lang="en-US" sz="3200" dirty="0"/>
              <a:t>Workshops) </a:t>
            </a:r>
            <a:r>
              <a:rPr lang="el-GR" sz="3200" dirty="0"/>
              <a:t> έναντι των δημόσιων διαβουλεύσεων;</a:t>
            </a:r>
            <a:endParaRPr lang="en-US" sz="3200" dirty="0"/>
          </a:p>
        </p:txBody>
      </p:sp>
      <p:sp>
        <p:nvSpPr>
          <p:cNvPr id="11" name="TextBox 10">
            <a:extLst>
              <a:ext uri="{FF2B5EF4-FFF2-40B4-BE49-F238E27FC236}">
                <a16:creationId xmlns:a16="http://schemas.microsoft.com/office/drawing/2014/main" id="{E4568E2E-DF73-B22C-7E6B-51742397FF20}"/>
              </a:ext>
            </a:extLst>
          </p:cNvPr>
          <p:cNvSpPr txBox="1"/>
          <p:nvPr/>
        </p:nvSpPr>
        <p:spPr>
          <a:xfrm>
            <a:off x="63352" y="4581128"/>
            <a:ext cx="9045152" cy="830997"/>
          </a:xfrm>
          <a:prstGeom prst="rect">
            <a:avLst/>
          </a:prstGeom>
          <a:noFill/>
        </p:spPr>
        <p:txBody>
          <a:bodyPr wrap="square">
            <a:spAutoFit/>
          </a:bodyPr>
          <a:lstStyle/>
          <a:p>
            <a:r>
              <a:rPr lang="el-GR" sz="2400" dirty="0"/>
              <a:t>Τα </a:t>
            </a:r>
            <a:r>
              <a:rPr lang="en-US" sz="2400" noProof="0" dirty="0"/>
              <a:t>workshop</a:t>
            </a:r>
            <a:r>
              <a:rPr lang="el-GR" sz="2400" dirty="0"/>
              <a:t> προωθούν αμφίδρομη επικοινωνία και συλλογική μάθηση, αντί για παθητική συλλογή σχολίων.</a:t>
            </a:r>
            <a:endParaRPr lang="en-US" sz="2400" dirty="0"/>
          </a:p>
        </p:txBody>
      </p:sp>
    </p:spTree>
    <p:extLst>
      <p:ext uri="{BB962C8B-B14F-4D97-AF65-F5344CB8AC3E}">
        <p14:creationId xmlns:p14="http://schemas.microsoft.com/office/powerpoint/2010/main" val="12786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D0B01-10F8-FFC7-8770-568CA8618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55FE4F-4D5F-E4BF-DF23-BEB2D1684B3E}"/>
              </a:ext>
            </a:extLst>
          </p:cNvPr>
          <p:cNvSpPr>
            <a:spLocks noGrp="1"/>
          </p:cNvSpPr>
          <p:nvPr>
            <p:ph type="title"/>
          </p:nvPr>
        </p:nvSpPr>
        <p:spPr>
          <a:xfrm>
            <a:off x="276225" y="372616"/>
            <a:ext cx="8591550" cy="1112168"/>
          </a:xfrm>
        </p:spPr>
        <p:txBody>
          <a:bodyPr>
            <a:noAutofit/>
          </a:bodyPr>
          <a:lstStyle/>
          <a:p>
            <a:r>
              <a:rPr lang="el-GR" dirty="0"/>
              <a:t>Η Ψηφιακή Συμμετοχή στην Περιβαλλοντική Διακυβέρνηση</a:t>
            </a:r>
          </a:p>
        </p:txBody>
      </p:sp>
      <p:sp>
        <p:nvSpPr>
          <p:cNvPr id="3" name="Content Placeholder 2">
            <a:extLst>
              <a:ext uri="{FF2B5EF4-FFF2-40B4-BE49-F238E27FC236}">
                <a16:creationId xmlns:a16="http://schemas.microsoft.com/office/drawing/2014/main" id="{594DD1F5-7BBD-BBBD-D0AD-7DDA0B686685}"/>
              </a:ext>
            </a:extLst>
          </p:cNvPr>
          <p:cNvSpPr>
            <a:spLocks noGrp="1"/>
          </p:cNvSpPr>
          <p:nvPr>
            <p:ph sz="quarter" idx="13"/>
          </p:nvPr>
        </p:nvSpPr>
        <p:spPr>
          <a:xfrm>
            <a:off x="107504" y="1556792"/>
            <a:ext cx="8928992" cy="5256584"/>
          </a:xfrm>
        </p:spPr>
        <p:txBody>
          <a:bodyPr>
            <a:normAutofit fontScale="92500" lnSpcReduction="10000"/>
          </a:bodyPr>
          <a:lstStyle/>
          <a:p>
            <a:pPr marL="457200" indent="-457200">
              <a:buFont typeface="+mj-lt"/>
              <a:buAutoNum type="arabicPeriod"/>
            </a:pPr>
            <a:r>
              <a:rPr lang="el-GR" sz="2400" b="1" dirty="0"/>
              <a:t>Πλατφόρμες Διαβούλευσης</a:t>
            </a:r>
          </a:p>
          <a:p>
            <a:pPr marL="687388" lvl="2" indent="-342900"/>
            <a:r>
              <a:rPr lang="el-GR" sz="2400" dirty="0"/>
              <a:t>opengov.gr (Ελλάδα): ηλεκτρονική διαβούλευση νομοσχεδίων</a:t>
            </a:r>
          </a:p>
          <a:p>
            <a:pPr marL="687388" lvl="2" indent="-342900"/>
            <a:r>
              <a:rPr lang="el-GR" sz="2400" dirty="0" err="1"/>
              <a:t>Your</a:t>
            </a:r>
            <a:r>
              <a:rPr lang="el-GR" sz="2400" dirty="0"/>
              <a:t> </a:t>
            </a:r>
            <a:r>
              <a:rPr lang="el-GR" sz="2400" dirty="0" err="1"/>
              <a:t>Voice</a:t>
            </a:r>
            <a:r>
              <a:rPr lang="el-GR" sz="2400" dirty="0"/>
              <a:t> in Europe: συλλογή απόψεων πολιτών για πολιτικές της ΕΕ</a:t>
            </a:r>
            <a:endParaRPr lang="el-GR" sz="2000" dirty="0"/>
          </a:p>
          <a:p>
            <a:pPr marL="457200" indent="-457200">
              <a:buFont typeface="+mj-lt"/>
              <a:buAutoNum type="arabicPeriod" startAt="2"/>
            </a:pPr>
            <a:r>
              <a:rPr lang="el-GR" sz="2400" b="1" dirty="0"/>
              <a:t>Εφαρμογές &amp; </a:t>
            </a:r>
            <a:r>
              <a:rPr lang="el-GR" sz="2400" b="1" dirty="0" err="1"/>
              <a:t>Online</a:t>
            </a:r>
            <a:r>
              <a:rPr lang="el-GR" sz="2400" b="1" dirty="0"/>
              <a:t> </a:t>
            </a:r>
            <a:r>
              <a:rPr lang="el-GR" sz="2400" b="1" dirty="0" err="1"/>
              <a:t>Forums</a:t>
            </a:r>
            <a:endParaRPr lang="el-GR" sz="2400" b="1" dirty="0"/>
          </a:p>
          <a:p>
            <a:pPr marL="687388" lvl="2" indent="-342900"/>
            <a:r>
              <a:rPr lang="el-GR" sz="2400" dirty="0"/>
              <a:t>Τοπικές πλατφόρμες (π.χ. Δήμος Θεσσαλονίκης – </a:t>
            </a:r>
            <a:r>
              <a:rPr lang="el-GR" sz="2400" dirty="0" err="1"/>
              <a:t>ΣυνΔημιουργώ</a:t>
            </a:r>
            <a:r>
              <a:rPr lang="el-GR" sz="2400" dirty="0"/>
              <a:t>)</a:t>
            </a:r>
          </a:p>
          <a:p>
            <a:pPr marL="687388" lvl="2" indent="-342900"/>
            <a:r>
              <a:rPr lang="el-GR" sz="2400" dirty="0"/>
              <a:t>Ενισχύουν την τοπική συμμετοχή και την προσβασιμότητα</a:t>
            </a:r>
          </a:p>
          <a:p>
            <a:pPr marL="457200" indent="-457200">
              <a:buFont typeface="+mj-lt"/>
              <a:buAutoNum type="arabicPeriod" startAt="3"/>
            </a:pPr>
            <a:r>
              <a:rPr lang="el-GR" sz="2400" b="1" dirty="0" err="1"/>
              <a:t>Διαδραστικοί</a:t>
            </a:r>
            <a:r>
              <a:rPr lang="el-GR" sz="2400" b="1" dirty="0"/>
              <a:t> Χάρτες (GIS </a:t>
            </a:r>
            <a:r>
              <a:rPr lang="el-GR" sz="2400" b="1" dirty="0" err="1"/>
              <a:t>tools</a:t>
            </a:r>
            <a:r>
              <a:rPr lang="el-GR" sz="2400" b="1" dirty="0"/>
              <a:t>)</a:t>
            </a:r>
          </a:p>
          <a:p>
            <a:pPr marL="687388" lvl="2" indent="-342900"/>
            <a:r>
              <a:rPr lang="el-GR" sz="2400" dirty="0"/>
              <a:t>Πολίτες υποδεικνύουν προβλήματα (ρύπανση, απορρίμματα)</a:t>
            </a:r>
          </a:p>
          <a:p>
            <a:pPr marL="687388" lvl="2" indent="-342900"/>
            <a:r>
              <a:rPr lang="el-GR" sz="2400" dirty="0" err="1"/>
              <a:t>FixMyStreet</a:t>
            </a:r>
            <a:r>
              <a:rPr lang="el-GR" sz="2400" dirty="0"/>
              <a:t> (Αγγλία) για περιβαλλοντικά ζητήματα σε πόλεις</a:t>
            </a:r>
          </a:p>
          <a:p>
            <a:pPr marL="457200" indent="-457200">
              <a:buFont typeface="+mj-lt"/>
              <a:buAutoNum type="arabicPeriod" startAt="4"/>
            </a:pPr>
            <a:r>
              <a:rPr lang="el-GR" sz="2400" b="1" dirty="0" err="1"/>
              <a:t>Online</a:t>
            </a:r>
            <a:r>
              <a:rPr lang="el-GR" sz="2400" b="1" dirty="0"/>
              <a:t> </a:t>
            </a:r>
            <a:r>
              <a:rPr lang="el-GR" sz="2400" b="1" dirty="0" err="1"/>
              <a:t>Communities</a:t>
            </a:r>
            <a:r>
              <a:rPr lang="el-GR" sz="2400" b="1" dirty="0"/>
              <a:t> &amp; Social </a:t>
            </a:r>
            <a:r>
              <a:rPr lang="el-GR" sz="2400" b="1" dirty="0" err="1"/>
              <a:t>Media</a:t>
            </a:r>
            <a:endParaRPr lang="el-GR" sz="2400" b="1" dirty="0"/>
          </a:p>
          <a:p>
            <a:pPr marL="687388" lvl="2" indent="-342900"/>
            <a:r>
              <a:rPr lang="el-GR" sz="2400" dirty="0"/>
              <a:t>Δίκτυα πολιτών που μοιράζονται δεδομένα, εμπειρίες και δράσεις</a:t>
            </a:r>
          </a:p>
          <a:p>
            <a:pPr marL="687388" lvl="2" indent="-342900"/>
            <a:r>
              <a:rPr lang="el-GR" sz="2400" dirty="0"/>
              <a:t>Μπορούν να λειτουργήσουν ως ανεπίσημες κοινότητες πρακτικής</a:t>
            </a:r>
            <a:endParaRPr lang="en-US" sz="2400" dirty="0"/>
          </a:p>
        </p:txBody>
      </p:sp>
    </p:spTree>
    <p:extLst>
      <p:ext uri="{BB962C8B-B14F-4D97-AF65-F5344CB8AC3E}">
        <p14:creationId xmlns:p14="http://schemas.microsoft.com/office/powerpoint/2010/main" val="2837683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1A0B5-C8A4-257F-11F7-3FC4C060DE97}"/>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1A7A5BB1-1E16-4FC3-205D-5B9FBA519FFC}"/>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116632"/>
            <a:ext cx="3694658" cy="4680520"/>
          </a:xfrm>
          <a:prstGeom prst="rect">
            <a:avLst/>
          </a:prstGeom>
        </p:spPr>
      </p:pic>
      <p:sp>
        <p:nvSpPr>
          <p:cNvPr id="7" name="TextBox 6">
            <a:extLst>
              <a:ext uri="{FF2B5EF4-FFF2-40B4-BE49-F238E27FC236}">
                <a16:creationId xmlns:a16="http://schemas.microsoft.com/office/drawing/2014/main" id="{E2695E46-4310-6862-400B-090D31A153DA}"/>
              </a:ext>
            </a:extLst>
          </p:cNvPr>
          <p:cNvSpPr txBox="1"/>
          <p:nvPr/>
        </p:nvSpPr>
        <p:spPr>
          <a:xfrm>
            <a:off x="3491880" y="2003356"/>
            <a:ext cx="5472608" cy="1569660"/>
          </a:xfrm>
          <a:prstGeom prst="rect">
            <a:avLst/>
          </a:prstGeom>
          <a:noFill/>
        </p:spPr>
        <p:txBody>
          <a:bodyPr wrap="square" rtlCol="0">
            <a:spAutoFit/>
          </a:bodyPr>
          <a:lstStyle/>
          <a:p>
            <a:r>
              <a:rPr lang="el-GR" sz="3200" dirty="0"/>
              <a:t>Ποια είναι τα βασικά μειονεκτήματα της ηλεκτρονικής συμμετοχής;</a:t>
            </a:r>
            <a:endParaRPr lang="en-US" sz="3200" dirty="0"/>
          </a:p>
        </p:txBody>
      </p:sp>
      <p:sp>
        <p:nvSpPr>
          <p:cNvPr id="11" name="TextBox 10">
            <a:extLst>
              <a:ext uri="{FF2B5EF4-FFF2-40B4-BE49-F238E27FC236}">
                <a16:creationId xmlns:a16="http://schemas.microsoft.com/office/drawing/2014/main" id="{90DA128D-FC6F-23EC-1A38-C4CB8F612A3D}"/>
              </a:ext>
            </a:extLst>
          </p:cNvPr>
          <p:cNvSpPr txBox="1"/>
          <p:nvPr/>
        </p:nvSpPr>
        <p:spPr>
          <a:xfrm>
            <a:off x="63352" y="4811668"/>
            <a:ext cx="9045152" cy="2308324"/>
          </a:xfrm>
          <a:prstGeom prst="rect">
            <a:avLst/>
          </a:prstGeom>
          <a:noFill/>
        </p:spPr>
        <p:txBody>
          <a:bodyPr wrap="square">
            <a:spAutoFit/>
          </a:bodyPr>
          <a:lstStyle/>
          <a:p>
            <a:r>
              <a:rPr lang="el-GR" sz="2400" dirty="0"/>
              <a:t>Η ψηφιακή συμμετοχή μειώνει τα χωρικά εμπόδια, αλλά απαιτεί </a:t>
            </a:r>
            <a:r>
              <a:rPr lang="el-GR" sz="2400" b="1" dirty="0"/>
              <a:t>ψηφιακή παιδεία</a:t>
            </a:r>
            <a:r>
              <a:rPr lang="el-GR" sz="2400" dirty="0"/>
              <a:t> και </a:t>
            </a:r>
            <a:r>
              <a:rPr lang="el-GR" sz="2400" b="1" dirty="0"/>
              <a:t>πρόσβαση στο διαδίκτυο</a:t>
            </a:r>
            <a:r>
              <a:rPr lang="el-GR" sz="2400" dirty="0"/>
              <a:t>.</a:t>
            </a:r>
          </a:p>
          <a:p>
            <a:r>
              <a:rPr lang="el-GR" sz="2400" dirty="0"/>
              <a:t>Η ανισότητα πρόσβασης και η έλλειψη προσωπικής αλληλεπίδρασης, που μπορεί να μειώσουν την ποιότητα του διαλόγου.</a:t>
            </a:r>
          </a:p>
          <a:p>
            <a:endParaRPr lang="en-US" sz="2400" dirty="0"/>
          </a:p>
        </p:txBody>
      </p:sp>
    </p:spTree>
    <p:extLst>
      <p:ext uri="{BB962C8B-B14F-4D97-AF65-F5344CB8AC3E}">
        <p14:creationId xmlns:p14="http://schemas.microsoft.com/office/powerpoint/2010/main" val="20574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FE83C-D3B3-134E-298F-D012454D2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7B047B-F3B6-114B-51F8-760705639274}"/>
              </a:ext>
            </a:extLst>
          </p:cNvPr>
          <p:cNvSpPr>
            <a:spLocks noGrp="1"/>
          </p:cNvSpPr>
          <p:nvPr>
            <p:ph type="title"/>
          </p:nvPr>
        </p:nvSpPr>
        <p:spPr>
          <a:xfrm>
            <a:off x="276225" y="372616"/>
            <a:ext cx="8591550" cy="1184176"/>
          </a:xfrm>
        </p:spPr>
        <p:txBody>
          <a:bodyPr>
            <a:noAutofit/>
          </a:bodyPr>
          <a:lstStyle/>
          <a:p>
            <a:r>
              <a:rPr lang="el-GR" dirty="0"/>
              <a:t>Η “Κλίμακα Συμμετοχής” (</a:t>
            </a:r>
            <a:r>
              <a:rPr lang="en-US" dirty="0"/>
              <a:t>Arnstein’s Ladder of Participation)</a:t>
            </a:r>
            <a:endParaRPr lang="el-GR" dirty="0"/>
          </a:p>
        </p:txBody>
      </p:sp>
      <p:sp>
        <p:nvSpPr>
          <p:cNvPr id="3" name="Content Placeholder 2">
            <a:extLst>
              <a:ext uri="{FF2B5EF4-FFF2-40B4-BE49-F238E27FC236}">
                <a16:creationId xmlns:a16="http://schemas.microsoft.com/office/drawing/2014/main" id="{63F13F33-CD44-31BC-DDE1-2D533E2C9439}"/>
              </a:ext>
            </a:extLst>
          </p:cNvPr>
          <p:cNvSpPr>
            <a:spLocks noGrp="1"/>
          </p:cNvSpPr>
          <p:nvPr>
            <p:ph sz="quarter" idx="13"/>
          </p:nvPr>
        </p:nvSpPr>
        <p:spPr>
          <a:xfrm>
            <a:off x="107504" y="1556792"/>
            <a:ext cx="8928992" cy="792088"/>
          </a:xfrm>
        </p:spPr>
        <p:txBody>
          <a:bodyPr>
            <a:normAutofit/>
          </a:bodyPr>
          <a:lstStyle/>
          <a:p>
            <a:pPr marL="0" indent="0">
              <a:buNone/>
            </a:pPr>
            <a:r>
              <a:rPr lang="el-GR" sz="2000" dirty="0"/>
              <a:t>Η </a:t>
            </a:r>
            <a:r>
              <a:rPr lang="el-GR" sz="2000" dirty="0" err="1"/>
              <a:t>Sherry</a:t>
            </a:r>
            <a:r>
              <a:rPr lang="el-GR" sz="2000" dirty="0"/>
              <a:t> </a:t>
            </a:r>
            <a:r>
              <a:rPr lang="el-GR" sz="2000" dirty="0" err="1"/>
              <a:t>Arnstein</a:t>
            </a:r>
            <a:r>
              <a:rPr lang="el-GR" sz="2000" dirty="0"/>
              <a:t> (1969) πρότεινε μια ιεραρχία 8 βαθμίδων συμμετοχής των πολιτών στη λήψη αποφάσεων:</a:t>
            </a:r>
          </a:p>
          <a:p>
            <a:pPr marL="0" indent="0">
              <a:buNone/>
            </a:pPr>
            <a:endParaRPr lang="el-GR" sz="2000" dirty="0"/>
          </a:p>
        </p:txBody>
      </p:sp>
      <p:graphicFrame>
        <p:nvGraphicFramePr>
          <p:cNvPr id="5" name="Table 4">
            <a:extLst>
              <a:ext uri="{FF2B5EF4-FFF2-40B4-BE49-F238E27FC236}">
                <a16:creationId xmlns:a16="http://schemas.microsoft.com/office/drawing/2014/main" id="{B61B20C8-1D30-F990-29B2-842136325A0A}"/>
              </a:ext>
            </a:extLst>
          </p:cNvPr>
          <p:cNvGraphicFramePr>
            <a:graphicFrameLocks noGrp="1"/>
          </p:cNvGraphicFramePr>
          <p:nvPr>
            <p:extLst>
              <p:ext uri="{D42A27DB-BD31-4B8C-83A1-F6EECF244321}">
                <p14:modId xmlns:p14="http://schemas.microsoft.com/office/powerpoint/2010/main" val="1772663798"/>
              </p:ext>
            </p:extLst>
          </p:nvPr>
        </p:nvGraphicFramePr>
        <p:xfrm>
          <a:off x="107504" y="2204864"/>
          <a:ext cx="8928992" cy="3749040"/>
        </p:xfrm>
        <a:graphic>
          <a:graphicData uri="http://schemas.openxmlformats.org/drawingml/2006/table">
            <a:tbl>
              <a:tblPr/>
              <a:tblGrid>
                <a:gridCol w="1347051">
                  <a:extLst>
                    <a:ext uri="{9D8B030D-6E8A-4147-A177-3AD203B41FA5}">
                      <a16:colId xmlns:a16="http://schemas.microsoft.com/office/drawing/2014/main" val="2048729616"/>
                    </a:ext>
                  </a:extLst>
                </a:gridCol>
                <a:gridCol w="7581941">
                  <a:extLst>
                    <a:ext uri="{9D8B030D-6E8A-4147-A177-3AD203B41FA5}">
                      <a16:colId xmlns:a16="http://schemas.microsoft.com/office/drawing/2014/main" val="417930699"/>
                    </a:ext>
                  </a:extLst>
                </a:gridCol>
              </a:tblGrid>
              <a:tr h="0">
                <a:tc>
                  <a:txBody>
                    <a:bodyPr/>
                    <a:lstStyle/>
                    <a:p>
                      <a:pPr>
                        <a:buNone/>
                      </a:pPr>
                      <a:r>
                        <a:rPr lang="el-GR" sz="2400" b="1" dirty="0"/>
                        <a:t>Επίπεδο</a:t>
                      </a:r>
                    </a:p>
                  </a:txBody>
                  <a:tcPr anchor="ctr">
                    <a:lnL>
                      <a:noFill/>
                    </a:lnL>
                    <a:lnR>
                      <a:noFill/>
                    </a:lnR>
                    <a:lnT>
                      <a:noFill/>
                    </a:lnT>
                    <a:lnB>
                      <a:noFill/>
                    </a:lnB>
                    <a:noFill/>
                  </a:tcPr>
                </a:tc>
                <a:tc>
                  <a:txBody>
                    <a:bodyPr/>
                    <a:lstStyle/>
                    <a:p>
                      <a:pPr>
                        <a:buNone/>
                      </a:pPr>
                      <a:r>
                        <a:rPr lang="el-GR" sz="2400" b="1" dirty="0"/>
                        <a:t>Περιγραφή</a:t>
                      </a:r>
                    </a:p>
                  </a:txBody>
                  <a:tcPr anchor="ctr">
                    <a:lnL>
                      <a:noFill/>
                    </a:lnL>
                    <a:lnR>
                      <a:noFill/>
                    </a:lnR>
                    <a:lnT>
                      <a:noFill/>
                    </a:lnT>
                    <a:lnB>
                      <a:noFill/>
                    </a:lnB>
                    <a:noFill/>
                  </a:tcPr>
                </a:tc>
                <a:extLst>
                  <a:ext uri="{0D108BD9-81ED-4DB2-BD59-A6C34878D82A}">
                    <a16:rowId xmlns:a16="http://schemas.microsoft.com/office/drawing/2014/main" val="1820215545"/>
                  </a:ext>
                </a:extLst>
              </a:tr>
              <a:tr h="0">
                <a:tc>
                  <a:txBody>
                    <a:bodyPr/>
                    <a:lstStyle/>
                    <a:p>
                      <a:pPr>
                        <a:buNone/>
                      </a:pPr>
                      <a:r>
                        <a:rPr lang="en-US" sz="2400"/>
                        <a:t>1–2</a:t>
                      </a:r>
                    </a:p>
                  </a:txBody>
                  <a:tcPr anchor="ctr">
                    <a:lnL>
                      <a:noFill/>
                    </a:lnL>
                    <a:lnR>
                      <a:noFill/>
                    </a:lnR>
                    <a:lnT>
                      <a:noFill/>
                    </a:lnT>
                    <a:lnB>
                      <a:noFill/>
                    </a:lnB>
                    <a:noFill/>
                  </a:tcPr>
                </a:tc>
                <a:tc>
                  <a:txBody>
                    <a:bodyPr/>
                    <a:lstStyle/>
                    <a:p>
                      <a:pPr>
                        <a:buNone/>
                      </a:pPr>
                      <a:r>
                        <a:rPr lang="el-GR" sz="2400" b="1" dirty="0" err="1"/>
                        <a:t>Manipulation</a:t>
                      </a:r>
                      <a:r>
                        <a:rPr lang="el-GR" sz="2400" b="1" dirty="0"/>
                        <a:t> / </a:t>
                      </a:r>
                      <a:r>
                        <a:rPr lang="el-GR" sz="2400" b="1" dirty="0" err="1"/>
                        <a:t>Therapy</a:t>
                      </a:r>
                      <a:r>
                        <a:rPr lang="el-GR" sz="2400" dirty="0"/>
                        <a:t> → ψευδής συμμετοχή. Οι πολίτες δεν έχουν επιρροή.</a:t>
                      </a:r>
                    </a:p>
                  </a:txBody>
                  <a:tcPr anchor="ctr">
                    <a:lnL>
                      <a:noFill/>
                    </a:lnL>
                    <a:lnR>
                      <a:noFill/>
                    </a:lnR>
                    <a:lnT>
                      <a:noFill/>
                    </a:lnT>
                    <a:lnB>
                      <a:noFill/>
                    </a:lnB>
                    <a:noFill/>
                  </a:tcPr>
                </a:tc>
                <a:extLst>
                  <a:ext uri="{0D108BD9-81ED-4DB2-BD59-A6C34878D82A}">
                    <a16:rowId xmlns:a16="http://schemas.microsoft.com/office/drawing/2014/main" val="305015890"/>
                  </a:ext>
                </a:extLst>
              </a:tr>
              <a:tr h="0">
                <a:tc>
                  <a:txBody>
                    <a:bodyPr/>
                    <a:lstStyle/>
                    <a:p>
                      <a:pPr>
                        <a:buNone/>
                      </a:pPr>
                      <a:r>
                        <a:rPr lang="en-US" sz="2400"/>
                        <a:t>3–4</a:t>
                      </a:r>
                    </a:p>
                  </a:txBody>
                  <a:tcPr anchor="ctr">
                    <a:lnL>
                      <a:noFill/>
                    </a:lnL>
                    <a:lnR>
                      <a:noFill/>
                    </a:lnR>
                    <a:lnT>
                      <a:noFill/>
                    </a:lnT>
                    <a:lnB>
                      <a:noFill/>
                    </a:lnB>
                    <a:noFill/>
                  </a:tcPr>
                </a:tc>
                <a:tc>
                  <a:txBody>
                    <a:bodyPr/>
                    <a:lstStyle/>
                    <a:p>
                      <a:pPr>
                        <a:buNone/>
                      </a:pPr>
                      <a:r>
                        <a:rPr lang="el-GR" sz="2400" b="1" dirty="0" err="1"/>
                        <a:t>Informing</a:t>
                      </a:r>
                      <a:r>
                        <a:rPr lang="el-GR" sz="2400" b="1" dirty="0"/>
                        <a:t> / </a:t>
                      </a:r>
                      <a:r>
                        <a:rPr lang="el-GR" sz="2400" b="1" dirty="0" err="1"/>
                        <a:t>Consultation</a:t>
                      </a:r>
                      <a:r>
                        <a:rPr lang="el-GR" sz="2400" dirty="0"/>
                        <a:t> → περιορισμένη επιρροή. Συμμετοχή για την εικόνα.</a:t>
                      </a:r>
                    </a:p>
                  </a:txBody>
                  <a:tcPr anchor="ctr">
                    <a:lnL>
                      <a:noFill/>
                    </a:lnL>
                    <a:lnR>
                      <a:noFill/>
                    </a:lnR>
                    <a:lnT>
                      <a:noFill/>
                    </a:lnT>
                    <a:lnB>
                      <a:noFill/>
                    </a:lnB>
                    <a:noFill/>
                  </a:tcPr>
                </a:tc>
                <a:extLst>
                  <a:ext uri="{0D108BD9-81ED-4DB2-BD59-A6C34878D82A}">
                    <a16:rowId xmlns:a16="http://schemas.microsoft.com/office/drawing/2014/main" val="2206141043"/>
                  </a:ext>
                </a:extLst>
              </a:tr>
              <a:tr h="0">
                <a:tc>
                  <a:txBody>
                    <a:bodyPr/>
                    <a:lstStyle/>
                    <a:p>
                      <a:pPr>
                        <a:buNone/>
                      </a:pPr>
                      <a:r>
                        <a:rPr lang="en-US" sz="2400"/>
                        <a:t>5–6</a:t>
                      </a:r>
                    </a:p>
                  </a:txBody>
                  <a:tcPr anchor="ctr">
                    <a:lnL>
                      <a:noFill/>
                    </a:lnL>
                    <a:lnR>
                      <a:noFill/>
                    </a:lnR>
                    <a:lnT>
                      <a:noFill/>
                    </a:lnT>
                    <a:lnB>
                      <a:noFill/>
                    </a:lnB>
                    <a:noFill/>
                  </a:tcPr>
                </a:tc>
                <a:tc>
                  <a:txBody>
                    <a:bodyPr/>
                    <a:lstStyle/>
                    <a:p>
                      <a:pPr>
                        <a:buNone/>
                      </a:pPr>
                      <a:r>
                        <a:rPr lang="el-GR" sz="2400" b="1"/>
                        <a:t>Placation / Partnership</a:t>
                      </a:r>
                      <a:r>
                        <a:rPr lang="el-GR" sz="2400"/>
                        <a:t> → πραγματικός διάλογος, αλλά όχι ισότιμη εξουσία.</a:t>
                      </a:r>
                    </a:p>
                  </a:txBody>
                  <a:tcPr anchor="ctr">
                    <a:lnL>
                      <a:noFill/>
                    </a:lnL>
                    <a:lnR>
                      <a:noFill/>
                    </a:lnR>
                    <a:lnT>
                      <a:noFill/>
                    </a:lnT>
                    <a:lnB>
                      <a:noFill/>
                    </a:lnB>
                    <a:noFill/>
                  </a:tcPr>
                </a:tc>
                <a:extLst>
                  <a:ext uri="{0D108BD9-81ED-4DB2-BD59-A6C34878D82A}">
                    <a16:rowId xmlns:a16="http://schemas.microsoft.com/office/drawing/2014/main" val="1501713229"/>
                  </a:ext>
                </a:extLst>
              </a:tr>
              <a:tr h="0">
                <a:tc>
                  <a:txBody>
                    <a:bodyPr/>
                    <a:lstStyle/>
                    <a:p>
                      <a:pPr>
                        <a:buNone/>
                      </a:pPr>
                      <a:r>
                        <a:rPr lang="en-US" sz="2400"/>
                        <a:t>7–8</a:t>
                      </a:r>
                    </a:p>
                  </a:txBody>
                  <a:tcPr anchor="ctr">
                    <a:lnL>
                      <a:noFill/>
                    </a:lnL>
                    <a:lnR>
                      <a:noFill/>
                    </a:lnR>
                    <a:lnT>
                      <a:noFill/>
                    </a:lnT>
                    <a:lnB>
                      <a:noFill/>
                    </a:lnB>
                    <a:noFill/>
                  </a:tcPr>
                </a:tc>
                <a:tc>
                  <a:txBody>
                    <a:bodyPr/>
                    <a:lstStyle/>
                    <a:p>
                      <a:pPr>
                        <a:buNone/>
                      </a:pPr>
                      <a:r>
                        <a:rPr lang="el-GR" sz="2400" b="1" dirty="0" err="1"/>
                        <a:t>Delegated</a:t>
                      </a:r>
                      <a:r>
                        <a:rPr lang="el-GR" sz="2400" b="1" dirty="0"/>
                        <a:t> </a:t>
                      </a:r>
                      <a:r>
                        <a:rPr lang="el-GR" sz="2400" b="1" dirty="0" err="1"/>
                        <a:t>Power</a:t>
                      </a:r>
                      <a:r>
                        <a:rPr lang="el-GR" sz="2400" b="1" dirty="0"/>
                        <a:t> / </a:t>
                      </a:r>
                      <a:r>
                        <a:rPr lang="el-GR" sz="2400" b="1" dirty="0" err="1"/>
                        <a:t>Citizen</a:t>
                      </a:r>
                      <a:r>
                        <a:rPr lang="el-GR" sz="2400" b="1" dirty="0"/>
                        <a:t> </a:t>
                      </a:r>
                      <a:r>
                        <a:rPr lang="el-GR" sz="2400" b="1" dirty="0" err="1"/>
                        <a:t>Control</a:t>
                      </a:r>
                      <a:r>
                        <a:rPr lang="el-GR" sz="2400" dirty="0"/>
                        <a:t> → οι πολίτες συναποφασίζουν ή ηγούνται.</a:t>
                      </a:r>
                    </a:p>
                  </a:txBody>
                  <a:tcPr anchor="ctr">
                    <a:lnL>
                      <a:noFill/>
                    </a:lnL>
                    <a:lnR>
                      <a:noFill/>
                    </a:lnR>
                    <a:lnT>
                      <a:noFill/>
                    </a:lnT>
                    <a:lnB>
                      <a:noFill/>
                    </a:lnB>
                    <a:noFill/>
                  </a:tcPr>
                </a:tc>
                <a:extLst>
                  <a:ext uri="{0D108BD9-81ED-4DB2-BD59-A6C34878D82A}">
                    <a16:rowId xmlns:a16="http://schemas.microsoft.com/office/drawing/2014/main" val="2331774613"/>
                  </a:ext>
                </a:extLst>
              </a:tr>
            </a:tbl>
          </a:graphicData>
        </a:graphic>
      </p:graphicFrame>
      <p:sp>
        <p:nvSpPr>
          <p:cNvPr id="7" name="TextBox 6">
            <a:extLst>
              <a:ext uri="{FF2B5EF4-FFF2-40B4-BE49-F238E27FC236}">
                <a16:creationId xmlns:a16="http://schemas.microsoft.com/office/drawing/2014/main" id="{CAF9E3BD-79BC-9559-A927-777F21866CF9}"/>
              </a:ext>
            </a:extLst>
          </p:cNvPr>
          <p:cNvSpPr txBox="1"/>
          <p:nvPr/>
        </p:nvSpPr>
        <p:spPr>
          <a:xfrm>
            <a:off x="107504" y="5949280"/>
            <a:ext cx="8882261" cy="830997"/>
          </a:xfrm>
          <a:prstGeom prst="rect">
            <a:avLst/>
          </a:prstGeom>
          <a:noFill/>
        </p:spPr>
        <p:txBody>
          <a:bodyPr wrap="square">
            <a:spAutoFit/>
          </a:bodyPr>
          <a:lstStyle/>
          <a:p>
            <a:r>
              <a:rPr lang="el-GR" sz="2400" spc="30" dirty="0">
                <a:solidFill>
                  <a:schemeClr val="tx2"/>
                </a:solidFill>
                <a:cs typeface="Tahoma" pitchFamily="34" charset="0"/>
              </a:rPr>
              <a:t>Η συμμετοχή δεν είναι δυαδική (υπάρχει/δεν υπάρχει), αλλά βαθμιαία, με διαφορετικά επίπεδα δύναμης και επιρροής.</a:t>
            </a:r>
            <a:endParaRPr lang="en-US" sz="2400" spc="30" dirty="0">
              <a:solidFill>
                <a:schemeClr val="tx2"/>
              </a:solidFill>
              <a:cs typeface="Tahoma" pitchFamily="34" charset="0"/>
            </a:endParaRPr>
          </a:p>
        </p:txBody>
      </p:sp>
    </p:spTree>
    <p:extLst>
      <p:ext uri="{BB962C8B-B14F-4D97-AF65-F5344CB8AC3E}">
        <p14:creationId xmlns:p14="http://schemas.microsoft.com/office/powerpoint/2010/main" val="160159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B5520-F7BB-4C77-9FE0-BD9D3A26ABC1}"/>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B66BE8D4-7E72-1A77-F3DE-C56F82CFF1E0}"/>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116632"/>
            <a:ext cx="3694658" cy="4680520"/>
          </a:xfrm>
          <a:prstGeom prst="rect">
            <a:avLst/>
          </a:prstGeom>
        </p:spPr>
      </p:pic>
      <p:sp>
        <p:nvSpPr>
          <p:cNvPr id="7" name="TextBox 6">
            <a:extLst>
              <a:ext uri="{FF2B5EF4-FFF2-40B4-BE49-F238E27FC236}">
                <a16:creationId xmlns:a16="http://schemas.microsoft.com/office/drawing/2014/main" id="{6B447744-D0ED-80BF-5B3E-16090D011E16}"/>
              </a:ext>
            </a:extLst>
          </p:cNvPr>
          <p:cNvSpPr txBox="1"/>
          <p:nvPr/>
        </p:nvSpPr>
        <p:spPr>
          <a:xfrm>
            <a:off x="3275856" y="2014969"/>
            <a:ext cx="5832648" cy="2062103"/>
          </a:xfrm>
          <a:prstGeom prst="rect">
            <a:avLst/>
          </a:prstGeom>
          <a:noFill/>
        </p:spPr>
        <p:txBody>
          <a:bodyPr wrap="square" rtlCol="0">
            <a:spAutoFit/>
          </a:bodyPr>
          <a:lstStyle/>
          <a:p>
            <a:r>
              <a:rPr lang="el-GR" sz="3200" dirty="0"/>
              <a:t>Ποιο είναι το κύριο μήνυμα της “Κλίμακας </a:t>
            </a:r>
            <a:r>
              <a:rPr lang="el-GR" sz="3200" dirty="0" err="1"/>
              <a:t>Arnstein</a:t>
            </a:r>
            <a:r>
              <a:rPr lang="el-GR" sz="3200" dirty="0"/>
              <a:t>” για τους φορείς περιβαλλοντικής διακυβέρνησης;</a:t>
            </a:r>
            <a:endParaRPr lang="en-US" sz="3200" dirty="0"/>
          </a:p>
        </p:txBody>
      </p:sp>
      <p:sp>
        <p:nvSpPr>
          <p:cNvPr id="11" name="TextBox 10">
            <a:extLst>
              <a:ext uri="{FF2B5EF4-FFF2-40B4-BE49-F238E27FC236}">
                <a16:creationId xmlns:a16="http://schemas.microsoft.com/office/drawing/2014/main" id="{ECCC1560-86CB-9D29-0BEC-56999A0DC4F0}"/>
              </a:ext>
            </a:extLst>
          </p:cNvPr>
          <p:cNvSpPr txBox="1"/>
          <p:nvPr/>
        </p:nvSpPr>
        <p:spPr>
          <a:xfrm>
            <a:off x="63352" y="4811668"/>
            <a:ext cx="9045152" cy="830997"/>
          </a:xfrm>
          <a:prstGeom prst="rect">
            <a:avLst/>
          </a:prstGeom>
          <a:noFill/>
        </p:spPr>
        <p:txBody>
          <a:bodyPr wrap="square">
            <a:spAutoFit/>
          </a:bodyPr>
          <a:lstStyle/>
          <a:p>
            <a:r>
              <a:rPr lang="el-GR" sz="2400" dirty="0"/>
              <a:t>Ότι η πραγματική συμμετοχή απαιτεί μεταβίβαση δύναμης στους πολίτες</a:t>
            </a:r>
            <a:r>
              <a:rPr lang="en-US" sz="2400" dirty="0"/>
              <a:t>, </a:t>
            </a:r>
            <a:r>
              <a:rPr lang="el-GR" sz="2400" dirty="0"/>
              <a:t>αλλιώς, παραμένει επιφανειακή.</a:t>
            </a:r>
            <a:endParaRPr lang="en-US" sz="2400" dirty="0"/>
          </a:p>
        </p:txBody>
      </p:sp>
    </p:spTree>
    <p:extLst>
      <p:ext uri="{BB962C8B-B14F-4D97-AF65-F5344CB8AC3E}">
        <p14:creationId xmlns:p14="http://schemas.microsoft.com/office/powerpoint/2010/main" val="16482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C7B31-1401-4669-EC0F-BA7BAC66EE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63270-798E-D2B3-E6CE-DA7C17503CE7}"/>
              </a:ext>
            </a:extLst>
          </p:cNvPr>
          <p:cNvSpPr>
            <a:spLocks noGrp="1"/>
          </p:cNvSpPr>
          <p:nvPr>
            <p:ph type="title"/>
          </p:nvPr>
        </p:nvSpPr>
        <p:spPr>
          <a:xfrm>
            <a:off x="107504" y="188640"/>
            <a:ext cx="8591550" cy="1184176"/>
          </a:xfrm>
        </p:spPr>
        <p:txBody>
          <a:bodyPr>
            <a:noAutofit/>
          </a:bodyPr>
          <a:lstStyle/>
          <a:p>
            <a:r>
              <a:rPr lang="el-GR" dirty="0"/>
              <a:t>Διεθνή Μοντέλα και Κατευθυντήριες Αρχές Συμμετοχής</a:t>
            </a:r>
          </a:p>
        </p:txBody>
      </p:sp>
      <p:sp>
        <p:nvSpPr>
          <p:cNvPr id="3" name="Content Placeholder 2">
            <a:extLst>
              <a:ext uri="{FF2B5EF4-FFF2-40B4-BE49-F238E27FC236}">
                <a16:creationId xmlns:a16="http://schemas.microsoft.com/office/drawing/2014/main" id="{3F8E8812-BC54-F346-B236-F5692912A0CD}"/>
              </a:ext>
            </a:extLst>
          </p:cNvPr>
          <p:cNvSpPr>
            <a:spLocks noGrp="1"/>
          </p:cNvSpPr>
          <p:nvPr>
            <p:ph sz="quarter" idx="13"/>
          </p:nvPr>
        </p:nvSpPr>
        <p:spPr>
          <a:xfrm>
            <a:off x="107504" y="1484784"/>
            <a:ext cx="8928992" cy="5328592"/>
          </a:xfrm>
        </p:spPr>
        <p:txBody>
          <a:bodyPr>
            <a:normAutofit fontScale="92500" lnSpcReduction="10000"/>
          </a:bodyPr>
          <a:lstStyle/>
          <a:p>
            <a:pPr marL="0" indent="0">
              <a:buNone/>
            </a:pPr>
            <a:r>
              <a:rPr lang="en-US" sz="2400" dirty="0"/>
              <a:t>IAP2 (International Association for Public Participation):</a:t>
            </a:r>
            <a:r>
              <a:rPr lang="el-GR" sz="2400" dirty="0"/>
              <a:t> Το φάσμα συμμετοχής</a:t>
            </a:r>
            <a:r>
              <a:rPr lang="en-US" sz="2400" dirty="0"/>
              <a:t> </a:t>
            </a:r>
            <a:r>
              <a:rPr lang="el-GR" sz="2400" dirty="0"/>
              <a:t>ορίζει 5 επίπεδα:</a:t>
            </a:r>
          </a:p>
          <a:p>
            <a:pPr marL="801688" lvl="2" indent="-457200">
              <a:buFont typeface="+mj-lt"/>
              <a:buAutoNum type="arabicPeriod"/>
            </a:pPr>
            <a:r>
              <a:rPr lang="en-US" sz="2400" b="1" dirty="0"/>
              <a:t>Inform</a:t>
            </a:r>
            <a:r>
              <a:rPr lang="en-US" sz="2400" dirty="0"/>
              <a:t> – </a:t>
            </a:r>
            <a:r>
              <a:rPr lang="el-GR" sz="2400" dirty="0"/>
              <a:t>ενημέρωση</a:t>
            </a:r>
          </a:p>
          <a:p>
            <a:pPr marL="801688" lvl="2" indent="-457200">
              <a:buFont typeface="+mj-lt"/>
              <a:buAutoNum type="arabicPeriod"/>
            </a:pPr>
            <a:r>
              <a:rPr lang="en-US" sz="2400" b="1" dirty="0"/>
              <a:t>Consult</a:t>
            </a:r>
            <a:r>
              <a:rPr lang="en-US" sz="2400" dirty="0"/>
              <a:t> – </a:t>
            </a:r>
            <a:r>
              <a:rPr lang="el-GR" sz="2400" dirty="0"/>
              <a:t>διαβούλευση</a:t>
            </a:r>
          </a:p>
          <a:p>
            <a:pPr marL="801688" lvl="2" indent="-457200">
              <a:buFont typeface="+mj-lt"/>
              <a:buAutoNum type="arabicPeriod"/>
            </a:pPr>
            <a:r>
              <a:rPr lang="en-US" sz="2400" dirty="0"/>
              <a:t>Involve – </a:t>
            </a:r>
            <a:r>
              <a:rPr lang="el-GR" sz="2400" dirty="0"/>
              <a:t>συμμετοχή</a:t>
            </a:r>
          </a:p>
          <a:p>
            <a:pPr marL="801688" lvl="2" indent="-457200">
              <a:buFont typeface="+mj-lt"/>
              <a:buAutoNum type="arabicPeriod"/>
            </a:pPr>
            <a:r>
              <a:rPr lang="en-US" sz="2400" dirty="0"/>
              <a:t>Collaborate – </a:t>
            </a:r>
            <a:r>
              <a:rPr lang="el-GR" sz="2400" dirty="0"/>
              <a:t>συνεργασία</a:t>
            </a:r>
          </a:p>
          <a:p>
            <a:pPr marL="801688" lvl="2" indent="-457200">
              <a:buFont typeface="+mj-lt"/>
              <a:buAutoNum type="arabicPeriod"/>
            </a:pPr>
            <a:r>
              <a:rPr lang="en-US" sz="2400" dirty="0"/>
              <a:t>Empower – </a:t>
            </a:r>
            <a:r>
              <a:rPr lang="el-GR" sz="2400" dirty="0"/>
              <a:t>ενδυνάμωση πολιτών</a:t>
            </a:r>
          </a:p>
          <a:p>
            <a:pPr marL="0" indent="0">
              <a:buNone/>
            </a:pPr>
            <a:r>
              <a:rPr lang="el-GR" sz="2400" dirty="0"/>
              <a:t>➡ Κάθε στάδιο συνοδεύεται από δέσμευση των φορέων ως προς το τι θα λάβουν υπόψη.</a:t>
            </a:r>
          </a:p>
          <a:p>
            <a:pPr marL="0" indent="0">
              <a:buNone/>
            </a:pPr>
            <a:endParaRPr lang="el-GR" sz="2400" dirty="0"/>
          </a:p>
          <a:p>
            <a:pPr marL="0" indent="0">
              <a:buNone/>
            </a:pPr>
            <a:r>
              <a:rPr lang="en-US" sz="2400" dirty="0"/>
              <a:t>OECD (2020):</a:t>
            </a:r>
            <a:r>
              <a:rPr lang="el-GR" sz="2400" dirty="0"/>
              <a:t> Ορίζει τρεις βασικούς πυλώνες για συμμετοχή:</a:t>
            </a:r>
          </a:p>
          <a:p>
            <a:pPr marL="801688" lvl="2" indent="-457200">
              <a:buFont typeface="+mj-lt"/>
              <a:buAutoNum type="arabicPeriod"/>
            </a:pPr>
            <a:r>
              <a:rPr lang="el-GR" sz="2400" dirty="0"/>
              <a:t>Πληροφόρηση (</a:t>
            </a:r>
            <a:r>
              <a:rPr lang="en-US" sz="2400" b="1" dirty="0"/>
              <a:t>Inform</a:t>
            </a:r>
            <a:r>
              <a:rPr lang="en-US" sz="2400" dirty="0"/>
              <a:t>)</a:t>
            </a:r>
            <a:endParaRPr lang="el-GR" sz="2400" dirty="0"/>
          </a:p>
          <a:p>
            <a:pPr marL="801688" lvl="2" indent="-457200">
              <a:buFont typeface="+mj-lt"/>
              <a:buAutoNum type="arabicPeriod"/>
            </a:pPr>
            <a:r>
              <a:rPr lang="el-GR" sz="2400" dirty="0"/>
              <a:t>Συμβουλευτική συμμετοχή (</a:t>
            </a:r>
            <a:r>
              <a:rPr lang="en-US" sz="2400" b="1" dirty="0"/>
              <a:t>Consult</a:t>
            </a:r>
            <a:r>
              <a:rPr lang="en-US" sz="2400" dirty="0"/>
              <a:t>)</a:t>
            </a:r>
            <a:endParaRPr lang="el-GR" sz="2400" dirty="0"/>
          </a:p>
          <a:p>
            <a:pPr marL="801688" lvl="2" indent="-457200">
              <a:buFont typeface="+mj-lt"/>
              <a:buAutoNum type="arabicPeriod"/>
            </a:pPr>
            <a:r>
              <a:rPr lang="el-GR" sz="2400" dirty="0"/>
              <a:t>Ενεργός συμμετοχή (</a:t>
            </a:r>
            <a:r>
              <a:rPr lang="en-US" sz="2400" dirty="0"/>
              <a:t>Active participation)</a:t>
            </a:r>
            <a:endParaRPr lang="el-GR" sz="2800" dirty="0"/>
          </a:p>
        </p:txBody>
      </p:sp>
    </p:spTree>
    <p:extLst>
      <p:ext uri="{BB962C8B-B14F-4D97-AF65-F5344CB8AC3E}">
        <p14:creationId xmlns:p14="http://schemas.microsoft.com/office/powerpoint/2010/main" val="3238516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645E1-9793-8A8F-C506-7BE7F5D08F83}"/>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D41F053D-59D8-FAA5-CDC4-60C01F9D6520}"/>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116632"/>
            <a:ext cx="3694658" cy="4680520"/>
          </a:xfrm>
          <a:prstGeom prst="rect">
            <a:avLst/>
          </a:prstGeom>
        </p:spPr>
      </p:pic>
      <p:sp>
        <p:nvSpPr>
          <p:cNvPr id="7" name="TextBox 6">
            <a:extLst>
              <a:ext uri="{FF2B5EF4-FFF2-40B4-BE49-F238E27FC236}">
                <a16:creationId xmlns:a16="http://schemas.microsoft.com/office/drawing/2014/main" id="{730F606A-9CD4-7767-0102-17FDB0BFA58D}"/>
              </a:ext>
            </a:extLst>
          </p:cNvPr>
          <p:cNvSpPr txBox="1"/>
          <p:nvPr/>
        </p:nvSpPr>
        <p:spPr>
          <a:xfrm>
            <a:off x="3491880" y="2003356"/>
            <a:ext cx="5832648" cy="1569660"/>
          </a:xfrm>
          <a:prstGeom prst="rect">
            <a:avLst/>
          </a:prstGeom>
          <a:noFill/>
        </p:spPr>
        <p:txBody>
          <a:bodyPr wrap="square" rtlCol="0">
            <a:spAutoFit/>
          </a:bodyPr>
          <a:lstStyle/>
          <a:p>
            <a:r>
              <a:rPr lang="el-GR" sz="3200" dirty="0"/>
              <a:t>Σε ποια στάδια εντάσσονται οι περισσότερες συμμετοχικές διαδικασίες στην Ελλάδα;</a:t>
            </a:r>
            <a:endParaRPr lang="en-US" sz="3200" dirty="0"/>
          </a:p>
        </p:txBody>
      </p:sp>
      <p:sp>
        <p:nvSpPr>
          <p:cNvPr id="11" name="TextBox 10">
            <a:extLst>
              <a:ext uri="{FF2B5EF4-FFF2-40B4-BE49-F238E27FC236}">
                <a16:creationId xmlns:a16="http://schemas.microsoft.com/office/drawing/2014/main" id="{71F5CD90-7E1F-D85D-4586-CF55C6C28028}"/>
              </a:ext>
            </a:extLst>
          </p:cNvPr>
          <p:cNvSpPr txBox="1"/>
          <p:nvPr/>
        </p:nvSpPr>
        <p:spPr>
          <a:xfrm>
            <a:off x="63352" y="4811668"/>
            <a:ext cx="9045152" cy="1200329"/>
          </a:xfrm>
          <a:prstGeom prst="rect">
            <a:avLst/>
          </a:prstGeom>
          <a:noFill/>
        </p:spPr>
        <p:txBody>
          <a:bodyPr wrap="square">
            <a:spAutoFit/>
          </a:bodyPr>
          <a:lstStyle/>
          <a:p>
            <a:r>
              <a:rPr lang="el-GR" sz="2400" dirty="0"/>
              <a:t>Οι περισσότερες συμμετοχικές διαδικασίες στην Ελλάδα εντάσσονται ακόμη στα στάδια “Διαβούλευση” και “Συμμετοχή”, ενώ η Ενδυνάμωση σπάνια επιτυγχάνεται.</a:t>
            </a:r>
            <a:endParaRPr lang="en-US" sz="2200" dirty="0"/>
          </a:p>
        </p:txBody>
      </p:sp>
    </p:spTree>
    <p:extLst>
      <p:ext uri="{BB962C8B-B14F-4D97-AF65-F5344CB8AC3E}">
        <p14:creationId xmlns:p14="http://schemas.microsoft.com/office/powerpoint/2010/main" val="26903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34965-5708-2080-BD90-4E01DBF5C15A}"/>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D10D617C-4177-FEBA-5C04-33D591B61D00}"/>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63352" y="44624"/>
            <a:ext cx="3694658" cy="4680520"/>
          </a:xfrm>
          <a:prstGeom prst="rect">
            <a:avLst/>
          </a:prstGeom>
        </p:spPr>
      </p:pic>
      <p:sp>
        <p:nvSpPr>
          <p:cNvPr id="7" name="TextBox 6">
            <a:extLst>
              <a:ext uri="{FF2B5EF4-FFF2-40B4-BE49-F238E27FC236}">
                <a16:creationId xmlns:a16="http://schemas.microsoft.com/office/drawing/2014/main" id="{595FBC88-7347-FAC1-AD38-23C9DB2FF3CA}"/>
              </a:ext>
            </a:extLst>
          </p:cNvPr>
          <p:cNvSpPr txBox="1"/>
          <p:nvPr/>
        </p:nvSpPr>
        <p:spPr>
          <a:xfrm>
            <a:off x="3275856" y="1916832"/>
            <a:ext cx="5804792" cy="1569660"/>
          </a:xfrm>
          <a:prstGeom prst="rect">
            <a:avLst/>
          </a:prstGeom>
          <a:noFill/>
        </p:spPr>
        <p:txBody>
          <a:bodyPr wrap="square" rtlCol="0">
            <a:spAutoFit/>
          </a:bodyPr>
          <a:lstStyle/>
          <a:p>
            <a:r>
              <a:rPr lang="el-GR" sz="3200" dirty="0"/>
              <a:t>Ποιος είναι ο κύριος σκοπός της συμμετοχής του κοινού στις περιβαλλοντικές αποφάσεις;</a:t>
            </a:r>
            <a:endParaRPr lang="en-US" sz="3200" dirty="0"/>
          </a:p>
        </p:txBody>
      </p:sp>
      <p:sp>
        <p:nvSpPr>
          <p:cNvPr id="11" name="TextBox 10">
            <a:extLst>
              <a:ext uri="{FF2B5EF4-FFF2-40B4-BE49-F238E27FC236}">
                <a16:creationId xmlns:a16="http://schemas.microsoft.com/office/drawing/2014/main" id="{A2EC0678-8936-6020-A9A3-CFA0374D6F99}"/>
              </a:ext>
            </a:extLst>
          </p:cNvPr>
          <p:cNvSpPr txBox="1"/>
          <p:nvPr/>
        </p:nvSpPr>
        <p:spPr>
          <a:xfrm>
            <a:off x="63352" y="4509120"/>
            <a:ext cx="9045152" cy="1384995"/>
          </a:xfrm>
          <a:prstGeom prst="rect">
            <a:avLst/>
          </a:prstGeom>
          <a:noFill/>
        </p:spPr>
        <p:txBody>
          <a:bodyPr wrap="square">
            <a:spAutoFit/>
          </a:bodyPr>
          <a:lstStyle/>
          <a:p>
            <a:r>
              <a:rPr lang="el-GR" sz="2800" b="1" dirty="0"/>
              <a:t>Να διασφαλίζεται ότι οι αποφάσεις λαμβάνονται με διαφάνεια, συμπερίληψη και αποδοχή από την κοινωνία, ενισχύοντας τη βιωσιμότητα των πολιτικών.</a:t>
            </a:r>
            <a:endParaRPr lang="en-US" sz="2800" dirty="0"/>
          </a:p>
        </p:txBody>
      </p:sp>
    </p:spTree>
    <p:extLst>
      <p:ext uri="{BB962C8B-B14F-4D97-AF65-F5344CB8AC3E}">
        <p14:creationId xmlns:p14="http://schemas.microsoft.com/office/powerpoint/2010/main" val="394082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5A80E-CB17-4F91-B781-67C0E647C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05B08-D38C-4FF7-1DB6-D977630E6BC9}"/>
              </a:ext>
            </a:extLst>
          </p:cNvPr>
          <p:cNvSpPr>
            <a:spLocks noGrp="1"/>
          </p:cNvSpPr>
          <p:nvPr>
            <p:ph type="title"/>
          </p:nvPr>
        </p:nvSpPr>
        <p:spPr>
          <a:xfrm>
            <a:off x="276225" y="300608"/>
            <a:ext cx="7968183" cy="1184176"/>
          </a:xfrm>
        </p:spPr>
        <p:txBody>
          <a:bodyPr>
            <a:noAutofit/>
          </a:bodyPr>
          <a:lstStyle/>
          <a:p>
            <a:r>
              <a:rPr lang="el-GR" dirty="0"/>
              <a:t>Από τον Σχεδιασμό στη Δράση: Τα Στάδια της Συμμετοχής του Κοινού</a:t>
            </a:r>
          </a:p>
        </p:txBody>
      </p:sp>
      <p:sp>
        <p:nvSpPr>
          <p:cNvPr id="3" name="Content Placeholder 2">
            <a:extLst>
              <a:ext uri="{FF2B5EF4-FFF2-40B4-BE49-F238E27FC236}">
                <a16:creationId xmlns:a16="http://schemas.microsoft.com/office/drawing/2014/main" id="{1A08DD98-5C12-860E-D3DA-E620F2896CDF}"/>
              </a:ext>
            </a:extLst>
          </p:cNvPr>
          <p:cNvSpPr>
            <a:spLocks noGrp="1"/>
          </p:cNvSpPr>
          <p:nvPr>
            <p:ph sz="quarter" idx="13"/>
          </p:nvPr>
        </p:nvSpPr>
        <p:spPr>
          <a:xfrm>
            <a:off x="107504" y="1556792"/>
            <a:ext cx="8928992" cy="5296544"/>
          </a:xfrm>
        </p:spPr>
        <p:txBody>
          <a:bodyPr>
            <a:normAutofit fontScale="85000" lnSpcReduction="10000"/>
          </a:bodyPr>
          <a:lstStyle/>
          <a:p>
            <a:pPr marL="514350" indent="-514350">
              <a:buFont typeface="+mj-lt"/>
              <a:buAutoNum type="arabicPeriod"/>
            </a:pPr>
            <a:r>
              <a:rPr lang="el-GR" sz="2800" b="1" dirty="0"/>
              <a:t>Προετοιμασία &amp; Σχεδιασμός</a:t>
            </a:r>
          </a:p>
          <a:p>
            <a:pPr marL="801688" lvl="2" indent="-457200"/>
            <a:r>
              <a:rPr lang="el-GR" sz="2600" dirty="0"/>
              <a:t>Καθορισμός στόχων: Τι επιδιώκουμε με τη συμμετοχή;</a:t>
            </a:r>
          </a:p>
          <a:p>
            <a:pPr marL="801688" lvl="2" indent="-457200"/>
            <a:r>
              <a:rPr lang="el-GR" sz="2600" dirty="0"/>
              <a:t>Αναγνώριση ενδιαφερομένων μερών (</a:t>
            </a:r>
            <a:r>
              <a:rPr lang="el-GR" sz="2600" dirty="0" err="1"/>
              <a:t>stakeholder</a:t>
            </a:r>
            <a:r>
              <a:rPr lang="el-GR" sz="2600" dirty="0"/>
              <a:t> </a:t>
            </a:r>
            <a:r>
              <a:rPr lang="el-GR" sz="2600" dirty="0" err="1"/>
              <a:t>mapping</a:t>
            </a:r>
            <a:r>
              <a:rPr lang="el-GR" sz="2600" dirty="0"/>
              <a:t>).</a:t>
            </a:r>
          </a:p>
          <a:p>
            <a:pPr marL="801688" lvl="2" indent="-457200"/>
            <a:r>
              <a:rPr lang="el-GR" sz="2600" dirty="0"/>
              <a:t>Επιλογή κατάλληλων εργαλείων (π.χ. </a:t>
            </a:r>
            <a:r>
              <a:rPr lang="el-GR" sz="2600" dirty="0" err="1"/>
              <a:t>workshops</a:t>
            </a:r>
            <a:r>
              <a:rPr lang="el-GR" sz="2600" dirty="0"/>
              <a:t>, διαβουλεύσεις</a:t>
            </a:r>
            <a:r>
              <a:rPr lang="en-US" sz="2600" dirty="0"/>
              <a:t>)</a:t>
            </a:r>
            <a:endParaRPr lang="el-GR" sz="2600" dirty="0"/>
          </a:p>
          <a:p>
            <a:pPr marL="514350" indent="-514350">
              <a:buFont typeface="+mj-lt"/>
              <a:buAutoNum type="arabicPeriod" startAt="2"/>
            </a:pPr>
            <a:r>
              <a:rPr lang="el-GR" sz="2800" b="1" dirty="0"/>
              <a:t>Ενημέρωση &amp; Εμπλοκή</a:t>
            </a:r>
            <a:endParaRPr lang="en-US" sz="2800" b="1" dirty="0"/>
          </a:p>
          <a:p>
            <a:pPr marL="858838" lvl="2" indent="-514350"/>
            <a:r>
              <a:rPr lang="el-GR" sz="2600" dirty="0"/>
              <a:t>Διάχυση πληροφοριών με σαφή και κατανοητό τρόπο.</a:t>
            </a:r>
            <a:endParaRPr lang="en-US" sz="2600" dirty="0"/>
          </a:p>
          <a:p>
            <a:pPr marL="858838" lvl="2" indent="-514350"/>
            <a:r>
              <a:rPr lang="el-GR" sz="2600" dirty="0"/>
              <a:t>Οργάνωση συνεδριών, ομάδων εργασίας, και </a:t>
            </a:r>
            <a:r>
              <a:rPr lang="el-GR" sz="2600" dirty="0" err="1"/>
              <a:t>online</a:t>
            </a:r>
            <a:r>
              <a:rPr lang="el-GR" sz="2600" dirty="0"/>
              <a:t> φόρουμ.</a:t>
            </a:r>
          </a:p>
          <a:p>
            <a:pPr marL="514350" indent="-514350">
              <a:buFont typeface="+mj-lt"/>
              <a:buAutoNum type="arabicPeriod" startAt="2"/>
            </a:pPr>
            <a:r>
              <a:rPr lang="el-GR" sz="2800" b="1" dirty="0"/>
              <a:t>Συν-Διαμόρφωση &amp; Συνεργασία</a:t>
            </a:r>
            <a:endParaRPr lang="en-US" sz="2800" b="1" dirty="0"/>
          </a:p>
          <a:p>
            <a:pPr marL="858838" lvl="2" indent="-514350"/>
            <a:r>
              <a:rPr lang="el-GR" sz="2600" dirty="0"/>
              <a:t>Κοινή ανάπτυξη προτάσεων, σεναρίων ή πολιτικών επιλογών.</a:t>
            </a:r>
            <a:endParaRPr lang="en-US" sz="2600" dirty="0"/>
          </a:p>
          <a:p>
            <a:pPr marL="858838" lvl="2" indent="-514350"/>
            <a:r>
              <a:rPr lang="el-GR" sz="2600" dirty="0"/>
              <a:t>Διάλογος και αναζήτηση συμβιβαστικών λύσεων.</a:t>
            </a:r>
            <a:endParaRPr lang="en-US" sz="2600" dirty="0"/>
          </a:p>
          <a:p>
            <a:pPr marL="514350" indent="-514350">
              <a:buFont typeface="+mj-lt"/>
              <a:buAutoNum type="arabicPeriod" startAt="2"/>
            </a:pPr>
            <a:r>
              <a:rPr lang="el-GR" sz="2800" b="1" dirty="0"/>
              <a:t>Αξιολόγηση &amp; Ανατροφοδότηση</a:t>
            </a:r>
            <a:endParaRPr lang="en-US" sz="2800" b="1" dirty="0"/>
          </a:p>
          <a:p>
            <a:pPr marL="801688" lvl="2" indent="-457200"/>
            <a:r>
              <a:rPr lang="el-GR" sz="2400" dirty="0"/>
              <a:t>Ενημέρωση των πολιτών για το πώς χρησιμοποιήθηκαν τα σχόλιά τους.</a:t>
            </a:r>
            <a:endParaRPr lang="en-US" sz="2400" dirty="0"/>
          </a:p>
          <a:p>
            <a:pPr marL="801688" lvl="2" indent="-457200"/>
            <a:r>
              <a:rPr lang="el-GR" sz="2400" dirty="0"/>
              <a:t>Ενίσχυση διαφάνειας και εμπιστοσύνης για μελλοντική συνεργασία.</a:t>
            </a:r>
            <a:endParaRPr lang="el-GR" sz="2800" dirty="0"/>
          </a:p>
        </p:txBody>
      </p:sp>
    </p:spTree>
    <p:extLst>
      <p:ext uri="{BB962C8B-B14F-4D97-AF65-F5344CB8AC3E}">
        <p14:creationId xmlns:p14="http://schemas.microsoft.com/office/powerpoint/2010/main" val="1028803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06590-A281-C678-D508-ECEC6D861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B6D8C-76C3-8511-EDEA-5A22449C9AE7}"/>
              </a:ext>
            </a:extLst>
          </p:cNvPr>
          <p:cNvSpPr>
            <a:spLocks noGrp="1"/>
          </p:cNvSpPr>
          <p:nvPr>
            <p:ph type="title"/>
          </p:nvPr>
        </p:nvSpPr>
        <p:spPr>
          <a:xfrm>
            <a:off x="276225" y="372616"/>
            <a:ext cx="8591550" cy="1184176"/>
          </a:xfrm>
        </p:spPr>
        <p:txBody>
          <a:bodyPr>
            <a:noAutofit/>
          </a:bodyPr>
          <a:lstStyle/>
          <a:p>
            <a:r>
              <a:rPr lang="el-GR" dirty="0"/>
              <a:t>Ενσωμάτωση των Σταδίων Συμμετοχής σε Περιβαλλοντικές Πολιτικές</a:t>
            </a:r>
            <a:r>
              <a:rPr lang="en-US" dirty="0"/>
              <a:t> - E</a:t>
            </a:r>
            <a:r>
              <a:rPr lang="el-GR" dirty="0" err="1"/>
              <a:t>λλάδα</a:t>
            </a:r>
            <a:endParaRPr lang="el-GR" dirty="0"/>
          </a:p>
        </p:txBody>
      </p:sp>
      <p:sp>
        <p:nvSpPr>
          <p:cNvPr id="3" name="Content Placeholder 2">
            <a:extLst>
              <a:ext uri="{FF2B5EF4-FFF2-40B4-BE49-F238E27FC236}">
                <a16:creationId xmlns:a16="http://schemas.microsoft.com/office/drawing/2014/main" id="{E08E747A-13C5-F889-6F21-DA752F03421A}"/>
              </a:ext>
            </a:extLst>
          </p:cNvPr>
          <p:cNvSpPr>
            <a:spLocks noGrp="1"/>
          </p:cNvSpPr>
          <p:nvPr>
            <p:ph sz="quarter" idx="13"/>
          </p:nvPr>
        </p:nvSpPr>
        <p:spPr>
          <a:xfrm>
            <a:off x="107504" y="1628800"/>
            <a:ext cx="8928992" cy="5184576"/>
          </a:xfrm>
        </p:spPr>
        <p:txBody>
          <a:bodyPr>
            <a:normAutofit fontScale="92500"/>
          </a:bodyPr>
          <a:lstStyle/>
          <a:p>
            <a:pPr marL="342900" indent="-342900"/>
            <a:r>
              <a:rPr lang="el-GR" sz="2800" dirty="0"/>
              <a:t>Διαχείριση Υδάτινων Πόρων (Οδηγία 2000/60/ΕΚ)</a:t>
            </a:r>
            <a:endParaRPr lang="en-US" sz="2800" dirty="0"/>
          </a:p>
          <a:p>
            <a:pPr marL="687388" lvl="2" indent="-342900">
              <a:buFont typeface="Wingdings" panose="05000000000000000000" pitchFamily="2" charset="2"/>
              <a:buChar char="ü"/>
            </a:pPr>
            <a:r>
              <a:rPr lang="el-GR" sz="2400" dirty="0"/>
              <a:t>Διαβούλευση για τα σχέδια διαχείρισης λεκανών απορροής μέσω ημερίδων και ιστοσελίδων</a:t>
            </a:r>
            <a:endParaRPr lang="en-US" sz="2400" dirty="0"/>
          </a:p>
          <a:p>
            <a:pPr marL="687388" lvl="2" indent="-342900">
              <a:buFont typeface="Wingdings" panose="05000000000000000000" pitchFamily="2" charset="2"/>
              <a:buChar char="ü"/>
            </a:pPr>
            <a:r>
              <a:rPr lang="el-GR" sz="2400" dirty="0"/>
              <a:t>Συμμετοχή ΜΚΟ, δήμων, αγροτών και επιστημονικών φορέων.</a:t>
            </a:r>
            <a:endParaRPr lang="en-US" sz="2400" dirty="0"/>
          </a:p>
          <a:p>
            <a:pPr marL="342900" indent="-342900"/>
            <a:r>
              <a:rPr lang="el-GR" sz="2800" dirty="0"/>
              <a:t>Χωροταξικά και Περιβαλλοντικά Σχέδια</a:t>
            </a:r>
            <a:endParaRPr lang="en-US" sz="2800" dirty="0"/>
          </a:p>
          <a:p>
            <a:pPr marL="687388" lvl="2" indent="-342900">
              <a:buFont typeface="Wingdings" panose="05000000000000000000" pitchFamily="2" charset="2"/>
              <a:buChar char="ü"/>
            </a:pPr>
            <a:r>
              <a:rPr lang="el-GR" sz="2400" dirty="0"/>
              <a:t>Δημόσια ανάρτηση Μελετών Περιβαλλοντικών Επιπτώσεων (ΜΠΕ)</a:t>
            </a:r>
            <a:endParaRPr lang="en-US" sz="2400" dirty="0"/>
          </a:p>
          <a:p>
            <a:pPr marL="687388" lvl="2" indent="-342900">
              <a:buFont typeface="Wingdings" panose="05000000000000000000" pitchFamily="2" charset="2"/>
              <a:buChar char="ü"/>
            </a:pPr>
            <a:r>
              <a:rPr lang="el-GR" sz="2400" dirty="0"/>
              <a:t>Δυνατότητα υποβολής σχολίων πολιτών και τοπικών φορέων.</a:t>
            </a:r>
            <a:endParaRPr lang="en-US" sz="2400" dirty="0"/>
          </a:p>
          <a:p>
            <a:pPr marL="342900" indent="-342900"/>
            <a:r>
              <a:rPr lang="el-GR" sz="2800" dirty="0"/>
              <a:t>Τοπικά Σχέδια για το Κλίμα (</a:t>
            </a:r>
            <a:r>
              <a:rPr lang="el-GR" sz="2800" dirty="0" err="1"/>
              <a:t>SECAPs</a:t>
            </a:r>
            <a:r>
              <a:rPr lang="el-GR" sz="2800" dirty="0"/>
              <a:t>)</a:t>
            </a:r>
            <a:endParaRPr lang="en-US" sz="2800" dirty="0"/>
          </a:p>
          <a:p>
            <a:pPr marL="687388" lvl="2" indent="-342900">
              <a:buFont typeface="Wingdings" panose="05000000000000000000" pitchFamily="2" charset="2"/>
              <a:buChar char="ü"/>
            </a:pPr>
            <a:r>
              <a:rPr lang="el-GR" sz="2400" dirty="0"/>
              <a:t>Εμπλοκή τοπικών επιχειρήσεων, πολιτών και πανεπιστημίων</a:t>
            </a:r>
            <a:endParaRPr lang="en-US" sz="2400" dirty="0"/>
          </a:p>
          <a:p>
            <a:pPr marL="687388" lvl="2" indent="-342900">
              <a:buFont typeface="Wingdings" panose="05000000000000000000" pitchFamily="2" charset="2"/>
              <a:buChar char="ü"/>
            </a:pPr>
            <a:r>
              <a:rPr lang="el-GR" sz="2400" dirty="0"/>
              <a:t>Συνδυασμός φυσικών συναντήσεων και ηλεκτρονικής διαβούλευσης.</a:t>
            </a:r>
            <a:endParaRPr lang="el-GR" sz="2800" dirty="0"/>
          </a:p>
        </p:txBody>
      </p:sp>
    </p:spTree>
    <p:extLst>
      <p:ext uri="{BB962C8B-B14F-4D97-AF65-F5344CB8AC3E}">
        <p14:creationId xmlns:p14="http://schemas.microsoft.com/office/powerpoint/2010/main" val="2864406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64D23-7157-3EB2-52A1-A2FC3099400C}"/>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09835CA0-5FA3-3520-645C-7453309A5D5A}"/>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116632"/>
            <a:ext cx="3694658" cy="4680520"/>
          </a:xfrm>
          <a:prstGeom prst="rect">
            <a:avLst/>
          </a:prstGeom>
        </p:spPr>
      </p:pic>
      <p:sp>
        <p:nvSpPr>
          <p:cNvPr id="7" name="TextBox 6">
            <a:extLst>
              <a:ext uri="{FF2B5EF4-FFF2-40B4-BE49-F238E27FC236}">
                <a16:creationId xmlns:a16="http://schemas.microsoft.com/office/drawing/2014/main" id="{5AD13C78-7F45-C83F-D59E-AB3B00245DC8}"/>
              </a:ext>
            </a:extLst>
          </p:cNvPr>
          <p:cNvSpPr txBox="1"/>
          <p:nvPr/>
        </p:nvSpPr>
        <p:spPr>
          <a:xfrm>
            <a:off x="3491880" y="2003356"/>
            <a:ext cx="5832648" cy="2062103"/>
          </a:xfrm>
          <a:prstGeom prst="rect">
            <a:avLst/>
          </a:prstGeom>
          <a:noFill/>
        </p:spPr>
        <p:txBody>
          <a:bodyPr wrap="square" rtlCol="0">
            <a:spAutoFit/>
          </a:bodyPr>
          <a:lstStyle/>
          <a:p>
            <a:r>
              <a:rPr lang="el-GR" sz="3200" dirty="0"/>
              <a:t>Γιατί οι τοπικές συμμετοχικές διαδικασίες είναι πιο αποτελεσματικές από τις εθνικές;</a:t>
            </a:r>
            <a:endParaRPr lang="en-US" sz="3200" dirty="0"/>
          </a:p>
        </p:txBody>
      </p:sp>
      <p:sp>
        <p:nvSpPr>
          <p:cNvPr id="11" name="TextBox 10">
            <a:extLst>
              <a:ext uri="{FF2B5EF4-FFF2-40B4-BE49-F238E27FC236}">
                <a16:creationId xmlns:a16="http://schemas.microsoft.com/office/drawing/2014/main" id="{2D4C7831-FA8C-E575-6C34-5212D1263D24}"/>
              </a:ext>
            </a:extLst>
          </p:cNvPr>
          <p:cNvSpPr txBox="1"/>
          <p:nvPr/>
        </p:nvSpPr>
        <p:spPr>
          <a:xfrm>
            <a:off x="63352" y="4811668"/>
            <a:ext cx="9045152" cy="1200329"/>
          </a:xfrm>
          <a:prstGeom prst="rect">
            <a:avLst/>
          </a:prstGeom>
          <a:noFill/>
        </p:spPr>
        <p:txBody>
          <a:bodyPr wrap="square">
            <a:spAutoFit/>
          </a:bodyPr>
          <a:lstStyle/>
          <a:p>
            <a:r>
              <a:rPr lang="el-GR" sz="2400" dirty="0"/>
              <a:t>Επειδή στο τοπικό επίπεδο υπάρχει άμεση εμπλοκή, συναισθηματική σύνδεση και καλύτερη κατανόηση των πραγματικών προβλημάτων.</a:t>
            </a:r>
            <a:endParaRPr lang="en-US" sz="2200" dirty="0"/>
          </a:p>
        </p:txBody>
      </p:sp>
    </p:spTree>
    <p:extLst>
      <p:ext uri="{BB962C8B-B14F-4D97-AF65-F5344CB8AC3E}">
        <p14:creationId xmlns:p14="http://schemas.microsoft.com/office/powerpoint/2010/main" val="241318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E9C28-C567-6436-578B-674736C44A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CA4D4-9160-8A1A-3951-EB23A84BBC6B}"/>
              </a:ext>
            </a:extLst>
          </p:cNvPr>
          <p:cNvSpPr>
            <a:spLocks noGrp="1"/>
          </p:cNvSpPr>
          <p:nvPr>
            <p:ph type="title"/>
          </p:nvPr>
        </p:nvSpPr>
        <p:spPr>
          <a:xfrm>
            <a:off x="276225" y="372616"/>
            <a:ext cx="8591550" cy="1184176"/>
          </a:xfrm>
        </p:spPr>
        <p:txBody>
          <a:bodyPr>
            <a:noAutofit/>
          </a:bodyPr>
          <a:lstStyle/>
          <a:p>
            <a:r>
              <a:rPr lang="el-GR" dirty="0"/>
              <a:t>Πώς μετράμε την επιτυχία της συμμετοχής του κοινού;</a:t>
            </a:r>
          </a:p>
        </p:txBody>
      </p:sp>
      <p:sp>
        <p:nvSpPr>
          <p:cNvPr id="3" name="Content Placeholder 2">
            <a:extLst>
              <a:ext uri="{FF2B5EF4-FFF2-40B4-BE49-F238E27FC236}">
                <a16:creationId xmlns:a16="http://schemas.microsoft.com/office/drawing/2014/main" id="{640A099C-4511-B6CF-016E-BD72DDF8382A}"/>
              </a:ext>
            </a:extLst>
          </p:cNvPr>
          <p:cNvSpPr>
            <a:spLocks noGrp="1"/>
          </p:cNvSpPr>
          <p:nvPr>
            <p:ph sz="quarter" idx="13"/>
          </p:nvPr>
        </p:nvSpPr>
        <p:spPr>
          <a:xfrm>
            <a:off x="107504" y="1628800"/>
            <a:ext cx="8928992" cy="5184576"/>
          </a:xfrm>
        </p:spPr>
        <p:txBody>
          <a:bodyPr>
            <a:normAutofit fontScale="92500" lnSpcReduction="20000"/>
          </a:bodyPr>
          <a:lstStyle/>
          <a:p>
            <a:pPr marL="514350" indent="-514350">
              <a:buFont typeface="+mj-lt"/>
              <a:buAutoNum type="arabicPeriod"/>
            </a:pPr>
            <a:r>
              <a:rPr lang="el-GR" sz="2800" dirty="0"/>
              <a:t>Ποσοτικοί δείκτες</a:t>
            </a:r>
          </a:p>
          <a:p>
            <a:pPr marL="858838" lvl="2" indent="-514350"/>
            <a:r>
              <a:rPr lang="el-GR" sz="2400" dirty="0"/>
              <a:t>Αριθμός συμμετεχόντων (πολιτών, φορέων, ΜΚΟ)</a:t>
            </a:r>
          </a:p>
          <a:p>
            <a:pPr marL="858838" lvl="2" indent="-514350"/>
            <a:r>
              <a:rPr lang="el-GR" sz="2400" dirty="0"/>
              <a:t>Διάρκεια συμμετοχικής διαδικασίας (πλήθος συναντήσεων, φάσεις)</a:t>
            </a:r>
          </a:p>
          <a:p>
            <a:pPr marL="858838" lvl="2" indent="-514350"/>
            <a:r>
              <a:rPr lang="el-GR" sz="2400" dirty="0"/>
              <a:t>Επίπεδο ανταπόκρισης (ποσοστό συμμετοχής, ολοκληρωμένες παρεμβάσεις).</a:t>
            </a:r>
          </a:p>
          <a:p>
            <a:pPr marL="514350" indent="-514350">
              <a:buFont typeface="+mj-lt"/>
              <a:buAutoNum type="arabicPeriod"/>
            </a:pPr>
            <a:r>
              <a:rPr lang="el-GR" sz="2800" dirty="0"/>
              <a:t>Ποιοτικοί δείκτες</a:t>
            </a:r>
          </a:p>
          <a:p>
            <a:pPr marL="858838" lvl="2" indent="-514350"/>
            <a:r>
              <a:rPr lang="el-GR" sz="2400" dirty="0"/>
              <a:t>Εμπιστοσύνη μεταξύ πολιτών και αρχών</a:t>
            </a:r>
          </a:p>
          <a:p>
            <a:pPr marL="858838" lvl="2" indent="-514350"/>
            <a:r>
              <a:rPr lang="el-GR" sz="2400" dirty="0"/>
              <a:t>Αντίληψη χρησιμότητας συμμετοχής από τους πολίτες</a:t>
            </a:r>
          </a:p>
          <a:p>
            <a:pPr marL="858838" lvl="2" indent="-514350"/>
            <a:r>
              <a:rPr lang="el-GR" sz="2400" dirty="0"/>
              <a:t>Ενσωμάτωση προτάσεων στα τελικά σχέδια ή πολιτικές.</a:t>
            </a:r>
          </a:p>
          <a:p>
            <a:pPr marL="514350" indent="-514350">
              <a:buFont typeface="+mj-lt"/>
              <a:buAutoNum type="arabicPeriod"/>
            </a:pPr>
            <a:r>
              <a:rPr lang="el-GR" sz="2800" dirty="0"/>
              <a:t>Αποτελεσματικότητα και διαφάνεια</a:t>
            </a:r>
          </a:p>
          <a:p>
            <a:pPr marL="858838" lvl="2" indent="-514350"/>
            <a:r>
              <a:rPr lang="el-GR" sz="2400" dirty="0"/>
              <a:t>Εάν η συμμετοχή συνέβαλε σε ουσιαστική αλλαγή στην απόφαση</a:t>
            </a:r>
          </a:p>
          <a:p>
            <a:pPr marL="858838" lvl="2" indent="-514350"/>
            <a:r>
              <a:rPr lang="el-GR" sz="2400" dirty="0"/>
              <a:t>Εάν τα αποτελέσματα δημοσιοποιήθηκαν και έγιναν κατανοητά</a:t>
            </a:r>
          </a:p>
        </p:txBody>
      </p:sp>
    </p:spTree>
    <p:extLst>
      <p:ext uri="{BB962C8B-B14F-4D97-AF65-F5344CB8AC3E}">
        <p14:creationId xmlns:p14="http://schemas.microsoft.com/office/powerpoint/2010/main" val="5180827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957E3-2860-7BA5-6637-FC0F447BE9E3}"/>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52C09F12-46ED-771B-4437-01C66C0E4F83}"/>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116632"/>
            <a:ext cx="3694658" cy="4680520"/>
          </a:xfrm>
          <a:prstGeom prst="rect">
            <a:avLst/>
          </a:prstGeom>
        </p:spPr>
      </p:pic>
      <p:sp>
        <p:nvSpPr>
          <p:cNvPr id="7" name="TextBox 6">
            <a:extLst>
              <a:ext uri="{FF2B5EF4-FFF2-40B4-BE49-F238E27FC236}">
                <a16:creationId xmlns:a16="http://schemas.microsoft.com/office/drawing/2014/main" id="{A8B0A03A-9CA9-18C0-B6CB-0530ED7A3B7D}"/>
              </a:ext>
            </a:extLst>
          </p:cNvPr>
          <p:cNvSpPr txBox="1"/>
          <p:nvPr/>
        </p:nvSpPr>
        <p:spPr>
          <a:xfrm>
            <a:off x="3491880" y="2003356"/>
            <a:ext cx="5832648" cy="1569660"/>
          </a:xfrm>
          <a:prstGeom prst="rect">
            <a:avLst/>
          </a:prstGeom>
          <a:noFill/>
        </p:spPr>
        <p:txBody>
          <a:bodyPr wrap="square" rtlCol="0">
            <a:spAutoFit/>
          </a:bodyPr>
          <a:lstStyle/>
          <a:p>
            <a:r>
              <a:rPr lang="el-GR" sz="3200" dirty="0"/>
              <a:t>Ποιος δείκτης θεωρείται πιο δύσκολος να μετρηθεί στην πράξη;</a:t>
            </a:r>
            <a:endParaRPr lang="en-US" sz="3200" dirty="0"/>
          </a:p>
        </p:txBody>
      </p:sp>
      <p:sp>
        <p:nvSpPr>
          <p:cNvPr id="11" name="TextBox 10">
            <a:extLst>
              <a:ext uri="{FF2B5EF4-FFF2-40B4-BE49-F238E27FC236}">
                <a16:creationId xmlns:a16="http://schemas.microsoft.com/office/drawing/2014/main" id="{D241E54F-3CAE-73DB-63B3-D2064B890A47}"/>
              </a:ext>
            </a:extLst>
          </p:cNvPr>
          <p:cNvSpPr txBox="1"/>
          <p:nvPr/>
        </p:nvSpPr>
        <p:spPr>
          <a:xfrm>
            <a:off x="63352" y="4811668"/>
            <a:ext cx="9045152" cy="1200329"/>
          </a:xfrm>
          <a:prstGeom prst="rect">
            <a:avLst/>
          </a:prstGeom>
          <a:noFill/>
        </p:spPr>
        <p:txBody>
          <a:bodyPr wrap="square">
            <a:spAutoFit/>
          </a:bodyPr>
          <a:lstStyle/>
          <a:p>
            <a:r>
              <a:rPr lang="en-US" sz="2400" dirty="0"/>
              <a:t>O</a:t>
            </a:r>
            <a:r>
              <a:rPr lang="el-GR" sz="2400" dirty="0"/>
              <a:t>ι ποιοτικοί δείκτες και συγκεκριμένα η εμπιστοσύνη, διότι είναι άυλο και μακροχρόνιο αποτέλεσμα, που εξαρτάται από τη συνέπεια και τη διαφάνεια των φορέων.</a:t>
            </a:r>
            <a:endParaRPr lang="en-US" sz="2200" dirty="0"/>
          </a:p>
        </p:txBody>
      </p:sp>
    </p:spTree>
    <p:extLst>
      <p:ext uri="{BB962C8B-B14F-4D97-AF65-F5344CB8AC3E}">
        <p14:creationId xmlns:p14="http://schemas.microsoft.com/office/powerpoint/2010/main" val="341926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0E55B-2C0E-E119-82D9-668BF1A43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66B8CB-7E2E-BDBF-46A7-F858747E4D97}"/>
              </a:ext>
            </a:extLst>
          </p:cNvPr>
          <p:cNvSpPr>
            <a:spLocks noGrp="1"/>
          </p:cNvSpPr>
          <p:nvPr>
            <p:ph type="title"/>
          </p:nvPr>
        </p:nvSpPr>
        <p:spPr>
          <a:xfrm>
            <a:off x="276225" y="372616"/>
            <a:ext cx="8591550" cy="1184176"/>
          </a:xfrm>
        </p:spPr>
        <p:txBody>
          <a:bodyPr>
            <a:noAutofit/>
          </a:bodyPr>
          <a:lstStyle/>
          <a:p>
            <a:r>
              <a:rPr lang="el-GR" dirty="0"/>
              <a:t>Από τη Θεωρητική Συμμετοχή στη Συνεργατική Πράξη</a:t>
            </a:r>
          </a:p>
        </p:txBody>
      </p:sp>
      <p:sp>
        <p:nvSpPr>
          <p:cNvPr id="3" name="Content Placeholder 2">
            <a:extLst>
              <a:ext uri="{FF2B5EF4-FFF2-40B4-BE49-F238E27FC236}">
                <a16:creationId xmlns:a16="http://schemas.microsoft.com/office/drawing/2014/main" id="{B0F2E25B-4813-250B-44BE-081E2127A82D}"/>
              </a:ext>
            </a:extLst>
          </p:cNvPr>
          <p:cNvSpPr>
            <a:spLocks noGrp="1"/>
          </p:cNvSpPr>
          <p:nvPr>
            <p:ph sz="quarter" idx="13"/>
          </p:nvPr>
        </p:nvSpPr>
        <p:spPr>
          <a:xfrm>
            <a:off x="107504" y="1628800"/>
            <a:ext cx="8928992" cy="5184576"/>
          </a:xfrm>
        </p:spPr>
        <p:txBody>
          <a:bodyPr>
            <a:normAutofit/>
          </a:bodyPr>
          <a:lstStyle/>
          <a:p>
            <a:pPr marL="0" indent="0">
              <a:buNone/>
            </a:pPr>
            <a:r>
              <a:rPr lang="el-GR" sz="2800" dirty="0"/>
              <a:t>Βασικά σημεία της πρώτης ώρας</a:t>
            </a:r>
          </a:p>
          <a:p>
            <a:pPr marL="457200" indent="-457200">
              <a:buFont typeface="Wingdings" panose="05000000000000000000" pitchFamily="2" charset="2"/>
              <a:buChar char="Ø"/>
            </a:pPr>
            <a:r>
              <a:rPr lang="el-GR" sz="2800" dirty="0"/>
              <a:t>Η συμμετοχή του κοινού ενισχύει τη νομιμοποίηση και αποτελεσματικότητα των περιβαλλοντικών πολιτικών.</a:t>
            </a:r>
          </a:p>
          <a:p>
            <a:pPr marL="457200" indent="-457200">
              <a:buFont typeface="Wingdings" panose="05000000000000000000" pitchFamily="2" charset="2"/>
              <a:buChar char="Ø"/>
            </a:pPr>
            <a:r>
              <a:rPr lang="el-GR" sz="2800" dirty="0"/>
              <a:t>Η Ελλάδα διαθέτει θεσμικά εργαλεία συμμετοχής, αλλά η ουσιαστική εμπλοκή παραμένει πρόκληση.</a:t>
            </a:r>
          </a:p>
          <a:p>
            <a:pPr marL="457200" indent="-457200">
              <a:buFont typeface="Wingdings" panose="05000000000000000000" pitchFamily="2" charset="2"/>
              <a:buChar char="Ø"/>
            </a:pPr>
            <a:r>
              <a:rPr lang="el-GR" sz="2800" dirty="0"/>
              <a:t>Η επιτυχία απαιτεί εμπιστοσύνη, συντονισμό και ανατροφοδότηση.</a:t>
            </a:r>
          </a:p>
          <a:p>
            <a:pPr marL="457200" indent="-457200">
              <a:buFont typeface="Wingdings" panose="05000000000000000000" pitchFamily="2" charset="2"/>
              <a:buChar char="Ø"/>
            </a:pPr>
            <a:r>
              <a:rPr lang="el-GR" sz="2800" dirty="0"/>
              <a:t>Οι νέες μορφές συμμετοχής (ψηφιακές, συνεργατικές, τοπικές) δημιουργούν νέες ευκαιρίες για συν-δημιουργία πολιτικών.</a:t>
            </a:r>
            <a:endParaRPr lang="el-GR" sz="2400" dirty="0"/>
          </a:p>
        </p:txBody>
      </p:sp>
    </p:spTree>
    <p:extLst>
      <p:ext uri="{BB962C8B-B14F-4D97-AF65-F5344CB8AC3E}">
        <p14:creationId xmlns:p14="http://schemas.microsoft.com/office/powerpoint/2010/main" val="72333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D6050-AD28-0CC2-36AD-D77CCC7BA6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29E298-4D3F-6A89-AC70-3C1598786035}"/>
              </a:ext>
            </a:extLst>
          </p:cNvPr>
          <p:cNvSpPr>
            <a:spLocks noGrp="1"/>
          </p:cNvSpPr>
          <p:nvPr>
            <p:ph type="title"/>
          </p:nvPr>
        </p:nvSpPr>
        <p:spPr>
          <a:xfrm>
            <a:off x="3563888" y="1700809"/>
            <a:ext cx="5472608" cy="3861792"/>
          </a:xfrm>
        </p:spPr>
        <p:txBody>
          <a:bodyPr>
            <a:normAutofit/>
          </a:bodyPr>
          <a:lstStyle/>
          <a:p>
            <a:r>
              <a:rPr lang="en-US" sz="3600" dirty="0"/>
              <a:t>“Κοινότητες </a:t>
            </a:r>
            <a:r>
              <a:rPr lang="en-US" sz="3600" dirty="0" err="1"/>
              <a:t>Πρ</a:t>
            </a:r>
            <a:r>
              <a:rPr lang="en-US" sz="3600" dirty="0"/>
              <a:t>ακτικής” </a:t>
            </a:r>
            <a:r>
              <a:rPr lang="el-GR" sz="3600" dirty="0"/>
              <a:t>/ </a:t>
            </a:r>
            <a:r>
              <a:rPr lang="en-US" sz="3600" dirty="0"/>
              <a:t>Communities of Practice</a:t>
            </a:r>
            <a:endParaRPr lang="el-GR" sz="3600" dirty="0"/>
          </a:p>
        </p:txBody>
      </p:sp>
    </p:spTree>
    <p:extLst>
      <p:ext uri="{BB962C8B-B14F-4D97-AF65-F5344CB8AC3E}">
        <p14:creationId xmlns:p14="http://schemas.microsoft.com/office/powerpoint/2010/main" val="1725912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9102C-0A78-6D49-5CF6-C4A9920EF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8AD28-C37B-F4F3-014C-2F50A8FE7558}"/>
              </a:ext>
            </a:extLst>
          </p:cNvPr>
          <p:cNvSpPr>
            <a:spLocks noGrp="1"/>
          </p:cNvSpPr>
          <p:nvPr>
            <p:ph type="title"/>
          </p:nvPr>
        </p:nvSpPr>
        <p:spPr>
          <a:xfrm>
            <a:off x="276225" y="372616"/>
            <a:ext cx="8591550" cy="1184176"/>
          </a:xfrm>
        </p:spPr>
        <p:txBody>
          <a:bodyPr>
            <a:noAutofit/>
          </a:bodyPr>
          <a:lstStyle/>
          <a:p>
            <a:r>
              <a:rPr lang="el-GR" dirty="0"/>
              <a:t>Τι είναι οι “Κοινότητες Πρακτικής” (</a:t>
            </a:r>
            <a:r>
              <a:rPr lang="en-US" noProof="0" dirty="0">
                <a:solidFill>
                  <a:srgbClr val="00B0F0"/>
                </a:solidFill>
                <a:hlinkClick r:id="rId3">
                  <a:extLst>
                    <a:ext uri="{A12FA001-AC4F-418D-AE19-62706E023703}">
                      <ahyp:hlinkClr xmlns:ahyp="http://schemas.microsoft.com/office/drawing/2018/hyperlinkcolor" val="tx"/>
                    </a:ext>
                  </a:extLst>
                </a:hlinkClick>
              </a:rPr>
              <a:t>Communities of Practice</a:t>
            </a:r>
            <a:r>
              <a:rPr lang="el-GR" dirty="0"/>
              <a:t>);</a:t>
            </a:r>
          </a:p>
        </p:txBody>
      </p:sp>
      <p:sp>
        <p:nvSpPr>
          <p:cNvPr id="3" name="Content Placeholder 2">
            <a:extLst>
              <a:ext uri="{FF2B5EF4-FFF2-40B4-BE49-F238E27FC236}">
                <a16:creationId xmlns:a16="http://schemas.microsoft.com/office/drawing/2014/main" id="{2F01A889-1394-D867-5192-B63548199A5A}"/>
              </a:ext>
            </a:extLst>
          </p:cNvPr>
          <p:cNvSpPr>
            <a:spLocks noGrp="1"/>
          </p:cNvSpPr>
          <p:nvPr>
            <p:ph sz="quarter" idx="13"/>
          </p:nvPr>
        </p:nvSpPr>
        <p:spPr>
          <a:xfrm>
            <a:off x="107504" y="1628800"/>
            <a:ext cx="8928992" cy="5184576"/>
          </a:xfrm>
        </p:spPr>
        <p:txBody>
          <a:bodyPr>
            <a:normAutofit/>
          </a:bodyPr>
          <a:lstStyle/>
          <a:p>
            <a:pPr marL="0" indent="0">
              <a:buNone/>
            </a:pPr>
            <a:r>
              <a:rPr lang="el-GR" sz="2800"/>
              <a:t>Ορισμός: Μια ομάδα ανθρώπων που μοιράζονται ένα κοινό ενδιαφέρον ή πρόβλημα και μαθαίνουν πώς να το αντιμετωπίζουν καλύτερα μέσα από συνεχή αλληλεπίδραση.</a:t>
            </a:r>
          </a:p>
          <a:p>
            <a:pPr marL="0" indent="0">
              <a:buNone/>
            </a:pPr>
            <a:r>
              <a:rPr lang="el-GR" sz="2800"/>
              <a:t>Κύρια χαρακτηριστικά:</a:t>
            </a:r>
          </a:p>
          <a:p>
            <a:pPr marL="457200" indent="-457200">
              <a:buFont typeface="Wingdings" panose="05000000000000000000" pitchFamily="2" charset="2"/>
              <a:buChar char="Ø"/>
            </a:pPr>
            <a:r>
              <a:rPr lang="el-GR" sz="2800"/>
              <a:t>Κοινό αντικείμενο ενδιαφέροντος, π.χ. διαχείριση λυμάτων, βιώσιμη γεωργία.</a:t>
            </a:r>
          </a:p>
          <a:p>
            <a:pPr marL="457200" indent="-457200">
              <a:buFont typeface="Wingdings" panose="05000000000000000000" pitchFamily="2" charset="2"/>
              <a:buChar char="Ø"/>
            </a:pPr>
            <a:r>
              <a:rPr lang="el-GR" sz="2800"/>
              <a:t>Κοινότητα (community): τα μέλη συνεργάζονται, ανταλλάσσουν εμπειρίες και πρακτικές.</a:t>
            </a:r>
          </a:p>
          <a:p>
            <a:pPr marL="457200" indent="-457200">
              <a:buFont typeface="Wingdings" panose="05000000000000000000" pitchFamily="2" charset="2"/>
              <a:buChar char="Ø"/>
            </a:pPr>
            <a:r>
              <a:rPr lang="el-GR" sz="2800"/>
              <a:t>Πρακτική (practice): η κοινή γνώση, τα εργαλεία και οι μέθοδοι που αναπτύσσονται συλλογικά.</a:t>
            </a:r>
            <a:endParaRPr lang="el-GR" sz="2800" dirty="0"/>
          </a:p>
        </p:txBody>
      </p:sp>
      <p:sp>
        <p:nvSpPr>
          <p:cNvPr id="5" name="TextBox 4">
            <a:extLst>
              <a:ext uri="{FF2B5EF4-FFF2-40B4-BE49-F238E27FC236}">
                <a16:creationId xmlns:a16="http://schemas.microsoft.com/office/drawing/2014/main" id="{DD0F1992-D5CA-29C9-3F23-4A7B82F0476B}"/>
              </a:ext>
            </a:extLst>
          </p:cNvPr>
          <p:cNvSpPr txBox="1"/>
          <p:nvPr/>
        </p:nvSpPr>
        <p:spPr>
          <a:xfrm>
            <a:off x="4585320" y="6623774"/>
            <a:ext cx="4581524" cy="261610"/>
          </a:xfrm>
          <a:prstGeom prst="rect">
            <a:avLst/>
          </a:prstGeom>
          <a:noFill/>
        </p:spPr>
        <p:txBody>
          <a:bodyPr wrap="square">
            <a:spAutoFit/>
          </a:bodyPr>
          <a:lstStyle/>
          <a:p>
            <a:pPr algn="r"/>
            <a:r>
              <a:rPr lang="en-US" sz="1100" b="0" i="0" dirty="0">
                <a:solidFill>
                  <a:srgbClr val="00B0F0"/>
                </a:solidFill>
                <a:effectLst/>
                <a:latin typeface="Inter Var"/>
              </a:rPr>
              <a:t>DOI:</a:t>
            </a:r>
            <a:r>
              <a:rPr lang="el-GR" sz="1100" b="0" i="0" dirty="0">
                <a:solidFill>
                  <a:srgbClr val="00B0F0"/>
                </a:solidFill>
                <a:effectLst/>
                <a:latin typeface="Inter Var"/>
              </a:rPr>
              <a:t> </a:t>
            </a:r>
            <a:r>
              <a:rPr lang="en-US" sz="1100" b="0" i="0" u="sng" dirty="0">
                <a:solidFill>
                  <a:srgbClr val="00B0F0"/>
                </a:solidFill>
                <a:effectLst/>
                <a:latin typeface="inherit"/>
                <a:hlinkClick r:id="rId4">
                  <a:extLst>
                    <a:ext uri="{A12FA001-AC4F-418D-AE19-62706E023703}">
                      <ahyp:hlinkClr xmlns:ahyp="http://schemas.microsoft.com/office/drawing/2018/hyperlinkcolor" val="tx"/>
                    </a:ext>
                  </a:extLst>
                </a:hlinkClick>
              </a:rPr>
              <a:t>10.1023/A:1023947624004</a:t>
            </a:r>
            <a:endParaRPr lang="en-US" sz="1100" b="0" i="0" dirty="0">
              <a:solidFill>
                <a:srgbClr val="00B0F0"/>
              </a:solidFill>
              <a:effectLst/>
              <a:latin typeface="Inter Var"/>
            </a:endParaRPr>
          </a:p>
        </p:txBody>
      </p:sp>
    </p:spTree>
    <p:extLst>
      <p:ext uri="{BB962C8B-B14F-4D97-AF65-F5344CB8AC3E}">
        <p14:creationId xmlns:p14="http://schemas.microsoft.com/office/powerpoint/2010/main" val="4175772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AB327-54F8-7AA5-7B37-FCD5684F5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1C4BD-B748-5E48-A3C6-8802869FC9E8}"/>
              </a:ext>
            </a:extLst>
          </p:cNvPr>
          <p:cNvSpPr>
            <a:spLocks noGrp="1"/>
          </p:cNvSpPr>
          <p:nvPr>
            <p:ph type="title"/>
          </p:nvPr>
        </p:nvSpPr>
        <p:spPr>
          <a:xfrm>
            <a:off x="276225" y="372616"/>
            <a:ext cx="8591550" cy="1184176"/>
          </a:xfrm>
        </p:spPr>
        <p:txBody>
          <a:bodyPr>
            <a:noAutofit/>
          </a:bodyPr>
          <a:lstStyle/>
          <a:p>
            <a:r>
              <a:rPr lang="el-GR" dirty="0"/>
              <a:t>Οι Κοινότητες Πρακτικής ως Μορφή Ουσιαστικής Συμμετοχής</a:t>
            </a:r>
          </a:p>
        </p:txBody>
      </p:sp>
      <p:sp>
        <p:nvSpPr>
          <p:cNvPr id="3" name="Content Placeholder 2">
            <a:extLst>
              <a:ext uri="{FF2B5EF4-FFF2-40B4-BE49-F238E27FC236}">
                <a16:creationId xmlns:a16="http://schemas.microsoft.com/office/drawing/2014/main" id="{D56F2745-D4DE-F3CE-AA3D-F9B4213C476A}"/>
              </a:ext>
            </a:extLst>
          </p:cNvPr>
          <p:cNvSpPr>
            <a:spLocks noGrp="1"/>
          </p:cNvSpPr>
          <p:nvPr>
            <p:ph sz="quarter" idx="13"/>
          </p:nvPr>
        </p:nvSpPr>
        <p:spPr>
          <a:xfrm>
            <a:off x="107504" y="1628800"/>
            <a:ext cx="8928992" cy="5184576"/>
          </a:xfrm>
        </p:spPr>
        <p:txBody>
          <a:bodyPr>
            <a:normAutofit fontScale="92500" lnSpcReduction="20000"/>
          </a:bodyPr>
          <a:lstStyle/>
          <a:p>
            <a:pPr marL="0" indent="0">
              <a:buNone/>
            </a:pPr>
            <a:r>
              <a:rPr lang="el-GR" sz="2800" dirty="0"/>
              <a:t>Πώς συνδέονται τα CoP με τη συμμετοχή πολιτών:</a:t>
            </a:r>
          </a:p>
          <a:p>
            <a:pPr marL="630238" lvl="1" indent="-457200">
              <a:buFont typeface="Wingdings" panose="05000000000000000000" pitchFamily="2" charset="2"/>
              <a:buChar char="Ø"/>
            </a:pPr>
            <a:r>
              <a:rPr lang="el-GR" sz="2600" dirty="0"/>
              <a:t>Ενισχύουν τη συλλογική μάθηση αντί της μονομερούς ενημέρωσης</a:t>
            </a:r>
          </a:p>
          <a:p>
            <a:pPr marL="630238" lvl="1" indent="-457200">
              <a:buFont typeface="Wingdings" panose="05000000000000000000" pitchFamily="2" charset="2"/>
              <a:buChar char="Ø"/>
            </a:pPr>
            <a:r>
              <a:rPr lang="el-GR" sz="2600" dirty="0"/>
              <a:t>Δημιουργούν χώρους διαλόγου και εμπιστοσύνης μεταξύ επιστημόνων, πολιτών και θεσμών</a:t>
            </a:r>
          </a:p>
          <a:p>
            <a:pPr marL="630238" lvl="1" indent="-457200">
              <a:buFont typeface="Wingdings" panose="05000000000000000000" pitchFamily="2" charset="2"/>
              <a:buChar char="Ø"/>
            </a:pPr>
            <a:r>
              <a:rPr lang="el-GR" sz="2600" dirty="0"/>
              <a:t>Ενθαρρύνουν τη συν-παραγωγή γνώσης και τη συλλογική λήψη αποφάσεων</a:t>
            </a:r>
          </a:p>
          <a:p>
            <a:pPr marL="630238" lvl="1" indent="-457200">
              <a:buFont typeface="Wingdings" panose="05000000000000000000" pitchFamily="2" charset="2"/>
              <a:buChar char="Ø"/>
            </a:pPr>
            <a:r>
              <a:rPr lang="el-GR" sz="2600" dirty="0"/>
              <a:t>Λειτουργούν ως εργαστήρια συνεργασίας, όπου η εμπειρική γνώση (πολιτών, επαγγελματιών) ισότιμα συμπληρώνει την επιστημονική.</a:t>
            </a:r>
          </a:p>
          <a:p>
            <a:pPr marL="0" indent="0">
              <a:buNone/>
            </a:pPr>
            <a:r>
              <a:rPr lang="el-GR" sz="2800" b="1" u="sng" dirty="0"/>
              <a:t>Παράδειγμα</a:t>
            </a:r>
          </a:p>
          <a:p>
            <a:pPr marL="0" indent="0">
              <a:buNone/>
            </a:pPr>
            <a:r>
              <a:rPr lang="el-GR" sz="2800" dirty="0"/>
              <a:t>Στο έργο Water-Mining, οι CoP συνεδρίες έφεραν σε διάλογο πολίτες, ερευνητές και δημοτικές αρχές σε πέντε χώρες για τη διαχείριση ανακυκλωμένου νερού και βιολογικών λυμάτων.</a:t>
            </a:r>
            <a:endParaRPr lang="el-GR" sz="2400" dirty="0"/>
          </a:p>
        </p:txBody>
      </p:sp>
    </p:spTree>
    <p:extLst>
      <p:ext uri="{BB962C8B-B14F-4D97-AF65-F5344CB8AC3E}">
        <p14:creationId xmlns:p14="http://schemas.microsoft.com/office/powerpoint/2010/main" val="12401382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5DBD6-A661-D5FC-029C-29C281D982C1}"/>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1FDD0D01-62D6-843C-1743-4C1B2CAE1798}"/>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116632"/>
            <a:ext cx="3694658" cy="4680520"/>
          </a:xfrm>
          <a:prstGeom prst="rect">
            <a:avLst/>
          </a:prstGeom>
        </p:spPr>
      </p:pic>
      <p:sp>
        <p:nvSpPr>
          <p:cNvPr id="7" name="TextBox 6">
            <a:extLst>
              <a:ext uri="{FF2B5EF4-FFF2-40B4-BE49-F238E27FC236}">
                <a16:creationId xmlns:a16="http://schemas.microsoft.com/office/drawing/2014/main" id="{62947AFC-E13F-828E-A37F-B038F4CDC7C2}"/>
              </a:ext>
            </a:extLst>
          </p:cNvPr>
          <p:cNvSpPr txBox="1"/>
          <p:nvPr/>
        </p:nvSpPr>
        <p:spPr>
          <a:xfrm>
            <a:off x="3491880" y="2003356"/>
            <a:ext cx="5616624" cy="1569660"/>
          </a:xfrm>
          <a:prstGeom prst="rect">
            <a:avLst/>
          </a:prstGeom>
          <a:noFill/>
        </p:spPr>
        <p:txBody>
          <a:bodyPr wrap="square" rtlCol="0">
            <a:spAutoFit/>
          </a:bodyPr>
          <a:lstStyle/>
          <a:p>
            <a:r>
              <a:rPr lang="el-GR" sz="3200" dirty="0"/>
              <a:t>Γιατί τα CoP θεωρούνται πιο αποτελεσματικά από τις κλασικές διαβουλεύσεις;</a:t>
            </a:r>
            <a:endParaRPr lang="en-US" sz="3200" dirty="0"/>
          </a:p>
        </p:txBody>
      </p:sp>
      <p:sp>
        <p:nvSpPr>
          <p:cNvPr id="11" name="TextBox 10">
            <a:extLst>
              <a:ext uri="{FF2B5EF4-FFF2-40B4-BE49-F238E27FC236}">
                <a16:creationId xmlns:a16="http://schemas.microsoft.com/office/drawing/2014/main" id="{214B00DA-1E5E-7913-5AC6-9EA2BA972143}"/>
              </a:ext>
            </a:extLst>
          </p:cNvPr>
          <p:cNvSpPr txBox="1"/>
          <p:nvPr/>
        </p:nvSpPr>
        <p:spPr>
          <a:xfrm>
            <a:off x="63352" y="4811668"/>
            <a:ext cx="9045152" cy="1200329"/>
          </a:xfrm>
          <a:prstGeom prst="rect">
            <a:avLst/>
          </a:prstGeom>
          <a:noFill/>
        </p:spPr>
        <p:txBody>
          <a:bodyPr wrap="square">
            <a:spAutoFit/>
          </a:bodyPr>
          <a:lstStyle/>
          <a:p>
            <a:r>
              <a:rPr lang="el-GR" sz="2400" dirty="0"/>
              <a:t>Επειδή βασίζονται στη μακροχρόνια συνεργασία, στη συν-δημιουργία λύσεων και στην κοινή ευθύνη των συμμετεχόντων για τα αποτελέσματα.</a:t>
            </a:r>
            <a:endParaRPr lang="en-US" sz="2200" dirty="0"/>
          </a:p>
        </p:txBody>
      </p:sp>
    </p:spTree>
    <p:extLst>
      <p:ext uri="{BB962C8B-B14F-4D97-AF65-F5344CB8AC3E}">
        <p14:creationId xmlns:p14="http://schemas.microsoft.com/office/powerpoint/2010/main" val="338280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A6AC9-1346-AC68-2529-D48663E7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DEDC1D-F25D-543E-759A-FE501B406183}"/>
              </a:ext>
            </a:extLst>
          </p:cNvPr>
          <p:cNvSpPr>
            <a:spLocks noGrp="1"/>
          </p:cNvSpPr>
          <p:nvPr>
            <p:ph type="title"/>
          </p:nvPr>
        </p:nvSpPr>
        <p:spPr>
          <a:xfrm>
            <a:off x="276225" y="300608"/>
            <a:ext cx="8591550" cy="1688232"/>
          </a:xfrm>
        </p:spPr>
        <p:txBody>
          <a:bodyPr>
            <a:noAutofit/>
          </a:bodyPr>
          <a:lstStyle/>
          <a:p>
            <a:r>
              <a:rPr lang="el-GR" dirty="0"/>
              <a:t>Από τη Διαβούλευση στη Συνδιαμόρφωση: Η Εξέλιξη της Δημόσιας Συμμετοχής</a:t>
            </a:r>
          </a:p>
        </p:txBody>
      </p:sp>
      <p:sp>
        <p:nvSpPr>
          <p:cNvPr id="3" name="Content Placeholder 2">
            <a:extLst>
              <a:ext uri="{FF2B5EF4-FFF2-40B4-BE49-F238E27FC236}">
                <a16:creationId xmlns:a16="http://schemas.microsoft.com/office/drawing/2014/main" id="{7494C65C-A411-2ED3-C137-54A737CD71D7}"/>
              </a:ext>
            </a:extLst>
          </p:cNvPr>
          <p:cNvSpPr>
            <a:spLocks noGrp="1"/>
          </p:cNvSpPr>
          <p:nvPr>
            <p:ph sz="quarter" idx="13"/>
          </p:nvPr>
        </p:nvSpPr>
        <p:spPr>
          <a:xfrm>
            <a:off x="274320" y="2204864"/>
            <a:ext cx="8762176" cy="4536504"/>
          </a:xfrm>
        </p:spPr>
        <p:txBody>
          <a:bodyPr>
            <a:normAutofit lnSpcReduction="10000"/>
          </a:bodyPr>
          <a:lstStyle/>
          <a:p>
            <a:r>
              <a:rPr lang="el-GR" sz="2800" b="1" dirty="0"/>
              <a:t>1960–1980</a:t>
            </a:r>
            <a:r>
              <a:rPr lang="el-GR" sz="2800" dirty="0"/>
              <a:t>: Εμφάνιση του περιβαλλοντικού κινήματος → απαίτηση για λογοδοσία και κοινωνικό έλεγχο</a:t>
            </a:r>
          </a:p>
          <a:p>
            <a:r>
              <a:rPr lang="el-GR" sz="2800" b="1" dirty="0"/>
              <a:t>1990</a:t>
            </a:r>
            <a:r>
              <a:rPr lang="el-GR" sz="2800" dirty="0"/>
              <a:t>: Εδραίωση της περιβαλλοντικής διακυβέρνησης (</a:t>
            </a:r>
            <a:r>
              <a:rPr lang="el-GR" sz="2800" dirty="0" err="1"/>
              <a:t>Rio</a:t>
            </a:r>
            <a:r>
              <a:rPr lang="el-GR" sz="2800" dirty="0"/>
              <a:t> </a:t>
            </a:r>
            <a:r>
              <a:rPr lang="el-GR" sz="2800" dirty="0" err="1"/>
              <a:t>Earth</a:t>
            </a:r>
            <a:r>
              <a:rPr lang="el-GR" sz="2800" dirty="0"/>
              <a:t> </a:t>
            </a:r>
            <a:r>
              <a:rPr lang="el-GR" sz="2800" dirty="0" err="1"/>
              <a:t>Summit</a:t>
            </a:r>
            <a:r>
              <a:rPr lang="el-GR" sz="2800" dirty="0"/>
              <a:t>, 1992)</a:t>
            </a:r>
          </a:p>
          <a:p>
            <a:r>
              <a:rPr lang="el-GR" sz="2800" b="1" dirty="0"/>
              <a:t>2000+</a:t>
            </a:r>
            <a:r>
              <a:rPr lang="el-GR" sz="2800" dirty="0"/>
              <a:t>: Ενσωμάτωση στις πολιτικές της ΕΕ – Οδηγία 2003/35/ΕΚ για συμμετοχή του κοινού</a:t>
            </a:r>
          </a:p>
          <a:p>
            <a:r>
              <a:rPr lang="el-GR" sz="2800" b="1" dirty="0"/>
              <a:t>Σήμερα</a:t>
            </a:r>
            <a:r>
              <a:rPr lang="el-GR" sz="2800" dirty="0"/>
              <a:t>: Έμφαση στη συν-δημιουργία γνώσης (</a:t>
            </a:r>
            <a:r>
              <a:rPr lang="el-GR" sz="2800" dirty="0" err="1"/>
              <a:t>co-production</a:t>
            </a:r>
            <a:r>
              <a:rPr lang="el-GR" sz="2800" dirty="0"/>
              <a:t> of </a:t>
            </a:r>
            <a:r>
              <a:rPr lang="el-GR" sz="2800" dirty="0" err="1"/>
              <a:t>knowledge</a:t>
            </a:r>
            <a:r>
              <a:rPr lang="el-GR" sz="2800" dirty="0"/>
              <a:t>) και στη συμμετοχική επιστήμη (</a:t>
            </a:r>
            <a:r>
              <a:rPr lang="el-GR" sz="2800" dirty="0" err="1"/>
              <a:t>citizen</a:t>
            </a:r>
            <a:r>
              <a:rPr lang="el-GR" sz="2800" dirty="0"/>
              <a:t> </a:t>
            </a:r>
            <a:r>
              <a:rPr lang="el-GR" sz="2800" dirty="0" err="1"/>
              <a:t>science</a:t>
            </a:r>
            <a:r>
              <a:rPr lang="el-GR" sz="2800" dirty="0"/>
              <a:t>).</a:t>
            </a:r>
            <a:endParaRPr lang="el-GR" sz="3600" b="1" dirty="0"/>
          </a:p>
        </p:txBody>
      </p:sp>
    </p:spTree>
    <p:extLst>
      <p:ext uri="{BB962C8B-B14F-4D97-AF65-F5344CB8AC3E}">
        <p14:creationId xmlns:p14="http://schemas.microsoft.com/office/powerpoint/2010/main" val="1613744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3595D-F69E-6641-742A-B88B5E6D1D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06DE05-70C3-5F73-D358-3EADDF158741}"/>
              </a:ext>
            </a:extLst>
          </p:cNvPr>
          <p:cNvSpPr>
            <a:spLocks noGrp="1"/>
          </p:cNvSpPr>
          <p:nvPr>
            <p:ph type="title"/>
          </p:nvPr>
        </p:nvSpPr>
        <p:spPr>
          <a:xfrm>
            <a:off x="276225" y="372616"/>
            <a:ext cx="8591550" cy="1184176"/>
          </a:xfrm>
        </p:spPr>
        <p:txBody>
          <a:bodyPr>
            <a:noAutofit/>
          </a:bodyPr>
          <a:lstStyle/>
          <a:p>
            <a:r>
              <a:rPr lang="el-GR" dirty="0"/>
              <a:t>Η “Αρχιτεκτονική” μιας Κοινότητας Πρακτικής</a:t>
            </a:r>
          </a:p>
        </p:txBody>
      </p:sp>
      <p:sp>
        <p:nvSpPr>
          <p:cNvPr id="3" name="Content Placeholder 2">
            <a:extLst>
              <a:ext uri="{FF2B5EF4-FFF2-40B4-BE49-F238E27FC236}">
                <a16:creationId xmlns:a16="http://schemas.microsoft.com/office/drawing/2014/main" id="{A2866E3B-B149-D3DD-5EE3-2678D8476CE6}"/>
              </a:ext>
            </a:extLst>
          </p:cNvPr>
          <p:cNvSpPr>
            <a:spLocks noGrp="1"/>
          </p:cNvSpPr>
          <p:nvPr>
            <p:ph sz="quarter" idx="13"/>
          </p:nvPr>
        </p:nvSpPr>
        <p:spPr>
          <a:xfrm>
            <a:off x="107504" y="1628800"/>
            <a:ext cx="8928992" cy="5184576"/>
          </a:xfrm>
        </p:spPr>
        <p:txBody>
          <a:bodyPr>
            <a:normAutofit fontScale="92500" lnSpcReduction="10000"/>
          </a:bodyPr>
          <a:lstStyle/>
          <a:p>
            <a:pPr marL="0" indent="0">
              <a:buNone/>
            </a:pPr>
            <a:r>
              <a:rPr lang="el-GR" sz="2800" dirty="0"/>
              <a:t>Σύμφωνα με το Community of </a:t>
            </a:r>
            <a:r>
              <a:rPr lang="el-GR" sz="2800" dirty="0" err="1"/>
              <a:t>Practice</a:t>
            </a:r>
            <a:r>
              <a:rPr lang="el-GR" sz="2800" dirty="0"/>
              <a:t> </a:t>
            </a:r>
            <a:r>
              <a:rPr lang="el-GR" sz="2800" dirty="0" err="1"/>
              <a:t>Roadmap</a:t>
            </a:r>
            <a:r>
              <a:rPr lang="el-GR" sz="2800" dirty="0"/>
              <a:t> (</a:t>
            </a:r>
            <a:r>
              <a:rPr lang="el-GR" sz="2800" dirty="0">
                <a:solidFill>
                  <a:srgbClr val="00B0F0"/>
                </a:solidFill>
                <a:hlinkClick r:id="rId3">
                  <a:extLst>
                    <a:ext uri="{A12FA001-AC4F-418D-AE19-62706E023703}">
                      <ahyp:hlinkClr xmlns:ahyp="http://schemas.microsoft.com/office/drawing/2018/hyperlinkcolor" val="tx"/>
                    </a:ext>
                  </a:extLst>
                </a:hlinkClick>
              </a:rPr>
              <a:t>Water-Mining Project, 2022</a:t>
            </a:r>
            <a:r>
              <a:rPr lang="el-GR" sz="2800" dirty="0"/>
              <a:t>), κάθε CoP βασίζεται σε τέσσερις θεμελιώδεις πυλώνες:</a:t>
            </a:r>
          </a:p>
          <a:p>
            <a:pPr marL="514350" indent="-514350">
              <a:buFont typeface="+mj-lt"/>
              <a:buAutoNum type="arabicPeriod"/>
            </a:pPr>
            <a:r>
              <a:rPr lang="el-GR" sz="2800" u="sng" dirty="0"/>
              <a:t>Κοινό αντικείμενο</a:t>
            </a:r>
            <a:r>
              <a:rPr lang="el-GR" sz="2800" dirty="0"/>
              <a:t> Το θεματικό πεδίο που συνδέει τα μέλη. </a:t>
            </a:r>
            <a:r>
              <a:rPr lang="el-GR" sz="2800" u="sng" dirty="0"/>
              <a:t>Παράδειγμα</a:t>
            </a:r>
            <a:r>
              <a:rPr lang="el-GR" sz="2800" dirty="0"/>
              <a:t> «Επαναχρησιμοποίηση λυμάτων για γεωργική παραγωγή».</a:t>
            </a:r>
          </a:p>
          <a:p>
            <a:pPr marL="514350" indent="-514350">
              <a:buFont typeface="+mj-lt"/>
              <a:buAutoNum type="arabicPeriod"/>
            </a:pPr>
            <a:r>
              <a:rPr lang="el-GR" sz="2800" u="sng" dirty="0"/>
              <a:t>Κοινότητα</a:t>
            </a:r>
            <a:r>
              <a:rPr lang="el-GR" sz="2800" dirty="0"/>
              <a:t> (Community) Οι άνθρωποι που συμμετέχουν, δημιουργούν δεσμούς εμπιστοσύνης και αλληλεπίδρασης.</a:t>
            </a:r>
          </a:p>
          <a:p>
            <a:pPr marL="514350" indent="-514350">
              <a:buFont typeface="+mj-lt"/>
              <a:buAutoNum type="arabicPeriod"/>
            </a:pPr>
            <a:r>
              <a:rPr lang="el-GR" sz="2800" u="sng" dirty="0"/>
              <a:t>Πρακτική</a:t>
            </a:r>
            <a:r>
              <a:rPr lang="el-GR" sz="2800" dirty="0"/>
              <a:t> (</a:t>
            </a:r>
            <a:r>
              <a:rPr lang="en-US" sz="2800" noProof="0" dirty="0"/>
              <a:t>Practice</a:t>
            </a:r>
            <a:r>
              <a:rPr lang="el-GR" sz="2800" dirty="0"/>
              <a:t>) Το σώμα γνώσης, εργαλείων και εμπειριών που ανταλλάσσονται.</a:t>
            </a:r>
          </a:p>
          <a:p>
            <a:pPr marL="514350" indent="-514350">
              <a:buFont typeface="+mj-lt"/>
              <a:buAutoNum type="arabicPeriod"/>
            </a:pPr>
            <a:r>
              <a:rPr lang="el-GR" sz="2800" u="sng" dirty="0"/>
              <a:t>Διαδικασία</a:t>
            </a:r>
            <a:r>
              <a:rPr lang="el-GR" sz="2800" dirty="0"/>
              <a:t> Το πώς οργανώνεται η συνεργασία: φάσεις, συναντήσεις, στόχοι, αξιολόγηση.</a:t>
            </a:r>
            <a:endParaRPr lang="el-GR" sz="2400" dirty="0"/>
          </a:p>
        </p:txBody>
      </p:sp>
    </p:spTree>
    <p:extLst>
      <p:ext uri="{BB962C8B-B14F-4D97-AF65-F5344CB8AC3E}">
        <p14:creationId xmlns:p14="http://schemas.microsoft.com/office/powerpoint/2010/main" val="4629070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4B21F-95E3-CA64-8AF5-3DEEB846A83A}"/>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174250A1-474F-9A1C-DEA4-BCA5A7265D9B}"/>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179512" y="116632"/>
            <a:ext cx="3694658" cy="4680520"/>
          </a:xfrm>
          <a:prstGeom prst="rect">
            <a:avLst/>
          </a:prstGeom>
        </p:spPr>
      </p:pic>
      <p:sp>
        <p:nvSpPr>
          <p:cNvPr id="7" name="TextBox 6">
            <a:extLst>
              <a:ext uri="{FF2B5EF4-FFF2-40B4-BE49-F238E27FC236}">
                <a16:creationId xmlns:a16="http://schemas.microsoft.com/office/drawing/2014/main" id="{EB62BB00-F527-FB6F-974A-594A560C9800}"/>
              </a:ext>
            </a:extLst>
          </p:cNvPr>
          <p:cNvSpPr txBox="1"/>
          <p:nvPr/>
        </p:nvSpPr>
        <p:spPr>
          <a:xfrm>
            <a:off x="3491880" y="2003356"/>
            <a:ext cx="5616624" cy="1569660"/>
          </a:xfrm>
          <a:prstGeom prst="rect">
            <a:avLst/>
          </a:prstGeom>
          <a:noFill/>
        </p:spPr>
        <p:txBody>
          <a:bodyPr wrap="square" rtlCol="0">
            <a:spAutoFit/>
          </a:bodyPr>
          <a:lstStyle/>
          <a:p>
            <a:r>
              <a:rPr lang="el-GR" sz="3200" dirty="0"/>
              <a:t>Γιατί είναι κρίσιμη η ύπαρξη «κοινού αντικειμένου» σε μια CoP;</a:t>
            </a:r>
            <a:endParaRPr lang="en-US" sz="3200" dirty="0"/>
          </a:p>
        </p:txBody>
      </p:sp>
      <p:sp>
        <p:nvSpPr>
          <p:cNvPr id="11" name="TextBox 10">
            <a:extLst>
              <a:ext uri="{FF2B5EF4-FFF2-40B4-BE49-F238E27FC236}">
                <a16:creationId xmlns:a16="http://schemas.microsoft.com/office/drawing/2014/main" id="{179DF694-0282-7E70-4A37-DCFCF6AC59F4}"/>
              </a:ext>
            </a:extLst>
          </p:cNvPr>
          <p:cNvSpPr txBox="1"/>
          <p:nvPr/>
        </p:nvSpPr>
        <p:spPr>
          <a:xfrm>
            <a:off x="63352" y="4811668"/>
            <a:ext cx="8757120" cy="1200329"/>
          </a:xfrm>
          <a:prstGeom prst="rect">
            <a:avLst/>
          </a:prstGeom>
          <a:noFill/>
        </p:spPr>
        <p:txBody>
          <a:bodyPr wrap="square">
            <a:spAutoFit/>
          </a:bodyPr>
          <a:lstStyle/>
          <a:p>
            <a:r>
              <a:rPr lang="el-GR" sz="2400" dirty="0"/>
              <a:t>Γιατί δίνει σκοπό και συνοχή στην ομάδα.</a:t>
            </a:r>
          </a:p>
          <a:p>
            <a:r>
              <a:rPr lang="el-GR" sz="2400" dirty="0"/>
              <a:t>Χωρίς κοινό ενδιαφέρον, η κοινότητα διαλύεται ή χάνει προσανατολισμό.</a:t>
            </a:r>
            <a:endParaRPr lang="en-US" sz="2200" dirty="0"/>
          </a:p>
        </p:txBody>
      </p:sp>
    </p:spTree>
    <p:extLst>
      <p:ext uri="{BB962C8B-B14F-4D97-AF65-F5344CB8AC3E}">
        <p14:creationId xmlns:p14="http://schemas.microsoft.com/office/powerpoint/2010/main" val="163734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F9225-492A-5693-109F-2C00206D4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2F9B9F-369B-069E-E205-5763489B4638}"/>
              </a:ext>
            </a:extLst>
          </p:cNvPr>
          <p:cNvSpPr>
            <a:spLocks noGrp="1"/>
          </p:cNvSpPr>
          <p:nvPr>
            <p:ph type="title"/>
          </p:nvPr>
        </p:nvSpPr>
        <p:spPr>
          <a:xfrm>
            <a:off x="276225" y="260648"/>
            <a:ext cx="7968183" cy="1184176"/>
          </a:xfrm>
        </p:spPr>
        <p:txBody>
          <a:bodyPr>
            <a:noAutofit/>
          </a:bodyPr>
          <a:lstStyle/>
          <a:p>
            <a:r>
              <a:rPr lang="el-GR" dirty="0"/>
              <a:t>Ποιοι συμμετέχουν και τι ρόλο έχουν σε μια CoP;</a:t>
            </a:r>
          </a:p>
        </p:txBody>
      </p:sp>
      <p:sp>
        <p:nvSpPr>
          <p:cNvPr id="3" name="Content Placeholder 2">
            <a:extLst>
              <a:ext uri="{FF2B5EF4-FFF2-40B4-BE49-F238E27FC236}">
                <a16:creationId xmlns:a16="http://schemas.microsoft.com/office/drawing/2014/main" id="{119B2D3D-C30C-C93E-CC8B-327319B97000}"/>
              </a:ext>
            </a:extLst>
          </p:cNvPr>
          <p:cNvSpPr>
            <a:spLocks noGrp="1"/>
          </p:cNvSpPr>
          <p:nvPr>
            <p:ph sz="quarter" idx="13"/>
          </p:nvPr>
        </p:nvSpPr>
        <p:spPr>
          <a:xfrm>
            <a:off x="107504" y="1556792"/>
            <a:ext cx="8928992" cy="5256584"/>
          </a:xfrm>
        </p:spPr>
        <p:txBody>
          <a:bodyPr>
            <a:normAutofit fontScale="92500" lnSpcReduction="20000"/>
          </a:bodyPr>
          <a:lstStyle/>
          <a:p>
            <a:pPr marL="514350" indent="-514350">
              <a:buFont typeface="+mj-lt"/>
              <a:buAutoNum type="arabicPeriod"/>
            </a:pPr>
            <a:r>
              <a:rPr lang="el-GR" sz="2800" dirty="0"/>
              <a:t>Συντονιστής</a:t>
            </a:r>
            <a:endParaRPr lang="en-US" sz="2800" dirty="0"/>
          </a:p>
          <a:p>
            <a:pPr marL="0" indent="0">
              <a:buNone/>
            </a:pPr>
            <a:r>
              <a:rPr lang="el-GR" sz="2800" dirty="0"/>
              <a:t>Διασφαλίζει τη ροή, τη συνεργασία και την εμπλοκή όλων.</a:t>
            </a:r>
            <a:endParaRPr lang="en-US" sz="2800" dirty="0"/>
          </a:p>
          <a:p>
            <a:pPr marL="0" indent="0">
              <a:buNone/>
            </a:pPr>
            <a:r>
              <a:rPr lang="el-GR" sz="2800" dirty="0"/>
              <a:t>Ουδέτερος ρόλος </a:t>
            </a:r>
            <a:r>
              <a:rPr lang="en-US" sz="2800" dirty="0"/>
              <a:t>- </a:t>
            </a:r>
            <a:r>
              <a:rPr lang="el-GR" sz="2800" dirty="0"/>
              <a:t>ενθαρρύνει, δεν καθοδηγεί.</a:t>
            </a:r>
            <a:endParaRPr lang="en-US" sz="2800" dirty="0"/>
          </a:p>
          <a:p>
            <a:pPr marL="514350" indent="-514350">
              <a:buFont typeface="+mj-lt"/>
              <a:buAutoNum type="arabicPeriod" startAt="2"/>
            </a:pPr>
            <a:r>
              <a:rPr lang="el-GR" sz="2800" dirty="0"/>
              <a:t>Ειδικοί</a:t>
            </a:r>
            <a:endParaRPr lang="en-US" sz="2800" dirty="0"/>
          </a:p>
          <a:p>
            <a:pPr marL="0" indent="0">
              <a:buNone/>
            </a:pPr>
            <a:r>
              <a:rPr lang="el-GR" sz="2800" dirty="0"/>
              <a:t>Παρέχουν τεχνική και επιστημονική γνώση.</a:t>
            </a:r>
            <a:endParaRPr lang="en-US" sz="2800" dirty="0"/>
          </a:p>
          <a:p>
            <a:pPr marL="0" indent="0">
              <a:buNone/>
            </a:pPr>
            <a:r>
              <a:rPr lang="el-GR" sz="2800" dirty="0"/>
              <a:t>Εντάσσουν στοιχεία έρευνας στις συζητήσεις.</a:t>
            </a:r>
            <a:endParaRPr lang="en-US" sz="2800" dirty="0"/>
          </a:p>
          <a:p>
            <a:pPr marL="514350" indent="-514350">
              <a:buFont typeface="+mj-lt"/>
              <a:buAutoNum type="arabicPeriod" startAt="3"/>
            </a:pPr>
            <a:r>
              <a:rPr lang="el-GR" sz="2800" dirty="0"/>
              <a:t>Φορείς </a:t>
            </a:r>
            <a:r>
              <a:rPr lang="en-US" sz="2800" dirty="0"/>
              <a:t>(</a:t>
            </a:r>
            <a:r>
              <a:rPr lang="el-GR" sz="2800" dirty="0" err="1"/>
              <a:t>Stakeholders</a:t>
            </a:r>
            <a:r>
              <a:rPr lang="en-US" sz="2800" dirty="0"/>
              <a:t>)</a:t>
            </a:r>
          </a:p>
          <a:p>
            <a:pPr marL="0" indent="0">
              <a:buNone/>
            </a:pPr>
            <a:r>
              <a:rPr lang="el-GR" sz="2800" dirty="0"/>
              <a:t>Εκπρόσωποι δημόσιων οργανισμών, ΜΚΟ, επιχειρήσεων ή τοπικών αρχών</a:t>
            </a:r>
            <a:endParaRPr lang="en-US" sz="2800" dirty="0"/>
          </a:p>
          <a:p>
            <a:pPr marL="0" indent="0">
              <a:buNone/>
            </a:pPr>
            <a:r>
              <a:rPr lang="el-GR" sz="2800" dirty="0"/>
              <a:t>Μεταφέρουν θεσμικές ανάγκες και προοπτικές πολιτικής.</a:t>
            </a:r>
            <a:endParaRPr lang="en-US" sz="2800" dirty="0"/>
          </a:p>
          <a:p>
            <a:pPr marL="514350" indent="-514350">
              <a:buFont typeface="+mj-lt"/>
              <a:buAutoNum type="arabicPeriod" startAt="4"/>
            </a:pPr>
            <a:r>
              <a:rPr lang="el-GR" sz="2800" dirty="0"/>
              <a:t>Πολίτες / Κοινότητες ενδιαφέροντος</a:t>
            </a:r>
            <a:endParaRPr lang="en-US" sz="2800" dirty="0"/>
          </a:p>
          <a:p>
            <a:pPr marL="0" indent="0">
              <a:buNone/>
            </a:pPr>
            <a:r>
              <a:rPr lang="el-GR" sz="2800" dirty="0"/>
              <a:t>Προσφέρουν τοπική γνώση, εμπειρίες, κοινωνικές αξίες</a:t>
            </a:r>
            <a:endParaRPr lang="en-US" sz="2800" dirty="0"/>
          </a:p>
          <a:p>
            <a:pPr marL="0" indent="0">
              <a:buNone/>
            </a:pPr>
            <a:r>
              <a:rPr lang="el-GR" sz="2800" dirty="0"/>
              <a:t>Ενισχύουν τη νομιμοποίηση των αποτελεσμάτων.</a:t>
            </a:r>
          </a:p>
        </p:txBody>
      </p:sp>
      <p:sp>
        <p:nvSpPr>
          <p:cNvPr id="5" name="TextBox 4">
            <a:extLst>
              <a:ext uri="{FF2B5EF4-FFF2-40B4-BE49-F238E27FC236}">
                <a16:creationId xmlns:a16="http://schemas.microsoft.com/office/drawing/2014/main" id="{67B47024-6D36-050A-D642-05ED94A2168F}"/>
              </a:ext>
            </a:extLst>
          </p:cNvPr>
          <p:cNvSpPr txBox="1"/>
          <p:nvPr/>
        </p:nvSpPr>
        <p:spPr>
          <a:xfrm>
            <a:off x="4585320" y="6623774"/>
            <a:ext cx="4581524" cy="261610"/>
          </a:xfrm>
          <a:prstGeom prst="rect">
            <a:avLst/>
          </a:prstGeom>
          <a:noFill/>
        </p:spPr>
        <p:txBody>
          <a:bodyPr wrap="square">
            <a:spAutoFit/>
          </a:bodyPr>
          <a:lstStyle/>
          <a:p>
            <a:pPr algn="r"/>
            <a:r>
              <a:rPr lang="en-US" sz="1100" b="0" i="0" dirty="0">
                <a:solidFill>
                  <a:srgbClr val="00B0F0"/>
                </a:solidFill>
                <a:effectLst/>
                <a:latin typeface="Inter Var"/>
              </a:rPr>
              <a:t>DOI:</a:t>
            </a:r>
            <a:r>
              <a:rPr lang="el-GR" sz="1100" b="0" i="0" dirty="0">
                <a:solidFill>
                  <a:srgbClr val="00B0F0"/>
                </a:solidFill>
                <a:effectLst/>
                <a:latin typeface="Inter Var"/>
              </a:rPr>
              <a:t> </a:t>
            </a:r>
            <a:r>
              <a:rPr lang="en-US" sz="1100" b="0" i="0" u="sng" dirty="0">
                <a:solidFill>
                  <a:srgbClr val="00B0F0"/>
                </a:solidFill>
                <a:effectLst/>
                <a:latin typeface="inherit"/>
                <a:hlinkClick r:id="rId3">
                  <a:extLst>
                    <a:ext uri="{A12FA001-AC4F-418D-AE19-62706E023703}">
                      <ahyp:hlinkClr xmlns:ahyp="http://schemas.microsoft.com/office/drawing/2018/hyperlinkcolor" val="tx"/>
                    </a:ext>
                  </a:extLst>
                </a:hlinkClick>
              </a:rPr>
              <a:t>10.1023/A:1023947624004</a:t>
            </a:r>
            <a:endParaRPr lang="en-US" sz="1100" b="0" i="0" dirty="0">
              <a:solidFill>
                <a:srgbClr val="00B0F0"/>
              </a:solidFill>
              <a:effectLst/>
              <a:latin typeface="Inter Var"/>
            </a:endParaRPr>
          </a:p>
        </p:txBody>
      </p:sp>
    </p:spTree>
    <p:extLst>
      <p:ext uri="{BB962C8B-B14F-4D97-AF65-F5344CB8AC3E}">
        <p14:creationId xmlns:p14="http://schemas.microsoft.com/office/powerpoint/2010/main" val="500194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795E9-6217-A3F0-8201-22B08EBFC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A3CEE0-5C5F-8A4A-BEF2-85744622D505}"/>
              </a:ext>
            </a:extLst>
          </p:cNvPr>
          <p:cNvSpPr>
            <a:spLocks noGrp="1"/>
          </p:cNvSpPr>
          <p:nvPr>
            <p:ph type="title"/>
          </p:nvPr>
        </p:nvSpPr>
        <p:spPr>
          <a:xfrm>
            <a:off x="276225" y="372616"/>
            <a:ext cx="8591550" cy="1184176"/>
          </a:xfrm>
        </p:spPr>
        <p:txBody>
          <a:bodyPr>
            <a:noAutofit/>
          </a:bodyPr>
          <a:lstStyle/>
          <a:p>
            <a:r>
              <a:rPr lang="el-GR" dirty="0"/>
              <a:t>Από τη Δημιουργία στην Ωρίμανση: </a:t>
            </a:r>
            <a:br>
              <a:rPr lang="el-GR" dirty="0"/>
            </a:br>
            <a:r>
              <a:rPr lang="el-GR" dirty="0"/>
              <a:t>Ο Κύκλος Ζωής ενός CoP</a:t>
            </a:r>
          </a:p>
        </p:txBody>
      </p:sp>
      <p:sp>
        <p:nvSpPr>
          <p:cNvPr id="3" name="Content Placeholder 2">
            <a:extLst>
              <a:ext uri="{FF2B5EF4-FFF2-40B4-BE49-F238E27FC236}">
                <a16:creationId xmlns:a16="http://schemas.microsoft.com/office/drawing/2014/main" id="{D0EDEFFF-BA58-0977-FAE8-2F7E45A3D473}"/>
              </a:ext>
            </a:extLst>
          </p:cNvPr>
          <p:cNvSpPr>
            <a:spLocks noGrp="1"/>
          </p:cNvSpPr>
          <p:nvPr>
            <p:ph sz="quarter" idx="13"/>
          </p:nvPr>
        </p:nvSpPr>
        <p:spPr>
          <a:xfrm>
            <a:off x="107504" y="1628800"/>
            <a:ext cx="8928992" cy="1008112"/>
          </a:xfrm>
        </p:spPr>
        <p:txBody>
          <a:bodyPr>
            <a:normAutofit/>
          </a:bodyPr>
          <a:lstStyle/>
          <a:p>
            <a:pPr marL="0" indent="0">
              <a:buNone/>
            </a:pPr>
            <a:r>
              <a:rPr lang="el-GR" sz="2400" dirty="0"/>
              <a:t>Σύμφωνα με το </a:t>
            </a:r>
            <a:r>
              <a:rPr lang="el-GR" sz="2400" dirty="0" err="1"/>
              <a:t>Roadmap</a:t>
            </a:r>
            <a:r>
              <a:rPr lang="el-GR" sz="2400" dirty="0"/>
              <a:t> και τον </a:t>
            </a:r>
            <a:r>
              <a:rPr lang="el-GR" sz="2400" dirty="0" err="1"/>
              <a:t>Wenger</a:t>
            </a:r>
            <a:r>
              <a:rPr lang="el-GR" sz="2400" dirty="0"/>
              <a:t> (2002), μια CoP αναπτύσσεται σε πέντε κύρια στάδια</a:t>
            </a:r>
            <a:endParaRPr lang="el-GR" sz="2000" dirty="0"/>
          </a:p>
        </p:txBody>
      </p:sp>
      <p:graphicFrame>
        <p:nvGraphicFramePr>
          <p:cNvPr id="4" name="Table 3">
            <a:extLst>
              <a:ext uri="{FF2B5EF4-FFF2-40B4-BE49-F238E27FC236}">
                <a16:creationId xmlns:a16="http://schemas.microsoft.com/office/drawing/2014/main" id="{818D7833-1062-949E-92A3-730EA44B46E8}"/>
              </a:ext>
            </a:extLst>
          </p:cNvPr>
          <p:cNvGraphicFramePr>
            <a:graphicFrameLocks noGrp="1"/>
          </p:cNvGraphicFramePr>
          <p:nvPr>
            <p:extLst>
              <p:ext uri="{D42A27DB-BD31-4B8C-83A1-F6EECF244321}">
                <p14:modId xmlns:p14="http://schemas.microsoft.com/office/powerpoint/2010/main" val="3412748185"/>
              </p:ext>
            </p:extLst>
          </p:nvPr>
        </p:nvGraphicFramePr>
        <p:xfrm>
          <a:off x="107504" y="2492896"/>
          <a:ext cx="8928992" cy="4206240"/>
        </p:xfrm>
        <a:graphic>
          <a:graphicData uri="http://schemas.openxmlformats.org/drawingml/2006/table">
            <a:tbl>
              <a:tblPr/>
              <a:tblGrid>
                <a:gridCol w="3666973">
                  <a:extLst>
                    <a:ext uri="{9D8B030D-6E8A-4147-A177-3AD203B41FA5}">
                      <a16:colId xmlns:a16="http://schemas.microsoft.com/office/drawing/2014/main" val="1141263063"/>
                    </a:ext>
                  </a:extLst>
                </a:gridCol>
                <a:gridCol w="5262019">
                  <a:extLst>
                    <a:ext uri="{9D8B030D-6E8A-4147-A177-3AD203B41FA5}">
                      <a16:colId xmlns:a16="http://schemas.microsoft.com/office/drawing/2014/main" val="2820211147"/>
                    </a:ext>
                  </a:extLst>
                </a:gridCol>
              </a:tblGrid>
              <a:tr h="0">
                <a:tc>
                  <a:txBody>
                    <a:bodyPr/>
                    <a:lstStyle/>
                    <a:p>
                      <a:pPr>
                        <a:buNone/>
                      </a:pPr>
                      <a:r>
                        <a:rPr lang="el-GR" sz="2000" b="1" dirty="0"/>
                        <a:t>Στάδιο</a:t>
                      </a:r>
                    </a:p>
                  </a:txBody>
                  <a:tcPr anchor="ctr">
                    <a:lnL>
                      <a:noFill/>
                    </a:lnL>
                    <a:lnR>
                      <a:noFill/>
                    </a:lnR>
                    <a:lnT>
                      <a:noFill/>
                    </a:lnT>
                    <a:lnB>
                      <a:noFill/>
                    </a:lnB>
                    <a:noFill/>
                  </a:tcPr>
                </a:tc>
                <a:tc>
                  <a:txBody>
                    <a:bodyPr/>
                    <a:lstStyle/>
                    <a:p>
                      <a:pPr>
                        <a:buNone/>
                      </a:pPr>
                      <a:r>
                        <a:rPr lang="el-GR" sz="2000" b="1" dirty="0"/>
                        <a:t>Περιγραφή</a:t>
                      </a:r>
                    </a:p>
                  </a:txBody>
                  <a:tcPr anchor="ctr">
                    <a:lnL>
                      <a:noFill/>
                    </a:lnL>
                    <a:lnR>
                      <a:noFill/>
                    </a:lnR>
                    <a:lnT>
                      <a:noFill/>
                    </a:lnT>
                    <a:lnB>
                      <a:noFill/>
                    </a:lnB>
                    <a:noFill/>
                  </a:tcPr>
                </a:tc>
                <a:extLst>
                  <a:ext uri="{0D108BD9-81ED-4DB2-BD59-A6C34878D82A}">
                    <a16:rowId xmlns:a16="http://schemas.microsoft.com/office/drawing/2014/main" val="4112013308"/>
                  </a:ext>
                </a:extLst>
              </a:tr>
              <a:tr h="0">
                <a:tc>
                  <a:txBody>
                    <a:bodyPr/>
                    <a:lstStyle/>
                    <a:p>
                      <a:pPr>
                        <a:buNone/>
                      </a:pPr>
                      <a:r>
                        <a:rPr lang="en-US" sz="2000" b="0" dirty="0"/>
                        <a:t>1. Potential (</a:t>
                      </a:r>
                      <a:r>
                        <a:rPr lang="el-GR" sz="2000" b="0" dirty="0"/>
                        <a:t>Προ-σχηματισμός)</a:t>
                      </a:r>
                    </a:p>
                  </a:txBody>
                  <a:tcPr anchor="ctr">
                    <a:lnL>
                      <a:noFill/>
                    </a:lnL>
                    <a:lnR>
                      <a:noFill/>
                    </a:lnR>
                    <a:lnT>
                      <a:noFill/>
                    </a:lnT>
                    <a:lnB>
                      <a:noFill/>
                    </a:lnB>
                    <a:noFill/>
                  </a:tcPr>
                </a:tc>
                <a:tc>
                  <a:txBody>
                    <a:bodyPr/>
                    <a:lstStyle/>
                    <a:p>
                      <a:pPr>
                        <a:buNone/>
                      </a:pPr>
                      <a:r>
                        <a:rPr lang="el-GR" sz="2000" dirty="0"/>
                        <a:t>Αναγνώριση κοινού ενδιαφέροντος και βασικών θεμάτων </a:t>
                      </a:r>
                      <a:r>
                        <a:rPr lang="el-GR" sz="2000" dirty="0">
                          <a:sym typeface="Wingdings" panose="05000000000000000000" pitchFamily="2" charset="2"/>
                        </a:rPr>
                        <a:t> </a:t>
                      </a:r>
                      <a:r>
                        <a:rPr lang="el-GR" sz="2000" dirty="0"/>
                        <a:t>Προσδιορισμός συμμετεχόντων.</a:t>
                      </a:r>
                    </a:p>
                  </a:txBody>
                  <a:tcPr anchor="ctr">
                    <a:lnL>
                      <a:noFill/>
                    </a:lnL>
                    <a:lnR>
                      <a:noFill/>
                    </a:lnR>
                    <a:lnT>
                      <a:noFill/>
                    </a:lnT>
                    <a:lnB>
                      <a:noFill/>
                    </a:lnB>
                    <a:noFill/>
                  </a:tcPr>
                </a:tc>
                <a:extLst>
                  <a:ext uri="{0D108BD9-81ED-4DB2-BD59-A6C34878D82A}">
                    <a16:rowId xmlns:a16="http://schemas.microsoft.com/office/drawing/2014/main" val="1483249"/>
                  </a:ext>
                </a:extLst>
              </a:tr>
              <a:tr h="0">
                <a:tc>
                  <a:txBody>
                    <a:bodyPr/>
                    <a:lstStyle/>
                    <a:p>
                      <a:pPr>
                        <a:buNone/>
                      </a:pPr>
                      <a:r>
                        <a:rPr lang="en-US" sz="2000" b="0" dirty="0"/>
                        <a:t>2. Coalescing (</a:t>
                      </a:r>
                      <a:r>
                        <a:rPr lang="el-GR" sz="2000" b="0" dirty="0"/>
                        <a:t>Συγκρότηση)</a:t>
                      </a:r>
                    </a:p>
                  </a:txBody>
                  <a:tcPr anchor="ctr">
                    <a:lnL>
                      <a:noFill/>
                    </a:lnL>
                    <a:lnR>
                      <a:noFill/>
                    </a:lnR>
                    <a:lnT>
                      <a:noFill/>
                    </a:lnT>
                    <a:lnB>
                      <a:noFill/>
                    </a:lnB>
                    <a:noFill/>
                  </a:tcPr>
                </a:tc>
                <a:tc>
                  <a:txBody>
                    <a:bodyPr/>
                    <a:lstStyle/>
                    <a:p>
                      <a:pPr>
                        <a:buNone/>
                      </a:pPr>
                      <a:r>
                        <a:rPr lang="el-GR" sz="2000" dirty="0"/>
                        <a:t>Ορισμός σκοπού, ρόλων και τρόπων συνεργασίας </a:t>
                      </a:r>
                      <a:r>
                        <a:rPr lang="el-GR" sz="2000" dirty="0">
                          <a:sym typeface="Wingdings" panose="05000000000000000000" pitchFamily="2" charset="2"/>
                        </a:rPr>
                        <a:t> </a:t>
                      </a:r>
                      <a:r>
                        <a:rPr lang="el-GR" sz="2000" dirty="0"/>
                        <a:t>Πρώτη συνάντηση CoP.</a:t>
                      </a:r>
                    </a:p>
                  </a:txBody>
                  <a:tcPr anchor="ctr">
                    <a:lnL>
                      <a:noFill/>
                    </a:lnL>
                    <a:lnR>
                      <a:noFill/>
                    </a:lnR>
                    <a:lnT>
                      <a:noFill/>
                    </a:lnT>
                    <a:lnB>
                      <a:noFill/>
                    </a:lnB>
                    <a:noFill/>
                  </a:tcPr>
                </a:tc>
                <a:extLst>
                  <a:ext uri="{0D108BD9-81ED-4DB2-BD59-A6C34878D82A}">
                    <a16:rowId xmlns:a16="http://schemas.microsoft.com/office/drawing/2014/main" val="2583830491"/>
                  </a:ext>
                </a:extLst>
              </a:tr>
              <a:tr h="0">
                <a:tc>
                  <a:txBody>
                    <a:bodyPr/>
                    <a:lstStyle/>
                    <a:p>
                      <a:pPr>
                        <a:buNone/>
                      </a:pPr>
                      <a:r>
                        <a:rPr lang="en-US" sz="2000" b="0" dirty="0"/>
                        <a:t>3. Maturing (</a:t>
                      </a:r>
                      <a:r>
                        <a:rPr lang="el-GR" sz="2000" b="0" dirty="0"/>
                        <a:t>Ωρίμανση)</a:t>
                      </a:r>
                    </a:p>
                  </a:txBody>
                  <a:tcPr anchor="ctr">
                    <a:lnL>
                      <a:noFill/>
                    </a:lnL>
                    <a:lnR>
                      <a:noFill/>
                    </a:lnR>
                    <a:lnT>
                      <a:noFill/>
                    </a:lnT>
                    <a:lnB>
                      <a:noFill/>
                    </a:lnB>
                    <a:noFill/>
                  </a:tcPr>
                </a:tc>
                <a:tc>
                  <a:txBody>
                    <a:bodyPr/>
                    <a:lstStyle/>
                    <a:p>
                      <a:pPr>
                        <a:buNone/>
                      </a:pPr>
                      <a:r>
                        <a:rPr lang="el-GR" sz="2000"/>
                        <a:t>Ανάπτυξη εμπιστοσύνης, συλλογικής γνώσης και πρακτικών λύσεων.</a:t>
                      </a:r>
                    </a:p>
                  </a:txBody>
                  <a:tcPr anchor="ctr">
                    <a:lnL>
                      <a:noFill/>
                    </a:lnL>
                    <a:lnR>
                      <a:noFill/>
                    </a:lnR>
                    <a:lnT>
                      <a:noFill/>
                    </a:lnT>
                    <a:lnB>
                      <a:noFill/>
                    </a:lnB>
                    <a:noFill/>
                  </a:tcPr>
                </a:tc>
                <a:extLst>
                  <a:ext uri="{0D108BD9-81ED-4DB2-BD59-A6C34878D82A}">
                    <a16:rowId xmlns:a16="http://schemas.microsoft.com/office/drawing/2014/main" val="1304982574"/>
                  </a:ext>
                </a:extLst>
              </a:tr>
              <a:tr h="0">
                <a:tc>
                  <a:txBody>
                    <a:bodyPr/>
                    <a:lstStyle/>
                    <a:p>
                      <a:pPr>
                        <a:buNone/>
                      </a:pPr>
                      <a:r>
                        <a:rPr lang="en-US" sz="2000" b="0"/>
                        <a:t>4. Stewardship (</a:t>
                      </a:r>
                      <a:r>
                        <a:rPr lang="el-GR" sz="2000" b="0"/>
                        <a:t>Εδραίωση)</a:t>
                      </a:r>
                    </a:p>
                  </a:txBody>
                  <a:tcPr anchor="ctr">
                    <a:lnL>
                      <a:noFill/>
                    </a:lnL>
                    <a:lnR>
                      <a:noFill/>
                    </a:lnR>
                    <a:lnT>
                      <a:noFill/>
                    </a:lnT>
                    <a:lnB>
                      <a:noFill/>
                    </a:lnB>
                    <a:noFill/>
                  </a:tcPr>
                </a:tc>
                <a:tc>
                  <a:txBody>
                    <a:bodyPr/>
                    <a:lstStyle/>
                    <a:p>
                      <a:pPr>
                        <a:buNone/>
                      </a:pPr>
                      <a:r>
                        <a:rPr lang="el-GR" sz="2000"/>
                        <a:t>Επέκταση συνεργασιών, ενσωμάτωση νέων μελών, αξιολόγηση προόδου.</a:t>
                      </a:r>
                    </a:p>
                  </a:txBody>
                  <a:tcPr anchor="ctr">
                    <a:lnL>
                      <a:noFill/>
                    </a:lnL>
                    <a:lnR>
                      <a:noFill/>
                    </a:lnR>
                    <a:lnT>
                      <a:noFill/>
                    </a:lnT>
                    <a:lnB>
                      <a:noFill/>
                    </a:lnB>
                    <a:noFill/>
                  </a:tcPr>
                </a:tc>
                <a:extLst>
                  <a:ext uri="{0D108BD9-81ED-4DB2-BD59-A6C34878D82A}">
                    <a16:rowId xmlns:a16="http://schemas.microsoft.com/office/drawing/2014/main" val="1713969458"/>
                  </a:ext>
                </a:extLst>
              </a:tr>
              <a:tr h="0">
                <a:tc>
                  <a:txBody>
                    <a:bodyPr/>
                    <a:lstStyle/>
                    <a:p>
                      <a:pPr>
                        <a:buNone/>
                      </a:pPr>
                      <a:r>
                        <a:rPr lang="el-GR" sz="2000" b="0" dirty="0"/>
                        <a:t>5. </a:t>
                      </a:r>
                      <a:r>
                        <a:rPr lang="el-GR" sz="2000" b="0" dirty="0" err="1"/>
                        <a:t>Transformation</a:t>
                      </a:r>
                      <a:r>
                        <a:rPr lang="el-GR" sz="2000" b="0" dirty="0"/>
                        <a:t> / </a:t>
                      </a:r>
                      <a:r>
                        <a:rPr lang="el-GR" sz="2000" b="0" dirty="0" err="1"/>
                        <a:t>Closure</a:t>
                      </a:r>
                      <a:r>
                        <a:rPr lang="el-GR" sz="2000" b="0" dirty="0"/>
                        <a:t> (Μετάβαση ή Ολοκλήρωση)</a:t>
                      </a:r>
                    </a:p>
                  </a:txBody>
                  <a:tcPr anchor="ctr">
                    <a:lnL>
                      <a:noFill/>
                    </a:lnL>
                    <a:lnR>
                      <a:noFill/>
                    </a:lnR>
                    <a:lnT>
                      <a:noFill/>
                    </a:lnT>
                    <a:lnB>
                      <a:noFill/>
                    </a:lnB>
                    <a:noFill/>
                  </a:tcPr>
                </a:tc>
                <a:tc>
                  <a:txBody>
                    <a:bodyPr/>
                    <a:lstStyle/>
                    <a:p>
                      <a:pPr>
                        <a:buNone/>
                      </a:pPr>
                      <a:r>
                        <a:rPr lang="el-GR" sz="2000" dirty="0"/>
                        <a:t>Διάχυση αποτελεσμάτων, ενσωμάτωση σε πολιτικές ή εκπαιδευτικά πλαίσια.</a:t>
                      </a:r>
                    </a:p>
                  </a:txBody>
                  <a:tcPr anchor="ctr">
                    <a:lnL>
                      <a:noFill/>
                    </a:lnL>
                    <a:lnR>
                      <a:noFill/>
                    </a:lnR>
                    <a:lnT>
                      <a:noFill/>
                    </a:lnT>
                    <a:lnB>
                      <a:noFill/>
                    </a:lnB>
                    <a:noFill/>
                  </a:tcPr>
                </a:tc>
                <a:extLst>
                  <a:ext uri="{0D108BD9-81ED-4DB2-BD59-A6C34878D82A}">
                    <a16:rowId xmlns:a16="http://schemas.microsoft.com/office/drawing/2014/main" val="896040847"/>
                  </a:ext>
                </a:extLst>
              </a:tr>
            </a:tbl>
          </a:graphicData>
        </a:graphic>
      </p:graphicFrame>
    </p:spTree>
    <p:extLst>
      <p:ext uri="{BB962C8B-B14F-4D97-AF65-F5344CB8AC3E}">
        <p14:creationId xmlns:p14="http://schemas.microsoft.com/office/powerpoint/2010/main" val="38180987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7C6B4-039A-6DB3-F9C7-3E0873584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EAD564-1005-CEF0-5EDC-C7A01226AA59}"/>
              </a:ext>
            </a:extLst>
          </p:cNvPr>
          <p:cNvSpPr>
            <a:spLocks noGrp="1"/>
          </p:cNvSpPr>
          <p:nvPr>
            <p:ph type="title"/>
          </p:nvPr>
        </p:nvSpPr>
        <p:spPr>
          <a:xfrm>
            <a:off x="276225" y="372616"/>
            <a:ext cx="7968183" cy="608112"/>
          </a:xfrm>
        </p:spPr>
        <p:txBody>
          <a:bodyPr>
            <a:noAutofit/>
          </a:bodyPr>
          <a:lstStyle/>
          <a:p>
            <a:r>
              <a:rPr lang="el-GR" dirty="0"/>
              <a:t>Πώς οργανώνεται ένα CoP διαδικτυακά</a:t>
            </a:r>
          </a:p>
        </p:txBody>
      </p:sp>
      <p:sp>
        <p:nvSpPr>
          <p:cNvPr id="3" name="Content Placeholder 2">
            <a:extLst>
              <a:ext uri="{FF2B5EF4-FFF2-40B4-BE49-F238E27FC236}">
                <a16:creationId xmlns:a16="http://schemas.microsoft.com/office/drawing/2014/main" id="{83A316A7-6D13-A14F-3E30-9D102446DB12}"/>
              </a:ext>
            </a:extLst>
          </p:cNvPr>
          <p:cNvSpPr>
            <a:spLocks noGrp="1"/>
          </p:cNvSpPr>
          <p:nvPr>
            <p:ph sz="quarter" idx="13"/>
          </p:nvPr>
        </p:nvSpPr>
        <p:spPr>
          <a:xfrm>
            <a:off x="107504" y="1196752"/>
            <a:ext cx="8928992" cy="5616624"/>
          </a:xfrm>
        </p:spPr>
        <p:txBody>
          <a:bodyPr>
            <a:normAutofit fontScale="92500" lnSpcReduction="10000"/>
          </a:bodyPr>
          <a:lstStyle/>
          <a:p>
            <a:pPr marL="514350" indent="-514350">
              <a:buFont typeface="+mj-lt"/>
              <a:buAutoNum type="arabicPeriod"/>
            </a:pPr>
            <a:r>
              <a:rPr lang="el-GR" sz="2800" dirty="0"/>
              <a:t>Προετοιμασία (</a:t>
            </a:r>
            <a:r>
              <a:rPr lang="el-GR" sz="2800" dirty="0" err="1"/>
              <a:t>Online</a:t>
            </a:r>
            <a:r>
              <a:rPr lang="el-GR" sz="2800" dirty="0"/>
              <a:t> </a:t>
            </a:r>
            <a:r>
              <a:rPr lang="el-GR" sz="2800" dirty="0" err="1"/>
              <a:t>Launch</a:t>
            </a:r>
            <a:r>
              <a:rPr lang="el-GR" sz="2800" dirty="0"/>
              <a:t> </a:t>
            </a:r>
            <a:r>
              <a:rPr lang="el-GR" sz="2800" dirty="0" err="1"/>
              <a:t>Phase</a:t>
            </a:r>
            <a:r>
              <a:rPr lang="el-GR" sz="2800" dirty="0"/>
              <a:t>)</a:t>
            </a:r>
          </a:p>
          <a:p>
            <a:pPr marL="858838" lvl="2" indent="-514350"/>
            <a:r>
              <a:rPr lang="el-GR" sz="2400" dirty="0"/>
              <a:t>Δημιουργία πλατφόρμας (π.χ. MS </a:t>
            </a:r>
            <a:r>
              <a:rPr lang="el-GR" sz="2400" dirty="0" err="1"/>
              <a:t>Teams</a:t>
            </a:r>
            <a:r>
              <a:rPr lang="el-GR" sz="2400" dirty="0"/>
              <a:t>, </a:t>
            </a:r>
            <a:r>
              <a:rPr lang="el-GR" sz="2400" dirty="0" err="1"/>
              <a:t>Miro</a:t>
            </a:r>
            <a:r>
              <a:rPr lang="el-GR" sz="2400" dirty="0"/>
              <a:t>, </a:t>
            </a:r>
            <a:r>
              <a:rPr lang="el-GR" sz="2400" dirty="0" err="1"/>
              <a:t>Zoom</a:t>
            </a:r>
            <a:r>
              <a:rPr lang="el-GR" sz="2400" dirty="0"/>
              <a:t> ή </a:t>
            </a:r>
            <a:r>
              <a:rPr lang="el-GR" sz="2400" dirty="0" err="1"/>
              <a:t>Padlet</a:t>
            </a:r>
            <a:r>
              <a:rPr lang="el-GR" sz="2400" dirty="0"/>
              <a:t>)</a:t>
            </a:r>
          </a:p>
          <a:p>
            <a:pPr marL="858838" lvl="2" indent="-514350"/>
            <a:r>
              <a:rPr lang="el-GR" sz="2400" dirty="0"/>
              <a:t>Αποστολή σύντομου </a:t>
            </a:r>
            <a:r>
              <a:rPr lang="el-GR" sz="2400" dirty="0" err="1"/>
              <a:t>information</a:t>
            </a:r>
            <a:r>
              <a:rPr lang="el-GR" sz="2400" dirty="0"/>
              <a:t> </a:t>
            </a:r>
            <a:r>
              <a:rPr lang="el-GR" sz="2400" dirty="0" err="1"/>
              <a:t>pack</a:t>
            </a:r>
            <a:r>
              <a:rPr lang="el-GR" sz="2400" dirty="0"/>
              <a:t> με τους στόχους και τον ρόλο κάθε συμμετέχοντα.</a:t>
            </a:r>
          </a:p>
          <a:p>
            <a:pPr marL="514350" indent="-514350">
              <a:buFont typeface="+mj-lt"/>
              <a:buAutoNum type="arabicPeriod"/>
            </a:pPr>
            <a:r>
              <a:rPr lang="el-GR" sz="2800" dirty="0"/>
              <a:t>Πρώτη συνάντηση (</a:t>
            </a:r>
            <a:r>
              <a:rPr lang="el-GR" sz="2800" dirty="0" err="1"/>
              <a:t>Kick-off</a:t>
            </a:r>
            <a:r>
              <a:rPr lang="el-GR" sz="2800" dirty="0"/>
              <a:t> </a:t>
            </a:r>
            <a:r>
              <a:rPr lang="el-GR" sz="2800" dirty="0" err="1"/>
              <a:t>Workshop</a:t>
            </a:r>
            <a:r>
              <a:rPr lang="el-GR" sz="2800" dirty="0"/>
              <a:t>)</a:t>
            </a:r>
          </a:p>
          <a:p>
            <a:pPr marL="858838" lvl="2" indent="-514350"/>
            <a:r>
              <a:rPr lang="el-GR" sz="2400" dirty="0"/>
              <a:t>Παρουσίαση θεματικού αντικειμένου και προσδοκιών</a:t>
            </a:r>
          </a:p>
          <a:p>
            <a:pPr marL="858838" lvl="2" indent="-514350"/>
            <a:r>
              <a:rPr lang="el-GR" sz="2400" dirty="0" err="1"/>
              <a:t>Διαδραστικές</a:t>
            </a:r>
            <a:r>
              <a:rPr lang="el-GR" sz="2400" dirty="0"/>
              <a:t> ασκήσεις γνωριμίας και χάρτης ενδιαφερομένων (</a:t>
            </a:r>
            <a:r>
              <a:rPr lang="el-GR" sz="2400" dirty="0" err="1"/>
              <a:t>stakeholder</a:t>
            </a:r>
            <a:r>
              <a:rPr lang="el-GR" sz="2400" dirty="0"/>
              <a:t> </a:t>
            </a:r>
            <a:r>
              <a:rPr lang="el-GR" sz="2400" dirty="0" err="1"/>
              <a:t>mapping</a:t>
            </a:r>
            <a:r>
              <a:rPr lang="el-GR" sz="2400" dirty="0"/>
              <a:t>).</a:t>
            </a:r>
          </a:p>
          <a:p>
            <a:pPr marL="514350" indent="-514350">
              <a:buFont typeface="+mj-lt"/>
              <a:buAutoNum type="arabicPeriod"/>
            </a:pPr>
            <a:r>
              <a:rPr lang="el-GR" sz="2800" dirty="0"/>
              <a:t>Διατήρηση εμπλοκής</a:t>
            </a:r>
          </a:p>
          <a:p>
            <a:pPr marL="858838" lvl="2" indent="-514350"/>
            <a:r>
              <a:rPr lang="el-GR" sz="2400" dirty="0"/>
              <a:t>Μικρές ομάδες εργασίας με σαφή </a:t>
            </a:r>
            <a:r>
              <a:rPr lang="el-GR" sz="2400" dirty="0" err="1"/>
              <a:t>tasks</a:t>
            </a:r>
            <a:endParaRPr lang="el-GR" sz="2400" dirty="0"/>
          </a:p>
          <a:p>
            <a:pPr marL="858838" lvl="2" indent="-514350"/>
            <a:r>
              <a:rPr lang="el-GR" sz="2400" dirty="0"/>
              <a:t>Συνεχής επικοινωνία (π.χ. κοινό ημερολόγιο).</a:t>
            </a:r>
          </a:p>
          <a:p>
            <a:pPr marL="514350" indent="-514350">
              <a:buFont typeface="+mj-lt"/>
              <a:buAutoNum type="arabicPeriod"/>
            </a:pPr>
            <a:r>
              <a:rPr lang="el-GR" sz="2800" dirty="0"/>
              <a:t>Καταγραφή και ανατροφοδότηση</a:t>
            </a:r>
          </a:p>
          <a:p>
            <a:pPr marL="858838" lvl="2" indent="-514350"/>
            <a:r>
              <a:rPr lang="el-GR" sz="2400" dirty="0"/>
              <a:t>Δημιουργία κοινής βάσης γνώσης (π.χ. κοινό έγγραφο ή </a:t>
            </a:r>
            <a:r>
              <a:rPr lang="el-GR" sz="2400" dirty="0" err="1"/>
              <a:t>wiki</a:t>
            </a:r>
            <a:r>
              <a:rPr lang="el-GR" sz="2400" dirty="0"/>
              <a:t>)</a:t>
            </a:r>
          </a:p>
          <a:p>
            <a:pPr marL="858838" lvl="2" indent="-514350"/>
            <a:r>
              <a:rPr lang="el-GR" sz="2400" dirty="0"/>
              <a:t>Αξιολόγηση συνεισφορών με σύντομα </a:t>
            </a:r>
            <a:r>
              <a:rPr lang="el-GR" sz="2400" dirty="0" err="1"/>
              <a:t>feedback</a:t>
            </a:r>
            <a:r>
              <a:rPr lang="el-GR" sz="2400" dirty="0"/>
              <a:t> </a:t>
            </a:r>
            <a:r>
              <a:rPr lang="el-GR" sz="2400" dirty="0" err="1"/>
              <a:t>sessions</a:t>
            </a:r>
            <a:r>
              <a:rPr lang="el-GR" sz="2400" dirty="0"/>
              <a:t>.</a:t>
            </a:r>
          </a:p>
        </p:txBody>
      </p:sp>
      <p:sp>
        <p:nvSpPr>
          <p:cNvPr id="5" name="TextBox 4">
            <a:extLst>
              <a:ext uri="{FF2B5EF4-FFF2-40B4-BE49-F238E27FC236}">
                <a16:creationId xmlns:a16="http://schemas.microsoft.com/office/drawing/2014/main" id="{134908F7-9F5E-D5AD-D37D-BF2240674266}"/>
              </a:ext>
            </a:extLst>
          </p:cNvPr>
          <p:cNvSpPr txBox="1"/>
          <p:nvPr/>
        </p:nvSpPr>
        <p:spPr>
          <a:xfrm>
            <a:off x="4585320" y="6623774"/>
            <a:ext cx="4581524" cy="261610"/>
          </a:xfrm>
          <a:prstGeom prst="rect">
            <a:avLst/>
          </a:prstGeom>
          <a:noFill/>
        </p:spPr>
        <p:txBody>
          <a:bodyPr wrap="square">
            <a:spAutoFit/>
          </a:bodyPr>
          <a:lstStyle/>
          <a:p>
            <a:pPr algn="r"/>
            <a:r>
              <a:rPr lang="en-US" sz="1100" b="0" i="0" dirty="0">
                <a:solidFill>
                  <a:srgbClr val="00B0F0"/>
                </a:solidFill>
                <a:effectLst/>
                <a:latin typeface="Inter Var"/>
              </a:rPr>
              <a:t>DOI:</a:t>
            </a:r>
            <a:r>
              <a:rPr lang="el-GR" sz="1100" b="0" i="0" dirty="0">
                <a:solidFill>
                  <a:srgbClr val="00B0F0"/>
                </a:solidFill>
                <a:effectLst/>
                <a:latin typeface="Inter Var"/>
              </a:rPr>
              <a:t> </a:t>
            </a:r>
            <a:r>
              <a:rPr lang="en-US" sz="1100" b="0" i="0" u="sng" dirty="0">
                <a:solidFill>
                  <a:srgbClr val="00B0F0"/>
                </a:solidFill>
                <a:effectLst/>
                <a:latin typeface="inherit"/>
                <a:hlinkClick r:id="rId3">
                  <a:extLst>
                    <a:ext uri="{A12FA001-AC4F-418D-AE19-62706E023703}">
                      <ahyp:hlinkClr xmlns:ahyp="http://schemas.microsoft.com/office/drawing/2018/hyperlinkcolor" val="tx"/>
                    </a:ext>
                  </a:extLst>
                </a:hlinkClick>
              </a:rPr>
              <a:t>10.1023/A:1023947624004</a:t>
            </a:r>
            <a:endParaRPr lang="en-US" sz="1100" b="0" i="0" dirty="0">
              <a:solidFill>
                <a:srgbClr val="00B0F0"/>
              </a:solidFill>
              <a:effectLst/>
              <a:latin typeface="Inter Var"/>
            </a:endParaRPr>
          </a:p>
        </p:txBody>
      </p:sp>
    </p:spTree>
    <p:extLst>
      <p:ext uri="{BB962C8B-B14F-4D97-AF65-F5344CB8AC3E}">
        <p14:creationId xmlns:p14="http://schemas.microsoft.com/office/powerpoint/2010/main" val="3582652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FDED4-4AA3-6968-DAF2-AB7A3D0A6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26F64-60B4-F82F-1322-7B2239683863}"/>
              </a:ext>
            </a:extLst>
          </p:cNvPr>
          <p:cNvSpPr>
            <a:spLocks noGrp="1"/>
          </p:cNvSpPr>
          <p:nvPr>
            <p:ph type="title"/>
          </p:nvPr>
        </p:nvSpPr>
        <p:spPr>
          <a:xfrm>
            <a:off x="276225" y="372616"/>
            <a:ext cx="7968183" cy="824136"/>
          </a:xfrm>
        </p:spPr>
        <p:txBody>
          <a:bodyPr>
            <a:noAutofit/>
          </a:bodyPr>
          <a:lstStyle/>
          <a:p>
            <a:r>
              <a:rPr lang="el-GR" dirty="0"/>
              <a:t>Παράδειγμα εφαρμογής σήμερα</a:t>
            </a:r>
          </a:p>
        </p:txBody>
      </p:sp>
      <p:sp>
        <p:nvSpPr>
          <p:cNvPr id="3" name="Content Placeholder 2">
            <a:extLst>
              <a:ext uri="{FF2B5EF4-FFF2-40B4-BE49-F238E27FC236}">
                <a16:creationId xmlns:a16="http://schemas.microsoft.com/office/drawing/2014/main" id="{2635A2E5-0110-D977-6BC2-13E533B5F80F}"/>
              </a:ext>
            </a:extLst>
          </p:cNvPr>
          <p:cNvSpPr>
            <a:spLocks noGrp="1"/>
          </p:cNvSpPr>
          <p:nvPr>
            <p:ph sz="quarter" idx="13"/>
          </p:nvPr>
        </p:nvSpPr>
        <p:spPr>
          <a:xfrm>
            <a:off x="107504" y="1700808"/>
            <a:ext cx="8928992" cy="5112568"/>
          </a:xfrm>
        </p:spPr>
        <p:txBody>
          <a:bodyPr>
            <a:normAutofit/>
          </a:bodyPr>
          <a:lstStyle/>
          <a:p>
            <a:pPr marL="457200" indent="-457200">
              <a:buFont typeface="Wingdings" panose="05000000000000000000" pitchFamily="2" charset="2"/>
              <a:buChar char="Ø"/>
            </a:pPr>
            <a:r>
              <a:rPr lang="el-GR" sz="2800" dirty="0"/>
              <a:t>CoP για βιολογικό καθαρισμό στην Ξάνθη, </a:t>
            </a:r>
          </a:p>
          <a:p>
            <a:pPr marL="457200" indent="-457200">
              <a:buFont typeface="Wingdings" panose="05000000000000000000" pitchFamily="2" charset="2"/>
              <a:buChar char="Ø"/>
            </a:pPr>
            <a:r>
              <a:rPr lang="el-GR" sz="2800" dirty="0"/>
              <a:t>Κάθε ομάδα (πολίτες, αγρότες, εταιρεία λυμάτων, ερευνητές, δήμος) εργάζεται διαδικτυακά πάνω σε συγκεκριμένες λύσεις επαναχρησιμοποίησης λυμάτων για λίπασμα.</a:t>
            </a:r>
            <a:endParaRPr lang="el-GR" sz="2400" dirty="0"/>
          </a:p>
        </p:txBody>
      </p:sp>
      <p:sp>
        <p:nvSpPr>
          <p:cNvPr id="5" name="TextBox 4">
            <a:extLst>
              <a:ext uri="{FF2B5EF4-FFF2-40B4-BE49-F238E27FC236}">
                <a16:creationId xmlns:a16="http://schemas.microsoft.com/office/drawing/2014/main" id="{767114F6-0BC1-DCFB-13E7-4D1305E3FA79}"/>
              </a:ext>
            </a:extLst>
          </p:cNvPr>
          <p:cNvSpPr txBox="1"/>
          <p:nvPr/>
        </p:nvSpPr>
        <p:spPr>
          <a:xfrm>
            <a:off x="4585320" y="6623774"/>
            <a:ext cx="4581524" cy="261610"/>
          </a:xfrm>
          <a:prstGeom prst="rect">
            <a:avLst/>
          </a:prstGeom>
          <a:noFill/>
        </p:spPr>
        <p:txBody>
          <a:bodyPr wrap="square">
            <a:spAutoFit/>
          </a:bodyPr>
          <a:lstStyle/>
          <a:p>
            <a:pPr algn="r"/>
            <a:r>
              <a:rPr lang="en-US" sz="1100" b="0" i="0" dirty="0">
                <a:solidFill>
                  <a:srgbClr val="00B0F0"/>
                </a:solidFill>
                <a:effectLst/>
                <a:latin typeface="Inter Var"/>
              </a:rPr>
              <a:t>DOI:</a:t>
            </a:r>
            <a:r>
              <a:rPr lang="el-GR" sz="1100" b="0" i="0" dirty="0">
                <a:solidFill>
                  <a:srgbClr val="00B0F0"/>
                </a:solidFill>
                <a:effectLst/>
                <a:latin typeface="Inter Var"/>
              </a:rPr>
              <a:t> </a:t>
            </a:r>
            <a:r>
              <a:rPr lang="en-US" sz="1100" b="0" i="0" u="sng" dirty="0">
                <a:solidFill>
                  <a:srgbClr val="00B0F0"/>
                </a:solidFill>
                <a:effectLst/>
                <a:latin typeface="inherit"/>
                <a:hlinkClick r:id="rId3">
                  <a:extLst>
                    <a:ext uri="{A12FA001-AC4F-418D-AE19-62706E023703}">
                      <ahyp:hlinkClr xmlns:ahyp="http://schemas.microsoft.com/office/drawing/2018/hyperlinkcolor" val="tx"/>
                    </a:ext>
                  </a:extLst>
                </a:hlinkClick>
              </a:rPr>
              <a:t>10.1023/A:1023947624004</a:t>
            </a:r>
            <a:endParaRPr lang="en-US" sz="1100" b="0" i="0" dirty="0">
              <a:solidFill>
                <a:srgbClr val="00B0F0"/>
              </a:solidFill>
              <a:effectLst/>
              <a:latin typeface="Inter Var"/>
            </a:endParaRPr>
          </a:p>
        </p:txBody>
      </p:sp>
    </p:spTree>
    <p:extLst>
      <p:ext uri="{BB962C8B-B14F-4D97-AF65-F5344CB8AC3E}">
        <p14:creationId xmlns:p14="http://schemas.microsoft.com/office/powerpoint/2010/main" val="1776513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D32EE-406A-E810-4349-432E4126B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FE248-3D2F-0384-F7EC-818D3B5A792A}"/>
              </a:ext>
            </a:extLst>
          </p:cNvPr>
          <p:cNvSpPr>
            <a:spLocks noGrp="1"/>
          </p:cNvSpPr>
          <p:nvPr>
            <p:ph type="title"/>
          </p:nvPr>
        </p:nvSpPr>
        <p:spPr>
          <a:xfrm>
            <a:off x="276225" y="372616"/>
            <a:ext cx="7968183" cy="1184176"/>
          </a:xfrm>
        </p:spPr>
        <p:txBody>
          <a:bodyPr>
            <a:noAutofit/>
          </a:bodyPr>
          <a:lstStyle/>
          <a:p>
            <a:r>
              <a:rPr lang="el-GR" dirty="0"/>
              <a:t>Η Δομή μιας Συνάντησης CoP: Από τον Διάλογο στη Συν-Δημιουργία (1)</a:t>
            </a:r>
          </a:p>
        </p:txBody>
      </p:sp>
      <p:sp>
        <p:nvSpPr>
          <p:cNvPr id="3" name="Content Placeholder 2">
            <a:extLst>
              <a:ext uri="{FF2B5EF4-FFF2-40B4-BE49-F238E27FC236}">
                <a16:creationId xmlns:a16="http://schemas.microsoft.com/office/drawing/2014/main" id="{DE319DD7-9E85-F73A-1460-F5555F707555}"/>
              </a:ext>
            </a:extLst>
          </p:cNvPr>
          <p:cNvSpPr>
            <a:spLocks noGrp="1"/>
          </p:cNvSpPr>
          <p:nvPr>
            <p:ph sz="quarter" idx="13"/>
          </p:nvPr>
        </p:nvSpPr>
        <p:spPr>
          <a:xfrm>
            <a:off x="107504" y="1628800"/>
            <a:ext cx="8928992" cy="4856584"/>
          </a:xfrm>
        </p:spPr>
        <p:txBody>
          <a:bodyPr>
            <a:normAutofit/>
          </a:bodyPr>
          <a:lstStyle/>
          <a:p>
            <a:pPr marL="0" indent="0">
              <a:buNone/>
            </a:pPr>
            <a:r>
              <a:rPr lang="el-GR" sz="2800" dirty="0"/>
              <a:t>Κάθε συνεδρία CoP ακολουθεί τέσσερις βασικές φάσεις, σύμφωνα με το Community of </a:t>
            </a:r>
            <a:r>
              <a:rPr lang="el-GR" sz="2800" dirty="0" err="1"/>
              <a:t>Practice</a:t>
            </a:r>
            <a:r>
              <a:rPr lang="el-GR" sz="2800" dirty="0"/>
              <a:t> </a:t>
            </a:r>
            <a:r>
              <a:rPr lang="el-GR" sz="2800" dirty="0" err="1"/>
              <a:t>Roadmap</a:t>
            </a:r>
            <a:r>
              <a:rPr lang="el-GR" sz="2800" dirty="0"/>
              <a:t> (</a:t>
            </a:r>
            <a:r>
              <a:rPr lang="el-GR" sz="2800" dirty="0">
                <a:solidFill>
                  <a:srgbClr val="00B0F0"/>
                </a:solidFill>
                <a:hlinkClick r:id="rId3">
                  <a:extLst>
                    <a:ext uri="{A12FA001-AC4F-418D-AE19-62706E023703}">
                      <ahyp:hlinkClr xmlns:ahyp="http://schemas.microsoft.com/office/drawing/2018/hyperlinkcolor" val="tx"/>
                    </a:ext>
                  </a:extLst>
                </a:hlinkClick>
              </a:rPr>
              <a:t>EU Water-Mining, 2022</a:t>
            </a:r>
            <a:r>
              <a:rPr lang="el-GR" sz="2800" dirty="0"/>
              <a:t>)</a:t>
            </a:r>
          </a:p>
          <a:p>
            <a:pPr marL="514350" indent="-514350">
              <a:buFont typeface="+mj-lt"/>
              <a:buAutoNum type="arabicPeriod"/>
            </a:pPr>
            <a:r>
              <a:rPr lang="el-GR" sz="2800" dirty="0"/>
              <a:t>Εισαγωγή και πλαισίωση </a:t>
            </a:r>
          </a:p>
          <a:p>
            <a:pPr marL="0" indent="0">
              <a:buNone/>
            </a:pPr>
            <a:r>
              <a:rPr lang="el-GR" sz="2800" dirty="0"/>
              <a:t>Παρουσίαση του σκοπού, των στόχων και του πλαισίου συζήτησης.</a:t>
            </a:r>
          </a:p>
          <a:p>
            <a:pPr marL="0" indent="0">
              <a:buNone/>
            </a:pPr>
            <a:r>
              <a:rPr lang="el-GR" sz="2800" dirty="0"/>
              <a:t>Σύντομη δραστηριότητα γνωριμίας και δημιουργία κλίματος εμπιστοσύνης.</a:t>
            </a:r>
          </a:p>
          <a:p>
            <a:pPr marL="0" indent="0">
              <a:buNone/>
            </a:pPr>
            <a:r>
              <a:rPr lang="el-GR" sz="2800" dirty="0"/>
              <a:t>Ο συντονιστής ορίζει τους “κανόνες διαλόγου” (π.χ. σεβασμός, χρόνος ομιλίας).</a:t>
            </a:r>
          </a:p>
        </p:txBody>
      </p:sp>
    </p:spTree>
    <p:extLst>
      <p:ext uri="{BB962C8B-B14F-4D97-AF65-F5344CB8AC3E}">
        <p14:creationId xmlns:p14="http://schemas.microsoft.com/office/powerpoint/2010/main" val="2187005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7026D-D078-0E13-48E5-4C5FA5739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929351-DB8A-A0FA-7A9C-96FADCD1957C}"/>
              </a:ext>
            </a:extLst>
          </p:cNvPr>
          <p:cNvSpPr>
            <a:spLocks noGrp="1"/>
          </p:cNvSpPr>
          <p:nvPr>
            <p:ph type="title"/>
          </p:nvPr>
        </p:nvSpPr>
        <p:spPr>
          <a:xfrm>
            <a:off x="276225" y="372616"/>
            <a:ext cx="7968183" cy="1184176"/>
          </a:xfrm>
        </p:spPr>
        <p:txBody>
          <a:bodyPr>
            <a:noAutofit/>
          </a:bodyPr>
          <a:lstStyle/>
          <a:p>
            <a:r>
              <a:rPr lang="el-GR" dirty="0"/>
              <a:t>Η Δομή μιας Συνάντησης CoP: Από τον Διάλογο στη Συν-Δημιουργία (2)</a:t>
            </a:r>
          </a:p>
        </p:txBody>
      </p:sp>
      <p:sp>
        <p:nvSpPr>
          <p:cNvPr id="3" name="Content Placeholder 2">
            <a:extLst>
              <a:ext uri="{FF2B5EF4-FFF2-40B4-BE49-F238E27FC236}">
                <a16:creationId xmlns:a16="http://schemas.microsoft.com/office/drawing/2014/main" id="{A672959E-3C6D-B43E-FF9E-4754A1E8498C}"/>
              </a:ext>
            </a:extLst>
          </p:cNvPr>
          <p:cNvSpPr>
            <a:spLocks noGrp="1"/>
          </p:cNvSpPr>
          <p:nvPr>
            <p:ph sz="quarter" idx="13"/>
          </p:nvPr>
        </p:nvSpPr>
        <p:spPr>
          <a:xfrm>
            <a:off x="107504" y="1628800"/>
            <a:ext cx="8928992" cy="5184576"/>
          </a:xfrm>
        </p:spPr>
        <p:txBody>
          <a:bodyPr>
            <a:normAutofit fontScale="92500" lnSpcReduction="20000"/>
          </a:bodyPr>
          <a:lstStyle/>
          <a:p>
            <a:pPr marL="514350" indent="-514350">
              <a:buFont typeface="+mj-lt"/>
              <a:buAutoNum type="arabicPeriod" startAt="2"/>
            </a:pPr>
            <a:r>
              <a:rPr lang="el-GR" sz="2800" dirty="0"/>
              <a:t>Κοινή κατανόηση</a:t>
            </a:r>
          </a:p>
          <a:p>
            <a:pPr marL="0" indent="0">
              <a:buNone/>
            </a:pPr>
            <a:r>
              <a:rPr lang="el-GR" sz="2800" dirty="0"/>
              <a:t>Οι συμμετέχοντες ανταλλάσσουν εμπειρίες και παρατηρήσεις.</a:t>
            </a:r>
          </a:p>
          <a:p>
            <a:pPr marL="0" indent="0">
              <a:buNone/>
            </a:pPr>
            <a:r>
              <a:rPr lang="el-GR" sz="2800" dirty="0"/>
              <a:t>Παρουσιάζονται επιστημονικά ή τεχνικά δεδομένα με απλό τρόπο.</a:t>
            </a:r>
          </a:p>
          <a:p>
            <a:pPr marL="514350" indent="-514350">
              <a:buFont typeface="+mj-lt"/>
              <a:buAutoNum type="arabicPeriod" startAt="3"/>
            </a:pPr>
            <a:r>
              <a:rPr lang="el-GR" sz="2800" dirty="0"/>
              <a:t>Συν-δημιουργία</a:t>
            </a:r>
          </a:p>
          <a:p>
            <a:pPr marL="0" indent="0">
              <a:buNone/>
            </a:pPr>
            <a:r>
              <a:rPr lang="el-GR" sz="2800" dirty="0"/>
              <a:t>Εργασία σε μικρές ομάδες για τη διαμόρφωση λύσεων ή σεναρίων.</a:t>
            </a:r>
          </a:p>
          <a:p>
            <a:pPr marL="0" indent="0">
              <a:buNone/>
            </a:pPr>
            <a:r>
              <a:rPr lang="el-GR" sz="2800" dirty="0"/>
              <a:t>Χρήση ψηφιακών εργαλείων (π.χ. </a:t>
            </a:r>
            <a:r>
              <a:rPr lang="el-GR" sz="2800" dirty="0" err="1"/>
              <a:t>Miro</a:t>
            </a:r>
            <a:r>
              <a:rPr lang="el-GR" sz="2800" dirty="0"/>
              <a:t>) για συλλογή ιδεών.</a:t>
            </a:r>
          </a:p>
          <a:p>
            <a:pPr marL="514350" indent="-514350">
              <a:buFont typeface="+mj-lt"/>
              <a:buAutoNum type="arabicPeriod" startAt="4"/>
            </a:pPr>
            <a:r>
              <a:rPr lang="el-GR" sz="2800" dirty="0"/>
              <a:t>Αναστοχασμός &amp; Σύνοψη</a:t>
            </a:r>
          </a:p>
          <a:p>
            <a:pPr marL="0" indent="0">
              <a:buNone/>
            </a:pPr>
            <a:r>
              <a:rPr lang="el-GR" sz="2800" dirty="0"/>
              <a:t>Παρουσίαση αποτελεσμάτων ομάδων.</a:t>
            </a:r>
          </a:p>
          <a:p>
            <a:pPr marL="0" indent="0">
              <a:buNone/>
            </a:pPr>
            <a:r>
              <a:rPr lang="el-GR" sz="2800" dirty="0"/>
              <a:t>Συλλογική αξιολόγηση: “Τι μάθαμε; Ποιες δράσεις προτείνουμε;”</a:t>
            </a:r>
            <a:endParaRPr lang="el-GR" sz="2400" dirty="0"/>
          </a:p>
        </p:txBody>
      </p:sp>
    </p:spTree>
    <p:extLst>
      <p:ext uri="{BB962C8B-B14F-4D97-AF65-F5344CB8AC3E}">
        <p14:creationId xmlns:p14="http://schemas.microsoft.com/office/powerpoint/2010/main" val="1189500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48C68-454D-CC1A-893D-857730285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58FAE-920C-AD69-BF5D-CB15CD2CEC0D}"/>
              </a:ext>
            </a:extLst>
          </p:cNvPr>
          <p:cNvSpPr>
            <a:spLocks noGrp="1"/>
          </p:cNvSpPr>
          <p:nvPr>
            <p:ph type="title"/>
          </p:nvPr>
        </p:nvSpPr>
        <p:spPr>
          <a:xfrm>
            <a:off x="276225" y="260648"/>
            <a:ext cx="7968183" cy="1184176"/>
          </a:xfrm>
        </p:spPr>
        <p:txBody>
          <a:bodyPr>
            <a:noAutofit/>
          </a:bodyPr>
          <a:lstStyle/>
          <a:p>
            <a:r>
              <a:rPr lang="el-GR" dirty="0"/>
              <a:t>Πώς Μαθαίνει μια Κοινότητα Πρακτικής;</a:t>
            </a:r>
          </a:p>
        </p:txBody>
      </p:sp>
      <p:sp>
        <p:nvSpPr>
          <p:cNvPr id="3" name="Content Placeholder 2">
            <a:extLst>
              <a:ext uri="{FF2B5EF4-FFF2-40B4-BE49-F238E27FC236}">
                <a16:creationId xmlns:a16="http://schemas.microsoft.com/office/drawing/2014/main" id="{9033CBB1-B2A3-7791-2DAF-A0570BCD97A9}"/>
              </a:ext>
            </a:extLst>
          </p:cNvPr>
          <p:cNvSpPr>
            <a:spLocks noGrp="1"/>
          </p:cNvSpPr>
          <p:nvPr>
            <p:ph sz="quarter" idx="13"/>
          </p:nvPr>
        </p:nvSpPr>
        <p:spPr>
          <a:xfrm>
            <a:off x="107504" y="1628800"/>
            <a:ext cx="8928992" cy="5184576"/>
          </a:xfrm>
        </p:spPr>
        <p:txBody>
          <a:bodyPr>
            <a:normAutofit fontScale="85000" lnSpcReduction="20000"/>
          </a:bodyPr>
          <a:lstStyle/>
          <a:p>
            <a:pPr marL="514350" indent="-514350">
              <a:buFont typeface="+mj-lt"/>
              <a:buAutoNum type="arabicPeriod"/>
            </a:pPr>
            <a:r>
              <a:rPr lang="el-GR" sz="2800" dirty="0"/>
              <a:t>Μάθηση μέσω εμπειρίας: Οι συμμετέχοντες μαθαίνουν μέσα από πραγματικά προβλήματα.</a:t>
            </a:r>
          </a:p>
          <a:p>
            <a:pPr marL="0" indent="0">
              <a:buNone/>
            </a:pPr>
            <a:r>
              <a:rPr lang="el-GR" sz="2800" dirty="0"/>
              <a:t>	</a:t>
            </a:r>
            <a:r>
              <a:rPr lang="el-GR" sz="2800" u="sng" dirty="0"/>
              <a:t>Παράδειγμα</a:t>
            </a:r>
            <a:r>
              <a:rPr lang="el-GR" sz="2800" dirty="0"/>
              <a:t>: Επαναχρησιμοποίηση λυμάτων → κοινή 	ανάλυση </a:t>
            </a:r>
            <a:r>
              <a:rPr lang="el-GR" sz="2800" u="sng" dirty="0"/>
              <a:t>περιβαλλοντικών και κοινωνικών προκλήσεων</a:t>
            </a:r>
            <a:r>
              <a:rPr lang="el-GR" sz="2800" dirty="0"/>
              <a:t>.</a:t>
            </a:r>
          </a:p>
          <a:p>
            <a:pPr marL="514350" indent="-514350">
              <a:buFont typeface="+mj-lt"/>
              <a:buAutoNum type="arabicPeriod" startAt="2"/>
            </a:pPr>
            <a:r>
              <a:rPr lang="el-GR" sz="2800" dirty="0"/>
              <a:t>Ανταλλαγή γνώσης: Η επιστημονική γνώση (ερευνητές) και η τοπική γνώση (πολίτες, επαγγελματίες) συνδυάζονται.</a:t>
            </a:r>
          </a:p>
          <a:p>
            <a:pPr marL="514350" indent="-514350">
              <a:buFont typeface="+mj-lt"/>
              <a:buAutoNum type="arabicPeriod" startAt="2"/>
            </a:pPr>
            <a:r>
              <a:rPr lang="el-GR" sz="2800" dirty="0"/>
              <a:t>Κοινή </a:t>
            </a:r>
            <a:r>
              <a:rPr lang="el-GR" sz="2800" dirty="0" err="1"/>
              <a:t>αναστοχαστική</a:t>
            </a:r>
            <a:r>
              <a:rPr lang="el-GR" sz="2800" dirty="0"/>
              <a:t> διαδικασία: Οι συμμετέχοντες αναθεωρούν τις θέσεις τους με βάση τη νέα γνώση που παράγεται συλλογικά.</a:t>
            </a:r>
          </a:p>
          <a:p>
            <a:pPr marL="514350" indent="-514350">
              <a:buFont typeface="+mj-lt"/>
              <a:buAutoNum type="arabicPeriod" startAt="2"/>
            </a:pPr>
            <a:r>
              <a:rPr lang="el-GR" sz="2800" dirty="0"/>
              <a:t>Συλλογική νοημοσύνη: Η αξία της CoP έγκειται στο ότι το σύνολο της ομάδας παράγει καλύτερες λύσεις από ό,τι τα άτομα μεμονωμένα.</a:t>
            </a:r>
          </a:p>
          <a:p>
            <a:pPr marL="514350" indent="-514350">
              <a:buFont typeface="+mj-lt"/>
              <a:buAutoNum type="arabicPeriod" startAt="2"/>
            </a:pPr>
            <a:endParaRPr lang="el-GR" sz="2800" dirty="0"/>
          </a:p>
          <a:p>
            <a:pPr marL="0" indent="0">
              <a:buNone/>
            </a:pPr>
            <a:r>
              <a:rPr lang="el-GR" sz="2800" dirty="0"/>
              <a:t>Σημαντικό: Η “μάθηση” σε μια CoP δεν είναι εκπαιδευτική άσκηση, αλλά κοινωνική διαδικασία μετασχηματισμού γνώσης.</a:t>
            </a:r>
          </a:p>
        </p:txBody>
      </p:sp>
    </p:spTree>
    <p:extLst>
      <p:ext uri="{BB962C8B-B14F-4D97-AF65-F5344CB8AC3E}">
        <p14:creationId xmlns:p14="http://schemas.microsoft.com/office/powerpoint/2010/main" val="42488632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FDAE7-9351-8436-1F64-AC78C5D58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6B38B-9FDB-F485-FE54-4B282710D2E6}"/>
              </a:ext>
            </a:extLst>
          </p:cNvPr>
          <p:cNvSpPr>
            <a:spLocks noGrp="1"/>
          </p:cNvSpPr>
          <p:nvPr>
            <p:ph type="title"/>
          </p:nvPr>
        </p:nvSpPr>
        <p:spPr>
          <a:xfrm>
            <a:off x="276225" y="228600"/>
            <a:ext cx="8591550" cy="1184176"/>
          </a:xfrm>
        </p:spPr>
        <p:txBody>
          <a:bodyPr>
            <a:noAutofit/>
          </a:bodyPr>
          <a:lstStyle/>
          <a:p>
            <a:r>
              <a:rPr lang="el-GR" dirty="0"/>
              <a:t>Πρακτικές Συνεργασίας και Συν-Δημιουργίας σε Κοινότητες Πρακτικής</a:t>
            </a:r>
          </a:p>
        </p:txBody>
      </p:sp>
      <p:sp>
        <p:nvSpPr>
          <p:cNvPr id="3" name="Content Placeholder 2">
            <a:extLst>
              <a:ext uri="{FF2B5EF4-FFF2-40B4-BE49-F238E27FC236}">
                <a16:creationId xmlns:a16="http://schemas.microsoft.com/office/drawing/2014/main" id="{3A22F65F-3B5C-834B-D502-7706355A52B0}"/>
              </a:ext>
            </a:extLst>
          </p:cNvPr>
          <p:cNvSpPr>
            <a:spLocks noGrp="1"/>
          </p:cNvSpPr>
          <p:nvPr>
            <p:ph sz="quarter" idx="13"/>
          </p:nvPr>
        </p:nvSpPr>
        <p:spPr>
          <a:xfrm>
            <a:off x="107504" y="1484784"/>
            <a:ext cx="9036496" cy="5184576"/>
          </a:xfrm>
        </p:spPr>
        <p:txBody>
          <a:bodyPr>
            <a:noAutofit/>
          </a:bodyPr>
          <a:lstStyle/>
          <a:p>
            <a:pPr marL="514350" indent="-514350">
              <a:buFont typeface="+mj-lt"/>
              <a:buAutoNum type="arabicPeriod"/>
            </a:pPr>
            <a:r>
              <a:rPr lang="el-GR" sz="2100" b="1" dirty="0" err="1"/>
              <a:t>Brainstorming</a:t>
            </a:r>
            <a:r>
              <a:rPr lang="el-GR" sz="2100" b="1" dirty="0"/>
              <a:t> και </a:t>
            </a:r>
            <a:r>
              <a:rPr lang="el-GR" sz="2100" b="1" dirty="0" err="1"/>
              <a:t>Idea</a:t>
            </a:r>
            <a:r>
              <a:rPr lang="el-GR" sz="2100" b="1" dirty="0"/>
              <a:t> </a:t>
            </a:r>
            <a:r>
              <a:rPr lang="el-GR" sz="2100" b="1" dirty="0" err="1"/>
              <a:t>Mapping</a:t>
            </a:r>
            <a:endParaRPr lang="el-GR" sz="2100" b="1" dirty="0"/>
          </a:p>
          <a:p>
            <a:pPr marL="0" indent="0">
              <a:buNone/>
            </a:pPr>
            <a:r>
              <a:rPr lang="el-GR" sz="2100" dirty="0"/>
              <a:t>Ανοικτή παραγωγή ιδεών χωρίς αξιολόγηση. Χρήση ψηφιακών εργαλείων (π.χ. </a:t>
            </a:r>
            <a:r>
              <a:rPr lang="el-GR" sz="2100" dirty="0" err="1"/>
              <a:t>Miro</a:t>
            </a:r>
            <a:r>
              <a:rPr lang="el-GR" sz="2100" dirty="0"/>
              <a:t>, </a:t>
            </a:r>
            <a:r>
              <a:rPr lang="el-GR" sz="2100" dirty="0" err="1"/>
              <a:t>Jamboard</a:t>
            </a:r>
            <a:r>
              <a:rPr lang="el-GR" sz="2100" dirty="0"/>
              <a:t>, </a:t>
            </a:r>
            <a:r>
              <a:rPr lang="el-GR" sz="2100" dirty="0" err="1"/>
              <a:t>Padlet</a:t>
            </a:r>
            <a:r>
              <a:rPr lang="el-GR" sz="2100" dirty="0"/>
              <a:t>) για </a:t>
            </a:r>
            <a:r>
              <a:rPr lang="el-GR" sz="2100" dirty="0" err="1"/>
              <a:t>οπτικοποίηση</a:t>
            </a:r>
            <a:r>
              <a:rPr lang="el-GR" sz="2100" dirty="0"/>
              <a:t> ιδεών.</a:t>
            </a:r>
          </a:p>
          <a:p>
            <a:pPr marL="514350" indent="-514350">
              <a:buFont typeface="+mj-lt"/>
              <a:buAutoNum type="arabicPeriod" startAt="2"/>
            </a:pPr>
            <a:r>
              <a:rPr lang="el-GR" sz="2100" b="1" dirty="0"/>
              <a:t>Ανάπτυξη Σεναρίων</a:t>
            </a:r>
          </a:p>
          <a:p>
            <a:pPr marL="0" indent="0">
              <a:buNone/>
            </a:pPr>
            <a:r>
              <a:rPr lang="el-GR" sz="2100" dirty="0"/>
              <a:t>Οι ομάδες σχεδιάζουν εναλλακτικές λύσεις για ένα περιβαλλοντικό πρόβλημα (π.χ. διαχείριση λυμάτων, επαναχρησιμοποίηση νερού).</a:t>
            </a:r>
          </a:p>
          <a:p>
            <a:pPr marL="0" indent="0">
              <a:buNone/>
            </a:pPr>
            <a:r>
              <a:rPr lang="el-GR" sz="2100" dirty="0"/>
              <a:t>Εξετάζονται οι κοινωνικές, οικονομικές και περιβαλλοντικές επιπτώσεις κάθε σεναρίου.</a:t>
            </a:r>
          </a:p>
          <a:p>
            <a:pPr marL="514350" indent="-514350">
              <a:buFont typeface="+mj-lt"/>
              <a:buAutoNum type="arabicPeriod" startAt="3"/>
            </a:pPr>
            <a:r>
              <a:rPr lang="el-GR" sz="2100" b="1" dirty="0"/>
              <a:t>Ανταλλαγή Ρόλων</a:t>
            </a:r>
          </a:p>
          <a:p>
            <a:pPr marL="0" indent="0">
              <a:buNone/>
            </a:pPr>
            <a:r>
              <a:rPr lang="el-GR" sz="2100" dirty="0"/>
              <a:t>Οι συμμετέχοντες “υποδύονται” διαφορετικές θέσεις (πολίτης, δήμαρχος, γεωπόνος, ΜΚΟ) για να κατανοήσουν αντικρουόμενες προοπτικές.</a:t>
            </a:r>
          </a:p>
          <a:p>
            <a:pPr marL="514350" indent="-514350">
              <a:buFont typeface="+mj-lt"/>
              <a:buAutoNum type="arabicPeriod" startAt="4"/>
            </a:pPr>
            <a:r>
              <a:rPr lang="el-GR" sz="2100" b="1" dirty="0" err="1"/>
              <a:t>Open</a:t>
            </a:r>
            <a:r>
              <a:rPr lang="el-GR" sz="2100" b="1" dirty="0"/>
              <a:t> </a:t>
            </a:r>
            <a:r>
              <a:rPr lang="el-GR" sz="2100" b="1" dirty="0" err="1"/>
              <a:t>Space</a:t>
            </a:r>
            <a:endParaRPr lang="el-GR" sz="2100" b="1" dirty="0"/>
          </a:p>
          <a:p>
            <a:pPr marL="0" indent="0">
              <a:buNone/>
            </a:pPr>
            <a:r>
              <a:rPr lang="el-GR" sz="2100" dirty="0"/>
              <a:t>Ελεύθερος διάλογος σε μικρές ομάδες με εναλλαγή θεματικών τραπεζιών.</a:t>
            </a:r>
          </a:p>
          <a:p>
            <a:pPr marL="0" indent="0">
              <a:buNone/>
            </a:pPr>
            <a:r>
              <a:rPr lang="el-GR" sz="2100" dirty="0"/>
              <a:t>Ιδανικό για να δημιουργηθεί ανοιχτή, μη ιεραρχική συζήτηση.</a:t>
            </a:r>
          </a:p>
        </p:txBody>
      </p:sp>
    </p:spTree>
    <p:extLst>
      <p:ext uri="{BB962C8B-B14F-4D97-AF65-F5344CB8AC3E}">
        <p14:creationId xmlns:p14="http://schemas.microsoft.com/office/powerpoint/2010/main" val="246328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3B616-D8FC-28D0-AADC-DBBA067A3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BD9FC-ED42-659B-CD26-0DA1E9B3FD62}"/>
              </a:ext>
            </a:extLst>
          </p:cNvPr>
          <p:cNvSpPr>
            <a:spLocks noGrp="1"/>
          </p:cNvSpPr>
          <p:nvPr>
            <p:ph type="title"/>
          </p:nvPr>
        </p:nvSpPr>
        <p:spPr>
          <a:xfrm>
            <a:off x="276225" y="300608"/>
            <a:ext cx="8591550" cy="1688232"/>
          </a:xfrm>
        </p:spPr>
        <p:txBody>
          <a:bodyPr>
            <a:noAutofit/>
          </a:bodyPr>
          <a:lstStyle/>
          <a:p>
            <a:r>
              <a:rPr lang="el-GR" dirty="0"/>
              <a:t>Από τη Διαβούλευση στη Συνδιαμόρφωση: Η Εξέλιξη της Δημόσιας Συμμετοχής</a:t>
            </a:r>
          </a:p>
        </p:txBody>
      </p:sp>
      <p:sp>
        <p:nvSpPr>
          <p:cNvPr id="3" name="Content Placeholder 2">
            <a:extLst>
              <a:ext uri="{FF2B5EF4-FFF2-40B4-BE49-F238E27FC236}">
                <a16:creationId xmlns:a16="http://schemas.microsoft.com/office/drawing/2014/main" id="{45D0D2B0-92D1-DD20-04DA-65BA369133D2}"/>
              </a:ext>
            </a:extLst>
          </p:cNvPr>
          <p:cNvSpPr>
            <a:spLocks noGrp="1"/>
          </p:cNvSpPr>
          <p:nvPr>
            <p:ph sz="quarter" idx="13"/>
          </p:nvPr>
        </p:nvSpPr>
        <p:spPr>
          <a:xfrm>
            <a:off x="274320" y="2204864"/>
            <a:ext cx="8762176" cy="4536504"/>
          </a:xfrm>
        </p:spPr>
        <p:txBody>
          <a:bodyPr>
            <a:normAutofit/>
          </a:bodyPr>
          <a:lstStyle/>
          <a:p>
            <a:pPr marL="0" indent="0">
              <a:buNone/>
            </a:pPr>
            <a:endParaRPr lang="el-GR" sz="3200" b="1" dirty="0"/>
          </a:p>
          <a:p>
            <a:pPr marL="0" indent="0">
              <a:buNone/>
            </a:pPr>
            <a:r>
              <a:rPr lang="el-GR" sz="3200" b="1" dirty="0"/>
              <a:t>Από τη «συλλογή απόψεων» (</a:t>
            </a:r>
            <a:r>
              <a:rPr lang="en-US" sz="3200" b="1" noProof="0" dirty="0"/>
              <a:t>consultation</a:t>
            </a:r>
            <a:r>
              <a:rPr lang="el-GR" sz="3200" b="1" dirty="0"/>
              <a:t>) → στη «συνεργατική λήψη αποφάσεων» (</a:t>
            </a:r>
            <a:r>
              <a:rPr lang="el-GR" sz="3200" b="1" dirty="0" err="1"/>
              <a:t>co-decision</a:t>
            </a:r>
            <a:r>
              <a:rPr lang="el-GR" sz="3200" b="1" dirty="0"/>
              <a:t>).</a:t>
            </a:r>
            <a:endParaRPr lang="el-GR" sz="4000" b="1" dirty="0"/>
          </a:p>
        </p:txBody>
      </p:sp>
    </p:spTree>
    <p:extLst>
      <p:ext uri="{BB962C8B-B14F-4D97-AF65-F5344CB8AC3E}">
        <p14:creationId xmlns:p14="http://schemas.microsoft.com/office/powerpoint/2010/main" val="14264495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1BDAD-0778-47E3-7719-099A44A25E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BEE00-D9C9-92E1-DB26-9DA19DCBA2DF}"/>
              </a:ext>
            </a:extLst>
          </p:cNvPr>
          <p:cNvSpPr>
            <a:spLocks noGrp="1"/>
          </p:cNvSpPr>
          <p:nvPr>
            <p:ph type="title"/>
          </p:nvPr>
        </p:nvSpPr>
        <p:spPr>
          <a:xfrm>
            <a:off x="276225" y="260648"/>
            <a:ext cx="7968183" cy="1512168"/>
          </a:xfrm>
        </p:spPr>
        <p:txBody>
          <a:bodyPr>
            <a:noAutofit/>
          </a:bodyPr>
          <a:lstStyle/>
          <a:p>
            <a:r>
              <a:rPr lang="el-GR" sz="3200" dirty="0"/>
              <a:t>Εργαλεία για τη Διοργάνωση και Υποστήριξη Διαδικτυακών Κοινοτήτων Πρακτικής</a:t>
            </a:r>
          </a:p>
        </p:txBody>
      </p:sp>
      <p:sp>
        <p:nvSpPr>
          <p:cNvPr id="5" name="TextBox 4">
            <a:extLst>
              <a:ext uri="{FF2B5EF4-FFF2-40B4-BE49-F238E27FC236}">
                <a16:creationId xmlns:a16="http://schemas.microsoft.com/office/drawing/2014/main" id="{29209E9B-C869-507B-2BE7-D8A788DC425F}"/>
              </a:ext>
            </a:extLst>
          </p:cNvPr>
          <p:cNvSpPr txBox="1"/>
          <p:nvPr/>
        </p:nvSpPr>
        <p:spPr>
          <a:xfrm>
            <a:off x="4585320" y="6623774"/>
            <a:ext cx="4581524" cy="261610"/>
          </a:xfrm>
          <a:prstGeom prst="rect">
            <a:avLst/>
          </a:prstGeom>
          <a:noFill/>
        </p:spPr>
        <p:txBody>
          <a:bodyPr wrap="square">
            <a:spAutoFit/>
          </a:bodyPr>
          <a:lstStyle/>
          <a:p>
            <a:pPr algn="r"/>
            <a:r>
              <a:rPr lang="en-US" sz="1100" b="0" i="0" dirty="0">
                <a:solidFill>
                  <a:srgbClr val="00B0F0"/>
                </a:solidFill>
                <a:effectLst/>
                <a:latin typeface="Inter Var"/>
              </a:rPr>
              <a:t>DOI:</a:t>
            </a:r>
            <a:r>
              <a:rPr lang="el-GR" sz="1100" b="0" i="0" dirty="0">
                <a:solidFill>
                  <a:srgbClr val="00B0F0"/>
                </a:solidFill>
                <a:effectLst/>
                <a:latin typeface="Inter Var"/>
              </a:rPr>
              <a:t> </a:t>
            </a:r>
            <a:r>
              <a:rPr lang="en-US" sz="1100" b="0" i="0" u="sng" dirty="0">
                <a:solidFill>
                  <a:srgbClr val="00B0F0"/>
                </a:solidFill>
                <a:effectLst/>
                <a:latin typeface="inherit"/>
                <a:hlinkClick r:id="rId3">
                  <a:extLst>
                    <a:ext uri="{A12FA001-AC4F-418D-AE19-62706E023703}">
                      <ahyp:hlinkClr xmlns:ahyp="http://schemas.microsoft.com/office/drawing/2018/hyperlinkcolor" val="tx"/>
                    </a:ext>
                  </a:extLst>
                </a:hlinkClick>
              </a:rPr>
              <a:t>10.1023/A:1023947624004</a:t>
            </a:r>
            <a:endParaRPr lang="en-US" sz="1100" b="0" i="0" dirty="0">
              <a:solidFill>
                <a:srgbClr val="00B0F0"/>
              </a:solidFill>
              <a:effectLst/>
              <a:latin typeface="Inter Var"/>
            </a:endParaRPr>
          </a:p>
        </p:txBody>
      </p:sp>
      <p:graphicFrame>
        <p:nvGraphicFramePr>
          <p:cNvPr id="7" name="Table 6">
            <a:extLst>
              <a:ext uri="{FF2B5EF4-FFF2-40B4-BE49-F238E27FC236}">
                <a16:creationId xmlns:a16="http://schemas.microsoft.com/office/drawing/2014/main" id="{85EBFCAB-1410-7568-9362-6AA7EE9D6EB3}"/>
              </a:ext>
            </a:extLst>
          </p:cNvPr>
          <p:cNvGraphicFramePr>
            <a:graphicFrameLocks noGrp="1"/>
          </p:cNvGraphicFramePr>
          <p:nvPr>
            <p:extLst>
              <p:ext uri="{D42A27DB-BD31-4B8C-83A1-F6EECF244321}">
                <p14:modId xmlns:p14="http://schemas.microsoft.com/office/powerpoint/2010/main" val="4042856139"/>
              </p:ext>
            </p:extLst>
          </p:nvPr>
        </p:nvGraphicFramePr>
        <p:xfrm>
          <a:off x="107504" y="1844824"/>
          <a:ext cx="8928993" cy="4907280"/>
        </p:xfrm>
        <a:graphic>
          <a:graphicData uri="http://schemas.openxmlformats.org/drawingml/2006/table">
            <a:tbl>
              <a:tblPr/>
              <a:tblGrid>
                <a:gridCol w="2592288">
                  <a:extLst>
                    <a:ext uri="{9D8B030D-6E8A-4147-A177-3AD203B41FA5}">
                      <a16:colId xmlns:a16="http://schemas.microsoft.com/office/drawing/2014/main" val="75691157"/>
                    </a:ext>
                  </a:extLst>
                </a:gridCol>
                <a:gridCol w="2736304">
                  <a:extLst>
                    <a:ext uri="{9D8B030D-6E8A-4147-A177-3AD203B41FA5}">
                      <a16:colId xmlns:a16="http://schemas.microsoft.com/office/drawing/2014/main" val="2743506901"/>
                    </a:ext>
                  </a:extLst>
                </a:gridCol>
                <a:gridCol w="3600401">
                  <a:extLst>
                    <a:ext uri="{9D8B030D-6E8A-4147-A177-3AD203B41FA5}">
                      <a16:colId xmlns:a16="http://schemas.microsoft.com/office/drawing/2014/main" val="2508000233"/>
                    </a:ext>
                  </a:extLst>
                </a:gridCol>
              </a:tblGrid>
              <a:tr h="0">
                <a:tc>
                  <a:txBody>
                    <a:bodyPr/>
                    <a:lstStyle/>
                    <a:p>
                      <a:pPr>
                        <a:buNone/>
                      </a:pPr>
                      <a:r>
                        <a:rPr lang="el-GR" sz="2200" b="1" dirty="0"/>
                        <a:t>Σκοπός</a:t>
                      </a:r>
                    </a:p>
                  </a:txBody>
                  <a:tcPr anchor="ctr">
                    <a:lnL>
                      <a:noFill/>
                    </a:lnL>
                    <a:lnR>
                      <a:noFill/>
                    </a:lnR>
                    <a:lnT>
                      <a:noFill/>
                    </a:lnT>
                    <a:lnB>
                      <a:noFill/>
                    </a:lnB>
                    <a:noFill/>
                  </a:tcPr>
                </a:tc>
                <a:tc>
                  <a:txBody>
                    <a:bodyPr/>
                    <a:lstStyle/>
                    <a:p>
                      <a:pPr>
                        <a:buNone/>
                      </a:pPr>
                      <a:r>
                        <a:rPr lang="el-GR" sz="2200" b="1" dirty="0"/>
                        <a:t>Ψηφιακά Εργαλεία</a:t>
                      </a:r>
                    </a:p>
                  </a:txBody>
                  <a:tcPr anchor="ctr">
                    <a:lnL>
                      <a:noFill/>
                    </a:lnL>
                    <a:lnR>
                      <a:noFill/>
                    </a:lnR>
                    <a:lnT>
                      <a:noFill/>
                    </a:lnT>
                    <a:lnB>
                      <a:noFill/>
                    </a:lnB>
                    <a:noFill/>
                  </a:tcPr>
                </a:tc>
                <a:tc>
                  <a:txBody>
                    <a:bodyPr/>
                    <a:lstStyle/>
                    <a:p>
                      <a:pPr>
                        <a:buNone/>
                      </a:pPr>
                      <a:r>
                        <a:rPr lang="el-GR" sz="2200" b="1" dirty="0"/>
                        <a:t>Εφαρμογή σε </a:t>
                      </a:r>
                      <a:r>
                        <a:rPr lang="en-US" sz="2200" b="1" dirty="0"/>
                        <a:t>CoP</a:t>
                      </a:r>
                    </a:p>
                  </a:txBody>
                  <a:tcPr anchor="ctr">
                    <a:lnL>
                      <a:noFill/>
                    </a:lnL>
                    <a:lnR>
                      <a:noFill/>
                    </a:lnR>
                    <a:lnT>
                      <a:noFill/>
                    </a:lnT>
                    <a:lnB>
                      <a:noFill/>
                    </a:lnB>
                    <a:noFill/>
                  </a:tcPr>
                </a:tc>
                <a:extLst>
                  <a:ext uri="{0D108BD9-81ED-4DB2-BD59-A6C34878D82A}">
                    <a16:rowId xmlns:a16="http://schemas.microsoft.com/office/drawing/2014/main" val="2813051645"/>
                  </a:ext>
                </a:extLst>
              </a:tr>
              <a:tr h="0">
                <a:tc>
                  <a:txBody>
                    <a:bodyPr/>
                    <a:lstStyle/>
                    <a:p>
                      <a:pPr>
                        <a:buNone/>
                      </a:pPr>
                      <a:r>
                        <a:rPr lang="el-GR" sz="2200" b="0" dirty="0"/>
                        <a:t>Συνεργασία &amp; Επικοινωνία</a:t>
                      </a:r>
                    </a:p>
                  </a:txBody>
                  <a:tcPr anchor="ctr">
                    <a:lnL>
                      <a:noFill/>
                    </a:lnL>
                    <a:lnR>
                      <a:noFill/>
                    </a:lnR>
                    <a:lnT>
                      <a:noFill/>
                    </a:lnT>
                    <a:lnB>
                      <a:noFill/>
                    </a:lnB>
                    <a:noFill/>
                  </a:tcPr>
                </a:tc>
                <a:tc>
                  <a:txBody>
                    <a:bodyPr/>
                    <a:lstStyle/>
                    <a:p>
                      <a:pPr>
                        <a:buNone/>
                      </a:pPr>
                      <a:r>
                        <a:rPr lang="en-US" sz="2200"/>
                        <a:t>MS Teams, Zoom, Slack</a:t>
                      </a:r>
                    </a:p>
                  </a:txBody>
                  <a:tcPr anchor="ctr">
                    <a:lnL>
                      <a:noFill/>
                    </a:lnL>
                    <a:lnR>
                      <a:noFill/>
                    </a:lnR>
                    <a:lnT>
                      <a:noFill/>
                    </a:lnT>
                    <a:lnB>
                      <a:noFill/>
                    </a:lnB>
                    <a:noFill/>
                  </a:tcPr>
                </a:tc>
                <a:tc>
                  <a:txBody>
                    <a:bodyPr/>
                    <a:lstStyle/>
                    <a:p>
                      <a:pPr>
                        <a:buNone/>
                      </a:pPr>
                      <a:r>
                        <a:rPr lang="el-GR" sz="2200"/>
                        <a:t>Συντονισμός συνεδριών και ομάδων.</a:t>
                      </a:r>
                    </a:p>
                  </a:txBody>
                  <a:tcPr anchor="ctr">
                    <a:lnL>
                      <a:noFill/>
                    </a:lnL>
                    <a:lnR>
                      <a:noFill/>
                    </a:lnR>
                    <a:lnT>
                      <a:noFill/>
                    </a:lnT>
                    <a:lnB>
                      <a:noFill/>
                    </a:lnB>
                    <a:noFill/>
                  </a:tcPr>
                </a:tc>
                <a:extLst>
                  <a:ext uri="{0D108BD9-81ED-4DB2-BD59-A6C34878D82A}">
                    <a16:rowId xmlns:a16="http://schemas.microsoft.com/office/drawing/2014/main" val="572757559"/>
                  </a:ext>
                </a:extLst>
              </a:tr>
              <a:tr h="0">
                <a:tc>
                  <a:txBody>
                    <a:bodyPr/>
                    <a:lstStyle/>
                    <a:p>
                      <a:pPr>
                        <a:buNone/>
                      </a:pPr>
                      <a:r>
                        <a:rPr lang="el-GR" sz="2200" b="0" dirty="0"/>
                        <a:t>Συν-δημιουργία περιεχομένου</a:t>
                      </a:r>
                    </a:p>
                  </a:txBody>
                  <a:tcPr anchor="ctr">
                    <a:lnL>
                      <a:noFill/>
                    </a:lnL>
                    <a:lnR>
                      <a:noFill/>
                    </a:lnR>
                    <a:lnT>
                      <a:noFill/>
                    </a:lnT>
                    <a:lnB>
                      <a:noFill/>
                    </a:lnB>
                    <a:noFill/>
                  </a:tcPr>
                </a:tc>
                <a:tc>
                  <a:txBody>
                    <a:bodyPr/>
                    <a:lstStyle/>
                    <a:p>
                      <a:pPr>
                        <a:buNone/>
                      </a:pPr>
                      <a:r>
                        <a:rPr lang="en-US" sz="2200"/>
                        <a:t>Miro, Jamboard, Mural</a:t>
                      </a:r>
                    </a:p>
                  </a:txBody>
                  <a:tcPr anchor="ctr">
                    <a:lnL>
                      <a:noFill/>
                    </a:lnL>
                    <a:lnR>
                      <a:noFill/>
                    </a:lnR>
                    <a:lnT>
                      <a:noFill/>
                    </a:lnT>
                    <a:lnB>
                      <a:noFill/>
                    </a:lnB>
                    <a:noFill/>
                  </a:tcPr>
                </a:tc>
                <a:tc>
                  <a:txBody>
                    <a:bodyPr/>
                    <a:lstStyle/>
                    <a:p>
                      <a:pPr>
                        <a:buNone/>
                      </a:pPr>
                      <a:r>
                        <a:rPr lang="el-GR" sz="2200"/>
                        <a:t>Χαρτογράφηση ιδεών και σεναρίων.</a:t>
                      </a:r>
                    </a:p>
                  </a:txBody>
                  <a:tcPr anchor="ctr">
                    <a:lnL>
                      <a:noFill/>
                    </a:lnL>
                    <a:lnR>
                      <a:noFill/>
                    </a:lnR>
                    <a:lnT>
                      <a:noFill/>
                    </a:lnT>
                    <a:lnB>
                      <a:noFill/>
                    </a:lnB>
                    <a:noFill/>
                  </a:tcPr>
                </a:tc>
                <a:extLst>
                  <a:ext uri="{0D108BD9-81ED-4DB2-BD59-A6C34878D82A}">
                    <a16:rowId xmlns:a16="http://schemas.microsoft.com/office/drawing/2014/main" val="1944143830"/>
                  </a:ext>
                </a:extLst>
              </a:tr>
              <a:tr h="0">
                <a:tc>
                  <a:txBody>
                    <a:bodyPr/>
                    <a:lstStyle/>
                    <a:p>
                      <a:pPr>
                        <a:buNone/>
                      </a:pPr>
                      <a:r>
                        <a:rPr lang="el-GR" sz="2200" b="0" dirty="0"/>
                        <a:t>Συλλογή απόψεων &amp; ανατροφοδότησης</a:t>
                      </a:r>
                    </a:p>
                  </a:txBody>
                  <a:tcPr anchor="ctr">
                    <a:lnL>
                      <a:noFill/>
                    </a:lnL>
                    <a:lnR>
                      <a:noFill/>
                    </a:lnR>
                    <a:lnT>
                      <a:noFill/>
                    </a:lnT>
                    <a:lnB>
                      <a:noFill/>
                    </a:lnB>
                    <a:noFill/>
                  </a:tcPr>
                </a:tc>
                <a:tc>
                  <a:txBody>
                    <a:bodyPr/>
                    <a:lstStyle/>
                    <a:p>
                      <a:pPr>
                        <a:buNone/>
                      </a:pPr>
                      <a:r>
                        <a:rPr lang="en-US" sz="2200"/>
                        <a:t>Mentimeter, Slido, Google Forms</a:t>
                      </a:r>
                    </a:p>
                  </a:txBody>
                  <a:tcPr anchor="ctr">
                    <a:lnL>
                      <a:noFill/>
                    </a:lnL>
                    <a:lnR>
                      <a:noFill/>
                    </a:lnR>
                    <a:lnT>
                      <a:noFill/>
                    </a:lnT>
                    <a:lnB>
                      <a:noFill/>
                    </a:lnB>
                    <a:noFill/>
                  </a:tcPr>
                </a:tc>
                <a:tc>
                  <a:txBody>
                    <a:bodyPr/>
                    <a:lstStyle/>
                    <a:p>
                      <a:pPr>
                        <a:buNone/>
                      </a:pPr>
                      <a:r>
                        <a:rPr lang="el-GR" sz="2200"/>
                        <a:t>Διαδραστικές ερωτήσεις, </a:t>
                      </a:r>
                      <a:r>
                        <a:rPr lang="en-US" sz="2200"/>
                        <a:t>live polls.</a:t>
                      </a:r>
                    </a:p>
                  </a:txBody>
                  <a:tcPr anchor="ctr">
                    <a:lnL>
                      <a:noFill/>
                    </a:lnL>
                    <a:lnR>
                      <a:noFill/>
                    </a:lnR>
                    <a:lnT>
                      <a:noFill/>
                    </a:lnT>
                    <a:lnB>
                      <a:noFill/>
                    </a:lnB>
                    <a:noFill/>
                  </a:tcPr>
                </a:tc>
                <a:extLst>
                  <a:ext uri="{0D108BD9-81ED-4DB2-BD59-A6C34878D82A}">
                    <a16:rowId xmlns:a16="http://schemas.microsoft.com/office/drawing/2014/main" val="2595474011"/>
                  </a:ext>
                </a:extLst>
              </a:tr>
              <a:tr h="0">
                <a:tc>
                  <a:txBody>
                    <a:bodyPr/>
                    <a:lstStyle/>
                    <a:p>
                      <a:pPr>
                        <a:buNone/>
                      </a:pPr>
                      <a:r>
                        <a:rPr lang="el-GR" sz="2200" b="0" dirty="0"/>
                        <a:t>Κοινή βάση γνώσης</a:t>
                      </a:r>
                    </a:p>
                  </a:txBody>
                  <a:tcPr anchor="ctr">
                    <a:lnL>
                      <a:noFill/>
                    </a:lnL>
                    <a:lnR>
                      <a:noFill/>
                    </a:lnR>
                    <a:lnT>
                      <a:noFill/>
                    </a:lnT>
                    <a:lnB>
                      <a:noFill/>
                    </a:lnB>
                    <a:noFill/>
                  </a:tcPr>
                </a:tc>
                <a:tc>
                  <a:txBody>
                    <a:bodyPr/>
                    <a:lstStyle/>
                    <a:p>
                      <a:pPr>
                        <a:buNone/>
                      </a:pPr>
                      <a:r>
                        <a:rPr lang="en-US" sz="2200"/>
                        <a:t>Google Drive, Notion, WikiSpaces</a:t>
                      </a:r>
                    </a:p>
                  </a:txBody>
                  <a:tcPr anchor="ctr">
                    <a:lnL>
                      <a:noFill/>
                    </a:lnL>
                    <a:lnR>
                      <a:noFill/>
                    </a:lnR>
                    <a:lnT>
                      <a:noFill/>
                    </a:lnT>
                    <a:lnB>
                      <a:noFill/>
                    </a:lnB>
                    <a:noFill/>
                  </a:tcPr>
                </a:tc>
                <a:tc>
                  <a:txBody>
                    <a:bodyPr/>
                    <a:lstStyle/>
                    <a:p>
                      <a:pPr>
                        <a:buNone/>
                      </a:pPr>
                      <a:r>
                        <a:rPr lang="el-GR" sz="2200"/>
                        <a:t>Αποθήκευση, κοινή συγγραφή και διάχυση υλικού.</a:t>
                      </a:r>
                    </a:p>
                  </a:txBody>
                  <a:tcPr anchor="ctr">
                    <a:lnL>
                      <a:noFill/>
                    </a:lnL>
                    <a:lnR>
                      <a:noFill/>
                    </a:lnR>
                    <a:lnT>
                      <a:noFill/>
                    </a:lnT>
                    <a:lnB>
                      <a:noFill/>
                    </a:lnB>
                    <a:noFill/>
                  </a:tcPr>
                </a:tc>
                <a:extLst>
                  <a:ext uri="{0D108BD9-81ED-4DB2-BD59-A6C34878D82A}">
                    <a16:rowId xmlns:a16="http://schemas.microsoft.com/office/drawing/2014/main" val="821943921"/>
                  </a:ext>
                </a:extLst>
              </a:tr>
              <a:tr h="0">
                <a:tc>
                  <a:txBody>
                    <a:bodyPr/>
                    <a:lstStyle/>
                    <a:p>
                      <a:pPr>
                        <a:buNone/>
                      </a:pPr>
                      <a:r>
                        <a:rPr lang="el-GR" sz="2200" b="0" dirty="0"/>
                        <a:t>Αξιολόγηση &amp; </a:t>
                      </a:r>
                      <a:r>
                        <a:rPr lang="en-US" sz="2200" b="0" dirty="0"/>
                        <a:t>Follow-up</a:t>
                      </a:r>
                    </a:p>
                  </a:txBody>
                  <a:tcPr anchor="ctr">
                    <a:lnL>
                      <a:noFill/>
                    </a:lnL>
                    <a:lnR>
                      <a:noFill/>
                    </a:lnR>
                    <a:lnT>
                      <a:noFill/>
                    </a:lnT>
                    <a:lnB>
                      <a:noFill/>
                    </a:lnB>
                    <a:noFill/>
                  </a:tcPr>
                </a:tc>
                <a:tc>
                  <a:txBody>
                    <a:bodyPr/>
                    <a:lstStyle/>
                    <a:p>
                      <a:pPr>
                        <a:buNone/>
                      </a:pPr>
                      <a:r>
                        <a:rPr lang="en-US" sz="2200"/>
                        <a:t>Trello, Asana</a:t>
                      </a:r>
                    </a:p>
                  </a:txBody>
                  <a:tcPr anchor="ctr">
                    <a:lnL>
                      <a:noFill/>
                    </a:lnL>
                    <a:lnR>
                      <a:noFill/>
                    </a:lnR>
                    <a:lnT>
                      <a:noFill/>
                    </a:lnT>
                    <a:lnB>
                      <a:noFill/>
                    </a:lnB>
                    <a:noFill/>
                  </a:tcPr>
                </a:tc>
                <a:tc>
                  <a:txBody>
                    <a:bodyPr/>
                    <a:lstStyle/>
                    <a:p>
                      <a:pPr>
                        <a:buNone/>
                      </a:pPr>
                      <a:r>
                        <a:rPr lang="el-GR" sz="2200" dirty="0"/>
                        <a:t>Παρακολούθηση ενεργειών και συνεισφορών.</a:t>
                      </a:r>
                    </a:p>
                  </a:txBody>
                  <a:tcPr anchor="ctr">
                    <a:lnL>
                      <a:noFill/>
                    </a:lnL>
                    <a:lnR>
                      <a:noFill/>
                    </a:lnR>
                    <a:lnT>
                      <a:noFill/>
                    </a:lnT>
                    <a:lnB>
                      <a:noFill/>
                    </a:lnB>
                    <a:noFill/>
                  </a:tcPr>
                </a:tc>
                <a:extLst>
                  <a:ext uri="{0D108BD9-81ED-4DB2-BD59-A6C34878D82A}">
                    <a16:rowId xmlns:a16="http://schemas.microsoft.com/office/drawing/2014/main" val="385859413"/>
                  </a:ext>
                </a:extLst>
              </a:tr>
            </a:tbl>
          </a:graphicData>
        </a:graphic>
      </p:graphicFrame>
    </p:spTree>
    <p:extLst>
      <p:ext uri="{BB962C8B-B14F-4D97-AF65-F5344CB8AC3E}">
        <p14:creationId xmlns:p14="http://schemas.microsoft.com/office/powerpoint/2010/main" val="3060602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50373-094A-7F29-649E-4AF31226B7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701B28-E52F-A448-FA1C-AEFAB9E83B50}"/>
              </a:ext>
            </a:extLst>
          </p:cNvPr>
          <p:cNvSpPr>
            <a:spLocks noGrp="1"/>
          </p:cNvSpPr>
          <p:nvPr>
            <p:ph type="title"/>
          </p:nvPr>
        </p:nvSpPr>
        <p:spPr>
          <a:xfrm>
            <a:off x="3563888" y="1700809"/>
            <a:ext cx="5472608" cy="3861792"/>
          </a:xfrm>
        </p:spPr>
        <p:txBody>
          <a:bodyPr>
            <a:normAutofit/>
          </a:bodyPr>
          <a:lstStyle/>
          <a:p>
            <a:r>
              <a:rPr lang="el-GR" sz="3600" dirty="0"/>
              <a:t>Παράδειγμα εφαρμογής CoP: Βιολογικός Καθαρισμός &amp; Λίπασμα</a:t>
            </a:r>
          </a:p>
        </p:txBody>
      </p:sp>
    </p:spTree>
    <p:extLst>
      <p:ext uri="{BB962C8B-B14F-4D97-AF65-F5344CB8AC3E}">
        <p14:creationId xmlns:p14="http://schemas.microsoft.com/office/powerpoint/2010/main" val="6652047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2A182-A3AF-731C-F3C0-988A9F9FAF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71A8C-EAD0-FC56-4F93-DBE54A0DE94F}"/>
              </a:ext>
            </a:extLst>
          </p:cNvPr>
          <p:cNvSpPr>
            <a:spLocks noGrp="1"/>
          </p:cNvSpPr>
          <p:nvPr>
            <p:ph type="title"/>
          </p:nvPr>
        </p:nvSpPr>
        <p:spPr>
          <a:xfrm>
            <a:off x="276225" y="372616"/>
            <a:ext cx="8591550" cy="1184176"/>
          </a:xfrm>
        </p:spPr>
        <p:txBody>
          <a:bodyPr>
            <a:noAutofit/>
          </a:bodyPr>
          <a:lstStyle/>
          <a:p>
            <a:r>
              <a:rPr lang="el-GR" dirty="0"/>
              <a:t>Θεματική CoP: Αστικά Λύματα ως Πόρος για Βιώσιμη Γεωργία</a:t>
            </a:r>
          </a:p>
        </p:txBody>
      </p:sp>
      <p:sp>
        <p:nvSpPr>
          <p:cNvPr id="3" name="Content Placeholder 2">
            <a:extLst>
              <a:ext uri="{FF2B5EF4-FFF2-40B4-BE49-F238E27FC236}">
                <a16:creationId xmlns:a16="http://schemas.microsoft.com/office/drawing/2014/main" id="{05ADB499-AA39-BC29-B076-BF97C5BDB735}"/>
              </a:ext>
            </a:extLst>
          </p:cNvPr>
          <p:cNvSpPr>
            <a:spLocks noGrp="1"/>
          </p:cNvSpPr>
          <p:nvPr>
            <p:ph sz="quarter" idx="13"/>
          </p:nvPr>
        </p:nvSpPr>
        <p:spPr>
          <a:xfrm>
            <a:off x="107504" y="1628800"/>
            <a:ext cx="8928992" cy="5040560"/>
          </a:xfrm>
        </p:spPr>
        <p:txBody>
          <a:bodyPr>
            <a:normAutofit/>
          </a:bodyPr>
          <a:lstStyle/>
          <a:p>
            <a:pPr>
              <a:buNone/>
            </a:pPr>
            <a:r>
              <a:rPr lang="el-GR" b="1" dirty="0"/>
              <a:t>Σκοπός:</a:t>
            </a:r>
            <a:br>
              <a:rPr lang="el-GR" dirty="0"/>
            </a:br>
            <a:r>
              <a:rPr lang="el-GR" dirty="0"/>
              <a:t>Να διερευνηθεί πώς ένας βιολογικός καθαρισμός μπορεί να </a:t>
            </a:r>
            <a:r>
              <a:rPr lang="el-GR" b="1" dirty="0"/>
              <a:t>μετατρέψει αστικά λύματα σε ασφαλές και χρήσιμο λίπασμα</a:t>
            </a:r>
            <a:r>
              <a:rPr lang="el-GR" dirty="0"/>
              <a:t>, μέσω </a:t>
            </a:r>
            <a:r>
              <a:rPr lang="el-GR" b="1" dirty="0"/>
              <a:t>συνεργασίας</a:t>
            </a:r>
            <a:r>
              <a:rPr lang="el-GR" dirty="0"/>
              <a:t> επιστημόνων, φορέων, αγροτών και πολιτών.</a:t>
            </a:r>
          </a:p>
          <a:p>
            <a:pPr>
              <a:buNone/>
            </a:pPr>
            <a:r>
              <a:rPr lang="el-GR" b="1" dirty="0"/>
              <a:t>Πιθανή σύνθεση CoP:</a:t>
            </a:r>
            <a:endParaRPr lang="el-GR" dirty="0"/>
          </a:p>
          <a:p>
            <a:pPr lvl="1"/>
            <a:r>
              <a:rPr lang="el-GR" sz="2200" b="1" dirty="0"/>
              <a:t>Ειδικοί:</a:t>
            </a:r>
            <a:r>
              <a:rPr lang="el-GR" sz="2200" dirty="0"/>
              <a:t> περιβαλλοντικοί μηχανικοί, γεωπόνοι, ειδικοί υγείας.</a:t>
            </a:r>
          </a:p>
          <a:p>
            <a:pPr lvl="1"/>
            <a:r>
              <a:rPr lang="el-GR" sz="2200" b="1" dirty="0"/>
              <a:t>Φορείς:</a:t>
            </a:r>
            <a:r>
              <a:rPr lang="el-GR" sz="2200" dirty="0"/>
              <a:t> δήμος, εταιρεία ύδρευσης, τοπική αγροτική ένωση.</a:t>
            </a:r>
          </a:p>
          <a:p>
            <a:pPr lvl="1"/>
            <a:r>
              <a:rPr lang="el-GR" sz="2200" b="1" dirty="0"/>
              <a:t>Πολίτες / Αγρότες:</a:t>
            </a:r>
            <a:r>
              <a:rPr lang="el-GR" sz="2200" dirty="0"/>
              <a:t> άμεσα ενδιαφερόμενοι για το τελικό προϊόν.</a:t>
            </a:r>
          </a:p>
          <a:p>
            <a:pPr lvl="1"/>
            <a:endParaRPr lang="el-GR" sz="2200" dirty="0"/>
          </a:p>
          <a:p>
            <a:pPr>
              <a:buNone/>
            </a:pPr>
            <a:r>
              <a:rPr lang="el-GR" b="1" dirty="0"/>
              <a:t>Κεντρικά ερωτήματα της CoP:</a:t>
            </a:r>
            <a:endParaRPr lang="el-GR" dirty="0"/>
          </a:p>
          <a:p>
            <a:pPr>
              <a:buFont typeface="+mj-lt"/>
              <a:buAutoNum type="arabicPeriod"/>
            </a:pPr>
            <a:r>
              <a:rPr lang="el-GR" dirty="0"/>
              <a:t>Ποιες παράμετροι είναι οι σημαντικότερες ώστε να σχεδιαστεί</a:t>
            </a:r>
            <a:r>
              <a:rPr lang="en-US" dirty="0"/>
              <a:t> </a:t>
            </a:r>
            <a:r>
              <a:rPr lang="el-GR" u="sng" dirty="0"/>
              <a:t>περιβαλλοντικά, οικονομικά ή κοινωνικά</a:t>
            </a:r>
            <a:r>
              <a:rPr lang="el-GR" dirty="0"/>
              <a:t> ο κυκλικός βιολογικός καθαρισμός;</a:t>
            </a:r>
          </a:p>
        </p:txBody>
      </p:sp>
    </p:spTree>
    <p:extLst>
      <p:ext uri="{BB962C8B-B14F-4D97-AF65-F5344CB8AC3E}">
        <p14:creationId xmlns:p14="http://schemas.microsoft.com/office/powerpoint/2010/main" val="178075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xEl>
                                              <p:pRg st="2" end="2"/>
                                            </p:txEl>
                                          </p:spTgt>
                                        </p:tgtEl>
                                        <p:attrNameLst>
                                          <p:attrName>style.opacity</p:attrName>
                                        </p:attrNameLst>
                                      </p:cBhvr>
                                      <p:to>
                                        <p:strVal val="0.5"/>
                                      </p:to>
                                    </p:set>
                                    <p:animEffect filter="image" prLst="opacity: 0.5">
                                      <p:cBhvr rctx="IE">
                                        <p:cTn id="7"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2BA1-D49C-1685-1876-47783DCD6004}"/>
              </a:ext>
            </a:extLst>
          </p:cNvPr>
          <p:cNvSpPr>
            <a:spLocks noGrp="1"/>
          </p:cNvSpPr>
          <p:nvPr>
            <p:ph type="title"/>
          </p:nvPr>
        </p:nvSpPr>
        <p:spPr/>
        <p:txBody>
          <a:bodyPr/>
          <a:lstStyle/>
          <a:p>
            <a:endParaRPr lang="en-US"/>
          </a:p>
        </p:txBody>
      </p:sp>
      <p:pic>
        <p:nvPicPr>
          <p:cNvPr id="4" name="Online Media 3" title="ΠΜΣ 2 Διαχείριση των φυσικών πόρων και των οικοσυστημάτων - Το Κρυφό Κόστος">
            <a:hlinkClick r:id="" action="ppaction://media"/>
            <a:extLst>
              <a:ext uri="{FF2B5EF4-FFF2-40B4-BE49-F238E27FC236}">
                <a16:creationId xmlns:a16="http://schemas.microsoft.com/office/drawing/2014/main" id="{FB2D02FA-F83E-8A75-9440-94865D2B3A28}"/>
              </a:ext>
            </a:extLst>
          </p:cNvPr>
          <p:cNvPicPr>
            <a:picLocks noGrp="1" noRot="1" noChangeAspect="1"/>
          </p:cNvPicPr>
          <p:nvPr>
            <p:ph sz="quarter" idx="13"/>
            <a:videoFile r:link="rId1"/>
          </p:nvPr>
        </p:nvPicPr>
        <p:blipFill>
          <a:blip r:embed="rId3"/>
          <a:stretch>
            <a:fillRect/>
          </a:stretch>
        </p:blipFill>
        <p:spPr>
          <a:xfrm>
            <a:off x="274638" y="1339850"/>
            <a:ext cx="8594725" cy="4852988"/>
          </a:xfrm>
          <a:prstGeom prst="rect">
            <a:avLst/>
          </a:prstGeom>
        </p:spPr>
      </p:pic>
    </p:spTree>
    <p:extLst>
      <p:ext uri="{BB962C8B-B14F-4D97-AF65-F5344CB8AC3E}">
        <p14:creationId xmlns:p14="http://schemas.microsoft.com/office/powerpoint/2010/main" val="15447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67BFF-6422-4150-6AD6-25564F0F6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B6793C-2BD3-6D1B-F347-415433704A7B}"/>
              </a:ext>
            </a:extLst>
          </p:cNvPr>
          <p:cNvSpPr>
            <a:spLocks noGrp="1"/>
          </p:cNvSpPr>
          <p:nvPr>
            <p:ph type="title"/>
          </p:nvPr>
        </p:nvSpPr>
        <p:spPr>
          <a:xfrm>
            <a:off x="276225" y="372616"/>
            <a:ext cx="8591550" cy="1184176"/>
          </a:xfrm>
        </p:spPr>
        <p:txBody>
          <a:bodyPr>
            <a:noAutofit/>
          </a:bodyPr>
          <a:lstStyle/>
          <a:p>
            <a:r>
              <a:rPr lang="el-GR" dirty="0"/>
              <a:t>Θεματική CoP: Αστικά Λύματα ως Πόρος για Βιώσιμη Γεωργία</a:t>
            </a:r>
          </a:p>
        </p:txBody>
      </p:sp>
      <p:sp>
        <p:nvSpPr>
          <p:cNvPr id="3" name="Content Placeholder 2">
            <a:extLst>
              <a:ext uri="{FF2B5EF4-FFF2-40B4-BE49-F238E27FC236}">
                <a16:creationId xmlns:a16="http://schemas.microsoft.com/office/drawing/2014/main" id="{96767C9E-ABAD-F7E4-D3D5-2A784F81E53A}"/>
              </a:ext>
            </a:extLst>
          </p:cNvPr>
          <p:cNvSpPr>
            <a:spLocks noGrp="1"/>
          </p:cNvSpPr>
          <p:nvPr>
            <p:ph sz="quarter" idx="13"/>
          </p:nvPr>
        </p:nvSpPr>
        <p:spPr>
          <a:xfrm>
            <a:off x="107504" y="1916832"/>
            <a:ext cx="8928992" cy="1512168"/>
          </a:xfrm>
        </p:spPr>
        <p:txBody>
          <a:bodyPr>
            <a:noAutofit/>
          </a:bodyPr>
          <a:lstStyle/>
          <a:p>
            <a:pPr>
              <a:buNone/>
            </a:pPr>
            <a:r>
              <a:rPr lang="el-GR" sz="3200" dirty="0"/>
              <a:t>Ένας δήμος σχεδιάζει κυκλικό βιολογικό καθαρισμό που μετατρέπει λύματα σε λίπασμα για τοπική γεωργία.</a:t>
            </a:r>
            <a:endParaRPr lang="en-US" sz="3200" dirty="0"/>
          </a:p>
          <a:p>
            <a:pPr>
              <a:buNone/>
            </a:pPr>
            <a:endParaRPr lang="en-US" sz="3200" dirty="0"/>
          </a:p>
          <a:p>
            <a:pPr>
              <a:buNone/>
            </a:pPr>
            <a:endParaRPr lang="el-GR" sz="3200" dirty="0"/>
          </a:p>
        </p:txBody>
      </p:sp>
      <p:sp>
        <p:nvSpPr>
          <p:cNvPr id="5" name="TextBox 4">
            <a:extLst>
              <a:ext uri="{FF2B5EF4-FFF2-40B4-BE49-F238E27FC236}">
                <a16:creationId xmlns:a16="http://schemas.microsoft.com/office/drawing/2014/main" id="{3ED3AE43-5D70-8D74-C286-6F892AAFE4F9}"/>
              </a:ext>
            </a:extLst>
          </p:cNvPr>
          <p:cNvSpPr txBox="1"/>
          <p:nvPr/>
        </p:nvSpPr>
        <p:spPr>
          <a:xfrm>
            <a:off x="169352" y="3429000"/>
            <a:ext cx="8706415" cy="2308324"/>
          </a:xfrm>
          <a:prstGeom prst="rect">
            <a:avLst/>
          </a:prstGeom>
          <a:noFill/>
        </p:spPr>
        <p:txBody>
          <a:bodyPr wrap="square">
            <a:spAutoFit/>
          </a:bodyPr>
          <a:lstStyle/>
          <a:p>
            <a:r>
              <a:rPr lang="el-GR" sz="3600" b="1" dirty="0"/>
              <a:t>Ποιες παράμετροι είναι οι σημαντικότερες ώστε ο σχεδιασμός να είναι περιβαλλοντικά, οικονομικά και κοινωνικά βιώσιμος;</a:t>
            </a:r>
            <a:endParaRPr lang="en-US" sz="3600" b="1" dirty="0"/>
          </a:p>
        </p:txBody>
      </p:sp>
      <p:sp>
        <p:nvSpPr>
          <p:cNvPr id="7" name="TextBox 6">
            <a:extLst>
              <a:ext uri="{FF2B5EF4-FFF2-40B4-BE49-F238E27FC236}">
                <a16:creationId xmlns:a16="http://schemas.microsoft.com/office/drawing/2014/main" id="{A72D516F-5895-39D0-00D9-BBEF1191DB18}"/>
              </a:ext>
            </a:extLst>
          </p:cNvPr>
          <p:cNvSpPr txBox="1"/>
          <p:nvPr/>
        </p:nvSpPr>
        <p:spPr>
          <a:xfrm>
            <a:off x="107503" y="5949280"/>
            <a:ext cx="8706415" cy="461665"/>
          </a:xfrm>
          <a:prstGeom prst="rect">
            <a:avLst/>
          </a:prstGeom>
          <a:noFill/>
        </p:spPr>
        <p:txBody>
          <a:bodyPr wrap="square">
            <a:spAutoFit/>
          </a:bodyPr>
          <a:lstStyle/>
          <a:p>
            <a:r>
              <a:rPr lang="el-GR" sz="2400" b="1" dirty="0"/>
              <a:t>Δεν υπάρχει “σωστή” απάντηση, αλλά συλλογική κατανόηση!</a:t>
            </a:r>
            <a:endParaRPr lang="en-US" sz="2400" b="1" dirty="0"/>
          </a:p>
        </p:txBody>
      </p:sp>
    </p:spTree>
    <p:extLst>
      <p:ext uri="{BB962C8B-B14F-4D97-AF65-F5344CB8AC3E}">
        <p14:creationId xmlns:p14="http://schemas.microsoft.com/office/powerpoint/2010/main" val="128842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allAtOnce"/>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FDA1D-7C12-C023-0CC1-3A7887BFC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46512B-D81B-FF65-B614-8DF71A8968B0}"/>
              </a:ext>
            </a:extLst>
          </p:cNvPr>
          <p:cNvSpPr>
            <a:spLocks noGrp="1"/>
          </p:cNvSpPr>
          <p:nvPr>
            <p:ph type="title"/>
          </p:nvPr>
        </p:nvSpPr>
        <p:spPr>
          <a:xfrm>
            <a:off x="276225" y="228600"/>
            <a:ext cx="8591550" cy="3848472"/>
          </a:xfrm>
        </p:spPr>
        <p:txBody>
          <a:bodyPr>
            <a:noAutofit/>
          </a:bodyPr>
          <a:lstStyle/>
          <a:p>
            <a:r>
              <a:rPr lang="el-GR" sz="6500" dirty="0"/>
              <a:t>ΔΙΑΛΕΙΜΜΑ </a:t>
            </a:r>
            <a:br>
              <a:rPr lang="el-GR" sz="6500" dirty="0"/>
            </a:br>
            <a:r>
              <a:rPr lang="el-GR" sz="6500" dirty="0"/>
              <a:t>&amp;</a:t>
            </a:r>
            <a:br>
              <a:rPr lang="el-GR" sz="6500" dirty="0"/>
            </a:br>
            <a:r>
              <a:rPr lang="el-GR" sz="6500" dirty="0"/>
              <a:t>ΠΡΟΕΤΟΙΜΑΣΙΑ</a:t>
            </a:r>
            <a:endParaRPr lang="en-US" sz="6500" dirty="0"/>
          </a:p>
        </p:txBody>
      </p:sp>
    </p:spTree>
    <p:extLst>
      <p:ext uri="{BB962C8B-B14F-4D97-AF65-F5344CB8AC3E}">
        <p14:creationId xmlns:p14="http://schemas.microsoft.com/office/powerpoint/2010/main" val="20674589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8534B-4E54-69F7-713F-4C1EFF1A3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7D498-5E30-CA0F-9ACF-DA18E880427D}"/>
              </a:ext>
            </a:extLst>
          </p:cNvPr>
          <p:cNvSpPr>
            <a:spLocks noGrp="1"/>
          </p:cNvSpPr>
          <p:nvPr>
            <p:ph type="title"/>
          </p:nvPr>
        </p:nvSpPr>
        <p:spPr>
          <a:xfrm>
            <a:off x="276225" y="372616"/>
            <a:ext cx="8591550" cy="1184176"/>
          </a:xfrm>
        </p:spPr>
        <p:txBody>
          <a:bodyPr>
            <a:noAutofit/>
          </a:bodyPr>
          <a:lstStyle/>
          <a:p>
            <a:r>
              <a:rPr lang="el-GR" dirty="0"/>
              <a:t>Θεματική CoP: Αστικά Λύματα ως Πόρος για Βιώσιμη Γεωργία</a:t>
            </a:r>
          </a:p>
        </p:txBody>
      </p:sp>
      <p:sp>
        <p:nvSpPr>
          <p:cNvPr id="3" name="Content Placeholder 2">
            <a:extLst>
              <a:ext uri="{FF2B5EF4-FFF2-40B4-BE49-F238E27FC236}">
                <a16:creationId xmlns:a16="http://schemas.microsoft.com/office/drawing/2014/main" id="{4658D0E5-587E-ADB8-A835-5B2FE163E808}"/>
              </a:ext>
            </a:extLst>
          </p:cNvPr>
          <p:cNvSpPr>
            <a:spLocks noGrp="1"/>
          </p:cNvSpPr>
          <p:nvPr>
            <p:ph sz="quarter" idx="13"/>
          </p:nvPr>
        </p:nvSpPr>
        <p:spPr>
          <a:xfrm>
            <a:off x="107504" y="1916832"/>
            <a:ext cx="8928992" cy="3960440"/>
          </a:xfrm>
        </p:spPr>
        <p:txBody>
          <a:bodyPr>
            <a:noAutofit/>
          </a:bodyPr>
          <a:lstStyle/>
          <a:p>
            <a:pPr>
              <a:buNone/>
            </a:pPr>
            <a:r>
              <a:rPr lang="en-US" sz="11500" dirty="0">
                <a:solidFill>
                  <a:srgbClr val="002060"/>
                </a:solidFill>
                <a:hlinkClick r:id="rId3">
                  <a:extLst>
                    <a:ext uri="{A12FA001-AC4F-418D-AE19-62706E023703}">
                      <ahyp:hlinkClr xmlns:ahyp="http://schemas.microsoft.com/office/drawing/2018/hyperlinkcolor" val="tx"/>
                    </a:ext>
                  </a:extLst>
                </a:hlinkClick>
              </a:rPr>
              <a:t>MIRO</a:t>
            </a:r>
            <a:endParaRPr lang="el-GR" sz="3200" dirty="0">
              <a:solidFill>
                <a:srgbClr val="002060"/>
              </a:solidFill>
            </a:endParaRPr>
          </a:p>
        </p:txBody>
      </p:sp>
      <p:sp>
        <p:nvSpPr>
          <p:cNvPr id="5" name="TextBox 4">
            <a:extLst>
              <a:ext uri="{FF2B5EF4-FFF2-40B4-BE49-F238E27FC236}">
                <a16:creationId xmlns:a16="http://schemas.microsoft.com/office/drawing/2014/main" id="{A5FC8632-37E2-C6B4-D50B-B3AA6F3FBD79}"/>
              </a:ext>
            </a:extLst>
          </p:cNvPr>
          <p:cNvSpPr txBox="1"/>
          <p:nvPr/>
        </p:nvSpPr>
        <p:spPr>
          <a:xfrm>
            <a:off x="110952" y="4293096"/>
            <a:ext cx="7705278" cy="369332"/>
          </a:xfrm>
          <a:prstGeom prst="rect">
            <a:avLst/>
          </a:prstGeom>
          <a:noFill/>
        </p:spPr>
        <p:txBody>
          <a:bodyPr wrap="square">
            <a:spAutoFit/>
          </a:bodyPr>
          <a:lstStyle/>
          <a:p>
            <a:r>
              <a:rPr lang="en-US" dirty="0">
                <a:hlinkClick r:id="rId4"/>
              </a:rPr>
              <a:t>https://miro.com/app/board/uXjVJymRY_c=/?share_link_id=333869121799</a:t>
            </a:r>
            <a:r>
              <a:rPr lang="en-US" dirty="0"/>
              <a:t> </a:t>
            </a:r>
          </a:p>
        </p:txBody>
      </p:sp>
    </p:spTree>
    <p:extLst>
      <p:ext uri="{BB962C8B-B14F-4D97-AF65-F5344CB8AC3E}">
        <p14:creationId xmlns:p14="http://schemas.microsoft.com/office/powerpoint/2010/main" val="17080989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00FE-0931-8DA5-AF60-21075583BB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D9AA26-D662-583C-B2A1-99852D57DBE0}"/>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6886056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6E63-2D63-FFD6-A4FC-89CCD4A96D30}"/>
              </a:ext>
            </a:extLst>
          </p:cNvPr>
          <p:cNvSpPr>
            <a:spLocks noGrp="1"/>
          </p:cNvSpPr>
          <p:nvPr>
            <p:ph type="title"/>
          </p:nvPr>
        </p:nvSpPr>
        <p:spPr>
          <a:xfrm>
            <a:off x="276225" y="228601"/>
            <a:ext cx="8591550" cy="680120"/>
          </a:xfrm>
        </p:spPr>
        <p:txBody>
          <a:bodyPr/>
          <a:lstStyle/>
          <a:p>
            <a:r>
              <a:rPr lang="el-GR" dirty="0"/>
              <a:t>Αναστοχασμός (1) </a:t>
            </a:r>
            <a:endParaRPr lang="en-US" dirty="0"/>
          </a:p>
        </p:txBody>
      </p:sp>
      <p:pic>
        <p:nvPicPr>
          <p:cNvPr id="1026" name="Picture 2" descr="Forms response chart. Question title: Πόσο αποδεκτή θεωρείτε τη χρήση λιπάσματος που έχει φτιαχθεί μετά από επεξεργασία στικών λυμάτων; (1–5, με 5 = απολύτως αποδεκτή). Number of responses: 11 responses.">
            <a:extLst>
              <a:ext uri="{FF2B5EF4-FFF2-40B4-BE49-F238E27FC236}">
                <a16:creationId xmlns:a16="http://schemas.microsoft.com/office/drawing/2014/main" id="{0F9AAB90-2D24-02EC-BAA1-957A43B3D573}"/>
              </a:ext>
            </a:extLst>
          </p:cNvPr>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56792"/>
            <a:ext cx="878497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085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9F6A-6B6E-52FC-E3CB-347182C105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29A19-65D0-F93A-91C4-60A45CD05A7F}"/>
              </a:ext>
            </a:extLst>
          </p:cNvPr>
          <p:cNvSpPr>
            <a:spLocks noGrp="1"/>
          </p:cNvSpPr>
          <p:nvPr>
            <p:ph type="title"/>
          </p:nvPr>
        </p:nvSpPr>
        <p:spPr>
          <a:xfrm>
            <a:off x="276225" y="228601"/>
            <a:ext cx="8591550" cy="752128"/>
          </a:xfrm>
        </p:spPr>
        <p:txBody>
          <a:bodyPr/>
          <a:lstStyle/>
          <a:p>
            <a:r>
              <a:rPr lang="el-GR" dirty="0"/>
              <a:t>Αναστοχασμός (2) </a:t>
            </a:r>
            <a:endParaRPr lang="en-US" dirty="0"/>
          </a:p>
        </p:txBody>
      </p:sp>
      <p:sp>
        <p:nvSpPr>
          <p:cNvPr id="3" name="Content Placeholder 2">
            <a:extLst>
              <a:ext uri="{FF2B5EF4-FFF2-40B4-BE49-F238E27FC236}">
                <a16:creationId xmlns:a16="http://schemas.microsoft.com/office/drawing/2014/main" id="{345D9255-08C1-EA2C-7E15-B08B6A6D0049}"/>
              </a:ext>
            </a:extLst>
          </p:cNvPr>
          <p:cNvSpPr>
            <a:spLocks noGrp="1"/>
          </p:cNvSpPr>
          <p:nvPr>
            <p:ph sz="quarter" idx="13"/>
          </p:nvPr>
        </p:nvSpPr>
        <p:spPr>
          <a:xfrm>
            <a:off x="107504" y="1124744"/>
            <a:ext cx="9036496" cy="5616624"/>
          </a:xfrm>
        </p:spPr>
        <p:txBody>
          <a:bodyPr>
            <a:normAutofit fontScale="77500" lnSpcReduction="20000"/>
          </a:bodyPr>
          <a:lstStyle/>
          <a:p>
            <a:r>
              <a:rPr lang="el-GR" dirty="0"/>
              <a:t>Η παρουσία </a:t>
            </a:r>
            <a:r>
              <a:rPr lang="el-GR" dirty="0" err="1"/>
              <a:t>βαρέων</a:t>
            </a:r>
            <a:r>
              <a:rPr lang="el-GR" dirty="0"/>
              <a:t> μετάλλων, τοξικών ουσιών και παθογόνων μικροοργανισμών που το καθιστά επικίνδυνο για οποιαδήποτε άμεση χρήση.</a:t>
            </a:r>
          </a:p>
          <a:p>
            <a:r>
              <a:rPr lang="el-GR" dirty="0"/>
              <a:t>Η ασφάλεια του τελικού </a:t>
            </a:r>
            <a:r>
              <a:rPr lang="el-GR" dirty="0" err="1"/>
              <a:t>προιόντος</a:t>
            </a:r>
            <a:r>
              <a:rPr lang="el-GR" dirty="0"/>
              <a:t> και η τυχόν επιβάρυνση του με </a:t>
            </a:r>
            <a:r>
              <a:rPr lang="el-GR" dirty="0" err="1"/>
              <a:t>βαρέα</a:t>
            </a:r>
            <a:r>
              <a:rPr lang="el-GR" dirty="0"/>
              <a:t> μέταλλα, τοξικές ουσίες και άλλους πιθανούς </a:t>
            </a:r>
            <a:r>
              <a:rPr lang="el-GR" dirty="0" err="1"/>
              <a:t>μικοροοργανισμούς</a:t>
            </a:r>
            <a:endParaRPr lang="el-GR" dirty="0"/>
          </a:p>
          <a:p>
            <a:r>
              <a:rPr lang="el-GR" dirty="0"/>
              <a:t>Η συσσώρευση μη βιοδιασπώμενων ρύπων όπως είναι τα </a:t>
            </a:r>
            <a:r>
              <a:rPr lang="el-GR" dirty="0" err="1"/>
              <a:t>βαρέα</a:t>
            </a:r>
            <a:r>
              <a:rPr lang="el-GR" dirty="0"/>
              <a:t> μέταλλα, PFAS, </a:t>
            </a:r>
            <a:r>
              <a:rPr lang="el-GR" dirty="0" err="1"/>
              <a:t>μικροπλαστικά</a:t>
            </a:r>
            <a:r>
              <a:rPr lang="el-GR" dirty="0"/>
              <a:t>.</a:t>
            </a:r>
          </a:p>
          <a:p>
            <a:r>
              <a:rPr lang="el-GR" dirty="0"/>
              <a:t>τοξικές ουσίες</a:t>
            </a:r>
          </a:p>
          <a:p>
            <a:r>
              <a:rPr lang="el-GR" dirty="0"/>
              <a:t>Η παρουσία επικίνδυνων ουσιών στο τελικό προϊόν.</a:t>
            </a:r>
          </a:p>
          <a:p>
            <a:r>
              <a:rPr lang="el-GR" dirty="0"/>
              <a:t>ΕΠΙΚΙΝΔΥΝΕΣ ΕΝΑΠΟΜΕΙΝΑΝΤΕΣ ΟΥΣΙΕΣ ΣΤΗΝ ΠΑΡΑΓΩΜΕΝΗ ΙΛΥ</a:t>
            </a:r>
          </a:p>
          <a:p>
            <a:r>
              <a:rPr lang="el-GR" dirty="0"/>
              <a:t>Η παρουσία παθογόνων μικροοργανισμών, </a:t>
            </a:r>
            <a:r>
              <a:rPr lang="el-GR" dirty="0" err="1"/>
              <a:t>βαρέων</a:t>
            </a:r>
            <a:r>
              <a:rPr lang="el-GR" dirty="0"/>
              <a:t> μετάλλων ή τοξικών ουσιών</a:t>
            </a:r>
          </a:p>
          <a:p>
            <a:r>
              <a:rPr lang="el-GR" dirty="0"/>
              <a:t>Ο κίνδυνος επιβίωσης βακτηρίων ή ιών αν η επεξεργασία δεν είναι σωστή καθώς και η παρουσία </a:t>
            </a:r>
            <a:r>
              <a:rPr lang="el-GR" dirty="0" err="1"/>
              <a:t>βαρέων</a:t>
            </a:r>
            <a:r>
              <a:rPr lang="el-GR" dirty="0"/>
              <a:t> μετάλλων ή </a:t>
            </a:r>
            <a:r>
              <a:rPr lang="el-GR" dirty="0" err="1"/>
              <a:t>μικροπλαστικών</a:t>
            </a:r>
            <a:r>
              <a:rPr lang="el-GR" dirty="0"/>
              <a:t> που μπορεί να περάσουν στην τροφική αλυσίδα</a:t>
            </a:r>
          </a:p>
          <a:p>
            <a:r>
              <a:rPr lang="el-GR" dirty="0"/>
              <a:t>Ο κίνδυνος που με ανησυχεί περισσότερο είναι η πιθανή παρουσία παθογόνων μικροοργανισμών ή τοξικών ουσιών (όπως </a:t>
            </a:r>
            <a:r>
              <a:rPr lang="el-GR" dirty="0" err="1"/>
              <a:t>βαρέα</a:t>
            </a:r>
            <a:r>
              <a:rPr lang="el-GR" dirty="0"/>
              <a:t> μέταλλα και οργανικοί ρύποι), τα οποία θα μπορούσαν να περάσουν στο έδαφος, στις καλλιέργειες και τελικά στην τροφική αλυσίδα, αν η επεξεργασία δεν είναι απολύτως επαρκής.</a:t>
            </a:r>
          </a:p>
          <a:p>
            <a:r>
              <a:rPr lang="el-GR" dirty="0"/>
              <a:t>ιδίως η ύπαρξη παθογόνων μικροοργανισμών οι οποίοι δεν απομακρύνθηκαν.</a:t>
            </a:r>
          </a:p>
          <a:p>
            <a:r>
              <a:rPr lang="el-GR" dirty="0"/>
              <a:t>Να υπάρχουν αυξημένες ποσότητες τοξικών στοιχείων, παθογόνων μικροοργανισμών, παράσιτα και ιοί καθώς και μη αποδεκτά επίπεδα </a:t>
            </a:r>
            <a:r>
              <a:rPr lang="el-GR" dirty="0" err="1"/>
              <a:t>βαρέων</a:t>
            </a:r>
            <a:r>
              <a:rPr lang="el-GR" dirty="0"/>
              <a:t> μετάλλων</a:t>
            </a:r>
            <a:endParaRPr lang="en-US" dirty="0"/>
          </a:p>
        </p:txBody>
      </p:sp>
    </p:spTree>
    <p:extLst>
      <p:ext uri="{BB962C8B-B14F-4D97-AF65-F5344CB8AC3E}">
        <p14:creationId xmlns:p14="http://schemas.microsoft.com/office/powerpoint/2010/main" val="95851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16410-2D59-F999-A7E3-496F3ACAB51F}"/>
            </a:ext>
          </a:extLst>
        </p:cNvPr>
        <p:cNvGrpSpPr/>
        <p:nvPr/>
      </p:nvGrpSpPr>
      <p:grpSpPr>
        <a:xfrm>
          <a:off x="0" y="0"/>
          <a:ext cx="0" cy="0"/>
          <a:chOff x="0" y="0"/>
          <a:chExt cx="0" cy="0"/>
        </a:xfrm>
      </p:grpSpPr>
      <p:pic>
        <p:nvPicPr>
          <p:cNvPr id="6" name="Graphic 5" descr="Questions">
            <a:extLst>
              <a:ext uri="{FF2B5EF4-FFF2-40B4-BE49-F238E27FC236}">
                <a16:creationId xmlns:a16="http://schemas.microsoft.com/office/drawing/2014/main" id="{FF5285E8-174F-D021-9A4A-1F5539DC056A}"/>
              </a:ext>
            </a:extLst>
          </p:cNvPr>
          <p:cNvPicPr>
            <a:picLocks noChangeAspect="1"/>
          </p:cNvPicPr>
          <p:nvPr/>
        </p:nvPicPr>
        <p:blipFill>
          <a:blip r:embed="rId3">
            <a:extLst>
              <a:ext uri="{96DAC541-7B7A-43D3-8B79-37D633B846F1}">
                <asvg:svgBlip xmlns:asvg="http://schemas.microsoft.com/office/drawing/2016/SVG/main" r:embed="rId4"/>
              </a:ext>
            </a:extLst>
          </a:blip>
          <a:srcRect l="8756" r="12308"/>
          <a:stretch>
            <a:fillRect/>
          </a:stretch>
        </p:blipFill>
        <p:spPr>
          <a:xfrm>
            <a:off x="63352" y="44624"/>
            <a:ext cx="3694658" cy="4680520"/>
          </a:xfrm>
          <a:prstGeom prst="rect">
            <a:avLst/>
          </a:prstGeom>
        </p:spPr>
      </p:pic>
      <p:sp>
        <p:nvSpPr>
          <p:cNvPr id="7" name="TextBox 6">
            <a:extLst>
              <a:ext uri="{FF2B5EF4-FFF2-40B4-BE49-F238E27FC236}">
                <a16:creationId xmlns:a16="http://schemas.microsoft.com/office/drawing/2014/main" id="{458389C9-6FB1-97C1-4AEA-4075EFFDFF33}"/>
              </a:ext>
            </a:extLst>
          </p:cNvPr>
          <p:cNvSpPr txBox="1"/>
          <p:nvPr/>
        </p:nvSpPr>
        <p:spPr>
          <a:xfrm>
            <a:off x="3131840" y="1988840"/>
            <a:ext cx="5948808" cy="2062103"/>
          </a:xfrm>
          <a:prstGeom prst="rect">
            <a:avLst/>
          </a:prstGeom>
          <a:noFill/>
        </p:spPr>
        <p:txBody>
          <a:bodyPr wrap="square" rtlCol="0">
            <a:spAutoFit/>
          </a:bodyPr>
          <a:lstStyle/>
          <a:p>
            <a:r>
              <a:rPr lang="el-GR" sz="3200" dirty="0"/>
              <a:t>Γιατί μετατοπίστηκε η προσέγγιση από τη διαβούλευση στη </a:t>
            </a:r>
            <a:r>
              <a:rPr lang="el-GR" sz="3200" dirty="0" err="1"/>
              <a:t>συνδιαμόρφωση</a:t>
            </a:r>
            <a:r>
              <a:rPr lang="el-GR" sz="3200" dirty="0"/>
              <a:t>;</a:t>
            </a:r>
            <a:endParaRPr lang="en-US" sz="3200" dirty="0"/>
          </a:p>
        </p:txBody>
      </p:sp>
      <p:sp>
        <p:nvSpPr>
          <p:cNvPr id="11" name="TextBox 10">
            <a:extLst>
              <a:ext uri="{FF2B5EF4-FFF2-40B4-BE49-F238E27FC236}">
                <a16:creationId xmlns:a16="http://schemas.microsoft.com/office/drawing/2014/main" id="{7D75595A-3F51-01D8-B6E8-7AA77EDC7F7D}"/>
              </a:ext>
            </a:extLst>
          </p:cNvPr>
          <p:cNvSpPr txBox="1"/>
          <p:nvPr/>
        </p:nvSpPr>
        <p:spPr>
          <a:xfrm>
            <a:off x="63352" y="4509120"/>
            <a:ext cx="9045152" cy="1815882"/>
          </a:xfrm>
          <a:prstGeom prst="rect">
            <a:avLst/>
          </a:prstGeom>
          <a:noFill/>
        </p:spPr>
        <p:txBody>
          <a:bodyPr wrap="square">
            <a:spAutoFit/>
          </a:bodyPr>
          <a:lstStyle/>
          <a:p>
            <a:r>
              <a:rPr lang="el-GR" sz="2800" b="1" dirty="0"/>
              <a:t>Επειδή η απλή διαβούλευση δεν επαρκούσε για να εξασφαλίσει </a:t>
            </a:r>
            <a:r>
              <a:rPr lang="el-GR" sz="2800" b="1" u="sng" dirty="0"/>
              <a:t>εμπιστοσύνη</a:t>
            </a:r>
            <a:r>
              <a:rPr lang="el-GR" sz="2800" b="1" dirty="0"/>
              <a:t>, </a:t>
            </a:r>
            <a:r>
              <a:rPr lang="el-GR" sz="2800" b="1" u="sng" dirty="0"/>
              <a:t>δέσμευση</a:t>
            </a:r>
            <a:r>
              <a:rPr lang="el-GR" sz="2800" b="1" dirty="0"/>
              <a:t> και </a:t>
            </a:r>
            <a:r>
              <a:rPr lang="el-GR" sz="2800" b="1" u="sng" dirty="0"/>
              <a:t>συνυπευθυνότητα</a:t>
            </a:r>
            <a:r>
              <a:rPr lang="el-GR" sz="2800" b="1" dirty="0"/>
              <a:t> των πολιτών.</a:t>
            </a:r>
          </a:p>
          <a:p>
            <a:r>
              <a:rPr lang="el-GR" sz="2800" b="1" dirty="0"/>
              <a:t>Απαιτούνται πιο ουσιαστικές μορφές συνεργασίας.</a:t>
            </a:r>
            <a:endParaRPr lang="en-US" sz="2800" dirty="0"/>
          </a:p>
        </p:txBody>
      </p:sp>
    </p:spTree>
    <p:extLst>
      <p:ext uri="{BB962C8B-B14F-4D97-AF65-F5344CB8AC3E}">
        <p14:creationId xmlns:p14="http://schemas.microsoft.com/office/powerpoint/2010/main" val="6170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125BB-3C8E-4600-71F5-015D38CAD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0D208B-873A-1C89-0AAA-372F602F0158}"/>
              </a:ext>
            </a:extLst>
          </p:cNvPr>
          <p:cNvSpPr>
            <a:spLocks noGrp="1"/>
          </p:cNvSpPr>
          <p:nvPr>
            <p:ph type="title"/>
          </p:nvPr>
        </p:nvSpPr>
        <p:spPr>
          <a:xfrm>
            <a:off x="276225" y="228601"/>
            <a:ext cx="8591550" cy="752128"/>
          </a:xfrm>
        </p:spPr>
        <p:txBody>
          <a:bodyPr/>
          <a:lstStyle/>
          <a:p>
            <a:r>
              <a:rPr lang="el-GR" dirty="0"/>
              <a:t>Αναστοχασμός (3) </a:t>
            </a:r>
            <a:endParaRPr lang="en-US" dirty="0"/>
          </a:p>
        </p:txBody>
      </p:sp>
      <p:pic>
        <p:nvPicPr>
          <p:cNvPr id="2050" name="Picture 2" descr="Forms response chart. Question title:   Ποια διάσταση θεωρείτε σημαντικότερη;  . Number of responses: 11 responses.">
            <a:extLst>
              <a:ext uri="{FF2B5EF4-FFF2-40B4-BE49-F238E27FC236}">
                <a16:creationId xmlns:a16="http://schemas.microsoft.com/office/drawing/2014/main" id="{2A18DFF7-23E9-DFDF-882D-7729FFF19581}"/>
              </a:ext>
            </a:extLst>
          </p:cNvPr>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t="7964" b="8406"/>
          <a:stretch>
            <a:fillRect/>
          </a:stretch>
        </p:blipFill>
        <p:spPr bwMode="auto">
          <a:xfrm>
            <a:off x="35496" y="980728"/>
            <a:ext cx="8594725" cy="30243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rms response chart. Question title:   Πιστεύετε ότι οι πολίτες εμπιστεύονται τεχνολογίες επεξεργασίας αστικών λυμάτων για επαναχρησιμοποίηση; . Number of responses: 11 responses.">
            <a:extLst>
              <a:ext uri="{FF2B5EF4-FFF2-40B4-BE49-F238E27FC236}">
                <a16:creationId xmlns:a16="http://schemas.microsoft.com/office/drawing/2014/main" id="{612B185A-31FA-0B8A-077D-83066B8303F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946" b="9698"/>
          <a:stretch>
            <a:fillRect/>
          </a:stretch>
        </p:blipFill>
        <p:spPr bwMode="auto">
          <a:xfrm>
            <a:off x="1619672" y="4024510"/>
            <a:ext cx="7429503" cy="280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496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862400" cy="37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8486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7F74F10-2EC8-0492-0B15-CB8B1C315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8BF6DF-2485-A255-8358-497DDE0A4B27}"/>
              </a:ext>
            </a:extLst>
          </p:cNvPr>
          <p:cNvSpPr>
            <a:spLocks noGrp="1"/>
          </p:cNvSpPr>
          <p:nvPr>
            <p:ph type="title"/>
          </p:nvPr>
        </p:nvSpPr>
        <p:spPr>
          <a:xfrm>
            <a:off x="276225" y="228600"/>
            <a:ext cx="7824167" cy="1256184"/>
          </a:xfrm>
        </p:spPr>
        <p:txBody>
          <a:bodyPr>
            <a:noAutofit/>
          </a:bodyPr>
          <a:lstStyle/>
          <a:p>
            <a:pPr algn="ctr"/>
            <a:r>
              <a:rPr lang="el-GR" b="1" dirty="0"/>
              <a:t>Πώς διοργανώνεται η συνεδρία CoP στο μάθημα</a:t>
            </a:r>
          </a:p>
        </p:txBody>
      </p:sp>
      <p:sp>
        <p:nvSpPr>
          <p:cNvPr id="3" name="Content Placeholder 2">
            <a:extLst>
              <a:ext uri="{FF2B5EF4-FFF2-40B4-BE49-F238E27FC236}">
                <a16:creationId xmlns:a16="http://schemas.microsoft.com/office/drawing/2014/main" id="{9EB6BC88-42D2-7F3C-9F57-C0366F30B4F1}"/>
              </a:ext>
            </a:extLst>
          </p:cNvPr>
          <p:cNvSpPr>
            <a:spLocks noGrp="1"/>
          </p:cNvSpPr>
          <p:nvPr>
            <p:ph sz="quarter" idx="13"/>
          </p:nvPr>
        </p:nvSpPr>
        <p:spPr>
          <a:xfrm>
            <a:off x="274320" y="1484784"/>
            <a:ext cx="8762176" cy="5328592"/>
          </a:xfrm>
        </p:spPr>
        <p:txBody>
          <a:bodyPr>
            <a:normAutofit fontScale="92500" lnSpcReduction="20000"/>
          </a:bodyPr>
          <a:lstStyle/>
          <a:p>
            <a:pPr>
              <a:buNone/>
            </a:pPr>
            <a:r>
              <a:rPr lang="el-GR" sz="2000" b="1" dirty="0"/>
              <a:t>Στάδιο 1 – Προετοιμασία (πριν το μάθημα):</a:t>
            </a:r>
            <a:endParaRPr lang="el-GR" sz="2000" dirty="0"/>
          </a:p>
          <a:p>
            <a:pPr>
              <a:buFont typeface="Arial" panose="020B0604020202020204" pitchFamily="34" charset="0"/>
              <a:buChar char="•"/>
            </a:pPr>
            <a:r>
              <a:rPr lang="el-GR" sz="2000" dirty="0"/>
              <a:t>Αποστολή σύντομου </a:t>
            </a:r>
            <a:r>
              <a:rPr lang="el-GR" sz="2000" b="1" dirty="0" err="1"/>
              <a:t>brief</a:t>
            </a:r>
            <a:r>
              <a:rPr lang="el-GR" sz="2000" dirty="0"/>
              <a:t> με το θέμα, τους ρόλους και τους στόχους.</a:t>
            </a:r>
          </a:p>
          <a:p>
            <a:pPr>
              <a:buFont typeface="Arial" panose="020B0604020202020204" pitchFamily="34" charset="0"/>
              <a:buChar char="•"/>
            </a:pPr>
            <a:r>
              <a:rPr lang="el-GR" sz="2000" dirty="0"/>
              <a:t>Χωρισμός φοιτητών σε 4 ομάδες: </a:t>
            </a:r>
            <a:r>
              <a:rPr lang="el-GR" sz="2000" i="1" dirty="0"/>
              <a:t>επιστήμονες, φορείς, πολίτες, συντονιστές</a:t>
            </a:r>
            <a:r>
              <a:rPr lang="el-GR" sz="2000" dirty="0"/>
              <a:t>.</a:t>
            </a:r>
          </a:p>
          <a:p>
            <a:pPr>
              <a:buFont typeface="Arial" panose="020B0604020202020204" pitchFamily="34" charset="0"/>
              <a:buChar char="•"/>
            </a:pPr>
            <a:r>
              <a:rPr lang="el-GR" sz="2000" dirty="0"/>
              <a:t>Δημιουργία ψηφιακού χώρου (</a:t>
            </a:r>
            <a:r>
              <a:rPr lang="el-GR" sz="2000" dirty="0" err="1"/>
              <a:t>Zoom</a:t>
            </a:r>
            <a:r>
              <a:rPr lang="el-GR" sz="2000" dirty="0"/>
              <a:t> + </a:t>
            </a:r>
            <a:r>
              <a:rPr lang="el-GR" sz="2000" dirty="0" err="1"/>
              <a:t>Miro</a:t>
            </a:r>
            <a:r>
              <a:rPr lang="el-GR" sz="2000" dirty="0"/>
              <a:t>).</a:t>
            </a:r>
          </a:p>
          <a:p>
            <a:pPr>
              <a:buNone/>
            </a:pPr>
            <a:r>
              <a:rPr lang="el-GR" sz="2000" b="1" dirty="0"/>
              <a:t>Στάδιο 2 – Διεξαγωγή (κατά το μάθημα):</a:t>
            </a:r>
            <a:endParaRPr lang="el-GR" sz="2000" dirty="0"/>
          </a:p>
          <a:p>
            <a:pPr>
              <a:buFont typeface="+mj-lt"/>
              <a:buAutoNum type="arabicPeriod"/>
            </a:pPr>
            <a:r>
              <a:rPr lang="el-GR" sz="2000" i="1" dirty="0"/>
              <a:t>Εισαγωγή</a:t>
            </a:r>
            <a:r>
              <a:rPr lang="el-GR" sz="2000" dirty="0"/>
              <a:t> (10’) – Παρουσίαση του προβλήματος από τον “δήμο”.</a:t>
            </a:r>
          </a:p>
          <a:p>
            <a:pPr>
              <a:buFont typeface="+mj-lt"/>
              <a:buAutoNum type="arabicPeriod"/>
            </a:pPr>
            <a:r>
              <a:rPr lang="el-GR" sz="2000" i="1" dirty="0"/>
              <a:t>Ομαδική συζήτηση</a:t>
            </a:r>
            <a:r>
              <a:rPr lang="el-GR" sz="2000" dirty="0"/>
              <a:t> (25’) – Οι φοιτητές εκφράζουν προτεραιότητες της ομάδας τους.</a:t>
            </a:r>
          </a:p>
          <a:p>
            <a:pPr>
              <a:buFont typeface="+mj-lt"/>
              <a:buAutoNum type="arabicPeriod"/>
            </a:pPr>
            <a:r>
              <a:rPr lang="el-GR" sz="2000" i="1" dirty="0"/>
              <a:t>Συν-δημιουργία</a:t>
            </a:r>
            <a:r>
              <a:rPr lang="el-GR" sz="2000" dirty="0"/>
              <a:t> (20’) – Χρήση </a:t>
            </a:r>
            <a:r>
              <a:rPr lang="el-GR" sz="2000" dirty="0" err="1"/>
              <a:t>Miro</a:t>
            </a:r>
            <a:r>
              <a:rPr lang="el-GR" sz="2000" dirty="0"/>
              <a:t> για χάρτη λύσεων: τεχνικές, κοινωνικές, θεσμικές.</a:t>
            </a:r>
          </a:p>
          <a:p>
            <a:pPr>
              <a:buFont typeface="+mj-lt"/>
              <a:buAutoNum type="arabicPeriod"/>
            </a:pPr>
            <a:r>
              <a:rPr lang="el-GR" sz="2000" i="1" dirty="0"/>
              <a:t>Σύνοψη &amp; αξιολόγηση</a:t>
            </a:r>
            <a:r>
              <a:rPr lang="el-GR" sz="2000" dirty="0"/>
              <a:t> (5’) – Κάθε ομάδα προτείνει μία κοινή δράση.</a:t>
            </a:r>
          </a:p>
          <a:p>
            <a:pPr>
              <a:buNone/>
            </a:pPr>
            <a:r>
              <a:rPr lang="el-GR" sz="2000" b="1" dirty="0"/>
              <a:t>Στάδιο 3 – Μετά το μάθημα:</a:t>
            </a:r>
            <a:endParaRPr lang="el-GR" sz="2000" dirty="0"/>
          </a:p>
          <a:p>
            <a:pPr>
              <a:buFont typeface="Arial" panose="020B0604020202020204" pitchFamily="34" charset="0"/>
              <a:buChar char="•"/>
            </a:pPr>
            <a:r>
              <a:rPr lang="el-GR" sz="2000" dirty="0"/>
              <a:t>Οι φοιτητές συντάσσουν </a:t>
            </a:r>
            <a:r>
              <a:rPr lang="el-GR" sz="2000" b="1" dirty="0"/>
              <a:t>μικρό </a:t>
            </a:r>
            <a:r>
              <a:rPr lang="el-GR" sz="2000" b="1" dirty="0" err="1"/>
              <a:t>αναστοχαστικό</a:t>
            </a:r>
            <a:r>
              <a:rPr lang="el-GR" sz="2000" b="1" dirty="0"/>
              <a:t> κείμενο</a:t>
            </a:r>
            <a:r>
              <a:rPr lang="el-GR" sz="2000" dirty="0"/>
              <a:t> για τη δυναμική συνεργασίας.</a:t>
            </a:r>
          </a:p>
          <a:p>
            <a:pPr>
              <a:buFont typeface="Arial" panose="020B0604020202020204" pitchFamily="34" charset="0"/>
              <a:buChar char="•"/>
            </a:pPr>
            <a:r>
              <a:rPr lang="el-GR" sz="2000" dirty="0"/>
              <a:t>Συζήτηση των ευρημάτων στην επόμενη διάλεξη.</a:t>
            </a:r>
          </a:p>
          <a:p>
            <a:pPr>
              <a:buNone/>
            </a:pPr>
            <a:r>
              <a:rPr lang="el-GR" sz="2000" i="1" dirty="0"/>
              <a:t>Αποτέλεσμα:</a:t>
            </a:r>
            <a:br>
              <a:rPr lang="el-GR" sz="2000" dirty="0"/>
            </a:br>
            <a:r>
              <a:rPr lang="el-GR" sz="2000" dirty="0"/>
              <a:t>Οι φοιτητές βιώνουν στην πράξη τη </a:t>
            </a:r>
            <a:r>
              <a:rPr lang="el-GR" sz="2000" b="1" dirty="0"/>
              <a:t>συν-διαμόρφωση γνώσης και πολιτικής</a:t>
            </a:r>
            <a:r>
              <a:rPr lang="el-GR" sz="2000" dirty="0"/>
              <a:t>, δηλαδή τον πυρήνα της συμμετοχικής διαχείρισης.</a:t>
            </a:r>
          </a:p>
        </p:txBody>
      </p:sp>
    </p:spTree>
    <p:extLst>
      <p:ext uri="{BB962C8B-B14F-4D97-AF65-F5344CB8AC3E}">
        <p14:creationId xmlns:p14="http://schemas.microsoft.com/office/powerpoint/2010/main" val="3751807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F120-3592-026D-A540-2C62FA782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9EFF9-798B-C608-226E-D3CC6D473C33}"/>
              </a:ext>
            </a:extLst>
          </p:cNvPr>
          <p:cNvSpPr>
            <a:spLocks noGrp="1"/>
          </p:cNvSpPr>
          <p:nvPr>
            <p:ph type="title"/>
          </p:nvPr>
        </p:nvSpPr>
        <p:spPr>
          <a:xfrm>
            <a:off x="276225" y="228600"/>
            <a:ext cx="8591550" cy="1328192"/>
          </a:xfrm>
        </p:spPr>
        <p:txBody>
          <a:bodyPr>
            <a:noAutofit/>
          </a:bodyPr>
          <a:lstStyle/>
          <a:p>
            <a:r>
              <a:rPr lang="el-GR" dirty="0"/>
              <a:t>Γιατί συμμετέχει το κοινό στη λήψη περιβαλλοντικών αποφάσεων;</a:t>
            </a:r>
          </a:p>
        </p:txBody>
      </p:sp>
      <p:sp>
        <p:nvSpPr>
          <p:cNvPr id="3" name="Content Placeholder 2">
            <a:extLst>
              <a:ext uri="{FF2B5EF4-FFF2-40B4-BE49-F238E27FC236}">
                <a16:creationId xmlns:a16="http://schemas.microsoft.com/office/drawing/2014/main" id="{699E221C-F2F7-86A7-41A7-6ABA9C55B532}"/>
              </a:ext>
            </a:extLst>
          </p:cNvPr>
          <p:cNvSpPr>
            <a:spLocks noGrp="1"/>
          </p:cNvSpPr>
          <p:nvPr>
            <p:ph sz="quarter" idx="13"/>
          </p:nvPr>
        </p:nvSpPr>
        <p:spPr>
          <a:xfrm>
            <a:off x="274320" y="1772816"/>
            <a:ext cx="8762176" cy="4968552"/>
          </a:xfrm>
        </p:spPr>
        <p:txBody>
          <a:bodyPr>
            <a:normAutofit fontScale="92500"/>
          </a:bodyPr>
          <a:lstStyle/>
          <a:p>
            <a:pPr marL="457200" indent="-457200">
              <a:buFont typeface="Wingdings" panose="05000000000000000000" pitchFamily="2" charset="2"/>
              <a:buChar char="Ø"/>
            </a:pPr>
            <a:r>
              <a:rPr lang="el-GR" sz="2800" dirty="0"/>
              <a:t>Ενίσχυση της νομιμοποίησης των αποφάσεων: οι πολιτικές γίνονται κοινωνικά αποδεκτές.</a:t>
            </a:r>
          </a:p>
          <a:p>
            <a:pPr marL="457200" indent="-457200">
              <a:buFont typeface="Wingdings" panose="05000000000000000000" pitchFamily="2" charset="2"/>
              <a:buChar char="Ø"/>
            </a:pPr>
            <a:r>
              <a:rPr lang="el-GR" sz="2800" dirty="0"/>
              <a:t>Δημοκρατική διακυβέρνηση: προάγει τη λογοδοσία, τη διαφάνεια και την κοινωνική εμπιστοσύνη.</a:t>
            </a:r>
          </a:p>
          <a:p>
            <a:pPr marL="457200" indent="-457200">
              <a:buFont typeface="Wingdings" panose="05000000000000000000" pitchFamily="2" charset="2"/>
              <a:buChar char="Ø"/>
            </a:pPr>
            <a:r>
              <a:rPr lang="el-GR" sz="2800" dirty="0"/>
              <a:t>Καλύτερη ποιότητα αποφάσεων: η ένταξη διαφορετικών γνώσεων (επιστημονικών, τοπικών, εμπειρικών) οδηγούν σε πιο ολιστικές λύσεις.</a:t>
            </a:r>
          </a:p>
          <a:p>
            <a:pPr marL="457200" indent="-457200">
              <a:buFont typeface="Wingdings" panose="05000000000000000000" pitchFamily="2" charset="2"/>
              <a:buChar char="Ø"/>
            </a:pPr>
            <a:r>
              <a:rPr lang="el-GR" sz="2800" dirty="0"/>
              <a:t>Πρόληψη συγκρούσεων: οι διαφωνίες αναδεικνύονται νωρίς και αντιμετωπίζονται συλλογικά.</a:t>
            </a:r>
          </a:p>
          <a:p>
            <a:pPr marL="457200" indent="-457200">
              <a:buFont typeface="Wingdings" panose="05000000000000000000" pitchFamily="2" charset="2"/>
              <a:buChar char="Ø"/>
            </a:pPr>
            <a:r>
              <a:rPr lang="el-GR" sz="2800" dirty="0"/>
              <a:t>Εκπαίδευση και ενδυνάμωση: οι πολίτες μαθαίνουν να συμμετέχουν ενεργά στην περιβαλλοντική διαχείριση.</a:t>
            </a:r>
          </a:p>
        </p:txBody>
      </p:sp>
    </p:spTree>
    <p:extLst>
      <p:ext uri="{BB962C8B-B14F-4D97-AF65-F5344CB8AC3E}">
        <p14:creationId xmlns:p14="http://schemas.microsoft.com/office/powerpoint/2010/main" val="385172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12093</TotalTime>
  <Words>5193</Words>
  <Application>Microsoft Office PowerPoint</Application>
  <PresentationFormat>On-screen Show (4:3)</PresentationFormat>
  <Paragraphs>576</Paragraphs>
  <Slides>82</Slides>
  <Notes>63</Notes>
  <HiddenSlides>2</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82</vt:i4>
      </vt:variant>
    </vt:vector>
  </HeadingPairs>
  <TitlesOfParts>
    <vt:vector size="91" baseType="lpstr">
      <vt:lpstr>Arial</vt:lpstr>
      <vt:lpstr>Calibri</vt:lpstr>
      <vt:lpstr>Candara</vt:lpstr>
      <vt:lpstr>inherit</vt:lpstr>
      <vt:lpstr>Inter Var</vt:lpstr>
      <vt:lpstr>Source Sans Pro</vt:lpstr>
      <vt:lpstr>Tahoma</vt:lpstr>
      <vt:lpstr>Wingdings</vt:lpstr>
      <vt:lpstr>Soho</vt:lpstr>
      <vt:lpstr>Συμμετοχή κοινού στη λήψη αποφάσεων για την περιβαλλοντική διαχείριση</vt:lpstr>
      <vt:lpstr>Στόχοι της διάλεξης</vt:lpstr>
      <vt:lpstr>Η συμμετοχή του κοινού στη λήψη αποφάσεων για την περιβαλλοντική διαχείριση (1)</vt:lpstr>
      <vt:lpstr>Η συμμετοχή του κοινού στη λήψη αποφάσεων για την περιβαλλοντική διαχείριση (2)</vt:lpstr>
      <vt:lpstr>PowerPoint Presentation</vt:lpstr>
      <vt:lpstr>Από τη Διαβούλευση στη Συνδιαμόρφωση: Η Εξέλιξη της Δημόσιας Συμμετοχής</vt:lpstr>
      <vt:lpstr>Από τη Διαβούλευση στη Συνδιαμόρφωση: Η Εξέλιξη της Δημόσιας Συμμετοχής</vt:lpstr>
      <vt:lpstr>PowerPoint Presentation</vt:lpstr>
      <vt:lpstr>Γιατί συμμετέχει το κοινό στη λήψη περιβαλλοντικών αποφάσεων;</vt:lpstr>
      <vt:lpstr>PowerPoint Presentation</vt:lpstr>
      <vt:lpstr>Πολλαπλά Οφέλη για Πολίτες, Θεσμούς και Περιβάλλον</vt:lpstr>
      <vt:lpstr>Πολλαπλά Οφέλη για Πολίτες, Θεσμούς και Περιβάλλον - Παράδειγμα</vt:lpstr>
      <vt:lpstr>PowerPoint Presentation</vt:lpstr>
      <vt:lpstr>Από την Ενημέρωση στη Συν-Δημιουργία: Μορφές Δημόσιας Συμμετοχής (1)</vt:lpstr>
      <vt:lpstr>Από την Ενημέρωση στη Συν-Δημιουργία: Μορφές Δημόσιας Συμμετοχής (2)</vt:lpstr>
      <vt:lpstr>IAP2, 2018 – Spectrum of Public Participation</vt:lpstr>
      <vt:lpstr>PowerPoint Presentation</vt:lpstr>
      <vt:lpstr>Η Κλίμακα της Arnstein (1969) — Από τη Συμβολική στη Γνήσια Συμμετοχή (1)</vt:lpstr>
      <vt:lpstr>Η Κλίμακα της Arnstein (1969) — Από τη Συμβολική στη Γνήσια Συμμετοχή (2)</vt:lpstr>
      <vt:lpstr>PowerPoint Presentation</vt:lpstr>
      <vt:lpstr>βασικές αρχές της συμμετοχικής διακυβέρνησης και  μηχανισμοί συμμετοχής</vt:lpstr>
      <vt:lpstr>Αρχές για Ουσιαστική Συμμετοχή του Κοινού στη Διαχείριση του Περιβάλλοντος (1)</vt:lpstr>
      <vt:lpstr>Αρχές για Ουσιαστική Συμμετοχή του Κοινού στη Διαχείριση του Περιβάλλοντος (2)</vt:lpstr>
      <vt:lpstr>PowerPoint Presentation</vt:lpstr>
      <vt:lpstr>Πώς Συμμετέχουν οι Πολίτες στην Περιβαλλοντική Πολιτική στην Ελλάδα (1)</vt:lpstr>
      <vt:lpstr>Πώς Συμμετέχουν οι Πολίτες στην Περιβαλλοντική Πολιτική στην Ελλάδα (2)</vt:lpstr>
      <vt:lpstr>Προκλήσεις στην Εφαρμογή Συμμετοχικών Διαδικασιών</vt:lpstr>
      <vt:lpstr>Προκλήσεις στην Εφαρμογή Συμμετοχικών Διαδικασιών</vt:lpstr>
      <vt:lpstr>PowerPoint Presentation</vt:lpstr>
      <vt:lpstr>Η Ελληνική Εμπειρία: Θεσμικά και Πολιτισμικά Εμπόδια στη Συμμετοχή</vt:lpstr>
      <vt:lpstr>Παράδειγμα: Μονάδες καύσης Απορριμμάτων</vt:lpstr>
      <vt:lpstr>PowerPoint Presentation</vt:lpstr>
      <vt:lpstr>Τι κάνει τη συμμετοχή του κοινού επιτυχημένη;</vt:lpstr>
      <vt:lpstr>PowerPoint Presentation</vt:lpstr>
      <vt:lpstr>PowerPoint Presentation</vt:lpstr>
      <vt:lpstr>ΔΙΑΛΕΙΜΜΑ </vt:lpstr>
      <vt:lpstr>Παραδείγματα Επιτυχημένης Συμμετοχής στην Πράξη</vt:lpstr>
      <vt:lpstr>Ενεργειακή Κοινότητα Καρδίτσας </vt:lpstr>
      <vt:lpstr>Ενεργειακός και Αναπτυξιακός Συνεταιρισμός Σίφνου</vt:lpstr>
      <vt:lpstr>Ενεργειακός και Αναπτυξιακός Συνεταιρισμός Σίφνου</vt:lpstr>
      <vt:lpstr>PowerPoint Presentation</vt:lpstr>
      <vt:lpstr>Τρόποι Εμπλοκής του Κοινού στη Διαμόρφωση Περιβαλλοντικών Πολιτικών</vt:lpstr>
      <vt:lpstr>PowerPoint Presentation</vt:lpstr>
      <vt:lpstr>Η Ψηφιακή Συμμετοχή στην Περιβαλλοντική Διακυβέρνηση</vt:lpstr>
      <vt:lpstr>PowerPoint Presentation</vt:lpstr>
      <vt:lpstr>Η “Κλίμακα Συμμετοχής” (Arnstein’s Ladder of Participation)</vt:lpstr>
      <vt:lpstr>PowerPoint Presentation</vt:lpstr>
      <vt:lpstr>Διεθνή Μοντέλα και Κατευθυντήριες Αρχές Συμμετοχής</vt:lpstr>
      <vt:lpstr>PowerPoint Presentation</vt:lpstr>
      <vt:lpstr>Από τον Σχεδιασμό στη Δράση: Τα Στάδια της Συμμετοχής του Κοινού</vt:lpstr>
      <vt:lpstr>Ενσωμάτωση των Σταδίων Συμμετοχής σε Περιβαλλοντικές Πολιτικές - Eλλάδα</vt:lpstr>
      <vt:lpstr>PowerPoint Presentation</vt:lpstr>
      <vt:lpstr>Πώς μετράμε την επιτυχία της συμμετοχής του κοινού;</vt:lpstr>
      <vt:lpstr>PowerPoint Presentation</vt:lpstr>
      <vt:lpstr>Από τη Θεωρητική Συμμετοχή στη Συνεργατική Πράξη</vt:lpstr>
      <vt:lpstr>“Κοινότητες Πρακτικής” / Communities of Practice</vt:lpstr>
      <vt:lpstr>Τι είναι οι “Κοινότητες Πρακτικής” (Communities of Practice);</vt:lpstr>
      <vt:lpstr>Οι Κοινότητες Πρακτικής ως Μορφή Ουσιαστικής Συμμετοχής</vt:lpstr>
      <vt:lpstr>PowerPoint Presentation</vt:lpstr>
      <vt:lpstr>Η “Αρχιτεκτονική” μιας Κοινότητας Πρακτικής</vt:lpstr>
      <vt:lpstr>PowerPoint Presentation</vt:lpstr>
      <vt:lpstr>Ποιοι συμμετέχουν και τι ρόλο έχουν σε μια CoP;</vt:lpstr>
      <vt:lpstr>Από τη Δημιουργία στην Ωρίμανση:  Ο Κύκλος Ζωής ενός CoP</vt:lpstr>
      <vt:lpstr>Πώς οργανώνεται ένα CoP διαδικτυακά</vt:lpstr>
      <vt:lpstr>Παράδειγμα εφαρμογής σήμερα</vt:lpstr>
      <vt:lpstr>Η Δομή μιας Συνάντησης CoP: Από τον Διάλογο στη Συν-Δημιουργία (1)</vt:lpstr>
      <vt:lpstr>Η Δομή μιας Συνάντησης CoP: Από τον Διάλογο στη Συν-Δημιουργία (2)</vt:lpstr>
      <vt:lpstr>Πώς Μαθαίνει μια Κοινότητα Πρακτικής;</vt:lpstr>
      <vt:lpstr>Πρακτικές Συνεργασίας και Συν-Δημιουργίας σε Κοινότητες Πρακτικής</vt:lpstr>
      <vt:lpstr>Εργαλεία για τη Διοργάνωση και Υποστήριξη Διαδικτυακών Κοινοτήτων Πρακτικής</vt:lpstr>
      <vt:lpstr>Παράδειγμα εφαρμογής CoP: Βιολογικός Καθαρισμός &amp; Λίπασμα</vt:lpstr>
      <vt:lpstr>Θεματική CoP: Αστικά Λύματα ως Πόρος για Βιώσιμη Γεωργία</vt:lpstr>
      <vt:lpstr>PowerPoint Presentation</vt:lpstr>
      <vt:lpstr>Θεματική CoP: Αστικά Λύματα ως Πόρος για Βιώσιμη Γεωργία</vt:lpstr>
      <vt:lpstr>ΔΙΑΛΕΙΜΜΑ  &amp; ΠΡΟΕΤΟΙΜΑΣΙΑ</vt:lpstr>
      <vt:lpstr>Θεματική CoP: Αστικά Λύματα ως Πόρος για Βιώσιμη Γεωργία</vt:lpstr>
      <vt:lpstr>PowerPoint Presentation</vt:lpstr>
      <vt:lpstr>Αναστοχασμός (1) </vt:lpstr>
      <vt:lpstr>Αναστοχασμός (2) </vt:lpstr>
      <vt:lpstr>Αναστοχασμός (3) </vt:lpstr>
      <vt:lpstr>PowerPoint Presentation</vt:lpstr>
      <vt:lpstr>Πώς διοργανώνεται η συνεδρία CoP στο μάθημα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εκτίμησης περιβαλλοντικών κινδύνων - διαχείριση κρίσεων Ι</dc:title>
  <dc:creator>George Tsalidis</dc:creator>
  <cp:lastModifiedBy>Georgios Tsalidis</cp:lastModifiedBy>
  <cp:revision>246</cp:revision>
  <dcterms:created xsi:type="dcterms:W3CDTF">2014-01-02T06:46:58Z</dcterms:created>
  <dcterms:modified xsi:type="dcterms:W3CDTF">2026-01-11T11:55:11Z</dcterms:modified>
</cp:coreProperties>
</file>