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56" r:id="rId3"/>
    <p:sldId id="312" r:id="rId4"/>
    <p:sldId id="269" r:id="rId5"/>
    <p:sldId id="270" r:id="rId6"/>
    <p:sldId id="271" r:id="rId7"/>
    <p:sldId id="313" r:id="rId8"/>
    <p:sldId id="272" r:id="rId9"/>
    <p:sldId id="303" r:id="rId10"/>
    <p:sldId id="257" r:id="rId11"/>
    <p:sldId id="277" r:id="rId12"/>
    <p:sldId id="278" r:id="rId13"/>
    <p:sldId id="298" r:id="rId14"/>
    <p:sldId id="299" r:id="rId15"/>
    <p:sldId id="300" r:id="rId16"/>
    <p:sldId id="301" r:id="rId17"/>
    <p:sldId id="258" r:id="rId18"/>
    <p:sldId id="279" r:id="rId19"/>
    <p:sldId id="280" r:id="rId20"/>
    <p:sldId id="302" r:id="rId21"/>
    <p:sldId id="259" r:id="rId22"/>
    <p:sldId id="260" r:id="rId23"/>
    <p:sldId id="281" r:id="rId24"/>
    <p:sldId id="282" r:id="rId25"/>
    <p:sldId id="304" r:id="rId26"/>
    <p:sldId id="261" r:id="rId27"/>
    <p:sldId id="262" r:id="rId28"/>
    <p:sldId id="283" r:id="rId29"/>
    <p:sldId id="284" r:id="rId30"/>
    <p:sldId id="263" r:id="rId31"/>
    <p:sldId id="285" r:id="rId32"/>
    <p:sldId id="286" r:id="rId33"/>
    <p:sldId id="308" r:id="rId34"/>
    <p:sldId id="316" r:id="rId35"/>
    <p:sldId id="315" r:id="rId36"/>
    <p:sldId id="294" r:id="rId37"/>
    <p:sldId id="295" r:id="rId38"/>
    <p:sldId id="310" r:id="rId39"/>
    <p:sldId id="268" r:id="rId40"/>
    <p:sldId id="314" r:id="rId41"/>
    <p:sldId id="273" r:id="rId42"/>
    <p:sldId id="274" r:id="rId43"/>
    <p:sldId id="275" r:id="rId44"/>
    <p:sldId id="305" r:id="rId45"/>
    <p:sldId id="306" r:id="rId46"/>
    <p:sldId id="307" r:id="rId47"/>
    <p:sldId id="264" r:id="rId48"/>
    <p:sldId id="287" r:id="rId49"/>
    <p:sldId id="288" r:id="rId50"/>
    <p:sldId id="265" r:id="rId51"/>
    <p:sldId id="289" r:id="rId52"/>
    <p:sldId id="290" r:id="rId53"/>
    <p:sldId id="266" r:id="rId54"/>
    <p:sldId id="291" r:id="rId55"/>
    <p:sldId id="292" r:id="rId56"/>
    <p:sldId id="267" r:id="rId57"/>
    <p:sldId id="309" r:id="rId58"/>
    <p:sldId id="293" r:id="rId59"/>
    <p:sldId id="317" r:id="rId60"/>
    <p:sldId id="296" r:id="rId61"/>
    <p:sldId id="318" r:id="rId62"/>
    <p:sldId id="311" r:id="rId63"/>
    <p:sldId id="319" r:id="rId6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87" d="100"/>
          <a:sy n="87" d="100"/>
        </p:scale>
        <p:origin x="-876"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B21D9CF3-ABE8-4D49-B503-3AD6FC085EED}" type="datetimeFigureOut">
              <a:rPr lang="el-GR" smtClean="0"/>
              <a:pPr/>
              <a:t>6/11/2024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EABD10-557B-4A5C-B3A4-F5E1DDF1BAA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21D9CF3-ABE8-4D49-B503-3AD6FC085EED}" type="datetimeFigureOut">
              <a:rPr lang="el-GR" smtClean="0"/>
              <a:pPr/>
              <a:t>6/11/2024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EABD10-557B-4A5C-B3A4-F5E1DDF1BAA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21D9CF3-ABE8-4D49-B503-3AD6FC085EED}" type="datetimeFigureOut">
              <a:rPr lang="el-GR" smtClean="0"/>
              <a:pPr/>
              <a:t>6/11/2024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EABD10-557B-4A5C-B3A4-F5E1DDF1BAA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21D9CF3-ABE8-4D49-B503-3AD6FC085EED}" type="datetimeFigureOut">
              <a:rPr lang="el-GR" smtClean="0"/>
              <a:pPr/>
              <a:t>6/11/2024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EABD10-557B-4A5C-B3A4-F5E1DDF1BAA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21D9CF3-ABE8-4D49-B503-3AD6FC085EED}" type="datetimeFigureOut">
              <a:rPr lang="el-GR" smtClean="0"/>
              <a:pPr/>
              <a:t>6/11/2024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EABD10-557B-4A5C-B3A4-F5E1DDF1BAA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B21D9CF3-ABE8-4D49-B503-3AD6FC085EED}" type="datetimeFigureOut">
              <a:rPr lang="el-GR" smtClean="0"/>
              <a:pPr/>
              <a:t>6/11/2024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6EABD10-557B-4A5C-B3A4-F5E1DDF1BAA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B21D9CF3-ABE8-4D49-B503-3AD6FC085EED}" type="datetimeFigureOut">
              <a:rPr lang="el-GR" smtClean="0"/>
              <a:pPr/>
              <a:t>6/11/2024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6EABD10-557B-4A5C-B3A4-F5E1DDF1BAA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21D9CF3-ABE8-4D49-B503-3AD6FC085EED}" type="datetimeFigureOut">
              <a:rPr lang="el-GR" smtClean="0"/>
              <a:pPr/>
              <a:t>6/11/2024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6EABD10-557B-4A5C-B3A4-F5E1DDF1BAA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21D9CF3-ABE8-4D49-B503-3AD6FC085EED}" type="datetimeFigureOut">
              <a:rPr lang="el-GR" smtClean="0"/>
              <a:pPr/>
              <a:t>6/11/2024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6EABD10-557B-4A5C-B3A4-F5E1DDF1BAA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21D9CF3-ABE8-4D49-B503-3AD6FC085EED}" type="datetimeFigureOut">
              <a:rPr lang="el-GR" smtClean="0"/>
              <a:pPr/>
              <a:t>6/11/2024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6EABD10-557B-4A5C-B3A4-F5E1DDF1BAA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21D9CF3-ABE8-4D49-B503-3AD6FC085EED}" type="datetimeFigureOut">
              <a:rPr lang="el-GR" smtClean="0"/>
              <a:pPr/>
              <a:t>6/11/2024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6EABD10-557B-4A5C-B3A4-F5E1DDF1BAA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D9CF3-ABE8-4D49-B503-3AD6FC085EED}" type="datetimeFigureOut">
              <a:rPr lang="el-GR" smtClean="0"/>
              <a:pPr/>
              <a:t>6/11/2024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ABD10-557B-4A5C-B3A4-F5E1DDF1BAA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el.wikipedia.org/wiki/6%CE%BF%CF%82_%CE%B1%CE%B9%CF%8E%CE%BD%CE%B1%CF%82" TargetMode="External"/><Relationship Id="rId2" Type="http://schemas.openxmlformats.org/officeDocument/2006/relationships/hyperlink" Target="https://el.wikipedia.org/wiki/%CE%A0%CF%81%CE%BF%CF%87%CE%B1%CE%BB%CE%BA%CE%B7%CE%B4%CF%8C%CE%BD%CE%B9%CE%B5%CF%82_%CE%95%CE%BA%CE%BA%CE%BB%CE%B7%CF%83%CE%AF%CE%B5%CF%82" TargetMode="External"/><Relationship Id="rId1" Type="http://schemas.openxmlformats.org/officeDocument/2006/relationships/slideLayout" Target="../slideLayouts/slideLayout2.xml"/><Relationship Id="rId4" Type="http://schemas.openxmlformats.org/officeDocument/2006/relationships/hyperlink" Target="https://el.wikipedia.org/wiki/%CE%A3%CF%85%CF%81%CE%B9%CE%B1%CE%BA%CE%AE_%CE%B3%CE%BB%CF%8E%CF%83%CF%83%CE%B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l.wikipedia.org/wiki/%CE%9C%CE%BF%CE%BD%CE%AE_%CE%99%CE%B2%CE%AE%CF%81%CF%89%CE%BD" TargetMode="External"/><Relationship Id="rId7" Type="http://schemas.openxmlformats.org/officeDocument/2006/relationships/hyperlink" Target="https://el.wikipedia.org/wiki/%CE%A0%CE%AC%CF%84%CF%81%CE%B1" TargetMode="External"/><Relationship Id="rId2" Type="http://schemas.openxmlformats.org/officeDocument/2006/relationships/hyperlink" Target="https://el.wikipedia.org/wiki/%CE%9C%CE%B5%CF%83%CE%B1%CE%B9%CF%89%CE%BD%CE%B9%CE%BA%CE%AE_%CE%B5%CE%BB%CE%BB%CE%B7%CE%BD%CE%B9%CE%BA%CE%AE_%CE%B3%CE%BB%CF%8E%CF%83%CF%83%CE%B1" TargetMode="External"/><Relationship Id="rId1" Type="http://schemas.openxmlformats.org/officeDocument/2006/relationships/slideLayout" Target="../slideLayouts/slideLayout2.xml"/><Relationship Id="rId6" Type="http://schemas.openxmlformats.org/officeDocument/2006/relationships/hyperlink" Target="https://el.wikipedia.org/wiki/%CE%A7%CF%81%CE%BF%CE%BD%CE%B9%CE%BA%CF%8C_%CF%84%CE%B7%CF%82_%CE%9C%CE%BF%CE%BD%CE%B5%CE%BC%CE%B2%CE%B1%CF%83%CE%AF%CE%B1%CF%82" TargetMode="External"/><Relationship Id="rId5" Type="http://schemas.openxmlformats.org/officeDocument/2006/relationships/hyperlink" Target="https://el.wikipedia.org/wiki/%CE%9D%CF%8C%CF%84%CE%B9%CE%BF%CE%B9_%CE%A3%CE%BB%CE%AC%CE%B2%CE%BF%CE%B9" TargetMode="External"/><Relationship Id="rId4" Type="http://schemas.openxmlformats.org/officeDocument/2006/relationships/hyperlink" Target="https://el.wikipedia.org/wiki/%CE%86%CE%B2%CE%B1%CF%81%CE%BF%CE%B9"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el.wikipedia.org/wiki/%CE%95%CE%B9%CF%81%CE%AE%CE%BD%CE%B7_%CE%B7_%CE%91%CE%B8%CE%B7%CE%BD%CE%B1%CE%AF%CE%B1" TargetMode="External"/><Relationship Id="rId2" Type="http://schemas.openxmlformats.org/officeDocument/2006/relationships/hyperlink" Target="https://el.wikipedia.org/wiki/760" TargetMode="External"/><Relationship Id="rId1" Type="http://schemas.openxmlformats.org/officeDocument/2006/relationships/slideLayout" Target="../slideLayouts/slideLayout2.xml"/><Relationship Id="rId4" Type="http://schemas.openxmlformats.org/officeDocument/2006/relationships/hyperlink" Target="https://el.wikipedia.org/wiki/%CE%9A%CF%89%CE%BD%CF%83%CF%84%CE%B1%CE%BD%CF%84%CE%AF%CE%BD%CE%BF%CF%82_%CE%A3%CE%A4'"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el.wikipedia.org/wiki/%CE%9B%CE%AD%CF%89%CE%BD_%CE%95%CE%84" TargetMode="External"/><Relationship Id="rId3" Type="http://schemas.openxmlformats.org/officeDocument/2006/relationships/hyperlink" Target="https://el.wikipedia.org/wiki/%CE%9D%CE%AF%CE%BA%CE%B1%CE%B9%CE%B1_%CE%92%CE%B9%CE%B8%CF%85%CE%BD%CE%AF%CE%B1%CF%82" TargetMode="External"/><Relationship Id="rId7" Type="http://schemas.openxmlformats.org/officeDocument/2006/relationships/hyperlink" Target="https://el.wikipedia.org/wiki/%CE%95%CE%B9%CE%BA%CE%BF%CE%BD%CE%BF%CE%BC%CE%B1%CF%87%CE%AF%CE%B1" TargetMode="External"/><Relationship Id="rId12" Type="http://schemas.openxmlformats.org/officeDocument/2006/relationships/hyperlink" Target="https://el.wikipedia.org/wiki/12_%CE%9C%CE%B1%CF%81%CF%84%CE%AF%CE%BF%CF%85" TargetMode="External"/><Relationship Id="rId2" Type="http://schemas.openxmlformats.org/officeDocument/2006/relationships/hyperlink" Target="https://el.wikipedia.org/wiki/%CE%9F%CE%B9%CE%BA%CE%BF%CF%85%CE%BC%CE%B5%CE%BD%CE%B9%CE%BA%CE%AD%CF%82_%CF%83%CF%8D%CE%BD%CE%BF%CE%B4%CE%BF%CE%B9" TargetMode="External"/><Relationship Id="rId1" Type="http://schemas.openxmlformats.org/officeDocument/2006/relationships/slideLayout" Target="../slideLayouts/slideLayout2.xml"/><Relationship Id="rId6" Type="http://schemas.openxmlformats.org/officeDocument/2006/relationships/hyperlink" Target="https://el.wikipedia.org/wiki/%CE%A0%CE%B1%CF%84%CF%81%CE%B9%CE%AC%CF%81%CF%87%CE%B7%CF%82_%CE%A4%CE%B1%CF%81%CE%AC%CF%83%CE%B9%CE%BF%CF%82" TargetMode="External"/><Relationship Id="rId11" Type="http://schemas.openxmlformats.org/officeDocument/2006/relationships/hyperlink" Target="https://el.wikipedia.org/wiki/818" TargetMode="External"/><Relationship Id="rId5" Type="http://schemas.openxmlformats.org/officeDocument/2006/relationships/hyperlink" Target="https://el.wikipedia.org/wiki/%CE%9A%CE%B1%CF%84%CE%AC%CE%BB%CE%BF%CE%B3%CE%BF%CF%82_%CE%A0%CE%B1%CF%84%CF%81%CE%B9%CE%B1%CF%81%CF%87%CF%8E%CE%BD_%CE%9A%CF%89%CE%BD%CF%83%CF%84%CE%B1%CE%BD%CF%84%CE%B9%CE%BD%CE%BF%CF%85%CF%80%CF%8C%CE%BB%CE%B5%CF%89%CF%82" TargetMode="External"/><Relationship Id="rId10" Type="http://schemas.openxmlformats.org/officeDocument/2006/relationships/hyperlink" Target="https://el.wikipedia.org/wiki/815" TargetMode="External"/><Relationship Id="rId4" Type="http://schemas.openxmlformats.org/officeDocument/2006/relationships/hyperlink" Target="https://el.wikipedia.org/wiki/787" TargetMode="External"/><Relationship Id="rId9" Type="http://schemas.openxmlformats.org/officeDocument/2006/relationships/hyperlink" Target="https://el.wikipedia.org/wiki/%CE%A3%CE%B1%CE%BC%CE%BF%CE%B8%CF%81%CE%AC%CE%BA%CE%B7"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el.wikipedia.org/wiki/%CE%9C%CE%B9%CF%87%CE%B1%CE%AE%CE%BB_%CE%91%CE%84" TargetMode="External"/><Relationship Id="rId2" Type="http://schemas.openxmlformats.org/officeDocument/2006/relationships/hyperlink" Target="https://el.wikipedia.org/wiki/%CE%94%CE%B9%CE%BF%CE%BA%CE%BB%CE%B7%CF%84%CE%B9%CE%B1%CE%BD%CF%8C%CF%82" TargetMode="External"/><Relationship Id="rId1" Type="http://schemas.openxmlformats.org/officeDocument/2006/relationships/slideLayout" Target="../slideLayouts/slideLayout2.xml"/><Relationship Id="rId4" Type="http://schemas.openxmlformats.org/officeDocument/2006/relationships/hyperlink" Target="https://el.wikipedia.org/wiki/%CE%95%CE%B9%CE%BA%CE%BF%CE%BD%CF%8C%CF%86%CE%B9%CE%BB%CE%BF%CE%B9"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l.wikipedia.org/wiki/%CE%9A%CE%B1%CF%84%CE%AC%CE%BB%CE%BF%CE%B3%CE%BF%CF%82_%CE%A1%CF%89%CE%BC%CE%B1%CE%AF%CF%89%CE%BD_%CE%91%CF%85%CF%84%CE%BF%CE%BA%CF%81%CE%B1%CF%84%CF%8C%CF%81%CF%89%CE%BD" TargetMode="External"/><Relationship Id="rId2" Type="http://schemas.openxmlformats.org/officeDocument/2006/relationships/hyperlink" Target="https://el.wikipedia.org/wiki/%CE%A3%CF%84%CF%81%CE%B1%CF%84%CE%B7%CE%B3%CE%B9%CE%BA%CF%8C%CE%BD" TargetMode="External"/><Relationship Id="rId1" Type="http://schemas.openxmlformats.org/officeDocument/2006/relationships/slideLayout" Target="../slideLayouts/slideLayout2.xml"/><Relationship Id="rId6" Type="http://schemas.openxmlformats.org/officeDocument/2006/relationships/hyperlink" Target="https://el.wikipedia.org/wiki/%CE%A3%CF%84%CF%81%CE%B1%CF%84%CF%8C%CF%82" TargetMode="External"/><Relationship Id="rId5" Type="http://schemas.openxmlformats.org/officeDocument/2006/relationships/hyperlink" Target="https://el.wikipedia.org/wiki/%CE%95%CE%BB%CE%BB%CE%B7%CE%BD%CE%B9%CE%BA%CE%AC" TargetMode="External"/><Relationship Id="rId4" Type="http://schemas.openxmlformats.org/officeDocument/2006/relationships/hyperlink" Target="https://el.wikipedia.org/wiki/%CE%9C%CE%B1%CF%85%CF%81%CE%AF%CE%BA%CE%B9%CE%BF%CF%82_(%CE%B1%CF%85%CF%84%CE%BF%CE%BA%CF%81%CE%AC%CF%84%CE%BF%CF%81%CE%B1%CF%8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42853"/>
            <a:ext cx="7772400" cy="928693"/>
          </a:xfrm>
        </p:spPr>
        <p:txBody>
          <a:bodyPr>
            <a:normAutofit fontScale="90000"/>
          </a:bodyPr>
          <a:lstStyle/>
          <a:p>
            <a:r>
              <a:rPr lang="el-GR" dirty="0" smtClean="0"/>
              <a:t>Σλαβικό αγγείο του 7</a:t>
            </a:r>
            <a:r>
              <a:rPr lang="el-GR" baseline="30000" dirty="0" smtClean="0"/>
              <a:t>ου</a:t>
            </a:r>
            <a:r>
              <a:rPr lang="el-GR" dirty="0" smtClean="0"/>
              <a:t> αιώνα. </a:t>
            </a:r>
            <a:br>
              <a:rPr lang="el-GR" dirty="0" smtClean="0"/>
            </a:br>
            <a:endParaRPr lang="el-GR" dirty="0"/>
          </a:p>
        </p:txBody>
      </p:sp>
      <p:sp>
        <p:nvSpPr>
          <p:cNvPr id="3" name="2 - Υπότιτλος"/>
          <p:cNvSpPr>
            <a:spLocks noGrp="1"/>
          </p:cNvSpPr>
          <p:nvPr>
            <p:ph type="subTitle" idx="1"/>
          </p:nvPr>
        </p:nvSpPr>
        <p:spPr/>
        <p:txBody>
          <a:bodyPr/>
          <a:lstStyle/>
          <a:p>
            <a:endParaRPr lang="el-GR" dirty="0"/>
          </a:p>
        </p:txBody>
      </p:sp>
      <p:pic>
        <p:nvPicPr>
          <p:cNvPr id="3074" name="Picture 2"/>
          <p:cNvPicPr>
            <a:picLocks noChangeAspect="1" noChangeArrowheads="1"/>
          </p:cNvPicPr>
          <p:nvPr/>
        </p:nvPicPr>
        <p:blipFill>
          <a:blip r:embed="rId2"/>
          <a:srcRect/>
          <a:stretch>
            <a:fillRect/>
          </a:stretch>
        </p:blipFill>
        <p:spPr bwMode="auto">
          <a:xfrm>
            <a:off x="2662238" y="1138238"/>
            <a:ext cx="3819525" cy="4581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Συνήθειες Σλάβων</a:t>
            </a:r>
            <a:br>
              <a:rPr lang="el-GR" b="1" dirty="0" smtClean="0"/>
            </a:br>
            <a:endParaRPr lang="el-GR" dirty="0"/>
          </a:p>
        </p:txBody>
      </p:sp>
      <p:sp>
        <p:nvSpPr>
          <p:cNvPr id="3" name="2 - Θέση περιεχομένου"/>
          <p:cNvSpPr>
            <a:spLocks noGrp="1"/>
          </p:cNvSpPr>
          <p:nvPr>
            <p:ph idx="1"/>
          </p:nvPr>
        </p:nvSpPr>
        <p:spPr/>
        <p:txBody>
          <a:bodyPr>
            <a:normAutofit fontScale="70000" lnSpcReduction="20000"/>
          </a:bodyPr>
          <a:lstStyle/>
          <a:p>
            <a:pPr>
              <a:buNone/>
            </a:pPr>
            <a:r>
              <a:rPr lang="el-GR" dirty="0" smtClean="0"/>
              <a:t>Οι </a:t>
            </a:r>
            <a:r>
              <a:rPr lang="el-GR" dirty="0"/>
              <a:t>Σλάβοι, επειδή ζουν ληστρική ζωή, συνηθίζουν να </a:t>
            </a:r>
            <a:r>
              <a:rPr lang="el-GR" dirty="0" err="1"/>
              <a:t>επιχει</a:t>
            </a:r>
            <a:r>
              <a:rPr lang="el-GR" dirty="0"/>
              <a:t>-</a:t>
            </a:r>
          </a:p>
          <a:p>
            <a:pPr>
              <a:buNone/>
            </a:pPr>
            <a:r>
              <a:rPr lang="el-GR" dirty="0" err="1"/>
              <a:t>ρούν</a:t>
            </a:r>
            <a:r>
              <a:rPr lang="el-GR" dirty="0"/>
              <a:t> επιθέσεις κατά των εχθρών τους σε δασώδεις, στενούς</a:t>
            </a:r>
          </a:p>
          <a:p>
            <a:pPr>
              <a:buNone/>
            </a:pPr>
            <a:r>
              <a:rPr lang="el-GR" dirty="0"/>
              <a:t>και κρημνώδεις τόπους. Χρησιμοποιούν κατάλληλα τις ενέδρες</a:t>
            </a:r>
          </a:p>
          <a:p>
            <a:pPr>
              <a:buNone/>
            </a:pPr>
            <a:r>
              <a:rPr lang="el-GR" dirty="0"/>
              <a:t>και κάνουν ξαφνικές επιθέσεις στη διάρκεια της νύχτας και της</a:t>
            </a:r>
          </a:p>
          <a:p>
            <a:pPr>
              <a:buNone/>
            </a:pPr>
            <a:r>
              <a:rPr lang="el-GR" dirty="0"/>
              <a:t>μέρας, επινοώντας πολλά μέσα.</a:t>
            </a:r>
          </a:p>
          <a:p>
            <a:pPr>
              <a:buNone/>
            </a:pPr>
            <a:r>
              <a:rPr lang="el-GR" dirty="0"/>
              <a:t>Οι Σλάβοι είναι εμπειρότατοι στη διάβαση των ποταμών και</a:t>
            </a:r>
          </a:p>
          <a:p>
            <a:pPr>
              <a:buNone/>
            </a:pPr>
            <a:r>
              <a:rPr lang="el-GR" dirty="0"/>
              <a:t>μένουν καρτερικά μέσα στο νερό. Συχνά καταδύονται στα </a:t>
            </a:r>
            <a:r>
              <a:rPr lang="el-GR" dirty="0" err="1"/>
              <a:t>βά</a:t>
            </a:r>
            <a:r>
              <a:rPr lang="el-GR" dirty="0"/>
              <a:t>-</a:t>
            </a:r>
          </a:p>
          <a:p>
            <a:pPr>
              <a:buNone/>
            </a:pPr>
            <a:r>
              <a:rPr lang="el-GR" dirty="0" err="1"/>
              <a:t>θη</a:t>
            </a:r>
            <a:r>
              <a:rPr lang="el-GR" dirty="0"/>
              <a:t> του νερού και κρατούν στο στόμα τους μακριά κούφια κα-</a:t>
            </a:r>
          </a:p>
          <a:p>
            <a:pPr>
              <a:buNone/>
            </a:pPr>
            <a:r>
              <a:rPr lang="el-GR" dirty="0"/>
              <a:t>λάμια που φτάνουν στην επιφάνεια του νερού. Ξαπλωμένοι</a:t>
            </a:r>
          </a:p>
          <a:p>
            <a:pPr>
              <a:buNone/>
            </a:pPr>
            <a:r>
              <a:rPr lang="el-GR" dirty="0"/>
              <a:t>ανάσκελα στα βάθη του νερού αναπνέουν με καλάμια και</a:t>
            </a:r>
          </a:p>
          <a:p>
            <a:pPr>
              <a:buNone/>
            </a:pPr>
            <a:r>
              <a:rPr lang="el-GR" dirty="0"/>
              <a:t>αντέχουν για πολλές ώρες, έτσι που δεν γίνονται αντιληπτοί.</a:t>
            </a:r>
          </a:p>
          <a:p>
            <a:pPr>
              <a:buNone/>
            </a:pPr>
            <a:r>
              <a:rPr lang="el-GR" b="1" dirty="0" err="1"/>
              <a:t>Στρατηγικόν</a:t>
            </a:r>
            <a:r>
              <a:rPr lang="el-GR" b="1" dirty="0"/>
              <a:t> Μαυρικίου, </a:t>
            </a:r>
            <a:r>
              <a:rPr lang="el-GR" b="1" dirty="0" err="1"/>
              <a:t>έκδ</a:t>
            </a:r>
            <a:r>
              <a:rPr lang="el-GR" b="1" dirty="0"/>
              <a:t>. G. T. </a:t>
            </a:r>
            <a:r>
              <a:rPr lang="el-GR" b="1" dirty="0" err="1"/>
              <a:t>Dennis</a:t>
            </a:r>
            <a:r>
              <a:rPr lang="el-GR" b="1" dirty="0"/>
              <a:t>-E.</a:t>
            </a:r>
          </a:p>
          <a:p>
            <a:pPr>
              <a:buNone/>
            </a:pPr>
            <a:r>
              <a:rPr lang="en-US" b="1" dirty="0" err="1"/>
              <a:t>Gamillscheg</a:t>
            </a:r>
            <a:r>
              <a:rPr lang="en-US" b="1" dirty="0"/>
              <a:t> (</a:t>
            </a:r>
            <a:r>
              <a:rPr lang="el-GR" b="1" dirty="0"/>
              <a:t>Βιέννη 1981) 374-376</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Στόχοι</a:t>
            </a:r>
            <a:endParaRPr lang="el-GR" dirty="0"/>
          </a:p>
        </p:txBody>
      </p:sp>
      <p:sp>
        <p:nvSpPr>
          <p:cNvPr id="3" name="2 - Θέση περιεχομένου"/>
          <p:cNvSpPr>
            <a:spLocks noGrp="1"/>
          </p:cNvSpPr>
          <p:nvPr>
            <p:ph idx="1"/>
          </p:nvPr>
        </p:nvSpPr>
        <p:spPr/>
        <p:txBody>
          <a:bodyPr/>
          <a:lstStyle/>
          <a:p>
            <a:r>
              <a:rPr lang="el-GR" dirty="0" smtClean="0"/>
              <a:t>Να διερευνήσουν οι μαθητές συνήθειες στρατιωτικές και επιθετικού χαρακτήρα των πρώτων Σλάβων.</a:t>
            </a:r>
          </a:p>
          <a:p>
            <a:r>
              <a:rPr lang="el-GR" dirty="0" smtClean="0"/>
              <a:t>Να αντιληφθούν τους λόγους για τους οποίους τις αναγράφει ο Μαυρίκιος στο Στρατηγικό του. </a:t>
            </a:r>
          </a:p>
          <a:p>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Ερωτήσεις αξιολόγησης</a:t>
            </a:r>
            <a:endParaRPr lang="el-GR" dirty="0"/>
          </a:p>
        </p:txBody>
      </p:sp>
      <p:sp>
        <p:nvSpPr>
          <p:cNvPr id="3" name="2 - Θέση περιεχομένου"/>
          <p:cNvSpPr>
            <a:spLocks noGrp="1"/>
          </p:cNvSpPr>
          <p:nvPr>
            <p:ph idx="1"/>
          </p:nvPr>
        </p:nvSpPr>
        <p:spPr/>
        <p:txBody>
          <a:bodyPr/>
          <a:lstStyle/>
          <a:p>
            <a:r>
              <a:rPr lang="el-GR" dirty="0" smtClean="0"/>
              <a:t>Να αναφερθούν τρεις συνήθειες των Σλάβων, οι οποίες τους διαφοροποιούν από τους Βυζαντινούς. </a:t>
            </a:r>
          </a:p>
          <a:p>
            <a:r>
              <a:rPr lang="el-GR" dirty="0" err="1" smtClean="0"/>
              <a:t>Στρατηγικόν</a:t>
            </a:r>
            <a:r>
              <a:rPr lang="el-GR" dirty="0" smtClean="0"/>
              <a:t> σημαίνει «εγχειρίδιο με οδηγίες για τους στρατιωτικούς». Ποιες από τις πληροφορίες του Στρατηγικού του Μαυρικίου πιστεύεις ότι ήταν χρήσιμες για τη στρατιωτική αντιμετώπιση των Σλάβων; </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ΠΡΟΚΟΠΙΟΣ </a:t>
            </a:r>
            <a:r>
              <a:rPr lang="el-GR" dirty="0" err="1" smtClean="0"/>
              <a:t>ΚΑΙΣΑΡΕΥΣ</a:t>
            </a:r>
            <a:endParaRPr lang="el-GR" dirty="0"/>
          </a:p>
        </p:txBody>
      </p:sp>
      <p:sp>
        <p:nvSpPr>
          <p:cNvPr id="3" name="2 - Θέση περιεχομένου"/>
          <p:cNvSpPr>
            <a:spLocks noGrp="1"/>
          </p:cNvSpPr>
          <p:nvPr>
            <p:ph idx="1"/>
          </p:nvPr>
        </p:nvSpPr>
        <p:spPr/>
        <p:txBody>
          <a:bodyPr/>
          <a:lstStyle/>
          <a:p>
            <a:r>
              <a:rPr lang="el-GR" dirty="0" smtClean="0"/>
              <a:t>Γεννήθηκε στην Καισάρεια της Παλαιστίνης γύρω στο 500</a:t>
            </a:r>
          </a:p>
          <a:p>
            <a:r>
              <a:rPr lang="el-GR" dirty="0" smtClean="0"/>
              <a:t>Υποστηρίζεται ότι πήρε το όνομά του από τον άγιο Προκόπιο, γνωστό μάρτυρα της περιοχής</a:t>
            </a:r>
          </a:p>
          <a:p>
            <a:r>
              <a:rPr lang="el-GR" dirty="0" smtClean="0"/>
              <a:t>Φαίνεται ότι η οικογένειά του ανήκε στην αριστοκρατική τάξη</a:t>
            </a:r>
          </a:p>
          <a:p>
            <a:r>
              <a:rPr lang="el-GR" dirty="0" smtClean="0"/>
              <a:t>Διέθετε, επομένως, τα μέσα να μορφώσει το νεαρό Προκόπιο</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r>
              <a:rPr lang="el-GR" dirty="0" smtClean="0"/>
              <a:t>Η παιδεία του φανερώνει ότι είχε σπουδάσει ρητορική και νομικά</a:t>
            </a:r>
          </a:p>
          <a:p>
            <a:r>
              <a:rPr lang="el-GR" dirty="0" smtClean="0"/>
              <a:t>Στις μεταγενέστερες πηγές αναφέρεται ως σοφιστής και ρήτορας</a:t>
            </a:r>
          </a:p>
          <a:p>
            <a:r>
              <a:rPr lang="el-GR" dirty="0" smtClean="0"/>
              <a:t>Το 527 έγινε νομικός σύμβουλος και γραμματέας του Βελισαρίου</a:t>
            </a:r>
          </a:p>
          <a:p>
            <a:r>
              <a:rPr lang="el-GR" dirty="0" smtClean="0"/>
              <a:t>Ακολούθησε τον Βελισάριο σε πολλές στρατιωτικές επιχειρήσεις στην Αφρική, την Ασία  και την Ιταλία</a:t>
            </a:r>
          </a:p>
          <a:p>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20000"/>
          </a:bodyPr>
          <a:lstStyle/>
          <a:p>
            <a:pPr algn="just"/>
            <a:r>
              <a:rPr lang="el-GR" dirty="0" smtClean="0"/>
              <a:t>Έζησε από κοντά τα γεγονότα της στάσης του Νίκα το 532</a:t>
            </a:r>
          </a:p>
          <a:p>
            <a:r>
              <a:rPr lang="el-GR" dirty="0" smtClean="0"/>
              <a:t>Κατά τη διάρκεια του λοιμού του 542  βρισκόταν στην Κωνσταντινούπολη</a:t>
            </a:r>
          </a:p>
          <a:p>
            <a:pPr algn="just"/>
            <a:r>
              <a:rPr lang="el-GR" dirty="0" smtClean="0"/>
              <a:t>Όταν ο Βελισάριος έχασε την αυτοκρατορική εύνοια, διακόπτονται και οι σχέσεις του </a:t>
            </a:r>
            <a:r>
              <a:rPr lang="el-GR" dirty="0" err="1" smtClean="0"/>
              <a:t>Προκό</a:t>
            </a:r>
            <a:r>
              <a:rPr lang="el-GR" dirty="0" smtClean="0"/>
              <a:t>-</a:t>
            </a:r>
            <a:r>
              <a:rPr lang="el-GR" dirty="0" err="1" smtClean="0"/>
              <a:t>πιου</a:t>
            </a:r>
            <a:r>
              <a:rPr lang="el-GR" dirty="0" smtClean="0"/>
              <a:t> με τον στρατηγό</a:t>
            </a:r>
          </a:p>
          <a:p>
            <a:pPr algn="just"/>
            <a:r>
              <a:rPr lang="el-GR" dirty="0" smtClean="0"/>
              <a:t>Αργότερα, όταν ο στρατηγός επανέρχεται (544), οι σχέσεις τους αποκαθίστανται</a:t>
            </a:r>
          </a:p>
          <a:p>
            <a:r>
              <a:rPr lang="el-GR" dirty="0" smtClean="0"/>
              <a:t>Πέθανε μεταξύ 560 και 570</a:t>
            </a:r>
          </a:p>
          <a:p>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ΕΡΓΑ ΤΟΥ ΠΡΟΚΟΠΙΟΥ</a:t>
            </a:r>
            <a:endParaRPr lang="el-GR" dirty="0"/>
          </a:p>
        </p:txBody>
      </p:sp>
      <p:sp>
        <p:nvSpPr>
          <p:cNvPr id="3" name="2 - Θέση περιεχομένου"/>
          <p:cNvSpPr>
            <a:spLocks noGrp="1"/>
          </p:cNvSpPr>
          <p:nvPr>
            <p:ph idx="1"/>
          </p:nvPr>
        </p:nvSpPr>
        <p:spPr/>
        <p:txBody>
          <a:bodyPr/>
          <a:lstStyle/>
          <a:p>
            <a:pPr>
              <a:lnSpc>
                <a:spcPct val="200000"/>
              </a:lnSpc>
            </a:pPr>
            <a:r>
              <a:rPr lang="el-GR" b="1" i="1" dirty="0" smtClean="0"/>
              <a:t>«</a:t>
            </a:r>
            <a:r>
              <a:rPr lang="el-GR" b="1" i="1" dirty="0" err="1" smtClean="0"/>
              <a:t>Ὑπὲρ</a:t>
            </a:r>
            <a:r>
              <a:rPr lang="el-GR" b="1" i="1" dirty="0" smtClean="0"/>
              <a:t> </a:t>
            </a:r>
            <a:r>
              <a:rPr lang="el-GR" b="1" i="1" dirty="0" err="1" smtClean="0"/>
              <a:t>τῶν</a:t>
            </a:r>
            <a:r>
              <a:rPr lang="el-GR" b="1" i="1" dirty="0" smtClean="0"/>
              <a:t> πολέμων»</a:t>
            </a:r>
          </a:p>
          <a:p>
            <a:pPr>
              <a:lnSpc>
                <a:spcPct val="200000"/>
              </a:lnSpc>
            </a:pPr>
            <a:r>
              <a:rPr lang="el-GR" b="1" i="1" dirty="0" smtClean="0"/>
              <a:t>«</a:t>
            </a:r>
            <a:r>
              <a:rPr lang="el-GR" b="1" i="1" dirty="0" err="1" smtClean="0"/>
              <a:t>Περὶ</a:t>
            </a:r>
            <a:r>
              <a:rPr lang="el-GR" b="1" i="1" dirty="0" smtClean="0"/>
              <a:t> κτισμάτων»</a:t>
            </a:r>
          </a:p>
          <a:p>
            <a:pPr>
              <a:lnSpc>
                <a:spcPct val="200000"/>
              </a:lnSpc>
            </a:pPr>
            <a:r>
              <a:rPr lang="el-GR" b="1" i="1" dirty="0" smtClean="0"/>
              <a:t>«</a:t>
            </a:r>
            <a:r>
              <a:rPr lang="el-GR" b="1" i="1" dirty="0" err="1" smtClean="0"/>
              <a:t>Ἀνέκδοτα</a:t>
            </a:r>
            <a:r>
              <a:rPr lang="el-GR" b="1" i="1" dirty="0" smtClean="0"/>
              <a:t>» </a:t>
            </a:r>
          </a:p>
          <a:p>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Θεσμοί και εξωτερική εμφάνιση των Σλάβων</a:t>
            </a:r>
            <a:br>
              <a:rPr lang="el-GR" b="1" dirty="0" smtClean="0"/>
            </a:br>
            <a:endParaRPr lang="el-GR" dirty="0"/>
          </a:p>
        </p:txBody>
      </p:sp>
      <p:sp>
        <p:nvSpPr>
          <p:cNvPr id="3" name="2 - Θέση περιεχομένου"/>
          <p:cNvSpPr>
            <a:spLocks noGrp="1"/>
          </p:cNvSpPr>
          <p:nvPr>
            <p:ph idx="1"/>
          </p:nvPr>
        </p:nvSpPr>
        <p:spPr/>
        <p:txBody>
          <a:bodyPr>
            <a:normAutofit fontScale="70000" lnSpcReduction="20000"/>
          </a:bodyPr>
          <a:lstStyle/>
          <a:p>
            <a:pPr>
              <a:buNone/>
            </a:pPr>
            <a:r>
              <a:rPr lang="el-GR" dirty="0" smtClean="0"/>
              <a:t>Αυτές </a:t>
            </a:r>
            <a:r>
              <a:rPr lang="el-GR" dirty="0"/>
              <a:t>οι φυλές δεν υπακούουν στην κυριαρχία ενός μόνον</a:t>
            </a:r>
          </a:p>
          <a:p>
            <a:pPr>
              <a:buNone/>
            </a:pPr>
            <a:r>
              <a:rPr lang="el-GR" dirty="0"/>
              <a:t>ανδρός, αλλά από παλιά διαβιούν υπό καθεστώς </a:t>
            </a:r>
            <a:r>
              <a:rPr lang="el-GR" b="1" dirty="0" err="1"/>
              <a:t>δημοκρα</a:t>
            </a:r>
            <a:r>
              <a:rPr lang="el-GR" b="1" dirty="0"/>
              <a:t>-</a:t>
            </a:r>
          </a:p>
          <a:p>
            <a:pPr>
              <a:buNone/>
            </a:pPr>
            <a:r>
              <a:rPr lang="el-GR" b="1" dirty="0" err="1"/>
              <a:t>τίας</a:t>
            </a:r>
            <a:r>
              <a:rPr lang="el-GR" b="1" dirty="0"/>
              <a:t> (δηλ. έλλειψης κεντρικής εξουσίας). Γι’ αυτό αποφασίζουν</a:t>
            </a:r>
          </a:p>
          <a:p>
            <a:pPr>
              <a:buNone/>
            </a:pPr>
            <a:r>
              <a:rPr lang="el-GR" dirty="0"/>
              <a:t>από κοινού για τα συμφέροντα και τα δύσκολα ζητήματα […].</a:t>
            </a:r>
          </a:p>
          <a:p>
            <a:pPr>
              <a:buNone/>
            </a:pPr>
            <a:r>
              <a:rPr lang="el-GR" dirty="0"/>
              <a:t>Μερικοί δεν φορούν χιτώνα ή πανωφόρι (</a:t>
            </a:r>
            <a:r>
              <a:rPr lang="el-GR" b="1" dirty="0" err="1"/>
              <a:t>τριβώνιον</a:t>
            </a:r>
            <a:r>
              <a:rPr lang="el-GR" b="1" dirty="0"/>
              <a:t>), αλλά</a:t>
            </a:r>
          </a:p>
          <a:p>
            <a:pPr>
              <a:buNone/>
            </a:pPr>
            <a:r>
              <a:rPr lang="el-GR" dirty="0"/>
              <a:t>μόνο παντελόνια (</a:t>
            </a:r>
            <a:r>
              <a:rPr lang="el-GR" b="1" dirty="0" err="1"/>
              <a:t>αναξυρίδες</a:t>
            </a:r>
            <a:r>
              <a:rPr lang="el-GR" b="1" dirty="0"/>
              <a:t>) ως τη μέση τους και έτσι [</a:t>
            </a:r>
            <a:r>
              <a:rPr lang="el-GR" b="1" dirty="0" err="1"/>
              <a:t>ημί</a:t>
            </a:r>
            <a:r>
              <a:rPr lang="el-GR" b="1" dirty="0"/>
              <a:t>-</a:t>
            </a:r>
          </a:p>
          <a:p>
            <a:pPr>
              <a:buNone/>
            </a:pPr>
            <a:r>
              <a:rPr lang="el-GR" dirty="0" err="1"/>
              <a:t>γυμνοι</a:t>
            </a:r>
            <a:r>
              <a:rPr lang="el-GR" dirty="0"/>
              <a:t>] ρίχνονται εναντίον των εχθρών. Μιλούν μία και </a:t>
            </a:r>
            <a:r>
              <a:rPr lang="el-GR" dirty="0" err="1"/>
              <a:t>μονα</a:t>
            </a:r>
            <a:r>
              <a:rPr lang="el-GR" dirty="0"/>
              <a:t>-</a:t>
            </a:r>
          </a:p>
          <a:p>
            <a:pPr>
              <a:buNone/>
            </a:pPr>
            <a:r>
              <a:rPr lang="el-GR" dirty="0"/>
              <a:t>δική, εντελώς βάρβαρη γλώσσα και […] είναι όλοι τους </a:t>
            </a:r>
            <a:r>
              <a:rPr lang="el-GR" dirty="0" err="1"/>
              <a:t>εξαι</a:t>
            </a:r>
            <a:r>
              <a:rPr lang="el-GR" dirty="0"/>
              <a:t>-</a:t>
            </a:r>
          </a:p>
          <a:p>
            <a:pPr>
              <a:buNone/>
            </a:pPr>
            <a:r>
              <a:rPr lang="el-GR" dirty="0" err="1"/>
              <a:t>ρετικά</a:t>
            </a:r>
            <a:r>
              <a:rPr lang="el-GR" dirty="0"/>
              <a:t> ψηλοί και δυνατοί. Όσον αφορά το χρώμα του δέρμα-</a:t>
            </a:r>
          </a:p>
          <a:p>
            <a:pPr>
              <a:buNone/>
            </a:pPr>
            <a:r>
              <a:rPr lang="el-GR" dirty="0" err="1"/>
              <a:t>τος</a:t>
            </a:r>
            <a:r>
              <a:rPr lang="el-GR" dirty="0"/>
              <a:t> και των μαλλιών, δεν είναι εντελώς λευκοί και ξανθοί ή με-</a:t>
            </a:r>
          </a:p>
          <a:p>
            <a:pPr>
              <a:buNone/>
            </a:pPr>
            <a:r>
              <a:rPr lang="el-GR" dirty="0" err="1"/>
              <a:t>λαμψοί</a:t>
            </a:r>
            <a:r>
              <a:rPr lang="el-GR" dirty="0"/>
              <a:t> αλλά όλοι τους κοκκινωποί.</a:t>
            </a:r>
          </a:p>
          <a:p>
            <a:pPr>
              <a:buNone/>
            </a:pPr>
            <a:r>
              <a:rPr lang="el-GR" b="1" dirty="0"/>
              <a:t>Προκόπιος, Υπέρ των πολέμων, VII, 14.</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Στόχοι</a:t>
            </a:r>
            <a:endParaRPr lang="el-GR" dirty="0"/>
          </a:p>
        </p:txBody>
      </p:sp>
      <p:sp>
        <p:nvSpPr>
          <p:cNvPr id="3" name="2 - Θέση περιεχομένου"/>
          <p:cNvSpPr>
            <a:spLocks noGrp="1"/>
          </p:cNvSpPr>
          <p:nvPr>
            <p:ph idx="1"/>
          </p:nvPr>
        </p:nvSpPr>
        <p:spPr/>
        <p:txBody>
          <a:bodyPr/>
          <a:lstStyle/>
          <a:p>
            <a:r>
              <a:rPr lang="el-GR" dirty="0" smtClean="0"/>
              <a:t>Να αντιληφθούν οι μαθητές το πολιτικό σύστημα των πρώτων Σλάβων. </a:t>
            </a:r>
          </a:p>
          <a:p>
            <a:r>
              <a:rPr lang="el-GR" dirty="0" smtClean="0"/>
              <a:t>Να καταλάβουν οι μαθητές ποια στοιχεία των Σλάβων εντυπωσιάζουν έναν Βυζαντινό λόγιο. </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Ερωτήσεις αξιολόγησης</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Ποιο είναι το καθεστώς διοίκησης των Σλάβων; </a:t>
            </a:r>
          </a:p>
          <a:p>
            <a:r>
              <a:rPr lang="el-GR" dirty="0" smtClean="0"/>
              <a:t>Οι Σλάβοι έχουν βασιλικό σύστημα (Σ/Λ).</a:t>
            </a:r>
          </a:p>
          <a:p>
            <a:r>
              <a:rPr lang="el-GR" smtClean="0"/>
              <a:t>Αναφέρετε </a:t>
            </a:r>
            <a:r>
              <a:rPr lang="el-GR" dirty="0" smtClean="0"/>
              <a:t>μια συνήθεια επιθετικού τύπου των Σλάβων. </a:t>
            </a:r>
          </a:p>
          <a:p>
            <a:r>
              <a:rPr lang="el-GR" dirty="0" smtClean="0"/>
              <a:t>Πώς χαρακτηρίζει ο Προκόπιος τη γλώσσα των Σλάβων; Τι δείχνει αυτός ο χαρακτηρισμός από πλευράς του; </a:t>
            </a:r>
          </a:p>
          <a:p>
            <a:r>
              <a:rPr lang="el-GR" dirty="0" smtClean="0"/>
              <a:t>Οι Σλάβοι ήταν εντελώς ξανθοί (Σ/Λ). </a:t>
            </a:r>
          </a:p>
          <a:p>
            <a:r>
              <a:rPr lang="el-GR" dirty="0" smtClean="0"/>
              <a:t>Ποια είναι τα χαρακτηριστικά της εξωτερικής εμφάνισης των Σλάβων, σύμφωνα με τον Προκόπιο;  </a:t>
            </a:r>
          </a:p>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1. Οι Σλάβοι και οι σχέσεις τους με το Βυζάντιο. </a:t>
            </a:r>
            <a:endParaRPr lang="el-GR" dirty="0"/>
          </a:p>
        </p:txBody>
      </p:sp>
      <p:sp>
        <p:nvSpPr>
          <p:cNvPr id="3" name="2 - Υπότιτλος"/>
          <p:cNvSpPr>
            <a:spLocks noGrp="1"/>
          </p:cNvSpPr>
          <p:nvPr>
            <p:ph type="subTitle" idx="1"/>
          </p:nvPr>
        </p:nvSpPr>
        <p:spPr/>
        <p:txBody>
          <a:bodyPr/>
          <a:lstStyle/>
          <a:p>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Ιωάννης Εφέσου</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Ο </a:t>
            </a:r>
            <a:r>
              <a:rPr lang="el-GR" b="1" dirty="0" smtClean="0"/>
              <a:t>Ιωάννης της Εφέσου</a:t>
            </a:r>
            <a:r>
              <a:rPr lang="el-GR" dirty="0" smtClean="0"/>
              <a:t> (ή </a:t>
            </a:r>
            <a:r>
              <a:rPr lang="el-GR" b="1" dirty="0" smtClean="0"/>
              <a:t>της Ασίας</a:t>
            </a:r>
            <a:r>
              <a:rPr lang="el-GR" dirty="0" smtClean="0"/>
              <a:t>) (</a:t>
            </a:r>
            <a:r>
              <a:rPr lang="el-GR" dirty="0" err="1" smtClean="0"/>
              <a:t>περ</a:t>
            </a:r>
            <a:r>
              <a:rPr lang="el-GR" dirty="0" smtClean="0"/>
              <a:t>. 507 – </a:t>
            </a:r>
            <a:r>
              <a:rPr lang="el-GR" dirty="0" err="1" smtClean="0"/>
              <a:t>περ</a:t>
            </a:r>
            <a:r>
              <a:rPr lang="el-GR" dirty="0" smtClean="0"/>
              <a:t>. 588) ήταν ηγέτης της </a:t>
            </a:r>
            <a:r>
              <a:rPr lang="el-GR" dirty="0" err="1" smtClean="0">
                <a:hlinkClick r:id="rId2" tooltip="Προχαλκηδόνιες Εκκλησίες"/>
              </a:rPr>
              <a:t>Προχαλκηδονικής</a:t>
            </a:r>
            <a:r>
              <a:rPr lang="el-GR" dirty="0" smtClean="0">
                <a:hlinkClick r:id="rId2" tooltip="Προχαλκηδόνιες Εκκλησίες"/>
              </a:rPr>
              <a:t> εκκλησίας</a:t>
            </a:r>
            <a:r>
              <a:rPr lang="el-GR" dirty="0" smtClean="0"/>
              <a:t> του </a:t>
            </a:r>
            <a:r>
              <a:rPr lang="el-GR" dirty="0" smtClean="0">
                <a:hlinkClick r:id="rId3" tooltip="6ος αιώνας"/>
              </a:rPr>
              <a:t>6ου αιώνα</a:t>
            </a:r>
            <a:r>
              <a:rPr lang="el-GR" dirty="0" smtClean="0"/>
              <a:t>. Μιλούσε </a:t>
            </a:r>
            <a:r>
              <a:rPr lang="el-GR" dirty="0" smtClean="0">
                <a:hlinkClick r:id="rId4" tooltip="Συριακή γλώσσα"/>
              </a:rPr>
              <a:t>συριακά</a:t>
            </a:r>
            <a:r>
              <a:rPr lang="el-GR" dirty="0" smtClean="0"/>
              <a:t> και ήταν ένας από τους πρώτους και πιο σημαντικούς  ιστορικούς που έγραψαν σε αυτήν τη γλώσσα.</a:t>
            </a:r>
          </a:p>
          <a:p>
            <a:r>
              <a:rPr lang="el-GR" dirty="0" smtClean="0"/>
              <a:t>Το κυριότερο έργο του Ιωάννη είναι η </a:t>
            </a:r>
            <a:r>
              <a:rPr lang="el-GR" i="1" dirty="0" smtClean="0"/>
              <a:t>Εκκλησιαστική Ιστορία</a:t>
            </a:r>
            <a:r>
              <a:rPr lang="el-GR" dirty="0" smtClean="0"/>
              <a:t> του, η οποία καλύπτει πάνω από έξι αιώνες, από την εποχή του Ιουλίου Καίσαρα μέχρι το 588 </a:t>
            </a:r>
            <a:r>
              <a:rPr lang="el-GR" dirty="0" err="1" smtClean="0"/>
              <a:t>μ.Χ</a:t>
            </a:r>
            <a:r>
              <a:rPr lang="el-GR" dirty="0" smtClean="0"/>
              <a:t>., αν και ο Ιωάννης ακολουθεί την Εποχή των Σελευκιδών (σύστημα χρονολόγησης που αρχίζει το 311 </a:t>
            </a:r>
            <a:r>
              <a:rPr lang="el-GR" dirty="0" err="1" smtClean="0"/>
              <a:t>π.Χ.</a:t>
            </a:r>
            <a:r>
              <a:rPr lang="el-GR" dirty="0" smtClean="0"/>
              <a:t>).</a:t>
            </a: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1. Οι πρώτες μόνιμες σλαβικές εγκαταστάσεις στη Θράκη</a:t>
            </a:r>
            <a:br>
              <a:rPr lang="el-GR" dirty="0" smtClean="0"/>
            </a:br>
            <a:endParaRPr lang="el-GR" dirty="0"/>
          </a:p>
        </p:txBody>
      </p:sp>
      <p:sp>
        <p:nvSpPr>
          <p:cNvPr id="3" name="2 - Θέση περιεχομένου"/>
          <p:cNvSpPr>
            <a:spLocks noGrp="1"/>
          </p:cNvSpPr>
          <p:nvPr>
            <p:ph idx="1"/>
          </p:nvPr>
        </p:nvSpPr>
        <p:spPr/>
        <p:txBody>
          <a:bodyPr>
            <a:normAutofit fontScale="70000" lnSpcReduction="20000"/>
          </a:bodyPr>
          <a:lstStyle/>
          <a:p>
            <a:pPr>
              <a:buNone/>
            </a:pPr>
            <a:r>
              <a:rPr lang="el-GR" dirty="0" smtClean="0"/>
              <a:t>Αυτό </a:t>
            </a:r>
            <a:r>
              <a:rPr lang="el-GR" dirty="0"/>
              <a:t>το ίδιο έτος, το τρίτο μετά το θάνατο του αυτοκράτορα Ιουστίνου, επί της βασιλείας </a:t>
            </a:r>
            <a:r>
              <a:rPr lang="el-GR" dirty="0" smtClean="0"/>
              <a:t>του Τιβερίου</a:t>
            </a:r>
            <a:r>
              <a:rPr lang="el-GR" dirty="0"/>
              <a:t>, ο απαίσιος λαός των </a:t>
            </a:r>
            <a:r>
              <a:rPr lang="el-GR" dirty="0" err="1"/>
              <a:t>Σκλαβήνων</a:t>
            </a:r>
            <a:r>
              <a:rPr lang="el-GR" dirty="0"/>
              <a:t> εξόρμησαν και διέτρεξαν ολόκληρη την Ελλάδα, και </a:t>
            </a:r>
            <a:r>
              <a:rPr lang="el-GR" dirty="0" smtClean="0"/>
              <a:t>τη χώρα </a:t>
            </a:r>
            <a:r>
              <a:rPr lang="el-GR" dirty="0"/>
              <a:t>των Θεσσαλονικέων και όλη τη Θράκη, και κυρίευσαν πόλεις και κατέλαβαν </a:t>
            </a:r>
            <a:r>
              <a:rPr lang="el-GR" dirty="0" smtClean="0"/>
              <a:t>πολυάριθμα φρούρια </a:t>
            </a:r>
            <a:r>
              <a:rPr lang="el-GR" dirty="0"/>
              <a:t>και κατέστρεψαν και πυρπόλησαν και αιχμαλώτισαν τον λαό και οδήγησαν μακριά </a:t>
            </a:r>
            <a:r>
              <a:rPr lang="el-GR" dirty="0" smtClean="0"/>
              <a:t>τους αιχμαλώτους </a:t>
            </a:r>
            <a:r>
              <a:rPr lang="el-GR" dirty="0"/>
              <a:t>και έγιναν κύριοι όλης της υπαίθρου και κατοικούν σ’ αυτή, τέσσερα χρόνια </a:t>
            </a:r>
            <a:r>
              <a:rPr lang="el-GR" dirty="0" smtClean="0"/>
              <a:t>τώρα, σαν </a:t>
            </a:r>
            <a:r>
              <a:rPr lang="el-GR" dirty="0"/>
              <a:t>να είναι δική τους χωρίς </a:t>
            </a:r>
            <a:r>
              <a:rPr lang="el-GR" dirty="0" smtClean="0"/>
              <a:t>φόβο. Επειδή </a:t>
            </a:r>
            <a:r>
              <a:rPr lang="el-GR" dirty="0"/>
              <a:t>ο αυτοκράτορας έχει εμπλακεί σε πόλεμο με τους Πέρσες και έχει στείλει όλες τις </a:t>
            </a:r>
            <a:r>
              <a:rPr lang="el-GR" dirty="0" smtClean="0"/>
              <a:t>δυνάμεις </a:t>
            </a:r>
            <a:r>
              <a:rPr lang="el-GR" dirty="0"/>
              <a:t>του στην Ανατολή, ζουν με την άνεσή τους στη χώρα και κατοικούν σ’ αυτή και </a:t>
            </a:r>
            <a:r>
              <a:rPr lang="el-GR" dirty="0" smtClean="0"/>
              <a:t>εξαπλώνονται όσο </a:t>
            </a:r>
            <a:r>
              <a:rPr lang="el-GR" dirty="0"/>
              <a:t>μακριά τους επιτρέπει ο Θεός, και ερημώνουν και </a:t>
            </a:r>
            <a:r>
              <a:rPr lang="el-GR" dirty="0" err="1"/>
              <a:t>καίουν</a:t>
            </a:r>
            <a:r>
              <a:rPr lang="el-GR" dirty="0"/>
              <a:t> και αιχμαλωτίζουν, σε τέτοια </a:t>
            </a:r>
            <a:r>
              <a:rPr lang="el-GR" dirty="0" smtClean="0"/>
              <a:t>έκταση που </a:t>
            </a:r>
            <a:r>
              <a:rPr lang="el-GR" dirty="0"/>
              <a:t>έχουν φτάσει στα εξωτερικά τείχη της πόλης (δηλαδή τα Μακρά Τείχη της Κωνσταντινούπολης</a:t>
            </a:r>
            <a:r>
              <a:rPr lang="el-GR" dirty="0" smtClean="0"/>
              <a:t>), απ</a:t>
            </a:r>
            <a:r>
              <a:rPr lang="el-GR" dirty="0"/>
              <a:t>’ όπου οδήγησαν μακριά τα κοπάδια αλόγων του αυτοκράτορα, πολλές χιλιάδες στον </a:t>
            </a:r>
            <a:r>
              <a:rPr lang="el-GR" dirty="0" smtClean="0"/>
              <a:t>αριθμό, και </a:t>
            </a:r>
            <a:r>
              <a:rPr lang="el-GR" dirty="0" err="1"/>
              <a:t>ό,τι</a:t>
            </a:r>
            <a:r>
              <a:rPr lang="el-GR" dirty="0"/>
              <a:t> άλλο μπόρεσαν να βρουν.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0000" lnSpcReduction="20000"/>
          </a:bodyPr>
          <a:lstStyle/>
          <a:p>
            <a:pPr>
              <a:buNone/>
            </a:pPr>
            <a:r>
              <a:rPr lang="el-GR" dirty="0"/>
              <a:t>Και ως σήμερα ακόμη, το έτος 895 (=584), στρατοπεδεύουν </a:t>
            </a:r>
            <a:r>
              <a:rPr lang="el-GR" dirty="0" smtClean="0"/>
              <a:t>και κατοικούν εκεί </a:t>
            </a:r>
            <a:r>
              <a:rPr lang="el-GR" dirty="0"/>
              <a:t>και ζουν ειρηνικά στη ρωμαϊκή επικράτεια, σίγουρα και χωρίς φόβο, και </a:t>
            </a:r>
            <a:r>
              <a:rPr lang="el-GR" dirty="0" smtClean="0"/>
              <a:t>αιχμαλωτίζουν </a:t>
            </a:r>
            <a:r>
              <a:rPr lang="el-GR" dirty="0"/>
              <a:t>και σκοτώνουν και </a:t>
            </a:r>
            <a:r>
              <a:rPr lang="el-GR" dirty="0" err="1"/>
              <a:t>καίουν</a:t>
            </a:r>
            <a:r>
              <a:rPr lang="el-GR" dirty="0"/>
              <a:t>.</a:t>
            </a:r>
          </a:p>
          <a:p>
            <a:pPr>
              <a:buNone/>
            </a:pPr>
            <a:r>
              <a:rPr lang="el-GR" dirty="0"/>
              <a:t>Και έγιναν βαθύπλουτοι σε χρυσό και ασήμι και κοπάδια αλόγων και απέκτησαν πολλά </a:t>
            </a:r>
            <a:r>
              <a:rPr lang="el-GR" dirty="0" smtClean="0"/>
              <a:t>όπλα και </a:t>
            </a:r>
            <a:r>
              <a:rPr lang="el-GR" dirty="0"/>
              <a:t>έμαθαν να μάχονται καλύτερα από τους Ρωμαίους, ενώ αρχικά δεν ήταν παρά άξεστοι </a:t>
            </a:r>
            <a:r>
              <a:rPr lang="el-GR" dirty="0" smtClean="0"/>
              <a:t>βάρβαροι </a:t>
            </a:r>
            <a:r>
              <a:rPr lang="el-GR" dirty="0"/>
              <a:t>που δεν τολμούσαν να εμφανισθούν έξω </a:t>
            </a:r>
            <a:r>
              <a:rPr lang="el-GR" dirty="0" err="1"/>
              <a:t>από.τα</a:t>
            </a:r>
            <a:r>
              <a:rPr lang="el-GR" dirty="0"/>
              <a:t> πυκνά τους δάση. Και όσο για τα όπλα </a:t>
            </a:r>
            <a:r>
              <a:rPr lang="el-GR" dirty="0" smtClean="0"/>
              <a:t>δεν ήξεραν </a:t>
            </a:r>
            <a:r>
              <a:rPr lang="el-GR" dirty="0"/>
              <a:t>ακόμη και τι είναι αυτά, εκτός από δύο-τρία </a:t>
            </a:r>
            <a:r>
              <a:rPr lang="el-GR" dirty="0" err="1"/>
              <a:t>λογχάδια</a:t>
            </a:r>
            <a:r>
              <a:rPr lang="el-GR" dirty="0"/>
              <a:t>, δηλαδή κοντά δόρατα.</a:t>
            </a:r>
          </a:p>
          <a:p>
            <a:pPr>
              <a:buNone/>
            </a:pPr>
            <a:endParaRPr lang="el-GR" dirty="0" smtClean="0"/>
          </a:p>
          <a:p>
            <a:pPr>
              <a:buNone/>
            </a:pPr>
            <a:r>
              <a:rPr lang="el-GR" dirty="0" smtClean="0"/>
              <a:t>Ιωάννης </a:t>
            </a:r>
            <a:r>
              <a:rPr lang="el-GR" dirty="0"/>
              <a:t>Εφέσου, </a:t>
            </a:r>
            <a:r>
              <a:rPr lang="el-GR" i="1" dirty="0"/>
              <a:t>Εκκλησιαστική Ιστορία, Γ’ μέρος, κεφ. 25, λατ. μετ. E. W. </a:t>
            </a:r>
            <a:r>
              <a:rPr lang="el-GR" i="1" dirty="0" err="1"/>
              <a:t>Brooks</a:t>
            </a:r>
            <a:r>
              <a:rPr lang="el-GR" i="1" dirty="0"/>
              <a:t>, Λουβαίν 1952</a:t>
            </a:r>
          </a:p>
          <a:p>
            <a:pPr>
              <a:buNone/>
            </a:pPr>
            <a:r>
              <a:rPr lang="el-GR" dirty="0"/>
              <a:t>(ανατύπωση της έκδοσης του 1936), 248-249.</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Στόχοι</a:t>
            </a:r>
            <a:endParaRPr lang="el-GR" dirty="0"/>
          </a:p>
        </p:txBody>
      </p:sp>
      <p:sp>
        <p:nvSpPr>
          <p:cNvPr id="3" name="2 - Θέση περιεχομένου"/>
          <p:cNvSpPr>
            <a:spLocks noGrp="1"/>
          </p:cNvSpPr>
          <p:nvPr>
            <p:ph idx="1"/>
          </p:nvPr>
        </p:nvSpPr>
        <p:spPr/>
        <p:txBody>
          <a:bodyPr/>
          <a:lstStyle/>
          <a:p>
            <a:r>
              <a:rPr lang="el-GR" dirty="0" smtClean="0"/>
              <a:t>Να αντιληφθούν οι μαθητές τι σήμαινε για τους κατοίκους της Θράκης οι εισβολή των </a:t>
            </a:r>
            <a:r>
              <a:rPr lang="el-GR" dirty="0" err="1" smtClean="0"/>
              <a:t>Σλαβων</a:t>
            </a:r>
            <a:r>
              <a:rPr lang="el-GR" dirty="0" smtClean="0"/>
              <a:t> στη Θράκη. </a:t>
            </a:r>
          </a:p>
          <a:p>
            <a:r>
              <a:rPr lang="el-GR" dirty="0" smtClean="0"/>
              <a:t>Να συνειδητοποιήσουν τους λόγους για τους οποίους δεν μπορούσαν οι Βυζαντινοί βασιλείς να τους αντιμετωπίσουν. </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Ερωτήσεις αξιολόγησης</a:t>
            </a:r>
            <a:endParaRPr lang="el-GR" dirty="0"/>
          </a:p>
        </p:txBody>
      </p:sp>
      <p:sp>
        <p:nvSpPr>
          <p:cNvPr id="3" name="2 - Θέση περιεχομένου"/>
          <p:cNvSpPr>
            <a:spLocks noGrp="1"/>
          </p:cNvSpPr>
          <p:nvPr>
            <p:ph idx="1"/>
          </p:nvPr>
        </p:nvSpPr>
        <p:spPr/>
        <p:txBody>
          <a:bodyPr/>
          <a:lstStyle/>
          <a:p>
            <a:r>
              <a:rPr lang="el-GR" dirty="0" smtClean="0"/>
              <a:t>Για ποιους λόγους δεν μπορούσαν οι Βυζαντινοί βασιλείς να αντιμετωπίσουν την εισβολή των Σλάβων στη Θράκη στα τέλη του 6</a:t>
            </a:r>
            <a:r>
              <a:rPr lang="el-GR" baseline="30000" dirty="0" smtClean="0"/>
              <a:t>ου</a:t>
            </a:r>
            <a:r>
              <a:rPr lang="el-GR" dirty="0" smtClean="0"/>
              <a:t> αιώνος</a:t>
            </a:r>
            <a:r>
              <a:rPr lang="el-GR" smtClean="0"/>
              <a:t>; </a:t>
            </a:r>
            <a:endParaRPr lang="el-GR" smtClean="0"/>
          </a:p>
          <a:p>
            <a:r>
              <a:rPr lang="el-GR" smtClean="0"/>
              <a:t>Αναφέρετε κάποιες συνέπειες τις οποίες είχε για τη Θράκη η εισβολή των Σλάβων; </a:t>
            </a: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Χρονικό της Μονεμβασιάς</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Το </a:t>
            </a:r>
            <a:r>
              <a:rPr lang="el-GR" b="1" i="1" dirty="0" smtClean="0"/>
              <a:t>Χρονικό της Μονεμβασιάς</a:t>
            </a:r>
            <a:r>
              <a:rPr lang="el-GR" dirty="0" smtClean="0"/>
              <a:t> (σπάνια αναφέρεται ως το </a:t>
            </a:r>
            <a:r>
              <a:rPr lang="el-GR" b="1" i="1" dirty="0" smtClean="0"/>
              <a:t>Χρονικό της Πελοποννήσου</a:t>
            </a:r>
            <a:r>
              <a:rPr lang="el-GR" dirty="0" smtClean="0"/>
              <a:t>) είναι μεσαιωνικό κείμενο του οποίου υπάρχουν τέσσερις εκδόσεις, όλες γραμμένες στα </a:t>
            </a:r>
            <a:r>
              <a:rPr lang="el-GR" dirty="0" smtClean="0">
                <a:hlinkClick r:id="rId2" tooltip="Μεσαιωνική ελληνική γλώσσα"/>
              </a:rPr>
              <a:t>μεσαιωνικά ελληνικά</a:t>
            </a:r>
            <a:r>
              <a:rPr lang="el-GR" dirty="0" smtClean="0"/>
              <a:t>. Ο συντάκτης (ή οι συντάκτες) του χρονικού είναι προς το παρόν άγνωστος. Το </a:t>
            </a:r>
            <a:r>
              <a:rPr lang="el-GR" i="1" dirty="0" smtClean="0"/>
              <a:t>Χρονικό</a:t>
            </a:r>
            <a:r>
              <a:rPr lang="el-GR" dirty="0" smtClean="0"/>
              <a:t>, συγκεκριμένα η εκδοχή από το </a:t>
            </a:r>
            <a:r>
              <a:rPr lang="el-GR" dirty="0" smtClean="0">
                <a:hlinkClick r:id="rId3" tooltip="Μονή Ιβήρων"/>
              </a:rPr>
              <a:t>μονή Ιβήρων</a:t>
            </a:r>
            <a:r>
              <a:rPr lang="el-GR" dirty="0" smtClean="0"/>
              <a:t>, αφηγείται τα γεγονότα που σχετίζονται την </a:t>
            </a:r>
            <a:r>
              <a:rPr lang="el-GR" dirty="0" smtClean="0">
                <a:hlinkClick r:id="rId4" tooltip="Άβαροι"/>
              </a:rPr>
              <a:t>κατάκτηση και τον αποικισμό των </a:t>
            </a:r>
            <a:r>
              <a:rPr lang="el-GR" dirty="0" err="1" smtClean="0">
                <a:hlinkClick r:id="rId4" tooltip="Άβαροι"/>
              </a:rPr>
              <a:t>Αβάρων</a:t>
            </a:r>
            <a:r>
              <a:rPr lang="el-GR" dirty="0" smtClean="0"/>
              <a:t> - </a:t>
            </a:r>
            <a:r>
              <a:rPr lang="el-GR" dirty="0" smtClean="0">
                <a:hlinkClick r:id="rId5" tooltip="Νότιοι Σλάβοι"/>
              </a:rPr>
              <a:t>Σλάβων</a:t>
            </a:r>
            <a:r>
              <a:rPr lang="el-GR" dirty="0" smtClean="0"/>
              <a:t> της ηπειρωτικής Ελλάδας, καλύπτοντας την περίοδο από το 587 έως το 805 </a:t>
            </a:r>
            <a:r>
              <a:rPr lang="el-GR" dirty="0" err="1" smtClean="0"/>
              <a:t>μ.Χ</a:t>
            </a:r>
            <a:r>
              <a:rPr lang="el-GR" dirty="0" smtClean="0"/>
              <a:t>. Παρά τη συναρπαστική αφήγησή του, το </a:t>
            </a:r>
            <a:r>
              <a:rPr lang="el-GR" i="1" dirty="0" smtClean="0"/>
              <a:t>Χρονικό</a:t>
            </a:r>
            <a:r>
              <a:rPr lang="el-GR" dirty="0" smtClean="0"/>
              <a:t> δεν είναι πραγματικό χρονικό.</a:t>
            </a:r>
            <a:r>
              <a:rPr lang="el-GR" baseline="30000" dirty="0" smtClean="0">
                <a:hlinkClick r:id="rId6"/>
              </a:rPr>
              <a:t>[1]</a:t>
            </a:r>
            <a:r>
              <a:rPr lang="el-GR" dirty="0" smtClean="0"/>
              <a:t> Το κείμενο αντιπροσωπεύει μια συλλογή πηγών που αφορούν τους </a:t>
            </a:r>
            <a:r>
              <a:rPr lang="el-GR" dirty="0" err="1" smtClean="0"/>
              <a:t>Αβάρους</a:t>
            </a:r>
            <a:r>
              <a:rPr lang="el-GR" dirty="0" smtClean="0"/>
              <a:t> και τους Σλάβους και εστιάζει στην ίδρυση της μητροπολιτικής έδρας της </a:t>
            </a:r>
            <a:r>
              <a:rPr lang="el-GR" dirty="0" smtClean="0">
                <a:hlinkClick r:id="rId7" tooltip="Πάτρα"/>
              </a:rPr>
              <a:t>Πάτρας</a:t>
            </a:r>
            <a:r>
              <a:rPr lang="el-GR" dirty="0" smtClean="0"/>
              <a:t>. Είναι πιθανό ότι το </a:t>
            </a:r>
            <a:r>
              <a:rPr lang="el-GR" i="1" dirty="0" smtClean="0"/>
              <a:t>Χρονικό</a:t>
            </a:r>
            <a:r>
              <a:rPr lang="el-GR" dirty="0" smtClean="0"/>
              <a:t> να χρησιμοποιήθηκε στην πραγματικότητα σε διαπραγματεύσεις με τον μητροπολίτη Κορίνθου για το καθεστώς του μητροπολίτη Πάτρας.</a:t>
            </a: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2. Η </a:t>
            </a:r>
            <a:r>
              <a:rPr lang="el-GR" dirty="0" err="1" smtClean="0"/>
              <a:t>αβαροσλαβική</a:t>
            </a:r>
            <a:r>
              <a:rPr lang="el-GR" dirty="0" smtClean="0"/>
              <a:t> εισβολή και κατάκτηση της Πελοποννήσου (587)</a:t>
            </a:r>
            <a:br>
              <a:rPr lang="el-GR" dirty="0" smtClean="0"/>
            </a:br>
            <a:endParaRPr lang="el-GR" dirty="0"/>
          </a:p>
        </p:txBody>
      </p:sp>
      <p:sp>
        <p:nvSpPr>
          <p:cNvPr id="3" name="2 - Θέση περιεχομένου"/>
          <p:cNvSpPr>
            <a:spLocks noGrp="1"/>
          </p:cNvSpPr>
          <p:nvPr>
            <p:ph idx="1"/>
          </p:nvPr>
        </p:nvSpPr>
        <p:spPr/>
        <p:txBody>
          <a:bodyPr>
            <a:normAutofit fontScale="70000" lnSpcReduction="20000"/>
          </a:bodyPr>
          <a:lstStyle/>
          <a:p>
            <a:pPr>
              <a:buNone/>
            </a:pPr>
            <a:r>
              <a:rPr lang="el-GR" dirty="0" smtClean="0"/>
              <a:t>Σε </a:t>
            </a:r>
            <a:r>
              <a:rPr lang="el-GR" dirty="0"/>
              <a:t>μια άλλη εισβολή του (ο </a:t>
            </a:r>
            <a:r>
              <a:rPr lang="el-GR" dirty="0" err="1"/>
              <a:t>Χαγάνος</a:t>
            </a:r>
            <a:r>
              <a:rPr lang="el-GR" dirty="0"/>
              <a:t> των </a:t>
            </a:r>
            <a:r>
              <a:rPr lang="el-GR" dirty="0" err="1"/>
              <a:t>Αβάρων</a:t>
            </a:r>
            <a:r>
              <a:rPr lang="el-GR" dirty="0"/>
              <a:t>) κατέκτησε ολόκληρη τη Θεσσαλία </a:t>
            </a:r>
            <a:r>
              <a:rPr lang="el-GR" dirty="0" smtClean="0"/>
              <a:t>και ολόκληρη </a:t>
            </a:r>
            <a:r>
              <a:rPr lang="el-GR" dirty="0"/>
              <a:t>την Ελλάδα και την Παλαιά Ήπειρο και την Αττική και την Εύβοια. Οι </a:t>
            </a:r>
            <a:r>
              <a:rPr lang="el-GR" dirty="0" err="1"/>
              <a:t>Άβαροι</a:t>
            </a:r>
            <a:r>
              <a:rPr lang="el-GR" dirty="0"/>
              <a:t> </a:t>
            </a:r>
            <a:r>
              <a:rPr lang="el-GR" dirty="0" smtClean="0"/>
              <a:t>εισέβαλαν </a:t>
            </a:r>
            <a:r>
              <a:rPr lang="el-GR" dirty="0"/>
              <a:t>ορμητικά και στην Πελοπόννησο και την κατέκτησαν με πόλεμο και, αφού εκδίωξαν </a:t>
            </a:r>
            <a:r>
              <a:rPr lang="el-GR" dirty="0" smtClean="0"/>
              <a:t>και εξόντωσαν </a:t>
            </a:r>
            <a:r>
              <a:rPr lang="el-GR" dirty="0"/>
              <a:t>τους ευγενείς ελληνικούς </a:t>
            </a:r>
            <a:r>
              <a:rPr lang="el-GR" dirty="0" smtClean="0"/>
              <a:t>πληθυσμούς, κατοίκησαν </a:t>
            </a:r>
            <a:r>
              <a:rPr lang="el-GR" dirty="0"/>
              <a:t>οι ίδιοι σ’ αυτή την </a:t>
            </a:r>
            <a:r>
              <a:rPr lang="el-GR" dirty="0" smtClean="0"/>
              <a:t>περιοχή. Όσοι </a:t>
            </a:r>
            <a:r>
              <a:rPr lang="el-GR" dirty="0"/>
              <a:t>κατόρθωσαν να ξεφύγουν από τα φονικά χέρια τους σκορπίσθηκαν σε </a:t>
            </a:r>
            <a:r>
              <a:rPr lang="el-GR" dirty="0" smtClean="0"/>
              <a:t>διαφορετικούς τόπους. Οι </a:t>
            </a:r>
            <a:r>
              <a:rPr lang="el-GR" dirty="0"/>
              <a:t>κάτοικοι των Πατρών μεταφέρθηκαν στο Ρήγιο της Καλαβρίας και οι κάτοικοι του Άργους</a:t>
            </a:r>
          </a:p>
          <a:p>
            <a:pPr>
              <a:buNone/>
            </a:pPr>
            <a:r>
              <a:rPr lang="el-GR" dirty="0"/>
              <a:t>στο νησί </a:t>
            </a:r>
            <a:r>
              <a:rPr lang="el-GR" dirty="0" err="1"/>
              <a:t>Ορόβη</a:t>
            </a:r>
            <a:r>
              <a:rPr lang="el-GR" dirty="0"/>
              <a:t>, ενώ οι Κορίνθιοι μετοίκησαν στο νησί της Αίγινας. Τότε λοιπόν εγκατέλειψαν </a:t>
            </a:r>
            <a:r>
              <a:rPr lang="el-GR" dirty="0" smtClean="0"/>
              <a:t>το έδαφος </a:t>
            </a:r>
            <a:r>
              <a:rPr lang="el-GR" dirty="0"/>
              <a:t>της πατρίδας τους και οι </a:t>
            </a:r>
            <a:r>
              <a:rPr lang="el-GR" dirty="0" err="1"/>
              <a:t>Λάκωνες</a:t>
            </a:r>
            <a:r>
              <a:rPr lang="el-GR" dirty="0"/>
              <a:t> και άλλοι από αυτούς αναχώρησαν για το νησί της </a:t>
            </a:r>
            <a:r>
              <a:rPr lang="el-GR" dirty="0" smtClean="0"/>
              <a:t>Σικελίας</a:t>
            </a:r>
            <a:r>
              <a:rPr lang="el-GR" dirty="0"/>
              <a:t>, όπου ένα μέρος τους ζει ακόμη, στον τόπο που ονομάζεται </a:t>
            </a:r>
            <a:r>
              <a:rPr lang="el-GR" dirty="0" err="1"/>
              <a:t>Δέμεννα</a:t>
            </a:r>
            <a:r>
              <a:rPr lang="el-GR" dirty="0"/>
              <a:t>. Αυτοί ονομάζονται </a:t>
            </a:r>
            <a:r>
              <a:rPr lang="el-GR" dirty="0" err="1" smtClean="0"/>
              <a:t>Δεμενίτες</a:t>
            </a:r>
            <a:r>
              <a:rPr lang="el-GR" dirty="0" smtClean="0"/>
              <a:t> </a:t>
            </a:r>
            <a:r>
              <a:rPr lang="el-GR" dirty="0"/>
              <a:t>αντίς </a:t>
            </a:r>
            <a:r>
              <a:rPr lang="el-GR" dirty="0" err="1"/>
              <a:t>Λακεδαιμονίτες</a:t>
            </a:r>
            <a:r>
              <a:rPr lang="el-GR" dirty="0"/>
              <a:t> και διατηρούν την ιδιαίτερη διάλεκτο των </a:t>
            </a:r>
            <a:r>
              <a:rPr lang="el-GR" dirty="0" err="1"/>
              <a:t>Λακώνων</a:t>
            </a:r>
            <a:r>
              <a:rPr lang="el-GR" dirty="0"/>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0000" lnSpcReduction="20000"/>
          </a:bodyPr>
          <a:lstStyle/>
          <a:p>
            <a:pPr>
              <a:buNone/>
            </a:pPr>
            <a:r>
              <a:rPr lang="el-GR" dirty="0"/>
              <a:t>Ένα άλλο </a:t>
            </a:r>
            <a:r>
              <a:rPr lang="el-GR" dirty="0" smtClean="0"/>
              <a:t>μέρος τους </a:t>
            </a:r>
            <a:r>
              <a:rPr lang="el-GR" dirty="0"/>
              <a:t>βρήκαν έναν δύσβατο τόπο κοντά στο γιαλό, έχτισαν (εκεί) οχυρή πόλη που την </a:t>
            </a:r>
            <a:r>
              <a:rPr lang="el-GR" dirty="0" smtClean="0"/>
              <a:t>ονόμασαν Μονεμβασία</a:t>
            </a:r>
            <a:r>
              <a:rPr lang="el-GR" dirty="0"/>
              <a:t>, γιατί είχε μόνο μια </a:t>
            </a:r>
            <a:r>
              <a:rPr lang="el-GR" dirty="0" err="1"/>
              <a:t>≪έμβασιν≫</a:t>
            </a:r>
            <a:r>
              <a:rPr lang="el-GR" dirty="0"/>
              <a:t> για τους εισερχόμενους, και κατοίκησαν σ’ αυτή </a:t>
            </a:r>
            <a:r>
              <a:rPr lang="el-GR" dirty="0" smtClean="0"/>
              <a:t>μαζί με </a:t>
            </a:r>
            <a:r>
              <a:rPr lang="el-GR" dirty="0"/>
              <a:t>τον επίσκοπό τους. Οι βοσκοί και οι αγρότες εγκαταστάθηκαν στους κοντινούς </a:t>
            </a:r>
            <a:r>
              <a:rPr lang="el-GR" dirty="0" smtClean="0"/>
              <a:t>κακοτράχαλους τόπους </a:t>
            </a:r>
            <a:r>
              <a:rPr lang="el-GR" dirty="0"/>
              <a:t>που ονομάστηκαν πρόσφατα </a:t>
            </a:r>
            <a:r>
              <a:rPr lang="el-GR" dirty="0" err="1"/>
              <a:t>Τζακονίες</a:t>
            </a:r>
            <a:r>
              <a:rPr lang="el-GR" dirty="0" smtClean="0"/>
              <a:t>. Έτσι </a:t>
            </a:r>
            <a:r>
              <a:rPr lang="el-GR" dirty="0"/>
              <a:t>οι </a:t>
            </a:r>
            <a:r>
              <a:rPr lang="el-GR" dirty="0" err="1"/>
              <a:t>Άβαροι</a:t>
            </a:r>
            <a:r>
              <a:rPr lang="el-GR" dirty="0"/>
              <a:t> κατέλαβαν και κατοίκησαν την Πελοπόννησο και παρέμειναν σ’ αυτή </a:t>
            </a:r>
            <a:r>
              <a:rPr lang="el-GR" dirty="0" smtClean="0"/>
              <a:t>διακόσια </a:t>
            </a:r>
            <a:r>
              <a:rPr lang="el-GR" dirty="0" err="1" smtClean="0"/>
              <a:t>δεκαοτώ</a:t>
            </a:r>
            <a:r>
              <a:rPr lang="el-GR" dirty="0" smtClean="0"/>
              <a:t> </a:t>
            </a:r>
            <a:r>
              <a:rPr lang="el-GR" dirty="0"/>
              <a:t>χρόνια χωρίς να εξαρτώνται από τον ρωμαίο αυτοκράτορα ή άλλον κύριο, από το </a:t>
            </a:r>
            <a:r>
              <a:rPr lang="el-GR" dirty="0" smtClean="0"/>
              <a:t>έτος 6096 </a:t>
            </a:r>
            <a:r>
              <a:rPr lang="el-GR" dirty="0"/>
              <a:t>από κτίσεως κόσμου(=587 μ. Χ.), που ήταν το έκτο έτος της βασιλείας του Μαυρικίου, </a:t>
            </a:r>
            <a:r>
              <a:rPr lang="el-GR" dirty="0" smtClean="0"/>
              <a:t>μέχρι το </a:t>
            </a:r>
            <a:r>
              <a:rPr lang="el-GR" dirty="0"/>
              <a:t>έτος 6313 (=805) που ήταν το τέταρτο έτος της βασιλείας του Νικηφόρου του Παλαιού, που </a:t>
            </a:r>
            <a:r>
              <a:rPr lang="el-GR" dirty="0" smtClean="0"/>
              <a:t>είχε γιο </a:t>
            </a:r>
            <a:r>
              <a:rPr lang="el-GR" dirty="0"/>
              <a:t>το </a:t>
            </a:r>
            <a:r>
              <a:rPr lang="el-GR" dirty="0" err="1"/>
              <a:t>Σταυράκιο</a:t>
            </a:r>
            <a:r>
              <a:rPr lang="el-GR" dirty="0"/>
              <a:t>.</a:t>
            </a:r>
          </a:p>
          <a:p>
            <a:pPr>
              <a:buNone/>
            </a:pPr>
            <a:endParaRPr lang="el-GR" dirty="0" smtClean="0"/>
          </a:p>
          <a:p>
            <a:pPr>
              <a:buNone/>
            </a:pPr>
            <a:r>
              <a:rPr lang="it-IT" dirty="0" smtClean="0"/>
              <a:t>Cronaca </a:t>
            </a:r>
            <a:r>
              <a:rPr lang="it-IT" dirty="0"/>
              <a:t>di Monembasia, έκδ. I. Duicev (=Testi, 12), Παλέρμο 1976, 12-16.</a:t>
            </a: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Στόχοι</a:t>
            </a:r>
            <a:endParaRPr lang="el-GR" dirty="0"/>
          </a:p>
        </p:txBody>
      </p:sp>
      <p:sp>
        <p:nvSpPr>
          <p:cNvPr id="3" name="2 - Θέση περιεχομένου"/>
          <p:cNvSpPr>
            <a:spLocks noGrp="1"/>
          </p:cNvSpPr>
          <p:nvPr>
            <p:ph idx="1"/>
          </p:nvPr>
        </p:nvSpPr>
        <p:spPr/>
        <p:txBody>
          <a:bodyPr/>
          <a:lstStyle/>
          <a:p>
            <a:r>
              <a:rPr lang="el-GR" dirty="0" smtClean="0"/>
              <a:t>Να καταλάβουν οι μαθητές τις σημαντικές συνέπειες που είχε στην ανθρωπογεωγραφία της Πελοποννήσου η </a:t>
            </a:r>
            <a:r>
              <a:rPr lang="el-GR" dirty="0" err="1" smtClean="0"/>
              <a:t>αβαροσλαβική</a:t>
            </a:r>
            <a:r>
              <a:rPr lang="el-GR" dirty="0" smtClean="0"/>
              <a:t> εισβολή του 587. </a:t>
            </a: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Ερωτήσεις αξιολόγησης</a:t>
            </a:r>
            <a:endParaRPr lang="el-GR" dirty="0"/>
          </a:p>
        </p:txBody>
      </p:sp>
      <p:sp>
        <p:nvSpPr>
          <p:cNvPr id="3" name="2 - Θέση περιεχομένου"/>
          <p:cNvSpPr>
            <a:spLocks noGrp="1"/>
          </p:cNvSpPr>
          <p:nvPr>
            <p:ph idx="1"/>
          </p:nvPr>
        </p:nvSpPr>
        <p:spPr/>
        <p:txBody>
          <a:bodyPr/>
          <a:lstStyle/>
          <a:p>
            <a:r>
              <a:rPr lang="el-GR" dirty="0" smtClean="0"/>
              <a:t>Σε ποιες περιοχές διασκορπίστηκαν αρκετοί κάτοικοι της Πελοποννήσου μετά την </a:t>
            </a:r>
            <a:r>
              <a:rPr lang="el-GR" dirty="0" err="1" smtClean="0"/>
              <a:t>αβαροσλαβική</a:t>
            </a:r>
            <a:r>
              <a:rPr lang="el-GR" dirty="0" smtClean="0"/>
              <a:t> εισβολή; </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smtClean="0"/>
              <a:t>Όροι-κλειδιά της ενότητας</a:t>
            </a:r>
            <a:br>
              <a:rPr lang="el-GR" b="1" smtClean="0"/>
            </a:br>
            <a:endParaRPr lang="el-GR"/>
          </a:p>
        </p:txBody>
      </p:sp>
      <p:sp>
        <p:nvSpPr>
          <p:cNvPr id="3" name="2 - Θέση περιεχομένου"/>
          <p:cNvSpPr>
            <a:spLocks noGrp="1"/>
          </p:cNvSpPr>
          <p:nvPr>
            <p:ph idx="1"/>
          </p:nvPr>
        </p:nvSpPr>
        <p:spPr/>
        <p:txBody>
          <a:bodyPr/>
          <a:lstStyle/>
          <a:p>
            <a:r>
              <a:rPr lang="el-GR" smtClean="0"/>
              <a:t>Άβαροι, Σλάβοι, επιδρομές, σκλαβηνίες, στρατιωτική</a:t>
            </a:r>
            <a:r>
              <a:rPr lang="en-US" smtClean="0"/>
              <a:t> </a:t>
            </a:r>
            <a:r>
              <a:rPr lang="el-GR" smtClean="0"/>
              <a:t>κατάκτηση, εκχριστιανισμός και αφομοίωση Σλάβων.</a:t>
            </a:r>
            <a:endParaRPr lang="el-G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dirty="0" smtClean="0"/>
              <a:t>Η ανοικοδόμηση των πόλεων της Πελοποννήσου.</a:t>
            </a:r>
            <a:br>
              <a:rPr lang="el-GR" b="1" i="1" dirty="0" smtClean="0"/>
            </a:br>
            <a:endParaRPr lang="el-GR" dirty="0"/>
          </a:p>
        </p:txBody>
      </p:sp>
      <p:sp>
        <p:nvSpPr>
          <p:cNvPr id="3" name="2 - Θέση περιεχομένου"/>
          <p:cNvSpPr>
            <a:spLocks noGrp="1"/>
          </p:cNvSpPr>
          <p:nvPr>
            <p:ph idx="1"/>
          </p:nvPr>
        </p:nvSpPr>
        <p:spPr/>
        <p:txBody>
          <a:bodyPr>
            <a:normAutofit fontScale="62500" lnSpcReduction="20000"/>
          </a:bodyPr>
          <a:lstStyle/>
          <a:p>
            <a:pPr>
              <a:buNone/>
            </a:pPr>
            <a:r>
              <a:rPr lang="el-GR" dirty="0" err="1" smtClean="0"/>
              <a:t>Ενας</a:t>
            </a:r>
            <a:r>
              <a:rPr lang="el-GR" dirty="0" smtClean="0"/>
              <a:t> </a:t>
            </a:r>
            <a:r>
              <a:rPr lang="el-GR" dirty="0"/>
              <a:t>στρατηγός από το γένος των Σκληρών, αφού</a:t>
            </a:r>
          </a:p>
          <a:p>
            <a:pPr>
              <a:buNone/>
            </a:pPr>
            <a:r>
              <a:rPr lang="el-GR" dirty="0"/>
              <a:t>πολέμησε με τους Σ(θ)</a:t>
            </a:r>
            <a:r>
              <a:rPr lang="el-GR" dirty="0" err="1"/>
              <a:t>λαβήνους</a:t>
            </a:r>
            <a:r>
              <a:rPr lang="el-GR" dirty="0"/>
              <a:t>, υπέταξε με τα</a:t>
            </a:r>
          </a:p>
          <a:p>
            <a:pPr>
              <a:buNone/>
            </a:pPr>
            <a:r>
              <a:rPr lang="el-GR" dirty="0"/>
              <a:t>όπλα και εκμηδένισε πλήρως το έθνος τους. </a:t>
            </a:r>
            <a:r>
              <a:rPr lang="el-GR" dirty="0" err="1"/>
              <a:t>Ετσι</a:t>
            </a:r>
            <a:r>
              <a:rPr lang="el-GR" dirty="0"/>
              <a:t>,</a:t>
            </a:r>
          </a:p>
          <a:p>
            <a:pPr>
              <a:buNone/>
            </a:pPr>
            <a:r>
              <a:rPr lang="el-GR" dirty="0"/>
              <a:t>επέτρεψε στους παλαιούς κατοίκους της </a:t>
            </a:r>
            <a:r>
              <a:rPr lang="el-GR" dirty="0" err="1"/>
              <a:t>Πελο</a:t>
            </a:r>
            <a:r>
              <a:rPr lang="el-GR" dirty="0"/>
              <a:t>-</a:t>
            </a:r>
          </a:p>
          <a:p>
            <a:pPr>
              <a:buNone/>
            </a:pPr>
            <a:r>
              <a:rPr lang="el-GR" dirty="0" err="1"/>
              <a:t>ποννήσου</a:t>
            </a:r>
            <a:r>
              <a:rPr lang="el-GR" dirty="0"/>
              <a:t> να ανακτήσουν τις περιουσίες τους. Ο</a:t>
            </a:r>
          </a:p>
          <a:p>
            <a:pPr>
              <a:buNone/>
            </a:pPr>
            <a:r>
              <a:rPr lang="el-GR" dirty="0"/>
              <a:t>αυτοκράτορας Νικηφόρος Α' πληροφορήθηκε τα</a:t>
            </a:r>
          </a:p>
          <a:p>
            <a:pPr>
              <a:buNone/>
            </a:pPr>
            <a:r>
              <a:rPr lang="el-GR" dirty="0"/>
              <a:t>νέα και γεμάτος χαρά φρόντισε να ξαναχτίσει τις</a:t>
            </a:r>
          </a:p>
          <a:p>
            <a:pPr>
              <a:buNone/>
            </a:pPr>
            <a:r>
              <a:rPr lang="el-GR" dirty="0"/>
              <a:t>πόλεις που ήταν σ' αυτό το μέρος, να </a:t>
            </a:r>
            <a:r>
              <a:rPr lang="el-GR" dirty="0" err="1"/>
              <a:t>ανοικοδο</a:t>
            </a:r>
            <a:r>
              <a:rPr lang="el-GR" dirty="0"/>
              <a:t>-</a:t>
            </a:r>
          </a:p>
          <a:p>
            <a:pPr>
              <a:buNone/>
            </a:pPr>
            <a:r>
              <a:rPr lang="el-GR" dirty="0" err="1"/>
              <a:t>μήσει</a:t>
            </a:r>
            <a:r>
              <a:rPr lang="el-GR" dirty="0"/>
              <a:t> τις εκκλησίες που κατεδάφισαν οι βάρβαροι</a:t>
            </a:r>
          </a:p>
          <a:p>
            <a:pPr>
              <a:buNone/>
            </a:pPr>
            <a:r>
              <a:rPr lang="el-GR" dirty="0"/>
              <a:t>και να κάνει χριστιανούς τους </a:t>
            </a:r>
            <a:r>
              <a:rPr lang="el-GR" dirty="0" err="1"/>
              <a:t>Ιδιους</a:t>
            </a:r>
            <a:r>
              <a:rPr lang="el-GR" dirty="0"/>
              <a:t> τους </a:t>
            </a:r>
            <a:r>
              <a:rPr lang="el-GR" dirty="0" err="1"/>
              <a:t>βαρβά</a:t>
            </a:r>
            <a:r>
              <a:rPr lang="el-GR" dirty="0"/>
              <a:t>-</a:t>
            </a:r>
          </a:p>
          <a:p>
            <a:pPr>
              <a:buNone/>
            </a:pPr>
            <a:r>
              <a:rPr lang="el-GR" dirty="0"/>
              <a:t>ρους </a:t>
            </a:r>
            <a:r>
              <a:rPr lang="el-GR" dirty="0" err="1"/>
              <a:t>Ετσι</a:t>
            </a:r>
            <a:r>
              <a:rPr lang="el-GR" dirty="0"/>
              <a:t>, ανοικοδόμησε εκ βάθρων την Πάτρα και</a:t>
            </a:r>
          </a:p>
          <a:p>
            <a:pPr>
              <a:buNone/>
            </a:pPr>
            <a:r>
              <a:rPr lang="el-GR" dirty="0"/>
              <a:t>τη Σπάρτη.</a:t>
            </a:r>
          </a:p>
          <a:p>
            <a:pPr>
              <a:buNone/>
            </a:pPr>
            <a:r>
              <a:rPr lang="el-GR" i="1" dirty="0"/>
              <a:t>Χρονικών της Μονεμβασίας, </a:t>
            </a:r>
            <a:r>
              <a:rPr lang="el-GR" i="1" dirty="0" err="1"/>
              <a:t>έκδ</a:t>
            </a:r>
            <a:r>
              <a:rPr lang="el-GR" i="1" dirty="0"/>
              <a:t>. I. </a:t>
            </a:r>
            <a:r>
              <a:rPr lang="el-GR" i="1" dirty="0" err="1"/>
              <a:t>Dujev</a:t>
            </a:r>
            <a:r>
              <a:rPr lang="el-GR" i="1" dirty="0"/>
              <a:t>, Παλέρμο</a:t>
            </a:r>
          </a:p>
          <a:p>
            <a:pPr>
              <a:buNone/>
            </a:pPr>
            <a:r>
              <a:rPr lang="el-GR" i="1" dirty="0"/>
              <a:t>1976. 18-22.</a:t>
            </a: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Στόχοι</a:t>
            </a:r>
            <a:endParaRPr lang="el-GR" dirty="0"/>
          </a:p>
        </p:txBody>
      </p:sp>
      <p:sp>
        <p:nvSpPr>
          <p:cNvPr id="3" name="2 - Θέση περιεχομένου"/>
          <p:cNvSpPr>
            <a:spLocks noGrp="1"/>
          </p:cNvSpPr>
          <p:nvPr>
            <p:ph idx="1"/>
          </p:nvPr>
        </p:nvSpPr>
        <p:spPr/>
        <p:txBody>
          <a:bodyPr/>
          <a:lstStyle/>
          <a:p>
            <a:r>
              <a:rPr lang="el-GR" dirty="0" smtClean="0"/>
              <a:t>Να συνειδητοποιήσουν οι μαθητές με ποιους τρόπους αποκαταστάθηκε η βυζαντινή κυριαρχία στην Πελοπόννησο στα Χρόνια του Νικηφόρου Α’ (802-811). </a:t>
            </a:r>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Ερωτήσεις αξιολόγησης</a:t>
            </a:r>
            <a:endParaRPr lang="el-GR" dirty="0"/>
          </a:p>
        </p:txBody>
      </p:sp>
      <p:sp>
        <p:nvSpPr>
          <p:cNvPr id="3" name="2 - Θέση περιεχομένου"/>
          <p:cNvSpPr>
            <a:spLocks noGrp="1"/>
          </p:cNvSpPr>
          <p:nvPr>
            <p:ph idx="1"/>
          </p:nvPr>
        </p:nvSpPr>
        <p:spPr/>
        <p:txBody>
          <a:bodyPr/>
          <a:lstStyle/>
          <a:p>
            <a:r>
              <a:rPr lang="el-GR" dirty="0" smtClean="0"/>
              <a:t>Τι προηγήθηκε της ανοικοδόμησης των πόλεων της Πελοποννήσου; </a:t>
            </a:r>
          </a:p>
          <a:p>
            <a:r>
              <a:rPr lang="el-GR" dirty="0" smtClean="0"/>
              <a:t>Σε ποιες ενέργειες προχώρησε ο Νικηφόρος Α’, μετά τη στρατιωτική κατάκτηση της Πελοποννήσου, προκειμένου να </a:t>
            </a:r>
            <a:r>
              <a:rPr lang="el-GR" dirty="0" err="1" smtClean="0"/>
              <a:t>αποκασταθεί</a:t>
            </a:r>
            <a:r>
              <a:rPr lang="el-GR" dirty="0" smtClean="0"/>
              <a:t> πλήρως η βυζαντινή κυριαρχία στη συγκεκριμένη περιοχή; </a:t>
            </a: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82594"/>
          </a:xfrm>
        </p:spPr>
        <p:txBody>
          <a:bodyPr/>
          <a:lstStyle/>
          <a:p>
            <a:r>
              <a:rPr lang="el-GR" sz="4000" smtClean="0"/>
              <a:t>3. Η αφομοίωση των Σλάβων</a:t>
            </a:r>
            <a:r>
              <a:rPr lang="el-GR" smtClean="0"/>
              <a:t/>
            </a:r>
            <a:br>
              <a:rPr lang="el-GR" smtClean="0"/>
            </a:br>
            <a:endParaRPr lang="el-GR"/>
          </a:p>
        </p:txBody>
      </p:sp>
      <p:sp>
        <p:nvSpPr>
          <p:cNvPr id="3" name="2 - Θέση περιεχομένου"/>
          <p:cNvSpPr>
            <a:spLocks noGrp="1"/>
          </p:cNvSpPr>
          <p:nvPr>
            <p:ph idx="1"/>
          </p:nvPr>
        </p:nvSpPr>
        <p:spPr>
          <a:xfrm>
            <a:off x="457200" y="928670"/>
            <a:ext cx="8229600" cy="5197493"/>
          </a:xfrm>
        </p:spPr>
        <p:txBody>
          <a:bodyPr/>
          <a:lstStyle/>
          <a:p>
            <a:r>
              <a:rPr lang="el-GR" sz="2800" smtClean="0"/>
              <a:t>Ο πατέρας μας, ο αείμνηστος Βασίλειος [Α’, 867-886], ο αυτοκράτορας των Ρωμαίων, έπεισε</a:t>
            </a:r>
            <a:r>
              <a:rPr lang="en-US" sz="2800" smtClean="0"/>
              <a:t> </a:t>
            </a:r>
            <a:r>
              <a:rPr lang="el-GR" sz="2800" smtClean="0"/>
              <a:t>τους Σλάβους να εγκαταλείψουν τα αρχαία έθιμά τους, αφού τους έκανε Έλληνες και τους υπήγαγε στους κυβερνήτες σύμφωνα με το ρωμαϊκό πρότυπο, και τους βάπτισε, τους ελευθέρωσε από</a:t>
            </a:r>
            <a:r>
              <a:rPr lang="en-US" sz="2800" smtClean="0"/>
              <a:t> </a:t>
            </a:r>
            <a:r>
              <a:rPr lang="el-GR" sz="2800" smtClean="0"/>
              <a:t>τη σκλαβιά στους ηγεμόνες τους και τους δίδαξε να πολεμούν τα έθνη που είναι εχθρικά προς τους</a:t>
            </a:r>
            <a:r>
              <a:rPr lang="en-US" sz="2800" smtClean="0"/>
              <a:t> </a:t>
            </a:r>
            <a:r>
              <a:rPr lang="el-GR" sz="2800" smtClean="0"/>
              <a:t>Ρωμαίους.</a:t>
            </a:r>
            <a:endParaRPr lang="en-US" sz="2800" smtClean="0"/>
          </a:p>
          <a:p>
            <a:r>
              <a:rPr lang="el-GR" sz="2800" smtClean="0"/>
              <a:t>D. Obolensky, </a:t>
            </a:r>
            <a:r>
              <a:rPr lang="el-GR" sz="2800" i="1" smtClean="0"/>
              <a:t>Η Βυζαντινή Κοινοπολιτεία. Η Ανατολική Ευρώπη, 500-1453, α’ τόμος, 140.</a:t>
            </a:r>
            <a:endParaRPr lang="el-GR" sz="28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Στόχοι</a:t>
            </a:r>
            <a:endParaRPr lang="el-GR"/>
          </a:p>
        </p:txBody>
      </p:sp>
      <p:sp>
        <p:nvSpPr>
          <p:cNvPr id="3" name="2 - Θέση περιεχομένου"/>
          <p:cNvSpPr>
            <a:spLocks noGrp="1"/>
          </p:cNvSpPr>
          <p:nvPr>
            <p:ph idx="1"/>
          </p:nvPr>
        </p:nvSpPr>
        <p:spPr/>
        <p:txBody>
          <a:bodyPr/>
          <a:lstStyle/>
          <a:p>
            <a:r>
              <a:rPr lang="el-GR" smtClean="0"/>
              <a:t>Νὰ δοῦμε πῶς ἀντιλαμβάνεται ἕνας σύγχρονος Ρῶσος λόγιος τὴν ἐπίδραση τῶν Βυζαντινῶν πρὸς τοὺς Σλάβους. </a:t>
            </a:r>
            <a:endParaRPr lang="el-G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Ερωτήσεις αξιολόγησης</a:t>
            </a:r>
            <a:endParaRPr lang="el-GR"/>
          </a:p>
        </p:txBody>
      </p:sp>
      <p:sp>
        <p:nvSpPr>
          <p:cNvPr id="3" name="2 - Θέση περιεχομένου"/>
          <p:cNvSpPr>
            <a:spLocks noGrp="1"/>
          </p:cNvSpPr>
          <p:nvPr>
            <p:ph idx="1"/>
          </p:nvPr>
        </p:nvSpPr>
        <p:spPr/>
        <p:txBody>
          <a:bodyPr/>
          <a:lstStyle/>
          <a:p>
            <a:r>
              <a:rPr lang="el-GR" smtClean="0"/>
              <a:t>Ποιά </a:t>
            </a:r>
            <a:r>
              <a:rPr lang="el-GR" smtClean="0">
                <a:latin typeface="Times New Roman" pitchFamily="18" charset="0"/>
                <a:cs typeface="Times New Roman" pitchFamily="18" charset="0"/>
              </a:rPr>
              <a:t>ἦταν ἡ ἐπιρροὴ τοῦ Βασιλείου Α' στοὺς Σλάβους, σύμφωνα μὲ τὸν </a:t>
            </a:r>
            <a:r>
              <a:rPr lang="en-US" smtClean="0">
                <a:latin typeface="Times New Roman" pitchFamily="18" charset="0"/>
                <a:cs typeface="Times New Roman" pitchFamily="18" charset="0"/>
              </a:rPr>
              <a:t>Obolensky; </a:t>
            </a:r>
            <a:endParaRPr lang="el-G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Πυκνότητα των σλαβικών τοπωνυμίων στην Ελλάδα</a:t>
            </a:r>
            <a:endParaRPr lang="el-GR" dirty="0"/>
          </a:p>
        </p:txBody>
      </p:sp>
      <p:pic>
        <p:nvPicPr>
          <p:cNvPr id="1026" name="Picture 2"/>
          <p:cNvPicPr>
            <a:picLocks noGrp="1" noChangeAspect="1" noChangeArrowheads="1"/>
          </p:cNvPicPr>
          <p:nvPr>
            <p:ph idx="1"/>
          </p:nvPr>
        </p:nvPicPr>
        <p:blipFill>
          <a:blip r:embed="rId2"/>
          <a:srcRect/>
          <a:stretch>
            <a:fillRect/>
          </a:stretch>
        </p:blipFill>
        <p:spPr bwMode="auto">
          <a:xfrm>
            <a:off x="3000364" y="1643050"/>
            <a:ext cx="3429024" cy="44831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Ερώτηση αξιολόγησης</a:t>
            </a:r>
            <a:endParaRPr lang="el-GR" dirty="0"/>
          </a:p>
        </p:txBody>
      </p:sp>
      <p:sp>
        <p:nvSpPr>
          <p:cNvPr id="3" name="2 - Θέση περιεχομένου"/>
          <p:cNvSpPr>
            <a:spLocks noGrp="1"/>
          </p:cNvSpPr>
          <p:nvPr>
            <p:ph idx="1"/>
          </p:nvPr>
        </p:nvSpPr>
        <p:spPr/>
        <p:txBody>
          <a:bodyPr/>
          <a:lstStyle/>
          <a:p>
            <a:pPr>
              <a:buNone/>
            </a:pPr>
            <a:r>
              <a:rPr lang="el-GR" b="1" dirty="0" smtClean="0"/>
              <a:t>Μελετήστε το γράφημα-χάρτη. Τι συμπεραίνετε για την πυκνότητα των σλαβικών εγκαταστάσεων στον ελλαδικό χώρο;</a:t>
            </a:r>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Χρονογραμμή</a:t>
            </a:r>
            <a:endParaRPr lang="el-GR"/>
          </a:p>
        </p:txBody>
      </p:sp>
      <p:pic>
        <p:nvPicPr>
          <p:cNvPr id="1026" name="Picture 2"/>
          <p:cNvPicPr>
            <a:picLocks noGrp="1" noChangeAspect="1" noChangeArrowheads="1"/>
          </p:cNvPicPr>
          <p:nvPr>
            <p:ph idx="1"/>
          </p:nvPr>
        </p:nvPicPr>
        <p:blipFill>
          <a:blip r:embed="rId2"/>
          <a:srcRect/>
          <a:stretch>
            <a:fillRect/>
          </a:stretch>
        </p:blipFill>
        <p:spPr bwMode="auto">
          <a:xfrm>
            <a:off x="457200" y="3137288"/>
            <a:ext cx="8229600" cy="14517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14290"/>
            <a:ext cx="8229600" cy="1143000"/>
          </a:xfrm>
        </p:spPr>
        <p:txBody>
          <a:bodyPr>
            <a:normAutofit fontScale="90000"/>
          </a:bodyPr>
          <a:lstStyle/>
          <a:p>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a:bodyPr>
          <a:lstStyle/>
          <a:p>
            <a:pPr>
              <a:buNone/>
            </a:pPr>
            <a:r>
              <a:rPr lang="el-GR" sz="6000" dirty="0" smtClean="0"/>
              <a:t>2. Οι Βούλγαροι και οι σχέσεις τους με το Βυζάντιο</a:t>
            </a:r>
            <a:endParaRPr lang="el-GR" sz="6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Οι </a:t>
            </a:r>
            <a:r>
              <a:rPr lang="el-GR" b="1" dirty="0" smtClean="0"/>
              <a:t>Σλάβοι, νομάδες με ιδιότυπη πολιτική οργάνωση, </a:t>
            </a:r>
            <a:r>
              <a:rPr lang="el-GR" dirty="0" smtClean="0"/>
              <a:t>βρέθηκαν εγκατεστημένοι στις αρχές του 6ου αι. βόρεια του Δούναβη. Τότε άρχισαν </a:t>
            </a:r>
            <a:r>
              <a:rPr lang="el-GR" i="1" u="sng" dirty="0" smtClean="0"/>
              <a:t>τις επιδρομές τους </a:t>
            </a:r>
            <a:r>
              <a:rPr lang="el-GR" dirty="0" smtClean="0"/>
              <a:t>εναντίον του Βυζαντίου. Στα τέλη του 6ου και στις αρχές του 7</a:t>
            </a:r>
            <a:r>
              <a:rPr lang="el-GR" baseline="30000" dirty="0" smtClean="0"/>
              <a:t>ου</a:t>
            </a:r>
            <a:r>
              <a:rPr lang="el-GR" dirty="0" smtClean="0"/>
              <a:t> αι. οι Σλάβοι πέρασαν στην επιρροή </a:t>
            </a:r>
            <a:r>
              <a:rPr lang="el-GR" b="1" dirty="0" smtClean="0"/>
              <a:t>των </a:t>
            </a:r>
            <a:r>
              <a:rPr lang="el-GR" b="1" dirty="0" err="1" smtClean="0"/>
              <a:t>Αβάρων</a:t>
            </a:r>
            <a:r>
              <a:rPr lang="el-GR" b="1" dirty="0" smtClean="0"/>
              <a:t>.</a:t>
            </a:r>
            <a:endParaRPr lang="el-GR"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smtClean="0"/>
              <a:t>Όροι-κλειδιά της ενότητας</a:t>
            </a:r>
            <a:br>
              <a:rPr lang="el-GR" b="1" smtClean="0"/>
            </a:br>
            <a:endParaRPr lang="el-GR"/>
          </a:p>
        </p:txBody>
      </p:sp>
      <p:sp>
        <p:nvSpPr>
          <p:cNvPr id="3" name="2 - Θέση περιεχομένου"/>
          <p:cNvSpPr>
            <a:spLocks noGrp="1"/>
          </p:cNvSpPr>
          <p:nvPr>
            <p:ph idx="1"/>
          </p:nvPr>
        </p:nvSpPr>
        <p:spPr/>
        <p:txBody>
          <a:bodyPr/>
          <a:lstStyle/>
          <a:p>
            <a:r>
              <a:rPr lang="el-GR" smtClean="0"/>
              <a:t>Ίδρυση Βουλγαρικού Κράτους, εθνογένεση Βουλγάρων, χάνοι, πόλεμοι, εμπορικές συναλλαγές, εκχριστιανισμός.</a:t>
            </a:r>
            <a:endParaRPr lang="el-G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α. Ίδρυση Βουλγαρικού Κράτους</a:t>
            </a:r>
            <a:endParaRPr lang="el-GR" dirty="0"/>
          </a:p>
        </p:txBody>
      </p:sp>
      <p:sp>
        <p:nvSpPr>
          <p:cNvPr id="3" name="2 - Θέση περιεχομένου"/>
          <p:cNvSpPr>
            <a:spLocks noGrp="1"/>
          </p:cNvSpPr>
          <p:nvPr>
            <p:ph idx="1"/>
          </p:nvPr>
        </p:nvSpPr>
        <p:spPr/>
        <p:txBody>
          <a:bodyPr>
            <a:normAutofit fontScale="77500" lnSpcReduction="20000"/>
          </a:bodyPr>
          <a:lstStyle/>
          <a:p>
            <a:pPr>
              <a:buNone/>
            </a:pPr>
            <a:r>
              <a:rPr lang="el-GR" dirty="0" smtClean="0"/>
              <a:t>Η Βυζαντινή Αυτοκρατορία είχε να αντιμετωπίσει</a:t>
            </a:r>
          </a:p>
          <a:p>
            <a:pPr>
              <a:buNone/>
            </a:pPr>
            <a:r>
              <a:rPr lang="el-GR" dirty="0" smtClean="0"/>
              <a:t>από τα τέλη του 7ου αι. έναν νέο αντίπαλο στον </a:t>
            </a:r>
            <a:r>
              <a:rPr lang="el-GR" dirty="0" err="1" smtClean="0"/>
              <a:t>βαλ</a:t>
            </a:r>
            <a:r>
              <a:rPr lang="el-GR" dirty="0" smtClean="0"/>
              <a:t>-</a:t>
            </a:r>
          </a:p>
          <a:p>
            <a:pPr>
              <a:buNone/>
            </a:pPr>
            <a:r>
              <a:rPr lang="el-GR" dirty="0" err="1" smtClean="0"/>
              <a:t>κανικό</a:t>
            </a:r>
            <a:r>
              <a:rPr lang="el-GR" dirty="0" smtClean="0"/>
              <a:t> χώρο, τους Βουλγάρους. Οι Βούλγαροι ήταν</a:t>
            </a:r>
          </a:p>
          <a:p>
            <a:pPr>
              <a:buNone/>
            </a:pPr>
            <a:r>
              <a:rPr lang="el-GR" dirty="0" smtClean="0"/>
              <a:t>φύλο ασιατικής προέλευσης με καλή στρατιωτική</a:t>
            </a:r>
          </a:p>
          <a:p>
            <a:pPr>
              <a:buNone/>
            </a:pPr>
            <a:r>
              <a:rPr lang="el-GR" dirty="0" smtClean="0"/>
              <a:t>και πολιτική οργάνωση. Το 680 νίκησαν τα </a:t>
            </a:r>
            <a:r>
              <a:rPr lang="el-GR" dirty="0" err="1" smtClean="0"/>
              <a:t>βυζαντι</a:t>
            </a:r>
            <a:r>
              <a:rPr lang="el-GR" dirty="0" smtClean="0"/>
              <a:t>-</a:t>
            </a:r>
          </a:p>
          <a:p>
            <a:pPr>
              <a:buNone/>
            </a:pPr>
            <a:r>
              <a:rPr lang="el-GR" dirty="0" err="1" smtClean="0"/>
              <a:t>νά</a:t>
            </a:r>
            <a:r>
              <a:rPr lang="el-GR" dirty="0" smtClean="0"/>
              <a:t> στρατεύματα και κατέλαβαν την περιοχή μεταξύ</a:t>
            </a:r>
          </a:p>
          <a:p>
            <a:pPr>
              <a:buNone/>
            </a:pPr>
            <a:r>
              <a:rPr lang="el-GR" dirty="0" smtClean="0"/>
              <a:t>Δούναβη και Αίμου. Τότε ο αυτοκράτορας </a:t>
            </a:r>
            <a:r>
              <a:rPr lang="el-GR" dirty="0" err="1" smtClean="0"/>
              <a:t>Κωνστα</a:t>
            </a:r>
            <a:r>
              <a:rPr lang="el-GR" dirty="0" smtClean="0"/>
              <a:t>-</a:t>
            </a:r>
          </a:p>
          <a:p>
            <a:pPr>
              <a:buNone/>
            </a:pPr>
            <a:r>
              <a:rPr lang="el-GR" dirty="0" err="1" smtClean="0"/>
              <a:t>ντίνος</a:t>
            </a:r>
            <a:r>
              <a:rPr lang="el-GR" dirty="0" smtClean="0"/>
              <a:t> Δ’ (668-685) υπέγραψε συνθήκη ειρήνης και</a:t>
            </a:r>
          </a:p>
          <a:p>
            <a:pPr>
              <a:buNone/>
            </a:pPr>
            <a:r>
              <a:rPr lang="el-GR" dirty="0" smtClean="0"/>
              <a:t>συμφώνησε να παρέχει στους Βουλγάρους ετήσιο</a:t>
            </a:r>
          </a:p>
          <a:p>
            <a:pPr>
              <a:buNone/>
            </a:pPr>
            <a:r>
              <a:rPr lang="el-GR" dirty="0" smtClean="0"/>
              <a:t>φόρο. </a:t>
            </a:r>
            <a:r>
              <a:rPr lang="el-GR" i="1" dirty="0" smtClean="0"/>
              <a:t>Ήταν μια έμμεση αναγνώριση του νέου </a:t>
            </a:r>
            <a:r>
              <a:rPr lang="el-GR" i="1" dirty="0" err="1" smtClean="0"/>
              <a:t>κρά</a:t>
            </a:r>
            <a:r>
              <a:rPr lang="el-GR" i="1" dirty="0" smtClean="0"/>
              <a:t>-</a:t>
            </a:r>
          </a:p>
          <a:p>
            <a:pPr>
              <a:buNone/>
            </a:pPr>
            <a:r>
              <a:rPr lang="el-GR" i="1" dirty="0" smtClean="0"/>
              <a:t>τους.</a:t>
            </a:r>
            <a:endParaRPr lang="el-GR" i="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20000"/>
          </a:bodyPr>
          <a:lstStyle/>
          <a:p>
            <a:pPr>
              <a:buNone/>
            </a:pPr>
            <a:r>
              <a:rPr lang="el-GR" dirty="0" smtClean="0"/>
              <a:t>Στην περιοχή που εποίκισαν οι Βούλγαροι βρήκαν εγκατεστημένους πολλούς σλαβικούς πληθυσμούς, τους οποίους και προσπάθησαν να υποτάξουν. Μετά από πολλές συγκρούσεις και αντιπαραθέσεις διαμορφώθηκε το βουλγαρικό έθνος </a:t>
            </a:r>
            <a:r>
              <a:rPr lang="el-GR" b="1" dirty="0" smtClean="0"/>
              <a:t>(</a:t>
            </a:r>
            <a:r>
              <a:rPr lang="el-GR" b="1" dirty="0" err="1" smtClean="0"/>
              <a:t>εθνογένεση</a:t>
            </a:r>
            <a:r>
              <a:rPr lang="el-GR" b="1" dirty="0" smtClean="0"/>
              <a:t> Βουλγάρων). Στο νέο κράτος οι ολιγάριθμοι αλλά πολιτικά και </a:t>
            </a:r>
            <a:r>
              <a:rPr lang="el-GR" dirty="0" smtClean="0"/>
              <a:t>στρατιωτικά κυρίαρχοι Βούλγαροι έδωσαν το όνομα και την οργάνωση, ενώ οι πολυάριθμοι Σλάβοι συγκρότησαν τη λαϊκή βάση και έδωσαν τη γλώσσα.</a:t>
            </a:r>
            <a:endParaRPr lang="el-G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β. Σχέσεις με το Βυζάντιο</a:t>
            </a:r>
            <a:br>
              <a:rPr lang="el-GR" b="1" dirty="0" smtClean="0"/>
            </a:br>
            <a:endParaRPr lang="el-GR" dirty="0"/>
          </a:p>
        </p:txBody>
      </p:sp>
      <p:sp>
        <p:nvSpPr>
          <p:cNvPr id="3" name="2 - Θέση περιεχομένου"/>
          <p:cNvSpPr>
            <a:spLocks noGrp="1"/>
          </p:cNvSpPr>
          <p:nvPr>
            <p:ph idx="1"/>
          </p:nvPr>
        </p:nvSpPr>
        <p:spPr/>
        <p:txBody>
          <a:bodyPr>
            <a:normAutofit fontScale="85000" lnSpcReduction="20000"/>
          </a:bodyPr>
          <a:lstStyle/>
          <a:p>
            <a:pPr>
              <a:buNone/>
            </a:pPr>
            <a:r>
              <a:rPr lang="el-GR" dirty="0" smtClean="0"/>
              <a:t>Στις </a:t>
            </a:r>
            <a:r>
              <a:rPr lang="el-GR" dirty="0" err="1" smtClean="0"/>
              <a:t>βυζαντινοβουλγαρικές</a:t>
            </a:r>
            <a:r>
              <a:rPr lang="el-GR" dirty="0" smtClean="0"/>
              <a:t> σχέσεις υπήρξαν περίοδοι μακρών </a:t>
            </a:r>
            <a:r>
              <a:rPr lang="el-GR" b="1" dirty="0" smtClean="0"/>
              <a:t>πολέμων. Στα διαλείμματα των πολέμων </a:t>
            </a:r>
            <a:r>
              <a:rPr lang="el-GR" dirty="0" smtClean="0"/>
              <a:t>οι δύο λαοί είχαν </a:t>
            </a:r>
            <a:r>
              <a:rPr lang="el-GR" b="1" dirty="0" smtClean="0"/>
              <a:t>εμπορικές συναλλαγές, οι κανόνες </a:t>
            </a:r>
            <a:r>
              <a:rPr lang="el-GR" dirty="0" smtClean="0"/>
              <a:t>των οποίων ρυθμίζονταν από συνθήκες. Οι ηγεμόνες </a:t>
            </a:r>
            <a:r>
              <a:rPr lang="el-GR" b="1" dirty="0" smtClean="0"/>
              <a:t>(χάνοι) των Βουλγάρων είχαν υιοθετήσει την ελληνική </a:t>
            </a:r>
            <a:r>
              <a:rPr lang="el-GR" dirty="0" smtClean="0"/>
              <a:t>ως επίσημη γλώσσα τους, όπως πιστοποιούν οι βουλγαρικές επιγραφές.</a:t>
            </a:r>
          </a:p>
          <a:p>
            <a:pPr>
              <a:buNone/>
            </a:pPr>
            <a:r>
              <a:rPr lang="el-GR" dirty="0" smtClean="0"/>
              <a:t>Το 864 οι Βούλγαροι δέχτηκαν τον Χριστιανισμό από το Βυζάντιο, όπως θα γνωρίσουμε παρακάτω, και εντάχθηκαν στη σφαίρα επιρροής του βυζαντινού πολιτισμού. Ο </a:t>
            </a:r>
            <a:r>
              <a:rPr lang="el-GR" b="1" dirty="0" smtClean="0"/>
              <a:t>εκχριστιανισμός άνοιξε νέες προοπτικές και στις σχέσεις των Βουλγάρων με το Βυζάντιο.</a:t>
            </a:r>
            <a:endParaRPr lang="el-G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Θεοφάνης Ομολογητής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Γεννήθηκε το </a:t>
            </a:r>
            <a:r>
              <a:rPr lang="el-GR" dirty="0" smtClean="0">
                <a:hlinkClick r:id="rId2" tooltip="760"/>
              </a:rPr>
              <a:t>760</a:t>
            </a:r>
            <a:r>
              <a:rPr lang="el-GR" dirty="0" smtClean="0"/>
              <a:t> </a:t>
            </a:r>
            <a:r>
              <a:rPr lang="el-GR" dirty="0" err="1" smtClean="0"/>
              <a:t>μ.Χ</a:t>
            </a:r>
            <a:r>
              <a:rPr lang="el-GR" dirty="0" smtClean="0"/>
              <a:t>. και καταγόταν από πλούσια και αριστοκρατική γενιά. Έμεινε ορφανός από τον πατέρα του Ισαάκ και τον μεγάλωσε η μητέρα του Θεοδότη. Παντρεύτηκε σε νεαρή ηλικία (12 ετών περίπου!), χωρίς να το θέλει, και έζησαν με τη σύζυγό του </a:t>
            </a:r>
            <a:r>
              <a:rPr lang="el-GR" dirty="0" err="1" smtClean="0"/>
              <a:t>Μεγαλώ</a:t>
            </a:r>
            <a:r>
              <a:rPr lang="el-GR" dirty="0" smtClean="0"/>
              <a:t> (μετέπειτα μοναχή Ειρήνη) για 8 χρόνια </a:t>
            </a:r>
            <a:r>
              <a:rPr lang="el-GR" i="1" dirty="0" smtClean="0"/>
              <a:t>εν παρθενία</a:t>
            </a:r>
            <a:r>
              <a:rPr lang="el-GR" dirty="0" smtClean="0"/>
              <a:t>. Κατόπιν συμφώνησαν με τη σύζυγό του (στα χρόνια της βασιλείας </a:t>
            </a:r>
            <a:r>
              <a:rPr lang="el-GR" dirty="0" smtClean="0">
                <a:hlinkClick r:id="rId3" tooltip="Ειρήνη η Αθηναία"/>
              </a:rPr>
              <a:t>Ειρήνης της Αθηναίας</a:t>
            </a:r>
            <a:r>
              <a:rPr lang="el-GR" dirty="0" smtClean="0"/>
              <a:t> και του υιού της </a:t>
            </a:r>
            <a:r>
              <a:rPr lang="el-GR" dirty="0" smtClean="0">
                <a:hlinkClick r:id="rId4" tooltip="Κωνσταντίνος ΣΤ'"/>
              </a:rPr>
              <a:t>Κωνσταντίνου</a:t>
            </a:r>
            <a:r>
              <a:rPr lang="el-GR" dirty="0" smtClean="0"/>
              <a:t>) να ακολουθήσουν και οι δύο το μοναχικό βίο.</a:t>
            </a:r>
            <a:endParaRPr lang="el-G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7500" lnSpcReduction="20000"/>
          </a:bodyPr>
          <a:lstStyle/>
          <a:p>
            <a:r>
              <a:rPr lang="el-GR" dirty="0" smtClean="0"/>
              <a:t>Πήρε μέρος στις εργασίες της Ζ’ </a:t>
            </a:r>
            <a:r>
              <a:rPr lang="el-GR" dirty="0" smtClean="0">
                <a:hlinkClick r:id="rId2" tooltip="Οικουμενικές σύνοδοι"/>
              </a:rPr>
              <a:t>Οικουμενικής Συνόδου</a:t>
            </a:r>
            <a:r>
              <a:rPr lang="el-GR" dirty="0" smtClean="0"/>
              <a:t> στη </a:t>
            </a:r>
            <a:r>
              <a:rPr lang="el-GR" dirty="0" smtClean="0">
                <a:hlinkClick r:id="rId3" tooltip="Νίκαια Βιθυνίας"/>
              </a:rPr>
              <a:t>Νίκαια</a:t>
            </a:r>
            <a:r>
              <a:rPr lang="el-GR" dirty="0" smtClean="0"/>
              <a:t> της Βιθυνίας, στο Ναό της Αγίας Σοφίας, το </a:t>
            </a:r>
            <a:r>
              <a:rPr lang="el-GR" dirty="0" smtClean="0">
                <a:hlinkClick r:id="rId4" tooltip="787"/>
              </a:rPr>
              <a:t>787</a:t>
            </a:r>
            <a:r>
              <a:rPr lang="el-GR" dirty="0" smtClean="0"/>
              <a:t> </a:t>
            </a:r>
            <a:r>
              <a:rPr lang="el-GR" dirty="0" err="1" smtClean="0"/>
              <a:t>μ.Χ</a:t>
            </a:r>
            <a:r>
              <a:rPr lang="el-GR" dirty="0" smtClean="0"/>
              <a:t>., κατόπιν αίτησης του </a:t>
            </a:r>
            <a:r>
              <a:rPr lang="el-GR" dirty="0" smtClean="0">
                <a:hlinkClick r:id="rId5" tooltip="Κατάλογος Πατριαρχών Κωνσταντινουπόλεως"/>
              </a:rPr>
              <a:t>Πατριάρχη Κωνσταντινουπόλεως</a:t>
            </a:r>
            <a:r>
              <a:rPr lang="el-GR" dirty="0" smtClean="0"/>
              <a:t> </a:t>
            </a:r>
            <a:r>
              <a:rPr lang="el-GR" dirty="0" err="1" smtClean="0">
                <a:hlinkClick r:id="rId6" tooltip="Πατριάρχης Ταράσιος"/>
              </a:rPr>
              <a:t>Ταρασίου</a:t>
            </a:r>
            <a:r>
              <a:rPr lang="el-GR" dirty="0" smtClean="0"/>
              <a:t>, όπου αποφασίστηκε η αναστήλωση των εικόνων και η καταδίκη της </a:t>
            </a:r>
            <a:r>
              <a:rPr lang="el-GR" dirty="0" smtClean="0">
                <a:hlinkClick r:id="rId7" tooltip="Εικονομαχία"/>
              </a:rPr>
              <a:t>Εικονομαχίας</a:t>
            </a:r>
            <a:r>
              <a:rPr lang="el-GR" dirty="0" smtClean="0"/>
              <a:t>.</a:t>
            </a:r>
          </a:p>
          <a:p>
            <a:r>
              <a:rPr lang="el-GR" dirty="0" smtClean="0"/>
              <a:t>Κατά τη διάρκεια της βασιλείας του </a:t>
            </a:r>
            <a:r>
              <a:rPr lang="el-GR" dirty="0" smtClean="0">
                <a:hlinkClick r:id="rId8" tooltip="Λέων Ε΄"/>
              </a:rPr>
              <a:t>Λέοντα Ε’</a:t>
            </a:r>
            <a:r>
              <a:rPr lang="el-GR" dirty="0" smtClean="0"/>
              <a:t> με την επανέναρξη των </a:t>
            </a:r>
            <a:r>
              <a:rPr lang="el-GR" dirty="0" err="1" smtClean="0"/>
              <a:t>εικονομαχικών</a:t>
            </a:r>
            <a:r>
              <a:rPr lang="el-GR" dirty="0" smtClean="0"/>
              <a:t> διώξεων ο Θεοφάνης, που ήταν σοβαρά άρρωστος στα νεφρά, κλείστηκε στη φυλακή δύο χρόνια για τα </a:t>
            </a:r>
            <a:r>
              <a:rPr lang="el-GR" dirty="0" err="1" smtClean="0"/>
              <a:t>εικονολατρικά</a:t>
            </a:r>
            <a:r>
              <a:rPr lang="el-GR" dirty="0" smtClean="0"/>
              <a:t> του φρονήματα και κατόπιν εξορίστηκε από τους εικονομάχους στη </a:t>
            </a:r>
            <a:r>
              <a:rPr lang="el-GR" dirty="0" smtClean="0">
                <a:hlinkClick r:id="rId9" tooltip="Σαμοθράκη"/>
              </a:rPr>
              <a:t>Σαμοθράκη</a:t>
            </a:r>
            <a:r>
              <a:rPr lang="el-GR" dirty="0" smtClean="0"/>
              <a:t> όπου και πέθανε το </a:t>
            </a:r>
            <a:r>
              <a:rPr lang="el-GR" dirty="0" smtClean="0">
                <a:hlinkClick r:id="rId10" tooltip="815"/>
              </a:rPr>
              <a:t>815</a:t>
            </a:r>
            <a:r>
              <a:rPr lang="el-GR" dirty="0" smtClean="0"/>
              <a:t> ή </a:t>
            </a:r>
            <a:r>
              <a:rPr lang="el-GR" dirty="0" err="1" smtClean="0"/>
              <a:t>κατ'άλλους</a:t>
            </a:r>
            <a:r>
              <a:rPr lang="el-GR" dirty="0" smtClean="0"/>
              <a:t> το </a:t>
            </a:r>
            <a:r>
              <a:rPr lang="el-GR" dirty="0" smtClean="0">
                <a:hlinkClick r:id="rId11" tooltip="818"/>
              </a:rPr>
              <a:t>818</a:t>
            </a:r>
            <a:r>
              <a:rPr lang="el-GR" dirty="0" smtClean="0"/>
              <a:t>.</a:t>
            </a:r>
          </a:p>
          <a:p>
            <a:r>
              <a:rPr lang="el-GR" dirty="0" smtClean="0"/>
              <a:t>Ανακηρύχτηκε άγιος της Ορθόδοξης Εκκλησίας και η μνήμη του τιμάται στις </a:t>
            </a:r>
            <a:r>
              <a:rPr lang="el-GR" dirty="0" smtClean="0">
                <a:hlinkClick r:id="rId12" tooltip="12 Μαρτίου"/>
              </a:rPr>
              <a:t>12 Μαρτίου</a:t>
            </a:r>
            <a:r>
              <a:rPr lang="el-GR" dirty="0" smtClean="0"/>
              <a:t>.</a:t>
            </a:r>
          </a:p>
          <a:p>
            <a:endParaRPr lang="el-G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Χρονογραφία του Θεοφάνη</a:t>
            </a:r>
            <a:endParaRPr lang="el-GR" dirty="0"/>
          </a:p>
        </p:txBody>
      </p:sp>
      <p:sp>
        <p:nvSpPr>
          <p:cNvPr id="3" name="2 - Θέση περιεχομένου"/>
          <p:cNvSpPr>
            <a:spLocks noGrp="1"/>
          </p:cNvSpPr>
          <p:nvPr>
            <p:ph idx="1"/>
          </p:nvPr>
        </p:nvSpPr>
        <p:spPr/>
        <p:txBody>
          <a:bodyPr/>
          <a:lstStyle/>
          <a:p>
            <a:r>
              <a:rPr lang="el-GR" dirty="0" smtClean="0"/>
              <a:t>Το πιο γνωστό του έργο είναι η Χρονογραφία, η εξιστόρηση δηλαδή των ιστορικών γεγονότων από την εποχή της ανάρρησης του </a:t>
            </a:r>
            <a:r>
              <a:rPr lang="el-GR" dirty="0" err="1" smtClean="0">
                <a:hlinkClick r:id="rId2" tooltip="Διοκλητιανός"/>
              </a:rPr>
              <a:t>Διοκλητιανού</a:t>
            </a:r>
            <a:r>
              <a:rPr lang="el-GR" dirty="0" smtClean="0"/>
              <a:t> το 284 </a:t>
            </a:r>
            <a:r>
              <a:rPr lang="el-GR" dirty="0" err="1" smtClean="0"/>
              <a:t>μ.Χ</a:t>
            </a:r>
            <a:r>
              <a:rPr lang="el-GR" dirty="0" smtClean="0"/>
              <a:t>. έως και την πτώση του </a:t>
            </a:r>
            <a:r>
              <a:rPr lang="el-GR" dirty="0" smtClean="0">
                <a:hlinkClick r:id="rId3" tooltip="Μιχαήλ Α΄"/>
              </a:rPr>
              <a:t>Μιχαήλ </a:t>
            </a:r>
            <a:r>
              <a:rPr lang="el-GR" dirty="0" err="1" smtClean="0">
                <a:hlinkClick r:id="rId3" tooltip="Μιχαήλ Α΄"/>
              </a:rPr>
              <a:t>Α΄</a:t>
            </a:r>
            <a:r>
              <a:rPr lang="el-GR" dirty="0" smtClean="0"/>
              <a:t> (813 </a:t>
            </a:r>
            <a:r>
              <a:rPr lang="el-GR" dirty="0" err="1" smtClean="0"/>
              <a:t>μ.Χ</a:t>
            </a:r>
            <a:r>
              <a:rPr lang="el-GR" dirty="0" smtClean="0"/>
              <a:t>). Το έργο του, γραμμένο από την οπτική γωνία των </a:t>
            </a:r>
            <a:r>
              <a:rPr lang="el-GR" dirty="0" smtClean="0">
                <a:hlinkClick r:id="rId4" tooltip="Εικονόφιλοι"/>
              </a:rPr>
              <a:t>εικονόφιλων</a:t>
            </a:r>
            <a:r>
              <a:rPr lang="el-GR" dirty="0" smtClean="0"/>
              <a:t>, αποτελεί τη σημαντικότερη ιστορική πηγή γι' αυτή την ιστορική περίοδο.</a:t>
            </a:r>
            <a:endParaRPr lang="el-G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Ίδρυση του Βουλγαρικού Κράτους </a:t>
            </a:r>
            <a:br>
              <a:rPr lang="el-GR" b="1" dirty="0" smtClean="0"/>
            </a:br>
            <a:endParaRPr lang="el-GR" dirty="0"/>
          </a:p>
        </p:txBody>
      </p:sp>
      <p:sp>
        <p:nvSpPr>
          <p:cNvPr id="3" name="2 - Θέση περιεχομένου"/>
          <p:cNvSpPr>
            <a:spLocks noGrp="1"/>
          </p:cNvSpPr>
          <p:nvPr>
            <p:ph idx="1"/>
          </p:nvPr>
        </p:nvSpPr>
        <p:spPr/>
        <p:txBody>
          <a:bodyPr>
            <a:normAutofit fontScale="55000" lnSpcReduction="20000"/>
          </a:bodyPr>
          <a:lstStyle/>
          <a:p>
            <a:pPr>
              <a:buNone/>
            </a:pPr>
            <a:r>
              <a:rPr lang="el-GR" dirty="0" smtClean="0"/>
              <a:t>Οι </a:t>
            </a:r>
            <a:r>
              <a:rPr lang="el-GR" dirty="0"/>
              <a:t>Βούλγαροι καταδιώκοντας τους Ρωμαίους πέρασαν </a:t>
            </a:r>
            <a:r>
              <a:rPr lang="el-GR" dirty="0" smtClean="0"/>
              <a:t>τον Δούναβη </a:t>
            </a:r>
            <a:r>
              <a:rPr lang="el-GR" dirty="0"/>
              <a:t>και έφτασαν στη λεγόμενη Βάρνα, κοντά </a:t>
            </a:r>
            <a:r>
              <a:rPr lang="el-GR" dirty="0" smtClean="0"/>
              <a:t>στην Οδησσό </a:t>
            </a:r>
            <a:r>
              <a:rPr lang="el-GR" dirty="0"/>
              <a:t>(</a:t>
            </a:r>
            <a:r>
              <a:rPr lang="el-GR" b="1" dirty="0"/>
              <a:t>Σημ.: </a:t>
            </a:r>
            <a:r>
              <a:rPr lang="el-GR" b="1" dirty="0" err="1"/>
              <a:t>παρευξείνεια</a:t>
            </a:r>
            <a:r>
              <a:rPr lang="el-GR" b="1" dirty="0"/>
              <a:t> πόλη με ελληνικό πληθυσμό), </a:t>
            </a:r>
            <a:r>
              <a:rPr lang="el-GR" b="1" dirty="0" smtClean="0"/>
              <a:t>και </a:t>
            </a:r>
            <a:r>
              <a:rPr lang="el-GR" dirty="0" smtClean="0"/>
              <a:t>την </a:t>
            </a:r>
            <a:r>
              <a:rPr lang="el-GR" dirty="0"/>
              <a:t>ενδοχώρα της. Εκεί είδαν ότι ο τόπος ήταν πολύ </a:t>
            </a:r>
            <a:r>
              <a:rPr lang="el-GR" dirty="0" smtClean="0"/>
              <a:t>ασφαλής: προστατευόταν </a:t>
            </a:r>
            <a:r>
              <a:rPr lang="el-GR" dirty="0"/>
              <a:t>πίσω (βόρεια) από τον Δούναβη και </a:t>
            </a:r>
            <a:r>
              <a:rPr lang="el-GR" dirty="0" smtClean="0"/>
              <a:t>μπροστά (νότια</a:t>
            </a:r>
            <a:r>
              <a:rPr lang="el-GR" dirty="0"/>
              <a:t>) και στα πλάγια (ανατολικά) από τις </a:t>
            </a:r>
            <a:r>
              <a:rPr lang="el-GR" b="1" dirty="0"/>
              <a:t>κλεισούρες (</a:t>
            </a:r>
            <a:r>
              <a:rPr lang="el-GR" b="1" dirty="0" smtClean="0"/>
              <a:t>δηλ. </a:t>
            </a:r>
            <a:r>
              <a:rPr lang="el-GR" dirty="0" smtClean="0"/>
              <a:t>τα </a:t>
            </a:r>
            <a:r>
              <a:rPr lang="el-GR" dirty="0"/>
              <a:t>στενά περάσματα του Αίμου) και τη θάλασσα του </a:t>
            </a:r>
            <a:r>
              <a:rPr lang="el-GR" dirty="0" smtClean="0"/>
              <a:t>Πόντου. Έτσι </a:t>
            </a:r>
            <a:r>
              <a:rPr lang="el-GR" dirty="0"/>
              <a:t>οι Βούλγαροι έγιναν κύριοι των γειτονικών </a:t>
            </a:r>
            <a:r>
              <a:rPr lang="el-GR" dirty="0" smtClean="0"/>
              <a:t>σλαβικών φυλών </a:t>
            </a:r>
            <a:r>
              <a:rPr lang="el-GR" dirty="0"/>
              <a:t>που ονομάζονταν Επτά Γενεές και εγκατέστησαν </a:t>
            </a:r>
            <a:r>
              <a:rPr lang="el-GR" dirty="0" smtClean="0"/>
              <a:t>τους </a:t>
            </a:r>
            <a:r>
              <a:rPr lang="el-GR" dirty="0" err="1" smtClean="0"/>
              <a:t>Σεβέρεις</a:t>
            </a:r>
            <a:r>
              <a:rPr lang="el-GR" dirty="0"/>
              <a:t>, μία από αυτές, στην περιοχή που απλώνεται από </a:t>
            </a:r>
            <a:r>
              <a:rPr lang="el-GR" dirty="0" smtClean="0"/>
              <a:t>την </a:t>
            </a:r>
            <a:r>
              <a:rPr lang="el-GR" b="1" dirty="0" smtClean="0"/>
              <a:t>κλεισούρα </a:t>
            </a:r>
            <a:r>
              <a:rPr lang="el-GR" b="1" dirty="0"/>
              <a:t>των </a:t>
            </a:r>
            <a:r>
              <a:rPr lang="el-GR" b="1" dirty="0" err="1"/>
              <a:t>Βερεγάβων</a:t>
            </a:r>
            <a:r>
              <a:rPr lang="el-GR" b="1" dirty="0"/>
              <a:t> (Σημ.: πιθανώς το πέρασμα </a:t>
            </a:r>
            <a:r>
              <a:rPr lang="el-GR" b="1" dirty="0" err="1" smtClean="0"/>
              <a:t>Ris</a:t>
            </a:r>
            <a:r>
              <a:rPr lang="el-GR" b="1" dirty="0" smtClean="0"/>
              <a:t>) </a:t>
            </a:r>
            <a:r>
              <a:rPr lang="el-GR" dirty="0" smtClean="0"/>
              <a:t>προς </a:t>
            </a:r>
            <a:r>
              <a:rPr lang="el-GR" dirty="0"/>
              <a:t>τα ανατολικά. Συνάμα τοποθέτησαν τις υπόλοιπες </a:t>
            </a:r>
            <a:r>
              <a:rPr lang="el-GR" dirty="0" smtClean="0"/>
              <a:t>Επτά Γενεές </a:t>
            </a:r>
            <a:r>
              <a:rPr lang="el-GR" dirty="0"/>
              <a:t>στα νότια και δυτικά της χώρας τους προς την </a:t>
            </a:r>
            <a:r>
              <a:rPr lang="el-GR" b="1" dirty="0"/>
              <a:t>Αβαρία</a:t>
            </a:r>
          </a:p>
          <a:p>
            <a:pPr>
              <a:buNone/>
            </a:pPr>
            <a:r>
              <a:rPr lang="el-GR" dirty="0"/>
              <a:t>(τη χώρα των </a:t>
            </a:r>
            <a:r>
              <a:rPr lang="el-GR" dirty="0" err="1"/>
              <a:t>Αβάρων</a:t>
            </a:r>
            <a:r>
              <a:rPr lang="el-GR" dirty="0" smtClean="0"/>
              <a:t>). Έτσι </a:t>
            </a:r>
            <a:r>
              <a:rPr lang="el-GR" dirty="0"/>
              <a:t>μεγάλωσε η δύναμή τους και άρχισαν να κυριεύουν τα</a:t>
            </a:r>
          </a:p>
          <a:p>
            <a:pPr>
              <a:buNone/>
            </a:pPr>
            <a:r>
              <a:rPr lang="el-GR" dirty="0"/>
              <a:t>κάστρα που ανήκαν στο Ρωμαϊκό Κράτος. Γι’ αυτό ο </a:t>
            </a:r>
            <a:r>
              <a:rPr lang="el-GR" dirty="0" smtClean="0"/>
              <a:t>αυτοκράτορας </a:t>
            </a:r>
            <a:r>
              <a:rPr lang="el-GR" dirty="0"/>
              <a:t>αναγκάστηκε να κάνει ειρήνη μαζί τους και </a:t>
            </a:r>
            <a:r>
              <a:rPr lang="el-GR" dirty="0" smtClean="0"/>
              <a:t>συμφώνησε </a:t>
            </a:r>
            <a:r>
              <a:rPr lang="el-GR" dirty="0"/>
              <a:t>να τους παρέχει ετήσιο φόρο.</a:t>
            </a:r>
          </a:p>
          <a:p>
            <a:pPr>
              <a:buNone/>
            </a:pPr>
            <a:endParaRPr lang="el-GR" b="1" dirty="0" smtClean="0"/>
          </a:p>
          <a:p>
            <a:pPr>
              <a:buNone/>
            </a:pPr>
            <a:r>
              <a:rPr lang="el-GR" b="1" dirty="0" smtClean="0"/>
              <a:t>Θεοφάνης</a:t>
            </a:r>
            <a:r>
              <a:rPr lang="el-GR" b="1" dirty="0"/>
              <a:t>, Χρονογραφία, 358-359.</a:t>
            </a:r>
            <a:endParaRPr lang="el-G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Στόχοι</a:t>
            </a:r>
            <a:endParaRPr lang="el-GR" dirty="0"/>
          </a:p>
        </p:txBody>
      </p:sp>
      <p:sp>
        <p:nvSpPr>
          <p:cNvPr id="3" name="2 - Θέση περιεχομένου"/>
          <p:cNvSpPr>
            <a:spLocks noGrp="1"/>
          </p:cNvSpPr>
          <p:nvPr>
            <p:ph idx="1"/>
          </p:nvPr>
        </p:nvSpPr>
        <p:spPr/>
        <p:txBody>
          <a:bodyPr/>
          <a:lstStyle/>
          <a:p>
            <a:r>
              <a:rPr lang="el-GR" dirty="0" smtClean="0"/>
              <a:t>Να συνειδητοποιήσουν οι μαθητές ποια ιστορικά γεγονότα οδήγησαν στην ίδρυση του κράτους των Βουλγάρων, σύμφωνα με τη Χρονογραφία του Θεοφάνη. </a:t>
            </a:r>
            <a:endParaRPr lang="el-G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Ερωτήσεις αξιολόγησης</a:t>
            </a:r>
            <a:endParaRPr lang="el-GR" dirty="0"/>
          </a:p>
        </p:txBody>
      </p:sp>
      <p:sp>
        <p:nvSpPr>
          <p:cNvPr id="3" name="2 - Θέση περιεχομένου"/>
          <p:cNvSpPr>
            <a:spLocks noGrp="1"/>
          </p:cNvSpPr>
          <p:nvPr>
            <p:ph idx="1"/>
          </p:nvPr>
        </p:nvSpPr>
        <p:spPr/>
        <p:txBody>
          <a:bodyPr/>
          <a:lstStyle/>
          <a:p>
            <a:r>
              <a:rPr lang="el-GR" dirty="0" smtClean="0"/>
              <a:t>Ποια στρατηγικά πλεονεκτήματα είχε η περιοχή, όπου εγκαταστάθηκαν οι Βούλγαροι;</a:t>
            </a:r>
          </a:p>
          <a:p>
            <a:r>
              <a:rPr lang="el-GR" smtClean="0"/>
              <a:t>Πού </a:t>
            </a:r>
            <a:r>
              <a:rPr lang="el-GR" smtClean="0"/>
              <a:t>τοποθέτη</a:t>
            </a:r>
            <a:r>
              <a:rPr lang="el-GR" smtClean="0"/>
              <a:t>σαν </a:t>
            </a:r>
            <a:r>
              <a:rPr lang="el-GR" dirty="0" smtClean="0"/>
              <a:t>οι Βούλγαροι στους </a:t>
            </a:r>
            <a:r>
              <a:rPr lang="el-GR" smtClean="0"/>
              <a:t>Σλάβους </a:t>
            </a:r>
            <a:r>
              <a:rPr lang="el-GR" smtClean="0"/>
              <a:t>υπηκόους τους</a:t>
            </a:r>
            <a:r>
              <a:rPr lang="el-GR" dirty="0" smtClean="0"/>
              <a:t>;  </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10000"/>
          </a:bodyPr>
          <a:lstStyle/>
          <a:p>
            <a:pPr>
              <a:buNone/>
            </a:pPr>
            <a:r>
              <a:rPr lang="el-GR" dirty="0" smtClean="0"/>
              <a:t>Οι </a:t>
            </a:r>
            <a:r>
              <a:rPr lang="el-GR" b="1" dirty="0" err="1" smtClean="0"/>
              <a:t>Άβαροι</a:t>
            </a:r>
            <a:r>
              <a:rPr lang="el-GR" b="1" dirty="0" smtClean="0"/>
              <a:t>, λαός </a:t>
            </a:r>
            <a:r>
              <a:rPr lang="el-GR" b="1" dirty="0" err="1" smtClean="0"/>
              <a:t>ουννικής</a:t>
            </a:r>
            <a:r>
              <a:rPr lang="el-GR" b="1" dirty="0" smtClean="0"/>
              <a:t> καταγωγής, είχαν ιδρύσει</a:t>
            </a:r>
          </a:p>
          <a:p>
            <a:pPr>
              <a:buNone/>
            </a:pPr>
            <a:r>
              <a:rPr lang="el-GR" dirty="0" smtClean="0"/>
              <a:t>προς τα τέλη του 6ου αι. μια πανίσχυρη </a:t>
            </a:r>
            <a:r>
              <a:rPr lang="el-GR" dirty="0" err="1" smtClean="0"/>
              <a:t>αυτοκρατο</a:t>
            </a:r>
            <a:r>
              <a:rPr lang="el-GR" dirty="0" smtClean="0"/>
              <a:t>-</a:t>
            </a:r>
          </a:p>
          <a:p>
            <a:pPr>
              <a:buNone/>
            </a:pPr>
            <a:r>
              <a:rPr lang="el-GR" dirty="0" err="1" smtClean="0"/>
              <a:t>ρία</a:t>
            </a:r>
            <a:r>
              <a:rPr lang="el-GR" dirty="0" smtClean="0"/>
              <a:t> στην Κεντρική Ευρώπη και ενεργούσαν συχνά </a:t>
            </a:r>
            <a:r>
              <a:rPr lang="el-GR" dirty="0" err="1" smtClean="0"/>
              <a:t>επι</a:t>
            </a:r>
            <a:r>
              <a:rPr lang="el-GR" dirty="0" smtClean="0"/>
              <a:t>-</a:t>
            </a:r>
          </a:p>
          <a:p>
            <a:pPr>
              <a:buNone/>
            </a:pPr>
            <a:r>
              <a:rPr lang="el-GR" dirty="0" smtClean="0"/>
              <a:t>θέσεις στα βαλκανικά εδάφη του Βυζαντίου, </a:t>
            </a:r>
            <a:r>
              <a:rPr lang="el-GR" dirty="0" err="1" smtClean="0"/>
              <a:t>παρασύ</a:t>
            </a:r>
            <a:r>
              <a:rPr lang="el-GR" dirty="0" smtClean="0"/>
              <a:t> -</a:t>
            </a:r>
          </a:p>
          <a:p>
            <a:pPr>
              <a:buNone/>
            </a:pPr>
            <a:r>
              <a:rPr lang="el-GR" dirty="0" err="1" smtClean="0"/>
              <a:t>ροντας</a:t>
            </a:r>
            <a:r>
              <a:rPr lang="el-GR" dirty="0" smtClean="0"/>
              <a:t> μαζί τους και τους Σλάβους. Οι δύο επιδρομείς</a:t>
            </a:r>
          </a:p>
          <a:p>
            <a:pPr>
              <a:buNone/>
            </a:pPr>
            <a:r>
              <a:rPr lang="el-GR" dirty="0" smtClean="0"/>
              <a:t>πολιόρκησαν αρκετές φορές, αλλά χωρίς αποτέλεσμα</a:t>
            </a:r>
          </a:p>
          <a:p>
            <a:pPr>
              <a:buNone/>
            </a:pPr>
            <a:r>
              <a:rPr lang="el-GR" dirty="0" smtClean="0"/>
              <a:t>τη Θεσσαλονίκη.</a:t>
            </a:r>
            <a:endParaRPr lang="el-G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Συνθήκες των ετών 716 και 812</a:t>
            </a:r>
            <a:br>
              <a:rPr lang="el-GR" b="1" dirty="0" smtClean="0"/>
            </a:br>
            <a:r>
              <a:rPr lang="el-GR" b="1" dirty="0" smtClean="0"/>
              <a:t>μεταξύ Βυζαντινών και Βουλγάρων</a:t>
            </a:r>
            <a:br>
              <a:rPr lang="el-GR" b="1" dirty="0" smtClean="0"/>
            </a:br>
            <a:endParaRPr lang="el-GR" dirty="0"/>
          </a:p>
        </p:txBody>
      </p:sp>
      <p:sp>
        <p:nvSpPr>
          <p:cNvPr id="3" name="2 - Θέση περιεχομένου"/>
          <p:cNvSpPr>
            <a:spLocks noGrp="1"/>
          </p:cNvSpPr>
          <p:nvPr>
            <p:ph idx="1"/>
          </p:nvPr>
        </p:nvSpPr>
        <p:spPr/>
        <p:txBody>
          <a:bodyPr>
            <a:normAutofit fontScale="47500" lnSpcReduction="20000"/>
          </a:bodyPr>
          <a:lstStyle/>
          <a:p>
            <a:pPr>
              <a:buNone/>
            </a:pPr>
            <a:r>
              <a:rPr lang="el-GR" dirty="0" smtClean="0"/>
              <a:t>Αυτή </a:t>
            </a:r>
            <a:r>
              <a:rPr lang="el-GR" dirty="0"/>
              <a:t>τη χρονιά ο [χάνος] </a:t>
            </a:r>
            <a:r>
              <a:rPr lang="el-GR" dirty="0" err="1"/>
              <a:t>Κρούμος</a:t>
            </a:r>
            <a:r>
              <a:rPr lang="el-GR" dirty="0"/>
              <a:t> έστειλε στον </a:t>
            </a:r>
            <a:r>
              <a:rPr lang="el-GR" dirty="0" smtClean="0"/>
              <a:t>αυτοκράτορα </a:t>
            </a:r>
            <a:r>
              <a:rPr lang="el-GR" dirty="0"/>
              <a:t>Μιχαήλ [Α’ </a:t>
            </a:r>
            <a:r>
              <a:rPr lang="el-GR" dirty="0" err="1"/>
              <a:t>Ραγκαβέ</a:t>
            </a:r>
            <a:r>
              <a:rPr lang="el-GR" dirty="0"/>
              <a:t>, 811-813] πρεσβεία με αρχηγό </a:t>
            </a:r>
            <a:r>
              <a:rPr lang="el-GR" dirty="0" smtClean="0"/>
              <a:t>τον </a:t>
            </a:r>
            <a:r>
              <a:rPr lang="el-GR" dirty="0" err="1" smtClean="0"/>
              <a:t>Δραγομίρ</a:t>
            </a:r>
            <a:r>
              <a:rPr lang="el-GR" dirty="0"/>
              <a:t>, για να διαπραγματευθεί ειρήνη: ήθελε να </a:t>
            </a:r>
            <a:r>
              <a:rPr lang="el-GR" dirty="0" smtClean="0"/>
              <a:t>ανανεώσει </a:t>
            </a:r>
            <a:r>
              <a:rPr lang="el-GR" dirty="0"/>
              <a:t>τις συνθήκες που είχαν συναφθεί μεταξύ </a:t>
            </a:r>
            <a:r>
              <a:rPr lang="el-GR" dirty="0" smtClean="0"/>
              <a:t>του Θεοδοσίου [Γ</a:t>
            </a:r>
            <a:r>
              <a:rPr lang="el-GR" dirty="0"/>
              <a:t>’, 715-717] […] και του χάνου </a:t>
            </a:r>
            <a:r>
              <a:rPr lang="el-GR" dirty="0" err="1"/>
              <a:t>Κορμεσίου</a:t>
            </a:r>
            <a:r>
              <a:rPr lang="el-GR" dirty="0"/>
              <a:t>. Μ’ αυτές:</a:t>
            </a:r>
          </a:p>
          <a:p>
            <a:pPr>
              <a:buNone/>
            </a:pPr>
            <a:r>
              <a:rPr lang="el-GR" dirty="0"/>
              <a:t>1) Οριζόταν η συνοριακή γραμμή […].</a:t>
            </a:r>
          </a:p>
          <a:p>
            <a:pPr>
              <a:buNone/>
            </a:pPr>
            <a:r>
              <a:rPr lang="el-GR" dirty="0"/>
              <a:t>2) Προβλεπόταν η προμήθεια ενδυμάτων και κόκκινων </a:t>
            </a:r>
            <a:r>
              <a:rPr lang="el-GR" dirty="0" smtClean="0"/>
              <a:t>δερμάτων </a:t>
            </a:r>
            <a:r>
              <a:rPr lang="el-GR" dirty="0"/>
              <a:t>αξίας έως και τριάντα χρυσών </a:t>
            </a:r>
            <a:r>
              <a:rPr lang="el-GR" dirty="0" err="1"/>
              <a:t>λιτρών</a:t>
            </a:r>
            <a:r>
              <a:rPr lang="el-GR" dirty="0"/>
              <a:t> (μία </a:t>
            </a:r>
            <a:r>
              <a:rPr lang="el-GR" dirty="0" smtClean="0"/>
              <a:t>χρυσή λίτρα </a:t>
            </a:r>
            <a:r>
              <a:rPr lang="el-GR" dirty="0"/>
              <a:t>=72 χρυσά νομίσματα).</a:t>
            </a:r>
          </a:p>
          <a:p>
            <a:pPr>
              <a:buNone/>
            </a:pPr>
            <a:r>
              <a:rPr lang="el-GR" dirty="0"/>
              <a:t>Στη συνθήκη αυτή προστέθηκαν οι εξής όροι:</a:t>
            </a:r>
          </a:p>
          <a:p>
            <a:pPr>
              <a:buNone/>
            </a:pPr>
            <a:r>
              <a:rPr lang="el-GR" dirty="0"/>
              <a:t>1) Να εκδοθούν οι πρόσφυγες […].</a:t>
            </a:r>
          </a:p>
          <a:p>
            <a:pPr>
              <a:buNone/>
            </a:pPr>
            <a:r>
              <a:rPr lang="el-GR" dirty="0"/>
              <a:t>2) Οι έμποροι και από τις δύο χώρες όφειλαν να </a:t>
            </a:r>
            <a:r>
              <a:rPr lang="el-GR" dirty="0" smtClean="0"/>
              <a:t>παρουσιάζονται </a:t>
            </a:r>
            <a:r>
              <a:rPr lang="el-GR" dirty="0"/>
              <a:t>με σφραγισμένα έγγραφα· αν αυτά δεν </a:t>
            </a:r>
            <a:r>
              <a:rPr lang="el-GR" dirty="0" smtClean="0"/>
              <a:t>έχουν σφραγίδες</a:t>
            </a:r>
            <a:r>
              <a:rPr lang="el-GR" dirty="0"/>
              <a:t>, να αφαιρούνται τα εμπορεύματά τους και </a:t>
            </a:r>
            <a:r>
              <a:rPr lang="el-GR" dirty="0" smtClean="0"/>
              <a:t>να δημεύονται </a:t>
            </a:r>
            <a:r>
              <a:rPr lang="el-GR" dirty="0"/>
              <a:t>για το δημόσιο ταμείο.</a:t>
            </a:r>
          </a:p>
          <a:p>
            <a:pPr>
              <a:buNone/>
            </a:pPr>
            <a:r>
              <a:rPr lang="el-GR" b="1" dirty="0"/>
              <a:t>Σημ.: Δεν είναι σαφές αν η προμήθεια (μεταξωτών;) </a:t>
            </a:r>
            <a:r>
              <a:rPr lang="el-GR" b="1" dirty="0" smtClean="0"/>
              <a:t>ενδυ</a:t>
            </a:r>
            <a:r>
              <a:rPr lang="el-GR" dirty="0" smtClean="0"/>
              <a:t>μάτων </a:t>
            </a:r>
            <a:r>
              <a:rPr lang="el-GR" dirty="0"/>
              <a:t>και κόκκινων δερμάτων από το Βυζάντιο στους </a:t>
            </a:r>
            <a:r>
              <a:rPr lang="el-GR" dirty="0" smtClean="0"/>
              <a:t>Βουλγάρους</a:t>
            </a:r>
            <a:r>
              <a:rPr lang="el-GR" dirty="0"/>
              <a:t>, που προέβλεπε το άρθρο 2 της συνθήκης του </a:t>
            </a:r>
            <a:r>
              <a:rPr lang="el-GR" dirty="0" smtClean="0"/>
              <a:t>716, ήταν </a:t>
            </a:r>
            <a:r>
              <a:rPr lang="el-GR" dirty="0"/>
              <a:t>φόρος ή αφορούσε το εμπόριο.</a:t>
            </a:r>
          </a:p>
          <a:p>
            <a:pPr>
              <a:buNone/>
            </a:pPr>
            <a:endParaRPr lang="el-GR" b="1" dirty="0" smtClean="0"/>
          </a:p>
          <a:p>
            <a:pPr>
              <a:buNone/>
            </a:pPr>
            <a:r>
              <a:rPr lang="el-GR" b="1" dirty="0" smtClean="0"/>
              <a:t>Θεοφάνης</a:t>
            </a:r>
            <a:r>
              <a:rPr lang="el-GR" b="1" dirty="0"/>
              <a:t>, Χρονογραφία, </a:t>
            </a:r>
            <a:r>
              <a:rPr lang="el-GR" b="1" dirty="0" err="1"/>
              <a:t>έκδ</a:t>
            </a:r>
            <a:r>
              <a:rPr lang="el-GR" b="1" dirty="0"/>
              <a:t>. C. </a:t>
            </a:r>
            <a:r>
              <a:rPr lang="el-GR" b="1" dirty="0" err="1"/>
              <a:t>de</a:t>
            </a:r>
            <a:r>
              <a:rPr lang="el-GR" b="1" dirty="0"/>
              <a:t> </a:t>
            </a:r>
            <a:r>
              <a:rPr lang="el-GR" b="1" dirty="0" err="1"/>
              <a:t>Boor</a:t>
            </a:r>
            <a:r>
              <a:rPr lang="el-GR" b="1" dirty="0"/>
              <a:t>, </a:t>
            </a:r>
            <a:r>
              <a:rPr lang="el-GR" b="1" dirty="0" err="1"/>
              <a:t>τόμ</a:t>
            </a:r>
            <a:r>
              <a:rPr lang="el-GR" b="1" dirty="0"/>
              <a:t>. 1,</a:t>
            </a:r>
          </a:p>
          <a:p>
            <a:pPr>
              <a:buNone/>
            </a:pPr>
            <a:r>
              <a:rPr lang="el-GR" b="1" dirty="0"/>
              <a:t>Λειψία 1883, 497.</a:t>
            </a:r>
            <a:endParaRPr lang="el-G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Στόχοι</a:t>
            </a:r>
            <a:endParaRPr lang="el-GR" dirty="0"/>
          </a:p>
        </p:txBody>
      </p:sp>
      <p:sp>
        <p:nvSpPr>
          <p:cNvPr id="3" name="2 - Θέση περιεχομένου"/>
          <p:cNvSpPr>
            <a:spLocks noGrp="1"/>
          </p:cNvSpPr>
          <p:nvPr>
            <p:ph idx="1"/>
          </p:nvPr>
        </p:nvSpPr>
        <p:spPr/>
        <p:txBody>
          <a:bodyPr/>
          <a:lstStyle/>
          <a:p>
            <a:r>
              <a:rPr lang="el-GR" dirty="0" smtClean="0"/>
              <a:t>Να καταλάβουν οι μαθητές ότι η ίδρυση βουλγαρικού κράτους οδήγησε σε σχέσεις διπλωματικές και οικονομικές με τη γειτονική βυζαντινή αυτοκρατορία. </a:t>
            </a:r>
            <a:endParaRPr lang="el-G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Ερωτήσεις αξιολόγησης</a:t>
            </a:r>
            <a:endParaRPr lang="el-GR" dirty="0"/>
          </a:p>
        </p:txBody>
      </p:sp>
      <p:sp>
        <p:nvSpPr>
          <p:cNvPr id="3" name="2 - Θέση περιεχομένου"/>
          <p:cNvSpPr>
            <a:spLocks noGrp="1"/>
          </p:cNvSpPr>
          <p:nvPr>
            <p:ph idx="1"/>
          </p:nvPr>
        </p:nvSpPr>
        <p:spPr/>
        <p:txBody>
          <a:bodyPr/>
          <a:lstStyle/>
          <a:p>
            <a:r>
              <a:rPr lang="el-GR" dirty="0" smtClean="0"/>
              <a:t>Πόσες και ποιες συνθήκες αναφέρονται από τον Θεοφάνη στο παράθεμα αυτό; Τι είδους ζητήματα ρύθμιζαν αυτές οι συνθήκες; </a:t>
            </a:r>
            <a:endParaRPr lang="el-G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dirty="0" smtClean="0"/>
              <a:t>Πόλεμος και κατασκοπεία</a:t>
            </a:r>
            <a:br>
              <a:rPr lang="el-GR" b="1" i="1" dirty="0" smtClean="0"/>
            </a:br>
            <a:endParaRPr lang="el-GR" dirty="0"/>
          </a:p>
        </p:txBody>
      </p:sp>
      <p:sp>
        <p:nvSpPr>
          <p:cNvPr id="3" name="2 - Θέση περιεχομένου"/>
          <p:cNvSpPr>
            <a:spLocks noGrp="1"/>
          </p:cNvSpPr>
          <p:nvPr>
            <p:ph idx="1"/>
          </p:nvPr>
        </p:nvSpPr>
        <p:spPr>
          <a:xfrm>
            <a:off x="642910" y="1500174"/>
            <a:ext cx="8301038" cy="4740277"/>
          </a:xfrm>
        </p:spPr>
        <p:txBody>
          <a:bodyPr>
            <a:normAutofit fontScale="62500" lnSpcReduction="20000"/>
          </a:bodyPr>
          <a:lstStyle/>
          <a:p>
            <a:pPr>
              <a:buNone/>
            </a:pPr>
            <a:r>
              <a:rPr lang="el-GR" dirty="0" smtClean="0"/>
              <a:t>Και </a:t>
            </a:r>
            <a:r>
              <a:rPr lang="el-GR" dirty="0"/>
              <a:t>το μήνα Οκτώβριο (του έτους 773) ο </a:t>
            </a:r>
            <a:r>
              <a:rPr lang="el-GR" dirty="0" smtClean="0"/>
              <a:t>αυτοκράτορας </a:t>
            </a:r>
            <a:r>
              <a:rPr lang="el-GR" dirty="0"/>
              <a:t>(Κωνσταντίνος Ε ) έλαβε μήνυμα (</a:t>
            </a:r>
            <a:r>
              <a:rPr lang="el-GR" dirty="0" err="1" smtClean="0"/>
              <a:t>μανδάτον</a:t>
            </a:r>
            <a:r>
              <a:rPr lang="el-GR" dirty="0"/>
              <a:t>) από τους κρυφούς φίλους του στη </a:t>
            </a:r>
            <a:r>
              <a:rPr lang="el-GR" dirty="0" smtClean="0"/>
              <a:t>Βουλγαρία ότι </a:t>
            </a:r>
            <a:r>
              <a:rPr lang="el-GR" dirty="0"/>
              <a:t>ο χάνος (κύριος) της Βουλγαρίας στέλνει </a:t>
            </a:r>
            <a:r>
              <a:rPr lang="el-GR" dirty="0" smtClean="0"/>
              <a:t>12.000 στρατό </a:t>
            </a:r>
            <a:r>
              <a:rPr lang="el-GR" dirty="0"/>
              <a:t>και τους </a:t>
            </a:r>
            <a:r>
              <a:rPr lang="el-GR" dirty="0" err="1"/>
              <a:t>βογιάρους</a:t>
            </a:r>
            <a:r>
              <a:rPr lang="el-GR" dirty="0"/>
              <a:t> του, για να </a:t>
            </a:r>
            <a:r>
              <a:rPr lang="el-GR" dirty="0" smtClean="0"/>
              <a:t>λεηλατήσουν τη </a:t>
            </a:r>
            <a:r>
              <a:rPr lang="el-GR" dirty="0" err="1"/>
              <a:t>σκλαβηνία</a:t>
            </a:r>
            <a:r>
              <a:rPr lang="el-GR" dirty="0"/>
              <a:t> της </a:t>
            </a:r>
            <a:r>
              <a:rPr lang="el-GR" dirty="0" err="1"/>
              <a:t>Βερζιτίας</a:t>
            </a:r>
            <a:r>
              <a:rPr lang="el-GR" dirty="0"/>
              <a:t> και να απαγάγουν </a:t>
            </a:r>
            <a:r>
              <a:rPr lang="el-GR" dirty="0" smtClean="0"/>
              <a:t>τον πληθυσμό </a:t>
            </a:r>
            <a:r>
              <a:rPr lang="el-GR" dirty="0"/>
              <a:t>της στη Βουλγαρία. Και όσο οι </a:t>
            </a:r>
            <a:r>
              <a:rPr lang="el-GR" dirty="0" smtClean="0"/>
              <a:t>απεσταλμένοι </a:t>
            </a:r>
            <a:r>
              <a:rPr lang="el-GR" dirty="0"/>
              <a:t>(</a:t>
            </a:r>
            <a:r>
              <a:rPr lang="el-GR" dirty="0" err="1"/>
              <a:t>αποκρισιάριοι</a:t>
            </a:r>
            <a:r>
              <a:rPr lang="el-GR" dirty="0"/>
              <a:t>) που είχαν έλθει από </a:t>
            </a:r>
            <a:r>
              <a:rPr lang="el-GR" dirty="0" smtClean="0"/>
              <a:t>το βούλγαρο </a:t>
            </a:r>
            <a:r>
              <a:rPr lang="el-GR" dirty="0"/>
              <a:t>χάνο </a:t>
            </a:r>
            <a:r>
              <a:rPr lang="el-GR" dirty="0" smtClean="0"/>
              <a:t>παρέμεναν </a:t>
            </a:r>
            <a:r>
              <a:rPr lang="el-GR" dirty="0"/>
              <a:t>στην Πόλη, ο </a:t>
            </a:r>
            <a:r>
              <a:rPr lang="el-GR" dirty="0" smtClean="0"/>
              <a:t>αυτοκράτορας </a:t>
            </a:r>
            <a:r>
              <a:rPr lang="el-GR" dirty="0"/>
              <a:t>υποκρινόταν ότι ετοιμάζει </a:t>
            </a:r>
            <a:r>
              <a:rPr lang="el-GR" dirty="0" smtClean="0"/>
              <a:t>εκστρατεία κατά </a:t>
            </a:r>
            <a:r>
              <a:rPr lang="el-GR" dirty="0"/>
              <a:t>των Αράβων. </a:t>
            </a:r>
            <a:r>
              <a:rPr lang="el-GR" dirty="0" err="1"/>
              <a:t>Ετσι</a:t>
            </a:r>
            <a:r>
              <a:rPr lang="el-GR" dirty="0"/>
              <a:t>, βγήκαν από τις πύλες </a:t>
            </a:r>
            <a:r>
              <a:rPr lang="el-GR" dirty="0" smtClean="0"/>
              <a:t>της Πόλης </a:t>
            </a:r>
            <a:r>
              <a:rPr lang="el-GR" dirty="0"/>
              <a:t>μόνο μικρά στρατιωτικά τμήματα και </a:t>
            </a:r>
            <a:r>
              <a:rPr lang="el-GR" dirty="0" smtClean="0"/>
              <a:t>τα ανακτορικά </a:t>
            </a:r>
            <a:r>
              <a:rPr lang="el-GR" dirty="0"/>
              <a:t>στρατεύματα. Και αφού απέλυσε </a:t>
            </a:r>
            <a:r>
              <a:rPr lang="el-GR" dirty="0" smtClean="0"/>
              <a:t>τους βούλγαρους </a:t>
            </a:r>
            <a:r>
              <a:rPr lang="el-GR" dirty="0"/>
              <a:t>απεσταλμένους και έμαθε από </a:t>
            </a:r>
            <a:r>
              <a:rPr lang="el-GR" dirty="0" smtClean="0"/>
              <a:t>τους κατασκόπους </a:t>
            </a:r>
            <a:r>
              <a:rPr lang="el-GR" dirty="0"/>
              <a:t>του ότι οι απεσταλμένοι </a:t>
            </a:r>
            <a:r>
              <a:rPr lang="el-GR" dirty="0" smtClean="0"/>
              <a:t>εγκατέλειψαν τη </a:t>
            </a:r>
            <a:r>
              <a:rPr lang="el-GR" dirty="0"/>
              <a:t>βυζαντινή επικράτεια, συνέταξε το στρατό και </a:t>
            </a:r>
            <a:r>
              <a:rPr lang="el-GR" dirty="0" smtClean="0"/>
              <a:t>ξεκίνησε </a:t>
            </a:r>
            <a:r>
              <a:rPr lang="el-GR" dirty="0"/>
              <a:t>εσπευσμένα. Μόλις έφτασε στα </a:t>
            </a:r>
            <a:r>
              <a:rPr lang="el-GR" dirty="0" err="1" smtClean="0"/>
              <a:t>Λιθοσώρια</a:t>
            </a:r>
            <a:r>
              <a:rPr lang="el-GR" dirty="0" smtClean="0"/>
              <a:t>, επέπεσε </a:t>
            </a:r>
            <a:r>
              <a:rPr lang="el-GR" dirty="0"/>
              <a:t>στις τάξεις των Βουλγάρων, χωρίς </a:t>
            </a:r>
            <a:r>
              <a:rPr lang="el-GR" dirty="0" smtClean="0"/>
              <a:t>προηγουμένως </a:t>
            </a:r>
            <a:r>
              <a:rPr lang="el-GR" dirty="0"/>
              <a:t>να σαλπίσει επίθεση, τους έτρεψε </a:t>
            </a:r>
            <a:r>
              <a:rPr lang="el-GR" dirty="0" smtClean="0"/>
              <a:t>σε φυγή </a:t>
            </a:r>
            <a:r>
              <a:rPr lang="el-GR" dirty="0"/>
              <a:t>και κέρδισε μεγάλη νίκη.</a:t>
            </a:r>
          </a:p>
          <a:p>
            <a:pPr>
              <a:buNone/>
            </a:pPr>
            <a:r>
              <a:rPr lang="el-GR" dirty="0"/>
              <a:t>Θεοφάνης, </a:t>
            </a:r>
            <a:r>
              <a:rPr lang="el-GR" i="1" dirty="0"/>
              <a:t>Χρονογραφία, </a:t>
            </a:r>
            <a:r>
              <a:rPr lang="el-GR" b="1" i="1" dirty="0" err="1"/>
              <a:t>έκδ</a:t>
            </a:r>
            <a:r>
              <a:rPr lang="el-GR" b="1" i="1" dirty="0"/>
              <a:t>. C. </a:t>
            </a:r>
            <a:r>
              <a:rPr lang="el-GR" b="1" i="1" dirty="0" err="1"/>
              <a:t>de</a:t>
            </a:r>
            <a:r>
              <a:rPr lang="el-GR" b="1" i="1" dirty="0"/>
              <a:t> </a:t>
            </a:r>
            <a:r>
              <a:rPr lang="el-GR" b="1" i="1" dirty="0" err="1"/>
              <a:t>Boor</a:t>
            </a:r>
            <a:r>
              <a:rPr lang="el-GR" b="1" i="1" dirty="0"/>
              <a:t>, </a:t>
            </a:r>
            <a:r>
              <a:rPr lang="el-GR" b="1" i="1" dirty="0" err="1"/>
              <a:t>τόμ</a:t>
            </a:r>
            <a:r>
              <a:rPr lang="el-GR" b="1" i="1" dirty="0"/>
              <a:t>. 1,</a:t>
            </a:r>
          </a:p>
          <a:p>
            <a:pPr>
              <a:buNone/>
            </a:pPr>
            <a:r>
              <a:rPr lang="el-GR" i="1" dirty="0"/>
              <a:t>Λειψία 1883, 447.</a:t>
            </a:r>
            <a:endParaRPr lang="el-G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Στόχοι</a:t>
            </a:r>
            <a:endParaRPr lang="el-GR" dirty="0"/>
          </a:p>
        </p:txBody>
      </p:sp>
      <p:sp>
        <p:nvSpPr>
          <p:cNvPr id="3" name="2 - Θέση περιεχομένου"/>
          <p:cNvSpPr>
            <a:spLocks noGrp="1"/>
          </p:cNvSpPr>
          <p:nvPr>
            <p:ph idx="1"/>
          </p:nvPr>
        </p:nvSpPr>
        <p:spPr/>
        <p:txBody>
          <a:bodyPr/>
          <a:lstStyle/>
          <a:p>
            <a:r>
              <a:rPr lang="el-GR" dirty="0" smtClean="0"/>
              <a:t>Να αντιληφθούν οι μαθητές τη σύνδεση του πολέμου με την κατασκοπεία, τουλάχιστον από την πλευρά της βυζαντινής αυτοκρατορίας. </a:t>
            </a:r>
            <a:endParaRPr lang="el-G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Ερωτήσεις αξιολόγησης</a:t>
            </a:r>
            <a:endParaRPr lang="el-GR" dirty="0"/>
          </a:p>
        </p:txBody>
      </p:sp>
      <p:sp>
        <p:nvSpPr>
          <p:cNvPr id="3" name="2 - Θέση περιεχομένου"/>
          <p:cNvSpPr>
            <a:spLocks noGrp="1"/>
          </p:cNvSpPr>
          <p:nvPr>
            <p:ph idx="1"/>
          </p:nvPr>
        </p:nvSpPr>
        <p:spPr/>
        <p:txBody>
          <a:bodyPr/>
          <a:lstStyle/>
          <a:p>
            <a:r>
              <a:rPr lang="el-GR" dirty="0" smtClean="0"/>
              <a:t>Με ποιον τρόπο ο αυτοκράτορας Κωνσταντίνος Ε’ κατόρθωσε να επιτεθεί αιφνιδιαστικά στους Βουλγάρους στα </a:t>
            </a:r>
            <a:r>
              <a:rPr lang="el-GR" dirty="0" err="1" smtClean="0"/>
              <a:t>Λιθοσώρια</a:t>
            </a:r>
            <a:r>
              <a:rPr lang="el-GR" dirty="0" smtClean="0"/>
              <a:t> (773) και να τους κατανικήσει; </a:t>
            </a:r>
            <a:endParaRPr lang="el-G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dirty="0" smtClean="0"/>
              <a:t>Εσωτερικές ταραχές στη Βουλγαρία</a:t>
            </a:r>
            <a:br>
              <a:rPr lang="el-GR" b="1" i="1" dirty="0" smtClean="0"/>
            </a:br>
            <a:endParaRPr lang="el-GR" dirty="0"/>
          </a:p>
        </p:txBody>
      </p:sp>
      <p:sp>
        <p:nvSpPr>
          <p:cNvPr id="3" name="2 - Θέση περιεχομένου"/>
          <p:cNvSpPr>
            <a:spLocks noGrp="1"/>
          </p:cNvSpPr>
          <p:nvPr>
            <p:ph idx="1"/>
          </p:nvPr>
        </p:nvSpPr>
        <p:spPr>
          <a:xfrm>
            <a:off x="457200" y="1285860"/>
            <a:ext cx="8229600" cy="4840303"/>
          </a:xfrm>
        </p:spPr>
        <p:txBody>
          <a:bodyPr>
            <a:noAutofit/>
          </a:bodyPr>
          <a:lstStyle/>
          <a:p>
            <a:pPr>
              <a:buNone/>
            </a:pPr>
            <a:r>
              <a:rPr lang="el-GR" sz="2400" dirty="0" smtClean="0"/>
              <a:t>Αυτό </a:t>
            </a:r>
            <a:r>
              <a:rPr lang="el-GR" sz="2400" dirty="0"/>
              <a:t>το χρόνο (763) οι Βούλγαροι </a:t>
            </a:r>
            <a:r>
              <a:rPr lang="el-GR" sz="2400" dirty="0" smtClean="0"/>
              <a:t>επαναστάτησαν και </a:t>
            </a:r>
            <a:r>
              <a:rPr lang="el-GR" sz="2400" dirty="0"/>
              <a:t>σκότωσαν τους κυρίους τους που </a:t>
            </a:r>
            <a:r>
              <a:rPr lang="el-GR" sz="2400" dirty="0" smtClean="0"/>
              <a:t>κατάγονταν από </a:t>
            </a:r>
            <a:r>
              <a:rPr lang="el-GR" sz="2400" dirty="0"/>
              <a:t>τη βασιλεύουσα δυναστεία </a:t>
            </a:r>
            <a:r>
              <a:rPr lang="el-GR" sz="2400" dirty="0" smtClean="0"/>
              <a:t>και όρισαν κύριό τους </a:t>
            </a:r>
            <a:r>
              <a:rPr lang="el-GR" sz="2400" dirty="0"/>
              <a:t>τον κακόβουλο </a:t>
            </a:r>
            <a:r>
              <a:rPr lang="el-GR" sz="2400" dirty="0" err="1"/>
              <a:t>Τελέτζη</a:t>
            </a:r>
            <a:r>
              <a:rPr lang="el-GR" sz="2400" dirty="0"/>
              <a:t> που ήταν </a:t>
            </a:r>
            <a:r>
              <a:rPr lang="el-GR" sz="2400" dirty="0" smtClean="0"/>
              <a:t>τριάντα χρονών</a:t>
            </a:r>
            <a:r>
              <a:rPr lang="el-GR" sz="2400" dirty="0"/>
              <a:t>. Τότε πολλοί Σλάβοι τράπηκαν σε φυγή </a:t>
            </a:r>
            <a:r>
              <a:rPr lang="el-GR" sz="2400" dirty="0" smtClean="0"/>
              <a:t>και προσχώρησαν </a:t>
            </a:r>
            <a:r>
              <a:rPr lang="el-GR" sz="2400" dirty="0"/>
              <a:t>στον αυτοκράτορα που </a:t>
            </a:r>
            <a:r>
              <a:rPr lang="el-GR" sz="2400" dirty="0" smtClean="0"/>
              <a:t>τους εγκατέστησε </a:t>
            </a:r>
            <a:r>
              <a:rPr lang="el-GR" sz="2400" dirty="0"/>
              <a:t>στον ποταμό </a:t>
            </a:r>
            <a:r>
              <a:rPr lang="el-GR" sz="2400" dirty="0" err="1"/>
              <a:t>Αρτάνα</a:t>
            </a:r>
            <a:r>
              <a:rPr lang="el-GR" sz="2400" dirty="0"/>
              <a:t> της Βιθυνίας</a:t>
            </a:r>
            <a:r>
              <a:rPr lang="el-GR" sz="2400" dirty="0" smtClean="0"/>
              <a:t>. (</a:t>
            </a:r>
            <a:r>
              <a:rPr lang="el-GR" sz="2400" dirty="0"/>
              <a:t>Μετά τη νίκη του βυζαντινού στρατού επί του </a:t>
            </a:r>
            <a:r>
              <a:rPr lang="el-GR" sz="2400" dirty="0" err="1" smtClean="0"/>
              <a:t>Τελέτζη</a:t>
            </a:r>
            <a:r>
              <a:rPr lang="el-GR" sz="2400" dirty="0" smtClean="0"/>
              <a:t> και </a:t>
            </a:r>
            <a:r>
              <a:rPr lang="el-GR" sz="2400" dirty="0"/>
              <a:t>των σλάβων συμμάχων του στην πεδιάδα </a:t>
            </a:r>
            <a:r>
              <a:rPr lang="el-GR" sz="2400" dirty="0" smtClean="0"/>
              <a:t>της Αγχιάλου </a:t>
            </a:r>
            <a:r>
              <a:rPr lang="el-GR" sz="2400" dirty="0"/>
              <a:t>στις 30 Ιουνίου 763) οι Βούλγαροι </a:t>
            </a:r>
            <a:r>
              <a:rPr lang="el-GR" sz="2400" dirty="0" smtClean="0"/>
              <a:t>στασίασαν </a:t>
            </a:r>
            <a:r>
              <a:rPr lang="el-GR" sz="2400" dirty="0"/>
              <a:t>και σκότωσαν τον </a:t>
            </a:r>
            <a:r>
              <a:rPr lang="el-GR" sz="2400" dirty="0" err="1"/>
              <a:t>Τελέτζη</a:t>
            </a:r>
            <a:r>
              <a:rPr lang="el-GR" sz="2400" dirty="0"/>
              <a:t> μαζί με </a:t>
            </a:r>
            <a:r>
              <a:rPr lang="el-GR" sz="2400" dirty="0" smtClean="0"/>
              <a:t>τους άρχοντές </a:t>
            </a:r>
            <a:r>
              <a:rPr lang="el-GR" sz="2400" dirty="0"/>
              <a:t>του (δηλαδή τους </a:t>
            </a:r>
            <a:r>
              <a:rPr lang="el-GR" sz="2400" dirty="0" err="1"/>
              <a:t>βογιάρους</a:t>
            </a:r>
            <a:r>
              <a:rPr lang="el-GR" sz="2400" dirty="0"/>
              <a:t> του) </a:t>
            </a:r>
            <a:r>
              <a:rPr lang="el-GR" sz="2400" dirty="0" smtClean="0"/>
              <a:t>και έβαλαν </a:t>
            </a:r>
            <a:r>
              <a:rPr lang="el-GR" sz="2400" dirty="0"/>
              <a:t>στη θέση του το Σαβίνο, γαμπρό του </a:t>
            </a:r>
            <a:r>
              <a:rPr lang="el-GR" sz="2400" dirty="0" smtClean="0"/>
              <a:t>παλιού κυρίου </a:t>
            </a:r>
            <a:r>
              <a:rPr lang="el-GR" sz="2400" dirty="0"/>
              <a:t>τους </a:t>
            </a:r>
            <a:r>
              <a:rPr lang="el-GR" sz="2400" dirty="0" err="1"/>
              <a:t>Κορμεσίου</a:t>
            </a:r>
            <a:r>
              <a:rPr lang="el-GR" sz="2400"/>
              <a:t>. </a:t>
            </a:r>
            <a:endParaRPr lang="el-GR"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285860"/>
            <a:ext cx="8229600" cy="4840303"/>
          </a:xfrm>
        </p:spPr>
        <p:txBody>
          <a:bodyPr>
            <a:normAutofit/>
          </a:bodyPr>
          <a:lstStyle/>
          <a:p>
            <a:pPr>
              <a:buNone/>
            </a:pPr>
            <a:r>
              <a:rPr lang="el-GR" sz="2400" smtClean="0"/>
              <a:t>Μόλις όμως ο Σαβίνος, χωρίς καθυστέρηση, έστειλε μήνυμα στον αυτοκράτορα, ζητώντας ειρήνη, οι Βούλγαροι συγκάλεσαν λαϊκή συνέλευση και αντιστάθηκαν με πείσμα στα σχέδιά του, λέγοντας, "εξαιτίας σου η Βουλγαρία κινδυνεύει να υποδουλωθεί στους Ρωμαίους". Τότε ξέσπασε επανάσταση και ο Σαβίνος κατέφυγε στο κάστρο της Μεσημβρίας και προσχώρησε στον αυτοκράτορα. Οι Βούλγαροι έβαλαν στη θέση του ως κύριό τους τον Παγάνο.</a:t>
            </a:r>
          </a:p>
          <a:p>
            <a:pPr>
              <a:buNone/>
            </a:pPr>
            <a:r>
              <a:rPr lang="el-GR" sz="2400" smtClean="0"/>
              <a:t>Θεοφάνης, </a:t>
            </a:r>
            <a:r>
              <a:rPr lang="el-GR" sz="2400" i="1" smtClean="0"/>
              <a:t>Χρονογραφία, έκδ. C. de Boor, τόμ. I,</a:t>
            </a:r>
          </a:p>
          <a:p>
            <a:pPr>
              <a:buNone/>
            </a:pPr>
            <a:r>
              <a:rPr lang="el-GR" sz="2400" i="1" smtClean="0"/>
              <a:t>Λειψία 1883. 432-433</a:t>
            </a:r>
            <a:endParaRPr lang="el-GR" sz="2400" smtClean="0"/>
          </a:p>
          <a:p>
            <a:endParaRPr lang="el-GR" sz="24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Πρόσθετα στοιχεία για το άνω παράθεμα</a:t>
            </a:r>
            <a:endParaRPr lang="el-GR" dirty="0"/>
          </a:p>
        </p:txBody>
      </p:sp>
      <p:sp>
        <p:nvSpPr>
          <p:cNvPr id="3" name="2 - Θέση περιεχομένου"/>
          <p:cNvSpPr>
            <a:spLocks noGrp="1"/>
          </p:cNvSpPr>
          <p:nvPr>
            <p:ph idx="1"/>
          </p:nvPr>
        </p:nvSpPr>
        <p:spPr/>
        <p:txBody>
          <a:bodyPr>
            <a:normAutofit fontScale="70000" lnSpcReduction="20000"/>
          </a:bodyPr>
          <a:lstStyle/>
          <a:p>
            <a:pPr>
              <a:buNone/>
            </a:pPr>
            <a:r>
              <a:rPr lang="el-GR" dirty="0" smtClean="0"/>
              <a:t>Το </a:t>
            </a:r>
            <a:r>
              <a:rPr lang="el-GR" b="1" dirty="0" smtClean="0"/>
              <a:t>πρόσθετο παράθεμα περιγράφει τις συγκρούσεις της </a:t>
            </a:r>
            <a:r>
              <a:rPr lang="el-GR" b="1" dirty="0" err="1" smtClean="0"/>
              <a:t>παλαιοβουλγαρικής</a:t>
            </a:r>
            <a:r>
              <a:rPr lang="el-GR" b="1" dirty="0" smtClean="0"/>
              <a:t> αριστοκρατίας </a:t>
            </a:r>
            <a:r>
              <a:rPr lang="el-GR" dirty="0" smtClean="0"/>
              <a:t>και των σλαβικών μαζών στη Βουλγαρία, προτού αυτά τα δύο πληθυσμιακά στοιχεία συγχωνευτούν στον βουλγαρικό λαό. Η πολιτική των Βουλγάρων έναντι του Βυζαντίου προκαλούσε συχνά συγκρούσεις. Οι βασιλείς συντάσσονταν άλλοτε με την </a:t>
            </a:r>
            <a:r>
              <a:rPr lang="el-GR" dirty="0" err="1" smtClean="0"/>
              <a:t>φιλοβυζαντινή</a:t>
            </a:r>
            <a:r>
              <a:rPr lang="el-GR" dirty="0" smtClean="0"/>
              <a:t> (όπως ο Σαβίνος, γαμπρός του </a:t>
            </a:r>
            <a:r>
              <a:rPr lang="el-GR" dirty="0" err="1" smtClean="0"/>
              <a:t>Κορμεσίου</a:t>
            </a:r>
            <a:r>
              <a:rPr lang="el-GR" dirty="0" smtClean="0"/>
              <a:t> που είχε υπογράψει το 716 συνθήκη ειρήνης με τον Θεοδόσιο Γ’, που κατηγορήθηκε ότι θέλει να υποτάξει τη Βουλγαρία στους Ρωμαίους) και άλλοτε με την </a:t>
            </a:r>
            <a:r>
              <a:rPr lang="el-GR" dirty="0" err="1" smtClean="0"/>
              <a:t>αντιβυζαντινή</a:t>
            </a:r>
            <a:r>
              <a:rPr lang="el-GR" dirty="0" smtClean="0"/>
              <a:t> πολιτική παράταξη (όπως ο κακόβουλος </a:t>
            </a:r>
            <a:r>
              <a:rPr lang="el-GR" dirty="0" err="1" smtClean="0"/>
              <a:t>Τελέτζης</a:t>
            </a:r>
            <a:r>
              <a:rPr lang="el-GR" dirty="0" smtClean="0"/>
              <a:t> και ο </a:t>
            </a:r>
            <a:r>
              <a:rPr lang="el-GR" dirty="0" err="1" smtClean="0"/>
              <a:t>Παγάνος</a:t>
            </a:r>
            <a:r>
              <a:rPr lang="el-GR" dirty="0" smtClean="0"/>
              <a:t>) που ταυτίζεται με τους </a:t>
            </a:r>
            <a:r>
              <a:rPr lang="el-GR" b="1" dirty="0" err="1" smtClean="0"/>
              <a:t>βογιάρους</a:t>
            </a:r>
            <a:r>
              <a:rPr lang="el-GR" b="1" dirty="0" smtClean="0"/>
              <a:t>, δηλα</a:t>
            </a:r>
            <a:r>
              <a:rPr lang="el-GR" dirty="0" smtClean="0"/>
              <a:t>δή την </a:t>
            </a:r>
            <a:r>
              <a:rPr lang="el-GR" dirty="0" err="1" smtClean="0"/>
              <a:t>παλαιοβουλγαρική</a:t>
            </a:r>
            <a:r>
              <a:rPr lang="el-GR" dirty="0" smtClean="0"/>
              <a:t> πολεμική αριστοκρατία. Οι σλαβικές μάζες συνήθως συγκρούονται με τους </a:t>
            </a:r>
            <a:r>
              <a:rPr lang="el-GR" dirty="0" err="1" smtClean="0"/>
              <a:t>βογιάρους</a:t>
            </a:r>
            <a:r>
              <a:rPr lang="el-GR" dirty="0" smtClean="0"/>
              <a:t> και τους βασιλείς που ακολουθούν </a:t>
            </a:r>
            <a:r>
              <a:rPr lang="el-GR" dirty="0" err="1" smtClean="0"/>
              <a:t>αντιβυζαντινή</a:t>
            </a:r>
            <a:r>
              <a:rPr lang="el-GR" dirty="0" smtClean="0"/>
              <a:t> πολιτική.</a:t>
            </a:r>
            <a:endParaRPr lang="el-G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Ἐρώτηση αξιολόγησης</a:t>
            </a:r>
            <a:endParaRPr lang="el-GR"/>
          </a:p>
        </p:txBody>
      </p:sp>
      <p:sp>
        <p:nvSpPr>
          <p:cNvPr id="3" name="2 - Θέση περιεχομένου"/>
          <p:cNvSpPr>
            <a:spLocks noGrp="1"/>
          </p:cNvSpPr>
          <p:nvPr>
            <p:ph idx="1"/>
          </p:nvPr>
        </p:nvSpPr>
        <p:spPr/>
        <p:txBody>
          <a:bodyPr/>
          <a:lstStyle/>
          <a:p>
            <a:r>
              <a:rPr lang="el-GR" smtClean="0"/>
              <a:t>Ἂν θεωρήσουμε ὅτι στὸ κείμενο «Βούλγαροι» εἶναι ἡ παλαιοβουλγαρικὴ πολεμικὴ ἀριστοκρατία (Βογιάροι), ποιά εἶναι ἡ στάση τῶν Βουλγάρων ἔναντι τοῦ Βυζαντίου καὶ ποιά ἀντίστοιχα ἡ στάση τῶν σλαβικῶν μαζῶν, σύμφωνα μὲ τὸν Θεοφάνη; </a:t>
            </a:r>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20000"/>
          </a:bodyPr>
          <a:lstStyle/>
          <a:p>
            <a:pPr>
              <a:buNone/>
            </a:pPr>
            <a:r>
              <a:rPr lang="el-GR" dirty="0" smtClean="0"/>
              <a:t>Από τις αρχές του 7ου αι. διάφορες σλαβικές ομάδες προχώρησαν νότια και εγκαταστάθηκαν σε εδάφη της σημερινής ηπειρωτικής Ελλάδας, όπου ίδρυσαν </a:t>
            </a:r>
            <a:r>
              <a:rPr lang="el-GR" b="1" dirty="0" err="1" smtClean="0"/>
              <a:t>σκλαβηνίες</a:t>
            </a:r>
            <a:r>
              <a:rPr lang="el-GR" b="1" dirty="0" smtClean="0"/>
              <a:t>, πολιτικά αυτόνομες νησίδες σλαβικού </a:t>
            </a:r>
            <a:r>
              <a:rPr lang="el-GR" dirty="0" smtClean="0"/>
              <a:t>πληθυσμού, διάσπαρτες ανάμεσα σε Έλληνες.</a:t>
            </a:r>
          </a:p>
          <a:p>
            <a:pPr>
              <a:buNone/>
            </a:pPr>
            <a:r>
              <a:rPr lang="el-GR" smtClean="0"/>
              <a:t>.</a:t>
            </a:r>
            <a:endParaRPr lang="el-G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βουλγαρικό κράτος</a:t>
            </a:r>
            <a:endParaRPr lang="el-GR" dirty="0"/>
          </a:p>
        </p:txBody>
      </p:sp>
      <p:pic>
        <p:nvPicPr>
          <p:cNvPr id="2050" name="Picture 2"/>
          <p:cNvPicPr>
            <a:picLocks noGrp="1" noChangeAspect="1" noChangeArrowheads="1"/>
          </p:cNvPicPr>
          <p:nvPr>
            <p:ph idx="1"/>
          </p:nvPr>
        </p:nvPicPr>
        <p:blipFill>
          <a:blip r:embed="rId2"/>
          <a:srcRect/>
          <a:stretch>
            <a:fillRect/>
          </a:stretch>
        </p:blipFill>
        <p:spPr bwMode="auto">
          <a:xfrm>
            <a:off x="1067796" y="1600200"/>
            <a:ext cx="7008407"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Ἐρώτηση</a:t>
            </a:r>
            <a:endParaRPr lang="el-GR"/>
          </a:p>
        </p:txBody>
      </p:sp>
      <p:sp>
        <p:nvSpPr>
          <p:cNvPr id="3" name="2 - Θέση περιεχομένου"/>
          <p:cNvSpPr>
            <a:spLocks noGrp="1"/>
          </p:cNvSpPr>
          <p:nvPr>
            <p:ph idx="1"/>
          </p:nvPr>
        </p:nvSpPr>
        <p:spPr/>
        <p:txBody>
          <a:bodyPr/>
          <a:lstStyle/>
          <a:p>
            <a:r>
              <a:rPr lang="el-GR" smtClean="0"/>
              <a:t>Περιγράψτε γεωγραφικὰ τὸ κράτος τοῦ Ἀσπαρούχ, τὸ κράτος τοῦ Κρούμου καὶ τὸ κράτος τοῦ Συμεῶνος; </a:t>
            </a:r>
            <a:endParaRPr lang="el-G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Χρονογραμμή</a:t>
            </a:r>
            <a:endParaRPr lang="el-GR"/>
          </a:p>
        </p:txBody>
      </p:sp>
      <p:pic>
        <p:nvPicPr>
          <p:cNvPr id="2050" name="Picture 2"/>
          <p:cNvPicPr>
            <a:picLocks noGrp="1" noChangeAspect="1" noChangeArrowheads="1"/>
          </p:cNvPicPr>
          <p:nvPr>
            <p:ph idx="1"/>
          </p:nvPr>
        </p:nvPicPr>
        <p:blipFill>
          <a:blip r:embed="rId2"/>
          <a:srcRect/>
          <a:stretch>
            <a:fillRect/>
          </a:stretch>
        </p:blipFill>
        <p:spPr bwMode="auto">
          <a:xfrm>
            <a:off x="357158" y="2928934"/>
            <a:ext cx="8501122" cy="1857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Βιβλιογραφία</a:t>
            </a:r>
            <a:endParaRPr lang="el-GR"/>
          </a:p>
        </p:txBody>
      </p:sp>
      <p:sp>
        <p:nvSpPr>
          <p:cNvPr id="3" name="2 - Θέση περιεχομένου"/>
          <p:cNvSpPr>
            <a:spLocks noGrp="1"/>
          </p:cNvSpPr>
          <p:nvPr>
            <p:ph idx="1"/>
          </p:nvPr>
        </p:nvSpPr>
        <p:spPr/>
        <p:txBody>
          <a:bodyPr/>
          <a:lstStyle/>
          <a:p>
            <a:r>
              <a:rPr lang="el-GR" smtClean="0"/>
              <a:t>Ἰωάννης Δημητρούκας, Θουκυδίδης Ἰωάννου, </a:t>
            </a:r>
            <a:r>
              <a:rPr lang="el-GR" i="1" smtClean="0"/>
              <a:t>Μεσαιωνικὴ καὶ Νεότερη Ἱστορία, </a:t>
            </a:r>
            <a:r>
              <a:rPr lang="el-GR" smtClean="0"/>
              <a:t>Β' Γυμνασίου (βιβλίο μαθητῆ).</a:t>
            </a:r>
          </a:p>
          <a:p>
            <a:r>
              <a:rPr lang="el-GR" smtClean="0"/>
              <a:t> Ἰωάννης Δημητρούκας, Θουκυδίδης Ἰωάννου, </a:t>
            </a:r>
            <a:r>
              <a:rPr lang="el-GR" i="1" smtClean="0"/>
              <a:t>Μεσαιωνικὴ καὶ Νεότερη Ἱστορία, </a:t>
            </a:r>
            <a:r>
              <a:rPr lang="el-GR" smtClean="0"/>
              <a:t>Β' Γυμνασίου (βιβλίο ἐκπαιδευτικοῦ). </a:t>
            </a:r>
          </a:p>
          <a:p>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mtClean="0"/>
              <a:t>Οι νεοφερμένοι Σλάβοι επιδόθηκαν αρχικά σε λεηλασίες και επιθέσεις, δημιουργώντας σημαντικά προβλήματα στην επικοινωνία της Κωνσταντινούπολης με τις ευρωπαϊκές επαρχίες του Βυζαντίου και ιδίως τη Θεσσαλονίκη. Ωστόσο στο πέρασμα του χρόνου ήλθαν σε επαφή με τους ντόπιους ελληνικούς πληθυσμούς, ανέπτυξαν μαζί τους οικονομικές και κοινωνικές σχέσεις και επηρεάστηκαν από τον πολιτισμό τους</a:t>
            </a:r>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10000"/>
          </a:bodyPr>
          <a:lstStyle/>
          <a:p>
            <a:pPr>
              <a:buNone/>
            </a:pPr>
            <a:r>
              <a:rPr lang="el-GR" dirty="0" smtClean="0"/>
              <a:t>Η βυζαντινή κυβέρνηση ακολούθησε μια ρεαλιστική</a:t>
            </a:r>
          </a:p>
          <a:p>
            <a:pPr>
              <a:buNone/>
            </a:pPr>
            <a:r>
              <a:rPr lang="el-GR" dirty="0" smtClean="0"/>
              <a:t>πολιτική και επέτυχε να εντάξει ομαλά τους Σλάβους</a:t>
            </a:r>
          </a:p>
          <a:p>
            <a:pPr>
              <a:buNone/>
            </a:pPr>
            <a:r>
              <a:rPr lang="el-GR" dirty="0" smtClean="0"/>
              <a:t>των κεντρικών και νότιων περιοχών των Βαλκανίων</a:t>
            </a:r>
          </a:p>
          <a:p>
            <a:pPr>
              <a:buNone/>
            </a:pPr>
            <a:r>
              <a:rPr lang="el-GR" dirty="0" smtClean="0"/>
              <a:t>στη βυζαντινή κοινωνία (9ος και 10ος αι.). Οι Σλάβοι</a:t>
            </a:r>
          </a:p>
          <a:p>
            <a:pPr>
              <a:buNone/>
            </a:pPr>
            <a:r>
              <a:rPr lang="el-GR" dirty="0" smtClean="0"/>
              <a:t>εξελληνίστηκαν σε τρία στάδια: Πρώτα </a:t>
            </a:r>
            <a:r>
              <a:rPr lang="el-GR" b="1" dirty="0" smtClean="0"/>
              <a:t>υποτάχθηκαν</a:t>
            </a:r>
          </a:p>
          <a:p>
            <a:pPr>
              <a:buNone/>
            </a:pPr>
            <a:r>
              <a:rPr lang="el-GR" b="1" dirty="0" smtClean="0"/>
              <a:t>στρατιωτικά στο Βυζάντιο, ακολούθως </a:t>
            </a:r>
            <a:r>
              <a:rPr lang="el-GR" b="1" dirty="0" err="1" smtClean="0"/>
              <a:t>εκχριστιανί</a:t>
            </a:r>
            <a:r>
              <a:rPr lang="el-GR" b="1" dirty="0" smtClean="0"/>
              <a:t>-</a:t>
            </a:r>
          </a:p>
          <a:p>
            <a:pPr>
              <a:buNone/>
            </a:pPr>
            <a:r>
              <a:rPr lang="el-GR" b="1" dirty="0" err="1" smtClean="0"/>
              <a:t>στηκαν</a:t>
            </a:r>
            <a:r>
              <a:rPr lang="el-GR" b="1" dirty="0" smtClean="0"/>
              <a:t> και τελικά αφομοιώθηκαν κοινωνικά και</a:t>
            </a:r>
          </a:p>
          <a:p>
            <a:pPr>
              <a:buNone/>
            </a:pPr>
            <a:r>
              <a:rPr lang="el-GR" dirty="0" smtClean="0"/>
              <a:t>εθνολογικά.</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Στρατηγικόν</a:t>
            </a:r>
            <a:r>
              <a:rPr lang="el-GR" dirty="0" smtClean="0"/>
              <a:t> του Μαυρικίου</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Το </a:t>
            </a:r>
            <a:r>
              <a:rPr lang="el-GR" b="1" dirty="0" err="1" smtClean="0"/>
              <a:t>Στρατηγικόν</a:t>
            </a:r>
            <a:r>
              <a:rPr lang="el-GR" dirty="0" smtClean="0"/>
              <a:t> είναι ένα </a:t>
            </a:r>
            <a:r>
              <a:rPr lang="el-GR" dirty="0" smtClean="0">
                <a:hlinkClick r:id="rId2" tooltip="Στρατηγικόν"/>
              </a:rPr>
              <a:t>πολεμικό εγχειρίδιο</a:t>
            </a:r>
            <a:r>
              <a:rPr lang="el-GR" dirty="0" smtClean="0"/>
              <a:t>, που θεωρείται πως γράφτηκε στα τέλη του 6ου αιώνα και παραδοσιακά αποδίδεται στον </a:t>
            </a:r>
            <a:r>
              <a:rPr lang="el-GR" dirty="0" smtClean="0">
                <a:hlinkClick r:id="rId3" tooltip="Κατάλογος Ρωμαίων Αυτοκρατόρων"/>
              </a:rPr>
              <a:t>Ρωμαίο Αυτοκράτορα</a:t>
            </a:r>
            <a:r>
              <a:rPr lang="el-GR" dirty="0" smtClean="0"/>
              <a:t> </a:t>
            </a:r>
            <a:r>
              <a:rPr lang="el-GR" dirty="0" smtClean="0">
                <a:hlinkClick r:id="rId4" tooltip="Μαυρίκιος (αυτοκράτορας)"/>
              </a:rPr>
              <a:t>Μαυρίκιο</a:t>
            </a:r>
            <a:r>
              <a:rPr lang="el-GR" dirty="0" smtClean="0"/>
              <a:t>. Είναι επίσης ένα πρακτικό εγχειρίδιο, «ένα μάλλον σεμνό στοιχειώδες εγχειρίδιο», όπως αναφέρεται στην εισαγωγή του, «για εκείνους που αφιερώνουν τον εαυτό τους στην στρατηγία». Αυτό το βιβλίο είναι ένας γενικός οδηγός στη Ρωμαϊκή στρατιωτική τέχνη, τη στρατηγική. Το </a:t>
            </a:r>
            <a:r>
              <a:rPr lang="el-GR" dirty="0" err="1" smtClean="0"/>
              <a:t>Στρατηγικόν</a:t>
            </a:r>
            <a:r>
              <a:rPr lang="el-GR" dirty="0" smtClean="0"/>
              <a:t> είναι γραμμένο στα </a:t>
            </a:r>
            <a:r>
              <a:rPr lang="el-GR" dirty="0" smtClean="0">
                <a:hlinkClick r:id="rId5" tooltip="Ελληνικά"/>
              </a:rPr>
              <a:t>ελληνικά</a:t>
            </a:r>
            <a:r>
              <a:rPr lang="el-GR" dirty="0" smtClean="0"/>
              <a:t> σε πολύ στρωτή και γενικά απλή γλώσσα.</a:t>
            </a:r>
          </a:p>
          <a:p>
            <a:r>
              <a:rPr lang="el-GR" dirty="0" smtClean="0"/>
              <a:t>Το </a:t>
            </a:r>
            <a:r>
              <a:rPr lang="el-GR" i="1" dirty="0" err="1" smtClean="0"/>
              <a:t>Στρατηγικόν</a:t>
            </a:r>
            <a:r>
              <a:rPr lang="el-GR" dirty="0" smtClean="0"/>
              <a:t> μπορεί να γράφτηκε ως μια προσπάθεια κωδικοποίησης των </a:t>
            </a:r>
            <a:r>
              <a:rPr lang="el-GR" dirty="0" smtClean="0">
                <a:hlinkClick r:id="rId6" tooltip="Στρατός"/>
              </a:rPr>
              <a:t>στρατιωτικών</a:t>
            </a:r>
            <a:r>
              <a:rPr lang="el-GR" dirty="0" smtClean="0"/>
              <a:t> μεταρρυθμίσεων, που έφερε ο στρατιώτης-αυτοκράτορας Μαυρίκιος. Υπάρχουν διαφωνίες στους ακαδημαϊκούς κύκλους, όσον αφορά την πραγματική ταυτότητα του συγγραφέα του </a:t>
            </a:r>
            <a:r>
              <a:rPr lang="el-GR" i="1" dirty="0" smtClean="0"/>
              <a:t>Στρατηγικού</a:t>
            </a:r>
            <a:r>
              <a:rPr lang="el-GR" dirty="0" smtClean="0"/>
              <a:t>.</a:t>
            </a:r>
          </a:p>
          <a:p>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TotalTime>
  <Words>3394</Words>
  <Application>Microsoft Office PowerPoint</Application>
  <PresentationFormat>Προβολή στην οθόνη (4:3)</PresentationFormat>
  <Paragraphs>223</Paragraphs>
  <Slides>63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63</vt:i4>
      </vt:variant>
    </vt:vector>
  </HeadingPairs>
  <TitlesOfParts>
    <vt:vector size="64" baseType="lpstr">
      <vt:lpstr>Θέμα του Office</vt:lpstr>
      <vt:lpstr>Σλαβικό αγγείο του 7ου αιώνα.  </vt:lpstr>
      <vt:lpstr>1. Οι Σλάβοι και οι σχέσεις τους με το Βυζάντιο. </vt:lpstr>
      <vt:lpstr>Όροι-κλειδιά της ενότητας </vt:lpstr>
      <vt:lpstr>Διαφάνεια 4</vt:lpstr>
      <vt:lpstr>Διαφάνεια 5</vt:lpstr>
      <vt:lpstr>Διαφάνεια 6</vt:lpstr>
      <vt:lpstr>Διαφάνεια 7</vt:lpstr>
      <vt:lpstr>Διαφάνεια 8</vt:lpstr>
      <vt:lpstr>Στρατηγικόν του Μαυρικίου</vt:lpstr>
      <vt:lpstr>Συνήθειες Σλάβων </vt:lpstr>
      <vt:lpstr>Στόχοι</vt:lpstr>
      <vt:lpstr>Ερωτήσεις αξιολόγησης</vt:lpstr>
      <vt:lpstr>ΠΡΟΚΟΠΙΟΣ ΚΑΙΣΑΡΕΥΣ</vt:lpstr>
      <vt:lpstr>Διαφάνεια 14</vt:lpstr>
      <vt:lpstr>Διαφάνεια 15</vt:lpstr>
      <vt:lpstr>ΕΡΓΑ ΤΟΥ ΠΡΟΚΟΠΙΟΥ</vt:lpstr>
      <vt:lpstr>Θεσμοί και εξωτερική εμφάνιση των Σλάβων </vt:lpstr>
      <vt:lpstr>Στόχοι</vt:lpstr>
      <vt:lpstr>Ερωτήσεις αξιολόγησης</vt:lpstr>
      <vt:lpstr>Ιωάννης Εφέσου</vt:lpstr>
      <vt:lpstr>1. Οι πρώτες μόνιμες σλαβικές εγκαταστάσεις στη Θράκη </vt:lpstr>
      <vt:lpstr>Διαφάνεια 22</vt:lpstr>
      <vt:lpstr>Στόχοι</vt:lpstr>
      <vt:lpstr>Ερωτήσεις αξιολόγησης</vt:lpstr>
      <vt:lpstr>Χρονικό της Μονεμβασιάς</vt:lpstr>
      <vt:lpstr>2. Η αβαροσλαβική εισβολή και κατάκτηση της Πελοποννήσου (587) </vt:lpstr>
      <vt:lpstr>Διαφάνεια 27</vt:lpstr>
      <vt:lpstr>Στόχοι</vt:lpstr>
      <vt:lpstr>Ερωτήσεις αξιολόγησης</vt:lpstr>
      <vt:lpstr>Η ανοικοδόμηση των πόλεων της Πελοποννήσου. </vt:lpstr>
      <vt:lpstr>Στόχοι</vt:lpstr>
      <vt:lpstr>Ερωτήσεις αξιολόγησης</vt:lpstr>
      <vt:lpstr>3. Η αφομοίωση των Σλάβων </vt:lpstr>
      <vt:lpstr>Στόχοι</vt:lpstr>
      <vt:lpstr>Ερωτήσεις αξιολόγησης</vt:lpstr>
      <vt:lpstr>Πυκνότητα των σλαβικών τοπωνυμίων στην Ελλάδα</vt:lpstr>
      <vt:lpstr>Ερώτηση αξιολόγησης</vt:lpstr>
      <vt:lpstr>Χρονογραμμή</vt:lpstr>
      <vt:lpstr> </vt:lpstr>
      <vt:lpstr>Όροι-κλειδιά της ενότητας </vt:lpstr>
      <vt:lpstr>α. Ίδρυση Βουλγαρικού Κράτους</vt:lpstr>
      <vt:lpstr>Διαφάνεια 42</vt:lpstr>
      <vt:lpstr>β. Σχέσεις με το Βυζάντιο </vt:lpstr>
      <vt:lpstr>Θεοφάνης Ομολογητής</vt:lpstr>
      <vt:lpstr>Διαφάνεια 45</vt:lpstr>
      <vt:lpstr>Χρονογραφία του Θεοφάνη</vt:lpstr>
      <vt:lpstr>Ίδρυση του Βουλγαρικού Κράτους  </vt:lpstr>
      <vt:lpstr>Στόχοι</vt:lpstr>
      <vt:lpstr>Ερωτήσεις αξιολόγησης</vt:lpstr>
      <vt:lpstr>Συνθήκες των ετών 716 και 812 μεταξύ Βυζαντινών και Βουλγάρων </vt:lpstr>
      <vt:lpstr>Στόχοι</vt:lpstr>
      <vt:lpstr>Ερωτήσεις αξιολόγησης</vt:lpstr>
      <vt:lpstr>Πόλεμος και κατασκοπεία </vt:lpstr>
      <vt:lpstr>Στόχοι</vt:lpstr>
      <vt:lpstr>Ερωτήσεις αξιολόγησης</vt:lpstr>
      <vt:lpstr>Εσωτερικές ταραχές στη Βουλγαρία </vt:lpstr>
      <vt:lpstr>Διαφάνεια 57</vt:lpstr>
      <vt:lpstr>Πρόσθετα στοιχεία για το άνω παράθεμα</vt:lpstr>
      <vt:lpstr>Ἐρώτηση αξιολόγησης</vt:lpstr>
      <vt:lpstr>Το βουλγαρικό κράτος</vt:lpstr>
      <vt:lpstr>Ἐρώτηση</vt:lpstr>
      <vt:lpstr>Χρονογραμμή</vt:lpstr>
      <vt:lpstr>Βιβλιογραφία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Οι Σλάβοι και οι σχέσεις τους με το Βυζάντιο. </dc:title>
  <dc:creator>tasos</dc:creator>
  <cp:lastModifiedBy>tasos</cp:lastModifiedBy>
  <cp:revision>118</cp:revision>
  <dcterms:created xsi:type="dcterms:W3CDTF">2023-11-07T10:03:24Z</dcterms:created>
  <dcterms:modified xsi:type="dcterms:W3CDTF">2024-11-06T21:33:52Z</dcterms:modified>
</cp:coreProperties>
</file>