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0" r:id="rId5"/>
    <p:sldId id="262" r:id="rId6"/>
    <p:sldId id="265" r:id="rId7"/>
    <p:sldId id="263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C7C8-3ED8-43E1-81B2-716F70F7E697}" type="datetimeFigureOut">
              <a:rPr lang="el-GR" smtClean="0"/>
              <a:pPr/>
              <a:t>10/1/2019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1919-90D8-43E7-9B01-3C9F4685790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C7C8-3ED8-43E1-81B2-716F70F7E697}" type="datetimeFigureOut">
              <a:rPr lang="el-GR" smtClean="0"/>
              <a:pPr/>
              <a:t>10/1/2019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1919-90D8-43E7-9B01-3C9F4685790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C7C8-3ED8-43E1-81B2-716F70F7E697}" type="datetimeFigureOut">
              <a:rPr lang="el-GR" smtClean="0"/>
              <a:pPr/>
              <a:t>10/1/2019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1919-90D8-43E7-9B01-3C9F4685790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C7C8-3ED8-43E1-81B2-716F70F7E697}" type="datetimeFigureOut">
              <a:rPr lang="el-GR" smtClean="0"/>
              <a:pPr/>
              <a:t>10/1/2019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1919-90D8-43E7-9B01-3C9F4685790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C7C8-3ED8-43E1-81B2-716F70F7E697}" type="datetimeFigureOut">
              <a:rPr lang="el-GR" smtClean="0"/>
              <a:pPr/>
              <a:t>10/1/2019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1919-90D8-43E7-9B01-3C9F4685790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C7C8-3ED8-43E1-81B2-716F70F7E697}" type="datetimeFigureOut">
              <a:rPr lang="el-GR" smtClean="0"/>
              <a:pPr/>
              <a:t>10/1/2019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1919-90D8-43E7-9B01-3C9F4685790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C7C8-3ED8-43E1-81B2-716F70F7E697}" type="datetimeFigureOut">
              <a:rPr lang="el-GR" smtClean="0"/>
              <a:pPr/>
              <a:t>10/1/2019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1919-90D8-43E7-9B01-3C9F4685790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C7C8-3ED8-43E1-81B2-716F70F7E697}" type="datetimeFigureOut">
              <a:rPr lang="el-GR" smtClean="0"/>
              <a:pPr/>
              <a:t>10/1/2019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1919-90D8-43E7-9B01-3C9F4685790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C7C8-3ED8-43E1-81B2-716F70F7E697}" type="datetimeFigureOut">
              <a:rPr lang="el-GR" smtClean="0"/>
              <a:pPr/>
              <a:t>10/1/2019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1919-90D8-43E7-9B01-3C9F4685790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C7C8-3ED8-43E1-81B2-716F70F7E697}" type="datetimeFigureOut">
              <a:rPr lang="el-GR" smtClean="0"/>
              <a:pPr/>
              <a:t>10/1/2019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1919-90D8-43E7-9B01-3C9F4685790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C7C8-3ED8-43E1-81B2-716F70F7E697}" type="datetimeFigureOut">
              <a:rPr lang="el-GR" smtClean="0"/>
              <a:pPr/>
              <a:t>10/1/2019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1919-90D8-43E7-9B01-3C9F4685790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2C7C8-3ED8-43E1-81B2-716F70F7E697}" type="datetimeFigureOut">
              <a:rPr lang="el-GR" smtClean="0"/>
              <a:pPr/>
              <a:t>10/1/2019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01919-90D8-43E7-9B01-3C9F4685790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0" y="1412776"/>
            <a:ext cx="33843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Εκτίμηση όγκου</a:t>
            </a:r>
          </a:p>
          <a:p>
            <a:r>
              <a:rPr lang="el-GR" sz="2400" dirty="0" smtClean="0"/>
              <a:t>Πραγματικών Απωλειών  </a:t>
            </a:r>
            <a:endParaRPr lang="el-GR" sz="2400" dirty="0"/>
          </a:p>
        </p:txBody>
      </p:sp>
      <p:sp>
        <p:nvSpPr>
          <p:cNvPr id="5" name="4 - TextBox"/>
          <p:cNvSpPr txBox="1"/>
          <p:nvPr/>
        </p:nvSpPr>
        <p:spPr>
          <a:xfrm>
            <a:off x="0" y="2996952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>
                <a:solidFill>
                  <a:srgbClr val="FF0000"/>
                </a:solidFill>
              </a:rPr>
              <a:t>Πραγματικές Απώλειες </a:t>
            </a:r>
            <a:r>
              <a:rPr lang="el-GR" sz="2400" dirty="0" smtClean="0"/>
              <a:t>= </a:t>
            </a:r>
          </a:p>
          <a:p>
            <a:r>
              <a:rPr lang="el-GR" sz="2400" dirty="0" smtClean="0">
                <a:solidFill>
                  <a:srgbClr val="0070C0"/>
                </a:solidFill>
              </a:rPr>
              <a:t>Εισερχόμενο Νερό</a:t>
            </a:r>
            <a:r>
              <a:rPr lang="el-GR" sz="2400" dirty="0" smtClean="0"/>
              <a:t>- </a:t>
            </a:r>
            <a:r>
              <a:rPr lang="el-GR" sz="2400" dirty="0" smtClean="0">
                <a:solidFill>
                  <a:srgbClr val="0070C0"/>
                </a:solidFill>
              </a:rPr>
              <a:t>Εξουσιοδοτημένη Κατανάλωση </a:t>
            </a:r>
            <a:r>
              <a:rPr lang="el-GR" sz="2400" dirty="0" smtClean="0"/>
              <a:t>– </a:t>
            </a: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</a:rPr>
              <a:t>Φαινόμενες Απώλειες</a:t>
            </a:r>
            <a:r>
              <a:rPr lang="el-GR" sz="2400" dirty="0" smtClean="0"/>
              <a:t> (</a:t>
            </a:r>
            <a:r>
              <a:rPr lang="en-US" sz="2400" dirty="0" smtClean="0"/>
              <a:t>top – down approach)</a:t>
            </a: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</a:rPr>
              <a:t>   </a:t>
            </a:r>
            <a:endParaRPr lang="el-GR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539552" y="4293096"/>
            <a:ext cx="79928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b="1" dirty="0" smtClean="0"/>
              <a:t>Μειονεκτήματα</a:t>
            </a:r>
            <a:r>
              <a:rPr lang="el-GR" sz="2400" dirty="0" smtClean="0"/>
              <a:t>: </a:t>
            </a:r>
          </a:p>
          <a:p>
            <a:r>
              <a:rPr lang="el-GR" sz="2400" dirty="0" smtClean="0"/>
              <a:t>α)η συγκέντρωση σφαλμάτων όλων των υπόλοιπων συστατικών του υδατικού ισοζυγίου στην εκτίμηση των πραγματικών απωλειών, </a:t>
            </a:r>
          </a:p>
          <a:p>
            <a:r>
              <a:rPr lang="el-GR" sz="2400" dirty="0" smtClean="0"/>
              <a:t>β) Γενική αναφορά στον όγκο των πραγματικών απωλειών χωρίς εξειδίκευση στα επί μέρους συστατικά τους</a:t>
            </a:r>
            <a:endParaRPr lang="el-GR" sz="2400" dirty="0"/>
          </a:p>
        </p:txBody>
      </p:sp>
      <p:sp>
        <p:nvSpPr>
          <p:cNvPr id="8" name="7 - TextBox"/>
          <p:cNvSpPr txBox="1"/>
          <p:nvPr/>
        </p:nvSpPr>
        <p:spPr>
          <a:xfrm>
            <a:off x="0" y="0"/>
            <a:ext cx="9144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600" b="1" dirty="0" smtClean="0"/>
              <a:t>ΠΡΟΣΔΙΟΡΙΣΜΟΣ ΕΠΙΠΕΔΟΥ ΔΙΑΡΡΟΩΝ– </a:t>
            </a:r>
          </a:p>
          <a:p>
            <a:pPr algn="ctr"/>
            <a:r>
              <a:rPr lang="el-GR" sz="2600" b="1" dirty="0" smtClean="0"/>
              <a:t>Ο ΡΟΛΟΣ ΤΗΣ ΕΛΑΧΙΣΤΗΣ ΝΥΧΤΕΡΙΝΗΣ ΠΑΡΟΧΗΣ</a:t>
            </a:r>
            <a:endParaRPr lang="el-GR" sz="2600" b="1" dirty="0"/>
          </a:p>
        </p:txBody>
      </p:sp>
      <p:sp>
        <p:nvSpPr>
          <p:cNvPr id="6" name="5 - Ορθογώνιο"/>
          <p:cNvSpPr/>
          <p:nvPr/>
        </p:nvSpPr>
        <p:spPr>
          <a:xfrm>
            <a:off x="4716016" y="1268760"/>
            <a:ext cx="44279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 smtClean="0"/>
              <a:t>προσέγγιση «</a:t>
            </a:r>
            <a:r>
              <a:rPr lang="el-GR" sz="2000" dirty="0" smtClean="0">
                <a:solidFill>
                  <a:srgbClr val="FF0000"/>
                </a:solidFill>
              </a:rPr>
              <a:t>από πάνω προς τα κάτω</a:t>
            </a:r>
            <a:r>
              <a:rPr lang="el-GR" sz="2000" dirty="0" smtClean="0"/>
              <a:t>» (</a:t>
            </a:r>
            <a:r>
              <a:rPr lang="en-US" sz="2000" dirty="0" smtClean="0"/>
              <a:t>top – down approach)</a:t>
            </a:r>
            <a:r>
              <a:rPr lang="el-GR" sz="2000" dirty="0" smtClean="0"/>
              <a:t> </a:t>
            </a:r>
            <a:endParaRPr lang="el-GR" sz="2000" dirty="0"/>
          </a:p>
        </p:txBody>
      </p:sp>
      <p:sp>
        <p:nvSpPr>
          <p:cNvPr id="9" name="8 - Δεξιό βέλος"/>
          <p:cNvSpPr/>
          <p:nvPr/>
        </p:nvSpPr>
        <p:spPr>
          <a:xfrm rot="21147054">
            <a:off x="3439465" y="1472707"/>
            <a:ext cx="93610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Δεξιό βέλος"/>
          <p:cNvSpPr/>
          <p:nvPr/>
        </p:nvSpPr>
        <p:spPr>
          <a:xfrm rot="479251">
            <a:off x="3440347" y="1908116"/>
            <a:ext cx="93610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>
            <a:off x="4644008" y="1988840"/>
            <a:ext cx="44999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 smtClean="0"/>
              <a:t>προσέγγιση </a:t>
            </a:r>
            <a:r>
              <a:rPr lang="el-GR" sz="2000" dirty="0" smtClean="0">
                <a:solidFill>
                  <a:srgbClr val="00B050"/>
                </a:solidFill>
              </a:rPr>
              <a:t>«από κάτω προς τα πάνω» </a:t>
            </a:r>
            <a:r>
              <a:rPr lang="el-GR" sz="2000" dirty="0" smtClean="0"/>
              <a:t>(</a:t>
            </a:r>
            <a:r>
              <a:rPr lang="en-US" sz="2000" dirty="0" smtClean="0"/>
              <a:t>bottom – up approach) </a:t>
            </a:r>
            <a:endParaRPr lang="el-GR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0" y="188640"/>
            <a:ext cx="9144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Προσέγγιση </a:t>
            </a:r>
            <a:r>
              <a:rPr lang="el-GR" sz="2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«από κάτω προς τα πάνω» </a:t>
            </a:r>
            <a:r>
              <a:rPr lang="el-G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bottom – up approach) </a:t>
            </a:r>
            <a:r>
              <a:rPr lang="el-G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 ανάλυση των συστατικών των Πραγματικών Απωλειών.</a:t>
            </a:r>
            <a:endParaRPr lang="el-GR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0" y="162880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l-GR" sz="2400" b="1" u="sng" dirty="0" smtClean="0"/>
              <a:t>Μέθοδος ελάχιστης νυχτερινής παροχής</a:t>
            </a:r>
            <a:r>
              <a:rPr lang="el-GR" sz="2400" b="1" dirty="0" smtClean="0"/>
              <a:t>– </a:t>
            </a:r>
            <a:r>
              <a:rPr lang="en-US" sz="2400" b="1" u="sng" dirty="0" smtClean="0"/>
              <a:t>Minimum Night Flow (MNF)</a:t>
            </a:r>
            <a:endParaRPr lang="el-GR" sz="2400" b="1" u="sng" dirty="0" smtClean="0"/>
          </a:p>
          <a:p>
            <a:endParaRPr lang="el-GR" sz="2400" b="1" dirty="0" smtClean="0"/>
          </a:p>
          <a:p>
            <a:endParaRPr lang="el-GR" sz="2400" b="1" dirty="0" smtClean="0"/>
          </a:p>
        </p:txBody>
      </p:sp>
      <p:sp>
        <p:nvSpPr>
          <p:cNvPr id="25" name="24 - Ορθογώνιο"/>
          <p:cNvSpPr/>
          <p:nvPr/>
        </p:nvSpPr>
        <p:spPr>
          <a:xfrm>
            <a:off x="0" y="2852936"/>
            <a:ext cx="9144000" cy="35291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buFont typeface="Arial" pitchFamily="34" charset="0"/>
              <a:buChar char="•"/>
            </a:pPr>
            <a:r>
              <a:rPr lang="el-GR" sz="2400" dirty="0" smtClean="0"/>
              <a:t>συνεχής καταγραφή της νυχτερινής παροχής </a:t>
            </a:r>
          </a:p>
          <a:p>
            <a:pPr>
              <a:spcAft>
                <a:spcPts val="1000"/>
              </a:spcAft>
              <a:buFont typeface="Arial" pitchFamily="34" charset="0"/>
              <a:buChar char="•"/>
            </a:pPr>
            <a:r>
              <a:rPr lang="el-GR" sz="2400" dirty="0" smtClean="0"/>
              <a:t>δημιουργία υδραυλικά απομονωμένων </a:t>
            </a:r>
            <a:r>
              <a:rPr lang="en-US" sz="2400" dirty="0" smtClean="0"/>
              <a:t>“</a:t>
            </a:r>
            <a:r>
              <a:rPr lang="el-GR" sz="2400" dirty="0" smtClean="0"/>
              <a:t>στεγανών</a:t>
            </a:r>
            <a:r>
              <a:rPr lang="en-US" sz="2400" dirty="0" smtClean="0"/>
              <a:t>”</a:t>
            </a:r>
            <a:r>
              <a:rPr lang="el-GR" sz="2400" dirty="0" smtClean="0"/>
              <a:t> ζωνών  (</a:t>
            </a:r>
            <a:r>
              <a:rPr lang="en-US" sz="2400" dirty="0" smtClean="0"/>
              <a:t>District Metered Areas – DMAs) </a:t>
            </a:r>
            <a:r>
              <a:rPr lang="el-GR" sz="2400" dirty="0" smtClean="0"/>
              <a:t>μεσαίου μεγέθους (μέχρι 3000 συνδέσεων) του δικτύου ύδρευσης</a:t>
            </a:r>
          </a:p>
          <a:p>
            <a:pPr>
              <a:spcAft>
                <a:spcPts val="1000"/>
              </a:spcAft>
              <a:buFont typeface="Arial" pitchFamily="34" charset="0"/>
              <a:buChar char="•"/>
            </a:pPr>
            <a:r>
              <a:rPr lang="el-GR" sz="2400" dirty="0" smtClean="0"/>
              <a:t>για τον ευρωπαϊκό χώρο η ΕΝΠ συνήθως μεταξύ 2:00-5:00 </a:t>
            </a:r>
            <a:r>
              <a:rPr lang="el-GR" sz="2400" dirty="0" err="1" smtClean="0"/>
              <a:t>π.μ</a:t>
            </a:r>
            <a:endParaRPr lang="el-GR" sz="2400" dirty="0" smtClean="0"/>
          </a:p>
          <a:p>
            <a:pPr>
              <a:spcAft>
                <a:spcPts val="1000"/>
              </a:spcAft>
              <a:buFont typeface="Arial" pitchFamily="34" charset="0"/>
              <a:buChar char="•"/>
            </a:pPr>
            <a:r>
              <a:rPr lang="el-GR" sz="2400" dirty="0" smtClean="0"/>
              <a:t>αξιόπιστο εργαλείο για τον εντοπισμό υφιστάμενων ή νέων διαρροών/θραύσεων</a:t>
            </a:r>
          </a:p>
          <a:p>
            <a:pPr>
              <a:buFont typeface="Arial" pitchFamily="34" charset="0"/>
              <a:buChar char="•"/>
            </a:pPr>
            <a:endParaRPr lang="el-GR" sz="22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0" y="2420888"/>
            <a:ext cx="17827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MNF</a:t>
            </a:r>
            <a:endParaRPr lang="el-GR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6" name="5 - Δεξιό βέλος"/>
          <p:cNvSpPr/>
          <p:nvPr/>
        </p:nvSpPr>
        <p:spPr>
          <a:xfrm rot="2114081">
            <a:off x="1795498" y="3501829"/>
            <a:ext cx="1152595" cy="476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TextBox"/>
          <p:cNvSpPr txBox="1"/>
          <p:nvPr/>
        </p:nvSpPr>
        <p:spPr>
          <a:xfrm>
            <a:off x="3491880" y="3573016"/>
            <a:ext cx="56521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Ελάχιστη νυχτερινή κατανάλωση </a:t>
            </a:r>
          </a:p>
          <a:p>
            <a:r>
              <a:rPr lang="el-GR" sz="2400" dirty="0" smtClean="0"/>
              <a:t>(</a:t>
            </a:r>
            <a:r>
              <a:rPr lang="en-US" sz="2400" dirty="0" smtClean="0"/>
              <a:t>Minimum Night Use)</a:t>
            </a:r>
            <a:endParaRPr lang="el-GR" sz="2400" dirty="0"/>
          </a:p>
        </p:txBody>
      </p:sp>
      <p:sp>
        <p:nvSpPr>
          <p:cNvPr id="8" name="7 - TextBox"/>
          <p:cNvSpPr txBox="1"/>
          <p:nvPr/>
        </p:nvSpPr>
        <p:spPr>
          <a:xfrm>
            <a:off x="3491880" y="2708920"/>
            <a:ext cx="5652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Διαρροές βάσης (</a:t>
            </a:r>
            <a:r>
              <a:rPr lang="en-US" sz="2400" dirty="0" smtClean="0"/>
              <a:t>Background Losses)</a:t>
            </a:r>
            <a:endParaRPr lang="el-GR" sz="2400" dirty="0"/>
          </a:p>
        </p:txBody>
      </p:sp>
      <p:sp>
        <p:nvSpPr>
          <p:cNvPr id="9" name="8 - TextBox"/>
          <p:cNvSpPr txBox="1"/>
          <p:nvPr/>
        </p:nvSpPr>
        <p:spPr>
          <a:xfrm>
            <a:off x="3419872" y="1700808"/>
            <a:ext cx="5004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Απώλειες θραύσεων(</a:t>
            </a:r>
            <a:r>
              <a:rPr lang="en-US" sz="2400" dirty="0" smtClean="0"/>
              <a:t>Burst Leakage)</a:t>
            </a:r>
            <a:endParaRPr lang="el-GR" sz="2400" dirty="0"/>
          </a:p>
        </p:txBody>
      </p:sp>
      <p:sp>
        <p:nvSpPr>
          <p:cNvPr id="10" name="9 - Δεξιό βέλος"/>
          <p:cNvSpPr/>
          <p:nvPr/>
        </p:nvSpPr>
        <p:spPr>
          <a:xfrm rot="6101668">
            <a:off x="3210511" y="4595794"/>
            <a:ext cx="639129" cy="3869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10 - Δεξιό βέλος"/>
          <p:cNvSpPr/>
          <p:nvPr/>
        </p:nvSpPr>
        <p:spPr>
          <a:xfrm rot="5241050">
            <a:off x="5086777" y="4665850"/>
            <a:ext cx="667517" cy="3704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Δεξιό βέλος"/>
          <p:cNvSpPr/>
          <p:nvPr/>
        </p:nvSpPr>
        <p:spPr>
          <a:xfrm rot="3962314">
            <a:off x="6620113" y="4639364"/>
            <a:ext cx="667517" cy="3460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12 - TextBox"/>
          <p:cNvSpPr txBox="1"/>
          <p:nvPr/>
        </p:nvSpPr>
        <p:spPr>
          <a:xfrm>
            <a:off x="4788024" y="5229200"/>
            <a:ext cx="27727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Εμπορική</a:t>
            </a:r>
          </a:p>
          <a:p>
            <a:r>
              <a:rPr lang="el-GR" sz="2000" dirty="0" smtClean="0"/>
              <a:t>(ξενοδοχεία , εστιατόρια, κέντρα ψυχαγωγίας κτλ.)</a:t>
            </a:r>
            <a:endParaRPr lang="el-GR" sz="2000" dirty="0"/>
          </a:p>
        </p:txBody>
      </p:sp>
      <p:sp>
        <p:nvSpPr>
          <p:cNvPr id="14" name="13 - TextBox"/>
          <p:cNvSpPr txBox="1"/>
          <p:nvPr/>
        </p:nvSpPr>
        <p:spPr>
          <a:xfrm>
            <a:off x="7020272" y="5157192"/>
            <a:ext cx="25834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Ειδική </a:t>
            </a:r>
          </a:p>
          <a:p>
            <a:r>
              <a:rPr lang="el-GR" sz="2000" dirty="0" smtClean="0"/>
              <a:t>(εργοστάσια. νοσοκομεία κτλ.)</a:t>
            </a:r>
            <a:endParaRPr lang="el-GR" sz="2000" dirty="0"/>
          </a:p>
        </p:txBody>
      </p:sp>
      <p:sp>
        <p:nvSpPr>
          <p:cNvPr id="15" name="14 - TextBox"/>
          <p:cNvSpPr txBox="1"/>
          <p:nvPr/>
        </p:nvSpPr>
        <p:spPr>
          <a:xfrm>
            <a:off x="2555776" y="5229200"/>
            <a:ext cx="22677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οικιακή</a:t>
            </a:r>
          </a:p>
          <a:p>
            <a:r>
              <a:rPr lang="el-GR" sz="2000" dirty="0" smtClean="0"/>
              <a:t>(σπίτια, διαμερίσματα κτλ.)</a:t>
            </a:r>
            <a:endParaRPr lang="el-GR" sz="2000" dirty="0"/>
          </a:p>
        </p:txBody>
      </p:sp>
      <p:sp>
        <p:nvSpPr>
          <p:cNvPr id="16" name="15 - TextBox"/>
          <p:cNvSpPr txBox="1"/>
          <p:nvPr/>
        </p:nvSpPr>
        <p:spPr>
          <a:xfrm>
            <a:off x="0" y="33265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Συνιστώσες Ελάχιστης Νυχτερινής Παροχής</a:t>
            </a:r>
            <a:endParaRPr lang="el-GR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18 - Δεξιό βέλος"/>
          <p:cNvSpPr/>
          <p:nvPr/>
        </p:nvSpPr>
        <p:spPr>
          <a:xfrm>
            <a:off x="1979712" y="2708920"/>
            <a:ext cx="1152595" cy="476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19 - Δεξιό βέλος"/>
          <p:cNvSpPr/>
          <p:nvPr/>
        </p:nvSpPr>
        <p:spPr>
          <a:xfrm rot="20711356">
            <a:off x="1877423" y="1984229"/>
            <a:ext cx="1152595" cy="476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0" y="116632"/>
            <a:ext cx="9144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600" b="1" dirty="0" smtClean="0"/>
              <a:t>Υπολογισμός Ελάχιστης νυχτερινής κατανάλωσης</a:t>
            </a:r>
          </a:p>
          <a:p>
            <a:pPr algn="ctr"/>
            <a:r>
              <a:rPr lang="el-GR" sz="2600" dirty="0" smtClean="0"/>
              <a:t> (</a:t>
            </a:r>
            <a:r>
              <a:rPr lang="en-US" sz="2600" dirty="0" smtClean="0"/>
              <a:t>Minimum Night Use)</a:t>
            </a:r>
            <a:endParaRPr lang="el-GR" sz="2600" dirty="0"/>
          </a:p>
        </p:txBody>
      </p:sp>
      <p:sp>
        <p:nvSpPr>
          <p:cNvPr id="3" name="2 - TextBox"/>
          <p:cNvSpPr txBox="1"/>
          <p:nvPr/>
        </p:nvSpPr>
        <p:spPr>
          <a:xfrm>
            <a:off x="0" y="1988840"/>
            <a:ext cx="9144000" cy="18774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/>
              <a:t>Οικιακή κατανάλωση= </a:t>
            </a:r>
          </a:p>
          <a:p>
            <a:pPr algn="ctr"/>
            <a:r>
              <a:rPr lang="el-GR" sz="2400" dirty="0" smtClean="0"/>
              <a:t>αριθμός οικιστικών μονάδων + τυπική νυχτερινή χρήση</a:t>
            </a:r>
          </a:p>
          <a:p>
            <a:pPr algn="ctr"/>
            <a:endParaRPr lang="el-GR" sz="2400" dirty="0" smtClean="0"/>
          </a:p>
          <a:p>
            <a:r>
              <a:rPr lang="el-GR" sz="2200" dirty="0" smtClean="0"/>
              <a:t>όπου τυπική νυχτερινή χρήση για τους οικιακούς καταναλωτές θεωρείται κατανάλωση 1 από 1.8 έως 3.0 </a:t>
            </a:r>
            <a:r>
              <a:rPr lang="en-US" sz="2200" dirty="0" smtClean="0"/>
              <a:t>L/h </a:t>
            </a:r>
            <a:r>
              <a:rPr lang="el-GR" sz="2200" dirty="0" smtClean="0"/>
              <a:t>ανά οικία</a:t>
            </a:r>
            <a:endParaRPr lang="el-GR" sz="2200" dirty="0"/>
          </a:p>
        </p:txBody>
      </p:sp>
      <p:sp>
        <p:nvSpPr>
          <p:cNvPr id="4" name="3 - Ορθογώνιο"/>
          <p:cNvSpPr/>
          <p:nvPr/>
        </p:nvSpPr>
        <p:spPr>
          <a:xfrm>
            <a:off x="0" y="4005064"/>
            <a:ext cx="9144000" cy="206210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l-GR" sz="2400" dirty="0" smtClean="0"/>
              <a:t>Εμπορική κατανάλωση= </a:t>
            </a:r>
          </a:p>
          <a:p>
            <a:pPr algn="ctr"/>
            <a:r>
              <a:rPr lang="el-GR" sz="2400" dirty="0" smtClean="0"/>
              <a:t>Αριθμός εμπορικών καταναλωτών * Τυπική νυχτερινή χρήση</a:t>
            </a:r>
          </a:p>
          <a:p>
            <a:pPr algn="ctr"/>
            <a:endParaRPr lang="el-GR" dirty="0" smtClean="0"/>
          </a:p>
          <a:p>
            <a:r>
              <a:rPr lang="el-GR" sz="2200" dirty="0" smtClean="0"/>
              <a:t>όπου τυπική νυχτερινή χρήση για τους οικιακούς καταναλωτές θεωρείται κατανάλωση </a:t>
            </a:r>
            <a:r>
              <a:rPr lang="en-US" sz="2200" dirty="0" smtClean="0"/>
              <a:t> </a:t>
            </a:r>
            <a:r>
              <a:rPr lang="el-GR" sz="2200" dirty="0" smtClean="0"/>
              <a:t>μεταξύ 8-10 </a:t>
            </a:r>
            <a:r>
              <a:rPr lang="en-US" sz="2200" dirty="0" smtClean="0"/>
              <a:t>L/h </a:t>
            </a:r>
            <a:r>
              <a:rPr lang="el-GR" sz="2200" dirty="0" smtClean="0"/>
              <a:t>ανά εμπορικό καταναλωτή κατά μέσο όρο</a:t>
            </a:r>
          </a:p>
          <a:p>
            <a:pPr algn="ctr"/>
            <a:endParaRPr lang="el-GR" dirty="0" smtClean="0"/>
          </a:p>
        </p:txBody>
      </p:sp>
      <p:sp>
        <p:nvSpPr>
          <p:cNvPr id="5" name="4 - Ορθογώνιο"/>
          <p:cNvSpPr/>
          <p:nvPr/>
        </p:nvSpPr>
        <p:spPr>
          <a:xfrm>
            <a:off x="0" y="6165304"/>
            <a:ext cx="914400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l-GR" sz="2400" dirty="0" smtClean="0"/>
              <a:t>Η Ειδική κατανάλωση (&gt;500</a:t>
            </a:r>
            <a:r>
              <a:rPr lang="en-US" sz="2400" dirty="0" smtClean="0"/>
              <a:t>L/h) </a:t>
            </a:r>
            <a:r>
              <a:rPr lang="el-GR" sz="2400" dirty="0" smtClean="0"/>
              <a:t>εκτιμάται κατά περίπτωση. </a:t>
            </a:r>
          </a:p>
        </p:txBody>
      </p:sp>
      <p:sp>
        <p:nvSpPr>
          <p:cNvPr id="6" name="5 - TextBox"/>
          <p:cNvSpPr txBox="1"/>
          <p:nvPr/>
        </p:nvSpPr>
        <p:spPr>
          <a:xfrm>
            <a:off x="0" y="1124744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>
                <a:solidFill>
                  <a:srgbClr val="002060"/>
                </a:solidFill>
              </a:rPr>
              <a:t>Ορισμός</a:t>
            </a:r>
            <a:r>
              <a:rPr lang="el-GR" sz="2400" dirty="0" smtClean="0"/>
              <a:t>: κατανάλωση  λόγω  ανθρώπινης χρήσης κατά την περίοδο της Ελάχιστης Νυχτερινής Παροχής </a:t>
            </a:r>
            <a:endParaRPr lang="el-G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0" y="332656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/>
              <a:t>Διαρροές βάσεις (</a:t>
            </a:r>
            <a:r>
              <a:rPr lang="en-US" sz="2800" b="1" dirty="0" smtClean="0"/>
              <a:t>Background Leakage)</a:t>
            </a:r>
            <a:r>
              <a:rPr lang="el-GR" sz="2800" b="1" dirty="0" smtClean="0"/>
              <a:t> </a:t>
            </a:r>
          </a:p>
          <a:p>
            <a:pPr algn="ctr"/>
            <a:r>
              <a:rPr lang="el-GR" sz="2000" dirty="0" smtClean="0"/>
              <a:t>(από Τσακίρης, 2010)</a:t>
            </a:r>
            <a:endParaRPr lang="el-GR" sz="2000" dirty="0"/>
          </a:p>
        </p:txBody>
      </p:sp>
      <p:sp>
        <p:nvSpPr>
          <p:cNvPr id="3" name="2 - TextBox"/>
          <p:cNvSpPr txBox="1"/>
          <p:nvPr/>
        </p:nvSpPr>
        <p:spPr>
          <a:xfrm>
            <a:off x="0" y="1844824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l-GR" sz="2400" dirty="0" smtClean="0"/>
              <a:t>Πολύ μικρές μη ανιχνεύσιμες διαρροές. Ασύμφορη η επιδιόρθωσή τους σε περίπτωση εντοπισμού τους </a:t>
            </a:r>
            <a:endParaRPr lang="el-GR" sz="2400" dirty="0"/>
          </a:p>
        </p:txBody>
      </p:sp>
      <p:sp>
        <p:nvSpPr>
          <p:cNvPr id="4" name="3 - TextBox"/>
          <p:cNvSpPr txBox="1"/>
          <p:nvPr/>
        </p:nvSpPr>
        <p:spPr>
          <a:xfrm>
            <a:off x="0" y="3356992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l-GR" sz="2400" dirty="0" smtClean="0"/>
              <a:t>Απαιτούμενα δεδομένα για τον υπολογισμό των Διαρροών Βάσεων</a:t>
            </a:r>
          </a:p>
          <a:p>
            <a:pPr marL="1079500" indent="-347663">
              <a:buFont typeface="Arial" pitchFamily="34" charset="0"/>
              <a:buChar char="•"/>
            </a:pPr>
            <a:r>
              <a:rPr lang="el-GR" sz="2400" dirty="0" smtClean="0"/>
              <a:t>Μήκος αγωγών διανομής</a:t>
            </a:r>
          </a:p>
          <a:p>
            <a:pPr marL="1079500" indent="-347663">
              <a:buFont typeface="Arial" pitchFamily="34" charset="0"/>
              <a:buChar char="•"/>
            </a:pPr>
            <a:r>
              <a:rPr lang="el-GR" sz="2400" dirty="0" smtClean="0"/>
              <a:t>Μέση Νυχτερινή Πίεση Λειτουργίας</a:t>
            </a:r>
          </a:p>
          <a:p>
            <a:pPr marL="1079500" indent="-347663">
              <a:buFont typeface="Arial" pitchFamily="34" charset="0"/>
              <a:buChar char="•"/>
            </a:pPr>
            <a:r>
              <a:rPr lang="el-GR" sz="2400" dirty="0" smtClean="0"/>
              <a:t>Αριθμός Εγκάρσιων Αγωγών Σύνδεσης</a:t>
            </a:r>
          </a:p>
          <a:p>
            <a:pPr marL="1079500" indent="-347663">
              <a:buFont typeface="Arial" pitchFamily="34" charset="0"/>
              <a:buChar char="•"/>
            </a:pPr>
            <a:r>
              <a:rPr lang="el-GR" sz="2400" dirty="0" smtClean="0"/>
              <a:t>Μήκος Εγκάρσιων Αγωγών Σύνδεσης  μέχρι το </a:t>
            </a:r>
            <a:r>
              <a:rPr lang="el-GR" sz="2400" dirty="0" err="1" smtClean="0"/>
              <a:t>υδρόμετρο</a:t>
            </a:r>
            <a:r>
              <a:rPr lang="el-GR" sz="2400" dirty="0" smtClean="0"/>
              <a:t> (</a:t>
            </a:r>
            <a:r>
              <a:rPr lang="en-US" sz="2400" dirty="0" smtClean="0"/>
              <a:t>m)</a:t>
            </a:r>
            <a:endParaRPr lang="el-GR" sz="2400" dirty="0" smtClean="0"/>
          </a:p>
          <a:p>
            <a:pPr marL="1079500" indent="-347663"/>
            <a:endParaRPr lang="el-G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0" y="155679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ΔΒ=0.02*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+1.25*Ν+0.033*</a:t>
            </a:r>
            <a:r>
              <a:rPr lang="en-US" sz="2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l-GR" sz="2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l-GR" sz="26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0" y="306896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όπου </a:t>
            </a:r>
            <a:r>
              <a:rPr lang="en-US" sz="2400" dirty="0" smtClean="0"/>
              <a:t>L=</a:t>
            </a:r>
            <a:r>
              <a:rPr lang="el-GR" sz="2400" dirty="0" smtClean="0"/>
              <a:t> μήκος αγωγών (</a:t>
            </a:r>
            <a:r>
              <a:rPr lang="en-US" sz="2400" dirty="0" smtClean="0"/>
              <a:t>m)</a:t>
            </a:r>
            <a:r>
              <a:rPr lang="el-GR" sz="2400" dirty="0" smtClean="0"/>
              <a:t>, Ν= αριθμός συνδέσεων, </a:t>
            </a:r>
            <a:r>
              <a:rPr lang="en-US" sz="2400" dirty="0" smtClean="0"/>
              <a:t>s= </a:t>
            </a:r>
            <a:r>
              <a:rPr lang="el-GR" sz="2400" dirty="0" smtClean="0"/>
              <a:t>μήκος συνδέσεων, ΔΒ= διαρροές βάσεις (</a:t>
            </a:r>
            <a:r>
              <a:rPr lang="en-US" sz="2400" dirty="0" smtClean="0"/>
              <a:t>L/h</a:t>
            </a:r>
            <a:r>
              <a:rPr lang="el-GR" sz="2400" dirty="0" smtClean="0"/>
              <a:t>), </a:t>
            </a:r>
          </a:p>
          <a:p>
            <a:r>
              <a:rPr lang="en-US" sz="2400" dirty="0" smtClean="0"/>
              <a:t>P</a:t>
            </a:r>
            <a:r>
              <a:rPr lang="el-GR" sz="2400" baseline="-25000" dirty="0" smtClean="0"/>
              <a:t>μέση</a:t>
            </a:r>
            <a:r>
              <a:rPr lang="el-GR" sz="2400" dirty="0" smtClean="0"/>
              <a:t>= Μέση Νυχτερινή Πίεση Λειτουργίας</a:t>
            </a:r>
            <a:endParaRPr lang="el-GR" sz="2400" dirty="0"/>
          </a:p>
        </p:txBody>
      </p:sp>
      <p:sp>
        <p:nvSpPr>
          <p:cNvPr id="4" name="3 - TextBox"/>
          <p:cNvSpPr txBox="1"/>
          <p:nvPr/>
        </p:nvSpPr>
        <p:spPr>
          <a:xfrm>
            <a:off x="0" y="234888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ΔΒ=[0.02*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+1.25*Ν+0.033*</a:t>
            </a:r>
            <a:r>
              <a:rPr lang="en-US" sz="2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l-GR" sz="2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]*(</a:t>
            </a:r>
            <a:r>
              <a:rPr lang="en-US" sz="2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l-GR" sz="2600" b="1" baseline="-250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μέση</a:t>
            </a:r>
            <a:r>
              <a:rPr lang="el-GR" sz="2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/50)</a:t>
            </a:r>
            <a:r>
              <a:rPr lang="el-GR" sz="2600" b="1" baseline="300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</a:t>
            </a:r>
            <a:r>
              <a:rPr lang="el-GR" sz="2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l-GR" sz="26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- Διάγραμμα ροής: Απόφαση πολλαπλών εξόδων"/>
          <p:cNvSpPr/>
          <p:nvPr/>
        </p:nvSpPr>
        <p:spPr>
          <a:xfrm>
            <a:off x="899592" y="4797152"/>
            <a:ext cx="6840760" cy="1800200"/>
          </a:xfrm>
          <a:prstGeom prst="flowChartPreparati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2200" b="1" dirty="0" smtClean="0"/>
              <a:t>βασικό παράγοντα απωλειών νερού</a:t>
            </a:r>
            <a:r>
              <a:rPr lang="en-US" sz="2200" b="1" dirty="0" smtClean="0"/>
              <a:t> </a:t>
            </a:r>
            <a:r>
              <a:rPr lang="el-GR" sz="2200" b="1" dirty="0" smtClean="0"/>
              <a:t>αποτελεί η στατική πίεση του δικτύου τις νυχτερινές ώρες</a:t>
            </a:r>
            <a:endParaRPr lang="el-GR" sz="2200" b="1" dirty="0"/>
          </a:p>
        </p:txBody>
      </p:sp>
      <p:sp>
        <p:nvSpPr>
          <p:cNvPr id="6" name="5 - TextBox"/>
          <p:cNvSpPr txBox="1"/>
          <p:nvPr/>
        </p:nvSpPr>
        <p:spPr>
          <a:xfrm>
            <a:off x="0" y="332656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/>
              <a:t>Υπολογισμός Διαρροών Βάσεων (</a:t>
            </a:r>
            <a:r>
              <a:rPr lang="en-US" sz="2800" b="1" dirty="0" smtClean="0"/>
              <a:t>Background Leakage)</a:t>
            </a:r>
            <a:r>
              <a:rPr lang="el-GR" sz="2800" b="1" dirty="0" smtClean="0"/>
              <a:t> </a:t>
            </a:r>
          </a:p>
          <a:p>
            <a:pPr algn="ctr"/>
            <a:r>
              <a:rPr lang="el-GR" sz="2000" dirty="0" smtClean="0"/>
              <a:t>(από Τσακίρης, 2010)</a:t>
            </a:r>
            <a:endParaRPr lang="el-GR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/>
              <a:t>Απώλειες θραύσεων (</a:t>
            </a:r>
            <a:r>
              <a:rPr lang="en-US" sz="2800" b="1" dirty="0" smtClean="0"/>
              <a:t>Burst Leakage)</a:t>
            </a:r>
            <a:r>
              <a:rPr lang="el-GR" sz="2800" b="1" dirty="0" smtClean="0"/>
              <a:t> </a:t>
            </a:r>
          </a:p>
          <a:p>
            <a:pPr algn="ctr"/>
            <a:r>
              <a:rPr lang="el-GR" sz="2000" dirty="0" smtClean="0"/>
              <a:t>(από Τσακίρης, 2010)</a:t>
            </a:r>
            <a:endParaRPr lang="el-GR" sz="2000" dirty="0"/>
          </a:p>
        </p:txBody>
      </p:sp>
      <p:sp>
        <p:nvSpPr>
          <p:cNvPr id="4" name="3 - TextBox"/>
          <p:cNvSpPr txBox="1"/>
          <p:nvPr/>
        </p:nvSpPr>
        <p:spPr>
          <a:xfrm>
            <a:off x="0" y="980728"/>
            <a:ext cx="914400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  <a:t>Απώλειες θραύσεων= </a:t>
            </a:r>
          </a:p>
          <a:p>
            <a:pPr algn="ctr"/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  <a:t>Ελάχιστη Νυχτερινή Παροχή-Ελάχιστη Νυχτερινή Κατανάλωση-Διαρροές Βάσης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276872"/>
            <a:ext cx="8035036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0" y="6273225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/>
              <a:t>Σχήμα 1. - Τυπικό διάγραμμα ημερήσιας μεταβολής πίεσης – παροχής και οι συνιστώσες της ελάχιστης νυχτερινής παροχής  (από παρουσίαση Διημερίδας της ΔΕΥΑ Λάρισας και της Ένωσης ΔΕΥΑ, 2016)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492</Words>
  <Application>Microsoft Office PowerPoint</Application>
  <PresentationFormat>Προβολή στην οθόνη (4:3)</PresentationFormat>
  <Paragraphs>61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Xristoforos</dc:creator>
  <cp:lastModifiedBy>USER</cp:lastModifiedBy>
  <cp:revision>28</cp:revision>
  <dcterms:created xsi:type="dcterms:W3CDTF">2018-11-20T15:19:15Z</dcterms:created>
  <dcterms:modified xsi:type="dcterms:W3CDTF">2019-01-10T09:18:38Z</dcterms:modified>
</cp:coreProperties>
</file>