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126c4a67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126c4a67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126c4a67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126c4a67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c126c4a67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c126c4a67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c126c4a67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c126c4a67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126c4a67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126c4a67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126c4a67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126c4a67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126c4a67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126c4a67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126c4a67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c126c4a67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126c4a67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126c4a67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126c4a67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126c4a67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126c4a6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126c4a6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126c4a67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c126c4a67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c126c4a67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c126c4a67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126c4a67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126c4a67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126c4a67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c126c4a67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126c4a67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126c4a67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126c4a673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c126c4a673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c126c4a673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c126c4a67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126c4a673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126c4a673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2071b0d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2071b0d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c126c4a67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c126c4a67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126c4a67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126c4a67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126c4a673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126c4a67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126c4a67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126c4a67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126c4a67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126c4a67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126c4a67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126c4a67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126c4a67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126c4a67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126c4a67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126c4a67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hyperlink" Target="https://www.imdb.com/title/tt047578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yM7QYvyvCuc" TargetMode="Externa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WlZ0NbC-YDo"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jRkLD8Ln990" TargetMode="Externa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instagram.com/p/DFzakcJMVv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instagram.com/p/C4X4xplMaYX/" TargetMode="External"/><Relationship Id="rId4" Type="http://schemas.openxmlformats.org/officeDocument/2006/relationships/hyperlink" Target="https://www.instagram.com/p/C4VwUp3tKe5/" TargetMode="External"/><Relationship Id="rId5" Type="http://schemas.openxmlformats.org/officeDocument/2006/relationships/hyperlink" Target="https://www.youtube.com/watch?v=yyBDTaM1Wtg&amp;ab_channel=MASSIVESWERVEofficialRobertValley" TargetMode="External"/><Relationship Id="rId6" Type="http://schemas.openxmlformats.org/officeDocument/2006/relationships/hyperlink" Target="https://www.youtube.com/watch?v=eFU3FQh3xgE&amp;ab_channel=StudioBind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Century Gothic"/>
                <a:ea typeface="Century Gothic"/>
                <a:cs typeface="Century Gothic"/>
                <a:sym typeface="Century Gothic"/>
              </a:rPr>
              <a:t>Οπτικοακουστικά μέσα και αρχιτεκτονική (ΕΠ)</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4161100"/>
            <a:ext cx="20745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chemeClr val="dk1"/>
                </a:solidFill>
                <a:latin typeface="Century Gothic"/>
                <a:ea typeface="Century Gothic"/>
                <a:cs typeface="Century Gothic"/>
                <a:sym typeface="Century Gothic"/>
              </a:rPr>
              <a:t>Τρίτη 18/02/2025</a:t>
            </a:r>
            <a:endParaRPr/>
          </a:p>
        </p:txBody>
      </p:sp>
      <p:sp>
        <p:nvSpPr>
          <p:cNvPr id="56" name="Google Shape;56;p13"/>
          <p:cNvSpPr txBox="1"/>
          <p:nvPr>
            <p:ph idx="1" type="subTitle"/>
          </p:nvPr>
        </p:nvSpPr>
        <p:spPr>
          <a:xfrm>
            <a:off x="6757800" y="4102125"/>
            <a:ext cx="20745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chemeClr val="dk1"/>
                </a:solidFill>
                <a:latin typeface="Century Gothic"/>
                <a:ea typeface="Century Gothic"/>
                <a:cs typeface="Century Gothic"/>
                <a:sym typeface="Century Gothic"/>
              </a:rPr>
              <a:t>Α. Καραποστόλη</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entury Gothic"/>
                <a:ea typeface="Century Gothic"/>
                <a:cs typeface="Century Gothic"/>
                <a:sym typeface="Century Gothic"/>
              </a:rPr>
              <a:t>Από την Ακτινοβόλο Πόλη, λοιπόν, που αντανακλά το φως του ήλιου ή καταυγάζει τα νυχτερινά της φώτα για τα μάτια-που-βλέπουν του εποχούμενου χρήστη, στην </a:t>
            </a:r>
            <a:r>
              <a:rPr b="1" lang="en">
                <a:latin typeface="Century Gothic"/>
                <a:ea typeface="Century Gothic"/>
                <a:cs typeface="Century Gothic"/>
                <a:sym typeface="Century Gothic"/>
              </a:rPr>
              <a:t>Υπερεκτεθειμένη Πόλη</a:t>
            </a:r>
            <a:r>
              <a:rPr lang="en">
                <a:latin typeface="Century Gothic"/>
                <a:ea typeface="Century Gothic"/>
                <a:cs typeface="Century Gothic"/>
                <a:sym typeface="Century Gothic"/>
              </a:rPr>
              <a:t>, αδιάφορο αν είναι μέρα ή νύχτα για τον δικτυωμένο (εποπτεύοντα και εποπτευόμενο) χρήστη των πολυμέσων (multimedia). Πόλη που "βλέπεται" τόσο πολύ που δεν χρειάζεται να ειδωθεί/βιωθεί, που είναι υπερ-διαμεσολαβημένη.</a:t>
            </a:r>
            <a:endParaRPr>
              <a:latin typeface="Century Gothic"/>
              <a:ea typeface="Century Gothic"/>
              <a:cs typeface="Century Gothic"/>
              <a:sym typeface="Century Gothic"/>
            </a:endParaRPr>
          </a:p>
          <a:p>
            <a:pPr indent="0" lvl="0" marL="0" rtl="0" algn="l">
              <a:spcBef>
                <a:spcPts val="1200"/>
              </a:spcBef>
              <a:spcAft>
                <a:spcPts val="1200"/>
              </a:spcAft>
              <a:buNone/>
            </a:pPr>
            <a:r>
              <a:rPr i="1" lang="en">
                <a:latin typeface="Century Gothic"/>
                <a:ea typeface="Century Gothic"/>
                <a:cs typeface="Century Gothic"/>
                <a:sym typeface="Century Gothic"/>
              </a:rPr>
              <a:t>Virilio, P., "The Overexposed City" (1991)</a:t>
            </a:r>
            <a:endParaRPr i="1">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4"/>
          <p:cNvSpPr txBox="1"/>
          <p:nvPr/>
        </p:nvSpPr>
        <p:spPr>
          <a:xfrm>
            <a:off x="201975" y="4608000"/>
            <a:ext cx="676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highlight>
                  <a:srgbClr val="202124"/>
                </a:highlight>
                <a:latin typeface="Century Gothic"/>
                <a:ea typeface="Century Gothic"/>
                <a:cs typeface="Century Gothic"/>
                <a:sym typeface="Century Gothic"/>
              </a:rPr>
              <a:t>Altered Carbon (TV Series 2018–2020)</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6"/>
          <p:cNvSpPr txBox="1"/>
          <p:nvPr/>
        </p:nvSpPr>
        <p:spPr>
          <a:xfrm>
            <a:off x="260700" y="4654975"/>
            <a:ext cx="320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highlight>
                  <a:srgbClr val="202124"/>
                </a:highlight>
                <a:uFill>
                  <a:noFill/>
                </a:uFill>
                <a:latin typeface="Century Gothic"/>
                <a:ea typeface="Century Gothic"/>
                <a:cs typeface="Century Gothic"/>
                <a:sym typeface="Century Gothic"/>
                <a:hlinkClick r:id="rId4">
                  <a:extLst>
                    <a:ext uri="{A12FA001-AC4F-418D-AE19-62706E023703}">
                      <ahyp:hlinkClr val="tx"/>
                    </a:ext>
                  </a:extLst>
                </a:hlinkClick>
              </a:rPr>
              <a:t>Westworld (TV Series 2016–2022)</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idx="1" type="body"/>
          </p:nvPr>
        </p:nvSpPr>
        <p:spPr>
          <a:xfrm>
            <a:off x="311700" y="271725"/>
            <a:ext cx="8520600" cy="46770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b="1" lang="en" sz="1700">
                <a:solidFill>
                  <a:schemeClr val="dk1"/>
                </a:solidFill>
                <a:latin typeface="Century Gothic"/>
                <a:ea typeface="Century Gothic"/>
                <a:cs typeface="Century Gothic"/>
                <a:sym typeface="Century Gothic"/>
              </a:rPr>
              <a:t>ΔΗΜΙΟΥΡΓΙΑ ΠΡΩΤΩΝ αρχιτεκτονικών STORY BOARD</a:t>
            </a:r>
            <a:endParaRPr b="1" sz="1700">
              <a:solidFill>
                <a:schemeClr val="dk1"/>
              </a:solidFill>
              <a:latin typeface="Century Gothic"/>
              <a:ea typeface="Century Gothic"/>
              <a:cs typeface="Century Gothic"/>
              <a:sym typeface="Century Gothic"/>
            </a:endParaRPr>
          </a:p>
          <a:p>
            <a:pPr indent="0" lvl="0" marL="0" rtl="0" algn="l">
              <a:lnSpc>
                <a:spcPct val="105000"/>
              </a:lnSpc>
              <a:spcBef>
                <a:spcPts val="1200"/>
              </a:spcBef>
              <a:spcAft>
                <a:spcPts val="0"/>
              </a:spcAft>
              <a:buNone/>
            </a:pPr>
            <a:r>
              <a:t/>
            </a:r>
            <a:endParaRPr sz="1400">
              <a:latin typeface="Century Gothic"/>
              <a:ea typeface="Century Gothic"/>
              <a:cs typeface="Century Gothic"/>
              <a:sym typeface="Century Gothic"/>
            </a:endParaRPr>
          </a:p>
          <a:p>
            <a:pPr indent="0" lvl="0" marL="0" rtl="0" algn="l">
              <a:lnSpc>
                <a:spcPct val="105000"/>
              </a:lnSpc>
              <a:spcBef>
                <a:spcPts val="1200"/>
              </a:spcBef>
              <a:spcAft>
                <a:spcPts val="0"/>
              </a:spcAft>
              <a:buNone/>
            </a:pPr>
            <a:r>
              <a:rPr lang="en" sz="1400">
                <a:latin typeface="Century Gothic"/>
                <a:ea typeface="Century Gothic"/>
                <a:cs typeface="Century Gothic"/>
                <a:sym typeface="Century Gothic"/>
              </a:rPr>
              <a:t> Ο Tschumi υποστηρίζει ότι η αρχιτεκτονική είναι η σημαντικότερη καινοτομία της εποχής μας, αμφισβητώντας τα θεμέλιά της και εισάγοντας τις έννοιες του </a:t>
            </a:r>
            <a:r>
              <a:rPr b="1" lang="en" sz="1400">
                <a:latin typeface="Century Gothic"/>
                <a:ea typeface="Century Gothic"/>
                <a:cs typeface="Century Gothic"/>
                <a:sym typeface="Century Gothic"/>
              </a:rPr>
              <a:t>«γεγονότος» και της «κίνησης»</a:t>
            </a:r>
            <a:r>
              <a:rPr lang="en" sz="1400">
                <a:latin typeface="Century Gothic"/>
                <a:ea typeface="Century Gothic"/>
                <a:cs typeface="Century Gothic"/>
                <a:sym typeface="Century Gothic"/>
              </a:rPr>
              <a:t> (Bernard Tschumi Architects). </a:t>
            </a:r>
            <a:endParaRPr sz="1400">
              <a:latin typeface="Century Gothic"/>
              <a:ea typeface="Century Gothic"/>
              <a:cs typeface="Century Gothic"/>
              <a:sym typeface="Century Gothic"/>
            </a:endParaRPr>
          </a:p>
          <a:p>
            <a:pPr indent="0" lvl="0" marL="0" rtl="0" algn="l">
              <a:lnSpc>
                <a:spcPct val="105000"/>
              </a:lnSpc>
              <a:spcBef>
                <a:spcPts val="1200"/>
              </a:spcBef>
              <a:spcAft>
                <a:spcPts val="0"/>
              </a:spcAft>
              <a:buNone/>
            </a:pPr>
            <a:r>
              <a:rPr lang="en" sz="1400">
                <a:latin typeface="Century Gothic"/>
                <a:ea typeface="Century Gothic"/>
                <a:cs typeface="Century Gothic"/>
                <a:sym typeface="Century Gothic"/>
              </a:rPr>
              <a:t>Ταυτόχρονα συνδυάζει την αρχιτεκτονική με άλλες τέχνες όπως η λογοτεχνία ή ο </a:t>
            </a:r>
            <a:r>
              <a:rPr b="1" lang="en" sz="1400">
                <a:latin typeface="Century Gothic"/>
                <a:ea typeface="Century Gothic"/>
                <a:cs typeface="Century Gothic"/>
                <a:sym typeface="Century Gothic"/>
              </a:rPr>
              <a:t>κινηματογράφος</a:t>
            </a:r>
            <a:r>
              <a:rPr lang="en" sz="1400">
                <a:latin typeface="Century Gothic"/>
                <a:ea typeface="Century Gothic"/>
                <a:cs typeface="Century Gothic"/>
                <a:sym typeface="Century Gothic"/>
              </a:rPr>
              <a:t>, ενώ συνδέει την αναζήτηση εναλλακτικής σημειογραφίας με την ανανέωση της αρχιτεκτονικής και των πολιτισμικών εννοιών που τη συνοδεύουν. </a:t>
            </a:r>
            <a:endParaRPr sz="1400">
              <a:latin typeface="Century Gothic"/>
              <a:ea typeface="Century Gothic"/>
              <a:cs typeface="Century Gothic"/>
              <a:sym typeface="Century Gothic"/>
            </a:endParaRPr>
          </a:p>
          <a:p>
            <a:pPr indent="0" lvl="0" marL="0" rtl="0" algn="l">
              <a:lnSpc>
                <a:spcPct val="105000"/>
              </a:lnSpc>
              <a:spcBef>
                <a:spcPts val="1200"/>
              </a:spcBef>
              <a:spcAft>
                <a:spcPts val="1200"/>
              </a:spcAft>
              <a:buNone/>
            </a:pPr>
            <a:r>
              <a:rPr lang="en" sz="1400">
                <a:latin typeface="Century Gothic"/>
                <a:ea typeface="Century Gothic"/>
                <a:cs typeface="Century Gothic"/>
                <a:sym typeface="Century Gothic"/>
              </a:rPr>
              <a:t>Το 1981 ο Bernard Tschumi θα κυκλοφορήσει το βιβλίο του με τίτλο «The Manhattan Transcripts» το οποίο χαρακτηρίζεται από τη ριζοσπαστική προσέγγιση του αρχιτέκτονα όσον αφορά την αναπαράσταση του χώρου. Πιο συγκεκριμένα, χρησιμοποιεί τεχνικές μοντάζ, δημιουργώντας μιασειρά σχεδίων που αναφέρονται στις έννοιες του χώρου, της κίνησης και του γεγονότος, ενδιαφερόμενος περισσότερο για την εμπειρία που προσφέρει ένας χώρος και λιγότερο για τη μορφή του.</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idx="1" type="body"/>
          </p:nvPr>
        </p:nvSpPr>
        <p:spPr>
          <a:xfrm>
            <a:off x="311700" y="271725"/>
            <a:ext cx="8520600" cy="46770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lang="en" sz="1400">
                <a:latin typeface="Century Gothic"/>
                <a:ea typeface="Century Gothic"/>
                <a:cs typeface="Century Gothic"/>
                <a:sym typeface="Century Gothic"/>
              </a:rPr>
              <a:t>«Τα σχέδια στο Manhattan Transcripts διαφέρουν από τα περισσότερα αρχιτεκτονικά σχέδια με την έννοια ότι δεν είναι ούτε πραγματικά έργα ούτε απλά φαντασία. </a:t>
            </a:r>
            <a:endParaRPr sz="1400">
              <a:latin typeface="Century Gothic"/>
              <a:ea typeface="Century Gothic"/>
              <a:cs typeface="Century Gothic"/>
              <a:sym typeface="Century Gothic"/>
            </a:endParaRPr>
          </a:p>
          <a:p>
            <a:pPr indent="0" lvl="0" marL="0" rtl="0" algn="l">
              <a:lnSpc>
                <a:spcPct val="105000"/>
              </a:lnSpc>
              <a:spcBef>
                <a:spcPts val="1200"/>
              </a:spcBef>
              <a:spcAft>
                <a:spcPts val="0"/>
              </a:spcAft>
              <a:buNone/>
            </a:pPr>
            <a:r>
              <a:rPr lang="en" sz="1400">
                <a:latin typeface="Century Gothic"/>
                <a:ea typeface="Century Gothic"/>
                <a:cs typeface="Century Gothic"/>
                <a:sym typeface="Century Gothic"/>
              </a:rPr>
              <a:t>Επιχειρούν να μεταγράψουν μια αρχιτεκτονική ερμηνεία της πραγματικότητας. Για το σκοπό αυτόν, χρησιμοποιούν μια συγκεκριμένη δομή που περιλαμβάνει φωτογραφίες, οι οποίες είτε κατευθύνουν, είτε παρίστανται σε συμβάντα. […] </a:t>
            </a:r>
            <a:endParaRPr sz="1400">
              <a:latin typeface="Century Gothic"/>
              <a:ea typeface="Century Gothic"/>
              <a:cs typeface="Century Gothic"/>
              <a:sym typeface="Century Gothic"/>
            </a:endParaRPr>
          </a:p>
          <a:p>
            <a:pPr indent="0" lvl="0" marL="0" rtl="0" algn="l">
              <a:lnSpc>
                <a:spcPct val="105000"/>
              </a:lnSpc>
              <a:spcBef>
                <a:spcPts val="1200"/>
              </a:spcBef>
              <a:spcAft>
                <a:spcPts val="0"/>
              </a:spcAft>
              <a:buNone/>
            </a:pPr>
            <a:r>
              <a:rPr lang="en" sz="1400">
                <a:latin typeface="Century Gothic"/>
                <a:ea typeface="Century Gothic"/>
                <a:cs typeface="Century Gothic"/>
                <a:sym typeface="Century Gothic"/>
              </a:rPr>
              <a:t>Ταυτόχρονα, κατόψεις, τομές, όψεις και διαγράμματα περιγράφουν χώρους και υποδεικνύουν τις κινήσεις των διαφόρων πρωταγωνιστών που εισέρχονται στο αρχιτεκτονικό σκηνικό. Ο ρητός σκοπός τους είναι η περιγραφή αντικειμένων που συνήθως απομακρύνονται από τη συμβατική αρχιτεκτονική αναπαράσταση, όπως η σχέση μεταξύ των χώρων και της χρήσης τους, του σκηνικού και του σεναρίου, του τύπου και του προγράμματος, του αντικειμένου και του προγράμματος». (Tschumi: 1994, 7)</a:t>
            </a:r>
            <a:endParaRPr sz="1400">
              <a:latin typeface="Century Gothic"/>
              <a:ea typeface="Century Gothic"/>
              <a:cs typeface="Century Gothic"/>
              <a:sym typeface="Century Gothic"/>
            </a:endParaRPr>
          </a:p>
          <a:p>
            <a:pPr indent="0" lvl="0" marL="0" rtl="0" algn="l">
              <a:lnSpc>
                <a:spcPct val="105000"/>
              </a:lnSpc>
              <a:spcBef>
                <a:spcPts val="1200"/>
              </a:spcBef>
              <a:spcAft>
                <a:spcPts val="0"/>
              </a:spcAft>
              <a:buNone/>
            </a:pPr>
            <a:r>
              <a:t/>
            </a:r>
            <a:endParaRPr sz="1400">
              <a:latin typeface="Century Gothic"/>
              <a:ea typeface="Century Gothic"/>
              <a:cs typeface="Century Gothic"/>
              <a:sym typeface="Century Gothic"/>
            </a:endParaRPr>
          </a:p>
          <a:p>
            <a:pPr indent="0" lvl="0" marL="0" rtl="0" algn="l">
              <a:lnSpc>
                <a:spcPct val="105000"/>
              </a:lnSpc>
              <a:spcBef>
                <a:spcPts val="1200"/>
              </a:spcBef>
              <a:spcAft>
                <a:spcPts val="0"/>
              </a:spcAft>
              <a:buNone/>
            </a:pPr>
            <a:r>
              <a:rPr lang="en" sz="1400">
                <a:latin typeface="Century Gothic"/>
                <a:ea typeface="Century Gothic"/>
                <a:cs typeface="Century Gothic"/>
                <a:sym typeface="Century Gothic"/>
              </a:rPr>
              <a:t> Ο βασικός σκοπός στο έργο αυτό ήταν να εφαρμόσει θεωρητικούς προβληματισμούς σε πρακτικό επίπεδο, να προχωρήσει από το θεωρητικό υπόβαθρο του Manhattan Transcripts στην πραγματικότητα. Στον διαγωνισμό για το πάρκο LA VILLETTE, ο αρχιτέκτονας, συνεργαζόμενος με τον Derrida, κερδίζει το πρώτο βραβείο και θέτει με τον τρόπο αυτόν τις βάσεις για τη σχέση μεταξύ αρχιτεκτονικής και θεωριών αποδόμησης</a:t>
            </a:r>
            <a:endParaRPr sz="1400">
              <a:latin typeface="Century Gothic"/>
              <a:ea typeface="Century Gothic"/>
              <a:cs typeface="Century Gothic"/>
              <a:sym typeface="Century Gothic"/>
            </a:endParaRPr>
          </a:p>
          <a:p>
            <a:pPr indent="0" lvl="0" marL="0" rtl="0" algn="l">
              <a:lnSpc>
                <a:spcPct val="105000"/>
              </a:lnSpc>
              <a:spcBef>
                <a:spcPts val="1200"/>
              </a:spcBef>
              <a:spcAft>
                <a:spcPts val="1200"/>
              </a:spcAft>
              <a:buNone/>
            </a:pPr>
            <a:r>
              <a:t/>
            </a:r>
            <a:endParaRPr sz="14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124"/>
        </a:solidFill>
      </p:bgPr>
    </p:bg>
    <p:spTree>
      <p:nvGrpSpPr>
        <p:cNvPr id="148" name="Shape 148"/>
        <p:cNvGrpSpPr/>
        <p:nvPr/>
      </p:nvGrpSpPr>
      <p:grpSpPr>
        <a:xfrm>
          <a:off x="0" y="0"/>
          <a:ext cx="0" cy="0"/>
          <a:chOff x="0" y="0"/>
          <a:chExt cx="0" cy="0"/>
        </a:xfrm>
      </p:grpSpPr>
      <p:pic>
        <p:nvPicPr>
          <p:cNvPr id="149" name="Google Shape;149;p29"/>
          <p:cNvPicPr preferRelativeResize="0"/>
          <p:nvPr/>
        </p:nvPicPr>
        <p:blipFill rotWithShape="1">
          <a:blip r:embed="rId3">
            <a:alphaModFix/>
          </a:blip>
          <a:srcRect b="11800" l="27200" r="47953" t="25827"/>
          <a:stretch/>
        </p:blipFill>
        <p:spPr>
          <a:xfrm>
            <a:off x="425100" y="321750"/>
            <a:ext cx="3252850" cy="4593351"/>
          </a:xfrm>
          <a:prstGeom prst="rect">
            <a:avLst/>
          </a:prstGeom>
          <a:noFill/>
          <a:ln>
            <a:noFill/>
          </a:ln>
        </p:spPr>
      </p:pic>
      <p:pic>
        <p:nvPicPr>
          <p:cNvPr id="150" name="Google Shape;150;p29"/>
          <p:cNvPicPr preferRelativeResize="0"/>
          <p:nvPr/>
        </p:nvPicPr>
        <p:blipFill>
          <a:blip r:embed="rId4">
            <a:alphaModFix/>
          </a:blip>
          <a:stretch>
            <a:fillRect/>
          </a:stretch>
        </p:blipFill>
        <p:spPr>
          <a:xfrm>
            <a:off x="3818625" y="321750"/>
            <a:ext cx="5161252" cy="34803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31"/>
          <p:cNvSpPr txBox="1"/>
          <p:nvPr>
            <p:ph idx="1" type="body"/>
          </p:nvPr>
        </p:nvSpPr>
        <p:spPr>
          <a:xfrm>
            <a:off x="6919050" y="1343400"/>
            <a:ext cx="1996500" cy="369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400">
                <a:highlight>
                  <a:schemeClr val="lt1"/>
                </a:highlight>
                <a:latin typeface="Century Gothic"/>
                <a:ea typeface="Century Gothic"/>
                <a:cs typeface="Century Gothic"/>
                <a:sym typeface="Century Gothic"/>
              </a:rPr>
              <a:t>Tschumi’s Transcripts and Eisenstein’s Films (Alexander Nevsky) υιοθετούν μια παρόμοια τεχνική στον εντοπισμό της κίνησης των σωμάτων στο χώρο. Η θεωρία του μοντάζ του Eisenstein αποτελεί έμπνευση για το έργο του Tschumi στη χρήση μιας σειράς καρέ για την ενίσχυση της δυναμικότητας. Socks Studio, 2011</a:t>
            </a:r>
            <a:endParaRPr sz="1400">
              <a:highlight>
                <a:schemeClr val="lt1"/>
              </a:highlight>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entury Gothic"/>
                <a:ea typeface="Century Gothic"/>
                <a:cs typeface="Century Gothic"/>
                <a:sym typeface="Century Gothic"/>
              </a:rPr>
              <a:t>Τυπικός α</a:t>
            </a:r>
            <a:r>
              <a:rPr lang="en">
                <a:latin typeface="Century Gothic"/>
                <a:ea typeface="Century Gothic"/>
                <a:cs typeface="Century Gothic"/>
                <a:sym typeface="Century Gothic"/>
              </a:rPr>
              <a:t>ρχιτεκτονικός σχεδιασμός και αρχιτεκτονική πρακτική</a:t>
            </a:r>
            <a:endParaRPr>
              <a:latin typeface="Century Gothic"/>
              <a:ea typeface="Century Gothic"/>
              <a:cs typeface="Century Gothic"/>
              <a:sym typeface="Century Gothic"/>
            </a:endParaRPr>
          </a:p>
        </p:txBody>
      </p:sp>
      <p:sp>
        <p:nvSpPr>
          <p:cNvPr id="62" name="Google Shape;62;p14"/>
          <p:cNvSpPr txBox="1"/>
          <p:nvPr>
            <p:ph idx="1" type="body"/>
          </p:nvPr>
        </p:nvSpPr>
        <p:spPr>
          <a:xfrm>
            <a:off x="311700" y="14225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latin typeface="Century Gothic"/>
                <a:ea typeface="Century Gothic"/>
                <a:cs typeface="Century Gothic"/>
                <a:sym typeface="Century Gothic"/>
              </a:rPr>
              <a:t>“Mε την ευρεία έννοια του όρου, σχεδιασμός είναι η ανθρώπινη νοητική δραστηριότητα κατά την οποία το υποκείμενο, με δεδομένη μια επαρκώς διατυπωμένη πρόθεση, ή αλλιώς, ένα "πρόγραμμα" για αλλαγή μιας υπάρχουσας κατάστασης, καταλήγει σε πρόταση μιας μελλοντικής κατάστασης, η οποία θεωρείται ικανοποιητικότερη της πρώτης” </a:t>
            </a:r>
            <a:endParaRPr sz="1600">
              <a:latin typeface="Century Gothic"/>
              <a:ea typeface="Century Gothic"/>
              <a:cs typeface="Century Gothic"/>
              <a:sym typeface="Century Gothic"/>
            </a:endParaRPr>
          </a:p>
          <a:p>
            <a:pPr indent="0" lvl="0" marL="0" rtl="0" algn="l">
              <a:spcBef>
                <a:spcPts val="1200"/>
              </a:spcBef>
              <a:spcAft>
                <a:spcPts val="1200"/>
              </a:spcAft>
              <a:buNone/>
            </a:pPr>
            <a:r>
              <a:rPr i="1" lang="en" sz="1500">
                <a:latin typeface="Century Gothic"/>
                <a:ea typeface="Century Gothic"/>
                <a:cs typeface="Century Gothic"/>
                <a:sym typeface="Century Gothic"/>
              </a:rPr>
              <a:t>Π.Τζώνος</a:t>
            </a:r>
            <a:endParaRPr i="1" sz="150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entury Gothic"/>
                <a:ea typeface="Century Gothic"/>
                <a:cs typeface="Century Gothic"/>
                <a:sym typeface="Century Gothic"/>
              </a:rPr>
              <a:t>Η ατμόσφαιρα της πόλης</a:t>
            </a:r>
            <a:endParaRPr>
              <a:latin typeface="Century Gothic"/>
              <a:ea typeface="Century Gothic"/>
              <a:cs typeface="Century Gothic"/>
              <a:sym typeface="Century Gothic"/>
            </a:endParaRPr>
          </a:p>
        </p:txBody>
      </p:sp>
      <p:sp>
        <p:nvSpPr>
          <p:cNvPr id="165" name="Google Shape;16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latin typeface="Century Gothic"/>
                <a:ea typeface="Century Gothic"/>
                <a:cs typeface="Century Gothic"/>
                <a:sym typeface="Century Gothic"/>
              </a:rPr>
              <a:t>Η ατμόσφαιρα είναι κάτι το οποίο βιώνεται και αποτελεί μια κατά βάση, φαινομενολογική διαδικασία του υποκειμένου. Όμως, η καταλυτική δύναμη της εμπειρίας του αρχιτεκτονικού έργου δεν ήταν ανέκαθεν στην ατζέντα των αρχιτεκτόνων (Rasmussen, 1959)</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Η ιδέα πως η αρχιτεκτονική μπορεί να αναλυθεί σε μια απλή καρτεσιανή τυπολογία η οποία μπορεί να περιγράψει επαρκώς την ανθρώπινη εμπειρία είναι, ίσως, η αιτία για τις άστοχες επιλογές πληθώρας διάσημων αρχιτεκτόνων. (Malnar, Vodvarka, 2004)</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 Ο τόπος, μια επικράτεια εμπειριών, δεν μπορεί να υπάρξει πέρα από τα υποκείμενα. Ένας τόπος προκαλεί μνήμες, εικόνες, συναισθήματα, νοήματα και διεγείρει τη φαντασία δημιουργώντας διανοητικές προβολές των υποκειμένων οι οποίες προέρχονται όμως και από συλλογικές εμπειρίες. (Walter, 1988) </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3"/>
          <p:cNvSpPr txBox="1"/>
          <p:nvPr>
            <p:ph idx="1" type="body"/>
          </p:nvPr>
        </p:nvSpPr>
        <p:spPr>
          <a:xfrm>
            <a:off x="311700" y="263050"/>
            <a:ext cx="8520600" cy="43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entury Gothic"/>
                <a:ea typeface="Century Gothic"/>
                <a:cs typeface="Century Gothic"/>
                <a:sym typeface="Century Gothic"/>
              </a:rPr>
              <a:t>Στο</a:t>
            </a:r>
            <a:r>
              <a:rPr lang="en">
                <a:latin typeface="Century Gothic"/>
                <a:ea typeface="Century Gothic"/>
                <a:cs typeface="Century Gothic"/>
                <a:sym typeface="Century Gothic"/>
              </a:rPr>
              <a:t> The Image of the City (1960),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Ο Kevin Lynch περιγραφει τα 5 βασικά στοιχεία μια πόλης -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nodes, κόμβοι</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paths, μονοπάτια</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districts, γειτονιές</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Landmarks, τοπόσημα</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edges, όρια</a:t>
            </a:r>
            <a:endParaRPr>
              <a:latin typeface="Century Gothic"/>
              <a:ea typeface="Century Gothic"/>
              <a:cs typeface="Century Gothic"/>
              <a:sym typeface="Century Gothic"/>
            </a:endParaRPr>
          </a:p>
          <a:p>
            <a:pPr indent="0" lvl="0" marL="0" rtl="0" algn="l">
              <a:spcBef>
                <a:spcPts val="1200"/>
              </a:spcBef>
              <a:spcAft>
                <a:spcPts val="1200"/>
              </a:spcAft>
              <a:buNone/>
            </a:pPr>
            <a:r>
              <a:rPr lang="en">
                <a:latin typeface="Century Gothic"/>
                <a:ea typeface="Century Gothic"/>
                <a:cs typeface="Century Gothic"/>
                <a:sym typeface="Century Gothic"/>
              </a:rPr>
              <a:t>τ</a:t>
            </a:r>
            <a:r>
              <a:rPr lang="en">
                <a:latin typeface="Century Gothic"/>
                <a:ea typeface="Century Gothic"/>
                <a:cs typeface="Century Gothic"/>
                <a:sym typeface="Century Gothic"/>
              </a:rPr>
              <a:t>α οποία δίνουν σχήμα στην νοητική αναπαράσταση της πόλης</a:t>
            </a:r>
            <a:endParaRPr>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A video showing how elements from Kevin Lynch's &quot;The Image of the City&quot; are defined by how they are used." id="175" name="Google Shape;175;p34" title="Kevin Lynch - The Image of the City">
            <a:hlinkClick r:id="rId3"/>
          </p:cNvPr>
          <p:cNvPicPr preferRelativeResize="0"/>
          <p:nvPr/>
        </p:nvPicPr>
        <p:blipFill>
          <a:blip r:embed="rId4">
            <a:alphaModFix/>
          </a:blip>
          <a:stretch>
            <a:fillRect/>
          </a:stretch>
        </p:blipFill>
        <p:spPr>
          <a:xfrm>
            <a:off x="410750" y="222850"/>
            <a:ext cx="8150700" cy="458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311700" y="304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920">
                <a:latin typeface="Century Gothic"/>
                <a:ea typeface="Century Gothic"/>
                <a:cs typeface="Century Gothic"/>
                <a:sym typeface="Century Gothic"/>
              </a:rPr>
              <a:t>Banham, R. (1971). Los Angeles. The architecture of Four Ecologies</a:t>
            </a:r>
            <a:endParaRPr sz="1920">
              <a:latin typeface="Century Gothic"/>
              <a:ea typeface="Century Gothic"/>
              <a:cs typeface="Century Gothic"/>
              <a:sym typeface="Century Gothic"/>
            </a:endParaRPr>
          </a:p>
        </p:txBody>
      </p:sp>
      <p:pic>
        <p:nvPicPr>
          <p:cNvPr descr="Architectural critic Reyner Banham explores Los Angeles in this 1972 BBC documentary." id="181" name="Google Shape;181;p35" title="Reyner Banham Loves Los Angeles">
            <a:hlinkClick r:id="rId3"/>
          </p:cNvPr>
          <p:cNvPicPr preferRelativeResize="0"/>
          <p:nvPr/>
        </p:nvPicPr>
        <p:blipFill>
          <a:blip r:embed="rId4">
            <a:alphaModFix/>
          </a:blip>
          <a:stretch>
            <a:fillRect/>
          </a:stretch>
        </p:blipFill>
        <p:spPr>
          <a:xfrm>
            <a:off x="1385450" y="1134900"/>
            <a:ext cx="6625750" cy="3726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entury Gothic"/>
                <a:ea typeface="Century Gothic"/>
                <a:cs typeface="Century Gothic"/>
                <a:sym typeface="Century Gothic"/>
              </a:rPr>
              <a:t>Η ατμόσφαιρα του αρχιτεκτονικού έργου</a:t>
            </a:r>
            <a:endParaRPr>
              <a:latin typeface="Century Gothic"/>
              <a:ea typeface="Century Gothic"/>
              <a:cs typeface="Century Gothic"/>
              <a:sym typeface="Century Gothic"/>
            </a:endParaRPr>
          </a:p>
        </p:txBody>
      </p:sp>
      <p:sp>
        <p:nvSpPr>
          <p:cNvPr id="187" name="Google Shape;187;p36"/>
          <p:cNvSpPr txBox="1"/>
          <p:nvPr>
            <p:ph idx="1" type="body"/>
          </p:nvPr>
        </p:nvSpPr>
        <p:spPr>
          <a:xfrm>
            <a:off x="311700" y="1284300"/>
            <a:ext cx="8520600" cy="2924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2500">
                <a:latin typeface="Century Gothic"/>
                <a:ea typeface="Century Gothic"/>
                <a:cs typeface="Century Gothic"/>
                <a:sym typeface="Century Gothic"/>
              </a:rPr>
              <a:t>«Τι εννοούμε όταν αναφέρουμε την αρχιτεκτονική ποιότητα»;, ρωτάει ο Peter Zumthor στο βιβλίο του «Atmospheres». Και αμέσως απαντάει: </a:t>
            </a:r>
            <a:endParaRPr sz="2500">
              <a:latin typeface="Century Gothic"/>
              <a:ea typeface="Century Gothic"/>
              <a:cs typeface="Century Gothic"/>
              <a:sym typeface="Century Gothic"/>
            </a:endParaRPr>
          </a:p>
          <a:p>
            <a:pPr indent="0" lvl="0" marL="0" rtl="0" algn="l">
              <a:spcBef>
                <a:spcPts val="1200"/>
              </a:spcBef>
              <a:spcAft>
                <a:spcPts val="0"/>
              </a:spcAft>
              <a:buNone/>
            </a:pPr>
            <a:r>
              <a:rPr lang="en" sz="2500">
                <a:latin typeface="Century Gothic"/>
                <a:ea typeface="Century Gothic"/>
                <a:cs typeface="Century Gothic"/>
                <a:sym typeface="Century Gothic"/>
              </a:rPr>
              <a:t>«Ποιότητα στην αρχιτεκτονική είναι όταν ένα κτήριο καταφέρνει να με συγκινήσει. Τι είναι αυτό που με συγκινεί; Πώς μπορώ να το εντάξω στη δουλειά μου; Πώς κάποιοι άνθρωποι σχεδιάζουν πράγματα με τόσο όμορφη, φυσική παρουσία, πράγματα που με συγκινούν κάθε φορά. </a:t>
            </a:r>
            <a:endParaRPr sz="2500">
              <a:latin typeface="Century Gothic"/>
              <a:ea typeface="Century Gothic"/>
              <a:cs typeface="Century Gothic"/>
              <a:sym typeface="Century Gothic"/>
            </a:endParaRPr>
          </a:p>
          <a:p>
            <a:pPr indent="0" lvl="0" marL="0" rtl="0" algn="l">
              <a:spcBef>
                <a:spcPts val="1200"/>
              </a:spcBef>
              <a:spcAft>
                <a:spcPts val="0"/>
              </a:spcAft>
              <a:buNone/>
            </a:pPr>
            <a:r>
              <a:rPr lang="en" sz="2500">
                <a:latin typeface="Century Gothic"/>
                <a:ea typeface="Century Gothic"/>
                <a:cs typeface="Century Gothic"/>
                <a:sym typeface="Century Gothic"/>
              </a:rPr>
              <a:t>Μια απάντηση είναι η ατμόσφαιρα». (Zumthor, 2006a:3)</a:t>
            </a:r>
            <a:endParaRPr sz="2500">
              <a:latin typeface="Century Gothic"/>
              <a:ea typeface="Century Gothic"/>
              <a:cs typeface="Century Gothic"/>
              <a:sym typeface="Century Gothic"/>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In this video, we talk about architecture that is experienced not only visually, but with our senses, or what we call, &quot;sensing architecture&quot;. &#10;&#10;Today, we are constantly bombarded with information that is designed to please the eye and to deliver maximum impact within a short amount of time. When we become immersed into this colorful information, our other haptic senses of experiencing the world become desensitized.&#10;&#10;This doesn't only impact our perception and our psychology, but it also has an indirect impact on our our built environment and the way that we experience space. &#10;&#10;In an interview with The New York Times, Zumthor once explained his process: &quot;When I start, my first idea for a building is with the material. I believe architecture is about that. It's not about paper, it's not about forms. It's about space and material.” I'd seen so many of his buildings in photographs and in books, but never in person. &#10;&#10;In the summer of 2016, I went on a trip to Europe with my classmates, and we visited the Saint Benedict Chapel by Peter Zumthor, a small, inconspicuous church on top of a hill.&#10;&#10;I realized that none of the photos did it justice, because what I realized is that his architecture is all about the sensory experience.&#10;&#10;JOIN MY NEWSLETTER:&#10;https://www.damilee.com/newsletter&#10;&#10;MY FAVOURITE TOOLS:&#10;My Youtube Camera Gear: https://kit.co/damilee/my-filming-kit&#10;My Studio Essentials: https://kit.co/damilee/dami-s-studio-essentials&#10;Book Recommendations: https://www.damilee.com/book-recommendations&#10;&#10;INSTAGRAM - https://www.instagram.com/damileearch&#10;TWITTER - https://twitter.com/damileearch&#10;LINKEDIN (plz send me a msg first!) - https://www.linkedin.com/in/damilee&#10;&#10;WHO AM I:&#10;I'm Dami, a licensed Architect living in Vancouver, BC. I make videos about architecture, career, and creativity. &#10;&#10;WEBSITE - https://www.damilee.com&#10;&#10;GET IN TOUCH:&#10;If you’d like to talk, I’d love to hear from you! Commenting on a video or tweeting @damileearch will be the quickest way to get a response from me, but if your question is very long, feel free to email me at hello@damilee.com. I try my best to respond to the emails, but unfortunately, there just aren't enough hours in the day!" id="192" name="Google Shape;192;p37" title="Experiencing architecture through the senses">
            <a:hlinkClick r:id="rId3"/>
          </p:cNvPr>
          <p:cNvPicPr preferRelativeResize="0"/>
          <p:nvPr/>
        </p:nvPicPr>
        <p:blipFill>
          <a:blip r:embed="rId4">
            <a:alphaModFix/>
          </a:blip>
          <a:stretch>
            <a:fillRect/>
          </a:stretch>
        </p:blipFill>
        <p:spPr>
          <a:xfrm>
            <a:off x="419488" y="175875"/>
            <a:ext cx="8305025" cy="467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8"/>
          <p:cNvSpPr txBox="1"/>
          <p:nvPr>
            <p:ph idx="1" type="body"/>
          </p:nvPr>
        </p:nvSpPr>
        <p:spPr>
          <a:xfrm>
            <a:off x="311700" y="298275"/>
            <a:ext cx="8520600" cy="4270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latin typeface="Century Gothic"/>
                <a:ea typeface="Century Gothic"/>
                <a:cs typeface="Century Gothic"/>
                <a:sym typeface="Century Gothic"/>
              </a:rPr>
              <a:t>Η</a:t>
            </a:r>
            <a:r>
              <a:rPr lang="en">
                <a:latin typeface="Century Gothic"/>
                <a:ea typeface="Century Gothic"/>
                <a:cs typeface="Century Gothic"/>
                <a:sym typeface="Century Gothic"/>
              </a:rPr>
              <a:t> έλευση του μέσου του </a:t>
            </a:r>
            <a:r>
              <a:rPr b="1" lang="en">
                <a:latin typeface="Century Gothic"/>
                <a:ea typeface="Century Gothic"/>
                <a:cs typeface="Century Gothic"/>
                <a:sym typeface="Century Gothic"/>
              </a:rPr>
              <a:t>κινηματογράφου </a:t>
            </a:r>
            <a:r>
              <a:rPr lang="en">
                <a:latin typeface="Century Gothic"/>
                <a:ea typeface="Century Gothic"/>
                <a:cs typeface="Century Gothic"/>
                <a:sym typeface="Century Gothic"/>
              </a:rPr>
              <a:t>επέφερε </a:t>
            </a:r>
            <a:r>
              <a:rPr lang="en">
                <a:latin typeface="Century Gothic"/>
                <a:ea typeface="Century Gothic"/>
                <a:cs typeface="Century Gothic"/>
                <a:sym typeface="Century Gothic"/>
              </a:rPr>
              <a:t>οι βαθιές αλλαγές </a:t>
            </a:r>
            <a:r>
              <a:rPr lang="en">
                <a:latin typeface="Century Gothic"/>
                <a:ea typeface="Century Gothic"/>
                <a:cs typeface="Century Gothic"/>
                <a:sym typeface="Century Gothic"/>
              </a:rPr>
              <a:t>στο μηχανισμό αντίληψης του αστικού χώρου. Η κινηματογραφική εμπειρία ωθεί στη συγκρότηση χώρων, έστω και στη φαντασία του θεατή. (Βενετσιάνου, Μπαζαίου, 2005:52)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Μια ταινία παρακολουθείται με τους </a:t>
            </a:r>
            <a:r>
              <a:rPr b="1" lang="en">
                <a:latin typeface="Century Gothic"/>
                <a:ea typeface="Century Gothic"/>
                <a:cs typeface="Century Gothic"/>
                <a:sym typeface="Century Gothic"/>
              </a:rPr>
              <a:t>μυς και το δέρμα όσο και με τα μάτια</a:t>
            </a:r>
            <a:r>
              <a:rPr lang="en">
                <a:latin typeface="Century Gothic"/>
                <a:ea typeface="Century Gothic"/>
                <a:cs typeface="Century Gothic"/>
                <a:sym typeface="Century Gothic"/>
              </a:rPr>
              <a:t>. Και οι δύο τέχνες, η αρχιτεκτονική και ο κινηματογράφος, συνεπάγονται έναν κιναισθητικό τρόπο για να βιωθεί ο χώρος, και οι εικόνες που αποθηκεύονται στη μνήμη μας είναι τόσο βιωμένες και απτικές εικόνες όσο και εικόνες του αμφιβληστροειδούς. (Pallasmaa, 2007:18)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Ο  ρόλος του θεατή καθίσταται ακόμη πιο ενεργός, κατά τη διάρκεια προβολής μιας ταινίας, συμπληρώνοντας αυτό που βλέπει και ακούει με τη δική του </a:t>
            </a:r>
            <a:r>
              <a:rPr b="1" lang="en">
                <a:latin typeface="Century Gothic"/>
                <a:ea typeface="Century Gothic"/>
                <a:cs typeface="Century Gothic"/>
                <a:sym typeface="Century Gothic"/>
              </a:rPr>
              <a:t>αφήγηση</a:t>
            </a:r>
            <a:r>
              <a:rPr lang="en">
                <a:latin typeface="Century Gothic"/>
                <a:ea typeface="Century Gothic"/>
                <a:cs typeface="Century Gothic"/>
                <a:sym typeface="Century Gothic"/>
              </a:rPr>
              <a:t> (Μαρινοπούλου, 2009) </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9"/>
          <p:cNvSpPr txBox="1"/>
          <p:nvPr>
            <p:ph idx="1" type="body"/>
          </p:nvPr>
        </p:nvSpPr>
        <p:spPr>
          <a:xfrm>
            <a:off x="311700" y="298275"/>
            <a:ext cx="8520600" cy="4791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latin typeface="Century Gothic"/>
                <a:ea typeface="Century Gothic"/>
                <a:cs typeface="Century Gothic"/>
                <a:sym typeface="Century Gothic"/>
              </a:rPr>
              <a:t>Ο κινηματογράφος, λοιπόν, επιδρά </a:t>
            </a:r>
            <a:r>
              <a:rPr b="1" lang="en">
                <a:latin typeface="Century Gothic"/>
                <a:ea typeface="Century Gothic"/>
                <a:cs typeface="Century Gothic"/>
                <a:sym typeface="Century Gothic"/>
              </a:rPr>
              <a:t>διευρύνοντας την εμπειρία της πόλης</a:t>
            </a:r>
            <a:r>
              <a:rPr lang="en">
                <a:latin typeface="Century Gothic"/>
                <a:ea typeface="Century Gothic"/>
                <a:cs typeface="Century Gothic"/>
                <a:sym typeface="Century Gothic"/>
              </a:rPr>
              <a:t>. Επίσης, επειδή στις ταινίες τα συναισθήματα, οι σκέψεις ή το κοινωνικό πλαίσιο γίνονται αντιληπτά μέσω οπτικών και ακουστικών ερεθισμάτων, και κυρίως μέσω των </a:t>
            </a:r>
            <a:r>
              <a:rPr b="1" lang="en">
                <a:latin typeface="Century Gothic"/>
                <a:ea typeface="Century Gothic"/>
                <a:cs typeface="Century Gothic"/>
                <a:sym typeface="Century Gothic"/>
              </a:rPr>
              <a:t>χωρικών αναπαραστάσεων, ο κινηματογράφος έχει τη δυνατότητα να αποτελέσει πιο ακριβές αναπαραστατικό μέσο για τις υλικές και κρυφές ποιότητες ή αδυναμίες της αρχιτεκτονικής από μια γραπτή περιγραφή της</a:t>
            </a:r>
            <a:r>
              <a:rPr lang="en">
                <a:latin typeface="Century Gothic"/>
                <a:ea typeface="Century Gothic"/>
                <a:cs typeface="Century Gothic"/>
                <a:sym typeface="Century Gothic"/>
              </a:rPr>
              <a:t>. (Βενετσιάνου, Μπαζαίου, 2005:53)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Ο σκηνοθέτης μπορεί, έτσι, να σχολιάσει το </a:t>
            </a:r>
            <a:r>
              <a:rPr b="1" lang="en">
                <a:latin typeface="Century Gothic"/>
                <a:ea typeface="Century Gothic"/>
                <a:cs typeface="Century Gothic"/>
                <a:sym typeface="Century Gothic"/>
              </a:rPr>
              <a:t>δομημένο - ή αδόμητο - περιβάλλον</a:t>
            </a:r>
            <a:r>
              <a:rPr lang="en">
                <a:latin typeface="Century Gothic"/>
                <a:ea typeface="Century Gothic"/>
                <a:cs typeface="Century Gothic"/>
                <a:sym typeface="Century Gothic"/>
              </a:rPr>
              <a:t>, και να κάνει σχόλια πάνω στη ζωή των χαρακτήρων στην ταινία ή ακόμη και σχετικά με τη φύση της σύγχρονης κοινωνίας, προσφέροντας μια ερμηνεία της αστικής ζωής. (Lamster, 2000:2)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Εξάλλου, σύμφωνα με τον </a:t>
            </a:r>
            <a:r>
              <a:rPr b="1" lang="en">
                <a:latin typeface="Century Gothic"/>
                <a:ea typeface="Century Gothic"/>
                <a:cs typeface="Century Gothic"/>
                <a:sym typeface="Century Gothic"/>
              </a:rPr>
              <a:t>F. Loyer, οι σκηνοθέτες M. Antonioni και ο J. Godard απαντούν πληρέστερα από τον Le Corbusier στο ερώτημα τι πραγματικά είναι μια πόλη</a:t>
            </a:r>
            <a:r>
              <a:rPr lang="en">
                <a:latin typeface="Century Gothic"/>
                <a:ea typeface="Century Gothic"/>
                <a:cs typeface="Century Gothic"/>
                <a:sym typeface="Century Gothic"/>
              </a:rPr>
              <a:t>. Χαρακτηριστικό σύγχρονο παράδειγμα, η ταινία του Μ. Κassovitz «La haine» (1995), όπου ο σκηνοθέτης αντιλήφθηκε τον κοινωνικό αναβρασμό των προαστίων του Παρισιού πολύ πριν τις αναταραχές του 2005. </a:t>
            </a:r>
            <a:endParaRPr>
              <a:latin typeface="Century Gothic"/>
              <a:ea typeface="Century Gothic"/>
              <a:cs typeface="Century Gothic"/>
              <a:sym typeface="Century Gothic"/>
            </a:endParaRPr>
          </a:p>
          <a:p>
            <a:pPr indent="0" lvl="0" marL="0" rtl="0" algn="l">
              <a:spcBef>
                <a:spcPts val="1200"/>
              </a:spcBef>
              <a:spcAft>
                <a:spcPts val="1200"/>
              </a:spcAft>
              <a:buNone/>
            </a:pPr>
            <a:r>
              <a:rPr lang="en" u="sng">
                <a:solidFill>
                  <a:schemeClr val="hlink"/>
                </a:solidFill>
                <a:latin typeface="Century Gothic"/>
                <a:ea typeface="Century Gothic"/>
                <a:cs typeface="Century Gothic"/>
                <a:sym typeface="Century Gothic"/>
                <a:hlinkClick r:id="rId3"/>
              </a:rPr>
              <a:t>https://www.instagram.com/p/DFzakcJMVvN/</a:t>
            </a:r>
            <a:endParaRPr>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idx="1" type="body"/>
          </p:nvPr>
        </p:nvSpPr>
        <p:spPr>
          <a:xfrm>
            <a:off x="746200" y="298275"/>
            <a:ext cx="6994800" cy="436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latin typeface="Century Gothic"/>
                <a:ea typeface="Century Gothic"/>
                <a:cs typeface="Century Gothic"/>
                <a:sym typeface="Century Gothic"/>
                <a:hlinkClick r:id="rId3"/>
              </a:rPr>
              <a:t>https://www.instagram.com/p/C4X4xplMaYX/</a:t>
            </a:r>
            <a:endParaRPr>
              <a:latin typeface="Century Gothic"/>
              <a:ea typeface="Century Gothic"/>
              <a:cs typeface="Century Gothic"/>
              <a:sym typeface="Century Gothic"/>
            </a:endParaRPr>
          </a:p>
          <a:p>
            <a:pPr indent="0" lvl="0" marL="0" rtl="0" algn="l">
              <a:spcBef>
                <a:spcPts val="1200"/>
              </a:spcBef>
              <a:spcAft>
                <a:spcPts val="0"/>
              </a:spcAft>
              <a:buNone/>
            </a:pPr>
            <a:r>
              <a:rPr lang="en" u="sng">
                <a:solidFill>
                  <a:schemeClr val="hlink"/>
                </a:solidFill>
                <a:latin typeface="Century Gothic"/>
                <a:ea typeface="Century Gothic"/>
                <a:cs typeface="Century Gothic"/>
                <a:sym typeface="Century Gothic"/>
                <a:hlinkClick r:id="rId4"/>
              </a:rPr>
              <a:t>https://www.instagram.com/p/C4VwUp3tKe5/</a:t>
            </a:r>
            <a:endParaRPr>
              <a:latin typeface="Century Gothic"/>
              <a:ea typeface="Century Gothic"/>
              <a:cs typeface="Century Gothic"/>
              <a:sym typeface="Century Gothic"/>
            </a:endParaRPr>
          </a:p>
          <a:p>
            <a:pPr indent="0" lvl="0" marL="0" rtl="0" algn="l">
              <a:spcBef>
                <a:spcPts val="1200"/>
              </a:spcBef>
              <a:spcAft>
                <a:spcPts val="0"/>
              </a:spcAft>
              <a:buNone/>
            </a:pPr>
            <a:r>
              <a:rPr lang="en" u="sng">
                <a:solidFill>
                  <a:schemeClr val="hlink"/>
                </a:solidFill>
                <a:latin typeface="Century Gothic"/>
                <a:ea typeface="Century Gothic"/>
                <a:cs typeface="Century Gothic"/>
                <a:sym typeface="Century Gothic"/>
                <a:hlinkClick r:id="rId5"/>
              </a:rPr>
              <a:t>https://www.youtube.com/watch?v=yyBDTaM1Wtg&amp;ab_channel=MASSIVESWERVEofficialRobertValley</a:t>
            </a:r>
            <a:endParaRPr>
              <a:latin typeface="Century Gothic"/>
              <a:ea typeface="Century Gothic"/>
              <a:cs typeface="Century Gothic"/>
              <a:sym typeface="Century Gothic"/>
            </a:endParaRPr>
          </a:p>
          <a:p>
            <a:pPr indent="0" lvl="0" marL="0" rtl="0" algn="l">
              <a:spcBef>
                <a:spcPts val="1200"/>
              </a:spcBef>
              <a:spcAft>
                <a:spcPts val="0"/>
              </a:spcAft>
              <a:buNone/>
            </a:pPr>
            <a:r>
              <a:rPr lang="en" u="sng">
                <a:solidFill>
                  <a:schemeClr val="hlink"/>
                </a:solidFill>
                <a:latin typeface="Century Gothic"/>
                <a:ea typeface="Century Gothic"/>
                <a:cs typeface="Century Gothic"/>
                <a:sym typeface="Century Gothic"/>
                <a:hlinkClick r:id="rId6"/>
              </a:rPr>
              <a:t>https://www.youtube.com/watch?v=eFU3FQh3xgE&amp;ab_channel=StudioBinder</a:t>
            </a:r>
            <a:endParaRPr>
              <a:latin typeface="Century Gothic"/>
              <a:ea typeface="Century Gothic"/>
              <a:cs typeface="Century Gothic"/>
              <a:sym typeface="Century Gothic"/>
            </a:endParaRPr>
          </a:p>
          <a:p>
            <a:pPr indent="0" lvl="0" marL="0" rtl="0" algn="l">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Movies by D. Giouzepas</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1"/>
          <p:cNvSpPr txBox="1"/>
          <p:nvPr>
            <p:ph idx="1" type="body"/>
          </p:nvPr>
        </p:nvSpPr>
        <p:spPr>
          <a:xfrm>
            <a:off x="405650" y="1108575"/>
            <a:ext cx="8520600" cy="2736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200">
                <a:latin typeface="Century Gothic"/>
                <a:ea typeface="Century Gothic"/>
                <a:cs typeface="Century Gothic"/>
                <a:sym typeface="Century Gothic"/>
              </a:rPr>
              <a:t>Σύμφωνα με την γνώμη σας σε τι χρησιμεύουν οι οπτικοακουστικές καταγραφές και αναπαραστάσεις στους αρχιτέκτονες; </a:t>
            </a:r>
            <a:endParaRPr sz="2200">
              <a:latin typeface="Century Gothic"/>
              <a:ea typeface="Century Gothic"/>
              <a:cs typeface="Century Gothic"/>
              <a:sym typeface="Century Gothic"/>
            </a:endParaRPr>
          </a:p>
          <a:p>
            <a:pPr indent="0" lvl="0" marL="0" rtl="0" algn="l">
              <a:spcBef>
                <a:spcPts val="1200"/>
              </a:spcBef>
              <a:spcAft>
                <a:spcPts val="0"/>
              </a:spcAft>
              <a:buNone/>
            </a:pPr>
            <a:r>
              <a:rPr lang="en" sz="2200">
                <a:latin typeface="Century Gothic"/>
                <a:ea typeface="Century Gothic"/>
                <a:cs typeface="Century Gothic"/>
                <a:sym typeface="Century Gothic"/>
              </a:rPr>
              <a:t>Έχετε πραγματοποιήσει κάποια τέτοια καταγραφή (είτε σε κάποιο ταξίδι ή μάθημα της σχολής) και γιατί; τι θέλατε να αποτυπώσετε που δεν θα μπορούσατε να το κάνετε με κάποιο άλλο μέσο;</a:t>
            </a:r>
            <a:endParaRPr sz="2200">
              <a:latin typeface="Century Gothic"/>
              <a:ea typeface="Century Gothic"/>
              <a:cs typeface="Century Gothic"/>
              <a:sym typeface="Century Gothic"/>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0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entury Gothic"/>
                <a:ea typeface="Century Gothic"/>
                <a:cs typeface="Century Gothic"/>
                <a:sym typeface="Century Gothic"/>
              </a:rPr>
              <a:t>Αρχιτεκτονικές αναπαραστάσεις</a:t>
            </a:r>
            <a:endParaRPr>
              <a:latin typeface="Century Gothic"/>
              <a:ea typeface="Century Gothic"/>
              <a:cs typeface="Century Gothic"/>
              <a:sym typeface="Century Gothic"/>
            </a:endParaRPr>
          </a:p>
        </p:txBody>
      </p:sp>
      <p:sp>
        <p:nvSpPr>
          <p:cNvPr id="68" name="Google Shape;68;p15"/>
          <p:cNvSpPr txBox="1"/>
          <p:nvPr>
            <p:ph idx="1" type="body"/>
          </p:nvPr>
        </p:nvSpPr>
        <p:spPr>
          <a:xfrm>
            <a:off x="311700" y="873700"/>
            <a:ext cx="8520600" cy="41877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a:latin typeface="Century Gothic"/>
                <a:ea typeface="Century Gothic"/>
                <a:cs typeface="Century Gothic"/>
                <a:sym typeface="Century Gothic"/>
              </a:rPr>
              <a:t>«αναπαράσταση» </a:t>
            </a:r>
            <a:r>
              <a:rPr lang="en">
                <a:latin typeface="Century Gothic"/>
                <a:ea typeface="Century Gothic"/>
                <a:cs typeface="Century Gothic"/>
                <a:sym typeface="Century Gothic"/>
              </a:rPr>
              <a:t>- η ενέργεια του να παριστάνεται κάτι σαν να ήταν πραγματικό.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τεχνικές αναπαράστασης νοούνται το σύνολο των </a:t>
            </a:r>
            <a:r>
              <a:rPr b="1" lang="en">
                <a:latin typeface="Century Gothic"/>
                <a:ea typeface="Century Gothic"/>
                <a:cs typeface="Century Gothic"/>
                <a:sym typeface="Century Gothic"/>
              </a:rPr>
              <a:t>διαδικασιών με τεχνικά μέσα</a:t>
            </a:r>
            <a:r>
              <a:rPr lang="en">
                <a:latin typeface="Century Gothic"/>
                <a:ea typeface="Century Gothic"/>
                <a:cs typeface="Century Gothic"/>
                <a:sym typeface="Century Gothic"/>
              </a:rPr>
              <a:t> που ενεργοποιούνται για την απεικόνιση του χώρου, αλλά και του τρόπου με τον οποίο η πληροφορία παραλαμβάνεται </a:t>
            </a:r>
            <a:r>
              <a:rPr b="1" lang="en" sz="2058">
                <a:latin typeface="Century Gothic"/>
                <a:ea typeface="Century Gothic"/>
                <a:cs typeface="Century Gothic"/>
                <a:sym typeface="Century Gothic"/>
              </a:rPr>
              <a:t>οπτικά </a:t>
            </a:r>
            <a:r>
              <a:rPr lang="en">
                <a:latin typeface="Century Gothic"/>
                <a:ea typeface="Century Gothic"/>
                <a:cs typeface="Century Gothic"/>
                <a:sym typeface="Century Gothic"/>
              </a:rPr>
              <a:t>από τον αρχιτέκτονα.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Η Αρχιτεκτονική, από την αρχή της εμφάνισής της ως ανεξάρτητος κλάδος, περίοδο της Αναγέννησης, μέχρι και σήμερα, ήταν και είναι στενά συνδεδεμένη με τις αναπαραστάσεις. Αυτό οφείλεται κυρίως στο μέγεθος και τη φύση του αναπαριστώμενου αντικειμένου. </a:t>
            </a:r>
            <a:r>
              <a:rPr b="1" lang="en">
                <a:latin typeface="Century Gothic"/>
                <a:ea typeface="Century Gothic"/>
                <a:cs typeface="Century Gothic"/>
                <a:sym typeface="Century Gothic"/>
              </a:rPr>
              <a:t>Για παράδειγμα, είναι πολύ ευκολότερο να πραγματοποιηθούν αλλαγές, διορθώσεις, ή ακόμα και συζητήσεις ή κριτικές πάνω στην αναπαράσταση ενός κτιρίου, παρά στο ίδιο το κτίριο</a:t>
            </a: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έννοια της </a:t>
            </a:r>
            <a:r>
              <a:rPr b="1" lang="en">
                <a:latin typeface="Century Gothic"/>
                <a:ea typeface="Century Gothic"/>
                <a:cs typeface="Century Gothic"/>
                <a:sym typeface="Century Gothic"/>
              </a:rPr>
              <a:t>αναπαράστασης</a:t>
            </a:r>
            <a:r>
              <a:rPr lang="en">
                <a:latin typeface="Century Gothic"/>
                <a:ea typeface="Century Gothic"/>
                <a:cs typeface="Century Gothic"/>
                <a:sym typeface="Century Gothic"/>
              </a:rPr>
              <a:t> διαχωρίζεται από την έννοια της </a:t>
            </a:r>
            <a:r>
              <a:rPr b="1" lang="en">
                <a:latin typeface="Century Gothic"/>
                <a:ea typeface="Century Gothic"/>
                <a:cs typeface="Century Gothic"/>
                <a:sym typeface="Century Gothic"/>
              </a:rPr>
              <a:t>εικόνας</a:t>
            </a:r>
            <a:r>
              <a:rPr lang="en">
                <a:latin typeface="Century Gothic"/>
                <a:ea typeface="Century Gothic"/>
                <a:cs typeface="Century Gothic"/>
                <a:sym typeface="Century Gothic"/>
              </a:rPr>
              <a:t>, αφού δεν πρόκειται απλά για μια μιμητική διαδικασία, αλλά για την κατασκευή μιας </a:t>
            </a:r>
            <a:r>
              <a:rPr b="1" lang="en">
                <a:latin typeface="Century Gothic"/>
                <a:ea typeface="Century Gothic"/>
                <a:cs typeface="Century Gothic"/>
                <a:sym typeface="Century Gothic"/>
              </a:rPr>
              <a:t>αντίληψης της πραγματικότητας</a:t>
            </a:r>
            <a:r>
              <a:rPr lang="en">
                <a:latin typeface="Century Gothic"/>
                <a:ea typeface="Century Gothic"/>
                <a:cs typeface="Century Gothic"/>
                <a:sym typeface="Century Gothic"/>
              </a:rPr>
              <a:t>, ενός </a:t>
            </a:r>
            <a:r>
              <a:rPr b="1" lang="en">
                <a:latin typeface="Century Gothic"/>
                <a:ea typeface="Century Gothic"/>
                <a:cs typeface="Century Gothic"/>
                <a:sym typeface="Century Gothic"/>
              </a:rPr>
              <a:t>νοήματος</a:t>
            </a: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τα </a:t>
            </a:r>
            <a:r>
              <a:rPr b="1" lang="en">
                <a:latin typeface="Century Gothic"/>
                <a:ea typeface="Century Gothic"/>
                <a:cs typeface="Century Gothic"/>
                <a:sym typeface="Century Gothic"/>
              </a:rPr>
              <a:t>μέσα αναπαράστασης</a:t>
            </a:r>
            <a:r>
              <a:rPr lang="en">
                <a:latin typeface="Century Gothic"/>
                <a:ea typeface="Century Gothic"/>
                <a:cs typeface="Century Gothic"/>
                <a:sym typeface="Century Gothic"/>
              </a:rPr>
              <a:t> που χρησιμοποιούνται </a:t>
            </a:r>
            <a:r>
              <a:rPr b="1" lang="en" u="sng">
                <a:latin typeface="Century Gothic"/>
                <a:ea typeface="Century Gothic"/>
                <a:cs typeface="Century Gothic"/>
                <a:sym typeface="Century Gothic"/>
              </a:rPr>
              <a:t>δεν είναι αδρανή και διάφανα</a:t>
            </a:r>
            <a:r>
              <a:rPr lang="en">
                <a:latin typeface="Century Gothic"/>
                <a:ea typeface="Century Gothic"/>
                <a:cs typeface="Century Gothic"/>
                <a:sym typeface="Century Gothic"/>
              </a:rPr>
              <a:t>, αλλά εμπεριέχουν μια συγκεκριμένη </a:t>
            </a:r>
            <a:r>
              <a:rPr b="1" lang="en">
                <a:latin typeface="Century Gothic"/>
                <a:ea typeface="Century Gothic"/>
                <a:cs typeface="Century Gothic"/>
                <a:sym typeface="Century Gothic"/>
              </a:rPr>
              <a:t>θεώρηση</a:t>
            </a:r>
            <a:r>
              <a:rPr lang="en">
                <a:latin typeface="Century Gothic"/>
                <a:ea typeface="Century Gothic"/>
                <a:cs typeface="Century Gothic"/>
                <a:sym typeface="Century Gothic"/>
              </a:rPr>
              <a:t> και αντίληψη τόσο για τον ίδιο το χώρο, όσο και για την απεικόνισή του.</a:t>
            </a:r>
            <a:endParaRPr>
              <a:latin typeface="Century Gothic"/>
              <a:ea typeface="Century Gothic"/>
              <a:cs typeface="Century Gothic"/>
              <a:sym typeface="Century Gothic"/>
            </a:endParaRPr>
          </a:p>
          <a:p>
            <a:pPr indent="0" lvl="0" marL="0" rtl="0" algn="l">
              <a:spcBef>
                <a:spcPts val="1200"/>
              </a:spcBef>
              <a:spcAft>
                <a:spcPts val="1200"/>
              </a:spcAft>
              <a:buNone/>
            </a:pPr>
            <a:r>
              <a:rPr i="1" lang="en" sz="1657">
                <a:latin typeface="Century Gothic"/>
                <a:ea typeface="Century Gothic"/>
                <a:cs typeface="Century Gothic"/>
                <a:sym typeface="Century Gothic"/>
              </a:rPr>
              <a:t>Evans Robin</a:t>
            </a:r>
            <a:r>
              <a:rPr lang="en" sz="1657">
                <a:latin typeface="Century Gothic"/>
                <a:ea typeface="Century Gothic"/>
                <a:cs typeface="Century Gothic"/>
                <a:sym typeface="Century Gothic"/>
              </a:rPr>
              <a:t>, 1989. Architecture and its image: four centuries of architectural representation</a:t>
            </a:r>
            <a:endParaRPr sz="1657">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74" name="Google Shape;74;p16"/>
          <p:cNvPicPr preferRelativeResize="0"/>
          <p:nvPr/>
        </p:nvPicPr>
        <p:blipFill>
          <a:blip r:embed="rId3">
            <a:alphaModFix/>
          </a:blip>
          <a:stretch>
            <a:fillRect/>
          </a:stretch>
        </p:blipFill>
        <p:spPr>
          <a:xfrm>
            <a:off x="382175" y="355350"/>
            <a:ext cx="2544225" cy="4635752"/>
          </a:xfrm>
          <a:prstGeom prst="rect">
            <a:avLst/>
          </a:prstGeom>
          <a:noFill/>
          <a:ln>
            <a:noFill/>
          </a:ln>
        </p:spPr>
      </p:pic>
      <p:pic>
        <p:nvPicPr>
          <p:cNvPr id="75" name="Google Shape;75;p16"/>
          <p:cNvPicPr preferRelativeResize="0"/>
          <p:nvPr/>
        </p:nvPicPr>
        <p:blipFill>
          <a:blip r:embed="rId4">
            <a:alphaModFix/>
          </a:blip>
          <a:stretch>
            <a:fillRect/>
          </a:stretch>
        </p:blipFill>
        <p:spPr>
          <a:xfrm>
            <a:off x="3052250" y="445675"/>
            <a:ext cx="3156426" cy="4455101"/>
          </a:xfrm>
          <a:prstGeom prst="rect">
            <a:avLst/>
          </a:prstGeom>
          <a:noFill/>
          <a:ln>
            <a:noFill/>
          </a:ln>
        </p:spPr>
      </p:pic>
      <p:pic>
        <p:nvPicPr>
          <p:cNvPr id="76" name="Google Shape;76;p16"/>
          <p:cNvPicPr preferRelativeResize="0"/>
          <p:nvPr/>
        </p:nvPicPr>
        <p:blipFill>
          <a:blip r:embed="rId5">
            <a:alphaModFix/>
          </a:blip>
          <a:stretch>
            <a:fillRect/>
          </a:stretch>
        </p:blipFill>
        <p:spPr>
          <a:xfrm>
            <a:off x="6384576" y="445675"/>
            <a:ext cx="2513100" cy="3571707"/>
          </a:xfrm>
          <a:prstGeom prst="rect">
            <a:avLst/>
          </a:prstGeom>
          <a:noFill/>
          <a:ln>
            <a:noFill/>
          </a:ln>
        </p:spPr>
      </p:pic>
      <p:sp>
        <p:nvSpPr>
          <p:cNvPr id="77" name="Google Shape;77;p16"/>
          <p:cNvSpPr txBox="1"/>
          <p:nvPr/>
        </p:nvSpPr>
        <p:spPr>
          <a:xfrm>
            <a:off x="6421025" y="4017375"/>
            <a:ext cx="26001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latin typeface="Century Gothic"/>
                <a:ea typeface="Century Gothic"/>
                <a:cs typeface="Century Gothic"/>
                <a:sym typeface="Century Gothic"/>
              </a:rPr>
              <a:t>Serlio’s illustration for a perspective construction. His treatise, </a:t>
            </a:r>
            <a:r>
              <a:rPr i="1" lang="en" sz="1050">
                <a:latin typeface="Century Gothic"/>
                <a:ea typeface="Century Gothic"/>
                <a:cs typeface="Century Gothic"/>
                <a:sym typeface="Century Gothic"/>
              </a:rPr>
              <a:t>Architettura et Prospettiva </a:t>
            </a:r>
            <a:r>
              <a:rPr lang="en" sz="1050">
                <a:latin typeface="Century Gothic"/>
                <a:ea typeface="Century Gothic"/>
                <a:cs typeface="Century Gothic"/>
                <a:sym typeface="Century Gothic"/>
              </a:rPr>
              <a:t>(1519), was the first book on architectural theory to include a chapter on perspective</a:t>
            </a:r>
            <a:endParaRPr sz="1050">
              <a:latin typeface="Century Gothic"/>
              <a:ea typeface="Century Gothic"/>
              <a:cs typeface="Century Gothic"/>
              <a:sym typeface="Century Gothic"/>
            </a:endParaRPr>
          </a:p>
          <a:p>
            <a:pPr indent="0" lvl="0" marL="0" rtl="0" algn="l">
              <a:spcBef>
                <a:spcPts val="0"/>
              </a:spcBef>
              <a:spcAft>
                <a:spcPts val="0"/>
              </a:spcAft>
              <a:buNone/>
            </a:pPr>
            <a:r>
              <a:t/>
            </a:r>
            <a:endParaRPr sz="850">
              <a:latin typeface="Century Gothic"/>
              <a:ea typeface="Century Gothic"/>
              <a:cs typeface="Century Gothic"/>
              <a:sym typeface="Century Gothic"/>
            </a:endParaRPr>
          </a:p>
        </p:txBody>
      </p:sp>
      <p:sp>
        <p:nvSpPr>
          <p:cNvPr id="78" name="Google Shape;78;p16"/>
          <p:cNvSpPr txBox="1"/>
          <p:nvPr/>
        </p:nvSpPr>
        <p:spPr>
          <a:xfrm>
            <a:off x="3107100" y="355350"/>
            <a:ext cx="2929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latin typeface="Century Gothic"/>
                <a:ea typeface="Century Gothic"/>
                <a:cs typeface="Century Gothic"/>
                <a:sym typeface="Century Gothic"/>
              </a:rPr>
              <a:t>Ferdinando Galli Bibiena (1657–1743), stage set, 1700</a:t>
            </a:r>
            <a:endParaRPr sz="2000">
              <a:solidFill>
                <a:schemeClr val="lt2"/>
              </a:solidFill>
              <a:latin typeface="Century Gothic"/>
              <a:ea typeface="Century Gothic"/>
              <a:cs typeface="Century Gothic"/>
              <a:sym typeface="Century Gothic"/>
            </a:endParaRPr>
          </a:p>
        </p:txBody>
      </p:sp>
      <p:sp>
        <p:nvSpPr>
          <p:cNvPr id="79" name="Google Shape;79;p16"/>
          <p:cNvSpPr txBox="1"/>
          <p:nvPr/>
        </p:nvSpPr>
        <p:spPr>
          <a:xfrm>
            <a:off x="311700" y="4290950"/>
            <a:ext cx="23955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Century Gothic"/>
                <a:ea typeface="Century Gothic"/>
                <a:cs typeface="Century Gothic"/>
                <a:sym typeface="Century Gothic"/>
              </a:rPr>
              <a:t>Section of Guarini’s church of S. Lorenzo in Turin, from his treatise </a:t>
            </a:r>
            <a:r>
              <a:rPr i="1" lang="en" sz="850">
                <a:latin typeface="Century Gothic"/>
                <a:ea typeface="Century Gothic"/>
                <a:cs typeface="Century Gothic"/>
                <a:sym typeface="Century Gothic"/>
              </a:rPr>
              <a:t>Architettura Civile</a:t>
            </a:r>
            <a:r>
              <a:rPr lang="en" sz="850">
                <a:latin typeface="Century Gothic"/>
                <a:ea typeface="Century Gothic"/>
                <a:cs typeface="Century Gothic"/>
                <a:sym typeface="Century Gothic"/>
              </a:rPr>
              <a:t> (1737). Guarini’s architecture depended on the combination of Euclidean figures for its beauty and its stability.</a:t>
            </a:r>
            <a:endParaRPr sz="1800">
              <a:solidFill>
                <a:schemeClr val="lt2"/>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85" name="Google Shape;85;p17"/>
          <p:cNvPicPr preferRelativeResize="0"/>
          <p:nvPr/>
        </p:nvPicPr>
        <p:blipFill>
          <a:blip r:embed="rId3">
            <a:alphaModFix/>
          </a:blip>
          <a:stretch>
            <a:fillRect/>
          </a:stretch>
        </p:blipFill>
        <p:spPr>
          <a:xfrm>
            <a:off x="0" y="251160"/>
            <a:ext cx="9144003" cy="4415732"/>
          </a:xfrm>
          <a:prstGeom prst="rect">
            <a:avLst/>
          </a:prstGeom>
          <a:noFill/>
          <a:ln>
            <a:noFill/>
          </a:ln>
        </p:spPr>
      </p:pic>
      <p:sp>
        <p:nvSpPr>
          <p:cNvPr id="86" name="Google Shape;86;p17"/>
          <p:cNvSpPr txBox="1"/>
          <p:nvPr/>
        </p:nvSpPr>
        <p:spPr>
          <a:xfrm>
            <a:off x="519050" y="4654975"/>
            <a:ext cx="83610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latin typeface="Century Gothic"/>
                <a:ea typeface="Century Gothic"/>
                <a:cs typeface="Century Gothic"/>
                <a:sym typeface="Century Gothic"/>
              </a:rPr>
              <a:t>Circle of the Sangallo Family, Illustration to Vitruvius Book III, Chapter 2, c.1530–1545</a:t>
            </a:r>
            <a:endParaRPr sz="2300">
              <a:solidFill>
                <a:schemeClr val="lt2"/>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1279750" y="152400"/>
            <a:ext cx="6295844" cy="4838700"/>
          </a:xfrm>
          <a:prstGeom prst="rect">
            <a:avLst/>
          </a:prstGeom>
          <a:noFill/>
          <a:ln>
            <a:noFill/>
          </a:ln>
        </p:spPr>
      </p:pic>
      <p:sp>
        <p:nvSpPr>
          <p:cNvPr id="92" name="Google Shape;92;p18"/>
          <p:cNvSpPr txBox="1"/>
          <p:nvPr/>
        </p:nvSpPr>
        <p:spPr>
          <a:xfrm>
            <a:off x="4572000" y="98650"/>
            <a:ext cx="4462500" cy="6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A</a:t>
            </a:r>
            <a:r>
              <a:rPr b="1" lang="en" sz="1200">
                <a:latin typeface="Century Gothic"/>
                <a:ea typeface="Century Gothic"/>
                <a:cs typeface="Century Gothic"/>
                <a:sym typeface="Century Gothic"/>
              </a:rPr>
              <a:t>LBERTO PÉREZ-GÓMEZ: ARCHITECTURE AS DRAWING</a:t>
            </a:r>
            <a:endParaRPr b="1" sz="1200">
              <a:latin typeface="Century Gothic"/>
              <a:ea typeface="Century Gothic"/>
              <a:cs typeface="Century Gothic"/>
              <a:sym typeface="Century Gothic"/>
            </a:endParaRPr>
          </a:p>
          <a:p>
            <a:pPr indent="0" lvl="0" marL="0" rtl="0" algn="l">
              <a:spcBef>
                <a:spcPts val="0"/>
              </a:spcBef>
              <a:spcAft>
                <a:spcPts val="0"/>
              </a:spcAft>
              <a:buNone/>
            </a:pPr>
            <a:r>
              <a:rPr b="1" lang="en" sz="1200">
                <a:latin typeface="Century Gothic"/>
                <a:ea typeface="Century Gothic"/>
                <a:cs typeface="Century Gothic"/>
                <a:sym typeface="Century Gothic"/>
              </a:rPr>
              <a:t>28 July 2022– Mark Dorrian and Alberto Pérez-Gómez</a:t>
            </a:r>
            <a:endParaRPr b="1" sz="1200">
              <a:latin typeface="Century Gothic"/>
              <a:ea typeface="Century Gothic"/>
              <a:cs typeface="Century Gothic"/>
              <a:sym typeface="Century Gothic"/>
            </a:endParaRPr>
          </a:p>
        </p:txBody>
      </p:sp>
      <p:sp>
        <p:nvSpPr>
          <p:cNvPr id="93" name="Google Shape;93;p18"/>
          <p:cNvSpPr txBox="1"/>
          <p:nvPr/>
        </p:nvSpPr>
        <p:spPr>
          <a:xfrm>
            <a:off x="201950" y="4345050"/>
            <a:ext cx="59538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02124"/>
                </a:solidFill>
                <a:latin typeface="Century Gothic"/>
                <a:ea typeface="Century Gothic"/>
                <a:cs typeface="Century Gothic"/>
                <a:sym typeface="Century Gothic"/>
              </a:rPr>
              <a:t>Antoine-Laurent-Thomas Vaudoyer (1756–1846), Preliminary Study, ‘Maison d’un Cosmopolite’, inscribed: ‘Maggio 1782’</a:t>
            </a:r>
            <a:endParaRPr sz="1500">
              <a:solidFill>
                <a:srgbClr val="202124"/>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entury Gothic"/>
                <a:ea typeface="Century Gothic"/>
                <a:cs typeface="Century Gothic"/>
                <a:sym typeface="Century Gothic"/>
              </a:rPr>
              <a:t>αρχιτεκτονική, μια μεσολογική προσέγγισή της</a:t>
            </a:r>
            <a:endParaRPr>
              <a:latin typeface="Century Gothic"/>
              <a:ea typeface="Century Gothic"/>
              <a:cs typeface="Century Gothic"/>
              <a:sym typeface="Century Gothic"/>
            </a:endParaRPr>
          </a:p>
        </p:txBody>
      </p:sp>
      <p:sp>
        <p:nvSpPr>
          <p:cNvPr id="99" name="Google Shape;99;p19"/>
          <p:cNvSpPr txBox="1"/>
          <p:nvPr>
            <p:ph idx="1" type="body"/>
          </p:nvPr>
        </p:nvSpPr>
        <p:spPr>
          <a:xfrm>
            <a:off x="311700" y="1152475"/>
            <a:ext cx="8520600" cy="36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latin typeface="Century Gothic"/>
                <a:ea typeface="Century Gothic"/>
                <a:cs typeface="Century Gothic"/>
                <a:sym typeface="Century Gothic"/>
              </a:rPr>
              <a:t>Σύμφωνα με μια διατύπωση του M. Pawley (1991), "τα τελευταία δεκαπέντε χρόνια η Πληροφορία έχει εξαπλωθεί σαν ιός στο σώμα της Αρχιτεκτονικής. Αγνώριστη για την πλειονότητα των αρχιτεκτόνων και απαρατήρητη από τους περισσότερους ιστορικούς και κριτικούς της Αρχιτεκτονικής έχει αλλάξει τον χαρακτήρα της βαθύτερα και ριζικότερα από οποιαδήποτε άλλη τεχνική ή στυλιστική καινοτομία από την αρχή του Μοντερνισμού"                                              </a:t>
            </a:r>
            <a:r>
              <a:rPr i="1" lang="en" sz="1200">
                <a:latin typeface="Century Gothic"/>
                <a:ea typeface="Century Gothic"/>
                <a:cs typeface="Century Gothic"/>
                <a:sym typeface="Century Gothic"/>
              </a:rPr>
              <a:t>Pawley, M., (1991), "Information: weniger ist mehr", περ. "ARCH+"</a:t>
            </a:r>
            <a:endParaRPr i="1" sz="1200">
              <a:latin typeface="Century Gothic"/>
              <a:ea typeface="Century Gothic"/>
              <a:cs typeface="Century Gothic"/>
              <a:sym typeface="Century Gothic"/>
            </a:endParaRPr>
          </a:p>
          <a:p>
            <a:pPr indent="0" lvl="0" marL="0" rtl="0" algn="l">
              <a:spcBef>
                <a:spcPts val="1200"/>
              </a:spcBef>
              <a:spcAft>
                <a:spcPts val="0"/>
              </a:spcAft>
              <a:buNone/>
            </a:pPr>
            <a:r>
              <a:rPr lang="en" sz="1400">
                <a:latin typeface="Century Gothic"/>
                <a:ea typeface="Century Gothic"/>
                <a:cs typeface="Century Gothic"/>
                <a:sym typeface="Century Gothic"/>
              </a:rPr>
              <a:t> Ήδη, βέβαια, η συζήτηση για τη σχετική συμπτωματολογία έχει ανοίξει και έχουν τεθεί οι ερωτήσεις για τους όρους υπό τους οποίους μπορεί να αφορά την αρχιτεκτονική μια </a:t>
            </a:r>
            <a:r>
              <a:rPr b="1" lang="en" sz="1400">
                <a:latin typeface="Century Gothic"/>
                <a:ea typeface="Century Gothic"/>
                <a:cs typeface="Century Gothic"/>
                <a:sym typeface="Century Gothic"/>
              </a:rPr>
              <a:t>μεσολογική προσέγγισή της</a:t>
            </a:r>
            <a:r>
              <a:rPr lang="en"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0" lvl="0" marL="0" rtl="0" algn="l">
              <a:spcBef>
                <a:spcPts val="1200"/>
              </a:spcBef>
              <a:spcAft>
                <a:spcPts val="1200"/>
              </a:spcAft>
              <a:buNone/>
            </a:pPr>
            <a:r>
              <a:rPr lang="en" sz="1400">
                <a:latin typeface="Century Gothic"/>
                <a:ea typeface="Century Gothic"/>
                <a:cs typeface="Century Gothic"/>
                <a:sym typeface="Century Gothic"/>
              </a:rPr>
              <a:t>Η "</a:t>
            </a:r>
            <a:r>
              <a:rPr b="1" lang="en" sz="1400">
                <a:latin typeface="Century Gothic"/>
                <a:ea typeface="Century Gothic"/>
                <a:cs typeface="Century Gothic"/>
                <a:sym typeface="Century Gothic"/>
              </a:rPr>
              <a:t>μεσολογία" (médiologie)</a:t>
            </a:r>
            <a:r>
              <a:rPr lang="en" sz="1400">
                <a:latin typeface="Century Gothic"/>
                <a:ea typeface="Century Gothic"/>
                <a:cs typeface="Century Gothic"/>
                <a:sym typeface="Century Gothic"/>
              </a:rPr>
              <a:t> ως μελέτη κάθε μέσου (médium) που αφορά "τις διαμεσολαβήσεις και τον τεχνικό περίγυρο, τις συγκεκριμένες αλληλεπιδράσεις μεταξύ τεχνολογίας και πολιτισμού" -- </a:t>
            </a:r>
            <a:r>
              <a:rPr lang="en" sz="1200">
                <a:latin typeface="Century Gothic"/>
                <a:ea typeface="Century Gothic"/>
                <a:cs typeface="Century Gothic"/>
                <a:sym typeface="Century Gothic"/>
              </a:rPr>
              <a:t>βλ. Debray, R., (1997), "Η Επιστήμη της Επικοινωνίας. Ιδέες Γενικής Μεσολογίας", Νέα Σύνορα, Αθήνα, (χρ. α΄ έκδ. 1991).</a:t>
            </a:r>
            <a:endParaRPr sz="12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1968900" cy="339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latin typeface="Century Gothic"/>
                <a:ea typeface="Century Gothic"/>
                <a:cs typeface="Century Gothic"/>
                <a:sym typeface="Century Gothic"/>
              </a:rPr>
              <a:t>Η επίδραση της τεχνολογίας στον σύγχρονο τρόπο ζωής</a:t>
            </a:r>
            <a:endParaRPr sz="2320">
              <a:latin typeface="Century Gothic"/>
              <a:ea typeface="Century Gothic"/>
              <a:cs typeface="Century Gothic"/>
              <a:sym typeface="Century Gothic"/>
            </a:endParaRPr>
          </a:p>
          <a:p>
            <a:pPr indent="0" lvl="0" marL="0" rtl="0" algn="l">
              <a:spcBef>
                <a:spcPts val="0"/>
              </a:spcBef>
              <a:spcAft>
                <a:spcPts val="0"/>
              </a:spcAft>
              <a:buSzPts val="990"/>
              <a:buNone/>
            </a:pPr>
            <a:r>
              <a:rPr lang="en" sz="2320">
                <a:latin typeface="Century Gothic"/>
                <a:ea typeface="Century Gothic"/>
                <a:cs typeface="Century Gothic"/>
                <a:sym typeface="Century Gothic"/>
              </a:rPr>
              <a:t>και η ψηφιακή εποχή</a:t>
            </a:r>
            <a:endParaRPr sz="2320">
              <a:latin typeface="Century Gothic"/>
              <a:ea typeface="Century Gothic"/>
              <a:cs typeface="Century Gothic"/>
              <a:sym typeface="Century Gothic"/>
            </a:endParaRPr>
          </a:p>
        </p:txBody>
      </p:sp>
      <p:pic>
        <p:nvPicPr>
          <p:cNvPr id="105" name="Google Shape;105;p20"/>
          <p:cNvPicPr preferRelativeResize="0"/>
          <p:nvPr/>
        </p:nvPicPr>
        <p:blipFill>
          <a:blip r:embed="rId3">
            <a:alphaModFix/>
          </a:blip>
          <a:stretch>
            <a:fillRect/>
          </a:stretch>
        </p:blipFill>
        <p:spPr>
          <a:xfrm>
            <a:off x="2440850" y="324463"/>
            <a:ext cx="5992776" cy="4494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6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entury Gothic"/>
                <a:ea typeface="Century Gothic"/>
                <a:cs typeface="Century Gothic"/>
                <a:sym typeface="Century Gothic"/>
              </a:rPr>
              <a:t>E</a:t>
            </a:r>
            <a:r>
              <a:rPr lang="en">
                <a:latin typeface="Century Gothic"/>
                <a:ea typeface="Century Gothic"/>
                <a:cs typeface="Century Gothic"/>
                <a:sym typeface="Century Gothic"/>
              </a:rPr>
              <a:t>nvironments, movies and tv, g</a:t>
            </a:r>
            <a:r>
              <a:rPr lang="en">
                <a:latin typeface="Century Gothic"/>
                <a:ea typeface="Century Gothic"/>
                <a:cs typeface="Century Gothic"/>
                <a:sym typeface="Century Gothic"/>
              </a:rPr>
              <a:t>aming, </a:t>
            </a:r>
            <a:r>
              <a:rPr lang="en">
                <a:latin typeface="Century Gothic"/>
                <a:ea typeface="Century Gothic"/>
                <a:cs typeface="Century Gothic"/>
                <a:sym typeface="Century Gothic"/>
              </a:rPr>
              <a:t>AI, AR, VR</a:t>
            </a:r>
            <a:endParaRPr>
              <a:latin typeface="Century Gothic"/>
              <a:ea typeface="Century Gothic"/>
              <a:cs typeface="Century Gothic"/>
              <a:sym typeface="Century Gothic"/>
            </a:endParaRPr>
          </a:p>
        </p:txBody>
      </p:sp>
      <p:sp>
        <p:nvSpPr>
          <p:cNvPr id="111" name="Google Shape;111;p21"/>
          <p:cNvSpPr txBox="1"/>
          <p:nvPr/>
        </p:nvSpPr>
        <p:spPr>
          <a:xfrm>
            <a:off x="155000" y="110400"/>
            <a:ext cx="2243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highlight>
                  <a:srgbClr val="202124"/>
                </a:highlight>
                <a:latin typeface="Century Gothic"/>
                <a:ea typeface="Century Gothic"/>
                <a:cs typeface="Century Gothic"/>
                <a:sym typeface="Century Gothic"/>
              </a:rPr>
              <a:t>Blade Runner (1982)</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