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</p:sldIdLst>
  <p:sldSz cx="9144000" cy="6858000" type="screen4x3"/>
  <p:notesSz cx="9144000" cy="6858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54100" y="1312001"/>
            <a:ext cx="7289781" cy="47204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55902" y="561593"/>
            <a:ext cx="6632194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2327" y="1467738"/>
            <a:ext cx="7759344" cy="43853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00024"/>
            <a:ext cx="9144000" cy="645794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3722" y="2234564"/>
            <a:ext cx="7900670" cy="12433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28345" marR="5080" indent="-716280" algn="ctr">
              <a:lnSpc>
                <a:spcPct val="100000"/>
              </a:lnSpc>
              <a:spcBef>
                <a:spcPts val="95"/>
              </a:spcBef>
            </a:pPr>
            <a:r>
              <a:rPr sz="4000" b="1" spc="-325" dirty="0">
                <a:latin typeface="+mn-lt"/>
                <a:cs typeface="Verdana"/>
              </a:rPr>
              <a:t>Διαχείριση</a:t>
            </a:r>
            <a:r>
              <a:rPr sz="4000" b="1" spc="-220" dirty="0">
                <a:latin typeface="+mn-lt"/>
                <a:cs typeface="Verdana"/>
              </a:rPr>
              <a:t> </a:t>
            </a:r>
            <a:r>
              <a:rPr sz="4000" b="1" spc="-245" dirty="0">
                <a:latin typeface="+mn-lt"/>
                <a:cs typeface="Verdana"/>
              </a:rPr>
              <a:t>τ</a:t>
            </a:r>
            <a:r>
              <a:rPr sz="4000" b="1" spc="-385" dirty="0">
                <a:latin typeface="+mn-lt"/>
                <a:cs typeface="Verdana"/>
              </a:rPr>
              <a:t>ω</a:t>
            </a:r>
            <a:r>
              <a:rPr sz="4000" b="1" spc="-365" dirty="0">
                <a:latin typeface="+mn-lt"/>
                <a:cs typeface="Verdana"/>
              </a:rPr>
              <a:t>ν</a:t>
            </a:r>
            <a:r>
              <a:rPr sz="4000" b="1" spc="-250" dirty="0">
                <a:latin typeface="+mn-lt"/>
                <a:cs typeface="Verdana"/>
              </a:rPr>
              <a:t> </a:t>
            </a:r>
            <a:r>
              <a:rPr sz="4000" b="1" spc="-295" dirty="0">
                <a:latin typeface="+mn-lt"/>
                <a:cs typeface="Verdana"/>
              </a:rPr>
              <a:t>φυσικ</a:t>
            </a:r>
            <a:r>
              <a:rPr sz="4000" b="1" spc="-390" dirty="0">
                <a:latin typeface="+mn-lt"/>
                <a:cs typeface="Verdana"/>
              </a:rPr>
              <a:t>ώ</a:t>
            </a:r>
            <a:r>
              <a:rPr sz="4000" b="1" spc="-365" dirty="0">
                <a:latin typeface="+mn-lt"/>
                <a:cs typeface="Verdana"/>
              </a:rPr>
              <a:t>ν</a:t>
            </a:r>
            <a:r>
              <a:rPr sz="4000" b="1" spc="-240" dirty="0">
                <a:latin typeface="+mn-lt"/>
                <a:cs typeface="Verdana"/>
              </a:rPr>
              <a:t> </a:t>
            </a:r>
            <a:r>
              <a:rPr sz="4000" b="1" spc="-170" dirty="0">
                <a:latin typeface="+mn-lt"/>
                <a:cs typeface="Verdana"/>
              </a:rPr>
              <a:t>πόρ</a:t>
            </a:r>
            <a:r>
              <a:rPr sz="4000" b="1" spc="-204" dirty="0">
                <a:latin typeface="+mn-lt"/>
                <a:cs typeface="Verdana"/>
              </a:rPr>
              <a:t>ω</a:t>
            </a:r>
            <a:r>
              <a:rPr sz="4000" b="1" spc="-250" dirty="0">
                <a:latin typeface="+mn-lt"/>
                <a:cs typeface="Verdana"/>
              </a:rPr>
              <a:t>ν  </a:t>
            </a:r>
            <a:r>
              <a:rPr sz="4000" b="1" spc="-380" dirty="0">
                <a:latin typeface="+mn-lt"/>
                <a:cs typeface="Verdana"/>
              </a:rPr>
              <a:t>κα</a:t>
            </a:r>
            <a:r>
              <a:rPr sz="4000" b="1" spc="-190" dirty="0">
                <a:latin typeface="+mn-lt"/>
                <a:cs typeface="Verdana"/>
              </a:rPr>
              <a:t>ι</a:t>
            </a:r>
            <a:r>
              <a:rPr sz="4000" b="1" spc="-250" dirty="0">
                <a:latin typeface="+mn-lt"/>
                <a:cs typeface="Verdana"/>
              </a:rPr>
              <a:t> </a:t>
            </a:r>
            <a:r>
              <a:rPr sz="4000" b="1" spc="-240" dirty="0">
                <a:latin typeface="+mn-lt"/>
                <a:cs typeface="Verdana"/>
              </a:rPr>
              <a:t>τ</a:t>
            </a:r>
            <a:r>
              <a:rPr sz="4000" b="1" spc="-390" dirty="0">
                <a:latin typeface="+mn-lt"/>
                <a:cs typeface="Verdana"/>
              </a:rPr>
              <a:t>ω</a:t>
            </a:r>
            <a:r>
              <a:rPr sz="4000" b="1" spc="-365" dirty="0">
                <a:latin typeface="+mn-lt"/>
                <a:cs typeface="Verdana"/>
              </a:rPr>
              <a:t>ν</a:t>
            </a:r>
            <a:r>
              <a:rPr sz="4000" b="1" spc="-250" dirty="0">
                <a:latin typeface="+mn-lt"/>
                <a:cs typeface="Verdana"/>
              </a:rPr>
              <a:t> </a:t>
            </a:r>
            <a:r>
              <a:rPr sz="4000" b="1" spc="-240" dirty="0">
                <a:latin typeface="+mn-lt"/>
                <a:cs typeface="Verdana"/>
              </a:rPr>
              <a:t>οικοσυ</a:t>
            </a:r>
            <a:r>
              <a:rPr sz="4000" b="1" spc="-260" dirty="0">
                <a:latin typeface="+mn-lt"/>
                <a:cs typeface="Verdana"/>
              </a:rPr>
              <a:t>σ</a:t>
            </a:r>
            <a:r>
              <a:rPr sz="4000" b="1" spc="-395" dirty="0">
                <a:latin typeface="+mn-lt"/>
                <a:cs typeface="Verdana"/>
              </a:rPr>
              <a:t>τημ</a:t>
            </a:r>
            <a:r>
              <a:rPr sz="4000" b="1" spc="-405" dirty="0">
                <a:latin typeface="+mn-lt"/>
                <a:cs typeface="Verdana"/>
              </a:rPr>
              <a:t>ά</a:t>
            </a:r>
            <a:r>
              <a:rPr sz="4000" b="1" spc="-240" dirty="0">
                <a:latin typeface="+mn-lt"/>
                <a:cs typeface="Verdana"/>
              </a:rPr>
              <a:t>τ</a:t>
            </a:r>
            <a:r>
              <a:rPr sz="4000" b="1" spc="-390" dirty="0">
                <a:latin typeface="+mn-lt"/>
                <a:cs typeface="Verdana"/>
              </a:rPr>
              <a:t>ω</a:t>
            </a:r>
            <a:r>
              <a:rPr sz="4000" b="1" spc="-365" dirty="0">
                <a:latin typeface="+mn-lt"/>
                <a:cs typeface="Verdana"/>
              </a:rPr>
              <a:t>ν</a:t>
            </a:r>
            <a:r>
              <a:rPr sz="4000" b="1" spc="-270" dirty="0">
                <a:latin typeface="+mn-lt"/>
                <a:cs typeface="Verdana"/>
              </a:rPr>
              <a:t> </a:t>
            </a:r>
            <a:r>
              <a:rPr sz="4000" b="1" spc="-1065" dirty="0">
                <a:latin typeface="+mn-lt"/>
                <a:cs typeface="Verdana"/>
              </a:rPr>
              <a:t>Ι</a:t>
            </a:r>
            <a:endParaRPr sz="4000" dirty="0">
              <a:latin typeface="+mn-lt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-4762" y="116586"/>
            <a:ext cx="9153525" cy="6557009"/>
            <a:chOff x="-4762" y="116586"/>
            <a:chExt cx="9153525" cy="6557009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91055" y="116586"/>
              <a:ext cx="5429250" cy="1514474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0" y="3886238"/>
              <a:ext cx="9144000" cy="2782570"/>
            </a:xfrm>
            <a:custGeom>
              <a:avLst/>
              <a:gdLst/>
              <a:ahLst/>
              <a:cxnLst/>
              <a:rect l="l" t="t" r="r" b="b"/>
              <a:pathLst>
                <a:path w="9144000" h="2782570">
                  <a:moveTo>
                    <a:pt x="0" y="2782569"/>
                  </a:moveTo>
                  <a:lnTo>
                    <a:pt x="9144000" y="2782569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2782569"/>
                  </a:lnTo>
                  <a:close/>
                </a:path>
              </a:pathLst>
            </a:custGeom>
            <a:ln w="9525">
              <a:solidFill>
                <a:srgbClr val="FFFF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238125" y="3886238"/>
            <a:ext cx="8905875" cy="85215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5"/>
              </a:spcBef>
            </a:pPr>
            <a:r>
              <a:rPr lang="el-GR" sz="3200" b="1" dirty="0" smtClean="0">
                <a:solidFill>
                  <a:srgbClr val="001F5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Διάλεξη </a:t>
            </a:r>
            <a:r>
              <a:rPr sz="3200" b="1" dirty="0" smtClean="0">
                <a:solidFill>
                  <a:srgbClr val="001F5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sz="3200" b="1" spc="-15" dirty="0">
                <a:solidFill>
                  <a:srgbClr val="001F5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Φ</a:t>
            </a:r>
            <a:r>
              <a:rPr sz="3200" b="1" spc="-5" dirty="0">
                <a:solidFill>
                  <a:srgbClr val="001F5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υσι</a:t>
            </a:r>
            <a:r>
              <a:rPr sz="3200" b="1" spc="-100" dirty="0">
                <a:solidFill>
                  <a:srgbClr val="001F5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</a:t>
            </a:r>
            <a:r>
              <a:rPr sz="3200" b="1" dirty="0">
                <a:solidFill>
                  <a:srgbClr val="001F5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ά</a:t>
            </a:r>
            <a:r>
              <a:rPr sz="3200" b="1" spc="-25" dirty="0">
                <a:solidFill>
                  <a:srgbClr val="001F5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b="1" dirty="0">
                <a:solidFill>
                  <a:srgbClr val="001F5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οι</a:t>
            </a:r>
            <a:r>
              <a:rPr sz="3200" b="1" spc="-95" dirty="0">
                <a:solidFill>
                  <a:srgbClr val="001F5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</a:t>
            </a:r>
            <a:r>
              <a:rPr sz="3200" b="1" dirty="0">
                <a:solidFill>
                  <a:srgbClr val="001F5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οσυστήματα</a:t>
            </a:r>
            <a:r>
              <a:rPr sz="3200" b="1" spc="-55" dirty="0">
                <a:solidFill>
                  <a:srgbClr val="001F5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200" b="1" spc="-100" dirty="0">
                <a:solidFill>
                  <a:srgbClr val="001F5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</a:t>
            </a:r>
            <a:r>
              <a:rPr sz="3200" b="1" spc="-5" dirty="0">
                <a:solidFill>
                  <a:srgbClr val="001F5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</a:t>
            </a:r>
            <a:r>
              <a:rPr sz="3200" b="1" dirty="0">
                <a:solidFill>
                  <a:srgbClr val="001F5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ι </a:t>
            </a:r>
            <a:r>
              <a:rPr sz="3200" b="1" spc="-5" dirty="0">
                <a:solidFill>
                  <a:srgbClr val="001F5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διεργασίες</a:t>
            </a:r>
            <a:endParaRPr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250" dirty="0">
              <a:latin typeface="Verdana"/>
              <a:cs typeface="Verdan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57300" y="4840220"/>
            <a:ext cx="6629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dirty="0" smtClean="0"/>
              <a:t>Καθηγητής Σπυρίδων </a:t>
            </a:r>
            <a:r>
              <a:rPr lang="el-GR" sz="2800" dirty="0" err="1" smtClean="0"/>
              <a:t>Ντούγιας</a:t>
            </a:r>
            <a:endParaRPr lang="el-GR" sz="2800" dirty="0" smtClean="0"/>
          </a:p>
          <a:p>
            <a:pPr algn="ctr"/>
            <a:endParaRPr lang="el-GR" sz="2800" dirty="0" smtClean="0"/>
          </a:p>
          <a:p>
            <a:pPr algn="ctr"/>
            <a:r>
              <a:rPr lang="el-GR" sz="2800" dirty="0" smtClean="0"/>
              <a:t>14 Οκτωβρίου 2022</a:t>
            </a:r>
            <a:endParaRPr lang="el-GR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48866" y="1634744"/>
            <a:ext cx="6877684" cy="404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526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Οργανισμοί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ενός</a:t>
            </a:r>
            <a:r>
              <a:rPr sz="2400" spc="-5" dirty="0">
                <a:latin typeface="Times New Roman"/>
                <a:cs typeface="Times New Roman"/>
              </a:rPr>
              <a:t> οικοσυστήματος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τροφική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αλυσίδα</a:t>
            </a:r>
            <a:endParaRPr sz="2400">
              <a:latin typeface="Times New Roman"/>
              <a:cs typeface="Times New Roman"/>
            </a:endParaRPr>
          </a:p>
          <a:p>
            <a:pPr marL="12700" marR="1482725">
              <a:lnSpc>
                <a:spcPct val="199700"/>
              </a:lnSpc>
              <a:spcBef>
                <a:spcPts val="5"/>
              </a:spcBef>
            </a:pPr>
            <a:r>
              <a:rPr sz="2400" dirty="0">
                <a:latin typeface="Times New Roman"/>
                <a:cs typeface="Times New Roman"/>
              </a:rPr>
              <a:t>Βάση </a:t>
            </a:r>
            <a:r>
              <a:rPr sz="2400" spc="-5" dirty="0">
                <a:latin typeface="Times New Roman"/>
                <a:cs typeface="Times New Roman"/>
              </a:rPr>
              <a:t>τροφικής </a:t>
            </a:r>
            <a:r>
              <a:rPr sz="2400" spc="-10" dirty="0">
                <a:latin typeface="Times New Roman"/>
                <a:cs typeface="Times New Roman"/>
              </a:rPr>
              <a:t>αλυσίδας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αποικοδομητές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Ακολούθως: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Παραγωγοί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Καταναλωτές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α΄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βαθμίδας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1833880" algn="l"/>
              </a:tabLst>
            </a:pPr>
            <a:r>
              <a:rPr sz="2400" spc="-10" dirty="0">
                <a:latin typeface="Times New Roman"/>
                <a:cs typeface="Times New Roman"/>
              </a:rPr>
              <a:t>Καταναλωτές	</a:t>
            </a:r>
            <a:r>
              <a:rPr sz="2400" dirty="0">
                <a:latin typeface="Times New Roman"/>
                <a:cs typeface="Times New Roman"/>
              </a:rPr>
              <a:t>ανώτερων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τάξεων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45819" y="1492122"/>
            <a:ext cx="7072630" cy="2952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Ένας</a:t>
            </a:r>
            <a:r>
              <a:rPr sz="2400" spc="-5" dirty="0">
                <a:latin typeface="Times New Roman"/>
                <a:cs typeface="Times New Roman"/>
              </a:rPr>
              <a:t> οργανισμός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δεν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τρέφεται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μόνο με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ένα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είδος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endParaRPr sz="2400">
              <a:latin typeface="Symbol"/>
              <a:cs typeface="Symbol"/>
            </a:endParaRPr>
          </a:p>
          <a:p>
            <a:pPr>
              <a:lnSpc>
                <a:spcPct val="100000"/>
              </a:lnSpc>
            </a:pPr>
            <a:endParaRPr sz="2350">
              <a:latin typeface="Symbol"/>
              <a:cs typeface="Symbol"/>
            </a:endParaRPr>
          </a:p>
          <a:p>
            <a:pPr marL="1905" algn="ctr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σύνθετες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τροφικές</a:t>
            </a:r>
            <a:r>
              <a:rPr sz="2400" spc="-10" dirty="0">
                <a:latin typeface="Times New Roman"/>
                <a:cs typeface="Times New Roman"/>
              </a:rPr>
              <a:t> αλυσίδες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endParaRPr sz="2400">
              <a:latin typeface="Symbol"/>
              <a:cs typeface="Symbo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00">
              <a:latin typeface="Symbol"/>
              <a:cs typeface="Symbol"/>
            </a:endParaRPr>
          </a:p>
          <a:p>
            <a:pPr marL="1905" algn="ctr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τροφικά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πλέγματα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5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Φυτά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φυτοφάγα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-10" dirty="0">
                <a:latin typeface="Times New Roman"/>
                <a:cs typeface="Times New Roman"/>
              </a:rPr>
              <a:t> σαρκοφάγα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(Α)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-10" dirty="0">
                <a:latin typeface="Times New Roman"/>
                <a:cs typeface="Times New Roman"/>
              </a:rPr>
              <a:t> σαρκοφάγα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(Β)</a:t>
            </a:r>
            <a:endParaRPr sz="240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2400" spc="-5" dirty="0">
                <a:latin typeface="Symbol"/>
                <a:cs typeface="Symbol"/>
              </a:rPr>
              <a:t>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αποδομητές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79347" y="241554"/>
            <a:ext cx="65087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0305" y="1950846"/>
            <a:ext cx="7712075" cy="2952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Symbol"/>
                <a:cs typeface="Symbol"/>
              </a:rPr>
              <a:t>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Τροφικές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αλυσίδες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βόσκησης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63627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Γρήγορη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άμεση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μεταφορά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ενέργειας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από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φυτά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στα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φυτοφάγα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Symbol"/>
                <a:cs typeface="Symbol"/>
              </a:rPr>
              <a:t></a:t>
            </a:r>
            <a:r>
              <a:rPr sz="2400" i="1" spc="-5" dirty="0">
                <a:latin typeface="Times New Roman"/>
                <a:cs typeface="Times New Roman"/>
              </a:rPr>
              <a:t>Τροφικές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αλυσίδες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αποσύνθεσης.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Symbol"/>
                <a:cs typeface="Symbol"/>
              </a:rPr>
              <a:t>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σαπροφάγα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καταναλώνουν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νεκρή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φυτική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ύλη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(σαπρομάζα).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5843" y="1501902"/>
            <a:ext cx="4921250" cy="405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Σαπροφάγοι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χερσαίων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οικοσυστημάτων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10" dirty="0">
                <a:latin typeface="Times New Roman"/>
                <a:cs typeface="Times New Roman"/>
              </a:rPr>
              <a:t>χιλιόποδα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spcBef>
                <a:spcPts val="5"/>
              </a:spcBef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γαιοσκώληκες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latin typeface="Times New Roman"/>
                <a:cs typeface="Times New Roman"/>
              </a:rPr>
              <a:t>Θαλάσσια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οικοσυστήματα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10" dirty="0">
                <a:latin typeface="Times New Roman"/>
                <a:cs typeface="Times New Roman"/>
              </a:rPr>
              <a:t>σκουλήκια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μαλάκια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1043" y="1478102"/>
            <a:ext cx="7521575" cy="3647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50" dirty="0">
                <a:latin typeface="Verdana"/>
                <a:cs typeface="Verdana"/>
              </a:rPr>
              <a:t>Εισροή</a:t>
            </a:r>
            <a:r>
              <a:rPr sz="1800" b="1" spc="-140" dirty="0">
                <a:latin typeface="Verdana"/>
                <a:cs typeface="Verdana"/>
              </a:rPr>
              <a:t> </a:t>
            </a:r>
            <a:r>
              <a:rPr sz="1800" b="1" spc="-160" dirty="0">
                <a:latin typeface="Verdana"/>
                <a:cs typeface="Verdana"/>
              </a:rPr>
              <a:t>ενέργειας</a:t>
            </a:r>
            <a:r>
              <a:rPr sz="1800" b="1" spc="-120" dirty="0">
                <a:latin typeface="Verdana"/>
                <a:cs typeface="Verdana"/>
              </a:rPr>
              <a:t> </a:t>
            </a:r>
            <a:r>
              <a:rPr sz="1800" b="1" spc="-105" dirty="0">
                <a:latin typeface="Verdana"/>
                <a:cs typeface="Verdana"/>
              </a:rPr>
              <a:t>στο</a:t>
            </a:r>
            <a:r>
              <a:rPr sz="1800" b="1" spc="-125" dirty="0">
                <a:latin typeface="Verdana"/>
                <a:cs typeface="Verdana"/>
              </a:rPr>
              <a:t> </a:t>
            </a:r>
            <a:r>
              <a:rPr sz="1800" b="1" spc="-140" dirty="0">
                <a:latin typeface="Verdana"/>
                <a:cs typeface="Verdana"/>
              </a:rPr>
              <a:t>οικοσύστημα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32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spc="-60" dirty="0">
                <a:latin typeface="Verdana"/>
                <a:cs typeface="Verdana"/>
              </a:rPr>
              <a:t>Δ</a:t>
            </a:r>
            <a:r>
              <a:rPr sz="1800" spc="-50" dirty="0">
                <a:latin typeface="Verdana"/>
                <a:cs typeface="Verdana"/>
              </a:rPr>
              <a:t>έ</a:t>
            </a:r>
            <a:r>
              <a:rPr sz="1800" spc="155" dirty="0">
                <a:latin typeface="Verdana"/>
                <a:cs typeface="Verdana"/>
              </a:rPr>
              <a:t>σ</a:t>
            </a:r>
            <a:r>
              <a:rPr sz="1800" spc="-65" dirty="0">
                <a:latin typeface="Verdana"/>
                <a:cs typeface="Verdana"/>
              </a:rPr>
              <a:t>μ</a:t>
            </a:r>
            <a:r>
              <a:rPr sz="1800" spc="-175" dirty="0">
                <a:latin typeface="Verdana"/>
                <a:cs typeface="Verdana"/>
              </a:rPr>
              <a:t>ε</a:t>
            </a:r>
            <a:r>
              <a:rPr sz="1800" spc="10" dirty="0">
                <a:latin typeface="Verdana"/>
                <a:cs typeface="Verdana"/>
              </a:rPr>
              <a:t>υσ</a:t>
            </a:r>
            <a:r>
              <a:rPr sz="1800" spc="15" dirty="0">
                <a:latin typeface="Verdana"/>
                <a:cs typeface="Verdana"/>
              </a:rPr>
              <a:t>η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95" dirty="0">
                <a:latin typeface="Verdana"/>
                <a:cs typeface="Verdana"/>
              </a:rPr>
              <a:t>τ</a:t>
            </a:r>
            <a:r>
              <a:rPr sz="1800" spc="-130" dirty="0">
                <a:latin typeface="Verdana"/>
                <a:cs typeface="Verdana"/>
              </a:rPr>
              <a:t>η</a:t>
            </a:r>
            <a:r>
              <a:rPr sz="1800" spc="125" dirty="0">
                <a:latin typeface="Verdana"/>
                <a:cs typeface="Verdana"/>
              </a:rPr>
              <a:t>ς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55" dirty="0">
                <a:latin typeface="Verdana"/>
                <a:cs typeface="Verdana"/>
              </a:rPr>
              <a:t>η</a:t>
            </a:r>
            <a:r>
              <a:rPr sz="1800" spc="-165" dirty="0">
                <a:latin typeface="Verdana"/>
                <a:cs typeface="Verdana"/>
              </a:rPr>
              <a:t>λ</a:t>
            </a:r>
            <a:r>
              <a:rPr sz="1800" spc="-70" dirty="0">
                <a:latin typeface="Verdana"/>
                <a:cs typeface="Verdana"/>
              </a:rPr>
              <a:t>ι</a:t>
            </a:r>
            <a:r>
              <a:rPr sz="1800" spc="95" dirty="0">
                <a:latin typeface="Verdana"/>
                <a:cs typeface="Verdana"/>
              </a:rPr>
              <a:t>α</a:t>
            </a:r>
            <a:r>
              <a:rPr sz="1800" spc="-100" dirty="0">
                <a:latin typeface="Verdana"/>
                <a:cs typeface="Verdana"/>
              </a:rPr>
              <a:t>κ</a:t>
            </a:r>
            <a:r>
              <a:rPr sz="1800" spc="-114" dirty="0">
                <a:latin typeface="Verdana"/>
                <a:cs typeface="Verdana"/>
              </a:rPr>
              <a:t>ή</a:t>
            </a:r>
            <a:r>
              <a:rPr sz="1800" spc="125" dirty="0">
                <a:latin typeface="Verdana"/>
                <a:cs typeface="Verdana"/>
              </a:rPr>
              <a:t>ς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175" dirty="0">
                <a:latin typeface="Verdana"/>
                <a:cs typeface="Verdana"/>
              </a:rPr>
              <a:t>ε</a:t>
            </a:r>
            <a:r>
              <a:rPr sz="1800" spc="-50" dirty="0">
                <a:latin typeface="Verdana"/>
                <a:cs typeface="Verdana"/>
              </a:rPr>
              <a:t>ν</a:t>
            </a:r>
            <a:r>
              <a:rPr sz="1800" spc="-175" dirty="0">
                <a:latin typeface="Verdana"/>
                <a:cs typeface="Verdana"/>
              </a:rPr>
              <a:t>έ</a:t>
            </a:r>
            <a:r>
              <a:rPr sz="1800" spc="70" dirty="0">
                <a:latin typeface="Verdana"/>
                <a:cs typeface="Verdana"/>
              </a:rPr>
              <a:t>ρ</a:t>
            </a:r>
            <a:r>
              <a:rPr sz="1800" spc="-130" dirty="0">
                <a:latin typeface="Verdana"/>
                <a:cs typeface="Verdana"/>
              </a:rPr>
              <a:t>γ</a:t>
            </a:r>
            <a:r>
              <a:rPr sz="1800" spc="-120" dirty="0">
                <a:latin typeface="Verdana"/>
                <a:cs typeface="Verdana"/>
              </a:rPr>
              <a:t>ε</a:t>
            </a:r>
            <a:r>
              <a:rPr sz="1800" spc="-125" dirty="0">
                <a:latin typeface="Verdana"/>
                <a:cs typeface="Verdana"/>
              </a:rPr>
              <a:t>ι</a:t>
            </a:r>
            <a:r>
              <a:rPr sz="1800" spc="95" dirty="0">
                <a:latin typeface="Verdana"/>
                <a:cs typeface="Verdana"/>
              </a:rPr>
              <a:t>α</a:t>
            </a:r>
            <a:r>
              <a:rPr sz="1800" spc="-100" dirty="0">
                <a:latin typeface="Verdana"/>
                <a:cs typeface="Verdana"/>
              </a:rPr>
              <a:t>ς: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320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-15" dirty="0">
                <a:latin typeface="Verdana"/>
                <a:cs typeface="Verdana"/>
              </a:rPr>
              <a:t>μεταφορά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55" dirty="0">
                <a:latin typeface="Verdana"/>
                <a:cs typeface="Verdana"/>
              </a:rPr>
              <a:t>ενέργειας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μέσω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55" dirty="0">
                <a:latin typeface="Verdana"/>
                <a:cs typeface="Verdana"/>
              </a:rPr>
              <a:t>των</a:t>
            </a:r>
            <a:r>
              <a:rPr sz="1800" spc="-114" dirty="0">
                <a:latin typeface="Verdana"/>
                <a:cs typeface="Verdana"/>
              </a:rPr>
              <a:t> </a:t>
            </a:r>
            <a:r>
              <a:rPr sz="1800" spc="-45" dirty="0">
                <a:latin typeface="Verdana"/>
                <a:cs typeface="Verdana"/>
              </a:rPr>
              <a:t>τροφικών</a:t>
            </a:r>
            <a:r>
              <a:rPr sz="1800" spc="-145" dirty="0">
                <a:latin typeface="Verdana"/>
                <a:cs typeface="Verdana"/>
              </a:rPr>
              <a:t> </a:t>
            </a:r>
            <a:r>
              <a:rPr sz="1800" spc="-15" dirty="0">
                <a:latin typeface="Verdana"/>
                <a:cs typeface="Verdana"/>
              </a:rPr>
              <a:t>αλυσίδων</a:t>
            </a:r>
            <a:r>
              <a:rPr sz="1800" spc="-150" dirty="0">
                <a:latin typeface="Verdana"/>
                <a:cs typeface="Verdana"/>
              </a:rPr>
              <a:t> </a:t>
            </a:r>
            <a:r>
              <a:rPr sz="1800" spc="-70" dirty="0">
                <a:latin typeface="Verdana"/>
                <a:cs typeface="Verdana"/>
              </a:rPr>
              <a:t>και</a:t>
            </a:r>
            <a:r>
              <a:rPr sz="1800" spc="-114" dirty="0">
                <a:latin typeface="Verdana"/>
                <a:cs typeface="Verdana"/>
              </a:rPr>
              <a:t> </a:t>
            </a:r>
            <a:r>
              <a:rPr sz="1800" spc="-90" dirty="0">
                <a:latin typeface="Verdana"/>
                <a:cs typeface="Verdana"/>
              </a:rPr>
              <a:t>δικτύων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buFont typeface="Verdana"/>
              <a:buChar char="•"/>
            </a:pPr>
            <a:endParaRPr sz="320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-15" dirty="0">
                <a:latin typeface="Verdana"/>
                <a:cs typeface="Verdana"/>
              </a:rPr>
              <a:t>αποταμίευση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55" dirty="0">
                <a:latin typeface="Verdana"/>
                <a:cs typeface="Verdana"/>
              </a:rPr>
              <a:t>ενέργειας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120" dirty="0">
                <a:latin typeface="Verdana"/>
                <a:cs typeface="Verdana"/>
              </a:rPr>
              <a:t>με</a:t>
            </a:r>
            <a:r>
              <a:rPr sz="1800" spc="-114" dirty="0">
                <a:latin typeface="Verdana"/>
                <a:cs typeface="Verdana"/>
              </a:rPr>
              <a:t> </a:t>
            </a:r>
            <a:r>
              <a:rPr sz="1800" spc="-110" dirty="0">
                <a:latin typeface="Verdana"/>
                <a:cs typeface="Verdana"/>
              </a:rPr>
              <a:t>τη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μορφή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75" dirty="0">
                <a:latin typeface="Verdana"/>
                <a:cs typeface="Verdana"/>
              </a:rPr>
              <a:t>χημικής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55" dirty="0">
                <a:latin typeface="Verdana"/>
                <a:cs typeface="Verdana"/>
              </a:rPr>
              <a:t>ενέργειας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buFont typeface="Verdana"/>
              <a:buChar char="•"/>
            </a:pPr>
            <a:endParaRPr sz="3200">
              <a:latin typeface="Verdana"/>
              <a:cs typeface="Verdana"/>
            </a:endParaRPr>
          </a:p>
          <a:p>
            <a:pPr marL="355600" marR="508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-10" dirty="0">
                <a:latin typeface="Verdana"/>
                <a:cs typeface="Verdana"/>
              </a:rPr>
              <a:t>απώλεια</a:t>
            </a:r>
            <a:r>
              <a:rPr sz="1800" spc="-155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θερμότητας</a:t>
            </a:r>
            <a:r>
              <a:rPr sz="1800" spc="-100" dirty="0">
                <a:latin typeface="Verdana"/>
                <a:cs typeface="Verdana"/>
              </a:rPr>
              <a:t> </a:t>
            </a:r>
            <a:r>
              <a:rPr sz="1800" spc="-125" dirty="0">
                <a:latin typeface="Verdana"/>
                <a:cs typeface="Verdana"/>
              </a:rPr>
              <a:t>(κινητική </a:t>
            </a:r>
            <a:r>
              <a:rPr sz="1800" spc="-70" dirty="0">
                <a:latin typeface="Verdana"/>
                <a:cs typeface="Verdana"/>
              </a:rPr>
              <a:t>και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110" dirty="0">
                <a:latin typeface="Verdana"/>
                <a:cs typeface="Verdana"/>
              </a:rPr>
              <a:t>χημική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100" dirty="0">
                <a:latin typeface="Verdana"/>
                <a:cs typeface="Verdana"/>
              </a:rPr>
              <a:t>ως</a:t>
            </a:r>
            <a:r>
              <a:rPr sz="1800" spc="-145" dirty="0">
                <a:latin typeface="Verdana"/>
                <a:cs typeface="Verdana"/>
              </a:rPr>
              <a:t> </a:t>
            </a:r>
            <a:r>
              <a:rPr sz="1800" spc="5" dirty="0">
                <a:latin typeface="Verdana"/>
                <a:cs typeface="Verdana"/>
              </a:rPr>
              <a:t>απόρριψη</a:t>
            </a:r>
            <a:r>
              <a:rPr sz="1800" spc="-140" dirty="0">
                <a:latin typeface="Verdana"/>
                <a:cs typeface="Verdana"/>
              </a:rPr>
              <a:t> </a:t>
            </a:r>
            <a:r>
              <a:rPr sz="1800" spc="-15" dirty="0">
                <a:latin typeface="Verdana"/>
                <a:cs typeface="Verdana"/>
              </a:rPr>
              <a:t>άχρηστων </a:t>
            </a:r>
            <a:r>
              <a:rPr sz="1800" spc="-615" dirty="0">
                <a:latin typeface="Verdana"/>
                <a:cs typeface="Verdana"/>
              </a:rPr>
              <a:t> </a:t>
            </a:r>
            <a:r>
              <a:rPr sz="1800" spc="-85" dirty="0">
                <a:latin typeface="Verdana"/>
                <a:cs typeface="Verdana"/>
              </a:rPr>
              <a:t>υλικών)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0057" y="1462785"/>
            <a:ext cx="8186420" cy="405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Εδαφικός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χούμος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5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οργανική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ύλη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επιφανειακά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στρώματα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του</a:t>
            </a:r>
            <a:r>
              <a:rPr sz="2400" spc="-5" dirty="0">
                <a:latin typeface="Times New Roman"/>
                <a:cs typeface="Times New Roman"/>
              </a:rPr>
              <a:t> εδάφους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(30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-</a:t>
            </a:r>
            <a:r>
              <a:rPr sz="2400" spc="-5" dirty="0">
                <a:latin typeface="Times New Roman"/>
                <a:cs typeface="Times New Roman"/>
              </a:rPr>
              <a:t> 50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cm)</a:t>
            </a:r>
            <a:endParaRPr sz="2400">
              <a:latin typeface="Times New Roman"/>
              <a:cs typeface="Times New Roman"/>
            </a:endParaRPr>
          </a:p>
          <a:p>
            <a:pPr marL="1471295" marR="1464945" indent="-2540" algn="ctr">
              <a:lnSpc>
                <a:spcPts val="5760"/>
              </a:lnSpc>
              <a:spcBef>
                <a:spcPts val="660"/>
              </a:spcBef>
            </a:pPr>
            <a:r>
              <a:rPr sz="2400" dirty="0">
                <a:latin typeface="Times New Roman"/>
                <a:cs typeface="Times New Roman"/>
              </a:rPr>
              <a:t>Μικροβιακές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διεργασίες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αποσύνθεσης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Σύνθεση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πολύπλοκων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οργανικών</a:t>
            </a:r>
            <a:r>
              <a:rPr sz="2400" dirty="0">
                <a:latin typeface="Times New Roman"/>
                <a:cs typeface="Times New Roman"/>
              </a:rPr>
              <a:t> ενώσεων</a:t>
            </a:r>
            <a:endParaRPr sz="2400">
              <a:latin typeface="Times New Roman"/>
              <a:cs typeface="Times New Roman"/>
            </a:endParaRPr>
          </a:p>
          <a:p>
            <a:pPr marL="697230" marR="689610" algn="ctr">
              <a:lnSpc>
                <a:spcPts val="5760"/>
              </a:lnSpc>
            </a:pPr>
            <a:r>
              <a:rPr sz="2400" dirty="0">
                <a:latin typeface="Times New Roman"/>
                <a:cs typeface="Times New Roman"/>
              </a:rPr>
              <a:t>ανοργανοποίηση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της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οργανικής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ουσίας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(ορυκτογένεση)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σύνθεση </a:t>
            </a:r>
            <a:r>
              <a:rPr sz="2400" spc="-10" dirty="0">
                <a:latin typeface="Times New Roman"/>
                <a:cs typeface="Times New Roman"/>
              </a:rPr>
              <a:t>χουμικών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ενώσεων</a:t>
            </a:r>
            <a:r>
              <a:rPr sz="2400" spc="-5" dirty="0">
                <a:latin typeface="Times New Roman"/>
                <a:cs typeface="Times New Roman"/>
              </a:rPr>
              <a:t> (χουμοποίηση)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1400" y="1540428"/>
            <a:ext cx="6934162" cy="4123771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908807" y="5774537"/>
            <a:ext cx="284543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Ο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κύκλος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άνθρακα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60500" y="1416605"/>
            <a:ext cx="6360827" cy="4107894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240407" y="5627928"/>
            <a:ext cx="514794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Ο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οξειδοαναγωγικός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κύκλος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άνθρακα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60750" y="6181140"/>
            <a:ext cx="26809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Ο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κύκλος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του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αζώτου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79894" y="1324507"/>
            <a:ext cx="7159253" cy="497469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130932" y="6279591"/>
            <a:ext cx="49841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Ο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οξειδοαναγωγικός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κύκλος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του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αζώτου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6266" y="561593"/>
            <a:ext cx="65087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1043" y="1478102"/>
            <a:ext cx="7669530" cy="4306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Verdana"/>
                <a:cs typeface="Verdana"/>
              </a:rPr>
              <a:t>Οικολογία</a:t>
            </a:r>
            <a:r>
              <a:rPr sz="1800" spc="-160" dirty="0">
                <a:latin typeface="Verdana"/>
                <a:cs typeface="Verdana"/>
              </a:rPr>
              <a:t> </a:t>
            </a:r>
            <a:r>
              <a:rPr sz="1800" dirty="0">
                <a:latin typeface="Symbol"/>
                <a:cs typeface="Symbol"/>
              </a:rPr>
              <a:t>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125" dirty="0">
                <a:latin typeface="Verdana"/>
                <a:cs typeface="Verdana"/>
              </a:rPr>
              <a:t>μελέτη</a:t>
            </a:r>
            <a:r>
              <a:rPr sz="1800" spc="-100" dirty="0">
                <a:latin typeface="Verdana"/>
                <a:cs typeface="Verdana"/>
              </a:rPr>
              <a:t> </a:t>
            </a:r>
            <a:r>
              <a:rPr sz="1800" spc="-55" dirty="0">
                <a:latin typeface="Verdana"/>
                <a:cs typeface="Verdana"/>
              </a:rPr>
              <a:t>φυτών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70" dirty="0">
                <a:latin typeface="Verdana"/>
                <a:cs typeface="Verdana"/>
              </a:rPr>
              <a:t>και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25" dirty="0">
                <a:latin typeface="Verdana"/>
                <a:cs typeface="Verdana"/>
              </a:rPr>
              <a:t>ζώων</a:t>
            </a:r>
            <a:r>
              <a:rPr sz="1800" spc="-15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σε</a:t>
            </a:r>
            <a:r>
              <a:rPr sz="1800" spc="-145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σχέση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114" dirty="0">
                <a:latin typeface="Verdana"/>
                <a:cs typeface="Verdana"/>
              </a:rPr>
              <a:t>με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45" dirty="0">
                <a:latin typeface="Verdana"/>
                <a:cs typeface="Verdana"/>
              </a:rPr>
              <a:t>το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35" dirty="0">
                <a:latin typeface="Verdana"/>
                <a:cs typeface="Verdana"/>
              </a:rPr>
              <a:t>περιβάλλον</a:t>
            </a:r>
            <a:r>
              <a:rPr sz="1800" spc="-12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τους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3200">
              <a:latin typeface="Verdana"/>
              <a:cs typeface="Verdana"/>
            </a:endParaRPr>
          </a:p>
          <a:p>
            <a:pPr marL="355600" marR="5080" indent="-342900">
              <a:lnSpc>
                <a:spcPct val="100000"/>
              </a:lnSpc>
              <a:buFont typeface="Verdana"/>
              <a:buChar char="•"/>
              <a:tabLst>
                <a:tab pos="354965" algn="l"/>
                <a:tab pos="355600" algn="l"/>
              </a:tabLst>
            </a:pPr>
            <a:r>
              <a:rPr sz="1800" i="1" spc="-35" dirty="0">
                <a:latin typeface="Verdana"/>
                <a:cs typeface="Verdana"/>
              </a:rPr>
              <a:t>ο</a:t>
            </a:r>
            <a:r>
              <a:rPr sz="1800" i="1" spc="-45" dirty="0">
                <a:latin typeface="Verdana"/>
                <a:cs typeface="Verdana"/>
              </a:rPr>
              <a:t>ι</a:t>
            </a:r>
            <a:r>
              <a:rPr sz="1800" i="1" spc="-40" dirty="0">
                <a:latin typeface="Verdana"/>
                <a:cs typeface="Verdana"/>
              </a:rPr>
              <a:t>κ</a:t>
            </a:r>
            <a:r>
              <a:rPr sz="1800" i="1" spc="-50" dirty="0">
                <a:latin typeface="Verdana"/>
                <a:cs typeface="Verdana"/>
              </a:rPr>
              <a:t>ο</a:t>
            </a:r>
            <a:r>
              <a:rPr sz="1800" i="1" spc="155" dirty="0">
                <a:latin typeface="Verdana"/>
                <a:cs typeface="Verdana"/>
              </a:rPr>
              <a:t>σ</a:t>
            </a:r>
            <a:r>
              <a:rPr sz="1800" i="1" spc="-35" dirty="0">
                <a:latin typeface="Verdana"/>
                <a:cs typeface="Verdana"/>
              </a:rPr>
              <a:t>ύστ</a:t>
            </a:r>
            <a:r>
              <a:rPr sz="1800" i="1" spc="-45" dirty="0">
                <a:latin typeface="Verdana"/>
                <a:cs typeface="Verdana"/>
              </a:rPr>
              <a:t>η</a:t>
            </a:r>
            <a:r>
              <a:rPr sz="1800" i="1" spc="-65" dirty="0">
                <a:latin typeface="Verdana"/>
                <a:cs typeface="Verdana"/>
              </a:rPr>
              <a:t>μ</a:t>
            </a:r>
            <a:r>
              <a:rPr sz="1800" i="1" spc="105" dirty="0">
                <a:latin typeface="Verdana"/>
                <a:cs typeface="Verdana"/>
              </a:rPr>
              <a:t>α</a:t>
            </a:r>
            <a:r>
              <a:rPr sz="1800" i="1" spc="-105" dirty="0">
                <a:latin typeface="Verdana"/>
                <a:cs typeface="Verdana"/>
              </a:rPr>
              <a:t> </a:t>
            </a:r>
            <a:r>
              <a:rPr sz="1800" dirty="0">
                <a:latin typeface="Symbol"/>
                <a:cs typeface="Symbol"/>
              </a:rPr>
              <a:t>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155" dirty="0">
                <a:latin typeface="Verdana"/>
                <a:cs typeface="Verdana"/>
              </a:rPr>
              <a:t>σ</a:t>
            </a:r>
            <a:r>
              <a:rPr sz="1800" spc="-35" dirty="0">
                <a:latin typeface="Verdana"/>
                <a:cs typeface="Verdana"/>
              </a:rPr>
              <a:t>ύστ</a:t>
            </a:r>
            <a:r>
              <a:rPr sz="1800" spc="-45" dirty="0">
                <a:latin typeface="Verdana"/>
                <a:cs typeface="Verdana"/>
              </a:rPr>
              <a:t>η</a:t>
            </a:r>
            <a:r>
              <a:rPr sz="1800" spc="-65" dirty="0">
                <a:latin typeface="Verdana"/>
                <a:cs typeface="Verdana"/>
              </a:rPr>
              <a:t>μ</a:t>
            </a:r>
            <a:r>
              <a:rPr sz="1800" spc="105" dirty="0">
                <a:latin typeface="Verdana"/>
                <a:cs typeface="Verdana"/>
              </a:rPr>
              <a:t>α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80" dirty="0">
                <a:latin typeface="Verdana"/>
                <a:cs typeface="Verdana"/>
              </a:rPr>
              <a:t>ο</a:t>
            </a:r>
            <a:r>
              <a:rPr sz="1800" spc="70" dirty="0">
                <a:latin typeface="Verdana"/>
                <a:cs typeface="Verdana"/>
              </a:rPr>
              <a:t>ρ</a:t>
            </a:r>
            <a:r>
              <a:rPr sz="1800" spc="10" dirty="0">
                <a:latin typeface="Verdana"/>
                <a:cs typeface="Verdana"/>
              </a:rPr>
              <a:t>γα</a:t>
            </a:r>
            <a:r>
              <a:rPr sz="1800" spc="-50" dirty="0">
                <a:latin typeface="Verdana"/>
                <a:cs typeface="Verdana"/>
              </a:rPr>
              <a:t>ν</a:t>
            </a:r>
            <a:r>
              <a:rPr sz="1800" spc="-125" dirty="0">
                <a:latin typeface="Verdana"/>
                <a:cs typeface="Verdana"/>
              </a:rPr>
              <a:t>ι</a:t>
            </a:r>
            <a:r>
              <a:rPr sz="1800" spc="155" dirty="0">
                <a:latin typeface="Verdana"/>
                <a:cs typeface="Verdana"/>
              </a:rPr>
              <a:t>σ</a:t>
            </a:r>
            <a:r>
              <a:rPr sz="1800" spc="-65" dirty="0">
                <a:latin typeface="Verdana"/>
                <a:cs typeface="Verdana"/>
              </a:rPr>
              <a:t>μ</a:t>
            </a:r>
            <a:r>
              <a:rPr sz="1800" dirty="0">
                <a:latin typeface="Verdana"/>
                <a:cs typeface="Verdana"/>
              </a:rPr>
              <a:t>ών</a:t>
            </a:r>
            <a:r>
              <a:rPr sz="1800" spc="-165" dirty="0">
                <a:latin typeface="Verdana"/>
                <a:cs typeface="Verdana"/>
              </a:rPr>
              <a:t> </a:t>
            </a:r>
            <a:r>
              <a:rPr sz="1800" spc="55" dirty="0">
                <a:latin typeface="Verdana"/>
                <a:cs typeface="Verdana"/>
              </a:rPr>
              <a:t>π</a:t>
            </a:r>
            <a:r>
              <a:rPr sz="1800" spc="10" dirty="0">
                <a:latin typeface="Verdana"/>
                <a:cs typeface="Verdana"/>
              </a:rPr>
              <a:t>ου</a:t>
            </a:r>
            <a:r>
              <a:rPr sz="1800" spc="-140" dirty="0">
                <a:latin typeface="Verdana"/>
                <a:cs typeface="Verdana"/>
              </a:rPr>
              <a:t> </a:t>
            </a:r>
            <a:r>
              <a:rPr sz="1800" spc="-130" dirty="0">
                <a:latin typeface="Verdana"/>
                <a:cs typeface="Verdana"/>
              </a:rPr>
              <a:t>β</a:t>
            </a:r>
            <a:r>
              <a:rPr sz="1800" spc="-45" dirty="0">
                <a:latin typeface="Verdana"/>
                <a:cs typeface="Verdana"/>
              </a:rPr>
              <a:t>ι</a:t>
            </a:r>
            <a:r>
              <a:rPr sz="1800" dirty="0">
                <a:latin typeface="Verdana"/>
                <a:cs typeface="Verdana"/>
              </a:rPr>
              <a:t>ώ</a:t>
            </a:r>
            <a:r>
              <a:rPr sz="1800" spc="25" dirty="0">
                <a:latin typeface="Verdana"/>
                <a:cs typeface="Verdana"/>
              </a:rPr>
              <a:t>ν</a:t>
            </a:r>
            <a:r>
              <a:rPr sz="1800" spc="-175" dirty="0">
                <a:latin typeface="Verdana"/>
                <a:cs typeface="Verdana"/>
              </a:rPr>
              <a:t>ε</a:t>
            </a:r>
            <a:r>
              <a:rPr sz="1800" spc="-135" dirty="0">
                <a:latin typeface="Verdana"/>
                <a:cs typeface="Verdana"/>
              </a:rPr>
              <a:t>ι</a:t>
            </a:r>
            <a:r>
              <a:rPr sz="1800" spc="-155" dirty="0">
                <a:latin typeface="Verdana"/>
                <a:cs typeface="Verdana"/>
              </a:rPr>
              <a:t> </a:t>
            </a:r>
            <a:r>
              <a:rPr sz="1800" spc="155" dirty="0">
                <a:latin typeface="Verdana"/>
                <a:cs typeface="Verdana"/>
              </a:rPr>
              <a:t>σ</a:t>
            </a:r>
            <a:r>
              <a:rPr sz="1800" spc="-165" dirty="0">
                <a:latin typeface="Verdana"/>
                <a:cs typeface="Verdana"/>
              </a:rPr>
              <a:t>ε</a:t>
            </a:r>
            <a:r>
              <a:rPr sz="1800" spc="-150" dirty="0">
                <a:latin typeface="Verdana"/>
                <a:cs typeface="Verdana"/>
              </a:rPr>
              <a:t> </a:t>
            </a:r>
            <a:r>
              <a:rPr sz="1800" spc="155" dirty="0">
                <a:latin typeface="Verdana"/>
                <a:cs typeface="Verdana"/>
              </a:rPr>
              <a:t>σ</a:t>
            </a:r>
            <a:r>
              <a:rPr sz="1800" spc="-105" dirty="0">
                <a:latin typeface="Verdana"/>
                <a:cs typeface="Verdana"/>
              </a:rPr>
              <a:t>υγ</a:t>
            </a:r>
            <a:r>
              <a:rPr sz="1800" spc="-110" dirty="0">
                <a:latin typeface="Verdana"/>
                <a:cs typeface="Verdana"/>
              </a:rPr>
              <a:t>κ</a:t>
            </a:r>
            <a:r>
              <a:rPr sz="1800" spc="-175" dirty="0">
                <a:latin typeface="Verdana"/>
                <a:cs typeface="Verdana"/>
              </a:rPr>
              <a:t>ε</a:t>
            </a:r>
            <a:r>
              <a:rPr sz="1800" spc="-40" dirty="0">
                <a:latin typeface="Verdana"/>
                <a:cs typeface="Verdana"/>
              </a:rPr>
              <a:t>κ</a:t>
            </a:r>
            <a:r>
              <a:rPr sz="1800" spc="-55" dirty="0">
                <a:latin typeface="Verdana"/>
                <a:cs typeface="Verdana"/>
              </a:rPr>
              <a:t>ρ</a:t>
            </a:r>
            <a:r>
              <a:rPr sz="1800" spc="-125" dirty="0">
                <a:latin typeface="Verdana"/>
                <a:cs typeface="Verdana"/>
              </a:rPr>
              <a:t>ι</a:t>
            </a:r>
            <a:r>
              <a:rPr sz="1800" spc="-65" dirty="0">
                <a:latin typeface="Verdana"/>
                <a:cs typeface="Verdana"/>
              </a:rPr>
              <a:t>μ</a:t>
            </a:r>
            <a:r>
              <a:rPr sz="1800" spc="-175" dirty="0">
                <a:latin typeface="Verdana"/>
                <a:cs typeface="Verdana"/>
              </a:rPr>
              <a:t>έ</a:t>
            </a:r>
            <a:r>
              <a:rPr sz="1800" spc="-50" dirty="0">
                <a:latin typeface="Verdana"/>
                <a:cs typeface="Verdana"/>
              </a:rPr>
              <a:t>ν</a:t>
            </a:r>
            <a:r>
              <a:rPr sz="1800" spc="60" dirty="0">
                <a:latin typeface="Verdana"/>
                <a:cs typeface="Verdana"/>
              </a:rPr>
              <a:t>ο  </a:t>
            </a:r>
            <a:r>
              <a:rPr sz="1800" spc="95" dirty="0">
                <a:latin typeface="Verdana"/>
                <a:cs typeface="Verdana"/>
              </a:rPr>
              <a:t>α</a:t>
            </a:r>
            <a:r>
              <a:rPr sz="1800" spc="-130" dirty="0">
                <a:latin typeface="Verdana"/>
                <a:cs typeface="Verdana"/>
              </a:rPr>
              <a:t>β</a:t>
            </a:r>
            <a:r>
              <a:rPr sz="1800" spc="-50" dirty="0">
                <a:latin typeface="Verdana"/>
                <a:cs typeface="Verdana"/>
              </a:rPr>
              <a:t>ιοτ</a:t>
            </a:r>
            <a:r>
              <a:rPr sz="1800" spc="-125" dirty="0">
                <a:latin typeface="Verdana"/>
                <a:cs typeface="Verdana"/>
              </a:rPr>
              <a:t>ι</a:t>
            </a:r>
            <a:r>
              <a:rPr sz="1800" spc="-40" dirty="0">
                <a:latin typeface="Verdana"/>
                <a:cs typeface="Verdana"/>
              </a:rPr>
              <a:t>κό</a:t>
            </a:r>
            <a:r>
              <a:rPr sz="1800" spc="-160" dirty="0">
                <a:latin typeface="Verdana"/>
                <a:cs typeface="Verdana"/>
              </a:rPr>
              <a:t> </a:t>
            </a:r>
            <a:r>
              <a:rPr sz="1800" spc="55" dirty="0">
                <a:latin typeface="Verdana"/>
                <a:cs typeface="Verdana"/>
              </a:rPr>
              <a:t>π</a:t>
            </a:r>
            <a:r>
              <a:rPr sz="1800" spc="-175" dirty="0">
                <a:latin typeface="Verdana"/>
                <a:cs typeface="Verdana"/>
              </a:rPr>
              <a:t>ε</a:t>
            </a:r>
            <a:r>
              <a:rPr sz="1800" spc="70" dirty="0">
                <a:latin typeface="Verdana"/>
                <a:cs typeface="Verdana"/>
              </a:rPr>
              <a:t>ρ</a:t>
            </a:r>
            <a:r>
              <a:rPr sz="1800" spc="-125" dirty="0">
                <a:latin typeface="Verdana"/>
                <a:cs typeface="Verdana"/>
              </a:rPr>
              <a:t>ι</a:t>
            </a:r>
            <a:r>
              <a:rPr sz="1800" spc="25" dirty="0">
                <a:latin typeface="Verdana"/>
                <a:cs typeface="Verdana"/>
              </a:rPr>
              <a:t>β</a:t>
            </a:r>
            <a:r>
              <a:rPr sz="1800" spc="15" dirty="0">
                <a:latin typeface="Verdana"/>
                <a:cs typeface="Verdana"/>
              </a:rPr>
              <a:t>ά</a:t>
            </a:r>
            <a:r>
              <a:rPr sz="1800" spc="-110" dirty="0">
                <a:latin typeface="Verdana"/>
                <a:cs typeface="Verdana"/>
              </a:rPr>
              <a:t>λ</a:t>
            </a:r>
            <a:r>
              <a:rPr sz="1800" spc="-114" dirty="0">
                <a:latin typeface="Verdana"/>
                <a:cs typeface="Verdana"/>
              </a:rPr>
              <a:t>λ</a:t>
            </a:r>
            <a:r>
              <a:rPr sz="1800" spc="5" dirty="0">
                <a:latin typeface="Verdana"/>
                <a:cs typeface="Verdana"/>
              </a:rPr>
              <a:t>ον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30" dirty="0">
                <a:latin typeface="Verdana"/>
                <a:cs typeface="Verdana"/>
              </a:rPr>
              <a:t>κ</a:t>
            </a:r>
            <a:r>
              <a:rPr sz="1800" spc="-40" dirty="0">
                <a:latin typeface="Verdana"/>
                <a:cs typeface="Verdana"/>
              </a:rPr>
              <a:t>α</a:t>
            </a:r>
            <a:r>
              <a:rPr sz="1800" spc="-135" dirty="0">
                <a:latin typeface="Verdana"/>
                <a:cs typeface="Verdana"/>
              </a:rPr>
              <a:t>ι </a:t>
            </a:r>
            <a:r>
              <a:rPr sz="1800" spc="-175" dirty="0">
                <a:latin typeface="Verdana"/>
                <a:cs typeface="Verdana"/>
              </a:rPr>
              <a:t>ε</a:t>
            </a:r>
            <a:r>
              <a:rPr sz="1800" spc="55" dirty="0">
                <a:latin typeface="Verdana"/>
                <a:cs typeface="Verdana"/>
              </a:rPr>
              <a:t>π</a:t>
            </a:r>
            <a:r>
              <a:rPr sz="1800" spc="-55" dirty="0">
                <a:latin typeface="Verdana"/>
                <a:cs typeface="Verdana"/>
              </a:rPr>
              <a:t>η</a:t>
            </a:r>
            <a:r>
              <a:rPr sz="1800" spc="70" dirty="0">
                <a:latin typeface="Verdana"/>
                <a:cs typeface="Verdana"/>
              </a:rPr>
              <a:t>ρ</a:t>
            </a:r>
            <a:r>
              <a:rPr sz="1800" spc="-175" dirty="0">
                <a:latin typeface="Verdana"/>
                <a:cs typeface="Verdana"/>
              </a:rPr>
              <a:t>ε</a:t>
            </a:r>
            <a:r>
              <a:rPr sz="1800" spc="95" dirty="0">
                <a:latin typeface="Verdana"/>
                <a:cs typeface="Verdana"/>
              </a:rPr>
              <a:t>ά</a:t>
            </a:r>
            <a:r>
              <a:rPr sz="1800" spc="-110" dirty="0">
                <a:latin typeface="Verdana"/>
                <a:cs typeface="Verdana"/>
              </a:rPr>
              <a:t>ζε</a:t>
            </a:r>
            <a:r>
              <a:rPr sz="1800" spc="-120" dirty="0">
                <a:latin typeface="Verdana"/>
                <a:cs typeface="Verdana"/>
              </a:rPr>
              <a:t>τ</a:t>
            </a:r>
            <a:r>
              <a:rPr sz="1800" spc="95" dirty="0">
                <a:latin typeface="Verdana"/>
                <a:cs typeface="Verdana"/>
              </a:rPr>
              <a:t>α</a:t>
            </a:r>
            <a:r>
              <a:rPr sz="1800" spc="-135" dirty="0">
                <a:latin typeface="Verdana"/>
                <a:cs typeface="Verdana"/>
              </a:rPr>
              <a:t>ι</a:t>
            </a:r>
            <a:r>
              <a:rPr sz="1800" spc="-110" dirty="0">
                <a:latin typeface="Verdana"/>
                <a:cs typeface="Verdana"/>
              </a:rPr>
              <a:t> </a:t>
            </a:r>
            <a:r>
              <a:rPr sz="1800" spc="95" dirty="0">
                <a:latin typeface="Verdana"/>
                <a:cs typeface="Verdana"/>
              </a:rPr>
              <a:t>α</a:t>
            </a:r>
            <a:r>
              <a:rPr sz="1800" spc="55" dirty="0">
                <a:latin typeface="Verdana"/>
                <a:cs typeface="Verdana"/>
              </a:rPr>
              <a:t>π</a:t>
            </a:r>
            <a:r>
              <a:rPr sz="1800" spc="85" dirty="0">
                <a:latin typeface="Verdana"/>
                <a:cs typeface="Verdana"/>
              </a:rPr>
              <a:t>ό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15" dirty="0">
                <a:latin typeface="Verdana"/>
                <a:cs typeface="Verdana"/>
              </a:rPr>
              <a:t>α</a:t>
            </a:r>
            <a:r>
              <a:rPr sz="1800" spc="10" dirty="0">
                <a:latin typeface="Verdana"/>
                <a:cs typeface="Verdana"/>
              </a:rPr>
              <a:t>υ</a:t>
            </a:r>
            <a:r>
              <a:rPr sz="1800" spc="-45" dirty="0">
                <a:latin typeface="Verdana"/>
                <a:cs typeface="Verdana"/>
              </a:rPr>
              <a:t>τό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buFont typeface="Verdana"/>
              <a:buChar char="•"/>
            </a:pPr>
            <a:endParaRPr sz="3200">
              <a:latin typeface="Verdana"/>
              <a:cs typeface="Verdana"/>
            </a:endParaRPr>
          </a:p>
          <a:p>
            <a:pPr marL="391795">
              <a:lnSpc>
                <a:spcPct val="100000"/>
              </a:lnSpc>
            </a:pPr>
            <a:r>
              <a:rPr sz="1800" spc="-40" dirty="0">
                <a:latin typeface="Verdana"/>
                <a:cs typeface="Verdana"/>
              </a:rPr>
              <a:t>Πραγματοποιείται</a:t>
            </a:r>
            <a:r>
              <a:rPr sz="1800" spc="-120" dirty="0">
                <a:latin typeface="Verdana"/>
                <a:cs typeface="Verdana"/>
              </a:rPr>
              <a:t> </a:t>
            </a:r>
            <a:r>
              <a:rPr sz="1800" spc="-30" dirty="0">
                <a:latin typeface="Verdana"/>
                <a:cs typeface="Verdana"/>
              </a:rPr>
              <a:t>ανταλλαγή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55" dirty="0">
                <a:latin typeface="Verdana"/>
                <a:cs typeface="Verdana"/>
              </a:rPr>
              <a:t>ενέργειας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320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-114" dirty="0">
                <a:latin typeface="Verdana"/>
                <a:cs typeface="Verdana"/>
              </a:rPr>
              <a:t>Γη</a:t>
            </a:r>
            <a:r>
              <a:rPr sz="1800" spc="-145" dirty="0">
                <a:latin typeface="Verdana"/>
                <a:cs typeface="Verdana"/>
              </a:rPr>
              <a:t> </a:t>
            </a:r>
            <a:r>
              <a:rPr sz="1800" dirty="0">
                <a:latin typeface="Symbol"/>
                <a:cs typeface="Symbol"/>
              </a:rPr>
              <a:t>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135" dirty="0">
                <a:latin typeface="Verdana"/>
                <a:cs typeface="Verdana"/>
              </a:rPr>
              <a:t>Το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60" dirty="0">
                <a:latin typeface="Verdana"/>
                <a:cs typeface="Verdana"/>
              </a:rPr>
              <a:t>μεγαλύτερο</a:t>
            </a:r>
            <a:r>
              <a:rPr sz="1800" spc="-100" dirty="0">
                <a:latin typeface="Verdana"/>
                <a:cs typeface="Verdana"/>
              </a:rPr>
              <a:t> </a:t>
            </a:r>
            <a:r>
              <a:rPr sz="1800" spc="-70" dirty="0">
                <a:latin typeface="Verdana"/>
                <a:cs typeface="Verdana"/>
              </a:rPr>
              <a:t>και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αύταρκες</a:t>
            </a:r>
            <a:r>
              <a:rPr sz="1800" spc="-114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οικοσύστημα,</a:t>
            </a:r>
            <a:r>
              <a:rPr sz="1800" spc="-140" dirty="0">
                <a:latin typeface="Verdana"/>
                <a:cs typeface="Verdana"/>
              </a:rPr>
              <a:t> </a:t>
            </a:r>
            <a:r>
              <a:rPr sz="1800" spc="25" dirty="0">
                <a:latin typeface="Verdana"/>
                <a:cs typeface="Verdana"/>
              </a:rPr>
              <a:t>που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φυσικά</a:t>
            </a:r>
            <a:endParaRPr sz="1800">
              <a:latin typeface="Verdana"/>
              <a:cs typeface="Verdana"/>
            </a:endParaRPr>
          </a:p>
          <a:p>
            <a:pPr marL="355600">
              <a:lnSpc>
                <a:spcPct val="100000"/>
              </a:lnSpc>
            </a:pPr>
            <a:r>
              <a:rPr sz="1800" spc="-50" dirty="0">
                <a:latin typeface="Verdana"/>
                <a:cs typeface="Verdana"/>
              </a:rPr>
              <a:t>περιλαμβάνει</a:t>
            </a:r>
            <a:r>
              <a:rPr sz="1800" spc="-145" dirty="0">
                <a:latin typeface="Verdana"/>
                <a:cs typeface="Verdana"/>
              </a:rPr>
              <a:t> </a:t>
            </a:r>
            <a:r>
              <a:rPr sz="1800" spc="25" dirty="0">
                <a:latin typeface="Verdana"/>
                <a:cs typeface="Verdana"/>
              </a:rPr>
              <a:t>όλα</a:t>
            </a:r>
            <a:r>
              <a:rPr sz="1800" spc="-140" dirty="0">
                <a:latin typeface="Verdana"/>
                <a:cs typeface="Verdana"/>
              </a:rPr>
              <a:t> </a:t>
            </a:r>
            <a:r>
              <a:rPr sz="1800" spc="-35" dirty="0">
                <a:latin typeface="Verdana"/>
                <a:cs typeface="Verdana"/>
              </a:rPr>
              <a:t>τα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45" dirty="0">
                <a:latin typeface="Verdana"/>
                <a:cs typeface="Verdana"/>
              </a:rPr>
              <a:t>φυτά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70" dirty="0">
                <a:latin typeface="Verdana"/>
                <a:cs typeface="Verdana"/>
              </a:rPr>
              <a:t>και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35" dirty="0">
                <a:latin typeface="Verdana"/>
                <a:cs typeface="Verdana"/>
              </a:rPr>
              <a:t>τα</a:t>
            </a:r>
            <a:r>
              <a:rPr sz="1800" spc="-145" dirty="0">
                <a:latin typeface="Verdana"/>
                <a:cs typeface="Verdana"/>
              </a:rPr>
              <a:t> </a:t>
            </a:r>
            <a:r>
              <a:rPr sz="1800" spc="65" dirty="0">
                <a:latin typeface="Verdana"/>
                <a:cs typeface="Verdana"/>
              </a:rPr>
              <a:t>ζώα</a:t>
            </a:r>
            <a:endParaRPr sz="1800">
              <a:latin typeface="Verdana"/>
              <a:cs typeface="Verdana"/>
            </a:endParaRPr>
          </a:p>
          <a:p>
            <a:pPr marL="455930">
              <a:lnSpc>
                <a:spcPct val="100000"/>
              </a:lnSpc>
              <a:spcBef>
                <a:spcPts val="860"/>
              </a:spcBef>
            </a:pPr>
            <a:r>
              <a:rPr sz="1800" dirty="0">
                <a:latin typeface="Symbol"/>
                <a:cs typeface="Symbol"/>
              </a:rPr>
              <a:t>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Verdana"/>
                <a:cs typeface="Verdana"/>
              </a:rPr>
              <a:t>αλληλεπίδραση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114" dirty="0">
                <a:latin typeface="Verdana"/>
                <a:cs typeface="Verdana"/>
              </a:rPr>
              <a:t>με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45" dirty="0">
                <a:latin typeface="Verdana"/>
                <a:cs typeface="Verdana"/>
              </a:rPr>
              <a:t>το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30" dirty="0">
                <a:latin typeface="Verdana"/>
                <a:cs typeface="Verdana"/>
              </a:rPr>
              <a:t>φυσικό</a:t>
            </a:r>
            <a:r>
              <a:rPr sz="1800" spc="-15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τους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45" dirty="0">
                <a:latin typeface="Verdana"/>
                <a:cs typeface="Verdana"/>
              </a:rPr>
              <a:t>περιβάλλον.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3200">
              <a:latin typeface="Verdana"/>
              <a:cs typeface="Verdana"/>
            </a:endParaRPr>
          </a:p>
          <a:p>
            <a:pPr marL="391795">
              <a:lnSpc>
                <a:spcPct val="100000"/>
              </a:lnSpc>
              <a:spcBef>
                <a:spcPts val="5"/>
              </a:spcBef>
            </a:pPr>
            <a:r>
              <a:rPr sz="1800" spc="-114" dirty="0">
                <a:latin typeface="Verdana"/>
                <a:cs typeface="Verdana"/>
              </a:rPr>
              <a:t>Γη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dirty="0">
                <a:latin typeface="Symbol"/>
                <a:cs typeface="Symbol"/>
              </a:rPr>
              <a:t>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35" dirty="0">
                <a:latin typeface="Verdana"/>
                <a:cs typeface="Verdana"/>
              </a:rPr>
              <a:t>ο</a:t>
            </a:r>
            <a:r>
              <a:rPr sz="1800" spc="-10" dirty="0">
                <a:latin typeface="Verdana"/>
                <a:cs typeface="Verdana"/>
              </a:rPr>
              <a:t>ι</a:t>
            </a:r>
            <a:r>
              <a:rPr sz="1800" spc="-40" dirty="0">
                <a:latin typeface="Verdana"/>
                <a:cs typeface="Verdana"/>
              </a:rPr>
              <a:t>κ</a:t>
            </a:r>
            <a:r>
              <a:rPr sz="1800" spc="-50" dirty="0">
                <a:latin typeface="Verdana"/>
                <a:cs typeface="Verdana"/>
              </a:rPr>
              <a:t>ό</a:t>
            </a:r>
            <a:r>
              <a:rPr sz="1800" spc="155" dirty="0">
                <a:latin typeface="Verdana"/>
                <a:cs typeface="Verdana"/>
              </a:rPr>
              <a:t>σ</a:t>
            </a:r>
            <a:r>
              <a:rPr sz="1800" spc="-30" dirty="0">
                <a:latin typeface="Verdana"/>
                <a:cs typeface="Verdana"/>
              </a:rPr>
              <a:t>φα</a:t>
            </a:r>
            <a:r>
              <a:rPr sz="1800" spc="-10" dirty="0">
                <a:latin typeface="Verdana"/>
                <a:cs typeface="Verdana"/>
              </a:rPr>
              <a:t>ι</a:t>
            </a:r>
            <a:r>
              <a:rPr sz="1800" spc="70" dirty="0">
                <a:latin typeface="Verdana"/>
                <a:cs typeface="Verdana"/>
              </a:rPr>
              <a:t>ρ</a:t>
            </a:r>
            <a:r>
              <a:rPr sz="1800" spc="105" dirty="0">
                <a:latin typeface="Verdana"/>
                <a:cs typeface="Verdana"/>
              </a:rPr>
              <a:t>α</a:t>
            </a:r>
            <a:r>
              <a:rPr sz="1800" spc="-165" dirty="0">
                <a:latin typeface="Verdana"/>
                <a:cs typeface="Verdana"/>
              </a:rPr>
              <a:t> </a:t>
            </a:r>
            <a:r>
              <a:rPr sz="1800" spc="-45" dirty="0">
                <a:latin typeface="Verdana"/>
                <a:cs typeface="Verdana"/>
              </a:rPr>
              <a:t>ή</a:t>
            </a:r>
            <a:r>
              <a:rPr sz="1800" spc="-140" dirty="0">
                <a:latin typeface="Verdana"/>
                <a:cs typeface="Verdana"/>
              </a:rPr>
              <a:t> </a:t>
            </a:r>
            <a:r>
              <a:rPr sz="1800" spc="-130" dirty="0">
                <a:latin typeface="Verdana"/>
                <a:cs typeface="Verdana"/>
              </a:rPr>
              <a:t>β</a:t>
            </a:r>
            <a:r>
              <a:rPr sz="1800" spc="-45" dirty="0">
                <a:latin typeface="Verdana"/>
                <a:cs typeface="Verdana"/>
              </a:rPr>
              <a:t>ι</a:t>
            </a:r>
            <a:r>
              <a:rPr sz="1800" spc="35" dirty="0">
                <a:latin typeface="Verdana"/>
                <a:cs typeface="Verdana"/>
              </a:rPr>
              <a:t>όσφα</a:t>
            </a:r>
            <a:r>
              <a:rPr sz="1800" spc="20" dirty="0">
                <a:latin typeface="Verdana"/>
                <a:cs typeface="Verdana"/>
              </a:rPr>
              <a:t>ι</a:t>
            </a:r>
            <a:r>
              <a:rPr sz="1800" spc="70" dirty="0">
                <a:latin typeface="Verdana"/>
                <a:cs typeface="Verdana"/>
              </a:rPr>
              <a:t>ρ</a:t>
            </a:r>
            <a:r>
              <a:rPr sz="1800" spc="105" dirty="0">
                <a:latin typeface="Verdana"/>
                <a:cs typeface="Verdana"/>
              </a:rPr>
              <a:t>α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5843" y="1501902"/>
            <a:ext cx="3137535" cy="405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Χερσαία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Οικοσυστήματα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Δάση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spcBef>
                <a:spcPts val="5"/>
              </a:spcBef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Θαμνώνες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spcBef>
                <a:spcPts val="5"/>
              </a:spcBef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Λειμώνες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Έρημοι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25" dirty="0">
                <a:latin typeface="Times New Roman"/>
                <a:cs typeface="Times New Roman"/>
              </a:rPr>
              <a:t>Τούνδρα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5843" y="1501902"/>
            <a:ext cx="5019675" cy="4781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Times New Roman"/>
                <a:cs typeface="Times New Roman"/>
              </a:rPr>
              <a:t>Δασικά</a:t>
            </a:r>
            <a:r>
              <a:rPr sz="2400" i="1" spc="-4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οικοσυστήματα</a:t>
            </a:r>
            <a:endParaRPr sz="2400">
              <a:latin typeface="Times New Roman"/>
              <a:cs typeface="Times New Roman"/>
            </a:endParaRPr>
          </a:p>
          <a:p>
            <a:pPr marL="12700" marR="882015">
              <a:lnSpc>
                <a:spcPct val="200100"/>
              </a:lnSpc>
              <a:spcBef>
                <a:spcPts val="10"/>
              </a:spcBef>
            </a:pPr>
            <a:r>
              <a:rPr sz="2400" spc="-15" dirty="0">
                <a:latin typeface="Times New Roman"/>
                <a:cs typeface="Times New Roman"/>
              </a:rPr>
              <a:t>Οριζόντια </a:t>
            </a:r>
            <a:r>
              <a:rPr sz="2400" spc="-5" dirty="0">
                <a:latin typeface="Times New Roman"/>
                <a:cs typeface="Times New Roman"/>
              </a:rPr>
              <a:t>διάθρωση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συστάδες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Κάθετη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διάθρωση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όροφοι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Βιοποικιλότητα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Κλιματικές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συνθήκες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450">
              <a:latin typeface="Times New Roman"/>
              <a:cs typeface="Times New Roman"/>
            </a:endParaRPr>
          </a:p>
          <a:p>
            <a:pPr marL="193675" indent="-181610">
              <a:lnSpc>
                <a:spcPct val="100000"/>
              </a:lnSpc>
              <a:buFont typeface="Arial MT"/>
              <a:buChar char="•"/>
              <a:tabLst>
                <a:tab pos="194310" algn="l"/>
              </a:tabLst>
            </a:pPr>
            <a:r>
              <a:rPr sz="2400" spc="-5" dirty="0">
                <a:latin typeface="Times New Roman"/>
                <a:cs typeface="Times New Roman"/>
              </a:rPr>
              <a:t>Θερμοκρασία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82880" indent="-170815">
              <a:lnSpc>
                <a:spcPct val="100000"/>
              </a:lnSpc>
              <a:buFont typeface="Arial MT"/>
              <a:buChar char="•"/>
              <a:tabLst>
                <a:tab pos="183515" algn="l"/>
              </a:tabLst>
            </a:pPr>
            <a:r>
              <a:rPr sz="2400" spc="-40" dirty="0">
                <a:latin typeface="Times New Roman"/>
                <a:cs typeface="Times New Roman"/>
              </a:rPr>
              <a:t>Υγρασία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93675" indent="-181610">
              <a:lnSpc>
                <a:spcPct val="100000"/>
              </a:lnSpc>
              <a:buFont typeface="Arial MT"/>
              <a:buChar char="•"/>
              <a:tabLst>
                <a:tab pos="194310" algn="l"/>
              </a:tabLst>
            </a:pPr>
            <a:r>
              <a:rPr sz="2400" dirty="0">
                <a:latin typeface="Times New Roman"/>
                <a:cs typeface="Times New Roman"/>
              </a:rPr>
              <a:t>Φως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82141" y="1588770"/>
            <a:ext cx="5999480" cy="478028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70485">
              <a:lnSpc>
                <a:spcPts val="2870"/>
              </a:lnSpc>
              <a:spcBef>
                <a:spcPts val="204"/>
              </a:spcBef>
              <a:tabLst>
                <a:tab pos="2703830" algn="l"/>
              </a:tabLst>
            </a:pPr>
            <a:r>
              <a:rPr sz="2400" spc="-5" dirty="0">
                <a:latin typeface="Times New Roman"/>
                <a:cs typeface="Times New Roman"/>
              </a:rPr>
              <a:t>Τροπικά δάση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dirty="0">
                <a:latin typeface="Times New Roman"/>
                <a:cs typeface="Times New Roman"/>
              </a:rPr>
              <a:t> xαμηλά </a:t>
            </a:r>
            <a:r>
              <a:rPr sz="2400" spc="-5" dirty="0">
                <a:latin typeface="Times New Roman"/>
                <a:cs typeface="Times New Roman"/>
              </a:rPr>
              <a:t>υψόμετρα μεταξύ </a:t>
            </a:r>
            <a:r>
              <a:rPr sz="2400" dirty="0">
                <a:latin typeface="Times New Roman"/>
                <a:cs typeface="Times New Roman"/>
              </a:rPr>
              <a:t>των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τροπικών </a:t>
            </a:r>
            <a:r>
              <a:rPr sz="2400" spc="-10" dirty="0">
                <a:latin typeface="Times New Roman"/>
                <a:cs typeface="Times New Roman"/>
              </a:rPr>
              <a:t>(κοντά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τον	</a:t>
            </a:r>
            <a:r>
              <a:rPr sz="2400" spc="-5" dirty="0">
                <a:latin typeface="Times New Roman"/>
                <a:cs typeface="Times New Roman"/>
              </a:rPr>
              <a:t>Ισημερινό)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499745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Συμβάλλουν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σημαντικά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στον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καθορισμό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του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παγκόσμιου κλίματος</a:t>
            </a:r>
            <a:endParaRPr sz="2400">
              <a:latin typeface="Times New Roman"/>
              <a:cs typeface="Times New Roman"/>
            </a:endParaRPr>
          </a:p>
          <a:p>
            <a:pPr marL="12700" marR="2874010">
              <a:lnSpc>
                <a:spcPct val="200100"/>
              </a:lnSpc>
            </a:pPr>
            <a:r>
              <a:rPr sz="2400" spc="-5" dirty="0">
                <a:latin typeface="Times New Roman"/>
                <a:cs typeface="Times New Roman"/>
              </a:rPr>
              <a:t>Υψηλές </a:t>
            </a:r>
            <a:r>
              <a:rPr sz="2400" dirty="0">
                <a:latin typeface="Times New Roman"/>
                <a:cs typeface="Times New Roman"/>
              </a:rPr>
              <a:t>θερμοκρασίες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Υψηλά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επίπεδα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υγρασίας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10" dirty="0">
                <a:latin typeface="Times New Roman"/>
                <a:cs typeface="Times New Roman"/>
              </a:rPr>
              <a:t>Σταθερή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φωτοπερίοδο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όλο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τον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χρόνο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8%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των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εδαφικών οικοσυστημάτων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πλανήτη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61564" y="1656715"/>
            <a:ext cx="3215005" cy="405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Amazon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&amp;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Orinoco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rivers</a:t>
            </a:r>
            <a:endParaRPr sz="2400">
              <a:latin typeface="Times New Roman"/>
              <a:cs typeface="Times New Roman"/>
            </a:endParaRPr>
          </a:p>
          <a:p>
            <a:pPr marL="935990" marR="80645" indent="-846455">
              <a:lnSpc>
                <a:spcPct val="200100"/>
              </a:lnSpc>
            </a:pPr>
            <a:r>
              <a:rPr sz="2400" dirty="0">
                <a:latin typeface="Times New Roman"/>
                <a:cs typeface="Times New Roman"/>
              </a:rPr>
              <a:t>Congo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&amp;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Zambezi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rivers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Niger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river</a:t>
            </a:r>
            <a:endParaRPr sz="2400">
              <a:latin typeface="Times New Roman"/>
              <a:cs typeface="Times New Roman"/>
            </a:endParaRPr>
          </a:p>
          <a:p>
            <a:pPr marL="476250" marR="464820" indent="223520">
              <a:lnSpc>
                <a:spcPts val="5760"/>
              </a:lnSpc>
              <a:spcBef>
                <a:spcPts val="670"/>
              </a:spcBef>
            </a:pPr>
            <a:r>
              <a:rPr sz="2400" spc="-5" dirty="0">
                <a:latin typeface="Times New Roman"/>
                <a:cs typeface="Times New Roman"/>
              </a:rPr>
              <a:t>Μαδαγασκάρη </a:t>
            </a:r>
            <a:r>
              <a:rPr sz="2400" dirty="0">
                <a:latin typeface="Times New Roman"/>
                <a:cs typeface="Times New Roman"/>
              </a:rPr>
              <a:t> Βόρ</a:t>
            </a:r>
            <a:r>
              <a:rPr sz="2400" spc="-10" dirty="0">
                <a:latin typeface="Times New Roman"/>
                <a:cs typeface="Times New Roman"/>
              </a:rPr>
              <a:t>ν</a:t>
            </a:r>
            <a:r>
              <a:rPr sz="2400" dirty="0">
                <a:latin typeface="Times New Roman"/>
                <a:cs typeface="Times New Roman"/>
              </a:rPr>
              <a:t>ε</a:t>
            </a:r>
            <a:r>
              <a:rPr sz="2400" spc="-5" dirty="0">
                <a:latin typeface="Times New Roman"/>
                <a:cs typeface="Times New Roman"/>
              </a:rPr>
              <a:t>ο</a:t>
            </a:r>
            <a:r>
              <a:rPr sz="2400" dirty="0">
                <a:latin typeface="Times New Roman"/>
                <a:cs typeface="Times New Roman"/>
              </a:rPr>
              <a:t>-Ινδο</a:t>
            </a:r>
            <a:r>
              <a:rPr sz="2400" spc="-10" dirty="0">
                <a:latin typeface="Times New Roman"/>
                <a:cs typeface="Times New Roman"/>
              </a:rPr>
              <a:t>ν</a:t>
            </a:r>
            <a:r>
              <a:rPr sz="2400" dirty="0">
                <a:latin typeface="Times New Roman"/>
                <a:cs typeface="Times New Roman"/>
              </a:rPr>
              <a:t>ησ</a:t>
            </a:r>
            <a:r>
              <a:rPr sz="2400" spc="-5" dirty="0">
                <a:latin typeface="Times New Roman"/>
                <a:cs typeface="Times New Roman"/>
              </a:rPr>
              <a:t>ία</a:t>
            </a:r>
            <a:endParaRPr sz="2400">
              <a:latin typeface="Times New Roman"/>
              <a:cs typeface="Times New Roman"/>
            </a:endParaRPr>
          </a:p>
          <a:p>
            <a:pPr marL="370840">
              <a:lnSpc>
                <a:spcPct val="100000"/>
              </a:lnSpc>
              <a:spcBef>
                <a:spcPts val="2210"/>
              </a:spcBef>
            </a:pPr>
            <a:r>
              <a:rPr sz="2400" spc="-5" dirty="0">
                <a:latin typeface="Times New Roman"/>
                <a:cs typeface="Times New Roman"/>
              </a:rPr>
              <a:t>Ινδοκίνα-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Μαλαισία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95777" y="1558797"/>
            <a:ext cx="3554729" cy="3318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Βιοποικιλότητα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αυτότροφων</a:t>
            </a:r>
            <a:endParaRPr sz="2400">
              <a:latin typeface="Times New Roman"/>
              <a:cs typeface="Times New Roman"/>
            </a:endParaRPr>
          </a:p>
          <a:p>
            <a:pPr marL="1260475" marR="450850" indent="-805180">
              <a:lnSpc>
                <a:spcPct val="200000"/>
              </a:lnSpc>
            </a:pPr>
            <a:r>
              <a:rPr sz="2400" spc="-10" dirty="0">
                <a:latin typeface="Times New Roman"/>
                <a:cs typeface="Times New Roman"/>
              </a:rPr>
              <a:t>Πλατύφυλλα </a:t>
            </a:r>
            <a:r>
              <a:rPr sz="2400" spc="-5" dirty="0">
                <a:latin typeface="Times New Roman"/>
                <a:cs typeface="Times New Roman"/>
              </a:rPr>
              <a:t>αειθαλή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Επίφυτα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Θάμνοι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Πόες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36294" y="1370838"/>
            <a:ext cx="6003290" cy="5147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7960" algn="ctr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Εύκρατα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δάση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Κυρίως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δάση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φυλλοβόλων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Ήπιες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θερμοκρασίες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ts val="5760"/>
              </a:lnSpc>
              <a:spcBef>
                <a:spcPts val="675"/>
              </a:spcBef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10" dirty="0">
                <a:latin typeface="Times New Roman"/>
                <a:cs typeface="Times New Roman"/>
              </a:rPr>
              <a:t>Υψηλή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βροχόπτωση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όλες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τις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εποχές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του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χρόνου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Εύκρατες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περιοχές:</a:t>
            </a:r>
            <a:endParaRPr sz="24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spcBef>
                <a:spcPts val="2210"/>
              </a:spcBef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dirty="0">
                <a:latin typeface="Times New Roman"/>
                <a:cs typeface="Times New Roman"/>
              </a:rPr>
              <a:t>Ευρώπη</a:t>
            </a:r>
            <a:endParaRPr sz="24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dirty="0">
                <a:latin typeface="Times New Roman"/>
                <a:cs typeface="Times New Roman"/>
              </a:rPr>
              <a:t>Βόρεια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</a:t>
            </a:r>
            <a:r>
              <a:rPr sz="2400" spc="-10" dirty="0">
                <a:latin typeface="Times New Roman"/>
                <a:cs typeface="Times New Roman"/>
              </a:rPr>
              <a:t>μ</a:t>
            </a:r>
            <a:r>
              <a:rPr sz="2400" dirty="0">
                <a:latin typeface="Times New Roman"/>
                <a:cs typeface="Times New Roman"/>
              </a:rPr>
              <a:t>ερι</a:t>
            </a:r>
            <a:r>
              <a:rPr sz="2400" spc="5" dirty="0">
                <a:latin typeface="Times New Roman"/>
                <a:cs typeface="Times New Roman"/>
              </a:rPr>
              <a:t>κ</a:t>
            </a:r>
            <a:r>
              <a:rPr sz="2400" dirty="0">
                <a:latin typeface="Times New Roman"/>
                <a:cs typeface="Times New Roman"/>
              </a:rPr>
              <a:t>ή</a:t>
            </a:r>
            <a:endParaRPr sz="24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190" dirty="0">
                <a:latin typeface="Times New Roman"/>
                <a:cs typeface="Times New Roman"/>
              </a:rPr>
              <a:t>Α</a:t>
            </a:r>
            <a:r>
              <a:rPr sz="2400" spc="-5" dirty="0">
                <a:latin typeface="Times New Roman"/>
                <a:cs typeface="Times New Roman"/>
              </a:rPr>
              <a:t>να</a:t>
            </a:r>
            <a:r>
              <a:rPr sz="2400" spc="-10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ο</a:t>
            </a:r>
            <a:r>
              <a:rPr sz="2400" spc="-25" dirty="0">
                <a:latin typeface="Times New Roman"/>
                <a:cs typeface="Times New Roman"/>
              </a:rPr>
              <a:t>λ</a:t>
            </a:r>
            <a:r>
              <a:rPr sz="2400" spc="-5" dirty="0">
                <a:latin typeface="Times New Roman"/>
                <a:cs typeface="Times New Roman"/>
              </a:rPr>
              <a:t>ικ</a:t>
            </a:r>
            <a:r>
              <a:rPr sz="2400" dirty="0">
                <a:latin typeface="Times New Roman"/>
                <a:cs typeface="Times New Roman"/>
              </a:rPr>
              <a:t>ή</a:t>
            </a:r>
            <a:r>
              <a:rPr sz="2400" spc="-1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Ασία</a:t>
            </a:r>
            <a:endParaRPr sz="24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spcBef>
                <a:spcPts val="5"/>
              </a:spcBef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Αυστραλία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63166" y="1423238"/>
            <a:ext cx="6323330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17115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Βιοποικιλότητα</a:t>
            </a:r>
            <a:endParaRPr sz="24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Οξιά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Βελανιδιά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spcBef>
                <a:spcPts val="5"/>
              </a:spcBef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15" dirty="0">
                <a:latin typeface="Times New Roman"/>
                <a:cs typeface="Times New Roman"/>
              </a:rPr>
              <a:t>Καστανιά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Φυλλοβόλα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δάση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Εμπλουτισμός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του </a:t>
            </a:r>
            <a:r>
              <a:rPr sz="2400" spc="-5" dirty="0">
                <a:latin typeface="Times New Roman"/>
                <a:cs typeface="Times New Roman"/>
              </a:rPr>
              <a:t>εδάφους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θρεπτικά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Μεγάλη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ποικιλία</a:t>
            </a:r>
            <a:r>
              <a:rPr sz="2400" spc="-5" dirty="0">
                <a:latin typeface="Times New Roman"/>
                <a:cs typeface="Times New Roman"/>
              </a:rPr>
              <a:t> θηλαστικών,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πτηνών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εντόμων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9144" y="1374140"/>
            <a:ext cx="6963409" cy="441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5" dirty="0">
                <a:latin typeface="Times New Roman"/>
                <a:cs typeface="Times New Roman"/>
              </a:rPr>
              <a:t>Tάιγκα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Δάση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κωνοφόρων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spc="-5" dirty="0">
                <a:latin typeface="Times New Roman"/>
                <a:cs typeface="Times New Roman"/>
              </a:rPr>
              <a:t>Βορειότερες </a:t>
            </a:r>
            <a:r>
              <a:rPr sz="2400" dirty="0">
                <a:latin typeface="Times New Roman"/>
                <a:cs typeface="Times New Roman"/>
              </a:rPr>
              <a:t>περιοχές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του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πλανήτη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Δάση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της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Βόρειας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Ευρώπης,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Βόρειας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Ασίας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dirty="0">
                <a:latin typeface="Times New Roman"/>
                <a:cs typeface="Times New Roman"/>
              </a:rPr>
              <a:t> Βόρειας</a:t>
            </a:r>
            <a:r>
              <a:rPr sz="2400" spc="-1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Αμερικής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Παράμετροι</a:t>
            </a:r>
            <a:r>
              <a:rPr sz="2400" dirty="0">
                <a:latin typeface="Times New Roman"/>
                <a:cs typeface="Times New Roman"/>
              </a:rPr>
              <a:t> που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καθορίζουν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τα </a:t>
            </a:r>
            <a:r>
              <a:rPr sz="2400" spc="-5" dirty="0">
                <a:latin typeface="Times New Roman"/>
                <a:cs typeface="Times New Roman"/>
              </a:rPr>
              <a:t>οικοσυστήματα </a:t>
            </a:r>
            <a:r>
              <a:rPr sz="2400" dirty="0">
                <a:latin typeface="Times New Roman"/>
                <a:cs typeface="Times New Roman"/>
              </a:rPr>
              <a:t>αυτά: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10" dirty="0">
                <a:latin typeface="Times New Roman"/>
                <a:cs typeface="Times New Roman"/>
              </a:rPr>
              <a:t>υψηλή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βροχόπτωση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το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καλοκαίρι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15" dirty="0">
                <a:latin typeface="Times New Roman"/>
                <a:cs typeface="Times New Roman"/>
              </a:rPr>
              <a:t>χαμηλή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θερμοκρασία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το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χειμώνα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22044" y="1553666"/>
            <a:ext cx="6438265" cy="4051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Κύρια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είδη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φυτών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15" dirty="0">
                <a:latin typeface="Times New Roman"/>
                <a:cs typeface="Times New Roman"/>
              </a:rPr>
              <a:t>Πεύκο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spcBef>
                <a:spcPts val="5"/>
              </a:spcBef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dirty="0">
                <a:latin typeface="Times New Roman"/>
                <a:cs typeface="Times New Roman"/>
              </a:rPr>
              <a:t>Έλατο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106299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Περιορισμένη </a:t>
            </a:r>
            <a:r>
              <a:rPr sz="2400" dirty="0">
                <a:latin typeface="Times New Roman"/>
                <a:cs typeface="Times New Roman"/>
              </a:rPr>
              <a:t>βλάστηση του </a:t>
            </a:r>
            <a:r>
              <a:rPr sz="2400" spc="-5" dirty="0">
                <a:latin typeface="Times New Roman"/>
                <a:cs typeface="Times New Roman"/>
              </a:rPr>
              <a:t>εδάφους </a:t>
            </a:r>
            <a:r>
              <a:rPr sz="2400" dirty="0">
                <a:latin typeface="Times New Roman"/>
                <a:cs typeface="Times New Roman"/>
              </a:rPr>
              <a:t>λόγω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παρεμπόδισης διείσδυσης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φωτός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στους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χαμηλότερους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ορόφους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των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οικοσυστημάτων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αυτών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Symbol"/>
                <a:cs typeface="Symbol"/>
              </a:rPr>
              <a:t>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Είδη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που</a:t>
            </a:r>
            <a:r>
              <a:rPr sz="2400" spc="-5" dirty="0">
                <a:latin typeface="Times New Roman"/>
                <a:cs typeface="Times New Roman"/>
              </a:rPr>
              <a:t> ευνοούνται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υπό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σκίαση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18743" y="1644141"/>
            <a:ext cx="5718175" cy="3317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Πανίδα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Μεγάλα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φυτοφάγα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θηλαστικά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dirty="0">
                <a:latin typeface="Times New Roman"/>
                <a:cs typeface="Times New Roman"/>
              </a:rPr>
              <a:t>πτηνά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15" dirty="0">
                <a:latin typeface="Times New Roman"/>
                <a:cs typeface="Times New Roman"/>
              </a:rPr>
              <a:t>Λύκος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endParaRPr sz="2400">
              <a:latin typeface="Symbol"/>
              <a:cs typeface="Symbo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00">
              <a:latin typeface="Symbol"/>
              <a:cs typeface="Symbo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το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ανώτερο </a:t>
            </a:r>
            <a:r>
              <a:rPr sz="2400" spc="-5" dirty="0">
                <a:latin typeface="Times New Roman"/>
                <a:cs typeface="Times New Roman"/>
              </a:rPr>
              <a:t>στην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τροφική </a:t>
            </a:r>
            <a:r>
              <a:rPr sz="2400" spc="-10" dirty="0">
                <a:latin typeface="Times New Roman"/>
                <a:cs typeface="Times New Roman"/>
              </a:rPr>
              <a:t>αλυσίδα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σαρκοφάγο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9643" y="1407033"/>
            <a:ext cx="6106795" cy="2588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16050">
              <a:lnSpc>
                <a:spcPct val="100000"/>
              </a:lnSpc>
              <a:spcBef>
                <a:spcPts val="100"/>
              </a:spcBef>
            </a:pPr>
            <a:r>
              <a:rPr sz="2400" spc="-85" dirty="0">
                <a:latin typeface="Times New Roman"/>
                <a:cs typeface="Times New Roman"/>
              </a:rPr>
              <a:t>Τα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οικοσυστήματα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αποτελούνται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από: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469265" algn="l"/>
              </a:tabLst>
            </a:pPr>
            <a:r>
              <a:rPr sz="2400" spc="-5" dirty="0">
                <a:latin typeface="Times New Roman"/>
                <a:cs typeface="Times New Roman"/>
              </a:rPr>
              <a:t>1)	βιοτικά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συστατικά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469265" algn="l"/>
              </a:tabLst>
            </a:pPr>
            <a:r>
              <a:rPr sz="2400" dirty="0">
                <a:latin typeface="Times New Roman"/>
                <a:cs typeface="Times New Roman"/>
              </a:rPr>
              <a:t>1)	</a:t>
            </a:r>
            <a:r>
              <a:rPr sz="2400" spc="-5" dirty="0">
                <a:latin typeface="Times New Roman"/>
                <a:cs typeface="Times New Roman"/>
              </a:rPr>
              <a:t>αβιοτικά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συστατικά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500">
              <a:latin typeface="Times New Roman"/>
              <a:cs typeface="Times New Roman"/>
            </a:endParaRPr>
          </a:p>
          <a:p>
            <a:pPr marL="86995">
              <a:lnSpc>
                <a:spcPct val="100000"/>
              </a:lnSpc>
            </a:pPr>
            <a:r>
              <a:rPr sz="2400" dirty="0">
                <a:latin typeface="Symbol"/>
                <a:cs typeface="Symbol"/>
              </a:rPr>
              <a:t>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συντελείται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ανταλλαγή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ύλης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-5" dirty="0">
                <a:latin typeface="Times New Roman"/>
                <a:cs typeface="Times New Roman"/>
              </a:rPr>
              <a:t> ενέργειας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6841" y="1458925"/>
            <a:ext cx="5012055" cy="3318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5049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Times New Roman"/>
                <a:cs typeface="Times New Roman"/>
              </a:rPr>
              <a:t>Μεσογειακά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δάση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15" dirty="0">
                <a:latin typeface="Times New Roman"/>
                <a:cs typeface="Times New Roman"/>
              </a:rPr>
              <a:t>Μεσογειακό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κλίμα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spcBef>
                <a:spcPts val="5"/>
              </a:spcBef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Ήπιους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χειμώνες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Βροχοπτώσεις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0" dirty="0">
                <a:latin typeface="Times New Roman"/>
                <a:cs typeface="Times New Roman"/>
              </a:rPr>
              <a:t>Υγρός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χειμώνας-θερμό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καλοκαίρι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7744" y="1483867"/>
            <a:ext cx="5530850" cy="4781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Έντονη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ηλιακή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ακτινοβολία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το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καλοκαίρι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500">
              <a:latin typeface="Times New Roman"/>
              <a:cs typeface="Times New Roman"/>
            </a:endParaRPr>
          </a:p>
          <a:p>
            <a:pPr marL="86995">
              <a:lnSpc>
                <a:spcPct val="100000"/>
              </a:lnSpc>
            </a:pPr>
            <a:r>
              <a:rPr sz="2400" dirty="0">
                <a:latin typeface="Symbol"/>
                <a:cs typeface="Symbol"/>
              </a:rPr>
              <a:t></a:t>
            </a:r>
            <a:r>
              <a:rPr sz="2400" spc="-114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Υψηλές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θερμοκρασίες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&amp;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έντονη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ξηρασία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45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Μεσογειακές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χώρες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Ακτογραμμή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της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Καλιφόρνιας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10" dirty="0">
                <a:latin typeface="Times New Roman"/>
                <a:cs typeface="Times New Roman"/>
              </a:rPr>
              <a:t>Χιλή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Νό</a:t>
            </a:r>
            <a:r>
              <a:rPr sz="2400" spc="-10" dirty="0">
                <a:latin typeface="Times New Roman"/>
                <a:cs typeface="Times New Roman"/>
              </a:rPr>
              <a:t>τ</a:t>
            </a:r>
            <a:r>
              <a:rPr sz="2400" spc="-5" dirty="0">
                <a:latin typeface="Times New Roman"/>
                <a:cs typeface="Times New Roman"/>
              </a:rPr>
              <a:t>ιο</a:t>
            </a:r>
            <a:r>
              <a:rPr sz="2400" dirty="0">
                <a:latin typeface="Times New Roman"/>
                <a:cs typeface="Times New Roman"/>
              </a:rPr>
              <a:t>ς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</a:t>
            </a:r>
            <a:r>
              <a:rPr sz="2400" spc="-10" dirty="0">
                <a:latin typeface="Times New Roman"/>
                <a:cs typeface="Times New Roman"/>
              </a:rPr>
              <a:t>φ</a:t>
            </a:r>
            <a:r>
              <a:rPr sz="2400" spc="-5" dirty="0">
                <a:latin typeface="Times New Roman"/>
                <a:cs typeface="Times New Roman"/>
              </a:rPr>
              <a:t>ρική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Νό</a:t>
            </a:r>
            <a:r>
              <a:rPr sz="2400" spc="-10" dirty="0">
                <a:latin typeface="Times New Roman"/>
                <a:cs typeface="Times New Roman"/>
              </a:rPr>
              <a:t>τ</a:t>
            </a:r>
            <a:r>
              <a:rPr sz="2400" spc="-5" dirty="0">
                <a:latin typeface="Times New Roman"/>
                <a:cs typeface="Times New Roman"/>
              </a:rPr>
              <a:t>ι</a:t>
            </a:r>
            <a:r>
              <a:rPr sz="2400" dirty="0">
                <a:latin typeface="Times New Roman"/>
                <a:cs typeface="Times New Roman"/>
              </a:rPr>
              <a:t>α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κ</a:t>
            </a:r>
            <a:r>
              <a:rPr sz="2400" dirty="0">
                <a:latin typeface="Times New Roman"/>
                <a:cs typeface="Times New Roman"/>
              </a:rPr>
              <a:t>αι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Νο</a:t>
            </a:r>
            <a:r>
              <a:rPr sz="2400" spc="-10" dirty="0">
                <a:latin typeface="Times New Roman"/>
                <a:cs typeface="Times New Roman"/>
              </a:rPr>
              <a:t>τ</a:t>
            </a:r>
            <a:r>
              <a:rPr sz="2400" spc="-5" dirty="0">
                <a:latin typeface="Times New Roman"/>
                <a:cs typeface="Times New Roman"/>
              </a:rPr>
              <a:t>ιοδυτικ</a:t>
            </a:r>
            <a:r>
              <a:rPr sz="2400" dirty="0">
                <a:latin typeface="Times New Roman"/>
                <a:cs typeface="Times New Roman"/>
              </a:rPr>
              <a:t>ή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Αυσ</a:t>
            </a:r>
            <a:r>
              <a:rPr sz="2400" spc="-10" dirty="0">
                <a:latin typeface="Times New Roman"/>
                <a:cs typeface="Times New Roman"/>
              </a:rPr>
              <a:t>τ</a:t>
            </a:r>
            <a:r>
              <a:rPr sz="2400" spc="-5" dirty="0">
                <a:latin typeface="Times New Roman"/>
                <a:cs typeface="Times New Roman"/>
              </a:rPr>
              <a:t>ραλ</a:t>
            </a:r>
            <a:r>
              <a:rPr sz="2400" dirty="0">
                <a:latin typeface="Times New Roman"/>
                <a:cs typeface="Times New Roman"/>
              </a:rPr>
              <a:t>ία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31590" y="1793824"/>
            <a:ext cx="2379980" cy="4050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Πεύκα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Δρυς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&amp;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καστανιές</a:t>
            </a:r>
            <a:endParaRPr sz="2400">
              <a:latin typeface="Times New Roman"/>
              <a:cs typeface="Times New Roman"/>
            </a:endParaRPr>
          </a:p>
          <a:p>
            <a:pPr marL="12700" marR="5080" indent="-2540" algn="ctr">
              <a:lnSpc>
                <a:spcPct val="200000"/>
              </a:lnSpc>
              <a:spcBef>
                <a:spcPts val="5"/>
              </a:spcBef>
            </a:pPr>
            <a:r>
              <a:rPr sz="2400" spc="-5" dirty="0">
                <a:latin typeface="Times New Roman"/>
                <a:cs typeface="Times New Roman"/>
              </a:rPr>
              <a:t>Κυπαρίσσια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Σκίνος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&amp;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πουρνάρι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Δάφνη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Μυρτιά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7244" y="1428750"/>
            <a:ext cx="3583940" cy="2585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Πανίδα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μικρά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ζώα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15" dirty="0">
                <a:latin typeface="Times New Roman"/>
                <a:cs typeface="Times New Roman"/>
              </a:rPr>
              <a:t>Σκαντζόχοιρους </a:t>
            </a:r>
            <a:r>
              <a:rPr sz="2400" dirty="0">
                <a:latin typeface="Times New Roman"/>
                <a:cs typeface="Times New Roman"/>
              </a:rPr>
              <a:t>&amp;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λαγούς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93675" indent="-181610">
              <a:lnSpc>
                <a:spcPct val="100000"/>
              </a:lnSpc>
              <a:buSzPct val="95833"/>
              <a:buFont typeface="Arial MT"/>
              <a:buChar char="•"/>
              <a:tabLst>
                <a:tab pos="194310" algn="l"/>
              </a:tabLst>
            </a:pPr>
            <a:r>
              <a:rPr sz="2400" dirty="0">
                <a:latin typeface="Times New Roman"/>
                <a:cs typeface="Times New Roman"/>
              </a:rPr>
              <a:t>πέρδικες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&amp;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αγριοπερίστερα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Σαύρες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&amp;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φίδια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23594" y="1479930"/>
            <a:ext cx="5506085" cy="4781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Θαλάσσια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οικοσυστήματα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παραθαλάσσια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έλη και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αλίπεδα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10" dirty="0">
                <a:latin typeface="Times New Roman"/>
                <a:cs typeface="Times New Roman"/>
              </a:rPr>
              <a:t>διαπαλιρροϊκές </a:t>
            </a:r>
            <a:r>
              <a:rPr sz="2400" spc="-20" dirty="0">
                <a:latin typeface="Times New Roman"/>
                <a:cs typeface="Times New Roman"/>
              </a:rPr>
              <a:t>ζώνες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Λιμνοθάλλασες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εκβολές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ποταμών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93675" indent="-181610">
              <a:lnSpc>
                <a:spcPct val="100000"/>
              </a:lnSpc>
              <a:buSzPct val="95833"/>
              <a:buFont typeface="Arial MT"/>
              <a:buChar char="•"/>
              <a:tabLst>
                <a:tab pos="194310" algn="l"/>
              </a:tabLst>
            </a:pPr>
            <a:r>
              <a:rPr sz="2400" spc="-5" dirty="0">
                <a:latin typeface="Times New Roman"/>
                <a:cs typeface="Times New Roman"/>
              </a:rPr>
              <a:t>μαγκρόβια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δάση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10" dirty="0">
                <a:latin typeface="Times New Roman"/>
                <a:cs typeface="Times New Roman"/>
              </a:rPr>
              <a:t>κοραλλιογενείς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ύφαλοι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Βενθοπελαγικά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βενθικά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οικοσυστήματα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2548" y="1432305"/>
            <a:ext cx="4844415" cy="405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Οικοσυστήματα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γλυκών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υδάτων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Λίμνες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&amp;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νερόλακκοι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Ποτάμια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&amp;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χείμαρροι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Πηγές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25" dirty="0">
                <a:latin typeface="Times New Roman"/>
                <a:cs typeface="Times New Roman"/>
              </a:rPr>
              <a:t>Υγροβιότοποι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82880" indent="-170815">
              <a:lnSpc>
                <a:spcPct val="100000"/>
              </a:lnSpc>
              <a:spcBef>
                <a:spcPts val="5"/>
              </a:spcBef>
              <a:buSzPct val="95833"/>
              <a:buFont typeface="Arial MT"/>
              <a:buChar char="•"/>
              <a:tabLst>
                <a:tab pos="183515" algn="l"/>
              </a:tabLst>
            </a:pPr>
            <a:r>
              <a:rPr sz="2400" spc="-10" dirty="0">
                <a:latin typeface="Times New Roman"/>
                <a:cs typeface="Times New Roman"/>
              </a:rPr>
              <a:t>Υπόγεια </a:t>
            </a:r>
            <a:r>
              <a:rPr sz="2400" spc="-5" dirty="0">
                <a:latin typeface="Times New Roman"/>
                <a:cs typeface="Times New Roman"/>
              </a:rPr>
              <a:t>ύδατα </a:t>
            </a:r>
            <a:r>
              <a:rPr sz="2400" dirty="0">
                <a:latin typeface="Times New Roman"/>
                <a:cs typeface="Times New Roman"/>
              </a:rPr>
              <a:t>-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υδροφόροι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ορίζοντες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42617" y="1543558"/>
            <a:ext cx="5984875" cy="3683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10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Εθνι</a:t>
            </a:r>
            <a:r>
              <a:rPr sz="2400" spc="-50" dirty="0">
                <a:latin typeface="Times New Roman"/>
                <a:cs typeface="Times New Roman"/>
              </a:rPr>
              <a:t>κ</a:t>
            </a:r>
            <a:r>
              <a:rPr sz="2400" dirty="0">
                <a:latin typeface="Times New Roman"/>
                <a:cs typeface="Times New Roman"/>
              </a:rPr>
              <a:t>οί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</a:t>
            </a:r>
            <a:r>
              <a:rPr sz="2400" dirty="0">
                <a:latin typeface="Times New Roman"/>
                <a:cs typeface="Times New Roman"/>
              </a:rPr>
              <a:t>ρ</a:t>
            </a:r>
            <a:r>
              <a:rPr sz="2400" spc="-5" dirty="0">
                <a:latin typeface="Times New Roman"/>
                <a:cs typeface="Times New Roman"/>
              </a:rPr>
              <a:t>υμοί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5080" indent="-1905" algn="ctr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Δρυμοί: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ανεπηρέαστα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ή ελάχιστα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ανεπηρέαστα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οικοσυστήματα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από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ανθρώπινες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δραστηριότητες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38100" marR="31115" algn="ctr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Ποικιλομορφία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οικολογικών,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γεωμορφολογικών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-5" dirty="0">
                <a:latin typeface="Times New Roman"/>
                <a:cs typeface="Times New Roman"/>
              </a:rPr>
              <a:t> αισθητικών στοιχείων.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Times New Roman"/>
              <a:cs typeface="Times New Roman"/>
            </a:endParaRPr>
          </a:p>
          <a:p>
            <a:pPr marL="86995" marR="78105" algn="ctr">
              <a:lnSpc>
                <a:spcPts val="2870"/>
              </a:lnSpc>
            </a:pPr>
            <a:r>
              <a:rPr sz="2400" spc="-5" dirty="0">
                <a:latin typeface="Times New Roman"/>
                <a:cs typeface="Times New Roman"/>
              </a:rPr>
              <a:t>Οριοθετημένη </a:t>
            </a:r>
            <a:r>
              <a:rPr sz="2400" dirty="0">
                <a:latin typeface="Times New Roman"/>
                <a:cs typeface="Times New Roman"/>
              </a:rPr>
              <a:t>περιοχή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dirty="0">
                <a:latin typeface="Times New Roman"/>
                <a:cs typeface="Times New Roman"/>
              </a:rPr>
              <a:t> ειδική </a:t>
            </a:r>
            <a:r>
              <a:rPr sz="2400" spc="-5" dirty="0">
                <a:latin typeface="Times New Roman"/>
                <a:cs typeface="Times New Roman"/>
              </a:rPr>
              <a:t>νομοθεσία </a:t>
            </a:r>
            <a:r>
              <a:rPr sz="2400" dirty="0">
                <a:latin typeface="Times New Roman"/>
                <a:cs typeface="Times New Roman"/>
              </a:rPr>
              <a:t>για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διασφάλιση </a:t>
            </a:r>
            <a:r>
              <a:rPr sz="2400" dirty="0">
                <a:latin typeface="Times New Roman"/>
                <a:cs typeface="Times New Roman"/>
              </a:rPr>
              <a:t>του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φυσικού</a:t>
            </a:r>
            <a:r>
              <a:rPr sz="2400" dirty="0">
                <a:latin typeface="Times New Roman"/>
                <a:cs typeface="Times New Roman"/>
              </a:rPr>
              <a:t> τους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πλούτου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44041" y="1438783"/>
            <a:ext cx="4721860" cy="4781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0985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Ένας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Εθνικός </a:t>
            </a:r>
            <a:r>
              <a:rPr sz="2400" spc="-5" dirty="0">
                <a:latin typeface="Times New Roman"/>
                <a:cs typeface="Times New Roman"/>
              </a:rPr>
              <a:t>δρυμός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περιλαμβάνει: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δάση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10" dirty="0">
                <a:latin typeface="Times New Roman"/>
                <a:cs typeface="Times New Roman"/>
              </a:rPr>
              <a:t>λιβάδια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93675" indent="-181610">
              <a:lnSpc>
                <a:spcPct val="100000"/>
              </a:lnSpc>
              <a:buSzPct val="95833"/>
              <a:buFont typeface="Arial MT"/>
              <a:buChar char="•"/>
              <a:tabLst>
                <a:tab pos="194310" algn="l"/>
              </a:tabLst>
            </a:pPr>
            <a:r>
              <a:rPr sz="2400" dirty="0">
                <a:latin typeface="Times New Roman"/>
                <a:cs typeface="Times New Roman"/>
              </a:rPr>
              <a:t>λίμνες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ποτάμια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10" dirty="0">
                <a:latin typeface="Times New Roman"/>
                <a:cs typeface="Times New Roman"/>
              </a:rPr>
              <a:t>αρχαιολογικοί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τόποι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οικισμούς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7341" y="1383538"/>
            <a:ext cx="7026909" cy="4781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2240" algn="ctr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Ιδρύθηκαν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αποσκοπώντας: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buFont typeface="Arial MT"/>
              <a:buChar char="•"/>
              <a:tabLst>
                <a:tab pos="194310" algn="l"/>
              </a:tabLst>
            </a:pP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φύση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ελεύθερη </a:t>
            </a:r>
            <a:r>
              <a:rPr sz="2400" spc="-5" dirty="0">
                <a:latin typeface="Times New Roman"/>
                <a:cs typeface="Times New Roman"/>
              </a:rPr>
              <a:t>να</a:t>
            </a:r>
            <a:r>
              <a:rPr sz="2400" dirty="0">
                <a:latin typeface="Times New Roman"/>
                <a:cs typeface="Times New Roman"/>
              </a:rPr>
              <a:t> είναι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ανεπηρέαστη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από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εξωτερικές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επιδράσεις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dirty="0">
                <a:latin typeface="Times New Roman"/>
                <a:cs typeface="Times New Roman"/>
              </a:rPr>
              <a:t> επιτελεί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τις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δικές </a:t>
            </a:r>
            <a:r>
              <a:rPr sz="2400" dirty="0">
                <a:latin typeface="Times New Roman"/>
                <a:cs typeface="Times New Roman"/>
              </a:rPr>
              <a:t>της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διεργασίες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700" marR="1129030">
              <a:lnSpc>
                <a:spcPct val="100000"/>
              </a:lnSpc>
              <a:buFont typeface="Arial MT"/>
              <a:buChar char="•"/>
              <a:tabLst>
                <a:tab pos="194310" algn="l"/>
              </a:tabLst>
            </a:pPr>
            <a:r>
              <a:rPr sz="2400" dirty="0">
                <a:latin typeface="Times New Roman"/>
                <a:cs typeface="Times New Roman"/>
              </a:rPr>
              <a:t>προστασία </a:t>
            </a:r>
            <a:r>
              <a:rPr sz="2400" spc="-10" dirty="0">
                <a:latin typeface="Times New Roman"/>
                <a:cs typeface="Times New Roman"/>
              </a:rPr>
              <a:t>φυσικού</a:t>
            </a:r>
            <a:r>
              <a:rPr sz="2400" spc="-5" dirty="0">
                <a:latin typeface="Times New Roman"/>
                <a:cs typeface="Times New Roman"/>
              </a:rPr>
              <a:t> περιβάλλοντος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για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λόγους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αισθητικής,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απόλαυσης ή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έρευνας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93675" indent="-181610">
              <a:lnSpc>
                <a:spcPct val="100000"/>
              </a:lnSpc>
              <a:buFont typeface="Arial MT"/>
              <a:buChar char="•"/>
              <a:tabLst>
                <a:tab pos="194310" algn="l"/>
              </a:tabLst>
            </a:pPr>
            <a:r>
              <a:rPr sz="2400" spc="-5" dirty="0">
                <a:latin typeface="Times New Roman"/>
                <a:cs typeface="Times New Roman"/>
              </a:rPr>
              <a:t>δημιουργία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φυσικών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χώρων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αναψυχής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93675" indent="-181610">
              <a:lnSpc>
                <a:spcPct val="100000"/>
              </a:lnSpc>
              <a:buFont typeface="Arial MT"/>
              <a:buChar char="•"/>
              <a:tabLst>
                <a:tab pos="194310" algn="l"/>
              </a:tabLst>
            </a:pPr>
            <a:r>
              <a:rPr sz="2400" spc="-5" dirty="0">
                <a:latin typeface="Times New Roman"/>
                <a:cs typeface="Times New Roman"/>
              </a:rPr>
              <a:t>διατήρηση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της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βιοποικιλότητας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93675" indent="-181610">
              <a:lnSpc>
                <a:spcPct val="100000"/>
              </a:lnSpc>
              <a:buFont typeface="Arial MT"/>
              <a:buChar char="•"/>
              <a:tabLst>
                <a:tab pos="194310" algn="l"/>
              </a:tabLst>
            </a:pPr>
            <a:r>
              <a:rPr sz="2400" spc="-20" dirty="0">
                <a:latin typeface="Times New Roman"/>
                <a:cs typeface="Times New Roman"/>
              </a:rPr>
              <a:t>ζωντανά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μουσεία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φυσικής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ιστορίας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0227" y="1567383"/>
            <a:ext cx="7603490" cy="3684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Αρχή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σε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θέματα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προστασίας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φυσικού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περιβάλλοντος</a:t>
            </a:r>
            <a:endParaRPr sz="2400">
              <a:latin typeface="Times New Roman"/>
              <a:cs typeface="Times New Roman"/>
            </a:endParaRPr>
          </a:p>
          <a:p>
            <a:pPr marL="1125220" marR="1116330" algn="ctr">
              <a:lnSpc>
                <a:spcPts val="5760"/>
              </a:lnSpc>
              <a:spcBef>
                <a:spcPts val="675"/>
              </a:spcBef>
              <a:tabLst>
                <a:tab pos="2170430" algn="l"/>
              </a:tabLst>
            </a:pPr>
            <a:r>
              <a:rPr sz="2400" spc="-10" dirty="0">
                <a:latin typeface="Times New Roman"/>
                <a:cs typeface="Times New Roman"/>
              </a:rPr>
              <a:t>Έκδοση </a:t>
            </a:r>
            <a:r>
              <a:rPr sz="2400" dirty="0">
                <a:latin typeface="Times New Roman"/>
                <a:cs typeface="Times New Roman"/>
              </a:rPr>
              <a:t>του </a:t>
            </a:r>
            <a:r>
              <a:rPr sz="2400" spc="-10" dirty="0">
                <a:latin typeface="Times New Roman"/>
                <a:cs typeface="Times New Roman"/>
              </a:rPr>
              <a:t>αναγκαστικού </a:t>
            </a:r>
            <a:r>
              <a:rPr sz="2400" spc="-5" dirty="0">
                <a:latin typeface="Times New Roman"/>
                <a:cs typeface="Times New Roman"/>
              </a:rPr>
              <a:t>νόµου </a:t>
            </a:r>
            <a:r>
              <a:rPr sz="2400" dirty="0">
                <a:latin typeface="Times New Roman"/>
                <a:cs typeface="Times New Roman"/>
              </a:rPr>
              <a:t>856/1937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Ίδρυση	</a:t>
            </a:r>
            <a:r>
              <a:rPr sz="2400" dirty="0">
                <a:latin typeface="Times New Roman"/>
                <a:cs typeface="Times New Roman"/>
              </a:rPr>
              <a:t>5</a:t>
            </a:r>
            <a:r>
              <a:rPr sz="2400" spc="-5" dirty="0">
                <a:latin typeface="Times New Roman"/>
                <a:cs typeface="Times New Roman"/>
              </a:rPr>
              <a:t> «Εθνικών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Δρυμών»</a:t>
            </a:r>
            <a:endParaRPr sz="2400">
              <a:latin typeface="Times New Roman"/>
              <a:cs typeface="Times New Roman"/>
            </a:endParaRPr>
          </a:p>
          <a:p>
            <a:pPr marL="56515" marR="48895" algn="ctr">
              <a:lnSpc>
                <a:spcPts val="5750"/>
              </a:lnSpc>
              <a:spcBef>
                <a:spcPts val="20"/>
              </a:spcBef>
              <a:tabLst>
                <a:tab pos="5701665" algn="l"/>
              </a:tabLst>
            </a:pPr>
            <a:r>
              <a:rPr sz="2400" dirty="0">
                <a:latin typeface="Times New Roman"/>
                <a:cs typeface="Times New Roman"/>
              </a:rPr>
              <a:t>Ο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πρώτος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εθνικός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δρυμός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dirty="0">
                <a:latin typeface="Times New Roman"/>
                <a:cs typeface="Times New Roman"/>
              </a:rPr>
              <a:t> 1938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(Όλυμπος	</a:t>
            </a:r>
            <a:r>
              <a:rPr sz="2400" dirty="0">
                <a:latin typeface="Times New Roman"/>
                <a:cs typeface="Times New Roman"/>
              </a:rPr>
              <a:t>&amp;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Παρνασσός)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Ο</a:t>
            </a:r>
            <a:r>
              <a:rPr sz="2400" spc="-1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Α.Ν. </a:t>
            </a:r>
            <a:r>
              <a:rPr sz="2400" dirty="0">
                <a:latin typeface="Times New Roman"/>
                <a:cs typeface="Times New Roman"/>
              </a:rPr>
              <a:t>856/1937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ενσωματώθηκε</a:t>
            </a:r>
            <a:r>
              <a:rPr sz="2400" spc="-5" dirty="0">
                <a:latin typeface="Times New Roman"/>
                <a:cs typeface="Times New Roman"/>
              </a:rPr>
              <a:t> στο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Δασικό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Κώδικα</a:t>
            </a:r>
            <a:r>
              <a:rPr sz="2400" spc="-5" dirty="0">
                <a:latin typeface="Times New Roman"/>
                <a:cs typeface="Times New Roman"/>
              </a:rPr>
              <a:t> (Ν.Δ.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210"/>
              </a:lnSpc>
            </a:pPr>
            <a:r>
              <a:rPr sz="2400" dirty="0">
                <a:latin typeface="Times New Roman"/>
                <a:cs typeface="Times New Roman"/>
              </a:rPr>
              <a:t>86/1969)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όπως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τροποποιήθηκε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αργότερα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 </a:t>
            </a:r>
            <a:r>
              <a:rPr sz="2400" dirty="0">
                <a:latin typeface="Times New Roman"/>
                <a:cs typeface="Times New Roman"/>
              </a:rPr>
              <a:t>το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Ν.Δ.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966/1971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7243" y="1440002"/>
            <a:ext cx="2273935" cy="3373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Verdana"/>
              <a:buChar char="•"/>
              <a:tabLst>
                <a:tab pos="354965" algn="l"/>
                <a:tab pos="355600" algn="l"/>
              </a:tabLst>
            </a:pPr>
            <a:r>
              <a:rPr sz="1800" b="1" spc="-150" dirty="0">
                <a:latin typeface="Verdana"/>
                <a:cs typeface="Verdana"/>
              </a:rPr>
              <a:t>Αβιο</a:t>
            </a:r>
            <a:r>
              <a:rPr sz="1800" b="1" spc="-140" dirty="0">
                <a:latin typeface="Verdana"/>
                <a:cs typeface="Verdana"/>
              </a:rPr>
              <a:t>τικά</a:t>
            </a:r>
            <a:r>
              <a:rPr sz="1800" b="1" spc="-105" dirty="0">
                <a:latin typeface="Verdana"/>
                <a:cs typeface="Verdana"/>
              </a:rPr>
              <a:t> </a:t>
            </a:r>
            <a:r>
              <a:rPr sz="1800" b="1" spc="-125" dirty="0">
                <a:latin typeface="Verdana"/>
                <a:cs typeface="Verdana"/>
              </a:rPr>
              <a:t>στοι</a:t>
            </a:r>
            <a:r>
              <a:rPr sz="1800" b="1" spc="-145" dirty="0">
                <a:latin typeface="Verdana"/>
                <a:cs typeface="Verdana"/>
              </a:rPr>
              <a:t>χ</a:t>
            </a:r>
            <a:r>
              <a:rPr sz="1800" b="1" spc="-175" dirty="0">
                <a:latin typeface="Verdana"/>
                <a:cs typeface="Verdana"/>
              </a:rPr>
              <a:t>εία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buFont typeface="Verdana"/>
              <a:buChar char="•"/>
            </a:pPr>
            <a:endParaRPr sz="320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90" dirty="0">
                <a:latin typeface="Verdana"/>
                <a:cs typeface="Verdana"/>
              </a:rPr>
              <a:t>Φως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buFont typeface="Verdana"/>
              <a:buChar char="•"/>
            </a:pPr>
            <a:endParaRPr sz="320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-10" dirty="0">
                <a:latin typeface="Verdana"/>
                <a:cs typeface="Verdana"/>
              </a:rPr>
              <a:t>Νερό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buFont typeface="Verdana"/>
              <a:buChar char="•"/>
            </a:pPr>
            <a:endParaRPr sz="320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65" dirty="0">
                <a:latin typeface="Verdana"/>
                <a:cs typeface="Verdana"/>
              </a:rPr>
              <a:t>θ</a:t>
            </a:r>
            <a:r>
              <a:rPr sz="1800" spc="55" dirty="0">
                <a:latin typeface="Verdana"/>
                <a:cs typeface="Verdana"/>
              </a:rPr>
              <a:t>ρ</a:t>
            </a:r>
            <a:r>
              <a:rPr sz="1800" spc="-175" dirty="0">
                <a:latin typeface="Verdana"/>
                <a:cs typeface="Verdana"/>
              </a:rPr>
              <a:t>ε</a:t>
            </a:r>
            <a:r>
              <a:rPr sz="1800" spc="55" dirty="0">
                <a:latin typeface="Verdana"/>
                <a:cs typeface="Verdana"/>
              </a:rPr>
              <a:t>π</a:t>
            </a:r>
            <a:r>
              <a:rPr sz="1800" spc="-200" dirty="0">
                <a:latin typeface="Verdana"/>
                <a:cs typeface="Verdana"/>
              </a:rPr>
              <a:t>τ</a:t>
            </a:r>
            <a:r>
              <a:rPr sz="1800" spc="-105" dirty="0">
                <a:latin typeface="Verdana"/>
                <a:cs typeface="Verdana"/>
              </a:rPr>
              <a:t>ι</a:t>
            </a:r>
            <a:r>
              <a:rPr sz="1800" spc="-30" dirty="0">
                <a:latin typeface="Verdana"/>
                <a:cs typeface="Verdana"/>
              </a:rPr>
              <a:t>κά</a:t>
            </a:r>
            <a:r>
              <a:rPr sz="1800" spc="-150" dirty="0">
                <a:latin typeface="Verdana"/>
                <a:cs typeface="Verdana"/>
              </a:rPr>
              <a:t> </a:t>
            </a:r>
            <a:r>
              <a:rPr sz="1800" spc="155" dirty="0">
                <a:latin typeface="Verdana"/>
                <a:cs typeface="Verdana"/>
              </a:rPr>
              <a:t>σ</a:t>
            </a:r>
            <a:r>
              <a:rPr sz="1800" spc="-40" dirty="0">
                <a:latin typeface="Verdana"/>
                <a:cs typeface="Verdana"/>
              </a:rPr>
              <a:t>τ</a:t>
            </a:r>
            <a:r>
              <a:rPr sz="1800" spc="-60" dirty="0">
                <a:latin typeface="Verdana"/>
                <a:cs typeface="Verdana"/>
              </a:rPr>
              <a:t>ο</a:t>
            </a:r>
            <a:r>
              <a:rPr sz="1800" spc="-125" dirty="0">
                <a:latin typeface="Verdana"/>
                <a:cs typeface="Verdana"/>
              </a:rPr>
              <a:t>ι</a:t>
            </a:r>
            <a:r>
              <a:rPr sz="1800" spc="-200" dirty="0">
                <a:latin typeface="Verdana"/>
                <a:cs typeface="Verdana"/>
              </a:rPr>
              <a:t>χε</a:t>
            </a:r>
            <a:r>
              <a:rPr sz="1800" spc="-95" dirty="0">
                <a:latin typeface="Verdana"/>
                <a:cs typeface="Verdana"/>
              </a:rPr>
              <a:t>ί</a:t>
            </a:r>
            <a:r>
              <a:rPr sz="1800" spc="105" dirty="0">
                <a:latin typeface="Verdana"/>
                <a:cs typeface="Verdana"/>
              </a:rPr>
              <a:t>α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buFont typeface="Verdana"/>
              <a:buChar char="•"/>
            </a:pPr>
            <a:endParaRPr sz="320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5" dirty="0">
                <a:latin typeface="Verdana"/>
                <a:cs typeface="Verdana"/>
              </a:rPr>
              <a:t>έδαφος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0739" y="1471040"/>
            <a:ext cx="4485005" cy="2586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Προβλέπει: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dirty="0">
                <a:latin typeface="Times New Roman"/>
                <a:cs typeface="Times New Roman"/>
              </a:rPr>
              <a:t>Εθνι</a:t>
            </a:r>
            <a:r>
              <a:rPr sz="2400" spc="-20" dirty="0">
                <a:latin typeface="Times New Roman"/>
                <a:cs typeface="Times New Roman"/>
              </a:rPr>
              <a:t>κ</a:t>
            </a:r>
            <a:r>
              <a:rPr sz="2400" spc="-5" dirty="0">
                <a:latin typeface="Times New Roman"/>
                <a:cs typeface="Times New Roman"/>
              </a:rPr>
              <a:t>ώ</a:t>
            </a:r>
            <a:r>
              <a:rPr sz="2400" dirty="0">
                <a:latin typeface="Times New Roman"/>
                <a:cs typeface="Times New Roman"/>
              </a:rPr>
              <a:t>ν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</a:t>
            </a:r>
            <a:r>
              <a:rPr sz="2400" spc="5" dirty="0">
                <a:latin typeface="Times New Roman"/>
                <a:cs typeface="Times New Roman"/>
              </a:rPr>
              <a:t>ρ</a:t>
            </a:r>
            <a:r>
              <a:rPr sz="2400" spc="-5" dirty="0">
                <a:latin typeface="Times New Roman"/>
                <a:cs typeface="Times New Roman"/>
              </a:rPr>
              <a:t>υμών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Αισ</a:t>
            </a:r>
            <a:r>
              <a:rPr sz="2400" spc="5" dirty="0">
                <a:latin typeface="Times New Roman"/>
                <a:cs typeface="Times New Roman"/>
              </a:rPr>
              <a:t>θ</a:t>
            </a:r>
            <a:r>
              <a:rPr sz="2400" dirty="0">
                <a:latin typeface="Times New Roman"/>
                <a:cs typeface="Times New Roman"/>
              </a:rPr>
              <a:t>ητι</a:t>
            </a:r>
            <a:r>
              <a:rPr sz="2400" spc="-15" dirty="0">
                <a:latin typeface="Times New Roman"/>
                <a:cs typeface="Times New Roman"/>
              </a:rPr>
              <a:t>κ</a:t>
            </a:r>
            <a:r>
              <a:rPr sz="2400" dirty="0">
                <a:latin typeface="Times New Roman"/>
                <a:cs typeface="Times New Roman"/>
              </a:rPr>
              <a:t>ών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</a:t>
            </a:r>
            <a:r>
              <a:rPr sz="2400" spc="5" dirty="0">
                <a:latin typeface="Times New Roman"/>
                <a:cs typeface="Times New Roman"/>
              </a:rPr>
              <a:t>α</a:t>
            </a:r>
            <a:r>
              <a:rPr sz="2400" spc="-5" dirty="0">
                <a:latin typeface="Times New Roman"/>
                <a:cs typeface="Times New Roman"/>
              </a:rPr>
              <a:t>σ</a:t>
            </a:r>
            <a:r>
              <a:rPr sz="2400" spc="5" dirty="0">
                <a:latin typeface="Times New Roman"/>
                <a:cs typeface="Times New Roman"/>
              </a:rPr>
              <a:t>ώ</a:t>
            </a:r>
            <a:r>
              <a:rPr sz="2400" dirty="0">
                <a:latin typeface="Times New Roman"/>
                <a:cs typeface="Times New Roman"/>
              </a:rPr>
              <a:t>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dirty="0">
                <a:latin typeface="Times New Roman"/>
                <a:cs typeface="Times New Roman"/>
              </a:rPr>
              <a:t>Διατηρητέων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Μνημείων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της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Φύσης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8241" y="1373251"/>
            <a:ext cx="8210550" cy="5285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105"/>
              </a:spcBef>
            </a:pPr>
            <a:r>
              <a:rPr sz="2300" dirty="0">
                <a:latin typeface="Times New Roman"/>
                <a:cs typeface="Times New Roman"/>
              </a:rPr>
              <a:t>1650/1986</a:t>
            </a:r>
            <a:r>
              <a:rPr sz="2300" spc="-35" dirty="0">
                <a:latin typeface="Times New Roman"/>
                <a:cs typeface="Times New Roman"/>
              </a:rPr>
              <a:t> </a:t>
            </a:r>
            <a:r>
              <a:rPr sz="2300" spc="-30" dirty="0">
                <a:latin typeface="Times New Roman"/>
                <a:cs typeface="Times New Roman"/>
              </a:rPr>
              <a:t>«Για</a:t>
            </a:r>
            <a:r>
              <a:rPr sz="2300" spc="5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την </a:t>
            </a:r>
            <a:r>
              <a:rPr sz="2300" dirty="0">
                <a:latin typeface="Times New Roman"/>
                <a:cs typeface="Times New Roman"/>
              </a:rPr>
              <a:t>προστασία</a:t>
            </a:r>
            <a:r>
              <a:rPr sz="2300" spc="-4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του</a:t>
            </a:r>
            <a:r>
              <a:rPr sz="2300" spc="-1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περιβάλλοντος»</a:t>
            </a:r>
            <a:endParaRPr sz="2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300" dirty="0">
                <a:latin typeface="Times New Roman"/>
                <a:cs typeface="Times New Roman"/>
              </a:rPr>
              <a:t>2742/1999</a:t>
            </a:r>
            <a:r>
              <a:rPr sz="2300" spc="-20" dirty="0">
                <a:latin typeface="Times New Roman"/>
                <a:cs typeface="Times New Roman"/>
              </a:rPr>
              <a:t> </a:t>
            </a:r>
            <a:r>
              <a:rPr sz="2300" spc="-15" dirty="0">
                <a:latin typeface="Times New Roman"/>
                <a:cs typeface="Times New Roman"/>
              </a:rPr>
              <a:t>«Χωροταξικός</a:t>
            </a:r>
            <a:r>
              <a:rPr sz="2300" spc="-5" dirty="0">
                <a:latin typeface="Times New Roman"/>
                <a:cs typeface="Times New Roman"/>
              </a:rPr>
              <a:t> σχεδιασμός</a:t>
            </a:r>
            <a:r>
              <a:rPr sz="2300" spc="-30" dirty="0">
                <a:latin typeface="Times New Roman"/>
                <a:cs typeface="Times New Roman"/>
              </a:rPr>
              <a:t> </a:t>
            </a:r>
            <a:r>
              <a:rPr sz="2300" spc="-10" dirty="0">
                <a:latin typeface="Times New Roman"/>
                <a:cs typeface="Times New Roman"/>
              </a:rPr>
              <a:t>και</a:t>
            </a:r>
            <a:r>
              <a:rPr sz="2300" dirty="0">
                <a:latin typeface="Times New Roman"/>
                <a:cs typeface="Times New Roman"/>
              </a:rPr>
              <a:t> αειφόρος</a:t>
            </a:r>
            <a:r>
              <a:rPr sz="2300" spc="-1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ανάπτυξη</a:t>
            </a:r>
            <a:r>
              <a:rPr sz="2300" spc="-50" dirty="0">
                <a:latin typeface="Times New Roman"/>
                <a:cs typeface="Times New Roman"/>
              </a:rPr>
              <a:t> </a:t>
            </a:r>
            <a:r>
              <a:rPr sz="2300" spc="-10" dirty="0">
                <a:latin typeface="Times New Roman"/>
                <a:cs typeface="Times New Roman"/>
              </a:rPr>
              <a:t>και</a:t>
            </a:r>
            <a:endParaRPr sz="2300">
              <a:latin typeface="Times New Roman"/>
              <a:cs typeface="Times New Roman"/>
            </a:endParaRPr>
          </a:p>
          <a:p>
            <a:pPr marL="3810" algn="ctr">
              <a:lnSpc>
                <a:spcPct val="100000"/>
              </a:lnSpc>
            </a:pPr>
            <a:r>
              <a:rPr sz="2300" dirty="0">
                <a:latin typeface="Times New Roman"/>
                <a:cs typeface="Times New Roman"/>
              </a:rPr>
              <a:t>άλλες</a:t>
            </a:r>
            <a:r>
              <a:rPr sz="2300" spc="-7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διατάξεις»</a:t>
            </a:r>
            <a:endParaRPr sz="2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 marL="93345" marR="84455" algn="ctr">
              <a:lnSpc>
                <a:spcPct val="100000"/>
              </a:lnSpc>
            </a:pPr>
            <a:r>
              <a:rPr sz="2300" dirty="0">
                <a:latin typeface="Times New Roman"/>
                <a:cs typeface="Times New Roman"/>
              </a:rPr>
              <a:t>“ε) τη </a:t>
            </a:r>
            <a:r>
              <a:rPr sz="2300" spc="-5" dirty="0">
                <a:latin typeface="Times New Roman"/>
                <a:cs typeface="Times New Roman"/>
              </a:rPr>
              <a:t>διατήρηση </a:t>
            </a:r>
            <a:r>
              <a:rPr sz="2300" spc="-10" dirty="0">
                <a:latin typeface="Times New Roman"/>
                <a:cs typeface="Times New Roman"/>
              </a:rPr>
              <a:t>και </a:t>
            </a:r>
            <a:r>
              <a:rPr sz="2300" dirty="0">
                <a:latin typeface="Times New Roman"/>
                <a:cs typeface="Times New Roman"/>
              </a:rPr>
              <a:t>ανάδειξη </a:t>
            </a:r>
            <a:r>
              <a:rPr sz="2300" spc="-5" dirty="0">
                <a:latin typeface="Times New Roman"/>
                <a:cs typeface="Times New Roman"/>
              </a:rPr>
              <a:t>της </a:t>
            </a:r>
            <a:r>
              <a:rPr sz="2300" dirty="0">
                <a:latin typeface="Times New Roman"/>
                <a:cs typeface="Times New Roman"/>
              </a:rPr>
              <a:t>ποικιλομορφίας </a:t>
            </a:r>
            <a:r>
              <a:rPr sz="2300" spc="-5" dirty="0">
                <a:latin typeface="Times New Roman"/>
                <a:cs typeface="Times New Roman"/>
              </a:rPr>
              <a:t>της </a:t>
            </a:r>
            <a:r>
              <a:rPr sz="2300" dirty="0">
                <a:latin typeface="Times New Roman"/>
                <a:cs typeface="Times New Roman"/>
              </a:rPr>
              <a:t>υπαίθρου, τη </a:t>
            </a:r>
            <a:r>
              <a:rPr sz="2300" spc="-56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συνετή</a:t>
            </a:r>
            <a:r>
              <a:rPr sz="2300" spc="-40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διαχείριση</a:t>
            </a:r>
            <a:r>
              <a:rPr sz="2300" spc="-3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των</a:t>
            </a:r>
            <a:r>
              <a:rPr sz="2300" spc="-15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φυσικών</a:t>
            </a:r>
            <a:r>
              <a:rPr sz="2300" spc="-1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πόρων,</a:t>
            </a:r>
            <a:r>
              <a:rPr sz="2300" spc="-25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καθώς</a:t>
            </a:r>
            <a:r>
              <a:rPr sz="2300" spc="-15" dirty="0">
                <a:latin typeface="Times New Roman"/>
                <a:cs typeface="Times New Roman"/>
              </a:rPr>
              <a:t> </a:t>
            </a:r>
            <a:r>
              <a:rPr sz="2300" spc="-10" dirty="0">
                <a:latin typeface="Times New Roman"/>
                <a:cs typeface="Times New Roman"/>
              </a:rPr>
              <a:t>και</a:t>
            </a:r>
            <a:r>
              <a:rPr sz="2300" dirty="0">
                <a:latin typeface="Times New Roman"/>
                <a:cs typeface="Times New Roman"/>
              </a:rPr>
              <a:t> τη</a:t>
            </a:r>
            <a:r>
              <a:rPr sz="2300" spc="-10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διατήρηση,</a:t>
            </a:r>
            <a:endParaRPr sz="2300">
              <a:latin typeface="Times New Roman"/>
              <a:cs typeface="Times New Roman"/>
            </a:endParaRPr>
          </a:p>
          <a:p>
            <a:pPr marL="455930" marR="449580" algn="ctr">
              <a:lnSpc>
                <a:spcPct val="100000"/>
              </a:lnSpc>
              <a:spcBef>
                <a:spcPts val="5"/>
              </a:spcBef>
            </a:pPr>
            <a:r>
              <a:rPr sz="2300" dirty="0">
                <a:latin typeface="Times New Roman"/>
                <a:cs typeface="Times New Roman"/>
              </a:rPr>
              <a:t>ανάδειξη </a:t>
            </a:r>
            <a:r>
              <a:rPr sz="2300" spc="-10" dirty="0">
                <a:latin typeface="Times New Roman"/>
                <a:cs typeface="Times New Roman"/>
              </a:rPr>
              <a:t>και </a:t>
            </a:r>
            <a:r>
              <a:rPr sz="2300" dirty="0">
                <a:latin typeface="Times New Roman"/>
                <a:cs typeface="Times New Roman"/>
              </a:rPr>
              <a:t>προστασία </a:t>
            </a:r>
            <a:r>
              <a:rPr sz="2300" spc="-5" dirty="0">
                <a:latin typeface="Times New Roman"/>
                <a:cs typeface="Times New Roman"/>
              </a:rPr>
              <a:t>της </a:t>
            </a:r>
            <a:r>
              <a:rPr sz="2300" dirty="0">
                <a:latin typeface="Times New Roman"/>
                <a:cs typeface="Times New Roman"/>
              </a:rPr>
              <a:t>εθνικής φυσικής </a:t>
            </a:r>
            <a:r>
              <a:rPr sz="2300" spc="-10" dirty="0">
                <a:latin typeface="Times New Roman"/>
                <a:cs typeface="Times New Roman"/>
              </a:rPr>
              <a:t>και </a:t>
            </a:r>
            <a:r>
              <a:rPr sz="2300" spc="-5" dirty="0">
                <a:latin typeface="Times New Roman"/>
                <a:cs typeface="Times New Roman"/>
              </a:rPr>
              <a:t>πολιτιστικής </a:t>
            </a:r>
            <a:r>
              <a:rPr sz="2300" spc="-56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κληρονομιάς”</a:t>
            </a:r>
            <a:endParaRPr sz="2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 marL="12065" marR="5080" algn="ctr">
              <a:lnSpc>
                <a:spcPct val="100000"/>
              </a:lnSpc>
            </a:pPr>
            <a:r>
              <a:rPr sz="2300" spc="-10" dirty="0">
                <a:latin typeface="Times New Roman"/>
                <a:cs typeface="Times New Roman"/>
              </a:rPr>
              <a:t>«Ειδικά</a:t>
            </a:r>
            <a:r>
              <a:rPr sz="2300" spc="1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η</a:t>
            </a:r>
            <a:r>
              <a:rPr sz="2300" spc="10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ίδρυση</a:t>
            </a:r>
            <a:r>
              <a:rPr sz="2300" spc="10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φορέων</a:t>
            </a:r>
            <a:r>
              <a:rPr sz="2300" spc="-30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διαχείρισης</a:t>
            </a:r>
            <a:r>
              <a:rPr sz="2300" spc="-10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σύμφωνα</a:t>
            </a:r>
            <a:r>
              <a:rPr sz="2300" spc="-25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με</a:t>
            </a:r>
            <a:r>
              <a:rPr sz="2300" spc="10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τους</a:t>
            </a:r>
            <a:r>
              <a:rPr sz="2300" spc="1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ορισμούς</a:t>
            </a:r>
            <a:r>
              <a:rPr sz="2300" spc="-15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της </a:t>
            </a:r>
            <a:r>
              <a:rPr sz="2300" spc="-560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περιπτώσεως</a:t>
            </a:r>
            <a:r>
              <a:rPr sz="2300" spc="-5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α</a:t>
            </a:r>
            <a:r>
              <a:rPr sz="2300" spc="-1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είναι</a:t>
            </a:r>
            <a:r>
              <a:rPr sz="2300" spc="-20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υποχρεωτική</a:t>
            </a:r>
            <a:r>
              <a:rPr sz="2300" spc="-15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σε</a:t>
            </a:r>
            <a:r>
              <a:rPr sz="2300" spc="-10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Εθνικά</a:t>
            </a:r>
            <a:r>
              <a:rPr sz="2300" spc="-20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Πάρκα</a:t>
            </a:r>
            <a:r>
              <a:rPr sz="2300" spc="-2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που</a:t>
            </a:r>
            <a:endParaRPr sz="2300">
              <a:latin typeface="Times New Roman"/>
              <a:cs typeface="Times New Roman"/>
            </a:endParaRPr>
          </a:p>
          <a:p>
            <a:pPr marL="144780" marR="139700" indent="1270" algn="ctr">
              <a:lnSpc>
                <a:spcPct val="100000"/>
              </a:lnSpc>
              <a:tabLst>
                <a:tab pos="7110095" algn="l"/>
              </a:tabLst>
            </a:pPr>
            <a:r>
              <a:rPr sz="2300" spc="-10" dirty="0">
                <a:latin typeface="Times New Roman"/>
                <a:cs typeface="Times New Roman"/>
              </a:rPr>
              <a:t>χαρακτηρίζονται </a:t>
            </a:r>
            <a:r>
              <a:rPr sz="2300" spc="-5" dirty="0">
                <a:latin typeface="Times New Roman"/>
                <a:cs typeface="Times New Roman"/>
              </a:rPr>
              <a:t>κατά </a:t>
            </a:r>
            <a:r>
              <a:rPr sz="2300" dirty="0">
                <a:latin typeface="Times New Roman"/>
                <a:cs typeface="Times New Roman"/>
              </a:rPr>
              <a:t>το άρθρο 19 παρ. 3 του </a:t>
            </a:r>
            <a:r>
              <a:rPr sz="2300" spc="-5" dirty="0">
                <a:latin typeface="Times New Roman"/>
                <a:cs typeface="Times New Roman"/>
              </a:rPr>
              <a:t>ν.1650/1986 </a:t>
            </a:r>
            <a:r>
              <a:rPr sz="2300" spc="-10" dirty="0">
                <a:latin typeface="Times New Roman"/>
                <a:cs typeface="Times New Roman"/>
              </a:rPr>
              <a:t>και </a:t>
            </a:r>
            <a:r>
              <a:rPr sz="2300" spc="-5" dirty="0">
                <a:latin typeface="Times New Roman"/>
                <a:cs typeface="Times New Roman"/>
              </a:rPr>
              <a:t>στα </a:t>
            </a:r>
            <a:r>
              <a:rPr sz="2300" spc="-56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οποία</a:t>
            </a:r>
            <a:r>
              <a:rPr sz="2300" spc="-5" dirty="0">
                <a:latin typeface="Times New Roman"/>
                <a:cs typeface="Times New Roman"/>
              </a:rPr>
              <a:t> περιλαμβάνονται</a:t>
            </a:r>
            <a:r>
              <a:rPr sz="2300" spc="-25" dirty="0">
                <a:latin typeface="Times New Roman"/>
                <a:cs typeface="Times New Roman"/>
              </a:rPr>
              <a:t> </a:t>
            </a:r>
            <a:r>
              <a:rPr sz="2300" spc="-10" dirty="0">
                <a:latin typeface="Times New Roman"/>
                <a:cs typeface="Times New Roman"/>
              </a:rPr>
              <a:t>και</a:t>
            </a:r>
            <a:r>
              <a:rPr sz="2300" spc="15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περιοχές</a:t>
            </a:r>
            <a:r>
              <a:rPr sz="2300" spc="2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που </a:t>
            </a:r>
            <a:r>
              <a:rPr sz="2300" spc="-10" dirty="0">
                <a:latin typeface="Times New Roman"/>
                <a:cs typeface="Times New Roman"/>
              </a:rPr>
              <a:t>χαρακτηρίζονται	</a:t>
            </a:r>
            <a:r>
              <a:rPr sz="2300" spc="-5" dirty="0">
                <a:latin typeface="Times New Roman"/>
                <a:cs typeface="Times New Roman"/>
              </a:rPr>
              <a:t>κατά</a:t>
            </a:r>
            <a:r>
              <a:rPr sz="2300" spc="-11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τις </a:t>
            </a:r>
            <a:r>
              <a:rPr sz="2300" spc="-56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παραγράφους</a:t>
            </a:r>
            <a:r>
              <a:rPr sz="2300" spc="-5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1 ή 2</a:t>
            </a:r>
            <a:r>
              <a:rPr sz="2300" spc="-2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του </a:t>
            </a:r>
            <a:r>
              <a:rPr sz="2300" spc="-5" dirty="0">
                <a:latin typeface="Times New Roman"/>
                <a:cs typeface="Times New Roman"/>
              </a:rPr>
              <a:t>ιδίου </a:t>
            </a:r>
            <a:r>
              <a:rPr sz="2300" dirty="0">
                <a:latin typeface="Times New Roman"/>
                <a:cs typeface="Times New Roman"/>
              </a:rPr>
              <a:t>άρθρου»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92/43/ΕΚ</a:t>
            </a:r>
            <a:r>
              <a:rPr spc="-25" dirty="0"/>
              <a:t> </a:t>
            </a:r>
            <a:r>
              <a:rPr spc="-5" dirty="0"/>
              <a:t>«για</a:t>
            </a:r>
            <a:r>
              <a:rPr spc="15" dirty="0"/>
              <a:t> </a:t>
            </a:r>
            <a:r>
              <a:rPr spc="-5" dirty="0"/>
              <a:t>την</a:t>
            </a:r>
            <a:r>
              <a:rPr dirty="0"/>
              <a:t> </a:t>
            </a:r>
            <a:r>
              <a:rPr spc="-5" dirty="0"/>
              <a:t>διατήρηση</a:t>
            </a:r>
            <a:r>
              <a:rPr dirty="0"/>
              <a:t> </a:t>
            </a:r>
            <a:r>
              <a:rPr spc="-5" dirty="0"/>
              <a:t>των</a:t>
            </a:r>
            <a:r>
              <a:rPr spc="5" dirty="0"/>
              <a:t> </a:t>
            </a:r>
            <a:r>
              <a:rPr spc="-10" dirty="0"/>
              <a:t>φυσικών</a:t>
            </a:r>
            <a:r>
              <a:rPr spc="60" dirty="0"/>
              <a:t> </a:t>
            </a:r>
            <a:r>
              <a:rPr spc="-10" dirty="0"/>
              <a:t>οικοτόπων</a:t>
            </a:r>
            <a:r>
              <a:rPr spc="20" dirty="0"/>
              <a:t> </a:t>
            </a:r>
            <a:r>
              <a:rPr spc="-10" dirty="0"/>
              <a:t>καθώς</a:t>
            </a:r>
            <a:r>
              <a:rPr spc="20" dirty="0"/>
              <a:t> </a:t>
            </a:r>
            <a:r>
              <a:rPr spc="-15" dirty="0"/>
              <a:t>και</a:t>
            </a:r>
          </a:p>
          <a:p>
            <a:pPr algn="ctr">
              <a:lnSpc>
                <a:spcPct val="100000"/>
              </a:lnSpc>
            </a:pPr>
            <a:r>
              <a:rPr spc="-5" dirty="0"/>
              <a:t>της άγριας πανίδας</a:t>
            </a:r>
            <a:r>
              <a:rPr spc="10" dirty="0"/>
              <a:t> </a:t>
            </a:r>
            <a:r>
              <a:rPr spc="-15" dirty="0"/>
              <a:t>και</a:t>
            </a:r>
            <a:r>
              <a:rPr spc="-5" dirty="0"/>
              <a:t> </a:t>
            </a:r>
            <a:r>
              <a:rPr spc="-10" dirty="0"/>
              <a:t>χλωρίδας»</a:t>
            </a: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250"/>
          </a:p>
          <a:p>
            <a:pPr algn="ctr">
              <a:lnSpc>
                <a:spcPct val="100000"/>
              </a:lnSpc>
            </a:pPr>
            <a:r>
              <a:rPr spc="-130" dirty="0"/>
              <a:t>ΚΥΑ</a:t>
            </a:r>
            <a:r>
              <a:rPr spc="-135" dirty="0"/>
              <a:t> </a:t>
            </a:r>
            <a:r>
              <a:rPr spc="-5" dirty="0"/>
              <a:t>33318/3028/11-12-1998</a:t>
            </a:r>
            <a:r>
              <a:rPr spc="-40" dirty="0"/>
              <a:t> </a:t>
            </a:r>
            <a:r>
              <a:rPr spc="-5" dirty="0"/>
              <a:t>(ΦΕΚ</a:t>
            </a:r>
            <a:r>
              <a:rPr spc="15" dirty="0"/>
              <a:t> </a:t>
            </a:r>
            <a:r>
              <a:rPr dirty="0"/>
              <a:t>1289/Β/28-12-98)</a:t>
            </a:r>
            <a:r>
              <a:rPr spc="-20" dirty="0"/>
              <a:t> </a:t>
            </a:r>
            <a:r>
              <a:rPr spc="-15" dirty="0"/>
              <a:t>«Καθορισμός</a:t>
            </a:r>
          </a:p>
          <a:p>
            <a:pPr marL="1270" algn="ctr">
              <a:lnSpc>
                <a:spcPct val="100000"/>
              </a:lnSpc>
            </a:pPr>
            <a:r>
              <a:rPr spc="-10" dirty="0"/>
              <a:t>μέτρων</a:t>
            </a:r>
            <a:r>
              <a:rPr spc="15" dirty="0"/>
              <a:t> </a:t>
            </a:r>
            <a:r>
              <a:rPr spc="-15" dirty="0"/>
              <a:t>και</a:t>
            </a:r>
            <a:r>
              <a:rPr dirty="0"/>
              <a:t> </a:t>
            </a:r>
            <a:r>
              <a:rPr spc="-10" dirty="0"/>
              <a:t>διαδικασιών</a:t>
            </a:r>
            <a:r>
              <a:rPr spc="40" dirty="0"/>
              <a:t> </a:t>
            </a:r>
            <a:r>
              <a:rPr spc="-5" dirty="0"/>
              <a:t>για</a:t>
            </a:r>
            <a:r>
              <a:rPr spc="5" dirty="0"/>
              <a:t> </a:t>
            </a:r>
            <a:r>
              <a:rPr dirty="0"/>
              <a:t>τη </a:t>
            </a:r>
            <a:r>
              <a:rPr spc="-10" dirty="0"/>
              <a:t>διατήρηση</a:t>
            </a:r>
            <a:r>
              <a:rPr spc="20" dirty="0"/>
              <a:t> </a:t>
            </a:r>
            <a:r>
              <a:rPr spc="-5" dirty="0"/>
              <a:t>των</a:t>
            </a:r>
            <a:r>
              <a:rPr spc="5" dirty="0"/>
              <a:t> </a:t>
            </a:r>
            <a:r>
              <a:rPr spc="-10" dirty="0"/>
              <a:t>φυσικών</a:t>
            </a:r>
            <a:r>
              <a:rPr spc="55" dirty="0"/>
              <a:t> </a:t>
            </a:r>
            <a:r>
              <a:rPr spc="-10" dirty="0"/>
              <a:t>οικοτόπων</a:t>
            </a:r>
          </a:p>
          <a:p>
            <a:pPr algn="ctr">
              <a:lnSpc>
                <a:spcPct val="100000"/>
              </a:lnSpc>
            </a:pPr>
            <a:r>
              <a:rPr spc="-5" dirty="0"/>
              <a:t>(ενδιαιτημάτων)</a:t>
            </a:r>
            <a:r>
              <a:rPr spc="15" dirty="0"/>
              <a:t> </a:t>
            </a:r>
            <a:r>
              <a:rPr spc="-10" dirty="0"/>
              <a:t>καθώς</a:t>
            </a:r>
            <a:r>
              <a:rPr spc="20" dirty="0"/>
              <a:t> </a:t>
            </a:r>
            <a:r>
              <a:rPr spc="-15" dirty="0"/>
              <a:t>και</a:t>
            </a:r>
            <a:r>
              <a:rPr spc="15" dirty="0"/>
              <a:t> </a:t>
            </a:r>
            <a:r>
              <a:rPr spc="-5" dirty="0"/>
              <a:t>της</a:t>
            </a:r>
            <a:r>
              <a:rPr spc="10" dirty="0"/>
              <a:t> </a:t>
            </a:r>
            <a:r>
              <a:rPr spc="-5" dirty="0"/>
              <a:t>άγριας</a:t>
            </a:r>
            <a:r>
              <a:rPr spc="20" dirty="0"/>
              <a:t> </a:t>
            </a:r>
            <a:r>
              <a:rPr spc="-5" dirty="0"/>
              <a:t>πανίδας</a:t>
            </a:r>
            <a:r>
              <a:rPr spc="10" dirty="0"/>
              <a:t> </a:t>
            </a:r>
            <a:r>
              <a:rPr spc="-15" dirty="0"/>
              <a:t>και</a:t>
            </a:r>
            <a:r>
              <a:rPr spc="15" dirty="0"/>
              <a:t> </a:t>
            </a:r>
            <a:r>
              <a:rPr spc="-10" dirty="0"/>
              <a:t>χλωρίδας»</a:t>
            </a: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250"/>
          </a:p>
          <a:p>
            <a:pPr algn="ctr">
              <a:lnSpc>
                <a:spcPct val="100000"/>
              </a:lnSpc>
            </a:pPr>
            <a:r>
              <a:rPr spc="-5" dirty="0"/>
              <a:t>-</a:t>
            </a:r>
            <a:r>
              <a:rPr spc="-10" dirty="0"/>
              <a:t> Κ</a:t>
            </a:r>
            <a:r>
              <a:rPr spc="-370" dirty="0"/>
              <a:t>Υ</a:t>
            </a:r>
            <a:r>
              <a:rPr spc="-5" dirty="0"/>
              <a:t>Α</a:t>
            </a:r>
            <a:r>
              <a:rPr spc="-110" dirty="0"/>
              <a:t> </a:t>
            </a:r>
            <a:r>
              <a:rPr spc="-10" dirty="0"/>
              <a:t>Η.Π</a:t>
            </a:r>
            <a:r>
              <a:rPr spc="-5" dirty="0"/>
              <a:t>. </a:t>
            </a:r>
            <a:r>
              <a:rPr dirty="0"/>
              <a:t>1</a:t>
            </a:r>
            <a:r>
              <a:rPr spc="-5" dirty="0"/>
              <a:t>4</a:t>
            </a:r>
            <a:r>
              <a:rPr dirty="0"/>
              <a:t>8</a:t>
            </a:r>
            <a:r>
              <a:rPr spc="-5" dirty="0"/>
              <a:t>4</a:t>
            </a:r>
            <a:r>
              <a:rPr dirty="0"/>
              <a:t>9</a:t>
            </a:r>
            <a:r>
              <a:rPr spc="-5" dirty="0"/>
              <a:t>/85</a:t>
            </a:r>
            <a:r>
              <a:rPr dirty="0"/>
              <a:t>3</a:t>
            </a:r>
            <a:r>
              <a:rPr spc="-5" dirty="0"/>
              <a:t>/Ε</a:t>
            </a:r>
            <a:r>
              <a:rPr dirty="0"/>
              <a:t>1</a:t>
            </a:r>
            <a:r>
              <a:rPr spc="-5" dirty="0"/>
              <a:t>0</a:t>
            </a:r>
            <a:r>
              <a:rPr dirty="0"/>
              <a:t>3</a:t>
            </a:r>
            <a:r>
              <a:rPr spc="-5" dirty="0"/>
              <a:t>/</a:t>
            </a:r>
            <a:r>
              <a:rPr spc="30" dirty="0"/>
              <a:t>4</a:t>
            </a:r>
            <a:r>
              <a:rPr spc="-5" dirty="0"/>
              <a:t>-</a:t>
            </a:r>
            <a:r>
              <a:rPr dirty="0"/>
              <a:t>4</a:t>
            </a:r>
            <a:r>
              <a:rPr spc="-5" dirty="0"/>
              <a:t>-2</a:t>
            </a:r>
            <a:r>
              <a:rPr dirty="0"/>
              <a:t>0</a:t>
            </a:r>
            <a:r>
              <a:rPr spc="-5" dirty="0"/>
              <a:t>08</a:t>
            </a:r>
            <a:r>
              <a:rPr spc="-40" dirty="0"/>
              <a:t> </a:t>
            </a:r>
            <a:r>
              <a:rPr spc="-5" dirty="0"/>
              <a:t>(ΦΕΚ</a:t>
            </a:r>
            <a:r>
              <a:rPr spc="15" dirty="0"/>
              <a:t> </a:t>
            </a:r>
            <a:r>
              <a:rPr spc="-5" dirty="0"/>
              <a:t>6</a:t>
            </a:r>
            <a:r>
              <a:rPr dirty="0"/>
              <a:t>4</a:t>
            </a:r>
            <a:r>
              <a:rPr spc="-5" dirty="0"/>
              <a:t>5/Β/</a:t>
            </a:r>
            <a:r>
              <a:rPr spc="-85" dirty="0"/>
              <a:t>1</a:t>
            </a:r>
            <a:r>
              <a:rPr spc="15" dirty="0"/>
              <a:t>1</a:t>
            </a:r>
            <a:r>
              <a:rPr spc="-5" dirty="0"/>
              <a:t>-</a:t>
            </a:r>
            <a:r>
              <a:rPr dirty="0"/>
              <a:t>4</a:t>
            </a:r>
            <a:r>
              <a:rPr spc="-5" dirty="0"/>
              <a:t>-0</a:t>
            </a:r>
            <a:r>
              <a:rPr dirty="0"/>
              <a:t>8</a:t>
            </a:r>
            <a:r>
              <a:rPr spc="-5" dirty="0"/>
              <a:t>)</a:t>
            </a:r>
          </a:p>
          <a:p>
            <a:pPr marL="52069" marR="46355" algn="ctr">
              <a:lnSpc>
                <a:spcPct val="100000"/>
              </a:lnSpc>
            </a:pPr>
            <a:r>
              <a:rPr spc="-5" dirty="0"/>
              <a:t>«Τροποποίηση</a:t>
            </a:r>
            <a:r>
              <a:rPr spc="20" dirty="0"/>
              <a:t> </a:t>
            </a:r>
            <a:r>
              <a:rPr spc="-5" dirty="0"/>
              <a:t>των</a:t>
            </a:r>
            <a:r>
              <a:rPr spc="25" dirty="0"/>
              <a:t> </a:t>
            </a:r>
            <a:r>
              <a:rPr spc="-5" dirty="0"/>
              <a:t>υπ'</a:t>
            </a:r>
            <a:r>
              <a:rPr spc="20" dirty="0"/>
              <a:t> </a:t>
            </a:r>
            <a:r>
              <a:rPr spc="-5" dirty="0"/>
              <a:t>αριθμ.</a:t>
            </a:r>
            <a:r>
              <a:rPr dirty="0"/>
              <a:t> </a:t>
            </a:r>
            <a:r>
              <a:rPr spc="-5" dirty="0"/>
              <a:t>33318/3028/1998</a:t>
            </a:r>
            <a:r>
              <a:rPr spc="-35" dirty="0"/>
              <a:t> </a:t>
            </a:r>
            <a:r>
              <a:rPr spc="-15" dirty="0"/>
              <a:t>κοινών</a:t>
            </a:r>
            <a:r>
              <a:rPr spc="25" dirty="0"/>
              <a:t> </a:t>
            </a:r>
            <a:r>
              <a:rPr spc="-10" dirty="0"/>
              <a:t>υπουργικών </a:t>
            </a:r>
            <a:r>
              <a:rPr spc="-535" dirty="0"/>
              <a:t> </a:t>
            </a:r>
            <a:r>
              <a:rPr spc="-5" dirty="0"/>
              <a:t>αποφάσεων (Β΄1289)</a:t>
            </a:r>
            <a:r>
              <a:rPr spc="15" dirty="0"/>
              <a:t> </a:t>
            </a:r>
            <a:r>
              <a:rPr spc="-15" dirty="0"/>
              <a:t>και</a:t>
            </a:r>
            <a:r>
              <a:rPr spc="15" dirty="0"/>
              <a:t> </a:t>
            </a:r>
            <a:r>
              <a:rPr spc="-5" dirty="0"/>
              <a:t>υπ'</a:t>
            </a:r>
            <a:r>
              <a:rPr spc="20" dirty="0"/>
              <a:t> </a:t>
            </a:r>
            <a:r>
              <a:rPr spc="-5" dirty="0"/>
              <a:t>αριθμ.</a:t>
            </a:r>
            <a:r>
              <a:rPr dirty="0"/>
              <a:t> </a:t>
            </a:r>
            <a:r>
              <a:rPr spc="-5" dirty="0"/>
              <a:t>29459/1510/2005</a:t>
            </a:r>
            <a:r>
              <a:rPr spc="-45" dirty="0"/>
              <a:t> </a:t>
            </a:r>
            <a:r>
              <a:rPr spc="-15" dirty="0"/>
              <a:t>κοινών </a:t>
            </a:r>
            <a:r>
              <a:rPr spc="-10" dirty="0"/>
              <a:t> υπουργικών</a:t>
            </a:r>
            <a:r>
              <a:rPr spc="20" dirty="0"/>
              <a:t> </a:t>
            </a:r>
            <a:r>
              <a:rPr spc="-5" dirty="0"/>
              <a:t>αποφάσεων</a:t>
            </a:r>
            <a:r>
              <a:rPr spc="5" dirty="0"/>
              <a:t> </a:t>
            </a:r>
            <a:r>
              <a:rPr spc="-5" dirty="0"/>
              <a:t>(Β΄992),</a:t>
            </a:r>
            <a:r>
              <a:rPr spc="15" dirty="0"/>
              <a:t> </a:t>
            </a:r>
            <a:r>
              <a:rPr spc="-5" dirty="0"/>
              <a:t>σε</a:t>
            </a:r>
            <a:r>
              <a:rPr spc="5" dirty="0"/>
              <a:t> </a:t>
            </a:r>
            <a:r>
              <a:rPr spc="-10" dirty="0"/>
              <a:t>συμμόρφωση</a:t>
            </a:r>
            <a:r>
              <a:rPr spc="10" dirty="0"/>
              <a:t> </a:t>
            </a:r>
            <a:r>
              <a:rPr spc="-5" dirty="0"/>
              <a:t>με</a:t>
            </a:r>
            <a:r>
              <a:rPr dirty="0"/>
              <a:t> </a:t>
            </a:r>
            <a:r>
              <a:rPr spc="-5" dirty="0"/>
              <a:t>διατάξεις</a:t>
            </a:r>
            <a:r>
              <a:rPr spc="-10" dirty="0"/>
              <a:t> </a:t>
            </a:r>
            <a:r>
              <a:rPr spc="-5" dirty="0"/>
              <a:t>της </a:t>
            </a:r>
            <a:r>
              <a:rPr dirty="0"/>
              <a:t> </a:t>
            </a:r>
            <a:r>
              <a:rPr spc="-5" dirty="0"/>
              <a:t>οδηγίας</a:t>
            </a:r>
            <a:r>
              <a:rPr dirty="0"/>
              <a:t> </a:t>
            </a:r>
            <a:r>
              <a:rPr spc="-5" dirty="0"/>
              <a:t>2006/105</a:t>
            </a:r>
            <a:r>
              <a:rPr spc="-25" dirty="0"/>
              <a:t> </a:t>
            </a:r>
            <a:r>
              <a:rPr spc="-5" dirty="0"/>
              <a:t>του</a:t>
            </a:r>
            <a:r>
              <a:rPr dirty="0"/>
              <a:t> </a:t>
            </a:r>
            <a:r>
              <a:rPr spc="-5" dirty="0"/>
              <a:t>Συμβουλίου</a:t>
            </a:r>
            <a:r>
              <a:rPr spc="-10" dirty="0"/>
              <a:t> </a:t>
            </a:r>
            <a:r>
              <a:rPr spc="-5" dirty="0"/>
              <a:t>της</a:t>
            </a:r>
            <a:r>
              <a:rPr spc="5" dirty="0"/>
              <a:t> </a:t>
            </a:r>
            <a:r>
              <a:rPr spc="-5" dirty="0"/>
              <a:t>20ης</a:t>
            </a:r>
            <a:r>
              <a:rPr dirty="0"/>
              <a:t> </a:t>
            </a:r>
            <a:r>
              <a:rPr spc="-10" dirty="0"/>
              <a:t>Νοεμβρίου</a:t>
            </a:r>
            <a:r>
              <a:rPr spc="20" dirty="0"/>
              <a:t> </a:t>
            </a:r>
            <a:r>
              <a:rPr spc="-5" dirty="0"/>
              <a:t>2006 της</a:t>
            </a:r>
          </a:p>
          <a:p>
            <a:pPr marL="635" algn="ctr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Ευρωπαϊκής</a:t>
            </a:r>
            <a:r>
              <a:rPr spc="-15" dirty="0"/>
              <a:t> </a:t>
            </a:r>
            <a:r>
              <a:rPr spc="-5" dirty="0"/>
              <a:t>Ένωσης.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7310" y="1505458"/>
            <a:ext cx="7007859" cy="2586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2009/147/ΕΚ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«περί της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διατήρησης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των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άγριων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πτηνών»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500">
              <a:latin typeface="Times New Roman"/>
              <a:cs typeface="Times New Roman"/>
            </a:endParaRPr>
          </a:p>
          <a:p>
            <a:pPr marL="419100" marR="412115" algn="ctr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Σκοπός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dirty="0">
                <a:latin typeface="Times New Roman"/>
                <a:cs typeface="Times New Roman"/>
              </a:rPr>
              <a:t> προστασία, </a:t>
            </a:r>
            <a:r>
              <a:rPr sz="2400" spc="-5" dirty="0">
                <a:latin typeface="Times New Roman"/>
                <a:cs typeface="Times New Roman"/>
              </a:rPr>
              <a:t>διατήρηση </a:t>
            </a:r>
            <a:r>
              <a:rPr sz="2400" spc="-10" dirty="0">
                <a:latin typeface="Times New Roman"/>
                <a:cs typeface="Times New Roman"/>
              </a:rPr>
              <a:t>και </a:t>
            </a:r>
            <a:r>
              <a:rPr sz="2400" spc="-5" dirty="0">
                <a:latin typeface="Times New Roman"/>
                <a:cs typeface="Times New Roman"/>
              </a:rPr>
              <a:t>ρύθμιση </a:t>
            </a:r>
            <a:r>
              <a:rPr sz="2400" dirty="0">
                <a:latin typeface="Times New Roman"/>
                <a:cs typeface="Times New Roman"/>
              </a:rPr>
              <a:t>της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εκμετάλλευσης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όλων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των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ειδών</a:t>
            </a:r>
            <a:r>
              <a:rPr sz="2400" spc="-5" dirty="0">
                <a:latin typeface="Times New Roman"/>
                <a:cs typeface="Times New Roman"/>
              </a:rPr>
              <a:t> άγριων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πτηνών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450">
              <a:latin typeface="Times New Roman"/>
              <a:cs typeface="Times New Roman"/>
            </a:endParaRPr>
          </a:p>
          <a:p>
            <a:pPr marL="164465" marR="156845" algn="ctr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3937/2011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«Διατήρηση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της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βιοποικιλότητας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άλλες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διατάξεις»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11732" y="1467358"/>
            <a:ext cx="7627620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7310" algn="ctr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Π</a:t>
            </a:r>
            <a:r>
              <a:rPr sz="2400" spc="-10" dirty="0">
                <a:latin typeface="Times New Roman"/>
                <a:cs typeface="Times New Roman"/>
              </a:rPr>
              <a:t>Ρ</a:t>
            </a:r>
            <a:r>
              <a:rPr sz="2400" spc="-5" dirty="0">
                <a:latin typeface="Times New Roman"/>
                <a:cs typeface="Times New Roman"/>
              </a:rPr>
              <a:t>Ο</a:t>
            </a:r>
            <a:r>
              <a:rPr sz="2400" spc="-10" dirty="0">
                <a:latin typeface="Times New Roman"/>
                <a:cs typeface="Times New Roman"/>
              </a:rPr>
              <a:t>Σ</a:t>
            </a:r>
            <a:r>
              <a:rPr sz="2400" spc="-195" dirty="0">
                <a:latin typeface="Times New Roman"/>
                <a:cs typeface="Times New Roman"/>
              </a:rPr>
              <a:t>Τ</a:t>
            </a:r>
            <a:r>
              <a:rPr sz="2400" spc="-270" dirty="0">
                <a:latin typeface="Times New Roman"/>
                <a:cs typeface="Times New Roman"/>
              </a:rPr>
              <a:t>Α</a:t>
            </a:r>
            <a:r>
              <a:rPr sz="2400" dirty="0">
                <a:latin typeface="Times New Roman"/>
                <a:cs typeface="Times New Roman"/>
              </a:rPr>
              <a:t>ΤΕ</a:t>
            </a:r>
            <a:r>
              <a:rPr sz="2400" spc="-229" dirty="0">
                <a:latin typeface="Times New Roman"/>
                <a:cs typeface="Times New Roman"/>
              </a:rPr>
              <a:t>Υ</a:t>
            </a:r>
            <a:r>
              <a:rPr sz="2400" spc="-5" dirty="0">
                <a:latin typeface="Times New Roman"/>
                <a:cs typeface="Times New Roman"/>
              </a:rPr>
              <a:t>ΟΜΕΝΕ</a:t>
            </a:r>
            <a:r>
              <a:rPr sz="2400" dirty="0">
                <a:latin typeface="Times New Roman"/>
                <a:cs typeface="Times New Roman"/>
              </a:rPr>
              <a:t>Σ</a:t>
            </a:r>
            <a:r>
              <a:rPr sz="2400" spc="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</a:t>
            </a:r>
            <a:r>
              <a:rPr sz="2400" spc="-10" dirty="0">
                <a:latin typeface="Times New Roman"/>
                <a:cs typeface="Times New Roman"/>
              </a:rPr>
              <a:t>Ρ</a:t>
            </a:r>
            <a:r>
              <a:rPr sz="2400" dirty="0">
                <a:latin typeface="Times New Roman"/>
                <a:cs typeface="Times New Roman"/>
              </a:rPr>
              <a:t>ΙΟΧΕΣ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Τ</a:t>
            </a:r>
            <a:r>
              <a:rPr sz="2400" spc="-130" dirty="0">
                <a:latin typeface="Times New Roman"/>
                <a:cs typeface="Times New Roman"/>
              </a:rPr>
              <a:t>Ο</a:t>
            </a:r>
            <a:r>
              <a:rPr sz="2400" dirty="0">
                <a:latin typeface="Times New Roman"/>
                <a:cs typeface="Times New Roman"/>
              </a:rPr>
              <a:t>Υ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Ν</a:t>
            </a:r>
            <a:r>
              <a:rPr sz="2400" dirty="0">
                <a:latin typeface="Times New Roman"/>
                <a:cs typeface="Times New Roman"/>
              </a:rPr>
              <a:t>. 3937/20</a:t>
            </a:r>
            <a:r>
              <a:rPr sz="2400" spc="-80" dirty="0">
                <a:latin typeface="Times New Roman"/>
                <a:cs typeface="Times New Roman"/>
              </a:rPr>
              <a:t>1</a:t>
            </a:r>
            <a:r>
              <a:rPr sz="2400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Εθνικό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Πάρκο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Σχοινιά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-</a:t>
            </a:r>
            <a:r>
              <a:rPr sz="2400" spc="-5" dirty="0">
                <a:latin typeface="Times New Roman"/>
                <a:cs typeface="Times New Roman"/>
              </a:rPr>
              <a:t> Μαραθώνα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905" algn="ctr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Εθνικό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Πάρκο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Λιμνών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Κορώνειας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-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Βόλβης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065" marR="5080" algn="ctr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Εθνικό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Πάρκο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Β.</a:t>
            </a:r>
            <a:r>
              <a:rPr sz="2400" spc="-5" dirty="0">
                <a:latin typeface="Times New Roman"/>
                <a:cs typeface="Times New Roman"/>
              </a:rPr>
              <a:t> Πίνδου (Εθνικών</a:t>
            </a:r>
            <a:r>
              <a:rPr sz="2400" spc="-1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Δρυμών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Βίκου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-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Αώου</a:t>
            </a:r>
            <a:r>
              <a:rPr sz="2400" spc="-10" dirty="0">
                <a:latin typeface="Times New Roman"/>
                <a:cs typeface="Times New Roman"/>
              </a:rPr>
              <a:t> και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Πίνδου)</a:t>
            </a:r>
            <a:endParaRPr sz="2400">
              <a:latin typeface="Times New Roman"/>
              <a:cs typeface="Times New Roman"/>
            </a:endParaRPr>
          </a:p>
          <a:p>
            <a:pPr marL="1619250" marR="1031240" indent="-579120">
              <a:lnSpc>
                <a:spcPct val="200100"/>
              </a:lnSpc>
            </a:pPr>
            <a:r>
              <a:rPr sz="2400" dirty="0">
                <a:latin typeface="Times New Roman"/>
                <a:cs typeface="Times New Roman"/>
              </a:rPr>
              <a:t>Εθνι</a:t>
            </a:r>
            <a:r>
              <a:rPr sz="2400" spc="-50" dirty="0">
                <a:latin typeface="Times New Roman"/>
                <a:cs typeface="Times New Roman"/>
              </a:rPr>
              <a:t>κ</a:t>
            </a:r>
            <a:r>
              <a:rPr sz="2400" dirty="0">
                <a:latin typeface="Times New Roman"/>
                <a:cs typeface="Times New Roman"/>
              </a:rPr>
              <a:t>ό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Πάρ</a:t>
            </a:r>
            <a:r>
              <a:rPr sz="2400" spc="-50" dirty="0">
                <a:latin typeface="Times New Roman"/>
                <a:cs typeface="Times New Roman"/>
              </a:rPr>
              <a:t>κ</a:t>
            </a:r>
            <a:r>
              <a:rPr sz="2400" dirty="0">
                <a:latin typeface="Times New Roman"/>
                <a:cs typeface="Times New Roman"/>
              </a:rPr>
              <a:t>ο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Λιμνοθάλασ</a:t>
            </a:r>
            <a:r>
              <a:rPr sz="2400" dirty="0">
                <a:latin typeface="Times New Roman"/>
                <a:cs typeface="Times New Roman"/>
              </a:rPr>
              <a:t>σας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Μεσολογγίου  </a:t>
            </a:r>
            <a:r>
              <a:rPr sz="2400" spc="-10" dirty="0">
                <a:latin typeface="Times New Roman"/>
                <a:cs typeface="Times New Roman"/>
              </a:rPr>
              <a:t>Εθνικό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Πάρκο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υγρότοπου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Κερκίνης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31722" y="1359153"/>
            <a:ext cx="6418580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Εθνικό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Πάρκο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Δάσους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Δαδιάς-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Λευκίμης-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Σουφλίου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Εθνικό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Πάρκο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Δέλτα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Έβρου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Εθνι</a:t>
            </a:r>
            <a:r>
              <a:rPr sz="2400" spc="-50" dirty="0">
                <a:latin typeface="Times New Roman"/>
                <a:cs typeface="Times New Roman"/>
              </a:rPr>
              <a:t>κ</a:t>
            </a:r>
            <a:r>
              <a:rPr sz="2400" dirty="0">
                <a:latin typeface="Times New Roman"/>
                <a:cs typeface="Times New Roman"/>
              </a:rPr>
              <a:t>ό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Πάρ</a:t>
            </a:r>
            <a:r>
              <a:rPr sz="2400" spc="-50" dirty="0">
                <a:latin typeface="Times New Roman"/>
                <a:cs typeface="Times New Roman"/>
              </a:rPr>
              <a:t>κ</a:t>
            </a:r>
            <a:r>
              <a:rPr sz="2400" dirty="0">
                <a:latin typeface="Times New Roman"/>
                <a:cs typeface="Times New Roman"/>
              </a:rPr>
              <a:t>ο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250" dirty="0">
                <a:latin typeface="Times New Roman"/>
                <a:cs typeface="Times New Roman"/>
              </a:rPr>
              <a:t>Υ</a:t>
            </a:r>
            <a:r>
              <a:rPr sz="2400" dirty="0">
                <a:latin typeface="Times New Roman"/>
                <a:cs typeface="Times New Roman"/>
              </a:rPr>
              <a:t>γρότοπων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</a:t>
            </a:r>
            <a:r>
              <a:rPr sz="2400" spc="-10" dirty="0">
                <a:latin typeface="Times New Roman"/>
                <a:cs typeface="Times New Roman"/>
              </a:rPr>
              <a:t>μ</a:t>
            </a:r>
            <a:r>
              <a:rPr sz="2400" dirty="0">
                <a:latin typeface="Times New Roman"/>
                <a:cs typeface="Times New Roman"/>
              </a:rPr>
              <a:t>βρα</a:t>
            </a:r>
            <a:r>
              <a:rPr sz="2400" spc="5" dirty="0">
                <a:latin typeface="Times New Roman"/>
                <a:cs typeface="Times New Roman"/>
              </a:rPr>
              <a:t>κ</a:t>
            </a:r>
            <a:r>
              <a:rPr sz="2400" spc="-5" dirty="0">
                <a:latin typeface="Times New Roman"/>
                <a:cs typeface="Times New Roman"/>
              </a:rPr>
              <a:t>ι</a:t>
            </a:r>
            <a:r>
              <a:rPr sz="2400" spc="-45" dirty="0">
                <a:latin typeface="Times New Roman"/>
                <a:cs typeface="Times New Roman"/>
              </a:rPr>
              <a:t>κ</a:t>
            </a:r>
            <a:r>
              <a:rPr sz="2400" dirty="0">
                <a:latin typeface="Times New Roman"/>
                <a:cs typeface="Times New Roman"/>
              </a:rPr>
              <a:t>ού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Εθνικό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Πάρκο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Ανατολικής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Μακεδονίας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Θράκης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(Δ.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Νέστου,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Βιστωνίδας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-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Ισμαρίδας)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Εθνικό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Πάρκο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Οροσειράς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Ροδόπης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Εθνικό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Πάρκο</a:t>
            </a:r>
            <a:r>
              <a:rPr sz="2400" spc="-1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Δέλτα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Αξιού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Λουδία</a:t>
            </a:r>
            <a:r>
              <a:rPr sz="2400" spc="-1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Αλιάκμονα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5344" y="1248232"/>
            <a:ext cx="7015480" cy="5147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Εθ</a:t>
            </a:r>
            <a:r>
              <a:rPr sz="2400" spc="-10" dirty="0">
                <a:latin typeface="Times New Roman"/>
                <a:cs typeface="Times New Roman"/>
              </a:rPr>
              <a:t>ν</a:t>
            </a:r>
            <a:r>
              <a:rPr sz="2400" spc="-5" dirty="0">
                <a:latin typeface="Times New Roman"/>
                <a:cs typeface="Times New Roman"/>
              </a:rPr>
              <a:t>ι</a:t>
            </a:r>
            <a:r>
              <a:rPr sz="2400" spc="-50" dirty="0">
                <a:latin typeface="Times New Roman"/>
                <a:cs typeface="Times New Roman"/>
              </a:rPr>
              <a:t>κ</a:t>
            </a:r>
            <a:r>
              <a:rPr sz="2400" dirty="0">
                <a:latin typeface="Times New Roman"/>
                <a:cs typeface="Times New Roman"/>
              </a:rPr>
              <a:t>ό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Πάρ</a:t>
            </a:r>
            <a:r>
              <a:rPr sz="2400" spc="-55" dirty="0">
                <a:latin typeface="Times New Roman"/>
                <a:cs typeface="Times New Roman"/>
              </a:rPr>
              <a:t>κ</a:t>
            </a:r>
            <a:r>
              <a:rPr sz="2400" dirty="0">
                <a:latin typeface="Times New Roman"/>
                <a:cs typeface="Times New Roman"/>
              </a:rPr>
              <a:t>ο</a:t>
            </a:r>
            <a:r>
              <a:rPr sz="2400" spc="-1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Δρυμο</a:t>
            </a:r>
            <a:r>
              <a:rPr sz="2400" dirty="0">
                <a:latin typeface="Times New Roman"/>
                <a:cs typeface="Times New Roman"/>
              </a:rPr>
              <a:t>ύ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Πρεσπών</a:t>
            </a:r>
            <a:endParaRPr sz="2400">
              <a:latin typeface="Times New Roman"/>
              <a:cs typeface="Times New Roman"/>
            </a:endParaRPr>
          </a:p>
          <a:p>
            <a:pPr marL="1306830" marR="1297305" indent="1270" algn="ctr">
              <a:lnSpc>
                <a:spcPts val="5760"/>
              </a:lnSpc>
              <a:spcBef>
                <a:spcPts val="675"/>
              </a:spcBef>
            </a:pPr>
            <a:r>
              <a:rPr sz="2400" spc="-10" dirty="0">
                <a:latin typeface="Times New Roman"/>
                <a:cs typeface="Times New Roman"/>
              </a:rPr>
              <a:t>Εθνικό </a:t>
            </a:r>
            <a:r>
              <a:rPr sz="2400" spc="-15" dirty="0">
                <a:latin typeface="Times New Roman"/>
                <a:cs typeface="Times New Roman"/>
              </a:rPr>
              <a:t>Πάρκο </a:t>
            </a:r>
            <a:r>
              <a:rPr sz="2400" spc="-5" dirty="0">
                <a:latin typeface="Times New Roman"/>
                <a:cs typeface="Times New Roman"/>
              </a:rPr>
              <a:t>Χελμού Βουραϊκού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Εθνικό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Θαλάσσιο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Πάρκο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Ζακύνθου</a:t>
            </a:r>
            <a:endParaRPr sz="2400">
              <a:latin typeface="Times New Roman"/>
              <a:cs typeface="Times New Roman"/>
            </a:endParaRPr>
          </a:p>
          <a:p>
            <a:pPr marL="315595" marR="304165" algn="ctr">
              <a:lnSpc>
                <a:spcPts val="5760"/>
              </a:lnSpc>
            </a:pPr>
            <a:r>
              <a:rPr sz="2400" spc="-10" dirty="0">
                <a:latin typeface="Times New Roman"/>
                <a:cs typeface="Times New Roman"/>
              </a:rPr>
              <a:t>Εθνικό </a:t>
            </a:r>
            <a:r>
              <a:rPr sz="2400" spc="-5" dirty="0">
                <a:latin typeface="Times New Roman"/>
                <a:cs typeface="Times New Roman"/>
              </a:rPr>
              <a:t>θαλάσσιο </a:t>
            </a:r>
            <a:r>
              <a:rPr sz="2400" spc="-15" dirty="0">
                <a:latin typeface="Times New Roman"/>
                <a:cs typeface="Times New Roman"/>
              </a:rPr>
              <a:t>Πάρκο </a:t>
            </a:r>
            <a:r>
              <a:rPr sz="2400" spc="-5" dirty="0">
                <a:latin typeface="Times New Roman"/>
                <a:cs typeface="Times New Roman"/>
              </a:rPr>
              <a:t>Αλοννήσου </a:t>
            </a:r>
            <a:r>
              <a:rPr sz="2400" dirty="0">
                <a:latin typeface="Times New Roman"/>
                <a:cs typeface="Times New Roman"/>
              </a:rPr>
              <a:t>- Β. </a:t>
            </a:r>
            <a:r>
              <a:rPr sz="2400" spc="-5" dirty="0">
                <a:latin typeface="Times New Roman"/>
                <a:cs typeface="Times New Roman"/>
              </a:rPr>
              <a:t>Σποράδων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40" dirty="0">
                <a:latin typeface="Times New Roman"/>
                <a:cs typeface="Times New Roman"/>
              </a:rPr>
              <a:t>Υγρόποι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ακτή </a:t>
            </a:r>
            <a:r>
              <a:rPr sz="2400" spc="-25" dirty="0">
                <a:latin typeface="Times New Roman"/>
                <a:cs typeface="Times New Roman"/>
              </a:rPr>
              <a:t>Ψαλιδίου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του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Δήμου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45" dirty="0">
                <a:latin typeface="Times New Roman"/>
                <a:cs typeface="Times New Roman"/>
              </a:rPr>
              <a:t>Κω</a:t>
            </a:r>
            <a:endParaRPr sz="2400"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  <a:spcBef>
                <a:spcPts val="2210"/>
              </a:spcBef>
            </a:pPr>
            <a:r>
              <a:rPr sz="2400" spc="-5" dirty="0">
                <a:latin typeface="Times New Roman"/>
                <a:cs typeface="Times New Roman"/>
              </a:rPr>
              <a:t>Περιοχή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Προστασίας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της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Φύση</a:t>
            </a:r>
            <a:r>
              <a:rPr sz="2400" spc="-15" dirty="0">
                <a:latin typeface="Times New Roman"/>
                <a:cs typeface="Times New Roman"/>
              </a:rPr>
              <a:t> Στενών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εκβολών</a:t>
            </a:r>
            <a:r>
              <a:rPr sz="2400" spc="-10" dirty="0">
                <a:latin typeface="Times New Roman"/>
                <a:cs typeface="Times New Roman"/>
              </a:rPr>
              <a:t> των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ποταμών</a:t>
            </a:r>
            <a:r>
              <a:rPr sz="2400" spc="-14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Αχέροντα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Καλαμά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0">
              <a:latin typeface="Times New Roman"/>
              <a:cs typeface="Times New Roman"/>
            </a:endParaRPr>
          </a:p>
          <a:p>
            <a:pPr marL="193675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Περιοχ</a:t>
            </a:r>
            <a:r>
              <a:rPr sz="2400" dirty="0">
                <a:latin typeface="Times New Roman"/>
                <a:cs typeface="Times New Roman"/>
              </a:rPr>
              <a:t>ή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Π</a:t>
            </a:r>
            <a:r>
              <a:rPr sz="2400" spc="-5" dirty="0">
                <a:latin typeface="Times New Roman"/>
                <a:cs typeface="Times New Roman"/>
              </a:rPr>
              <a:t>ροστασί</a:t>
            </a:r>
            <a:r>
              <a:rPr sz="2400" spc="5" dirty="0">
                <a:latin typeface="Times New Roman"/>
                <a:cs typeface="Times New Roman"/>
              </a:rPr>
              <a:t>α</a:t>
            </a:r>
            <a:r>
              <a:rPr sz="2400" dirty="0">
                <a:latin typeface="Times New Roman"/>
                <a:cs typeface="Times New Roman"/>
              </a:rPr>
              <a:t>ς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της Φύσης</a:t>
            </a:r>
            <a:r>
              <a:rPr sz="2400" spc="-1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Λίμνη</a:t>
            </a:r>
            <a:r>
              <a:rPr sz="2400" dirty="0">
                <a:latin typeface="Times New Roman"/>
                <a:cs typeface="Times New Roman"/>
              </a:rPr>
              <a:t>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90" dirty="0">
                <a:latin typeface="Times New Roman"/>
                <a:cs typeface="Times New Roman"/>
              </a:rPr>
              <a:t>Κ</a:t>
            </a:r>
            <a:r>
              <a:rPr sz="2400" dirty="0">
                <a:latin typeface="Times New Roman"/>
                <a:cs typeface="Times New Roman"/>
              </a:rPr>
              <a:t>αστορι</a:t>
            </a:r>
            <a:r>
              <a:rPr sz="2400" spc="5" dirty="0">
                <a:latin typeface="Times New Roman"/>
                <a:cs typeface="Times New Roman"/>
              </a:rPr>
              <a:t>ά</a:t>
            </a:r>
            <a:r>
              <a:rPr sz="2400" dirty="0">
                <a:latin typeface="Times New Roman"/>
                <a:cs typeface="Times New Roman"/>
              </a:rPr>
              <a:t>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88032" y="1403730"/>
            <a:ext cx="5466715" cy="3318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Περιοχές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μέτρα </a:t>
            </a:r>
            <a:r>
              <a:rPr sz="2400" dirty="0">
                <a:latin typeface="Times New Roman"/>
                <a:cs typeface="Times New Roman"/>
              </a:rPr>
              <a:t>προστασίας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(Ν.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3937/11)</a:t>
            </a:r>
            <a:endParaRPr sz="2400">
              <a:latin typeface="Times New Roman"/>
              <a:cs typeface="Times New Roman"/>
            </a:endParaRPr>
          </a:p>
          <a:p>
            <a:pPr marL="1183005" marR="1099185" algn="ctr">
              <a:lnSpc>
                <a:spcPct val="200100"/>
              </a:lnSpc>
            </a:pPr>
            <a:r>
              <a:rPr sz="2400" spc="-5" dirty="0">
                <a:latin typeface="Times New Roman"/>
                <a:cs typeface="Times New Roman"/>
              </a:rPr>
              <a:t>Ορεινός </a:t>
            </a:r>
            <a:r>
              <a:rPr sz="2400" spc="-15" dirty="0">
                <a:latin typeface="Times New Roman"/>
                <a:cs typeface="Times New Roman"/>
              </a:rPr>
              <a:t>Όγκος </a:t>
            </a:r>
            <a:r>
              <a:rPr sz="2400" spc="-5" dirty="0">
                <a:latin typeface="Times New Roman"/>
                <a:cs typeface="Times New Roman"/>
              </a:rPr>
              <a:t>Πάρνηθας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Όρος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Υμηττός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500">
              <a:latin typeface="Times New Roman"/>
              <a:cs typeface="Times New Roman"/>
            </a:endParaRPr>
          </a:p>
          <a:p>
            <a:pPr marL="1905" algn="ctr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latin typeface="Times New Roman"/>
                <a:cs typeface="Times New Roman"/>
              </a:rPr>
              <a:t>Βιότοποι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Οχιάς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μήλου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76835" algn="ctr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Όρος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Πάρνωνας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Υγρότοπος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Μούστου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3443" y="1414653"/>
            <a:ext cx="7346315" cy="5184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Verdana"/>
              <a:buChar char="•"/>
              <a:tabLst>
                <a:tab pos="354965" algn="l"/>
                <a:tab pos="355600" algn="l"/>
              </a:tabLst>
            </a:pPr>
            <a:r>
              <a:rPr sz="1800" b="1" spc="-155" dirty="0">
                <a:latin typeface="Verdana"/>
                <a:cs typeface="Verdana"/>
              </a:rPr>
              <a:t>βιοτικά</a:t>
            </a:r>
            <a:r>
              <a:rPr sz="1800" b="1" spc="-110" dirty="0">
                <a:latin typeface="Verdana"/>
                <a:cs typeface="Verdana"/>
              </a:rPr>
              <a:t> </a:t>
            </a:r>
            <a:r>
              <a:rPr sz="1800" b="1" spc="-145" dirty="0">
                <a:latin typeface="Verdana"/>
                <a:cs typeface="Verdana"/>
              </a:rPr>
              <a:t>στοιχεία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buFont typeface="Verdana"/>
              <a:buChar char="•"/>
            </a:pPr>
            <a:endParaRPr sz="320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20" dirty="0">
                <a:latin typeface="Verdana"/>
                <a:cs typeface="Verdana"/>
              </a:rPr>
              <a:t>παραγωγοί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buFont typeface="Verdana"/>
              <a:buChar char="•"/>
            </a:pPr>
            <a:endParaRPr sz="320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-35" dirty="0">
                <a:latin typeface="Verdana"/>
                <a:cs typeface="Verdana"/>
              </a:rPr>
              <a:t>καταναλωτές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buFont typeface="Verdana"/>
              <a:buChar char="•"/>
            </a:pPr>
            <a:endParaRPr sz="320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latin typeface="Verdana"/>
                <a:cs typeface="Verdana"/>
              </a:rPr>
              <a:t>Αποδομητές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buFont typeface="Verdana"/>
              <a:buChar char="•"/>
            </a:pPr>
            <a:endParaRPr sz="32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b="1" spc="-145" dirty="0">
                <a:latin typeface="Verdana"/>
                <a:cs typeface="Verdana"/>
              </a:rPr>
              <a:t>Παραγωγο</a:t>
            </a:r>
            <a:r>
              <a:rPr sz="1800" b="1" spc="-65" dirty="0">
                <a:latin typeface="Verdana"/>
                <a:cs typeface="Verdana"/>
              </a:rPr>
              <a:t>ί</a:t>
            </a:r>
            <a:r>
              <a:rPr sz="1800" b="1" spc="-130" dirty="0">
                <a:latin typeface="Verdana"/>
                <a:cs typeface="Verdana"/>
              </a:rPr>
              <a:t> </a:t>
            </a:r>
            <a:r>
              <a:rPr sz="1800" dirty="0">
                <a:latin typeface="Symbol"/>
                <a:cs typeface="Symbol"/>
              </a:rPr>
              <a:t>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Verdana"/>
                <a:cs typeface="Verdana"/>
              </a:rPr>
              <a:t>α</a:t>
            </a:r>
            <a:r>
              <a:rPr sz="1800" spc="-140" dirty="0">
                <a:latin typeface="Verdana"/>
                <a:cs typeface="Verdana"/>
              </a:rPr>
              <a:t>υ</a:t>
            </a:r>
            <a:r>
              <a:rPr sz="1800" spc="-114" dirty="0">
                <a:latin typeface="Verdana"/>
                <a:cs typeface="Verdana"/>
              </a:rPr>
              <a:t>τ</a:t>
            </a:r>
            <a:r>
              <a:rPr sz="1800" spc="-45" dirty="0">
                <a:latin typeface="Verdana"/>
                <a:cs typeface="Verdana"/>
              </a:rPr>
              <a:t>ο</a:t>
            </a:r>
            <a:r>
              <a:rPr sz="1800" spc="-50" dirty="0">
                <a:latin typeface="Verdana"/>
                <a:cs typeface="Verdana"/>
              </a:rPr>
              <a:t>τ</a:t>
            </a:r>
            <a:r>
              <a:rPr sz="1800" spc="70" dirty="0">
                <a:latin typeface="Verdana"/>
                <a:cs typeface="Verdana"/>
              </a:rPr>
              <a:t>ρ</a:t>
            </a:r>
            <a:r>
              <a:rPr sz="1800" spc="-40" dirty="0">
                <a:latin typeface="Verdana"/>
                <a:cs typeface="Verdana"/>
              </a:rPr>
              <a:t>οφ</a:t>
            </a:r>
            <a:r>
              <a:rPr sz="1800" spc="-10" dirty="0">
                <a:latin typeface="Verdana"/>
                <a:cs typeface="Verdana"/>
              </a:rPr>
              <a:t>ί</a:t>
            </a:r>
            <a:r>
              <a:rPr sz="1800" spc="105" dirty="0">
                <a:latin typeface="Verdana"/>
                <a:cs typeface="Verdana"/>
              </a:rPr>
              <a:t>α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320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-20" dirty="0">
                <a:latin typeface="Verdana"/>
                <a:cs typeface="Verdana"/>
              </a:rPr>
              <a:t>Φυτ</a:t>
            </a:r>
            <a:r>
              <a:rPr sz="1800" spc="-15" dirty="0">
                <a:latin typeface="Verdana"/>
                <a:cs typeface="Verdana"/>
              </a:rPr>
              <a:t>ά</a:t>
            </a:r>
            <a:r>
              <a:rPr sz="1800" spc="-150" dirty="0">
                <a:latin typeface="Verdana"/>
                <a:cs typeface="Verdana"/>
              </a:rPr>
              <a:t> </a:t>
            </a:r>
            <a:r>
              <a:rPr sz="1800" spc="-190" dirty="0">
                <a:latin typeface="Verdana"/>
                <a:cs typeface="Verdana"/>
              </a:rPr>
              <a:t>(</a:t>
            </a:r>
            <a:r>
              <a:rPr sz="1800" spc="-90" dirty="0">
                <a:latin typeface="Verdana"/>
                <a:cs typeface="Verdana"/>
              </a:rPr>
              <a:t>χε</a:t>
            </a:r>
            <a:r>
              <a:rPr sz="1800" spc="-120" dirty="0">
                <a:latin typeface="Verdana"/>
                <a:cs typeface="Verdana"/>
              </a:rPr>
              <a:t>ρ</a:t>
            </a:r>
            <a:r>
              <a:rPr sz="1800" spc="155" dirty="0">
                <a:latin typeface="Verdana"/>
                <a:cs typeface="Verdana"/>
              </a:rPr>
              <a:t>σ</a:t>
            </a:r>
            <a:r>
              <a:rPr sz="1800" spc="95" dirty="0">
                <a:latin typeface="Verdana"/>
                <a:cs typeface="Verdana"/>
              </a:rPr>
              <a:t>α</a:t>
            </a:r>
            <a:r>
              <a:rPr sz="1800" spc="-125" dirty="0">
                <a:latin typeface="Verdana"/>
                <a:cs typeface="Verdana"/>
              </a:rPr>
              <a:t>ί</a:t>
            </a:r>
            <a:r>
              <a:rPr sz="1800" spc="105" dirty="0">
                <a:latin typeface="Verdana"/>
                <a:cs typeface="Verdana"/>
              </a:rPr>
              <a:t>α</a:t>
            </a:r>
            <a:r>
              <a:rPr sz="1800" spc="-114" dirty="0">
                <a:latin typeface="Verdana"/>
                <a:cs typeface="Verdana"/>
              </a:rPr>
              <a:t> </a:t>
            </a:r>
            <a:r>
              <a:rPr sz="1800" spc="-35" dirty="0">
                <a:latin typeface="Verdana"/>
                <a:cs typeface="Verdana"/>
              </a:rPr>
              <a:t>ο</a:t>
            </a:r>
            <a:r>
              <a:rPr sz="1800" spc="-10" dirty="0">
                <a:latin typeface="Verdana"/>
                <a:cs typeface="Verdana"/>
              </a:rPr>
              <a:t>ι</a:t>
            </a:r>
            <a:r>
              <a:rPr sz="1800" spc="-40" dirty="0">
                <a:latin typeface="Verdana"/>
                <a:cs typeface="Verdana"/>
              </a:rPr>
              <a:t>κ</a:t>
            </a:r>
            <a:r>
              <a:rPr sz="1800" spc="-50" dirty="0">
                <a:latin typeface="Verdana"/>
                <a:cs typeface="Verdana"/>
              </a:rPr>
              <a:t>ο</a:t>
            </a:r>
            <a:r>
              <a:rPr sz="1800" spc="155" dirty="0">
                <a:latin typeface="Verdana"/>
                <a:cs typeface="Verdana"/>
              </a:rPr>
              <a:t>σ</a:t>
            </a:r>
            <a:r>
              <a:rPr sz="1800" spc="-35" dirty="0">
                <a:latin typeface="Verdana"/>
                <a:cs typeface="Verdana"/>
              </a:rPr>
              <a:t>υστ</a:t>
            </a:r>
            <a:r>
              <a:rPr sz="1800" spc="-45" dirty="0">
                <a:latin typeface="Verdana"/>
                <a:cs typeface="Verdana"/>
              </a:rPr>
              <a:t>ή</a:t>
            </a:r>
            <a:r>
              <a:rPr sz="1800" spc="-65" dirty="0">
                <a:latin typeface="Verdana"/>
                <a:cs typeface="Verdana"/>
              </a:rPr>
              <a:t>μ</a:t>
            </a:r>
            <a:r>
              <a:rPr sz="1800" spc="95" dirty="0">
                <a:latin typeface="Verdana"/>
                <a:cs typeface="Verdana"/>
              </a:rPr>
              <a:t>α</a:t>
            </a:r>
            <a:r>
              <a:rPr sz="1800" spc="-30" dirty="0">
                <a:latin typeface="Verdana"/>
                <a:cs typeface="Verdana"/>
              </a:rPr>
              <a:t>τ</a:t>
            </a:r>
            <a:r>
              <a:rPr sz="1800" spc="-45" dirty="0">
                <a:latin typeface="Verdana"/>
                <a:cs typeface="Verdana"/>
              </a:rPr>
              <a:t>α</a:t>
            </a:r>
            <a:r>
              <a:rPr sz="1800" spc="-155" dirty="0">
                <a:latin typeface="Verdana"/>
                <a:cs typeface="Verdana"/>
              </a:rPr>
              <a:t>)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buFont typeface="Verdana"/>
              <a:buChar char="•"/>
            </a:pPr>
            <a:endParaRPr sz="3200">
              <a:latin typeface="Verdana"/>
              <a:cs typeface="Verdana"/>
            </a:endParaRPr>
          </a:p>
          <a:p>
            <a:pPr marL="354965" marR="508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-40" dirty="0">
                <a:latin typeface="Verdana"/>
                <a:cs typeface="Verdana"/>
              </a:rPr>
              <a:t>Φυτοπλαγκτόν</a:t>
            </a:r>
            <a:r>
              <a:rPr sz="1800" spc="-120" dirty="0">
                <a:latin typeface="Verdana"/>
                <a:cs typeface="Verdana"/>
              </a:rPr>
              <a:t> </a:t>
            </a:r>
            <a:r>
              <a:rPr sz="1800" spc="-60" dirty="0">
                <a:latin typeface="Verdana"/>
                <a:cs typeface="Verdana"/>
              </a:rPr>
              <a:t>(φωτοσυνθετικοί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οργανισμοί,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προκαρυωτικοί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70" dirty="0">
                <a:latin typeface="Verdana"/>
                <a:cs typeface="Verdana"/>
              </a:rPr>
              <a:t>και </a:t>
            </a:r>
            <a:r>
              <a:rPr sz="1800" spc="-620" dirty="0">
                <a:latin typeface="Verdana"/>
                <a:cs typeface="Verdana"/>
              </a:rPr>
              <a:t> </a:t>
            </a:r>
            <a:r>
              <a:rPr sz="1800" spc="-175" dirty="0">
                <a:latin typeface="Verdana"/>
                <a:cs typeface="Verdana"/>
              </a:rPr>
              <a:t>ε</a:t>
            </a:r>
            <a:r>
              <a:rPr sz="1800" spc="-125" dirty="0">
                <a:latin typeface="Verdana"/>
                <a:cs typeface="Verdana"/>
              </a:rPr>
              <a:t>υ</a:t>
            </a:r>
            <a:r>
              <a:rPr sz="1800" spc="-120" dirty="0">
                <a:latin typeface="Verdana"/>
                <a:cs typeface="Verdana"/>
              </a:rPr>
              <a:t>κ</a:t>
            </a:r>
            <a:r>
              <a:rPr sz="1800" spc="95" dirty="0">
                <a:latin typeface="Verdana"/>
                <a:cs typeface="Verdana"/>
              </a:rPr>
              <a:t>α</a:t>
            </a:r>
            <a:r>
              <a:rPr sz="1800" spc="70" dirty="0">
                <a:latin typeface="Verdana"/>
                <a:cs typeface="Verdana"/>
              </a:rPr>
              <a:t>ρ</a:t>
            </a:r>
            <a:r>
              <a:rPr sz="1800" spc="-90" dirty="0">
                <a:latin typeface="Verdana"/>
                <a:cs typeface="Verdana"/>
              </a:rPr>
              <a:t>υωτ</a:t>
            </a:r>
            <a:r>
              <a:rPr sz="1800" spc="-35" dirty="0">
                <a:latin typeface="Verdana"/>
                <a:cs typeface="Verdana"/>
              </a:rPr>
              <a:t>ι</a:t>
            </a:r>
            <a:r>
              <a:rPr sz="1800" spc="-40" dirty="0">
                <a:latin typeface="Verdana"/>
                <a:cs typeface="Verdana"/>
              </a:rPr>
              <a:t>κ</a:t>
            </a:r>
            <a:r>
              <a:rPr sz="1800" spc="-50" dirty="0">
                <a:latin typeface="Verdana"/>
                <a:cs typeface="Verdana"/>
              </a:rPr>
              <a:t>ο</a:t>
            </a:r>
            <a:r>
              <a:rPr sz="1800" spc="-120" dirty="0">
                <a:latin typeface="Verdana"/>
                <a:cs typeface="Verdana"/>
              </a:rPr>
              <a:t>ί</a:t>
            </a:r>
            <a:r>
              <a:rPr sz="1800" spc="-160" dirty="0">
                <a:latin typeface="Verdana"/>
                <a:cs typeface="Verdana"/>
              </a:rPr>
              <a:t>,</a:t>
            </a:r>
            <a:r>
              <a:rPr sz="1800" spc="-155" dirty="0">
                <a:latin typeface="Verdana"/>
                <a:cs typeface="Verdana"/>
              </a:rPr>
              <a:t> </a:t>
            </a:r>
            <a:r>
              <a:rPr sz="1800" spc="-80" dirty="0">
                <a:latin typeface="Verdana"/>
                <a:cs typeface="Verdana"/>
              </a:rPr>
              <a:t>υδάτ</a:t>
            </a:r>
            <a:r>
              <a:rPr sz="1800" spc="-30" dirty="0">
                <a:latin typeface="Verdana"/>
                <a:cs typeface="Verdana"/>
              </a:rPr>
              <a:t>ι</a:t>
            </a:r>
            <a:r>
              <a:rPr sz="1800" spc="-50" dirty="0">
                <a:latin typeface="Verdana"/>
                <a:cs typeface="Verdana"/>
              </a:rPr>
              <a:t>ν</a:t>
            </a:r>
            <a:r>
              <a:rPr sz="1800" dirty="0">
                <a:latin typeface="Verdana"/>
                <a:cs typeface="Verdana"/>
              </a:rPr>
              <a:t>ων</a:t>
            </a:r>
            <a:r>
              <a:rPr sz="1800" spc="-165" dirty="0">
                <a:latin typeface="Verdana"/>
                <a:cs typeface="Verdana"/>
              </a:rPr>
              <a:t> </a:t>
            </a:r>
            <a:r>
              <a:rPr sz="1800" spc="-35" dirty="0">
                <a:latin typeface="Verdana"/>
                <a:cs typeface="Verdana"/>
              </a:rPr>
              <a:t>ο</a:t>
            </a:r>
            <a:r>
              <a:rPr sz="1800" spc="-10" dirty="0">
                <a:latin typeface="Verdana"/>
                <a:cs typeface="Verdana"/>
              </a:rPr>
              <a:t>ι</a:t>
            </a:r>
            <a:r>
              <a:rPr sz="1800" spc="-40" dirty="0">
                <a:latin typeface="Verdana"/>
                <a:cs typeface="Verdana"/>
              </a:rPr>
              <a:t>κ</a:t>
            </a:r>
            <a:r>
              <a:rPr sz="1800" spc="-50" dirty="0">
                <a:latin typeface="Verdana"/>
                <a:cs typeface="Verdana"/>
              </a:rPr>
              <a:t>ο</a:t>
            </a:r>
            <a:r>
              <a:rPr sz="1800" spc="155" dirty="0">
                <a:latin typeface="Verdana"/>
                <a:cs typeface="Verdana"/>
              </a:rPr>
              <a:t>σ</a:t>
            </a:r>
            <a:r>
              <a:rPr sz="1800" spc="-35" dirty="0">
                <a:latin typeface="Verdana"/>
                <a:cs typeface="Verdana"/>
              </a:rPr>
              <a:t>υστ</a:t>
            </a:r>
            <a:r>
              <a:rPr sz="1800" spc="-45" dirty="0">
                <a:latin typeface="Verdana"/>
                <a:cs typeface="Verdana"/>
              </a:rPr>
              <a:t>η</a:t>
            </a:r>
            <a:r>
              <a:rPr sz="1800" spc="-65" dirty="0">
                <a:latin typeface="Verdana"/>
                <a:cs typeface="Verdana"/>
              </a:rPr>
              <a:t>μ</a:t>
            </a:r>
            <a:r>
              <a:rPr sz="1800" spc="95" dirty="0">
                <a:latin typeface="Verdana"/>
                <a:cs typeface="Verdana"/>
              </a:rPr>
              <a:t>ά</a:t>
            </a:r>
            <a:r>
              <a:rPr sz="1800" spc="-55" dirty="0">
                <a:latin typeface="Verdana"/>
                <a:cs typeface="Verdana"/>
              </a:rPr>
              <a:t>τω</a:t>
            </a:r>
            <a:r>
              <a:rPr sz="1800" spc="-30" dirty="0">
                <a:latin typeface="Verdana"/>
                <a:cs typeface="Verdana"/>
              </a:rPr>
              <a:t>ν</a:t>
            </a:r>
            <a:r>
              <a:rPr sz="1800" spc="-155" dirty="0">
                <a:latin typeface="Verdana"/>
                <a:cs typeface="Verdana"/>
              </a:rPr>
              <a:t>)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3443" y="1337309"/>
            <a:ext cx="7375525" cy="5146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75"/>
              </a:lnSpc>
              <a:spcBef>
                <a:spcPts val="100"/>
              </a:spcBef>
              <a:tabLst>
                <a:tab pos="2330450" algn="l"/>
              </a:tabLst>
            </a:pPr>
            <a:r>
              <a:rPr sz="2400" b="1" spc="-15" dirty="0">
                <a:latin typeface="Times New Roman"/>
                <a:cs typeface="Times New Roman"/>
              </a:rPr>
              <a:t>Καταναλωτές</a:t>
            </a:r>
            <a:r>
              <a:rPr sz="2400" b="1" spc="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dirty="0">
                <a:latin typeface="Times New Roman"/>
                <a:cs typeface="Times New Roman"/>
              </a:rPr>
              <a:t>	Είναι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τα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ζώα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που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τρέφονται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από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την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παραγόμενη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μάζα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αυτότροφων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οργανισμών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(π.χ.</a:t>
            </a:r>
            <a:r>
              <a:rPr sz="2400" spc="-5" dirty="0">
                <a:latin typeface="Times New Roman"/>
                <a:cs typeface="Times New Roman"/>
              </a:rPr>
              <a:t> φυτών στα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χερσαία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οικοσυστήματα)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ή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άλλων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ζώων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2115820">
              <a:lnSpc>
                <a:spcPct val="100000"/>
              </a:lnSpc>
              <a:tabLst>
                <a:tab pos="3870325" algn="l"/>
              </a:tabLst>
            </a:pPr>
            <a:r>
              <a:rPr sz="2400" b="1" spc="-45" dirty="0">
                <a:latin typeface="Times New Roman"/>
                <a:cs typeface="Times New Roman"/>
              </a:rPr>
              <a:t>Κ</a:t>
            </a:r>
            <a:r>
              <a:rPr sz="2400" b="1" spc="-5" dirty="0">
                <a:latin typeface="Times New Roman"/>
                <a:cs typeface="Times New Roman"/>
              </a:rPr>
              <a:t>αταναλ</a:t>
            </a:r>
            <a:r>
              <a:rPr sz="2400" b="1" spc="-35" dirty="0">
                <a:latin typeface="Times New Roman"/>
                <a:cs typeface="Times New Roman"/>
              </a:rPr>
              <a:t>ω</a:t>
            </a:r>
            <a:r>
              <a:rPr sz="2400" b="1" dirty="0">
                <a:latin typeface="Times New Roman"/>
                <a:cs typeface="Times New Roman"/>
              </a:rPr>
              <a:t>τ</a:t>
            </a:r>
            <a:r>
              <a:rPr sz="2400" b="1" spc="-10" dirty="0">
                <a:latin typeface="Times New Roman"/>
                <a:cs typeface="Times New Roman"/>
              </a:rPr>
              <a:t>έ</a:t>
            </a:r>
            <a:r>
              <a:rPr sz="2400" b="1" dirty="0">
                <a:latin typeface="Times New Roman"/>
                <a:cs typeface="Times New Roman"/>
              </a:rPr>
              <a:t>ς</a:t>
            </a:r>
            <a:r>
              <a:rPr sz="2400" b="1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ε</a:t>
            </a:r>
            <a:r>
              <a:rPr sz="2400" i="1" dirty="0">
                <a:latin typeface="Times New Roman"/>
                <a:cs typeface="Times New Roman"/>
              </a:rPr>
              <a:t>τ</a:t>
            </a:r>
            <a:r>
              <a:rPr sz="2400" i="1" spc="-5" dirty="0">
                <a:latin typeface="Times New Roman"/>
                <a:cs typeface="Times New Roman"/>
              </a:rPr>
              <a:t>ερό</a:t>
            </a:r>
            <a:r>
              <a:rPr sz="2400" i="1" dirty="0">
                <a:latin typeface="Times New Roman"/>
                <a:cs typeface="Times New Roman"/>
              </a:rPr>
              <a:t>τροφοι	</a:t>
            </a:r>
            <a:r>
              <a:rPr sz="2400" dirty="0">
                <a:latin typeface="Times New Roman"/>
                <a:cs typeface="Times New Roman"/>
              </a:rPr>
              <a:t>οργανισμοί  </a:t>
            </a:r>
            <a:r>
              <a:rPr sz="2400" spc="-20" dirty="0">
                <a:latin typeface="Times New Roman"/>
                <a:cs typeface="Times New Roman"/>
              </a:rPr>
              <a:t>Τέσσερεις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κύριοι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τύποι</a:t>
            </a:r>
            <a:r>
              <a:rPr sz="2400" spc="-5" dirty="0">
                <a:latin typeface="Times New Roman"/>
                <a:cs typeface="Times New Roman"/>
              </a:rPr>
              <a:t> καταναλωτών: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45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sz="2400" i="1" spc="-5" dirty="0">
                <a:latin typeface="Times New Roman"/>
                <a:cs typeface="Times New Roman"/>
              </a:rPr>
              <a:t>Φυτοφάγοι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sz="2400" i="1" spc="-5" dirty="0">
                <a:latin typeface="Times New Roman"/>
                <a:cs typeface="Times New Roman"/>
              </a:rPr>
              <a:t>Σαρκοφάγοι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sz="2400" i="1" spc="-5" dirty="0">
                <a:latin typeface="Times New Roman"/>
                <a:cs typeface="Times New Roman"/>
              </a:rPr>
              <a:t>Παμφάγοι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sz="2400" i="1" spc="-5" dirty="0">
                <a:latin typeface="Times New Roman"/>
                <a:cs typeface="Times New Roman"/>
              </a:rPr>
              <a:t>Σαπροφάγοι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6440" y="1568322"/>
            <a:ext cx="8143875" cy="44170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Αποδομητές</a:t>
            </a:r>
            <a:endParaRPr sz="2400">
              <a:latin typeface="Times New Roman"/>
              <a:cs typeface="Times New Roman"/>
            </a:endParaRPr>
          </a:p>
          <a:p>
            <a:pPr marL="12700" marR="897255" indent="909955">
              <a:lnSpc>
                <a:spcPts val="5760"/>
              </a:lnSpc>
              <a:spcBef>
                <a:spcPts val="670"/>
              </a:spcBef>
            </a:pPr>
            <a:r>
              <a:rPr sz="2400" dirty="0">
                <a:latin typeface="Times New Roman"/>
                <a:cs typeface="Times New Roman"/>
              </a:rPr>
              <a:t>οι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οργανισμοί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που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πραγματοποιούν την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αποδόμηση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Κυρίως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μικροοργανισμοί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215"/>
              </a:spcBef>
            </a:pPr>
            <a:r>
              <a:rPr sz="2400" spc="-5" dirty="0">
                <a:latin typeface="Times New Roman"/>
                <a:cs typeface="Times New Roman"/>
              </a:rPr>
              <a:t>Βακτήρια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Μύκητες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500">
              <a:latin typeface="Times New Roman"/>
              <a:cs typeface="Times New Roman"/>
            </a:endParaRPr>
          </a:p>
          <a:p>
            <a:pPr marL="17145" algn="ctr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Αποσύνθεση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ανοργανοποίηση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6510" algn="ctr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latin typeface="Times New Roman"/>
                <a:cs typeface="Times New Roman"/>
              </a:rPr>
              <a:t>σύνθετα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οργανικά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dirty="0">
                <a:latin typeface="Times New Roman"/>
                <a:cs typeface="Times New Roman"/>
              </a:rPr>
              <a:t> απελευθέρωση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απλών</a:t>
            </a:r>
            <a:r>
              <a:rPr sz="2400" spc="-5" dirty="0">
                <a:latin typeface="Times New Roman"/>
                <a:cs typeface="Times New Roman"/>
              </a:rPr>
              <a:t> ανόργανων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στοιχείων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1043" y="1368289"/>
            <a:ext cx="7085330" cy="4635500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65"/>
              </a:spcBef>
            </a:pPr>
            <a:r>
              <a:rPr sz="1800" b="1" spc="-105" dirty="0">
                <a:latin typeface="Verdana"/>
                <a:cs typeface="Verdana"/>
              </a:rPr>
              <a:t>Ανάδραση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1800" i="1" u="heavy" spc="9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Α</a:t>
            </a:r>
            <a:r>
              <a:rPr sz="1800" i="1" u="heavy" spc="8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ρ</a:t>
            </a:r>
            <a:r>
              <a:rPr sz="1800" i="1" u="heavy" spc="-6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ν</a:t>
            </a:r>
            <a:r>
              <a:rPr sz="1800" i="1" u="heavy" spc="-7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η</a:t>
            </a:r>
            <a:r>
              <a:rPr sz="1800" i="1" u="heavy" spc="-20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τ</a:t>
            </a:r>
            <a:r>
              <a:rPr sz="1800" i="1" u="heavy" spc="-14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ι</a:t>
            </a:r>
            <a:r>
              <a:rPr sz="1800" i="1" u="heavy" spc="-16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κ</a:t>
            </a:r>
            <a:r>
              <a:rPr sz="1800" i="1" u="heavy" spc="-4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ή</a:t>
            </a:r>
            <a:r>
              <a:rPr sz="1800" i="1" u="heavy" spc="-10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1800" i="1" u="heavy" spc="9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α</a:t>
            </a:r>
            <a:r>
              <a:rPr sz="1800" i="1" u="heavy" spc="1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ν</a:t>
            </a:r>
            <a:r>
              <a:rPr sz="1800" i="1" u="heavy" spc="1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ά</a:t>
            </a:r>
            <a:r>
              <a:rPr sz="1800" i="1" u="heavy" spc="4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δρ</a:t>
            </a:r>
            <a:r>
              <a:rPr sz="1800" i="1" u="heavy" spc="3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α</a:t>
            </a:r>
            <a:r>
              <a:rPr sz="1800" i="1" u="heavy" spc="15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σ</a:t>
            </a:r>
            <a:r>
              <a:rPr sz="1800" i="1" u="heavy" spc="-4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η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3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Symbol"/>
                <a:cs typeface="Symbol"/>
              </a:rPr>
              <a:t>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65" dirty="0">
                <a:latin typeface="Verdana"/>
                <a:cs typeface="Verdana"/>
              </a:rPr>
              <a:t>μ</a:t>
            </a:r>
            <a:r>
              <a:rPr sz="1800" spc="-175" dirty="0">
                <a:latin typeface="Verdana"/>
                <a:cs typeface="Verdana"/>
              </a:rPr>
              <a:t>ε</a:t>
            </a:r>
            <a:r>
              <a:rPr sz="1800" spc="-125" dirty="0">
                <a:latin typeface="Verdana"/>
                <a:cs typeface="Verdana"/>
              </a:rPr>
              <a:t>ί</a:t>
            </a:r>
            <a:r>
              <a:rPr sz="1800" spc="125" dirty="0">
                <a:latin typeface="Verdana"/>
                <a:cs typeface="Verdana"/>
              </a:rPr>
              <a:t>ω</a:t>
            </a:r>
            <a:r>
              <a:rPr sz="1800" spc="105" dirty="0">
                <a:latin typeface="Verdana"/>
                <a:cs typeface="Verdana"/>
              </a:rPr>
              <a:t>σ</a:t>
            </a:r>
            <a:r>
              <a:rPr sz="1800" spc="-45" dirty="0">
                <a:latin typeface="Verdana"/>
                <a:cs typeface="Verdana"/>
              </a:rPr>
              <a:t>η</a:t>
            </a:r>
            <a:r>
              <a:rPr sz="1800" spc="-155" dirty="0">
                <a:latin typeface="Verdana"/>
                <a:cs typeface="Verdana"/>
              </a:rPr>
              <a:t> </a:t>
            </a:r>
            <a:r>
              <a:rPr sz="1800" spc="-40" dirty="0">
                <a:latin typeface="Verdana"/>
                <a:cs typeface="Verdana"/>
              </a:rPr>
              <a:t>τ</a:t>
            </a:r>
            <a:r>
              <a:rPr sz="1800" spc="-60" dirty="0">
                <a:latin typeface="Verdana"/>
                <a:cs typeface="Verdana"/>
              </a:rPr>
              <a:t>ο</a:t>
            </a:r>
            <a:r>
              <a:rPr sz="1800" spc="-65" dirty="0">
                <a:latin typeface="Verdana"/>
                <a:cs typeface="Verdana"/>
              </a:rPr>
              <a:t>υ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70" dirty="0">
                <a:latin typeface="Verdana"/>
                <a:cs typeface="Verdana"/>
              </a:rPr>
              <a:t>ρ</a:t>
            </a:r>
            <a:r>
              <a:rPr sz="1800" spc="-10" dirty="0">
                <a:latin typeface="Verdana"/>
                <a:cs typeface="Verdana"/>
              </a:rPr>
              <a:t>υ</a:t>
            </a:r>
            <a:r>
              <a:rPr sz="1800" spc="-15" dirty="0">
                <a:latin typeface="Verdana"/>
                <a:cs typeface="Verdana"/>
              </a:rPr>
              <a:t>θ</a:t>
            </a:r>
            <a:r>
              <a:rPr sz="1800" spc="-65" dirty="0">
                <a:latin typeface="Verdana"/>
                <a:cs typeface="Verdana"/>
              </a:rPr>
              <a:t>μ</a:t>
            </a:r>
            <a:r>
              <a:rPr sz="1800" spc="10" dirty="0">
                <a:latin typeface="Verdana"/>
                <a:cs typeface="Verdana"/>
              </a:rPr>
              <a:t>ού</a:t>
            </a:r>
            <a:r>
              <a:rPr sz="1800" spc="-120" dirty="0">
                <a:latin typeface="Verdana"/>
                <a:cs typeface="Verdana"/>
              </a:rPr>
              <a:t> </a:t>
            </a:r>
            <a:r>
              <a:rPr sz="1800" spc="95" dirty="0">
                <a:latin typeface="Verdana"/>
                <a:cs typeface="Verdana"/>
              </a:rPr>
              <a:t>α</a:t>
            </a:r>
            <a:r>
              <a:rPr sz="1800" spc="55" dirty="0">
                <a:latin typeface="Verdana"/>
                <a:cs typeface="Verdana"/>
              </a:rPr>
              <a:t>π</a:t>
            </a:r>
            <a:r>
              <a:rPr sz="1800" spc="-40" dirty="0">
                <a:latin typeface="Verdana"/>
                <a:cs typeface="Verdana"/>
              </a:rPr>
              <a:t>ό</a:t>
            </a:r>
            <a:r>
              <a:rPr sz="1800" spc="-50" dirty="0">
                <a:latin typeface="Verdana"/>
                <a:cs typeface="Verdana"/>
              </a:rPr>
              <a:t>κ</a:t>
            </a:r>
            <a:r>
              <a:rPr sz="1800" spc="-165" dirty="0">
                <a:latin typeface="Verdana"/>
                <a:cs typeface="Verdana"/>
              </a:rPr>
              <a:t>λ</a:t>
            </a:r>
            <a:r>
              <a:rPr sz="1800" spc="-70" dirty="0">
                <a:latin typeface="Verdana"/>
                <a:cs typeface="Verdana"/>
              </a:rPr>
              <a:t>ι</a:t>
            </a:r>
            <a:r>
              <a:rPr sz="1800" spc="155" dirty="0">
                <a:latin typeface="Verdana"/>
                <a:cs typeface="Verdana"/>
              </a:rPr>
              <a:t>σ</a:t>
            </a:r>
            <a:r>
              <a:rPr sz="1800" spc="-55" dirty="0">
                <a:latin typeface="Verdana"/>
                <a:cs typeface="Verdana"/>
              </a:rPr>
              <a:t>η</a:t>
            </a:r>
            <a:r>
              <a:rPr sz="1800" spc="125" dirty="0">
                <a:latin typeface="Verdana"/>
                <a:cs typeface="Verdana"/>
              </a:rPr>
              <a:t>ς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180" dirty="0">
                <a:latin typeface="Verdana"/>
                <a:cs typeface="Verdana"/>
              </a:rPr>
              <a:t>τ</a:t>
            </a:r>
            <a:r>
              <a:rPr sz="1800" spc="10" dirty="0">
                <a:latin typeface="Verdana"/>
                <a:cs typeface="Verdana"/>
              </a:rPr>
              <a:t>ου</a:t>
            </a:r>
            <a:r>
              <a:rPr sz="1800" spc="-140" dirty="0">
                <a:latin typeface="Verdana"/>
                <a:cs typeface="Verdana"/>
              </a:rPr>
              <a:t> </a:t>
            </a:r>
            <a:r>
              <a:rPr sz="1800" spc="160" dirty="0">
                <a:latin typeface="Verdana"/>
                <a:cs typeface="Verdana"/>
              </a:rPr>
              <a:t>σ</a:t>
            </a:r>
            <a:r>
              <a:rPr sz="1800" spc="-35" dirty="0">
                <a:latin typeface="Verdana"/>
                <a:cs typeface="Verdana"/>
              </a:rPr>
              <a:t>υστ</a:t>
            </a:r>
            <a:r>
              <a:rPr sz="1800" spc="-45" dirty="0">
                <a:latin typeface="Verdana"/>
                <a:cs typeface="Verdana"/>
              </a:rPr>
              <a:t>ή</a:t>
            </a:r>
            <a:r>
              <a:rPr sz="1800" spc="-65" dirty="0">
                <a:latin typeface="Verdana"/>
                <a:cs typeface="Verdana"/>
              </a:rPr>
              <a:t>μ</a:t>
            </a:r>
            <a:r>
              <a:rPr sz="1800" spc="95" dirty="0">
                <a:latin typeface="Verdana"/>
                <a:cs typeface="Verdana"/>
              </a:rPr>
              <a:t>α</a:t>
            </a:r>
            <a:r>
              <a:rPr sz="1800" spc="-40" dirty="0">
                <a:latin typeface="Verdana"/>
                <a:cs typeface="Verdana"/>
              </a:rPr>
              <a:t>τ</a:t>
            </a:r>
            <a:r>
              <a:rPr sz="1800" spc="-60" dirty="0">
                <a:latin typeface="Verdana"/>
                <a:cs typeface="Verdana"/>
              </a:rPr>
              <a:t>ο</a:t>
            </a:r>
            <a:r>
              <a:rPr sz="1800" spc="125" dirty="0">
                <a:latin typeface="Verdana"/>
                <a:cs typeface="Verdana"/>
              </a:rPr>
              <a:t>ς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3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tabLst>
                <a:tab pos="417830" algn="l"/>
              </a:tabLst>
            </a:pPr>
            <a:r>
              <a:rPr sz="1800" dirty="0">
                <a:latin typeface="Symbol"/>
                <a:cs typeface="Symbol"/>
              </a:rPr>
              <a:t>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25" dirty="0">
                <a:latin typeface="Verdana"/>
                <a:cs typeface="Verdana"/>
              </a:rPr>
              <a:t>επαναφορά</a:t>
            </a:r>
            <a:r>
              <a:rPr sz="1800" spc="-160" dirty="0">
                <a:latin typeface="Verdana"/>
                <a:cs typeface="Verdana"/>
              </a:rPr>
              <a:t> </a:t>
            </a:r>
            <a:r>
              <a:rPr sz="1800" spc="-55" dirty="0">
                <a:latin typeface="Verdana"/>
                <a:cs typeface="Verdana"/>
              </a:rPr>
              <a:t>του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5" dirty="0">
                <a:latin typeface="Verdana"/>
                <a:cs typeface="Verdana"/>
              </a:rPr>
              <a:t>συστήματος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σε</a:t>
            </a:r>
            <a:r>
              <a:rPr sz="1800" spc="-140" dirty="0">
                <a:latin typeface="Verdana"/>
                <a:cs typeface="Verdana"/>
              </a:rPr>
              <a:t> </a:t>
            </a:r>
            <a:r>
              <a:rPr sz="1800" spc="5" dirty="0">
                <a:latin typeface="Verdana"/>
                <a:cs typeface="Verdana"/>
              </a:rPr>
              <a:t>κατάσταση</a:t>
            </a:r>
            <a:r>
              <a:rPr sz="1800" spc="-140" dirty="0">
                <a:latin typeface="Verdana"/>
                <a:cs typeface="Verdana"/>
              </a:rPr>
              <a:t> </a:t>
            </a:r>
            <a:r>
              <a:rPr sz="1800" spc="50" dirty="0">
                <a:latin typeface="Verdana"/>
                <a:cs typeface="Verdana"/>
              </a:rPr>
              <a:t>ισορροπίας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3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i="1" u="heavy" spc="-1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Θ</a:t>
            </a:r>
            <a:r>
              <a:rPr sz="1800" i="1" u="heavy" spc="-2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ε</a:t>
            </a:r>
            <a:r>
              <a:rPr sz="1800" i="1" u="heavy" spc="-20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τ</a:t>
            </a:r>
            <a:r>
              <a:rPr sz="1800" i="1" u="heavy" spc="-14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ι</a:t>
            </a:r>
            <a:r>
              <a:rPr sz="1800" i="1" u="heavy" spc="-16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κ</a:t>
            </a:r>
            <a:r>
              <a:rPr sz="1800" i="1" u="heavy" spc="-4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ή</a:t>
            </a:r>
            <a:r>
              <a:rPr sz="1800" i="1" u="heavy" spc="-10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1800" i="1" u="heavy" spc="9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α</a:t>
            </a:r>
            <a:r>
              <a:rPr sz="1800" i="1" u="heavy" spc="1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ν</a:t>
            </a:r>
            <a:r>
              <a:rPr sz="1800" i="1" u="heavy" spc="1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ά</a:t>
            </a:r>
            <a:r>
              <a:rPr sz="1800" i="1" u="heavy" spc="4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δρ</a:t>
            </a:r>
            <a:r>
              <a:rPr sz="1800" i="1" u="heavy" spc="3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α</a:t>
            </a:r>
            <a:r>
              <a:rPr sz="1800" i="1" u="heavy" spc="15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σ</a:t>
            </a:r>
            <a:r>
              <a:rPr sz="1800" i="1" u="heavy" spc="-4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η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3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spc="55" dirty="0">
                <a:latin typeface="Verdana"/>
                <a:cs typeface="Verdana"/>
              </a:rPr>
              <a:t>π</a:t>
            </a:r>
            <a:r>
              <a:rPr sz="1800" spc="95" dirty="0">
                <a:latin typeface="Verdana"/>
                <a:cs typeface="Verdana"/>
              </a:rPr>
              <a:t>α</a:t>
            </a:r>
            <a:r>
              <a:rPr sz="1800" spc="70" dirty="0">
                <a:latin typeface="Verdana"/>
                <a:cs typeface="Verdana"/>
              </a:rPr>
              <a:t>ρ</a:t>
            </a:r>
            <a:r>
              <a:rPr sz="1800" spc="95" dirty="0">
                <a:latin typeface="Verdana"/>
                <a:cs typeface="Verdana"/>
              </a:rPr>
              <a:t>α</a:t>
            </a:r>
            <a:r>
              <a:rPr sz="1800" spc="-95" dirty="0">
                <a:latin typeface="Verdana"/>
                <a:cs typeface="Verdana"/>
              </a:rPr>
              <a:t>τ</a:t>
            </a:r>
            <a:r>
              <a:rPr sz="1800" spc="-130" dirty="0">
                <a:latin typeface="Verdana"/>
                <a:cs typeface="Verdana"/>
              </a:rPr>
              <a:t>η</a:t>
            </a:r>
            <a:r>
              <a:rPr sz="1800" spc="70" dirty="0">
                <a:latin typeface="Verdana"/>
                <a:cs typeface="Verdana"/>
              </a:rPr>
              <a:t>ρ</a:t>
            </a:r>
            <a:r>
              <a:rPr sz="1800" spc="-175" dirty="0">
                <a:latin typeface="Verdana"/>
                <a:cs typeface="Verdana"/>
              </a:rPr>
              <a:t>ε</a:t>
            </a:r>
            <a:r>
              <a:rPr sz="1800" spc="-125" dirty="0">
                <a:latin typeface="Verdana"/>
                <a:cs typeface="Verdana"/>
              </a:rPr>
              <a:t>ί</a:t>
            </a:r>
            <a:r>
              <a:rPr sz="1800" spc="-30" dirty="0">
                <a:latin typeface="Verdana"/>
                <a:cs typeface="Verdana"/>
              </a:rPr>
              <a:t>τ</a:t>
            </a:r>
            <a:r>
              <a:rPr sz="1800" spc="-45" dirty="0">
                <a:latin typeface="Verdana"/>
                <a:cs typeface="Verdana"/>
              </a:rPr>
              <a:t>α</a:t>
            </a:r>
            <a:r>
              <a:rPr sz="1800" spc="-135" dirty="0">
                <a:latin typeface="Verdana"/>
                <a:cs typeface="Verdana"/>
              </a:rPr>
              <a:t>ι </a:t>
            </a:r>
            <a:r>
              <a:rPr sz="1800" spc="155" dirty="0">
                <a:latin typeface="Verdana"/>
                <a:cs typeface="Verdana"/>
              </a:rPr>
              <a:t>σ</a:t>
            </a:r>
            <a:r>
              <a:rPr sz="1800" spc="55" dirty="0">
                <a:latin typeface="Verdana"/>
                <a:cs typeface="Verdana"/>
              </a:rPr>
              <a:t>π</a:t>
            </a:r>
            <a:r>
              <a:rPr sz="1800" spc="95" dirty="0">
                <a:latin typeface="Verdana"/>
                <a:cs typeface="Verdana"/>
              </a:rPr>
              <a:t>ά</a:t>
            </a:r>
            <a:r>
              <a:rPr sz="1800" spc="-50" dirty="0">
                <a:latin typeface="Verdana"/>
                <a:cs typeface="Verdana"/>
              </a:rPr>
              <a:t>ν</a:t>
            </a:r>
            <a:r>
              <a:rPr sz="1800" spc="-125" dirty="0">
                <a:latin typeface="Verdana"/>
                <a:cs typeface="Verdana"/>
              </a:rPr>
              <a:t>ι</a:t>
            </a:r>
            <a:r>
              <a:rPr sz="1800" spc="105" dirty="0">
                <a:latin typeface="Verdana"/>
                <a:cs typeface="Verdana"/>
              </a:rPr>
              <a:t>α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3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spc="-55" dirty="0">
                <a:latin typeface="Verdana"/>
                <a:cs typeface="Verdana"/>
              </a:rPr>
              <a:t>επιτάχυνση</a:t>
            </a:r>
            <a:r>
              <a:rPr sz="1800" spc="-160" dirty="0">
                <a:latin typeface="Verdana"/>
                <a:cs typeface="Verdana"/>
              </a:rPr>
              <a:t> </a:t>
            </a:r>
            <a:r>
              <a:rPr sz="1800" spc="20" dirty="0">
                <a:latin typeface="Verdana"/>
                <a:cs typeface="Verdana"/>
              </a:rPr>
              <a:t>στο</a:t>
            </a:r>
            <a:r>
              <a:rPr sz="1800" spc="-145" dirty="0">
                <a:latin typeface="Verdana"/>
                <a:cs typeface="Verdana"/>
              </a:rPr>
              <a:t> </a:t>
            </a:r>
            <a:r>
              <a:rPr sz="1800" spc="10" dirty="0">
                <a:latin typeface="Verdana"/>
                <a:cs typeface="Verdana"/>
              </a:rPr>
              <a:t>ρυθμό</a:t>
            </a:r>
            <a:r>
              <a:rPr sz="1800" spc="-120" dirty="0">
                <a:latin typeface="Verdana"/>
                <a:cs typeface="Verdana"/>
              </a:rPr>
              <a:t> </a:t>
            </a:r>
            <a:r>
              <a:rPr sz="1800" spc="5" dirty="0">
                <a:latin typeface="Verdana"/>
                <a:cs typeface="Verdana"/>
              </a:rPr>
              <a:t>απόκλισης</a:t>
            </a:r>
            <a:r>
              <a:rPr sz="1800" spc="-145" dirty="0">
                <a:latin typeface="Verdana"/>
                <a:cs typeface="Verdana"/>
              </a:rPr>
              <a:t> </a:t>
            </a:r>
            <a:r>
              <a:rPr sz="1800" spc="-55" dirty="0">
                <a:latin typeface="Verdana"/>
                <a:cs typeface="Verdana"/>
              </a:rPr>
              <a:t>του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οικοσυστήματος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3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spc="95" dirty="0">
                <a:latin typeface="Verdana"/>
                <a:cs typeface="Verdana"/>
              </a:rPr>
              <a:t>α</a:t>
            </a:r>
            <a:r>
              <a:rPr sz="1800" spc="55" dirty="0">
                <a:latin typeface="Verdana"/>
                <a:cs typeface="Verdana"/>
              </a:rPr>
              <a:t>π</a:t>
            </a:r>
            <a:r>
              <a:rPr sz="1800" spc="15" dirty="0">
                <a:latin typeface="Verdana"/>
                <a:cs typeface="Verdana"/>
              </a:rPr>
              <a:t>ο</a:t>
            </a:r>
            <a:r>
              <a:rPr sz="1800" spc="5" dirty="0">
                <a:latin typeface="Verdana"/>
                <a:cs typeface="Verdana"/>
              </a:rPr>
              <a:t>μ</a:t>
            </a:r>
            <a:r>
              <a:rPr sz="1800" spc="95" dirty="0">
                <a:latin typeface="Verdana"/>
                <a:cs typeface="Verdana"/>
              </a:rPr>
              <a:t>ά</a:t>
            </a:r>
            <a:r>
              <a:rPr sz="1800" spc="-40" dirty="0">
                <a:latin typeface="Verdana"/>
                <a:cs typeface="Verdana"/>
              </a:rPr>
              <a:t>κ</a:t>
            </a:r>
            <a:r>
              <a:rPr sz="1800" spc="-55" dirty="0">
                <a:latin typeface="Verdana"/>
                <a:cs typeface="Verdana"/>
              </a:rPr>
              <a:t>ρ</a:t>
            </a:r>
            <a:r>
              <a:rPr sz="1800" spc="-75" dirty="0">
                <a:latin typeface="Verdana"/>
                <a:cs typeface="Verdana"/>
              </a:rPr>
              <a:t>υ</a:t>
            </a:r>
            <a:r>
              <a:rPr sz="1800" spc="-50" dirty="0">
                <a:latin typeface="Verdana"/>
                <a:cs typeface="Verdana"/>
              </a:rPr>
              <a:t>ν</a:t>
            </a:r>
            <a:r>
              <a:rPr sz="1800" spc="155" dirty="0">
                <a:latin typeface="Verdana"/>
                <a:cs typeface="Verdana"/>
              </a:rPr>
              <a:t>σ</a:t>
            </a:r>
            <a:r>
              <a:rPr sz="1800" spc="-45" dirty="0">
                <a:latin typeface="Verdana"/>
                <a:cs typeface="Verdana"/>
              </a:rPr>
              <a:t>η</a:t>
            </a:r>
            <a:r>
              <a:rPr sz="1800" spc="-160" dirty="0">
                <a:latin typeface="Verdana"/>
                <a:cs typeface="Verdana"/>
              </a:rPr>
              <a:t> </a:t>
            </a:r>
            <a:r>
              <a:rPr sz="1800" spc="-40" dirty="0">
                <a:latin typeface="Verdana"/>
                <a:cs typeface="Verdana"/>
              </a:rPr>
              <a:t>τ</a:t>
            </a:r>
            <a:r>
              <a:rPr sz="1800" spc="-60" dirty="0">
                <a:latin typeface="Verdana"/>
                <a:cs typeface="Verdana"/>
              </a:rPr>
              <a:t>ο</a:t>
            </a:r>
            <a:r>
              <a:rPr sz="1800" spc="-65" dirty="0">
                <a:latin typeface="Verdana"/>
                <a:cs typeface="Verdana"/>
              </a:rPr>
              <a:t>υ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155" dirty="0">
                <a:latin typeface="Verdana"/>
                <a:cs typeface="Verdana"/>
              </a:rPr>
              <a:t>σ</a:t>
            </a:r>
            <a:r>
              <a:rPr sz="1800" spc="-35" dirty="0">
                <a:latin typeface="Verdana"/>
                <a:cs typeface="Verdana"/>
              </a:rPr>
              <a:t>υστ</a:t>
            </a:r>
            <a:r>
              <a:rPr sz="1800" spc="-45" dirty="0">
                <a:latin typeface="Verdana"/>
                <a:cs typeface="Verdana"/>
              </a:rPr>
              <a:t>ή</a:t>
            </a:r>
            <a:r>
              <a:rPr sz="1800" spc="-65" dirty="0">
                <a:latin typeface="Verdana"/>
                <a:cs typeface="Verdana"/>
              </a:rPr>
              <a:t>μ</a:t>
            </a:r>
            <a:r>
              <a:rPr sz="1800" spc="95" dirty="0">
                <a:latin typeface="Verdana"/>
                <a:cs typeface="Verdana"/>
              </a:rPr>
              <a:t>α</a:t>
            </a:r>
            <a:r>
              <a:rPr sz="1800" spc="-40" dirty="0">
                <a:latin typeface="Verdana"/>
                <a:cs typeface="Verdana"/>
              </a:rPr>
              <a:t>τ</a:t>
            </a:r>
            <a:r>
              <a:rPr sz="1800" spc="-60" dirty="0">
                <a:latin typeface="Verdana"/>
                <a:cs typeface="Verdana"/>
              </a:rPr>
              <a:t>ο</a:t>
            </a:r>
            <a:r>
              <a:rPr sz="1800" spc="125" dirty="0">
                <a:latin typeface="Verdana"/>
                <a:cs typeface="Verdana"/>
              </a:rPr>
              <a:t>ς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95" dirty="0">
                <a:latin typeface="Verdana"/>
                <a:cs typeface="Verdana"/>
              </a:rPr>
              <a:t>α</a:t>
            </a:r>
            <a:r>
              <a:rPr sz="1800" spc="55" dirty="0">
                <a:latin typeface="Verdana"/>
                <a:cs typeface="Verdana"/>
              </a:rPr>
              <a:t>π</a:t>
            </a:r>
            <a:r>
              <a:rPr sz="1800" spc="85" dirty="0">
                <a:latin typeface="Verdana"/>
                <a:cs typeface="Verdana"/>
              </a:rPr>
              <a:t>ό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95" dirty="0">
                <a:latin typeface="Verdana"/>
                <a:cs typeface="Verdana"/>
              </a:rPr>
              <a:t>τ</a:t>
            </a:r>
            <a:r>
              <a:rPr sz="1800" spc="-130" dirty="0">
                <a:latin typeface="Verdana"/>
                <a:cs typeface="Verdana"/>
              </a:rPr>
              <a:t>η</a:t>
            </a:r>
            <a:r>
              <a:rPr sz="1800" spc="-70" dirty="0">
                <a:latin typeface="Verdana"/>
                <a:cs typeface="Verdana"/>
              </a:rPr>
              <a:t>ν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30" dirty="0">
                <a:latin typeface="Verdana"/>
                <a:cs typeface="Verdana"/>
              </a:rPr>
              <a:t>κ</a:t>
            </a:r>
            <a:r>
              <a:rPr sz="1800" spc="-40" dirty="0">
                <a:latin typeface="Verdana"/>
                <a:cs typeface="Verdana"/>
              </a:rPr>
              <a:t>α</a:t>
            </a:r>
            <a:r>
              <a:rPr sz="1800" spc="-30" dirty="0">
                <a:latin typeface="Verdana"/>
                <a:cs typeface="Verdana"/>
              </a:rPr>
              <a:t>τ</a:t>
            </a:r>
            <a:r>
              <a:rPr sz="1800" spc="-45" dirty="0">
                <a:latin typeface="Verdana"/>
                <a:cs typeface="Verdana"/>
              </a:rPr>
              <a:t>ά</a:t>
            </a:r>
            <a:r>
              <a:rPr sz="1800" spc="155" dirty="0">
                <a:latin typeface="Verdana"/>
                <a:cs typeface="Verdana"/>
              </a:rPr>
              <a:t>σ</a:t>
            </a:r>
            <a:r>
              <a:rPr sz="1800" spc="-30" dirty="0">
                <a:latin typeface="Verdana"/>
                <a:cs typeface="Verdana"/>
              </a:rPr>
              <a:t>τ</a:t>
            </a:r>
            <a:r>
              <a:rPr sz="1800" spc="-45" dirty="0">
                <a:latin typeface="Verdana"/>
                <a:cs typeface="Verdana"/>
              </a:rPr>
              <a:t>α</a:t>
            </a:r>
            <a:r>
              <a:rPr sz="1800" spc="155" dirty="0">
                <a:latin typeface="Verdana"/>
                <a:cs typeface="Verdana"/>
              </a:rPr>
              <a:t>σ</a:t>
            </a:r>
            <a:r>
              <a:rPr sz="1800" spc="-45" dirty="0">
                <a:latin typeface="Verdana"/>
                <a:cs typeface="Verdana"/>
              </a:rPr>
              <a:t>η</a:t>
            </a:r>
            <a:r>
              <a:rPr sz="1800" spc="-140" dirty="0">
                <a:latin typeface="Verdana"/>
                <a:cs typeface="Verdana"/>
              </a:rPr>
              <a:t> </a:t>
            </a:r>
            <a:r>
              <a:rPr sz="1800" spc="-120" dirty="0">
                <a:latin typeface="Verdana"/>
                <a:cs typeface="Verdana"/>
              </a:rPr>
              <a:t>ι</a:t>
            </a:r>
            <a:r>
              <a:rPr sz="1800" spc="155" dirty="0">
                <a:latin typeface="Verdana"/>
                <a:cs typeface="Verdana"/>
              </a:rPr>
              <a:t>σ</a:t>
            </a:r>
            <a:r>
              <a:rPr sz="1800" spc="80" dirty="0">
                <a:latin typeface="Verdana"/>
                <a:cs typeface="Verdana"/>
              </a:rPr>
              <a:t>ο</a:t>
            </a:r>
            <a:r>
              <a:rPr sz="1800" spc="70" dirty="0">
                <a:latin typeface="Verdana"/>
                <a:cs typeface="Verdana"/>
              </a:rPr>
              <a:t>ρρ</a:t>
            </a:r>
            <a:r>
              <a:rPr sz="1800" spc="5" dirty="0">
                <a:latin typeface="Verdana"/>
                <a:cs typeface="Verdana"/>
              </a:rPr>
              <a:t>οπ</a:t>
            </a:r>
            <a:r>
              <a:rPr sz="1800" spc="10" dirty="0">
                <a:latin typeface="Verdana"/>
                <a:cs typeface="Verdana"/>
              </a:rPr>
              <a:t>ί</a:t>
            </a:r>
            <a:r>
              <a:rPr sz="1800" spc="95" dirty="0">
                <a:latin typeface="Verdana"/>
                <a:cs typeface="Verdana"/>
              </a:rPr>
              <a:t>α</a:t>
            </a:r>
            <a:r>
              <a:rPr sz="1800" spc="125" dirty="0">
                <a:latin typeface="Verdana"/>
                <a:cs typeface="Verdana"/>
              </a:rPr>
              <a:t>ς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67964" y="1433829"/>
            <a:ext cx="3713479" cy="2586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0" indent="-18161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81635" algn="l"/>
              </a:tabLst>
            </a:pPr>
            <a:r>
              <a:rPr sz="2400" spc="-5" dirty="0">
                <a:latin typeface="Times New Roman"/>
                <a:cs typeface="Times New Roman"/>
              </a:rPr>
              <a:t>θαλάσσια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οικοσυστήματα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424815" lvl="1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425450" algn="l"/>
              </a:tabLst>
            </a:pPr>
            <a:r>
              <a:rPr sz="2400" dirty="0">
                <a:latin typeface="Times New Roman"/>
                <a:cs typeface="Times New Roman"/>
              </a:rPr>
              <a:t>χερσαία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οικοσυστήματα</a:t>
            </a:r>
            <a:endParaRPr sz="24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072515" lvl="2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073150" algn="l"/>
              </a:tabLst>
            </a:pPr>
            <a:r>
              <a:rPr sz="2400" spc="-5" dirty="0">
                <a:latin typeface="Times New Roman"/>
                <a:cs typeface="Times New Roman"/>
              </a:rPr>
              <a:t>ερημοποίηση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spc="-5" dirty="0">
                <a:latin typeface="Times New Roman"/>
                <a:cs typeface="Times New Roman"/>
              </a:rPr>
              <a:t>περιορισμός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βιοποικιλότητας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Φ</a:t>
            </a:r>
            <a:r>
              <a:rPr spc="45" dirty="0"/>
              <a:t>Υ</a:t>
            </a:r>
            <a:r>
              <a:rPr spc="-409" dirty="0"/>
              <a:t>ΣΙ</a:t>
            </a:r>
            <a:r>
              <a:rPr spc="-509" dirty="0"/>
              <a:t>Κ</a:t>
            </a:r>
            <a:r>
              <a:rPr spc="150" dirty="0"/>
              <a:t>Α</a:t>
            </a:r>
            <a:r>
              <a:rPr spc="-245" dirty="0"/>
              <a:t> </a:t>
            </a:r>
            <a:r>
              <a:rPr spc="-215" dirty="0"/>
              <a:t>Ο</a:t>
            </a:r>
            <a:r>
              <a:rPr spc="-110" dirty="0"/>
              <a:t>Ι</a:t>
            </a:r>
            <a:r>
              <a:rPr spc="-30" dirty="0"/>
              <a:t>ΚΟ</a:t>
            </a:r>
            <a:r>
              <a:rPr spc="-295" dirty="0"/>
              <a:t>Σ</a:t>
            </a:r>
            <a:r>
              <a:rPr spc="-229" dirty="0"/>
              <a:t>Υ</a:t>
            </a:r>
            <a:r>
              <a:rPr spc="-245" dirty="0"/>
              <a:t>ΣΤΗΜΑ</a:t>
            </a:r>
            <a:r>
              <a:rPr spc="-220" dirty="0"/>
              <a:t>Τ</a:t>
            </a:r>
            <a:r>
              <a:rPr spc="150" dirty="0"/>
              <a:t>Α</a:t>
            </a:r>
            <a:r>
              <a:rPr spc="-220" dirty="0"/>
              <a:t> </a:t>
            </a:r>
            <a:r>
              <a:rPr spc="80" dirty="0"/>
              <a:t>&amp;</a:t>
            </a:r>
            <a:r>
              <a:rPr spc="-200" dirty="0"/>
              <a:t> </a:t>
            </a:r>
            <a:r>
              <a:rPr spc="-245" dirty="0"/>
              <a:t>ΔΙΕΡΓΑΣΙ</a:t>
            </a:r>
            <a:r>
              <a:rPr spc="-254" dirty="0"/>
              <a:t>Ε</a:t>
            </a:r>
            <a:r>
              <a:rPr spc="-484" dirty="0"/>
              <a:t>Σ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1252</Words>
  <Application>Microsoft Office PowerPoint</Application>
  <PresentationFormat>Προβολή στην οθόνη (4:3)</PresentationFormat>
  <Paragraphs>433</Paragraphs>
  <Slides>47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47</vt:i4>
      </vt:variant>
    </vt:vector>
  </HeadingPairs>
  <TitlesOfParts>
    <vt:vector size="53" baseType="lpstr">
      <vt:lpstr>Arial MT</vt:lpstr>
      <vt:lpstr>Calibri</vt:lpstr>
      <vt:lpstr>Symbol</vt:lpstr>
      <vt:lpstr>Times New Roman</vt:lpstr>
      <vt:lpstr>Verdana</vt:lpstr>
      <vt:lpstr>Office Theme</vt:lpstr>
      <vt:lpstr>Διαχείριση των φυσικών πόρων  και των οικοσυστημάτων Ι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  <vt:lpstr>ΦΥΣΙΚΑ ΟΙΚΟΣΥΣΤΗΜΑΤΑ &amp; ΔΙΕΡΓΑΣΙΕΣ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Τίτλος Μαθήματος</dc:title>
  <dc:creator>Harry Krisna</dc:creator>
  <cp:lastModifiedBy>Λογαριασμός Microsoft</cp:lastModifiedBy>
  <cp:revision>2</cp:revision>
  <dcterms:created xsi:type="dcterms:W3CDTF">2022-10-14T11:51:44Z</dcterms:created>
  <dcterms:modified xsi:type="dcterms:W3CDTF">2022-10-21T08:49:04Z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2016-10-20T00:00:00Z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2022-10-14T00:00:00Z</vt:filetime>
  </property>
</Properties>
</file>