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D0AAEF-5C40-42BB-9E4F-EFEC0425FC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67E1E6F-08B7-4BBE-8D2E-6FE88CB62E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8E8AA27-B819-45DF-9DC3-8793E5D6B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3D23-B199-4009-9D3F-D781126F493C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4E990D9-EA09-4F8C-BD2F-2D86B947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2B9F3E6-9411-45D5-9256-CE6E80DE6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65A74-3C11-4AF0-8E2B-5D7B3D90B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76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4D1E84-3D59-43FE-A578-82473B6BD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A58EE1A-9E83-44FA-AF33-838B3BD953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8AA6229-0A2B-4AF0-893A-624765BAC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3D23-B199-4009-9D3F-D781126F493C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EA475F5-97DC-4900-88AC-284DF6CE9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3CFB30F-D97D-4ECD-B1D9-2371F6709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65A74-3C11-4AF0-8E2B-5D7B3D90B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26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768FC83E-DBF9-454B-9CF5-B42D4B3B0C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A807447-1325-4FB4-BC61-C6E521D71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A6C34D-4996-4CD8-B601-8C69C9ABE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3D23-B199-4009-9D3F-D781126F493C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8BB473F-846B-441F-B920-1CE7B6F8B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33290D1-FA31-4CFC-B402-7535625E7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65A74-3C11-4AF0-8E2B-5D7B3D90B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28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9EA58F-2CEA-4E64-ACDC-D7BF3C1F7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0CAE22D-12C9-4105-ADC8-78CFAB9507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B2D3EEA-7504-4FAE-A82C-0538F4051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3D23-B199-4009-9D3F-D781126F493C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A233BCD-7CED-4EF4-A071-98CBDE1BB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285A5D8-9344-413C-9CBE-D3B553D13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65A74-3C11-4AF0-8E2B-5D7B3D90B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120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2651067-C261-42B1-AF02-1B44CF5D2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F1B480D-33B0-4287-9ADE-8C8B6D9FAB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2233A1F-E199-4751-AA3A-648F5FCC6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3D23-B199-4009-9D3F-D781126F493C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FAAF40C-E342-42FE-B4C6-414B3A887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BBE0257-748D-44DF-BAD3-A73ED152F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65A74-3C11-4AF0-8E2B-5D7B3D90B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561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6E3ED4D-EBBF-4690-AD93-CAB882FF1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315B82C-E6FA-4673-8648-17C83CE31C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0E63158-93C2-493E-8F14-231FC4F1F8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2590B4F-8F0C-45FD-A45C-716353EA0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3D23-B199-4009-9D3F-D781126F493C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8507A1A-93A7-414F-B5D7-AAD43A5C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77E7F53-958B-40A1-B372-5C98F2EDB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65A74-3C11-4AF0-8E2B-5D7B3D90B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B76C2C-294A-467A-A98B-B14FDF452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8056CDD-1970-47F9-8BFE-D71181FA3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10DEAB8-95DC-4D48-A430-3ED037EE97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05BFEDB6-6E49-4472-8A03-84FF916508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D3717FD-18F4-4E8D-B10A-837277AF69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F42A14F4-CE59-4CDB-A61F-206CD9F6F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3D23-B199-4009-9D3F-D781126F493C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3E94D23-336F-4A15-BE7B-13B69F9C7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F99F924F-B2CB-4182-AE7B-7BBF934F5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65A74-3C11-4AF0-8E2B-5D7B3D90B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663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0C19C9A-6556-4333-AEBB-5B6EAA0C4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AF99D198-51F1-4AC7-9B85-AA35B6591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3D23-B199-4009-9D3F-D781126F493C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C79CFF70-B7CE-4B6B-AA2F-136D3107D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F0C88FE-505D-4525-8964-98EC359DA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65A74-3C11-4AF0-8E2B-5D7B3D90B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824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456D1260-A760-4D49-BB19-A2A83CE0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3D23-B199-4009-9D3F-D781126F493C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C15BA4A0-315C-4E8D-A10C-44F18A43A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C74648E-0EC5-4B95-B73C-679B18A0E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65A74-3C11-4AF0-8E2B-5D7B3D90B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007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98EBF6-911A-4070-A364-F56B1C60B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90C8853-D839-4063-B184-36F1EC017B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89B4726-6F92-4A9F-B17B-0ECA2FC5D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5D0E543-AA8A-4DF3-AAD0-E3970AADF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3D23-B199-4009-9D3F-D781126F493C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1A1A412-FEA0-4E7F-BBF1-07925BFEE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32548B5-A2DA-462A-A20C-ACEE9CC62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65A74-3C11-4AF0-8E2B-5D7B3D90B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846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427C2D4-3EF8-4419-8D8B-4BFFF20C2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D64C624A-6A65-4B9F-B583-91AAF995D2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B8A2D29-0C0F-4C12-878B-495455534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AFCB531-5E7E-464A-A378-B1F0C67A2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3D23-B199-4009-9D3F-D781126F493C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AB731E7-491E-4502-BE7F-27D1D1EEC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42E5C15-F5B0-47FA-92DE-A4F8D1E65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65A74-3C11-4AF0-8E2B-5D7B3D90B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654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0818E372-073C-4604-8AA0-801842258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6342579-2879-4234-83E9-64ECE65A2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EA7A569-31A6-4387-AC0D-EB174C5A35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F3D23-B199-4009-9D3F-D781126F493C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A9C1E39-708E-4A05-88FB-87F216541F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2E26155-AF49-4E22-985D-87A5ADF039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65A74-3C11-4AF0-8E2B-5D7B3D90B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199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FAE934-50BD-48A2-A3B5-850FE14DC6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ΣΔΙΤ</a:t>
            </a:r>
            <a:endParaRPr lang="en-US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FAFA7A2-229F-4E81-A82D-94B09CF115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034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D760BE-293F-4875-93F9-4518B3BF3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Συμπράξεις Δημοσίου και Ιδιωτικού Τομέα: 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0143AA-0150-49EF-94D3-781462B2A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Ένα ανταποδοτικό εργαλείο προώθησης επενδύσεων  Οι Συμπράξεις Δημοσίου – Ιδιωτικού Τομέα (ΣΔΙΤ) είναι συμβάσεις, κατά κανόνα μακροχρόνιες, οι οποίες συνάπτονται μεταξύ ενός δημόσιου και ενός ιδιωτικού φορέα, με σκοπό την εκτέλεση έργων ή / και την παροχή υπηρεσιών.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943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8F32E7-F0C0-4D88-B051-19BD1C490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Οι ρόλοι του Δημόσιου και του Ιδιωτικού Τομέα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5C3360C-087B-4D36-BBAC-16886E674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Οι ρόλοι του Δημόσιου και του Ιδιωτικού Τομέα είναι σαφώς ορισμένοι: 2 O Δημόσιος Τομέας αναλαμβάνει:</a:t>
            </a:r>
            <a:endParaRPr lang="en-US" dirty="0"/>
          </a:p>
          <a:p>
            <a:r>
              <a:rPr lang="el-GR" dirty="0"/>
              <a:t> Καθαρισμός Γενικού πλαισίου ΣΔΙΤ</a:t>
            </a:r>
            <a:endParaRPr lang="en-US" dirty="0"/>
          </a:p>
          <a:p>
            <a:r>
              <a:rPr lang="el-GR" dirty="0"/>
              <a:t> Αξιολόγηση πρότασης ιδιωτικού φορέα </a:t>
            </a:r>
            <a:endParaRPr lang="en-US" dirty="0"/>
          </a:p>
          <a:p>
            <a:r>
              <a:rPr lang="el-GR" dirty="0"/>
              <a:t>Υποστήριξη εκτέλεσης έργου </a:t>
            </a:r>
            <a:endParaRPr lang="en-US" dirty="0"/>
          </a:p>
          <a:p>
            <a:r>
              <a:rPr lang="el-GR" dirty="0"/>
              <a:t>Παρακολούθηση υλοποίησης και τήρησης συμβατικών υποχρεώσεων του ιδιώτη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316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6E5392-7045-4998-859A-2325EE4E0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028B489-4F89-4262-902A-0F8DF4E00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 O Ιδιωτικός Τομέας αναλαμβάνει:</a:t>
            </a:r>
            <a:endParaRPr lang="en-US" dirty="0"/>
          </a:p>
          <a:p>
            <a:r>
              <a:rPr lang="el-GR" dirty="0"/>
              <a:t> Εκπόνηση των απαραίτητων μελετών </a:t>
            </a:r>
            <a:endParaRPr lang="en-US" dirty="0"/>
          </a:p>
          <a:p>
            <a:r>
              <a:rPr lang="el-GR" dirty="0"/>
              <a:t>Κατασκευή έργου </a:t>
            </a:r>
            <a:endParaRPr lang="en-US" dirty="0"/>
          </a:p>
          <a:p>
            <a:r>
              <a:rPr lang="el-GR" dirty="0"/>
              <a:t>Εξασφάλιση απαιτούμενης χρηματοδότησης</a:t>
            </a:r>
            <a:endParaRPr lang="en-US" dirty="0"/>
          </a:p>
          <a:p>
            <a:r>
              <a:rPr lang="el-GR" dirty="0"/>
              <a:t> Συντήρηση, διαχείριση ή/και λειτουργία </a:t>
            </a:r>
            <a:endParaRPr lang="en-US" dirty="0"/>
          </a:p>
          <a:p>
            <a:r>
              <a:rPr lang="el-GR" dirty="0"/>
              <a:t>Επιστροφή του έργου στο Δημόσιο μετά τη λήξη της Σύμβασης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01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104000-5B71-46A0-903F-ACEB8F0D6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ΕΙΔΗ ΣΔΙΤ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DA47B5C-E4BC-463B-92B7-9594256DB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 Ανάλογα με το αντικείμενο της σύμπραξης, το είδος και το μέγεθος της εμπλοκής του ιδιωτικού φορέα, τα έργα ΣΔΙΤ διακρίνονται σε: 3 </a:t>
            </a:r>
          </a:p>
          <a:p>
            <a:pPr marL="0" indent="0">
              <a:buNone/>
            </a:pPr>
            <a:r>
              <a:rPr lang="el-GR" dirty="0"/>
              <a:t>Α Έργα ανταποδοτικά </a:t>
            </a:r>
            <a:r>
              <a:rPr lang="el-GR" dirty="0" err="1"/>
              <a:t>Tα</a:t>
            </a:r>
            <a:r>
              <a:rPr lang="el-GR" dirty="0"/>
              <a:t> έργα /υπηρεσίες για τη χρήση των οποίων μπορεί να καταβληθεί σχετικό αντίτιμο άμεσα από τον καταναλωτή / χρήστη. </a:t>
            </a:r>
          </a:p>
          <a:p>
            <a:pPr marL="0" indent="0">
              <a:buNone/>
            </a:pPr>
            <a:r>
              <a:rPr lang="el-GR" dirty="0"/>
              <a:t>Β Έργα που αποπληρώνονται από το Δημόσιο Τα έργα/υπηρεσίες τα οποία χρησιμοποιούνται από τους πολίτες αλλά το κόστος λειτουργίας επιβαρύνει το Δημόσιο.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680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D21A9EF-EF86-40F8-8650-B8B143FBA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Παραδείγματα: 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926F2E8-C354-45FC-A3DB-66896FD7A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/>
              <a:t>Α</a:t>
            </a:r>
          </a:p>
          <a:p>
            <a:pPr marL="0" indent="0">
              <a:buNone/>
            </a:pPr>
            <a:r>
              <a:rPr lang="el-GR" dirty="0"/>
              <a:t>έργα αυτοκινητοδρόμων, </a:t>
            </a:r>
          </a:p>
          <a:p>
            <a:r>
              <a:rPr lang="el-GR" dirty="0"/>
              <a:t>αεροδρόμια, μαρίνες, </a:t>
            </a:r>
          </a:p>
          <a:p>
            <a:r>
              <a:rPr lang="el-GR" dirty="0"/>
              <a:t>ανάπτυξη εμπορικών δραστηριοτήτων, </a:t>
            </a:r>
          </a:p>
          <a:p>
            <a:r>
              <a:rPr lang="el-GR" dirty="0"/>
              <a:t>έργων </a:t>
            </a:r>
            <a:r>
              <a:rPr lang="el-GR" dirty="0" err="1"/>
              <a:t>logistics</a:t>
            </a:r>
            <a:r>
              <a:rPr lang="el-GR" dirty="0"/>
              <a:t>, </a:t>
            </a:r>
          </a:p>
          <a:p>
            <a:r>
              <a:rPr lang="el-GR" dirty="0"/>
              <a:t>διαχείρισης απορριμμάτων κ.α. </a:t>
            </a:r>
          </a:p>
          <a:p>
            <a:pPr marL="0" indent="0">
              <a:buNone/>
            </a:pPr>
            <a:r>
              <a:rPr lang="el-GR" dirty="0"/>
              <a:t>Β</a:t>
            </a:r>
          </a:p>
          <a:p>
            <a:r>
              <a:rPr lang="el-GR" dirty="0"/>
              <a:t>έργα σχολείων, </a:t>
            </a:r>
          </a:p>
          <a:p>
            <a:r>
              <a:rPr lang="el-GR" dirty="0"/>
              <a:t>νοσοκομείων, </a:t>
            </a:r>
          </a:p>
          <a:p>
            <a:r>
              <a:rPr lang="el-GR" dirty="0"/>
              <a:t>δημόσιας στέγασης, </a:t>
            </a:r>
            <a:r>
              <a:rPr lang="el-GR" dirty="0" err="1"/>
              <a:t>κ.α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783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6B797D-0ACE-4499-B9EA-D105C6DBF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Τυποι</a:t>
            </a:r>
            <a:r>
              <a:rPr lang="el-GR" dirty="0"/>
              <a:t> συνεργασιών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022F4CD-A81A-462C-A27E-08296C2D6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Σχεδιασμος</a:t>
            </a:r>
            <a:r>
              <a:rPr lang="el-GR" dirty="0"/>
              <a:t> Κατασκευή </a:t>
            </a:r>
            <a:r>
              <a:rPr lang="el-GR" dirty="0" err="1"/>
              <a:t>Λειτουργια</a:t>
            </a:r>
            <a:endParaRPr lang="el-GR" dirty="0"/>
          </a:p>
          <a:p>
            <a:r>
              <a:rPr lang="el-GR" dirty="0"/>
              <a:t>Κατασκευή </a:t>
            </a:r>
            <a:r>
              <a:rPr lang="el-GR" dirty="0" err="1"/>
              <a:t>Ιδιοκτησια</a:t>
            </a:r>
            <a:r>
              <a:rPr lang="el-GR" dirty="0"/>
              <a:t> </a:t>
            </a:r>
            <a:r>
              <a:rPr lang="el-GR" dirty="0" err="1"/>
              <a:t>Λειτουργια</a:t>
            </a:r>
            <a:endParaRPr lang="el-GR" dirty="0"/>
          </a:p>
          <a:p>
            <a:r>
              <a:rPr lang="el-GR" dirty="0"/>
              <a:t>Κατασκευή </a:t>
            </a:r>
            <a:r>
              <a:rPr lang="el-GR" dirty="0" err="1"/>
              <a:t>Λειτουργια</a:t>
            </a:r>
            <a:r>
              <a:rPr lang="el-GR" dirty="0"/>
              <a:t> </a:t>
            </a:r>
            <a:r>
              <a:rPr lang="el-GR" dirty="0" err="1"/>
              <a:t>Μεταβιβαση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859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3AD7EF-BC51-4808-B9DA-3CB9BBB93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Βασικά χαρακτηριστικά έργων ΣΔΙΤ 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230ECA8-55C3-4102-BC1E-7EE3D13CB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Τα έργα Σύμπραξης δεν αποτελούν ιδιωτικοποίηση </a:t>
            </a:r>
          </a:p>
          <a:p>
            <a:r>
              <a:rPr lang="el-GR" dirty="0"/>
              <a:t>Δημόσιος Τομέας Διατήρηση ισχυρού εποπτικού και ρυθμιστικού ρόλου. </a:t>
            </a:r>
          </a:p>
          <a:p>
            <a:r>
              <a:rPr lang="el-GR" b="1" dirty="0"/>
              <a:t>Διασφάλιση της κοινωνικής διάστασης του έργου.</a:t>
            </a:r>
          </a:p>
          <a:p>
            <a:pPr lvl="1"/>
            <a:r>
              <a:rPr lang="el-GR" b="1" dirty="0" err="1"/>
              <a:t>Κοινωνικος</a:t>
            </a:r>
            <a:r>
              <a:rPr lang="el-GR" b="1" dirty="0"/>
              <a:t> </a:t>
            </a:r>
            <a:r>
              <a:rPr lang="el-GR" b="1" dirty="0" err="1"/>
              <a:t>Συντελεστης</a:t>
            </a:r>
            <a:r>
              <a:rPr lang="el-GR" b="1" dirty="0"/>
              <a:t> </a:t>
            </a:r>
            <a:r>
              <a:rPr lang="el-GR" b="1" dirty="0" err="1"/>
              <a:t>Επικαιροποίησης</a:t>
            </a:r>
            <a:r>
              <a:rPr lang="el-GR" b="1" dirty="0"/>
              <a:t> (</a:t>
            </a:r>
            <a:r>
              <a:rPr lang="el-GR" b="1" dirty="0" err="1"/>
              <a:t>αντανακλα</a:t>
            </a:r>
            <a:r>
              <a:rPr lang="el-GR" b="1" dirty="0"/>
              <a:t> το </a:t>
            </a:r>
            <a:r>
              <a:rPr lang="el-GR" b="1" dirty="0" err="1"/>
              <a:t>κοινωνικο</a:t>
            </a:r>
            <a:r>
              <a:rPr lang="el-GR" b="1" dirty="0"/>
              <a:t> </a:t>
            </a:r>
            <a:r>
              <a:rPr lang="el-GR" b="1" dirty="0" err="1"/>
              <a:t>ευκαιριακο</a:t>
            </a:r>
            <a:r>
              <a:rPr lang="el-GR" b="1" dirty="0"/>
              <a:t> κόστος)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87670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068400-32C4-4553-942E-DB2587D07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Διαφορές Συμβάσεων ΣΔΙΤ έναντι παραδοσιακών Δημοσίων Συμβάσεων 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E0FE875-7994-4C31-BABA-C4371E480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ως προς το χρόνο και το κόστος</a:t>
            </a:r>
          </a:p>
          <a:p>
            <a:r>
              <a:rPr lang="el-GR" dirty="0"/>
              <a:t> Συμβάσεις </a:t>
            </a:r>
            <a:r>
              <a:rPr lang="el-GR" dirty="0" err="1"/>
              <a:t>ΔημοσίουΣυμβάσεις</a:t>
            </a:r>
            <a:r>
              <a:rPr lang="el-GR" dirty="0"/>
              <a:t> ΣΔΙΤ</a:t>
            </a:r>
          </a:p>
          <a:p>
            <a:r>
              <a:rPr lang="el-GR" dirty="0"/>
              <a:t> Προϋπολογισθέν Κόστος Επένδυσης </a:t>
            </a:r>
          </a:p>
          <a:p>
            <a:r>
              <a:rPr lang="el-GR" dirty="0"/>
              <a:t>Προϋπολογισθέντα Λειτουργικά Κόστη</a:t>
            </a:r>
          </a:p>
          <a:p>
            <a:r>
              <a:rPr lang="el-GR" dirty="0"/>
              <a:t> Πληρωμές Διαθεσιμότητας </a:t>
            </a:r>
          </a:p>
          <a:p>
            <a:r>
              <a:rPr lang="el-GR" dirty="0"/>
              <a:t>Πληρωμές Χρήσης Υπερβάσεις Κόστους</a:t>
            </a:r>
          </a:p>
          <a:p>
            <a:r>
              <a:rPr lang="el-GR" dirty="0"/>
              <a:t> Υπερβάσεις Κόστους Συντήρησης/Λειτουργίας Υπερβάσεις Χρόνου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41236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257</Words>
  <Application>Microsoft Office PowerPoint</Application>
  <PresentationFormat>Ευρεία οθόνη</PresentationFormat>
  <Paragraphs>47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Θέμα του Office</vt:lpstr>
      <vt:lpstr>ΣΔΙΤ</vt:lpstr>
      <vt:lpstr>Συμπράξεις Δημοσίου και Ιδιωτικού Τομέα: </vt:lpstr>
      <vt:lpstr>Οι ρόλοι του Δημόσιου και του Ιδιωτικού Τομέα</vt:lpstr>
      <vt:lpstr>Παρουσίαση του PowerPoint</vt:lpstr>
      <vt:lpstr>ΕΙΔΗ ΣΔΙΤ</vt:lpstr>
      <vt:lpstr>Παραδείγματα: </vt:lpstr>
      <vt:lpstr>Τυποι συνεργασιών</vt:lpstr>
      <vt:lpstr>Βασικά χαρακτηριστικά έργων ΣΔΙΤ </vt:lpstr>
      <vt:lpstr>Διαφορές Συμβάσεων ΣΔΙΤ έναντι παραδοσιακών Δημοσίων Συμβάσεων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ΣΔΙΤ</dc:title>
  <dc:creator>o m</dc:creator>
  <cp:lastModifiedBy>o m</cp:lastModifiedBy>
  <cp:revision>2</cp:revision>
  <dcterms:created xsi:type="dcterms:W3CDTF">2020-04-13T22:33:18Z</dcterms:created>
  <dcterms:modified xsi:type="dcterms:W3CDTF">2020-04-13T22:38:21Z</dcterms:modified>
</cp:coreProperties>
</file>