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334" r:id="rId2"/>
    <p:sldId id="340" r:id="rId3"/>
    <p:sldId id="332" r:id="rId4"/>
    <p:sldId id="338" r:id="rId5"/>
    <p:sldId id="330" r:id="rId6"/>
    <p:sldId id="301" r:id="rId7"/>
    <p:sldId id="339" r:id="rId8"/>
    <p:sldId id="342" r:id="rId9"/>
    <p:sldId id="299" r:id="rId10"/>
    <p:sldId id="331" r:id="rId11"/>
    <p:sldId id="341" r:id="rId12"/>
    <p:sldId id="335" r:id="rId13"/>
    <p:sldId id="336" r:id="rId14"/>
    <p:sldId id="329" r:id="rId15"/>
    <p:sldId id="312" r:id="rId16"/>
    <p:sldId id="313" r:id="rId17"/>
    <p:sldId id="337" r:id="rId18"/>
    <p:sldId id="333" r:id="rId19"/>
    <p:sldId id="283" r:id="rId20"/>
    <p:sldId id="284" r:id="rId21"/>
    <p:sldId id="321" r:id="rId22"/>
    <p:sldId id="325" r:id="rId23"/>
    <p:sldId id="326" r:id="rId24"/>
    <p:sldId id="323" r:id="rId25"/>
    <p:sldId id="324" r:id="rId26"/>
    <p:sldId id="314" r:id="rId27"/>
    <p:sldId id="315" r:id="rId28"/>
    <p:sldId id="318" r:id="rId29"/>
    <p:sldId id="297" r:id="rId30"/>
    <p:sldId id="298" r:id="rId31"/>
    <p:sldId id="309" r:id="rId32"/>
    <p:sldId id="310" r:id="rId33"/>
    <p:sldId id="270" r:id="rId34"/>
    <p:sldId id="285" r:id="rId35"/>
    <p:sldId id="286" r:id="rId36"/>
    <p:sldId id="316" r:id="rId37"/>
    <p:sldId id="317" r:id="rId38"/>
    <p:sldId id="273" r:id="rId39"/>
    <p:sldId id="292" r:id="rId40"/>
    <p:sldId id="293" r:id="rId41"/>
    <p:sldId id="274" r:id="rId42"/>
    <p:sldId id="327" r:id="rId43"/>
    <p:sldId id="320" r:id="rId44"/>
    <p:sldId id="322" r:id="rId45"/>
    <p:sldId id="281" r:id="rId46"/>
    <p:sldId id="282" r:id="rId47"/>
    <p:sldId id="256" r:id="rId48"/>
    <p:sldId id="258" r:id="rId49"/>
    <p:sldId id="259" r:id="rId50"/>
    <p:sldId id="262" r:id="rId51"/>
    <p:sldId id="263" r:id="rId52"/>
    <p:sldId id="261" r:id="rId53"/>
    <p:sldId id="271" r:id="rId54"/>
    <p:sldId id="272" r:id="rId55"/>
    <p:sldId id="264" r:id="rId56"/>
    <p:sldId id="260" r:id="rId57"/>
    <p:sldId id="267" r:id="rId58"/>
    <p:sldId id="268" r:id="rId59"/>
    <p:sldId id="269" r:id="rId60"/>
    <p:sldId id="257" r:id="rId61"/>
    <p:sldId id="307" r:id="rId62"/>
    <p:sldId id="308" r:id="rId63"/>
    <p:sldId id="302" r:id="rId64"/>
    <p:sldId id="303" r:id="rId65"/>
    <p:sldId id="304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03" autoAdjust="0"/>
    <p:restoredTop sz="93631" autoAdjust="0"/>
  </p:normalViewPr>
  <p:slideViewPr>
    <p:cSldViewPr>
      <p:cViewPr varScale="1">
        <p:scale>
          <a:sx n="81" d="100"/>
          <a:sy n="81" d="100"/>
        </p:scale>
        <p:origin x="1819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391B7-BC52-45E7-84CB-4355302546FE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4FCA3-FBA8-46AB-8BB0-F0F04160F9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880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4B6E6C-A998-404E-92F4-CD08A4DDC7E8}" type="slidenum">
              <a:rPr lang="el-GR" altLang="en-US" sz="1300"/>
              <a:pPr eaLnBrk="1" hangingPunct="1">
                <a:spcBef>
                  <a:spcPct val="0"/>
                </a:spcBef>
              </a:pPr>
              <a:t>1</a:t>
            </a:fld>
            <a:endParaRPr lang="el-GR" altLang="en-US" sz="13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328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0E4EF8C-4B0B-44AC-83BB-5D53BE4B45D2}" type="slidenum">
              <a:rPr lang="el-GR" altLang="en-US" sz="1300"/>
              <a:pPr eaLnBrk="1" hangingPunct="1">
                <a:spcBef>
                  <a:spcPct val="0"/>
                </a:spcBef>
              </a:pPr>
              <a:t>6</a:t>
            </a:fld>
            <a:endParaRPr lang="el-GR" altLang="en-US" sz="13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503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2022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9769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4376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0098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4FCA3-FBA8-46AB-8BB0-F0F04160F963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870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F398-B41A-49C9-A52A-8A2F8B40E324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C751-8AFB-4181-8185-65E9AF959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702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F398-B41A-49C9-A52A-8A2F8B40E324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C751-8AFB-4181-8185-65E9AF959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992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F398-B41A-49C9-A52A-8A2F8B40E324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C751-8AFB-4181-8185-65E9AF959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363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739618"/>
      </p:ext>
    </p:extLst>
  </p:cSld>
  <p:clrMapOvr>
    <a:masterClrMapping/>
  </p:clrMapOvr>
  <p:transition spd="med" advClick="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F398-B41A-49C9-A52A-8A2F8B40E324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C751-8AFB-4181-8185-65E9AF959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748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F398-B41A-49C9-A52A-8A2F8B40E324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C751-8AFB-4181-8185-65E9AF959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868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F398-B41A-49C9-A52A-8A2F8B40E324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C751-8AFB-4181-8185-65E9AF959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172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F398-B41A-49C9-A52A-8A2F8B40E324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C751-8AFB-4181-8185-65E9AF959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795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F398-B41A-49C9-A52A-8A2F8B40E324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C751-8AFB-4181-8185-65E9AF959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3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F398-B41A-49C9-A52A-8A2F8B40E324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C751-8AFB-4181-8185-65E9AF959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766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F398-B41A-49C9-A52A-8A2F8B40E324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C751-8AFB-4181-8185-65E9AF959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41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F398-B41A-49C9-A52A-8A2F8B40E324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C751-8AFB-4181-8185-65E9AF959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436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EF398-B41A-49C9-A52A-8A2F8B40E324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C751-8AFB-4181-8185-65E9AF959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77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4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hyperlink" Target="https://youtu.be/Y5KwB7BPGe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g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pn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13" Type="http://schemas.openxmlformats.org/officeDocument/2006/relationships/image" Target="../media/image113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12" Type="http://schemas.openxmlformats.org/officeDocument/2006/relationships/image" Target="../media/image112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11" Type="http://schemas.openxmlformats.org/officeDocument/2006/relationships/image" Target="../media/image111.jpeg"/><Relationship Id="rId5" Type="http://schemas.openxmlformats.org/officeDocument/2006/relationships/image" Target="../media/image105.jpeg"/><Relationship Id="rId10" Type="http://schemas.openxmlformats.org/officeDocument/2006/relationships/image" Target="../media/image110.jpeg"/><Relationship Id="rId4" Type="http://schemas.openxmlformats.org/officeDocument/2006/relationships/image" Target="../media/image104.png"/><Relationship Id="rId9" Type="http://schemas.openxmlformats.org/officeDocument/2006/relationships/image" Target="../media/image109.jpeg"/><Relationship Id="rId14" Type="http://schemas.openxmlformats.org/officeDocument/2006/relationships/image" Target="../media/image11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g"/><Relationship Id="rId5" Type="http://schemas.openxmlformats.org/officeDocument/2006/relationships/image" Target="../media/image118.jpg"/><Relationship Id="rId4" Type="http://schemas.openxmlformats.org/officeDocument/2006/relationships/image" Target="../media/image117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5" Type="http://schemas.openxmlformats.org/officeDocument/2006/relationships/image" Target="../media/image141.jpg"/><Relationship Id="rId4" Type="http://schemas.openxmlformats.org/officeDocument/2006/relationships/image" Target="../media/image140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gif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microsoft.com/office/2007/relationships/hdphoto" Target="../media/hdphoto3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hyperlink" Target="https://archiscapes.wordpress.com/2014/11/02/house-plum-grove-sejima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3" Type="http://schemas.openxmlformats.org/officeDocument/2006/relationships/image" Target="../media/image169.jpeg"/><Relationship Id="rId7" Type="http://schemas.openxmlformats.org/officeDocument/2006/relationships/image" Target="../media/image173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10" Type="http://schemas.openxmlformats.org/officeDocument/2006/relationships/image" Target="../media/image176.jpeg"/><Relationship Id="rId4" Type="http://schemas.openxmlformats.org/officeDocument/2006/relationships/image" Target="../media/image170.jpeg"/><Relationship Id="rId9" Type="http://schemas.openxmlformats.org/officeDocument/2006/relationships/image" Target="../media/image175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eg"/><Relationship Id="rId3" Type="http://schemas.openxmlformats.org/officeDocument/2006/relationships/image" Target="../media/image178.jpeg"/><Relationship Id="rId7" Type="http://schemas.openxmlformats.org/officeDocument/2006/relationships/image" Target="../media/image182.png"/><Relationship Id="rId12" Type="http://schemas.openxmlformats.org/officeDocument/2006/relationships/image" Target="../media/image187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11" Type="http://schemas.openxmlformats.org/officeDocument/2006/relationships/image" Target="../media/image186.jpeg"/><Relationship Id="rId5" Type="http://schemas.openxmlformats.org/officeDocument/2006/relationships/image" Target="../media/image180.png"/><Relationship Id="rId10" Type="http://schemas.openxmlformats.org/officeDocument/2006/relationships/image" Target="../media/image185.jpeg"/><Relationship Id="rId4" Type="http://schemas.openxmlformats.org/officeDocument/2006/relationships/image" Target="../media/image179.jpeg"/><Relationship Id="rId9" Type="http://schemas.openxmlformats.org/officeDocument/2006/relationships/image" Target="../media/image18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000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7" t="1" r="757" b="94"/>
          <a:stretch/>
        </p:blipFill>
        <p:spPr bwMode="auto">
          <a:xfrm>
            <a:off x="7707" y="1196751"/>
            <a:ext cx="3672408" cy="565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00009"/>
          <p:cNvPicPr>
            <a:picLocks noChangeAspect="1" noChangeArrowheads="1"/>
          </p:cNvPicPr>
          <p:nvPr/>
        </p:nvPicPr>
        <p:blipFill rotWithShape="1">
          <a:blip r:embed="rId4" cstate="print">
            <a:lum contrast="34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9" b="7073"/>
          <a:stretch/>
        </p:blipFill>
        <p:spPr bwMode="auto">
          <a:xfrm rot="16200000">
            <a:off x="3238283" y="3635234"/>
            <a:ext cx="3700191" cy="2567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66" y="2924943"/>
            <a:ext cx="2870833" cy="387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00057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2993517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"/>
          <a:stretch/>
        </p:blipFill>
        <p:spPr>
          <a:xfrm>
            <a:off x="922400" y="1132"/>
            <a:ext cx="2071117" cy="213360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91" t="-6411" r="46" b="6411"/>
          <a:stretch/>
        </p:blipFill>
        <p:spPr>
          <a:xfrm>
            <a:off x="4788024" y="3142100"/>
            <a:ext cx="3416559" cy="371590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515"/>
          <a:stretch/>
        </p:blipFill>
        <p:spPr>
          <a:xfrm>
            <a:off x="4788025" y="1132"/>
            <a:ext cx="3419872" cy="348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0" descr="o1aal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4" y="1628800"/>
            <a:ext cx="4653310" cy="3158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 descr="PDVD_122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597" y="1628800"/>
            <a:ext cx="4738403" cy="3158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179512" y="4869160"/>
            <a:ext cx="4021138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solidFill>
                  <a:schemeClr val="tx1"/>
                </a:solidFill>
                <a:cs typeface="Arial" panose="020B0604020202020204" pitchFamily="34" charset="0"/>
              </a:rPr>
              <a:t>Experimental House _ </a:t>
            </a:r>
            <a:r>
              <a:rPr lang="en-US" altLang="en-US" sz="1200" dirty="0" err="1">
                <a:solidFill>
                  <a:schemeClr val="tx1"/>
                </a:solidFill>
                <a:cs typeface="Arial" panose="020B0604020202020204" pitchFamily="34" charset="0"/>
              </a:rPr>
              <a:t>Alvar</a:t>
            </a:r>
            <a:r>
              <a:rPr lang="en-US" altLang="en-US" sz="1200" dirty="0">
                <a:solidFill>
                  <a:schemeClr val="tx1"/>
                </a:solidFill>
                <a:cs typeface="Arial" panose="020B0604020202020204" pitchFamily="34" charset="0"/>
              </a:rPr>
              <a:t> Aalto</a:t>
            </a:r>
            <a:endParaRPr lang="el-GR" altLang="en-US" sz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4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Εικόνα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1438"/>
            <a:ext cx="6084167" cy="4563125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1763688" y="602649"/>
            <a:ext cx="6984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l-G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l-GR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Τυπολογία του χώρου ΙΙ δημιουργία χωρικών σχηματισμών</a:t>
            </a:r>
          </a:p>
          <a:p>
            <a:r>
              <a:rPr lang="el-GR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σε  κάτοψη και τομή – σχέση με το ύπαιθρο </a:t>
            </a:r>
          </a:p>
          <a:p>
            <a:r>
              <a:rPr lang="el-GR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ΜΑΡΓΑΡΙΤΑ ΓΡΑΦΑΚΟΥ  Καθηγήτρια της Σχολής Αρχιτεκτόνων Ε.Μ.Π</a:t>
            </a:r>
            <a:r>
              <a:rPr lang="el-G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Ομάδα 28"/>
          <p:cNvGrpSpPr/>
          <p:nvPr/>
        </p:nvGrpSpPr>
        <p:grpSpPr>
          <a:xfrm>
            <a:off x="6869663" y="1141258"/>
            <a:ext cx="2268252" cy="4543305"/>
            <a:chOff x="6559213" y="16694"/>
            <a:chExt cx="2235602" cy="4709665"/>
          </a:xfrm>
        </p:grpSpPr>
        <p:pic>
          <p:nvPicPr>
            <p:cNvPr id="24" name="Εικόνα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213" y="16694"/>
              <a:ext cx="2235602" cy="2280995"/>
            </a:xfrm>
            <a:prstGeom prst="rect">
              <a:avLst/>
            </a:prstGeom>
          </p:spPr>
        </p:pic>
        <p:pic>
          <p:nvPicPr>
            <p:cNvPr id="26" name="Εικόνα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9496" y="2297689"/>
              <a:ext cx="2185803" cy="2428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1568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" y="2815"/>
            <a:ext cx="9140248" cy="6855186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2411760" y="5805264"/>
            <a:ext cx="698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l-G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l-GR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Τυπολογία του χώρου ΙΙ δημιουργία χωρικών σχηματισμών σε  κάτοψη και τομή – σχέση με το ύπαιθρο </a:t>
            </a:r>
          </a:p>
          <a:p>
            <a:r>
              <a:rPr lang="el-GR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ΜΑΡΓΑΡΙΤΑ ΓΡΑΦΑΚΟΥ  Καθηγήτρια της Σχολής Αρχιτεκτόνων Ε.Μ.Π</a:t>
            </a:r>
            <a:r>
              <a:rPr lang="el-G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328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tavros 67\Desktop\new lectures\lecture 5-6\zevi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47" b="28121"/>
          <a:stretch/>
        </p:blipFill>
        <p:spPr bwMode="auto">
          <a:xfrm>
            <a:off x="30882" y="1500226"/>
            <a:ext cx="3672408" cy="349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stavros 67\Desktop\new lectures\lecture 5-6\G HF\material\zevi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80728"/>
            <a:ext cx="4068909" cy="529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836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tavros 67\Desktop\new lectures\lecture 5-6\modernism\Lecture 2 -Modernism-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254"/>
            <a:ext cx="82296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933056"/>
            <a:ext cx="2439176" cy="3027943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179512" y="5013176"/>
            <a:ext cx="4680520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4250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avros 67\Desktop\new lectures\lecture 5-6\modernism\Lecture 2 -Modernism-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67" b="5627"/>
          <a:stretch/>
        </p:blipFill>
        <p:spPr bwMode="auto">
          <a:xfrm>
            <a:off x="107504" y="5949280"/>
            <a:ext cx="8229600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stavros 67\Desktop\new lectures\lecture 5-6\modernism\Lecture 2 -Modernism-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2762" r="16853" b="23936"/>
          <a:stretch/>
        </p:blipFill>
        <p:spPr bwMode="auto">
          <a:xfrm>
            <a:off x="369876" y="-27384"/>
            <a:ext cx="770485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730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2" y="0"/>
            <a:ext cx="6468549" cy="3104904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37"/>
          <a:stretch/>
        </p:blipFill>
        <p:spPr>
          <a:xfrm>
            <a:off x="-24342" y="3861048"/>
            <a:ext cx="6612565" cy="2448272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0" y="6362802"/>
            <a:ext cx="68585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Exhibition house</a:t>
            </a:r>
            <a:r>
              <a:rPr lang="el-GR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for a bachelor_  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Mies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van der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Rohe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 _ Expo Berlin 1931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219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072"/>
            <a:ext cx="7524328" cy="564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62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88478"/>
            <a:ext cx="6516216" cy="3529619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128" y="3949723"/>
            <a:ext cx="4092872" cy="2364428"/>
          </a:xfrm>
          <a:prstGeom prst="rect">
            <a:avLst/>
          </a:prstGeom>
        </p:spPr>
      </p:pic>
      <p:sp>
        <p:nvSpPr>
          <p:cNvPr id="9" name="Ορθογώνιο 8"/>
          <p:cNvSpPr/>
          <p:nvPr/>
        </p:nvSpPr>
        <p:spPr>
          <a:xfrm>
            <a:off x="2452893" y="3131401"/>
            <a:ext cx="525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Κατοικία στη Φιλοθέη _ </a:t>
            </a:r>
            <a:r>
              <a:rPr lang="el-GR" dirty="0" err="1"/>
              <a:t>Ν.Βαλσαμάκης</a:t>
            </a:r>
            <a:r>
              <a:rPr lang="el-GR" dirty="0"/>
              <a:t>  1961-1965</a:t>
            </a: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" y="3963985"/>
            <a:ext cx="4290728" cy="230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45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4383368" cy="41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02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116" y="3717032"/>
            <a:ext cx="3391590" cy="2829694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116" y="661745"/>
            <a:ext cx="3391590" cy="2826325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570" y="3717032"/>
            <a:ext cx="3391591" cy="2829694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36" y="122322"/>
            <a:ext cx="31337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06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2339752" y="5733256"/>
            <a:ext cx="698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l-G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l-GR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Τυπολογία του χώρου ΙΙ δημιουργία χωρικών σχηματισμών σε  κάτοψη και τομή – σχέση με το ύπαιθρο </a:t>
            </a:r>
          </a:p>
          <a:p>
            <a:r>
              <a:rPr lang="el-GR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ΜΑΡΓΑΡΙΤΑ ΓΡΑΦΑΚΟΥ  Καθηγήτρια της Σχολής Αρχιτεκτόνων Ε.Μ.Π</a:t>
            </a:r>
            <a:r>
              <a:rPr lang="el-G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286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G:\0.DUTH\2.2017_18\1. εκπαιδευτικά θέματα\2ο έτος\sketches+ interiors uk\interiors\neut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2712546" cy="344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5237569" y="6456307"/>
            <a:ext cx="68585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</a:rPr>
              <a:t>Kaufmann House_  Richard </a:t>
            </a:r>
            <a:r>
              <a:rPr lang="en-US" sz="1400" dirty="0" err="1">
                <a:latin typeface="arial" panose="020B0604020202020204" pitchFamily="34" charset="0"/>
              </a:rPr>
              <a:t>Neutra</a:t>
            </a:r>
            <a:r>
              <a:rPr lang="en-US" sz="1400" dirty="0">
                <a:latin typeface="arial" panose="020B0604020202020204" pitchFamily="34" charset="0"/>
              </a:rPr>
              <a:t>  1946</a:t>
            </a:r>
            <a:endParaRPr lang="el-GR" sz="14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13" y="329709"/>
            <a:ext cx="4680012" cy="312000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569" y="4198396"/>
            <a:ext cx="3576195" cy="196690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3270"/>
            <a:ext cx="4968552" cy="266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17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0.DUTH\2.2017_18\1. εκπαιδευτικά θέματα\2ο έτος\sketches+ interiors uk\interiors\image (10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763" y="3888007"/>
            <a:ext cx="4768207" cy="299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0.DUTH\2.2017_18\1. εκπαιδευτικά θέματα\2ο έτος\sketches+ interiors uk\interiors\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97763" y="0"/>
            <a:ext cx="4746237" cy="378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:\0.DUTH\2.2017_18\1. εκπαιδευτικά θέματα\2ο έτος\sketches+ interiors uk\interiors\neut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" y="3863170"/>
            <a:ext cx="4068501" cy="302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4605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0.DUTH\2.2017_18\1. εκπαιδευτικά θέματα\2ο έτος\sketches+ interiors uk\interiors\image (1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031" y="3869448"/>
            <a:ext cx="3958347" cy="298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0.DUTH\2.2017_18\1. εκπαιδευτικά θέματα\2ο έτος\sketches+ interiors uk\interiors\eames hous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899" y="-29486"/>
            <a:ext cx="5803831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hlinkClick r:id="rId4"/>
          </p:cNvPr>
          <p:cNvSpPr/>
          <p:nvPr/>
        </p:nvSpPr>
        <p:spPr>
          <a:xfrm>
            <a:off x="3190655" y="3382074"/>
            <a:ext cx="26005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youtu.be/Y5KwB7BPGeg</a:t>
            </a:r>
            <a:endParaRPr lang="el-GR" sz="1200" dirty="0"/>
          </a:p>
        </p:txBody>
      </p:sp>
      <p:sp>
        <p:nvSpPr>
          <p:cNvPr id="6" name="Ορθογώνιο 5"/>
          <p:cNvSpPr/>
          <p:nvPr/>
        </p:nvSpPr>
        <p:spPr>
          <a:xfrm>
            <a:off x="3190655" y="3066858"/>
            <a:ext cx="433875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20" dirty="0"/>
              <a:t>Case Study House 8_Charles and Ray Eames 1949</a:t>
            </a:r>
            <a:endParaRPr lang="el-GR" sz="1620" dirty="0"/>
          </a:p>
        </p:txBody>
      </p:sp>
      <p:pic>
        <p:nvPicPr>
          <p:cNvPr id="8" name="Picture 2" descr="G:\0.DUTH\2.2017_18\1. εκπαιδευτικά θέματα\2ο έτος\sketches+ interiors uk\interiors\image (15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9265"/>
            <a:ext cx="4519273" cy="298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880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G:\0.DUTH\2.2017_18\1. εκπαιδευτικά θέματα\2ο έτος\sketches+ interiors uk\interiors\image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273" y="764704"/>
            <a:ext cx="5289986" cy="528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G:\0.DUTH\2.2017_18\1. εκπαιδευτικά θέματα\2ο έτος\sketches+ interiors uk\interiors\image (13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7" t="382" r="627" b="-382"/>
          <a:stretch/>
        </p:blipFill>
        <p:spPr bwMode="auto">
          <a:xfrm>
            <a:off x="0" y="782943"/>
            <a:ext cx="3456510" cy="529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36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/>
        </p:nvSpPr>
        <p:spPr>
          <a:xfrm>
            <a:off x="4477930" y="4875533"/>
            <a:ext cx="4640579" cy="1771673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sz="23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Louis Sullivan 1896</a:t>
            </a:r>
          </a:p>
        </p:txBody>
      </p:sp>
      <p:pic>
        <p:nvPicPr>
          <p:cNvPr id="9" name="Picture 3" descr="G:\0.DUTH\2.2017_18\1. εκπαιδευτικά θέματα\2ο έτος\sketches+ interiors uk\le corbusier\Villa-Savoye-Le-Corbusier-terrace-sketch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368" y="3476422"/>
            <a:ext cx="7742034" cy="338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0.DUTH\2.2017_18\1. εκπαιδευτικά θέματα\2ο έτος\sketches+ interiors uk\le corbusier\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951"/>
            <a:ext cx="3855880" cy="288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:\0.DUTH\2.2017_18\1. εκπαιδευτικά θέματα\2ο έτος\sketches+ interiors uk\le corbusier\fbeb9a4daf6708622fe43f53fe3dc66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26" y="295868"/>
            <a:ext cx="5266373" cy="283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5109" y="3134794"/>
            <a:ext cx="51269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Villa Savoy _Le Corbusier,  Pierre </a:t>
            </a:r>
            <a:r>
              <a:rPr lang="en-US" sz="1620" dirty="0" err="1"/>
              <a:t>Jeanneret</a:t>
            </a:r>
            <a:r>
              <a:rPr lang="en-US" sz="1620" dirty="0"/>
              <a:t> 1928-1931</a:t>
            </a:r>
            <a:endParaRPr lang="el-GR" sz="1620" dirty="0"/>
          </a:p>
        </p:txBody>
      </p:sp>
    </p:spTree>
    <p:extLst>
      <p:ext uri="{BB962C8B-B14F-4D97-AF65-F5344CB8AC3E}">
        <p14:creationId xmlns:p14="http://schemas.microsoft.com/office/powerpoint/2010/main" val="2696672770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G:\0.DUTH\2.2017_18\1. εκπαιδευτικά θέματα\2ο έτος\sketches+ interiors uk\le corbusier\αρχείο λήψης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3" r="15968"/>
          <a:stretch/>
        </p:blipFill>
        <p:spPr bwMode="auto">
          <a:xfrm>
            <a:off x="-1" y="1887086"/>
            <a:ext cx="2290517" cy="317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Shape 40"/>
          <p:cNvSpPr txBox="1"/>
          <p:nvPr/>
        </p:nvSpPr>
        <p:spPr>
          <a:xfrm>
            <a:off x="2286000" y="6400800"/>
            <a:ext cx="3274897" cy="615780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sz="1679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Carson Pirie 1899</a:t>
            </a:r>
          </a:p>
        </p:txBody>
      </p:sp>
      <p:sp>
        <p:nvSpPr>
          <p:cNvPr id="41" name="Shape 41"/>
          <p:cNvSpPr txBox="1"/>
          <p:nvPr/>
        </p:nvSpPr>
        <p:spPr>
          <a:xfrm>
            <a:off x="4480560" y="3474720"/>
            <a:ext cx="3274897" cy="882225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sz="1679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Stock exchange </a:t>
            </a:r>
          </a:p>
          <a:p>
            <a:pPr rtl="0">
              <a:lnSpc>
                <a:spcPct val="100000"/>
              </a:lnSpc>
              <a:buNone/>
            </a:pPr>
            <a:r>
              <a:rPr lang="en-US" sz="1679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Amsterdam</a:t>
            </a:r>
          </a:p>
          <a:p>
            <a:pPr rtl="0">
              <a:lnSpc>
                <a:spcPct val="100000"/>
              </a:lnSpc>
              <a:buNone/>
            </a:pPr>
            <a:r>
              <a:rPr lang="en-US" sz="1679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1903</a:t>
            </a:r>
          </a:p>
        </p:txBody>
      </p:sp>
      <p:sp>
        <p:nvSpPr>
          <p:cNvPr id="42" name="Shape 42"/>
          <p:cNvSpPr txBox="1"/>
          <p:nvPr/>
        </p:nvSpPr>
        <p:spPr>
          <a:xfrm>
            <a:off x="4480560" y="91440"/>
            <a:ext cx="3274897" cy="882225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sz="1679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Post office savings bank</a:t>
            </a:r>
          </a:p>
          <a:p>
            <a:pPr rtl="0">
              <a:lnSpc>
                <a:spcPct val="100000"/>
              </a:lnSpc>
              <a:buNone/>
            </a:pPr>
            <a:r>
              <a:rPr lang="en-US" sz="1679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Vienna</a:t>
            </a:r>
          </a:p>
          <a:p>
            <a:pPr rtl="0">
              <a:lnSpc>
                <a:spcPct val="100000"/>
              </a:lnSpc>
              <a:buNone/>
            </a:pPr>
            <a:r>
              <a:rPr lang="en-US" sz="1679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1906</a:t>
            </a:r>
          </a:p>
        </p:txBody>
      </p:sp>
      <p:pic>
        <p:nvPicPr>
          <p:cNvPr id="2053" name="Picture 5" descr="G:\0.DUTH\2.2017_18\1. εκπαιδευτικά θέματα\2ο έτος\sketches+ interiors uk\le corbusier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682" y="2564904"/>
            <a:ext cx="3274486" cy="211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G:\0.DUTH\2.2017_18\1. εκπαιδευτικά θέματα\2ο έτος\sketches+ interiors uk\le corbusier\img_17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616" y="-15603"/>
            <a:ext cx="3102383" cy="243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15" y="2564904"/>
            <a:ext cx="3102384" cy="2092221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15" y="4833184"/>
            <a:ext cx="3102385" cy="202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00304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/>
          <p:nvPr/>
        </p:nvSpPr>
        <p:spPr>
          <a:xfrm>
            <a:off x="2509012" y="177166"/>
            <a:ext cx="4640579" cy="1783079"/>
          </a:xfrm>
          <a:prstGeom prst="rect">
            <a:avLst/>
          </a:prstGeom>
        </p:spPr>
        <p:txBody>
          <a:bodyPr lIns="34290" tIns="34290" rIns="34290" bIns="3429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sz="23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Adolf Loos 1908</a:t>
            </a:r>
          </a:p>
        </p:txBody>
      </p:sp>
      <p:pic>
        <p:nvPicPr>
          <p:cNvPr id="5123" name="Picture 3" descr="G:\0.DUTH\2.2017_18\1. εκπαιδευτικά θέματα\2ο έτος\sketches+ interiors uk\le corbusier\LeCorbusier_Glass_Fig6-2-e150766620089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45" y="3476094"/>
            <a:ext cx="4170473" cy="220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0.DUTH\2.2017_18\1. εκπαιδευτικά θέματα\2ο έτος\sketches+ interiors uk\le corbusier\lc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238" y="1960244"/>
            <a:ext cx="3726464" cy="303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G:\0.DUTH\2.2017_18\1. εκπαιδευτικά θέματα\2ο έτος\sketches+ interiors uk\le corbusier\αρχείο λήψης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568" y="493154"/>
            <a:ext cx="2215745" cy="245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0.DUTH\2.2017_18\1. εκπαιδευτικά θέματα\2ο έτος\sketches+ interiors uk\le corbusier\$(KGrHqN,!rMFIiNy,B9,BSMP-zNDQg___3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9" y="516795"/>
            <a:ext cx="2283725" cy="245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800077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" y="1988840"/>
            <a:ext cx="4608512" cy="346057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204864"/>
            <a:ext cx="3528392" cy="31495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086" y="1405579"/>
            <a:ext cx="4958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Curutchet</a:t>
            </a:r>
            <a:r>
              <a:rPr lang="en-US" dirty="0"/>
              <a:t>  </a:t>
            </a:r>
            <a:r>
              <a:rPr lang="en-US" dirty="0" err="1"/>
              <a:t>House_Le</a:t>
            </a:r>
            <a:r>
              <a:rPr lang="en-US" dirty="0"/>
              <a:t> Corbusier  1949-1953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23082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wf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r="50616" b="74881"/>
          <a:stretch/>
        </p:blipFill>
        <p:spPr bwMode="auto">
          <a:xfrm>
            <a:off x="1318" y="-19473"/>
            <a:ext cx="6648158" cy="35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1313"/>
            <a:ext cx="6554046" cy="332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238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930" y="1707687"/>
            <a:ext cx="4091070" cy="307202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2307430" cy="3072022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410" y="1700808"/>
            <a:ext cx="2301051" cy="30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67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4067944" y="587727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200" dirty="0"/>
              <a:t>Maison </a:t>
            </a:r>
            <a:r>
              <a:rPr lang="fr-FR" sz="1200" dirty="0" err="1"/>
              <a:t>Chupin</a:t>
            </a:r>
            <a:r>
              <a:rPr lang="fr-FR" sz="1200" dirty="0"/>
              <a:t>,</a:t>
            </a:r>
            <a:r>
              <a:rPr lang="el-GR" sz="1200" dirty="0"/>
              <a:t>_</a:t>
            </a:r>
            <a:r>
              <a:rPr lang="en-US" sz="1200" dirty="0"/>
              <a:t>André </a:t>
            </a:r>
            <a:r>
              <a:rPr lang="en-US" sz="1200" dirty="0" err="1"/>
              <a:t>Wogenscky</a:t>
            </a:r>
            <a:r>
              <a:rPr lang="fr-FR" sz="1200" dirty="0"/>
              <a:t> , 1959-60</a:t>
            </a:r>
            <a:endParaRPr lang="el-GR" sz="12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4265164" cy="283278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573016"/>
            <a:ext cx="2417064" cy="2938272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508" y="404664"/>
            <a:ext cx="4319591" cy="282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930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04" y="0"/>
            <a:ext cx="4303471" cy="3284984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04" y="3524369"/>
            <a:ext cx="4318175" cy="3333631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4293585" cy="285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935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4" y="3668473"/>
            <a:ext cx="4844967" cy="322714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962" y="3681812"/>
            <a:ext cx="2165227" cy="3213801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962" y="0"/>
            <a:ext cx="2165227" cy="3074003"/>
          </a:xfrm>
          <a:prstGeom prst="rect">
            <a:avLst/>
          </a:prstGeom>
        </p:spPr>
      </p:pic>
      <p:sp>
        <p:nvSpPr>
          <p:cNvPr id="9" name="Ορθογώνιο 8"/>
          <p:cNvSpPr/>
          <p:nvPr/>
        </p:nvSpPr>
        <p:spPr>
          <a:xfrm>
            <a:off x="1377575" y="302214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Viggiano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House _Aurelio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Galfetti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1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970-71</a:t>
            </a: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575" y="0"/>
            <a:ext cx="3457827" cy="302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321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94384"/>
            <a:ext cx="3717032" cy="3717032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2" y="3759509"/>
            <a:ext cx="3146264" cy="3098490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822" y="332656"/>
            <a:ext cx="3168353" cy="3120244"/>
          </a:xfrm>
          <a:prstGeom prst="rect">
            <a:avLst/>
          </a:prstGeom>
        </p:spPr>
      </p:pic>
      <p:sp>
        <p:nvSpPr>
          <p:cNvPr id="10" name="Ορθογώνιο 9"/>
          <p:cNvSpPr/>
          <p:nvPr/>
        </p:nvSpPr>
        <p:spPr>
          <a:xfrm>
            <a:off x="908828" y="566124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Miller House _ Jose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Oubrerie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1976</a:t>
            </a:r>
            <a:endParaRPr lang="el-G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4003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008" y="3481561"/>
            <a:ext cx="3356992" cy="335699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008" y="-6846"/>
            <a:ext cx="3356992" cy="3356992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152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265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0.DUTH\2.2017_18\1. εκπαιδευτικά θέματα\2ο έτος\sketches+ interiors uk\le corbusier\JUA_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322" y="1628800"/>
            <a:ext cx="4831793" cy="362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0" y="0"/>
            <a:ext cx="2951820" cy="6858000"/>
            <a:chOff x="0" y="0"/>
            <a:chExt cx="3748410" cy="8103352"/>
          </a:xfrm>
        </p:grpSpPr>
        <p:pic>
          <p:nvPicPr>
            <p:cNvPr id="6147" name="Picture 3" descr="G:\0.DUTH\2.2017_18\1. εκπαιδευτικά θέματα\2ο έτος\sketches+ interiors uk\le corbusier\images (3)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16790"/>
              <a:ext cx="3739480" cy="280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G:\0.DUTH\2.2017_18\1. εκπαιδευτικά θέματα\2ο έτος\sketches+ interiors uk\le corbusier\imag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98" y="5315430"/>
              <a:ext cx="3723382" cy="2787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9" name="Picture 5" descr="G:\0.DUTH\2.2017_18\1. εκπαιδευτικά θέματα\2ο έτος\sketches+ interiors uk\le corbusier\image (21)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748410" cy="2516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3742322" y="1268760"/>
            <a:ext cx="5208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Villa la Roche _Le Corbusier, Pierre </a:t>
            </a:r>
            <a:r>
              <a:rPr lang="en-US" sz="1200" dirty="0" err="1"/>
              <a:t>Jeanneret</a:t>
            </a:r>
            <a:r>
              <a:rPr lang="en-US" sz="1200" dirty="0"/>
              <a:t>  1928-1931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0419885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G:\0.DUTH\2.2017_18\1. εκπαιδευτικά θέματα\2ο έτος\sketches+ interiors uk\le corbusier\IMG_39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9" y="901519"/>
            <a:ext cx="3988735" cy="434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0.DUTH\2.2017_18\1. εκπαιδευτικά θέματα\2ο έτος\sketches+ interiors uk\le corbusier\roche-jeanneret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212" y="512676"/>
            <a:ext cx="4114800" cy="216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G:\0.DUTH\2.2017_18\1. εκπαιδευτικά θέματα\2ο έτος\sketches+ interiors uk\le corbusier\Villa-Laroche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477" y="3556482"/>
            <a:ext cx="3926534" cy="261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375553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3"/>
            <a:ext cx="6156176" cy="45690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0688"/>
            <a:ext cx="4958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Κατοικία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Kalmann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_ Luigi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Snozzi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1975-1976        </a:t>
            </a:r>
            <a:endParaRPr lang="el-G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1078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7" descr="κείμενο σελ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152400"/>
            <a:ext cx="3360737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8" descr="drawings"/>
          <p:cNvPicPr>
            <a:picLocks noChangeAspect="1" noChangeArrowheads="1"/>
          </p:cNvPicPr>
          <p:nvPr/>
        </p:nvPicPr>
        <p:blipFill>
          <a:blip r:embed="rId3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1" t="8258" r="1526" b="1729"/>
          <a:stretch>
            <a:fillRect/>
          </a:stretch>
        </p:blipFill>
        <p:spPr bwMode="auto">
          <a:xfrm>
            <a:off x="3994150" y="160338"/>
            <a:ext cx="2370138" cy="344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Freeform 30"/>
          <p:cNvSpPr>
            <a:spLocks/>
          </p:cNvSpPr>
          <p:nvPr/>
        </p:nvSpPr>
        <p:spPr bwMode="auto">
          <a:xfrm>
            <a:off x="423863" y="2678113"/>
            <a:ext cx="3257550" cy="795337"/>
          </a:xfrm>
          <a:custGeom>
            <a:avLst/>
            <a:gdLst>
              <a:gd name="T0" fmla="*/ 2147483647 w 2052"/>
              <a:gd name="T1" fmla="*/ 2147483647 h 501"/>
              <a:gd name="T2" fmla="*/ 2147483647 w 2052"/>
              <a:gd name="T3" fmla="*/ 0 h 501"/>
              <a:gd name="T4" fmla="*/ 2147483647 w 2052"/>
              <a:gd name="T5" fmla="*/ 2147483647 h 501"/>
              <a:gd name="T6" fmla="*/ 2147483647 w 2052"/>
              <a:gd name="T7" fmla="*/ 2147483647 h 501"/>
              <a:gd name="T8" fmla="*/ 0 w 2052"/>
              <a:gd name="T9" fmla="*/ 2147483647 h 501"/>
              <a:gd name="T10" fmla="*/ 2147483647 w 2052"/>
              <a:gd name="T11" fmla="*/ 2147483647 h 501"/>
              <a:gd name="T12" fmla="*/ 2147483647 w 2052"/>
              <a:gd name="T13" fmla="*/ 2147483647 h 5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52" h="501">
                <a:moveTo>
                  <a:pt x="1005" y="78"/>
                </a:moveTo>
                <a:lnTo>
                  <a:pt x="1008" y="0"/>
                </a:lnTo>
                <a:lnTo>
                  <a:pt x="2052" y="12"/>
                </a:lnTo>
                <a:lnTo>
                  <a:pt x="1992" y="456"/>
                </a:lnTo>
                <a:lnTo>
                  <a:pt x="0" y="501"/>
                </a:lnTo>
                <a:lnTo>
                  <a:pt x="18" y="69"/>
                </a:lnTo>
                <a:lnTo>
                  <a:pt x="1005" y="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21509" name="Freeform 31"/>
          <p:cNvSpPr>
            <a:spLocks/>
          </p:cNvSpPr>
          <p:nvPr/>
        </p:nvSpPr>
        <p:spPr bwMode="auto">
          <a:xfrm>
            <a:off x="361950" y="1276350"/>
            <a:ext cx="3252788" cy="271463"/>
          </a:xfrm>
          <a:custGeom>
            <a:avLst/>
            <a:gdLst>
              <a:gd name="T0" fmla="*/ 2147483647 w 2049"/>
              <a:gd name="T1" fmla="*/ 2147483647 h 171"/>
              <a:gd name="T2" fmla="*/ 2147483647 w 2049"/>
              <a:gd name="T3" fmla="*/ 0 h 171"/>
              <a:gd name="T4" fmla="*/ 2147483647 w 2049"/>
              <a:gd name="T5" fmla="*/ 2147483647 h 171"/>
              <a:gd name="T6" fmla="*/ 2147483647 w 2049"/>
              <a:gd name="T7" fmla="*/ 2147483647 h 171"/>
              <a:gd name="T8" fmla="*/ 0 w 2049"/>
              <a:gd name="T9" fmla="*/ 2147483647 h 171"/>
              <a:gd name="T10" fmla="*/ 2147483647 w 2049"/>
              <a:gd name="T11" fmla="*/ 2147483647 h 171"/>
              <a:gd name="T12" fmla="*/ 2147483647 w 2049"/>
              <a:gd name="T13" fmla="*/ 2147483647 h 1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49" h="171">
                <a:moveTo>
                  <a:pt x="462" y="90"/>
                </a:moveTo>
                <a:lnTo>
                  <a:pt x="480" y="0"/>
                </a:lnTo>
                <a:lnTo>
                  <a:pt x="2049" y="15"/>
                </a:lnTo>
                <a:lnTo>
                  <a:pt x="2028" y="126"/>
                </a:lnTo>
                <a:lnTo>
                  <a:pt x="0" y="171"/>
                </a:lnTo>
                <a:lnTo>
                  <a:pt x="60" y="93"/>
                </a:lnTo>
                <a:lnTo>
                  <a:pt x="462" y="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21510" name="Picture 45" descr="snozzi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2"/>
          <a:stretch>
            <a:fillRect/>
          </a:stretch>
        </p:blipFill>
        <p:spPr bwMode="auto">
          <a:xfrm>
            <a:off x="6477000" y="107950"/>
            <a:ext cx="2365375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46" descr="snozzi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"/>
          <a:stretch>
            <a:fillRect/>
          </a:stretch>
        </p:blipFill>
        <p:spPr bwMode="auto">
          <a:xfrm>
            <a:off x="6489700" y="2054225"/>
            <a:ext cx="2300288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47" descr="snozzi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3594100"/>
            <a:ext cx="2328863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48" descr="snozzi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5176838"/>
            <a:ext cx="23383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49" descr="snozzi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263" y="3592513"/>
            <a:ext cx="2286000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50" descr="snozzi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5178425"/>
            <a:ext cx="2282825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7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70"/>
          <a:stretch/>
        </p:blipFill>
        <p:spPr>
          <a:xfrm>
            <a:off x="-180528" y="1965394"/>
            <a:ext cx="4104456" cy="310240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060848"/>
            <a:ext cx="4067944" cy="300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892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9" descr="drawings"/>
          <p:cNvPicPr>
            <a:picLocks noChangeAspect="1" noChangeArrowheads="1"/>
          </p:cNvPicPr>
          <p:nvPr/>
        </p:nvPicPr>
        <p:blipFill>
          <a:blip r:embed="rId2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1" t="8258" r="1526" b="7048"/>
          <a:stretch>
            <a:fillRect/>
          </a:stretch>
        </p:blipFill>
        <p:spPr bwMode="auto">
          <a:xfrm>
            <a:off x="3883025" y="390525"/>
            <a:ext cx="2662238" cy="364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0" descr="κατ 0001"/>
          <p:cNvPicPr>
            <a:picLocks noChangeAspect="1" noChangeArrowheads="1"/>
          </p:cNvPicPr>
          <p:nvPr/>
        </p:nvPicPr>
        <p:blipFill>
          <a:blip r:embed="rId3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84150"/>
            <a:ext cx="248602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11" descr="drawing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4" t="34850" r="54158" b="36536"/>
          <a:stretch>
            <a:fillRect/>
          </a:stretch>
        </p:blipFill>
        <p:spPr bwMode="auto">
          <a:xfrm>
            <a:off x="2052638" y="3265488"/>
            <a:ext cx="1987550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8" descr="drawing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40" t="54158" r="8797" b="2534"/>
          <a:stretch>
            <a:fillRect/>
          </a:stretch>
        </p:blipFill>
        <p:spPr bwMode="auto">
          <a:xfrm>
            <a:off x="2744788" y="625475"/>
            <a:ext cx="12700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3" descr="κείμενο σελ 2"/>
          <p:cNvPicPr>
            <a:picLocks noChangeAspect="1" noChangeArrowheads="1"/>
          </p:cNvPicPr>
          <p:nvPr/>
        </p:nvPicPr>
        <p:blipFill>
          <a:blip r:embed="rId5" cstate="print">
            <a:lum bright="6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94"/>
          <a:stretch>
            <a:fillRect/>
          </a:stretch>
        </p:blipFill>
        <p:spPr bwMode="auto">
          <a:xfrm>
            <a:off x="6084888" y="4763"/>
            <a:ext cx="3005137" cy="236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4" descr="κείμενο σελ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07" b="5290"/>
          <a:stretch>
            <a:fillRect/>
          </a:stretch>
        </p:blipFill>
        <p:spPr bwMode="auto">
          <a:xfrm>
            <a:off x="6107113" y="3565525"/>
            <a:ext cx="3005137" cy="1289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Freeform 15"/>
          <p:cNvSpPr>
            <a:spLocks/>
          </p:cNvSpPr>
          <p:nvPr/>
        </p:nvSpPr>
        <p:spPr bwMode="auto">
          <a:xfrm>
            <a:off x="6110288" y="2200275"/>
            <a:ext cx="2952750" cy="290513"/>
          </a:xfrm>
          <a:custGeom>
            <a:avLst/>
            <a:gdLst>
              <a:gd name="T0" fmla="*/ 2147483647 w 1860"/>
              <a:gd name="T1" fmla="*/ 2147483647 h 183"/>
              <a:gd name="T2" fmla="*/ 2147483647 w 1860"/>
              <a:gd name="T3" fmla="*/ 2147483647 h 183"/>
              <a:gd name="T4" fmla="*/ 2147483647 w 1860"/>
              <a:gd name="T5" fmla="*/ 0 h 183"/>
              <a:gd name="T6" fmla="*/ 2147483647 w 1860"/>
              <a:gd name="T7" fmla="*/ 2147483647 h 183"/>
              <a:gd name="T8" fmla="*/ 2147483647 w 1860"/>
              <a:gd name="T9" fmla="*/ 2147483647 h 183"/>
              <a:gd name="T10" fmla="*/ 0 w 1860"/>
              <a:gd name="T11" fmla="*/ 2147483647 h 183"/>
              <a:gd name="T12" fmla="*/ 2147483647 w 1860"/>
              <a:gd name="T13" fmla="*/ 2147483647 h 18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60" h="183">
                <a:moveTo>
                  <a:pt x="123" y="84"/>
                </a:moveTo>
                <a:lnTo>
                  <a:pt x="1344" y="81"/>
                </a:lnTo>
                <a:lnTo>
                  <a:pt x="1353" y="0"/>
                </a:lnTo>
                <a:lnTo>
                  <a:pt x="1860" y="24"/>
                </a:lnTo>
                <a:lnTo>
                  <a:pt x="1809" y="183"/>
                </a:lnTo>
                <a:lnTo>
                  <a:pt x="0" y="150"/>
                </a:lnTo>
                <a:lnTo>
                  <a:pt x="123" y="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22537" name="Picture 16" descr="κείμενο σελ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00" b="49182"/>
          <a:stretch>
            <a:fillRect/>
          </a:stretch>
        </p:blipFill>
        <p:spPr bwMode="auto">
          <a:xfrm>
            <a:off x="6035675" y="2393950"/>
            <a:ext cx="3005138" cy="361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Freeform 17"/>
          <p:cNvSpPr>
            <a:spLocks/>
          </p:cNvSpPr>
          <p:nvPr/>
        </p:nvSpPr>
        <p:spPr bwMode="auto">
          <a:xfrm>
            <a:off x="6145213" y="2352675"/>
            <a:ext cx="495300" cy="176213"/>
          </a:xfrm>
          <a:custGeom>
            <a:avLst/>
            <a:gdLst>
              <a:gd name="T0" fmla="*/ 2147483647 w 312"/>
              <a:gd name="T1" fmla="*/ 2147483647 h 111"/>
              <a:gd name="T2" fmla="*/ 2147483647 w 312"/>
              <a:gd name="T3" fmla="*/ 2147483647 h 111"/>
              <a:gd name="T4" fmla="*/ 2147483647 w 312"/>
              <a:gd name="T5" fmla="*/ 2147483647 h 111"/>
              <a:gd name="T6" fmla="*/ 0 w 312"/>
              <a:gd name="T7" fmla="*/ 0 h 111"/>
              <a:gd name="T8" fmla="*/ 2147483647 w 312"/>
              <a:gd name="T9" fmla="*/ 2147483647 h 1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2" h="111">
                <a:moveTo>
                  <a:pt x="312" y="21"/>
                </a:moveTo>
                <a:lnTo>
                  <a:pt x="306" y="111"/>
                </a:lnTo>
                <a:lnTo>
                  <a:pt x="3" y="111"/>
                </a:lnTo>
                <a:lnTo>
                  <a:pt x="0" y="0"/>
                </a:lnTo>
                <a:lnTo>
                  <a:pt x="312" y="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22539" name="Picture 18" descr="κείμενο σελ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10" b="33961"/>
          <a:stretch>
            <a:fillRect/>
          </a:stretch>
        </p:blipFill>
        <p:spPr bwMode="auto">
          <a:xfrm>
            <a:off x="6038850" y="2749550"/>
            <a:ext cx="3005138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19" descr="κείμενο σελ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0" b="25372"/>
          <a:stretch>
            <a:fillRect/>
          </a:stretch>
        </p:blipFill>
        <p:spPr bwMode="auto">
          <a:xfrm>
            <a:off x="6103938" y="3148013"/>
            <a:ext cx="300513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1" name="Freeform 20"/>
          <p:cNvSpPr>
            <a:spLocks/>
          </p:cNvSpPr>
          <p:nvPr/>
        </p:nvSpPr>
        <p:spPr bwMode="auto">
          <a:xfrm>
            <a:off x="6448425" y="3476625"/>
            <a:ext cx="2547938" cy="195263"/>
          </a:xfrm>
          <a:custGeom>
            <a:avLst/>
            <a:gdLst>
              <a:gd name="T0" fmla="*/ 0 w 1605"/>
              <a:gd name="T1" fmla="*/ 2147483647 h 123"/>
              <a:gd name="T2" fmla="*/ 2147483647 w 1605"/>
              <a:gd name="T3" fmla="*/ 0 h 123"/>
              <a:gd name="T4" fmla="*/ 2147483647 w 1605"/>
              <a:gd name="T5" fmla="*/ 2147483647 h 123"/>
              <a:gd name="T6" fmla="*/ 2147483647 w 1605"/>
              <a:gd name="T7" fmla="*/ 2147483647 h 123"/>
              <a:gd name="T8" fmla="*/ 0 w 1605"/>
              <a:gd name="T9" fmla="*/ 2147483647 h 1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05" h="123">
                <a:moveTo>
                  <a:pt x="0" y="90"/>
                </a:moveTo>
                <a:lnTo>
                  <a:pt x="39" y="0"/>
                </a:lnTo>
                <a:lnTo>
                  <a:pt x="1593" y="12"/>
                </a:lnTo>
                <a:lnTo>
                  <a:pt x="1605" y="123"/>
                </a:lnTo>
                <a:lnTo>
                  <a:pt x="0" y="9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22542" name="Freeform 21"/>
          <p:cNvSpPr>
            <a:spLocks/>
          </p:cNvSpPr>
          <p:nvPr/>
        </p:nvSpPr>
        <p:spPr bwMode="auto">
          <a:xfrm>
            <a:off x="6457950" y="3481388"/>
            <a:ext cx="2514600" cy="138112"/>
          </a:xfrm>
          <a:custGeom>
            <a:avLst/>
            <a:gdLst>
              <a:gd name="T0" fmla="*/ 0 w 1584"/>
              <a:gd name="T1" fmla="*/ 2147483647 h 87"/>
              <a:gd name="T2" fmla="*/ 2147483647 w 1584"/>
              <a:gd name="T3" fmla="*/ 0 h 87"/>
              <a:gd name="T4" fmla="*/ 2147483647 w 1584"/>
              <a:gd name="T5" fmla="*/ 2147483647 h 87"/>
              <a:gd name="T6" fmla="*/ 2147483647 w 1584"/>
              <a:gd name="T7" fmla="*/ 2147483647 h 87"/>
              <a:gd name="T8" fmla="*/ 0 w 1584"/>
              <a:gd name="T9" fmla="*/ 2147483647 h 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4" h="87">
                <a:moveTo>
                  <a:pt x="0" y="75"/>
                </a:moveTo>
                <a:lnTo>
                  <a:pt x="33" y="0"/>
                </a:lnTo>
                <a:lnTo>
                  <a:pt x="1584" y="9"/>
                </a:lnTo>
                <a:lnTo>
                  <a:pt x="1578" y="87"/>
                </a:lnTo>
                <a:lnTo>
                  <a:pt x="0" y="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22543" name="Picture 22" descr="κείμενο σελ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24" b="1932"/>
          <a:stretch>
            <a:fillRect/>
          </a:stretch>
        </p:blipFill>
        <p:spPr bwMode="auto">
          <a:xfrm>
            <a:off x="5889625" y="6616700"/>
            <a:ext cx="300513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4" name="Freeform 23"/>
          <p:cNvSpPr>
            <a:spLocks/>
          </p:cNvSpPr>
          <p:nvPr/>
        </p:nvSpPr>
        <p:spPr bwMode="auto">
          <a:xfrm>
            <a:off x="6176963" y="3600450"/>
            <a:ext cx="619125" cy="123825"/>
          </a:xfrm>
          <a:custGeom>
            <a:avLst/>
            <a:gdLst>
              <a:gd name="T0" fmla="*/ 2147483647 w 390"/>
              <a:gd name="T1" fmla="*/ 0 h 78"/>
              <a:gd name="T2" fmla="*/ 2147483647 w 390"/>
              <a:gd name="T3" fmla="*/ 2147483647 h 78"/>
              <a:gd name="T4" fmla="*/ 2147483647 w 390"/>
              <a:gd name="T5" fmla="*/ 2147483647 h 78"/>
              <a:gd name="T6" fmla="*/ 0 w 390"/>
              <a:gd name="T7" fmla="*/ 2147483647 h 78"/>
              <a:gd name="T8" fmla="*/ 2147483647 w 390"/>
              <a:gd name="T9" fmla="*/ 0 h 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90" h="78">
                <a:moveTo>
                  <a:pt x="9" y="0"/>
                </a:moveTo>
                <a:lnTo>
                  <a:pt x="390" y="6"/>
                </a:lnTo>
                <a:lnTo>
                  <a:pt x="384" y="66"/>
                </a:lnTo>
                <a:lnTo>
                  <a:pt x="0" y="78"/>
                </a:lnTo>
                <a:lnTo>
                  <a:pt x="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22545" name="Freeform 24"/>
          <p:cNvSpPr>
            <a:spLocks/>
          </p:cNvSpPr>
          <p:nvPr/>
        </p:nvSpPr>
        <p:spPr bwMode="auto">
          <a:xfrm>
            <a:off x="6143625" y="3605213"/>
            <a:ext cx="652463" cy="128587"/>
          </a:xfrm>
          <a:custGeom>
            <a:avLst/>
            <a:gdLst>
              <a:gd name="T0" fmla="*/ 2147483647 w 411"/>
              <a:gd name="T1" fmla="*/ 2147483647 h 81"/>
              <a:gd name="T2" fmla="*/ 2147483647 w 411"/>
              <a:gd name="T3" fmla="*/ 0 h 81"/>
              <a:gd name="T4" fmla="*/ 2147483647 w 411"/>
              <a:gd name="T5" fmla="*/ 2147483647 h 81"/>
              <a:gd name="T6" fmla="*/ 0 w 411"/>
              <a:gd name="T7" fmla="*/ 2147483647 h 81"/>
              <a:gd name="T8" fmla="*/ 2147483647 w 411"/>
              <a:gd name="T9" fmla="*/ 2147483647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1" h="81">
                <a:moveTo>
                  <a:pt x="36" y="9"/>
                </a:moveTo>
                <a:lnTo>
                  <a:pt x="411" y="0"/>
                </a:lnTo>
                <a:lnTo>
                  <a:pt x="402" y="66"/>
                </a:lnTo>
                <a:lnTo>
                  <a:pt x="0" y="81"/>
                </a:lnTo>
                <a:lnTo>
                  <a:pt x="36" y="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22546" name="Freeform 25"/>
          <p:cNvSpPr>
            <a:spLocks/>
          </p:cNvSpPr>
          <p:nvPr/>
        </p:nvSpPr>
        <p:spPr bwMode="auto">
          <a:xfrm>
            <a:off x="6629400" y="2357438"/>
            <a:ext cx="2000250" cy="71437"/>
          </a:xfrm>
          <a:custGeom>
            <a:avLst/>
            <a:gdLst>
              <a:gd name="T0" fmla="*/ 0 w 1260"/>
              <a:gd name="T1" fmla="*/ 2147483647 h 45"/>
              <a:gd name="T2" fmla="*/ 2147483647 w 1260"/>
              <a:gd name="T3" fmla="*/ 0 h 45"/>
              <a:gd name="T4" fmla="*/ 2147483647 w 1260"/>
              <a:gd name="T5" fmla="*/ 0 h 45"/>
              <a:gd name="T6" fmla="*/ 2147483647 w 1260"/>
              <a:gd name="T7" fmla="*/ 2147483647 h 45"/>
              <a:gd name="T8" fmla="*/ 0 w 1260"/>
              <a:gd name="T9" fmla="*/ 2147483647 h 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60" h="45">
                <a:moveTo>
                  <a:pt x="0" y="39"/>
                </a:moveTo>
                <a:lnTo>
                  <a:pt x="30" y="0"/>
                </a:lnTo>
                <a:lnTo>
                  <a:pt x="1260" y="0"/>
                </a:lnTo>
                <a:lnTo>
                  <a:pt x="1221" y="45"/>
                </a:lnTo>
                <a:lnTo>
                  <a:pt x="0" y="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22547" name="Freeform 26"/>
          <p:cNvSpPr>
            <a:spLocks/>
          </p:cNvSpPr>
          <p:nvPr/>
        </p:nvSpPr>
        <p:spPr bwMode="auto">
          <a:xfrm>
            <a:off x="7596188" y="4743450"/>
            <a:ext cx="66675" cy="95250"/>
          </a:xfrm>
          <a:custGeom>
            <a:avLst/>
            <a:gdLst>
              <a:gd name="T0" fmla="*/ 0 w 42"/>
              <a:gd name="T1" fmla="*/ 0 h 60"/>
              <a:gd name="T2" fmla="*/ 2147483647 w 42"/>
              <a:gd name="T3" fmla="*/ 2147483647 h 60"/>
              <a:gd name="T4" fmla="*/ 2147483647 w 42"/>
              <a:gd name="T5" fmla="*/ 2147483647 h 60"/>
              <a:gd name="T6" fmla="*/ 2147483647 w 42"/>
              <a:gd name="T7" fmla="*/ 2147483647 h 60"/>
              <a:gd name="T8" fmla="*/ 0 w 42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" h="60">
                <a:moveTo>
                  <a:pt x="0" y="0"/>
                </a:moveTo>
                <a:lnTo>
                  <a:pt x="3" y="60"/>
                </a:lnTo>
                <a:lnTo>
                  <a:pt x="42" y="57"/>
                </a:lnTo>
                <a:lnTo>
                  <a:pt x="30" y="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22548" name="Picture 29" descr="snozzi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" t="3394"/>
          <a:stretch>
            <a:fillRect/>
          </a:stretch>
        </p:blipFill>
        <p:spPr bwMode="auto">
          <a:xfrm>
            <a:off x="2538413" y="4919663"/>
            <a:ext cx="1081087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33" descr="snozzi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4921250"/>
            <a:ext cx="1062037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34" descr="snozzi1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4932363"/>
            <a:ext cx="1049338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35" descr="snozzi1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38" y="4897438"/>
            <a:ext cx="1101725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36" descr="snozzi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4914900"/>
            <a:ext cx="251777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3" name="Picture 37" descr="snozzi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4921250"/>
            <a:ext cx="1093788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67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639" y="0"/>
            <a:ext cx="3684361" cy="2712611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6196"/>
            <a:ext cx="2817089" cy="3906518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753" y="2924943"/>
            <a:ext cx="2317223" cy="396902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639" y="2956197"/>
            <a:ext cx="2788029" cy="3898194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57" y="-1"/>
            <a:ext cx="3826719" cy="271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034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62" y="-35822"/>
            <a:ext cx="9191763" cy="6893822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2411760" y="5903893"/>
            <a:ext cx="698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l-G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l-GR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Τυπολογία του χώρου ΙΙ δημιουργία χωρικών σχηματισμών σε  κάτοψη και τομή – σχέση με το ύπαιθρο </a:t>
            </a:r>
          </a:p>
          <a:p>
            <a:r>
              <a:rPr lang="el-GR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ΜΑΡΓΑΡΙΤΑ ΓΡΑΦΑΚΟΥ  Καθηγήτρια της Σχολής Αρχιτεκτόνων Ε.Μ.Π</a:t>
            </a:r>
            <a:r>
              <a:rPr lang="el-GR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0464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0.DUTH\2.2017_18\1. εκπαιδευτικά θέματα\2ο έτος\sketches+ interiors uk\interiors\image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376" y="1768"/>
            <a:ext cx="3343624" cy="246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0.DUTH\2.2017_18\1. εκπαιδευτικά θέματα\2ο έτος\sketches+ interiors uk\interiors\image (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9219"/>
            <a:ext cx="9144000" cy="437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0" y="2145723"/>
            <a:ext cx="336784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20" dirty="0" err="1"/>
              <a:t>Banchetti</a:t>
            </a:r>
            <a:r>
              <a:rPr lang="en-US" sz="1620" dirty="0"/>
              <a:t> House, Luigi </a:t>
            </a:r>
            <a:r>
              <a:rPr lang="en-US" sz="1620" dirty="0" err="1"/>
              <a:t>Snozzi</a:t>
            </a:r>
            <a:r>
              <a:rPr lang="en-US" sz="1620" dirty="0"/>
              <a:t> 1975-77</a:t>
            </a:r>
            <a:endParaRPr lang="el-GR" sz="1620" dirty="0"/>
          </a:p>
        </p:txBody>
      </p:sp>
    </p:spTree>
    <p:extLst>
      <p:ext uri="{BB962C8B-B14F-4D97-AF65-F5344CB8AC3E}">
        <p14:creationId xmlns:p14="http://schemas.microsoft.com/office/powerpoint/2010/main" val="10787156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8" y="-24691"/>
            <a:ext cx="9144000" cy="673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247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0487"/>
            <a:ext cx="4788024" cy="350888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155" y="-88911"/>
            <a:ext cx="2285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183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4473741" cy="3278562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507"/>
            <a:ext cx="9144000" cy="581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204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0.DUTH\2.2017_18\1. εκπαιδευτικά θέματα\2ο έτος\διάλεξη Ι\DSC_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29" y="0"/>
            <a:ext cx="9619930" cy="722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3341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0.DUTH\2.2017_18\1. εκπαιδευτικά θέματα\2ο έτος\διάλεξη Ι\20170330_163004.jp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0" t="5994" r="10909" b="5925"/>
          <a:stretch/>
        </p:blipFill>
        <p:spPr bwMode="auto">
          <a:xfrm rot="5400000">
            <a:off x="-461494" y="888426"/>
            <a:ext cx="6176213" cy="532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t="10801" r="4851" b="15000"/>
          <a:stretch/>
        </p:blipFill>
        <p:spPr>
          <a:xfrm rot="5400000">
            <a:off x="4139444" y="1651575"/>
            <a:ext cx="6192688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224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G:\0.DUTH\2.2017_18\1. εκπαιδευτικά θέματα\2ο έτος\διάλεξη Ι\moriyama house\949c5094253f6b5383d6de76ecae75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525093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0.DUTH\2.2017_18\1. εκπαιδευτικά θέματα\2ο έτος\διάλεξη Ι\moriyama house\75522f53d92c17b64e0bbee172ce30d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t="21359" r="65639" b="14847"/>
          <a:stretch/>
        </p:blipFill>
        <p:spPr bwMode="auto">
          <a:xfrm rot="16200000">
            <a:off x="951002" y="-566380"/>
            <a:ext cx="256147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:\0.DUTH\2.2017_18\1. εκπαιδευτικά θέματα\2ο έτος\διάλεξη Ι\moriyama house\75522f53d92c17b64e0bbee172ce30d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2" t="26465" r="15744" b="18417"/>
          <a:stretch/>
        </p:blipFill>
        <p:spPr bwMode="auto">
          <a:xfrm>
            <a:off x="5508104" y="3429000"/>
            <a:ext cx="3175076" cy="279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72748" y="2692168"/>
            <a:ext cx="51054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</a:rPr>
              <a:t>Moriyama House _ SANAA  </a:t>
            </a:r>
            <a:r>
              <a:rPr lang="en-US" sz="1400" dirty="0" err="1">
                <a:latin typeface="arial" panose="020B0604020202020204" pitchFamily="34" charset="0"/>
              </a:rPr>
              <a:t>Kazuyo</a:t>
            </a:r>
            <a:r>
              <a:rPr lang="en-US" sz="1400" dirty="0">
                <a:latin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</a:rPr>
              <a:t>Sejima</a:t>
            </a:r>
            <a:r>
              <a:rPr lang="en-US" sz="1400" dirty="0">
                <a:latin typeface="arial" panose="020B0604020202020204" pitchFamily="34" charset="0"/>
              </a:rPr>
              <a:t> &amp; </a:t>
            </a:r>
            <a:r>
              <a:rPr lang="en-US" sz="1400" dirty="0" err="1">
                <a:latin typeface="arial" panose="020B0604020202020204" pitchFamily="34" charset="0"/>
              </a:rPr>
              <a:t>Ryue</a:t>
            </a:r>
            <a:r>
              <a:rPr lang="en-US" sz="1400" dirty="0">
                <a:latin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</a:rPr>
              <a:t>Nishizawa</a:t>
            </a:r>
            <a:r>
              <a:rPr lang="en-US" sz="1400" dirty="0">
                <a:latin typeface="arial" panose="020B0604020202020204" pitchFamily="34" charset="0"/>
              </a:rPr>
              <a:t> 2005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3677440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8492879" cy="685800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755576" y="5661248"/>
            <a:ext cx="698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l-G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l-GR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Τυπολογία του χώρου ΙΙ δημιουργία χωρικών σχηματισμών σε  κάτοψη και τομή – σχέση με το ύπαιθρο </a:t>
            </a:r>
          </a:p>
          <a:p>
            <a:r>
              <a:rPr lang="el-GR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ΜΑΡΓΑΡΙΤΑ ΓΡΑΦΑΚΟΥ  Καθηγήτρια της Σχολής Αρχιτεκτόνων Ε.Μ.Π</a:t>
            </a:r>
            <a:r>
              <a:rPr lang="el-G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9239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0.DUTH\2.2017_18\1. εκπαιδευτικά θέματα\2ο έτος\διάλεξη Ι\moriyama house\7888770248_ab143e7333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002" y="1916832"/>
            <a:ext cx="3052502" cy="458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0.DUTH\2.2017_18\1. εκπαιδευτικά θέματα\2ο έτος\διάλεξη Ι\moriyama house\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15" y="0"/>
            <a:ext cx="5957267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0976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0.DUTH\2.2017_18\1. εκπαιδευτικά θέματα\2ο έτος\διάλεξη Ι\moriyama house\20170330_1554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"/>
          <a:stretch/>
        </p:blipFill>
        <p:spPr bwMode="auto">
          <a:xfrm>
            <a:off x="3458101" y="3415484"/>
            <a:ext cx="4790507" cy="344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0.DUTH\2.2017_18\1. εκπαιδευτικά θέματα\2ο έτος\διάλεξη Ι\moriyama house\20170330_1537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6" t="25507" r="12946" b="21370"/>
          <a:stretch/>
        </p:blipFill>
        <p:spPr bwMode="auto">
          <a:xfrm>
            <a:off x="3419872" y="8488"/>
            <a:ext cx="4807120" cy="311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9461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0.DUTH\2.2017_18\1. εκπαιδευτικά θέματα\2ο έτος\διάλεξη Ι\moriyama house\image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71"/>
            <a:ext cx="263549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0.DUTH\2.2017_18\1. εκπαιδευτικά θέματα\2ο έτος\διάλεξη Ι\moriyama house\ATIKHUN MANOONCHAI-PHRASE 2-RESEARCH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151" y="953985"/>
            <a:ext cx="6683849" cy="510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1162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0" y="313878"/>
            <a:ext cx="3819320" cy="259134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6" y="3516552"/>
            <a:ext cx="3742924" cy="2534939"/>
          </a:xfrm>
          <a:prstGeom prst="rect">
            <a:avLst/>
          </a:prstGeom>
        </p:spPr>
      </p:pic>
      <p:grpSp>
        <p:nvGrpSpPr>
          <p:cNvPr id="10" name="Ομάδα 9"/>
          <p:cNvGrpSpPr/>
          <p:nvPr/>
        </p:nvGrpSpPr>
        <p:grpSpPr>
          <a:xfrm>
            <a:off x="4142366" y="3516552"/>
            <a:ext cx="5076056" cy="3341448"/>
            <a:chOff x="2099473" y="2461478"/>
            <a:chExt cx="7044527" cy="4396522"/>
          </a:xfrm>
        </p:grpSpPr>
        <p:pic>
          <p:nvPicPr>
            <p:cNvPr id="8" name="Εικόνα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0074" y="2461478"/>
              <a:ext cx="3463926" cy="4396521"/>
            </a:xfrm>
            <a:prstGeom prst="rect">
              <a:avLst/>
            </a:prstGeom>
          </p:spPr>
        </p:pic>
        <p:pic>
          <p:nvPicPr>
            <p:cNvPr id="9" name="Εικόνα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9473" y="2461478"/>
              <a:ext cx="3452303" cy="4396522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78446" y="3026222"/>
            <a:ext cx="5076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House in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Yamashaki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_ Tato architects</a:t>
            </a:r>
            <a:endParaRPr lang="el-G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Εικόνα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1923" y="651940"/>
            <a:ext cx="2712342" cy="203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5110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66466"/>
            <a:ext cx="3456384" cy="4398825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7" y="0"/>
            <a:ext cx="5220073" cy="229161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095" y="2466467"/>
            <a:ext cx="5263743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911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23235" y="0"/>
            <a:ext cx="6302380" cy="6858000"/>
            <a:chOff x="4260714" y="687500"/>
            <a:chExt cx="4899636" cy="5331589"/>
          </a:xfrm>
        </p:grpSpPr>
        <p:pic>
          <p:nvPicPr>
            <p:cNvPr id="1026" name="Picture 2" descr="G:\0.DUTH\2.2017_18\1. εκπαιδευτικά θέματα\2ο έτος\διάλεξη Ι\curtain wall house i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0714" y="3356992"/>
              <a:ext cx="4899636" cy="2662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G:\0.DUTH\2.2017_18\1. εκπαιδευτικά θέματα\2ο έτος\διάλεξη Ι\curtain wall house ii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0714" y="687500"/>
              <a:ext cx="4883286" cy="2673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03927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G:\0.DUTH\2.2017_18\1. εκπαιδευτικά θέματα\2ο έτος\διάλεξη Ι\moriyama house\cf80ceb1cebdceb5cebbcebf-cf80ceb1cf81cebfcf85cf83ceb9ceb1cf83ceb7cf82-cf86cf89cf84ceb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88" y="620688"/>
            <a:ext cx="9161788" cy="646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8286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103" y="1268760"/>
            <a:ext cx="4435147" cy="414908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6" y="1484784"/>
            <a:ext cx="4475989" cy="3356992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395536" y="5417840"/>
            <a:ext cx="24201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Inside out _ Takeshi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Hosaka</a:t>
            </a:r>
            <a:endParaRPr lang="el-G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4897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71" y="1772816"/>
            <a:ext cx="2435594" cy="357301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818516"/>
            <a:ext cx="5292296" cy="352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869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1" y="2348880"/>
            <a:ext cx="4174206" cy="278210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0"/>
            <a:ext cx="2895370" cy="3860976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221087"/>
            <a:ext cx="3995935" cy="266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76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006"/>
          <a:stretch/>
        </p:blipFill>
        <p:spPr>
          <a:xfrm>
            <a:off x="-18979" y="1868290"/>
            <a:ext cx="5023027" cy="3009203"/>
          </a:xfrm>
          <a:prstGeom prst="rect">
            <a:avLst/>
          </a:prstGeom>
        </p:spPr>
      </p:pic>
      <p:pic>
        <p:nvPicPr>
          <p:cNvPr id="316420" name="Picture 4" descr="wrightjacobshous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868290"/>
            <a:ext cx="4097337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6423" name="Text Box 7"/>
          <p:cNvSpPr txBox="1">
            <a:spLocks noChangeArrowheads="1"/>
          </p:cNvSpPr>
          <p:nvPr/>
        </p:nvSpPr>
        <p:spPr bwMode="auto">
          <a:xfrm>
            <a:off x="423863" y="5301208"/>
            <a:ext cx="390683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chemeClr val="tx1"/>
                </a:solidFill>
                <a:cs typeface="Arial" panose="020B0604020202020204" pitchFamily="34" charset="0"/>
              </a:rPr>
              <a:t>Jacobs House,  F. L. Wright</a:t>
            </a:r>
            <a:endParaRPr lang="el-GR" altLang="en-US" sz="14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16429" name="Line 13"/>
          <p:cNvSpPr>
            <a:spLocks noChangeShapeType="1"/>
          </p:cNvSpPr>
          <p:nvPr/>
        </p:nvSpPr>
        <p:spPr bwMode="auto">
          <a:xfrm flipH="1">
            <a:off x="5892800" y="2527102"/>
            <a:ext cx="1187450" cy="700088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16430" name="Line 14"/>
          <p:cNvSpPr>
            <a:spLocks noChangeShapeType="1"/>
          </p:cNvSpPr>
          <p:nvPr/>
        </p:nvSpPr>
        <p:spPr bwMode="auto">
          <a:xfrm>
            <a:off x="5929313" y="3322440"/>
            <a:ext cx="177800" cy="355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16431" name="Line 15"/>
          <p:cNvSpPr>
            <a:spLocks noChangeShapeType="1"/>
          </p:cNvSpPr>
          <p:nvPr/>
        </p:nvSpPr>
        <p:spPr bwMode="auto">
          <a:xfrm flipV="1">
            <a:off x="6321425" y="2941440"/>
            <a:ext cx="1150938" cy="6175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grpSp>
        <p:nvGrpSpPr>
          <p:cNvPr id="316432" name="Group 16"/>
          <p:cNvGrpSpPr>
            <a:grpSpLocks/>
          </p:cNvGrpSpPr>
          <p:nvPr/>
        </p:nvGrpSpPr>
        <p:grpSpPr bwMode="auto">
          <a:xfrm>
            <a:off x="7188200" y="2360415"/>
            <a:ext cx="628650" cy="1139825"/>
            <a:chOff x="1616" y="2551"/>
            <a:chExt cx="396" cy="718"/>
          </a:xfrm>
        </p:grpSpPr>
        <p:sp>
          <p:nvSpPr>
            <p:cNvPr id="38927" name="Line 17"/>
            <p:cNvSpPr>
              <a:spLocks noChangeShapeType="1"/>
            </p:cNvSpPr>
            <p:nvPr/>
          </p:nvSpPr>
          <p:spPr bwMode="auto">
            <a:xfrm flipH="1" flipV="1">
              <a:off x="1616" y="2551"/>
              <a:ext cx="142" cy="28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8928" name="Line 18"/>
            <p:cNvSpPr>
              <a:spLocks noChangeShapeType="1"/>
            </p:cNvSpPr>
            <p:nvPr/>
          </p:nvSpPr>
          <p:spPr bwMode="auto">
            <a:xfrm>
              <a:off x="1855" y="2977"/>
              <a:ext cx="157" cy="2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83121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3528" y="3702224"/>
            <a:ext cx="860444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u="sng" dirty="0">
                <a:hlinkClick r:id="rId2"/>
              </a:rPr>
              <a:t>https://archiscapes.wordpress.com/2014/11/02/house-plum-grove-sejima/</a:t>
            </a:r>
            <a:endParaRPr lang="en-GB" sz="900" dirty="0"/>
          </a:p>
        </p:txBody>
      </p:sp>
      <p:pic>
        <p:nvPicPr>
          <p:cNvPr id="2051" name="Picture 3" descr="G:\0.DUTH\2.2017_18\1. εκπαιδευτικά θέματα\2ο έτος\διάλεξη Ι\house in a plum grove_japan\house-plum_desig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3947000"/>
            <a:ext cx="2948578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0.DUTH\2.2017_18\1. εκπαιδευτικά θέματα\2ο έτος\διάλεξη Ι\house in a plum grove_japan\house-plum_struct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3778058" cy="360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0.DUTH\2.2017_18\1. εκπαιδευτικά θέματα\2ο έτος\διάλεξη Ι\house in a plum grove_japan\house-plum_structure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47000"/>
            <a:ext cx="6228184" cy="291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234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6342" y="986306"/>
            <a:ext cx="6381328" cy="4785996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97666" y="986306"/>
            <a:ext cx="6381328" cy="478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504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9826" y="857250"/>
            <a:ext cx="6858000" cy="51435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2000"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870" y="1052736"/>
            <a:ext cx="3639130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793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 descr="DSC027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r="39087"/>
          <a:stretch>
            <a:fillRect/>
          </a:stretch>
        </p:blipFill>
        <p:spPr bwMode="auto">
          <a:xfrm>
            <a:off x="5989638" y="1700213"/>
            <a:ext cx="2928937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1446213" y="6245225"/>
            <a:ext cx="762158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l-GR" altLang="en-US" sz="900" b="1">
                <a:solidFill>
                  <a:srgbClr val="5F5F5F"/>
                </a:solidFill>
              </a:rPr>
              <a:t>Μονοκατοικία Βίττη στα Πετράλωνα</a:t>
            </a:r>
            <a:endParaRPr lang="en-US" altLang="en-US" sz="900" b="1">
              <a:solidFill>
                <a:srgbClr val="5F5F5F"/>
              </a:solidFill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4914900" y="6464300"/>
            <a:ext cx="41529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1079500" algn="l"/>
              </a:tabLs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079500" algn="l"/>
              </a:tabLs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079500" algn="l"/>
              </a:tabLs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079500" algn="l"/>
              </a:tabLs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1079500" algn="l"/>
              </a:tabLs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1079500" algn="l"/>
              </a:tabLs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1079500" algn="l"/>
              </a:tabLs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1079500" algn="l"/>
              </a:tabLs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1079500" algn="l"/>
              </a:tabLs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l-GR" altLang="en-US" sz="800" b="1">
                <a:solidFill>
                  <a:srgbClr val="5F5F5F"/>
                </a:solidFill>
              </a:rPr>
              <a:t>Ομάδα μελέτης: Σ. Δενδρινός, Λ.Μπουλαμάτση</a:t>
            </a:r>
          </a:p>
        </p:txBody>
      </p:sp>
      <p:sp>
        <p:nvSpPr>
          <p:cNvPr id="66566" name="Line 6"/>
          <p:cNvSpPr>
            <a:spLocks noChangeShapeType="1"/>
          </p:cNvSpPr>
          <p:nvPr/>
        </p:nvSpPr>
        <p:spPr bwMode="auto">
          <a:xfrm>
            <a:off x="0" y="6473825"/>
            <a:ext cx="9074150" cy="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pic>
        <p:nvPicPr>
          <p:cNvPr id="66568" name="Picture 8" descr="anonometrikoooo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9" r="9918"/>
          <a:stretch>
            <a:fillRect/>
          </a:stretch>
        </p:blipFill>
        <p:spPr bwMode="auto">
          <a:xfrm>
            <a:off x="3243263" y="1700213"/>
            <a:ext cx="2619375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9" descr="diegoentrprototypes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90" t="4622" r="2145" b="60773"/>
          <a:stretch>
            <a:fillRect/>
          </a:stretch>
        </p:blipFill>
        <p:spPr bwMode="auto">
          <a:xfrm>
            <a:off x="111125" y="1708150"/>
            <a:ext cx="1522413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10" descr="κυψέλη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4032250"/>
            <a:ext cx="3074988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1" name="Picture 11" descr="DSC03828"/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5" r="11046" b="9238"/>
          <a:stretch>
            <a:fillRect/>
          </a:stretch>
        </p:blipFill>
        <p:spPr bwMode="auto">
          <a:xfrm>
            <a:off x="1746250" y="1709738"/>
            <a:ext cx="138430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77136"/>
      </p:ext>
    </p:extLst>
  </p:cSld>
  <p:clrMapOvr>
    <a:masterClrMapping/>
  </p:clrMapOvr>
  <p:transition spd="med" advClick="0">
    <p:fade thruBlk="1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2"/>
          <p:cNvSpPr>
            <a:spLocks noChangeArrowheads="1"/>
          </p:cNvSpPr>
          <p:nvPr/>
        </p:nvSpPr>
        <p:spPr bwMode="auto">
          <a:xfrm>
            <a:off x="6454775" y="5872163"/>
            <a:ext cx="95250" cy="174625"/>
          </a:xfrm>
          <a:prstGeom prst="downArrow">
            <a:avLst>
              <a:gd name="adj1" fmla="val 50000"/>
              <a:gd name="adj2" fmla="val 4583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pic>
        <p:nvPicPr>
          <p:cNvPr id="67587" name="Picture 3" descr="DSC027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269875"/>
            <a:ext cx="177800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228" name="Group 4"/>
          <p:cNvGrpSpPr>
            <a:grpSpLocks/>
          </p:cNvGrpSpPr>
          <p:nvPr/>
        </p:nvGrpSpPr>
        <p:grpSpPr bwMode="auto">
          <a:xfrm>
            <a:off x="3302000" y="5332413"/>
            <a:ext cx="4244975" cy="1503362"/>
            <a:chOff x="2080" y="3359"/>
            <a:chExt cx="2674" cy="947"/>
          </a:xfrm>
        </p:grpSpPr>
        <p:pic>
          <p:nvPicPr>
            <p:cNvPr id="67611" name="Picture 5" descr="kat2 cop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97" b="11743"/>
            <a:stretch>
              <a:fillRect/>
            </a:stretch>
          </p:blipFill>
          <p:spPr bwMode="auto">
            <a:xfrm>
              <a:off x="2080" y="3359"/>
              <a:ext cx="2288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12" name="AutoShape 6"/>
            <p:cNvSpPr>
              <a:spLocks noChangeArrowheads="1"/>
            </p:cNvSpPr>
            <p:nvPr/>
          </p:nvSpPr>
          <p:spPr bwMode="auto">
            <a:xfrm rot="5400000">
              <a:off x="4620" y="3478"/>
              <a:ext cx="60" cy="208"/>
            </a:xfrm>
            <a:prstGeom prst="downArrow">
              <a:avLst>
                <a:gd name="adj1" fmla="val 50000"/>
                <a:gd name="adj2" fmla="val 86667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  <p:grpSp>
        <p:nvGrpSpPr>
          <p:cNvPr id="308231" name="Group 7"/>
          <p:cNvGrpSpPr>
            <a:grpSpLocks/>
          </p:cNvGrpSpPr>
          <p:nvPr/>
        </p:nvGrpSpPr>
        <p:grpSpPr bwMode="auto">
          <a:xfrm>
            <a:off x="6367463" y="280988"/>
            <a:ext cx="2611437" cy="6080125"/>
            <a:chOff x="4011" y="177"/>
            <a:chExt cx="1645" cy="3830"/>
          </a:xfrm>
        </p:grpSpPr>
        <p:pic>
          <p:nvPicPr>
            <p:cNvPr id="67609" name="Picture 8" descr="DSC0277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1" y="177"/>
              <a:ext cx="1115" cy="1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10" name="AutoShape 9"/>
            <p:cNvSpPr>
              <a:spLocks noChangeArrowheads="1"/>
            </p:cNvSpPr>
            <p:nvPr/>
          </p:nvSpPr>
          <p:spPr bwMode="auto">
            <a:xfrm rot="5400000">
              <a:off x="4036" y="3922"/>
              <a:ext cx="60" cy="110"/>
            </a:xfrm>
            <a:prstGeom prst="downArrow">
              <a:avLst>
                <a:gd name="adj1" fmla="val 50000"/>
                <a:gd name="adj2" fmla="val 45833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  <p:grpSp>
        <p:nvGrpSpPr>
          <p:cNvPr id="308234" name="Group 10"/>
          <p:cNvGrpSpPr>
            <a:grpSpLocks/>
          </p:cNvGrpSpPr>
          <p:nvPr/>
        </p:nvGrpSpPr>
        <p:grpSpPr bwMode="auto">
          <a:xfrm>
            <a:off x="3379788" y="3032125"/>
            <a:ext cx="2786062" cy="3052763"/>
            <a:chOff x="2129" y="1910"/>
            <a:chExt cx="1755" cy="1923"/>
          </a:xfrm>
        </p:grpSpPr>
        <p:pic>
          <p:nvPicPr>
            <p:cNvPr id="67607" name="Picture 11" descr="DSC032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9" y="1910"/>
              <a:ext cx="1755" cy="1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08" name="AutoShape 12"/>
            <p:cNvSpPr>
              <a:spLocks noChangeArrowheads="1"/>
            </p:cNvSpPr>
            <p:nvPr/>
          </p:nvSpPr>
          <p:spPr bwMode="auto">
            <a:xfrm rot="-6600000">
              <a:off x="3053" y="3748"/>
              <a:ext cx="60" cy="110"/>
            </a:xfrm>
            <a:prstGeom prst="downArrow">
              <a:avLst>
                <a:gd name="adj1" fmla="val 50000"/>
                <a:gd name="adj2" fmla="val 45833"/>
              </a:avLst>
            </a:prstGeom>
            <a:solidFill>
              <a:srgbClr val="CC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  <p:grpSp>
        <p:nvGrpSpPr>
          <p:cNvPr id="308237" name="Group 13"/>
          <p:cNvGrpSpPr>
            <a:grpSpLocks/>
          </p:cNvGrpSpPr>
          <p:nvPr/>
        </p:nvGrpSpPr>
        <p:grpSpPr bwMode="auto">
          <a:xfrm>
            <a:off x="5475288" y="3024188"/>
            <a:ext cx="3519487" cy="3146425"/>
            <a:chOff x="3449" y="1905"/>
            <a:chExt cx="2217" cy="1982"/>
          </a:xfrm>
        </p:grpSpPr>
        <p:pic>
          <p:nvPicPr>
            <p:cNvPr id="67605" name="Picture 14" descr="DSC0322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5" y="1905"/>
              <a:ext cx="1761" cy="1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06" name="AutoShape 15"/>
            <p:cNvSpPr>
              <a:spLocks noChangeArrowheads="1"/>
            </p:cNvSpPr>
            <p:nvPr/>
          </p:nvSpPr>
          <p:spPr bwMode="auto">
            <a:xfrm rot="5400000">
              <a:off x="3474" y="3802"/>
              <a:ext cx="60" cy="110"/>
            </a:xfrm>
            <a:prstGeom prst="downArrow">
              <a:avLst>
                <a:gd name="adj1" fmla="val 50000"/>
                <a:gd name="adj2" fmla="val 45833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  <p:grpSp>
        <p:nvGrpSpPr>
          <p:cNvPr id="308240" name="Group 16"/>
          <p:cNvGrpSpPr>
            <a:grpSpLocks/>
          </p:cNvGrpSpPr>
          <p:nvPr/>
        </p:nvGrpSpPr>
        <p:grpSpPr bwMode="auto">
          <a:xfrm>
            <a:off x="1731963" y="3036888"/>
            <a:ext cx="3257550" cy="3208337"/>
            <a:chOff x="1091" y="1913"/>
            <a:chExt cx="2052" cy="2021"/>
          </a:xfrm>
        </p:grpSpPr>
        <p:pic>
          <p:nvPicPr>
            <p:cNvPr id="67603" name="Picture 17" descr="DSC0329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" y="1913"/>
              <a:ext cx="991" cy="1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04" name="AutoShape 18"/>
            <p:cNvSpPr>
              <a:spLocks noChangeArrowheads="1"/>
            </p:cNvSpPr>
            <p:nvPr/>
          </p:nvSpPr>
          <p:spPr bwMode="auto">
            <a:xfrm rot="-4800000">
              <a:off x="3058" y="3849"/>
              <a:ext cx="60" cy="110"/>
            </a:xfrm>
            <a:prstGeom prst="downArrow">
              <a:avLst>
                <a:gd name="adj1" fmla="val 50000"/>
                <a:gd name="adj2" fmla="val 45833"/>
              </a:avLst>
            </a:prstGeom>
            <a:solidFill>
              <a:srgbClr val="CC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  <p:grpSp>
        <p:nvGrpSpPr>
          <p:cNvPr id="308243" name="Group 19"/>
          <p:cNvGrpSpPr>
            <a:grpSpLocks/>
          </p:cNvGrpSpPr>
          <p:nvPr/>
        </p:nvGrpSpPr>
        <p:grpSpPr bwMode="auto">
          <a:xfrm>
            <a:off x="115888" y="3036888"/>
            <a:ext cx="5759450" cy="3227387"/>
            <a:chOff x="73" y="1913"/>
            <a:chExt cx="3628" cy="2033"/>
          </a:xfrm>
        </p:grpSpPr>
        <p:pic>
          <p:nvPicPr>
            <p:cNvPr id="67601" name="Picture 20" descr="DSC0273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913"/>
              <a:ext cx="991" cy="1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02" name="AutoShape 21"/>
            <p:cNvSpPr>
              <a:spLocks noChangeArrowheads="1"/>
            </p:cNvSpPr>
            <p:nvPr/>
          </p:nvSpPr>
          <p:spPr bwMode="auto">
            <a:xfrm rot="-5400000">
              <a:off x="3616" y="3861"/>
              <a:ext cx="60" cy="110"/>
            </a:xfrm>
            <a:prstGeom prst="downArrow">
              <a:avLst>
                <a:gd name="adj1" fmla="val 50000"/>
                <a:gd name="adj2" fmla="val 45833"/>
              </a:avLst>
            </a:prstGeom>
            <a:solidFill>
              <a:srgbClr val="CC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  <p:grpSp>
        <p:nvGrpSpPr>
          <p:cNvPr id="308246" name="Group 22"/>
          <p:cNvGrpSpPr>
            <a:grpSpLocks/>
          </p:cNvGrpSpPr>
          <p:nvPr/>
        </p:nvGrpSpPr>
        <p:grpSpPr bwMode="auto">
          <a:xfrm>
            <a:off x="3378200" y="280988"/>
            <a:ext cx="3452813" cy="5461000"/>
            <a:chOff x="2128" y="177"/>
            <a:chExt cx="2175" cy="3440"/>
          </a:xfrm>
        </p:grpSpPr>
        <p:pic>
          <p:nvPicPr>
            <p:cNvPr id="67599" name="Picture 23" descr="DSC02798"/>
            <p:cNvPicPr>
              <a:picLocks noChangeAspect="1" noChangeArrowheads="1"/>
            </p:cNvPicPr>
            <p:nvPr/>
          </p:nvPicPr>
          <p:blipFill>
            <a:blip r:embed="rId9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8" y="177"/>
              <a:ext cx="1120" cy="1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00" name="AutoShape 24"/>
            <p:cNvSpPr>
              <a:spLocks noChangeArrowheads="1"/>
            </p:cNvSpPr>
            <p:nvPr/>
          </p:nvSpPr>
          <p:spPr bwMode="auto">
            <a:xfrm rot="5400000">
              <a:off x="4218" y="3532"/>
              <a:ext cx="60" cy="110"/>
            </a:xfrm>
            <a:prstGeom prst="downArrow">
              <a:avLst>
                <a:gd name="adj1" fmla="val 50000"/>
                <a:gd name="adj2" fmla="val 45833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  <p:grpSp>
        <p:nvGrpSpPr>
          <p:cNvPr id="308249" name="Group 25"/>
          <p:cNvGrpSpPr>
            <a:grpSpLocks/>
          </p:cNvGrpSpPr>
          <p:nvPr/>
        </p:nvGrpSpPr>
        <p:grpSpPr bwMode="auto">
          <a:xfrm>
            <a:off x="5365750" y="280988"/>
            <a:ext cx="1624013" cy="5708650"/>
            <a:chOff x="3380" y="177"/>
            <a:chExt cx="1023" cy="3596"/>
          </a:xfrm>
        </p:grpSpPr>
        <p:pic>
          <p:nvPicPr>
            <p:cNvPr id="67597" name="Picture 26" descr="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0" y="177"/>
              <a:ext cx="1023" cy="1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8" name="AutoShape 27"/>
            <p:cNvSpPr>
              <a:spLocks noChangeArrowheads="1"/>
            </p:cNvSpPr>
            <p:nvPr/>
          </p:nvSpPr>
          <p:spPr bwMode="auto">
            <a:xfrm>
              <a:off x="4066" y="3660"/>
              <a:ext cx="55" cy="113"/>
            </a:xfrm>
            <a:prstGeom prst="downArrow">
              <a:avLst>
                <a:gd name="adj1" fmla="val 50000"/>
                <a:gd name="adj2" fmla="val 51364"/>
              </a:avLst>
            </a:prstGeom>
            <a:solidFill>
              <a:schemeClr val="accent1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  <p:sp>
        <p:nvSpPr>
          <p:cNvPr id="67596" name="Freeform 30"/>
          <p:cNvSpPr>
            <a:spLocks/>
          </p:cNvSpPr>
          <p:nvPr/>
        </p:nvSpPr>
        <p:spPr bwMode="auto">
          <a:xfrm>
            <a:off x="3538538" y="5497513"/>
            <a:ext cx="866775" cy="998537"/>
          </a:xfrm>
          <a:custGeom>
            <a:avLst/>
            <a:gdLst>
              <a:gd name="T0" fmla="*/ 2147483647 w 546"/>
              <a:gd name="T1" fmla="*/ 0 h 629"/>
              <a:gd name="T2" fmla="*/ 2147483647 w 546"/>
              <a:gd name="T3" fmla="*/ 2147483647 h 629"/>
              <a:gd name="T4" fmla="*/ 2147483647 w 546"/>
              <a:gd name="T5" fmla="*/ 2147483647 h 629"/>
              <a:gd name="T6" fmla="*/ 0 w 546"/>
              <a:gd name="T7" fmla="*/ 2147483647 h 629"/>
              <a:gd name="T8" fmla="*/ 2147483647 w 546"/>
              <a:gd name="T9" fmla="*/ 0 h 6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6" h="629">
                <a:moveTo>
                  <a:pt x="15" y="0"/>
                </a:moveTo>
                <a:lnTo>
                  <a:pt x="546" y="8"/>
                </a:lnTo>
                <a:lnTo>
                  <a:pt x="524" y="629"/>
                </a:lnTo>
                <a:lnTo>
                  <a:pt x="0" y="614"/>
                </a:lnTo>
                <a:lnTo>
                  <a:pt x="15" y="0"/>
                </a:lnTo>
                <a:close/>
              </a:path>
            </a:pathLst>
          </a:custGeom>
          <a:solidFill>
            <a:srgbClr val="FFCC99">
              <a:alpha val="39999"/>
            </a:srgbClr>
          </a:solidFill>
          <a:ln w="15875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289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8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8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8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8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8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8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kat3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2"/>
          <a:stretch>
            <a:fillRect/>
          </a:stretch>
        </p:blipFill>
        <p:spPr bwMode="auto">
          <a:xfrm>
            <a:off x="165100" y="5243513"/>
            <a:ext cx="3627438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51" name="Picture 3" descr="kat4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3"/>
          <a:stretch>
            <a:fillRect/>
          </a:stretch>
        </p:blipFill>
        <p:spPr bwMode="auto">
          <a:xfrm>
            <a:off x="4773613" y="5237163"/>
            <a:ext cx="3606800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9252" name="Group 4"/>
          <p:cNvGrpSpPr>
            <a:grpSpLocks/>
          </p:cNvGrpSpPr>
          <p:nvPr/>
        </p:nvGrpSpPr>
        <p:grpSpPr bwMode="auto">
          <a:xfrm>
            <a:off x="1951038" y="204788"/>
            <a:ext cx="5303837" cy="5986462"/>
            <a:chOff x="1229" y="129"/>
            <a:chExt cx="3341" cy="3771"/>
          </a:xfrm>
        </p:grpSpPr>
        <p:pic>
          <p:nvPicPr>
            <p:cNvPr id="68635" name="Picture 5" descr="DSC0273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3" y="129"/>
              <a:ext cx="1207" cy="1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36" name="AutoShape 6"/>
            <p:cNvSpPr>
              <a:spLocks noChangeArrowheads="1"/>
            </p:cNvSpPr>
            <p:nvPr/>
          </p:nvSpPr>
          <p:spPr bwMode="auto">
            <a:xfrm rot="5400000">
              <a:off x="1254" y="3815"/>
              <a:ext cx="60" cy="110"/>
            </a:xfrm>
            <a:prstGeom prst="downArrow">
              <a:avLst>
                <a:gd name="adj1" fmla="val 50000"/>
                <a:gd name="adj2" fmla="val 45833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  <p:grpSp>
        <p:nvGrpSpPr>
          <p:cNvPr id="309255" name="Group 7"/>
          <p:cNvGrpSpPr>
            <a:grpSpLocks/>
          </p:cNvGrpSpPr>
          <p:nvPr/>
        </p:nvGrpSpPr>
        <p:grpSpPr bwMode="auto">
          <a:xfrm>
            <a:off x="1812925" y="204788"/>
            <a:ext cx="1639888" cy="5965825"/>
            <a:chOff x="1142" y="129"/>
            <a:chExt cx="1033" cy="3758"/>
          </a:xfrm>
        </p:grpSpPr>
        <p:pic>
          <p:nvPicPr>
            <p:cNvPr id="68633" name="Picture 8" descr="stair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" y="129"/>
              <a:ext cx="1033" cy="1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34" name="AutoShape 9"/>
            <p:cNvSpPr>
              <a:spLocks noChangeArrowheads="1"/>
            </p:cNvSpPr>
            <p:nvPr/>
          </p:nvSpPr>
          <p:spPr bwMode="auto">
            <a:xfrm rot="5400000">
              <a:off x="1724" y="3802"/>
              <a:ext cx="60" cy="110"/>
            </a:xfrm>
            <a:prstGeom prst="downArrow">
              <a:avLst>
                <a:gd name="adj1" fmla="val 50000"/>
                <a:gd name="adj2" fmla="val 45833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  <p:grpSp>
        <p:nvGrpSpPr>
          <p:cNvPr id="309258" name="Group 10"/>
          <p:cNvGrpSpPr>
            <a:grpSpLocks/>
          </p:cNvGrpSpPr>
          <p:nvPr/>
        </p:nvGrpSpPr>
        <p:grpSpPr bwMode="auto">
          <a:xfrm>
            <a:off x="2787650" y="204788"/>
            <a:ext cx="2452688" cy="6122987"/>
            <a:chOff x="1756" y="129"/>
            <a:chExt cx="1545" cy="3857"/>
          </a:xfrm>
        </p:grpSpPr>
        <p:pic>
          <p:nvPicPr>
            <p:cNvPr id="68631" name="Picture 11" descr="stair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9" y="129"/>
              <a:ext cx="1062" cy="1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32" name="AutoShape 12"/>
            <p:cNvSpPr>
              <a:spLocks noChangeArrowheads="1"/>
            </p:cNvSpPr>
            <p:nvPr/>
          </p:nvSpPr>
          <p:spPr bwMode="auto">
            <a:xfrm rot="-5400000">
              <a:off x="1781" y="3901"/>
              <a:ext cx="60" cy="110"/>
            </a:xfrm>
            <a:prstGeom prst="downArrow">
              <a:avLst>
                <a:gd name="adj1" fmla="val 50000"/>
                <a:gd name="adj2" fmla="val 45833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  <p:grpSp>
        <p:nvGrpSpPr>
          <p:cNvPr id="309261" name="Group 13"/>
          <p:cNvGrpSpPr>
            <a:grpSpLocks/>
          </p:cNvGrpSpPr>
          <p:nvPr/>
        </p:nvGrpSpPr>
        <p:grpSpPr bwMode="auto">
          <a:xfrm>
            <a:off x="76200" y="204788"/>
            <a:ext cx="3276600" cy="5980112"/>
            <a:chOff x="48" y="129"/>
            <a:chExt cx="2064" cy="3767"/>
          </a:xfrm>
        </p:grpSpPr>
        <p:pic>
          <p:nvPicPr>
            <p:cNvPr id="68629" name="Picture 14" descr="stair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129"/>
              <a:ext cx="1047" cy="1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30" name="AutoShape 15"/>
            <p:cNvSpPr>
              <a:spLocks noChangeArrowheads="1"/>
            </p:cNvSpPr>
            <p:nvPr/>
          </p:nvSpPr>
          <p:spPr bwMode="auto">
            <a:xfrm rot="-5400000">
              <a:off x="2027" y="3811"/>
              <a:ext cx="60" cy="110"/>
            </a:xfrm>
            <a:prstGeom prst="downArrow">
              <a:avLst>
                <a:gd name="adj1" fmla="val 50000"/>
                <a:gd name="adj2" fmla="val 45833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  <p:grpSp>
        <p:nvGrpSpPr>
          <p:cNvPr id="309264" name="Group 16"/>
          <p:cNvGrpSpPr>
            <a:grpSpLocks/>
          </p:cNvGrpSpPr>
          <p:nvPr/>
        </p:nvGrpSpPr>
        <p:grpSpPr bwMode="auto">
          <a:xfrm>
            <a:off x="1822450" y="204788"/>
            <a:ext cx="7243763" cy="6180137"/>
            <a:chOff x="1148" y="129"/>
            <a:chExt cx="4563" cy="3893"/>
          </a:xfrm>
        </p:grpSpPr>
        <p:pic>
          <p:nvPicPr>
            <p:cNvPr id="68627" name="Picture 17" descr="DSC0274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516"/>
            <a:stretch>
              <a:fillRect/>
            </a:stretch>
          </p:blipFill>
          <p:spPr bwMode="auto">
            <a:xfrm>
              <a:off x="4643" y="129"/>
              <a:ext cx="1068" cy="1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28" name="AutoShape 18"/>
            <p:cNvSpPr>
              <a:spLocks noChangeArrowheads="1"/>
            </p:cNvSpPr>
            <p:nvPr/>
          </p:nvSpPr>
          <p:spPr bwMode="auto">
            <a:xfrm rot="-5400000">
              <a:off x="1173" y="3937"/>
              <a:ext cx="60" cy="110"/>
            </a:xfrm>
            <a:prstGeom prst="downArrow">
              <a:avLst>
                <a:gd name="adj1" fmla="val 50000"/>
                <a:gd name="adj2" fmla="val 45833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  <p:grpSp>
        <p:nvGrpSpPr>
          <p:cNvPr id="309267" name="Group 19"/>
          <p:cNvGrpSpPr>
            <a:grpSpLocks/>
          </p:cNvGrpSpPr>
          <p:nvPr/>
        </p:nvGrpSpPr>
        <p:grpSpPr bwMode="auto">
          <a:xfrm>
            <a:off x="6942138" y="2967038"/>
            <a:ext cx="2068512" cy="3214687"/>
            <a:chOff x="4373" y="1869"/>
            <a:chExt cx="1303" cy="2025"/>
          </a:xfrm>
        </p:grpSpPr>
        <p:pic>
          <p:nvPicPr>
            <p:cNvPr id="68625" name="Picture 20" descr="office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46" b="6543"/>
            <a:stretch>
              <a:fillRect/>
            </a:stretch>
          </p:blipFill>
          <p:spPr bwMode="auto">
            <a:xfrm>
              <a:off x="4821" y="1869"/>
              <a:ext cx="855" cy="1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26" name="AutoShape 21"/>
            <p:cNvSpPr>
              <a:spLocks noChangeArrowheads="1"/>
            </p:cNvSpPr>
            <p:nvPr/>
          </p:nvSpPr>
          <p:spPr bwMode="auto">
            <a:xfrm rot="5400000">
              <a:off x="4398" y="3809"/>
              <a:ext cx="60" cy="110"/>
            </a:xfrm>
            <a:prstGeom prst="downArrow">
              <a:avLst>
                <a:gd name="adj1" fmla="val 50000"/>
                <a:gd name="adj2" fmla="val 45833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  <p:grpSp>
        <p:nvGrpSpPr>
          <p:cNvPr id="309270" name="Group 22"/>
          <p:cNvGrpSpPr>
            <a:grpSpLocks/>
          </p:cNvGrpSpPr>
          <p:nvPr/>
        </p:nvGrpSpPr>
        <p:grpSpPr bwMode="auto">
          <a:xfrm>
            <a:off x="4675188" y="2955925"/>
            <a:ext cx="2870200" cy="3119438"/>
            <a:chOff x="2945" y="1862"/>
            <a:chExt cx="1808" cy="1965"/>
          </a:xfrm>
        </p:grpSpPr>
        <p:pic>
          <p:nvPicPr>
            <p:cNvPr id="68623" name="Picture 23" descr="DSC0274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5" y="1862"/>
              <a:ext cx="1708" cy="1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24" name="AutoShape 24"/>
            <p:cNvSpPr>
              <a:spLocks noChangeArrowheads="1"/>
            </p:cNvSpPr>
            <p:nvPr/>
          </p:nvSpPr>
          <p:spPr bwMode="auto">
            <a:xfrm rot="-7200000">
              <a:off x="4668" y="3742"/>
              <a:ext cx="60" cy="110"/>
            </a:xfrm>
            <a:prstGeom prst="downArrow">
              <a:avLst>
                <a:gd name="adj1" fmla="val 50000"/>
                <a:gd name="adj2" fmla="val 45833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  <p:grpSp>
        <p:nvGrpSpPr>
          <p:cNvPr id="309273" name="Group 25"/>
          <p:cNvGrpSpPr>
            <a:grpSpLocks/>
          </p:cNvGrpSpPr>
          <p:nvPr/>
        </p:nvGrpSpPr>
        <p:grpSpPr bwMode="auto">
          <a:xfrm>
            <a:off x="76200" y="2967038"/>
            <a:ext cx="7720013" cy="2784475"/>
            <a:chOff x="48" y="1869"/>
            <a:chExt cx="4863" cy="1754"/>
          </a:xfrm>
        </p:grpSpPr>
        <p:pic>
          <p:nvPicPr>
            <p:cNvPr id="68620" name="Picture 26" descr="DSC02737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1869"/>
              <a:ext cx="1718" cy="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21" name="Picture 27" descr="DSC02748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6" y="1869"/>
              <a:ext cx="957" cy="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22" name="AutoShape 28"/>
            <p:cNvSpPr>
              <a:spLocks noChangeArrowheads="1"/>
            </p:cNvSpPr>
            <p:nvPr/>
          </p:nvSpPr>
          <p:spPr bwMode="auto">
            <a:xfrm rot="-3600000">
              <a:off x="4826" y="3538"/>
              <a:ext cx="60" cy="110"/>
            </a:xfrm>
            <a:prstGeom prst="downArrow">
              <a:avLst>
                <a:gd name="adj1" fmla="val 50000"/>
                <a:gd name="adj2" fmla="val 45833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rgbClr val="FF0000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116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9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9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9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9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9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0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9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9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9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-36512" y="5657671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l-G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l-GR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Τυπολογία του χώρου ΙΙ δημιουργία χωρικών σχηματισμών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l-GR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σε  κάτοψη και τομή – σχέση με το ύπαιθρο </a:t>
            </a:r>
          </a:p>
          <a:p>
            <a:r>
              <a:rPr lang="el-GR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ΜΑΡΓΑΡΙΤΑ ΓΡΑΦΑΚΟΥ 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Καθηγήτρια της Σχολής Αρχιτεκτόνων Ε.Μ.Π</a:t>
            </a:r>
            <a:r>
              <a:rPr lang="el-G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504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4248472" cy="47072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0"/>
          <a:stretch/>
        </p:blipFill>
        <p:spPr>
          <a:xfrm>
            <a:off x="5332702" y="1124744"/>
            <a:ext cx="3811298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04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lwf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/>
          <a:stretch>
            <a:fillRect/>
          </a:stretch>
        </p:blipFill>
        <p:spPr bwMode="auto">
          <a:xfrm>
            <a:off x="179512" y="1791519"/>
            <a:ext cx="4773612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27535"/>
            <a:ext cx="3528392" cy="631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4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3468</TotalTime>
  <Words>352</Words>
  <Application>Microsoft Office PowerPoint</Application>
  <PresentationFormat>Προβολή στην οθόνη (4:3)</PresentationFormat>
  <Paragraphs>60</Paragraphs>
  <Slides>65</Slides>
  <Notes>7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65</vt:i4>
      </vt:variant>
    </vt:vector>
  </HeadingPairs>
  <TitlesOfParts>
    <vt:vector size="70" baseType="lpstr">
      <vt:lpstr>Arial</vt:lpstr>
      <vt:lpstr>Arial</vt:lpstr>
      <vt:lpstr>Calibri</vt:lpstr>
      <vt:lpstr>Century Gothic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 d</dc:creator>
  <cp:lastModifiedBy>Stavros Dendrinos</cp:lastModifiedBy>
  <cp:revision>105</cp:revision>
  <cp:lastPrinted>2018-10-11T10:48:55Z</cp:lastPrinted>
  <dcterms:created xsi:type="dcterms:W3CDTF">2017-10-29T12:30:04Z</dcterms:created>
  <dcterms:modified xsi:type="dcterms:W3CDTF">2020-10-22T07:32:02Z</dcterms:modified>
</cp:coreProperties>
</file>