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57" r:id="rId3"/>
    <p:sldId id="259" r:id="rId4"/>
    <p:sldId id="295" r:id="rId5"/>
    <p:sldId id="287" r:id="rId6"/>
    <p:sldId id="260" r:id="rId7"/>
    <p:sldId id="261" r:id="rId8"/>
    <p:sldId id="262" r:id="rId9"/>
    <p:sldId id="267" r:id="rId10"/>
    <p:sldId id="266" r:id="rId11"/>
    <p:sldId id="265" r:id="rId12"/>
    <p:sldId id="296" r:id="rId13"/>
    <p:sldId id="297" r:id="rId14"/>
    <p:sldId id="264" r:id="rId15"/>
    <p:sldId id="298" r:id="rId16"/>
    <p:sldId id="269" r:id="rId17"/>
    <p:sldId id="304" r:id="rId18"/>
    <p:sldId id="300" r:id="rId19"/>
    <p:sldId id="286" r:id="rId20"/>
    <p:sldId id="273" r:id="rId21"/>
    <p:sldId id="272" r:id="rId22"/>
    <p:sldId id="275" r:id="rId23"/>
    <p:sldId id="294" r:id="rId24"/>
    <p:sldId id="291" r:id="rId25"/>
    <p:sldId id="289" r:id="rId26"/>
    <p:sldId id="277" r:id="rId27"/>
    <p:sldId id="299" r:id="rId28"/>
    <p:sldId id="302" r:id="rId29"/>
    <p:sldId id="292" r:id="rId30"/>
    <p:sldId id="283" r:id="rId31"/>
    <p:sldId id="306" r:id="rId32"/>
    <p:sldId id="305" r:id="rId33"/>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varScale="1">
        <p:scale>
          <a:sx n="84" d="100"/>
          <a:sy n="84" d="100"/>
        </p:scale>
        <p:origin x="1406" y="62"/>
      </p:cViewPr>
      <p:guideLst>
        <p:guide orient="horz" pos="2160"/>
        <p:guide pos="2880"/>
      </p:guideLst>
    </p:cSldViewPr>
  </p:slideViewPr>
  <p:outlineViewPr>
    <p:cViewPr>
      <p:scale>
        <a:sx n="33" d="100"/>
        <a:sy n="33" d="100"/>
      </p:scale>
      <p:origin x="0" y="1218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ata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eg"/></Relationships>
</file>

<file path=ppt/diagrams/_rels/data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FC1D96-8BE8-4193-A715-014DA34E6C79}"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DB0638EB-4A42-4D2F-A0E1-12D69F77DFD5}">
      <dgm:prSet phldrT="[Κείμενο]"/>
      <dgm:spPr/>
      <dgm:t>
        <a:bodyPr/>
        <a:lstStyle/>
        <a:p>
          <a:r>
            <a:rPr lang="el-GR" b="1" dirty="0" smtClean="0"/>
            <a:t>Δικαστήριο </a:t>
          </a:r>
        </a:p>
        <a:p>
          <a:r>
            <a:rPr lang="el-GR" b="1" dirty="0" smtClean="0"/>
            <a:t>(ΔΕΕ)</a:t>
          </a:r>
        </a:p>
        <a:p>
          <a:r>
            <a:rPr lang="el-GR" b="1" dirty="0" smtClean="0"/>
            <a:t>ά. 253 ΣΛΕΕ</a:t>
          </a:r>
          <a:endParaRPr lang="el-GR" b="1" dirty="0"/>
        </a:p>
      </dgm:t>
    </dgm:pt>
    <dgm:pt modelId="{DD17687B-2276-4BB2-B41F-1C99E957F0D0}" type="parTrans" cxnId="{43AA543E-2510-4ED3-AD18-0E2C101A03AA}">
      <dgm:prSet/>
      <dgm:spPr/>
      <dgm:t>
        <a:bodyPr/>
        <a:lstStyle/>
        <a:p>
          <a:endParaRPr lang="el-GR"/>
        </a:p>
      </dgm:t>
    </dgm:pt>
    <dgm:pt modelId="{05D4E236-D46B-4B46-8A19-9EF7E9818C8A}" type="sibTrans" cxnId="{43AA543E-2510-4ED3-AD18-0E2C101A03AA}">
      <dgm:prSet/>
      <dgm:spPr/>
      <dgm:t>
        <a:bodyPr/>
        <a:lstStyle/>
        <a:p>
          <a:endParaRPr lang="el-GR"/>
        </a:p>
      </dgm:t>
    </dgm:pt>
    <dgm:pt modelId="{745D9F62-5F99-4BAE-8E37-9DB0ACDAFC25}">
      <dgm:prSet phldrT="[Κείμενο]"/>
      <dgm:spPr/>
      <dgm:t>
        <a:bodyPr/>
        <a:lstStyle/>
        <a:p>
          <a:r>
            <a:rPr lang="el-GR" b="1" dirty="0" smtClean="0"/>
            <a:t>Γενικό Δικαστήριο</a:t>
          </a:r>
        </a:p>
        <a:p>
          <a:r>
            <a:rPr lang="el-GR" b="1" dirty="0" smtClean="0"/>
            <a:t>(ΓΔΕΕ)</a:t>
          </a:r>
        </a:p>
        <a:p>
          <a:r>
            <a:rPr lang="el-GR" b="1" dirty="0" smtClean="0"/>
            <a:t>ά. 254 ΣΛΕΕ </a:t>
          </a:r>
          <a:endParaRPr lang="el-GR" b="1" dirty="0"/>
        </a:p>
      </dgm:t>
    </dgm:pt>
    <dgm:pt modelId="{89891BAE-F76B-4EA1-90E7-C2B89DDC6D4E}" type="parTrans" cxnId="{E13F4689-B5FA-4140-88C6-54EA6668B5D6}">
      <dgm:prSet/>
      <dgm:spPr/>
      <dgm:t>
        <a:bodyPr/>
        <a:lstStyle/>
        <a:p>
          <a:endParaRPr lang="el-GR"/>
        </a:p>
      </dgm:t>
    </dgm:pt>
    <dgm:pt modelId="{E620C6A7-45BC-49FB-8C87-B72B01A7FD5C}" type="sibTrans" cxnId="{E13F4689-B5FA-4140-88C6-54EA6668B5D6}">
      <dgm:prSet/>
      <dgm:spPr/>
      <dgm:t>
        <a:bodyPr/>
        <a:lstStyle/>
        <a:p>
          <a:endParaRPr lang="el-GR"/>
        </a:p>
      </dgm:t>
    </dgm:pt>
    <dgm:pt modelId="{1C3D2B52-1606-41AA-A13D-597635B3BE61}">
      <dgm:prSet phldrT="[Κείμενο]"/>
      <dgm:spPr/>
      <dgm:t>
        <a:bodyPr/>
        <a:lstStyle/>
        <a:p>
          <a:r>
            <a:rPr lang="el-GR" dirty="0" smtClean="0"/>
            <a:t>2 δικαιοδοτικά όργανα</a:t>
          </a:r>
          <a:endParaRPr lang="el-GR" dirty="0"/>
        </a:p>
      </dgm:t>
    </dgm:pt>
    <dgm:pt modelId="{AA218114-8FF0-4DAD-8257-F15E8E62390A}" type="parTrans" cxnId="{8E187B11-DE3F-434C-8F9F-165FDC3950DE}">
      <dgm:prSet/>
      <dgm:spPr/>
      <dgm:t>
        <a:bodyPr/>
        <a:lstStyle/>
        <a:p>
          <a:endParaRPr lang="el-GR"/>
        </a:p>
      </dgm:t>
    </dgm:pt>
    <dgm:pt modelId="{6180E1D8-489D-418D-97E8-56CF9D443015}" type="sibTrans" cxnId="{8E187B11-DE3F-434C-8F9F-165FDC3950DE}">
      <dgm:prSet/>
      <dgm:spPr/>
      <dgm:t>
        <a:bodyPr/>
        <a:lstStyle/>
        <a:p>
          <a:endParaRPr lang="el-GR"/>
        </a:p>
      </dgm:t>
    </dgm:pt>
    <dgm:pt modelId="{FB6EA26E-F7A9-40FC-8805-476CA8EB7C0D}" type="pres">
      <dgm:prSet presAssocID="{22FC1D96-8BE8-4193-A715-014DA34E6C79}" presName="Name0" presStyleCnt="0">
        <dgm:presLayoutVars>
          <dgm:dir/>
          <dgm:resizeHandles val="exact"/>
        </dgm:presLayoutVars>
      </dgm:prSet>
      <dgm:spPr/>
    </dgm:pt>
    <dgm:pt modelId="{8B77EA2A-F7E0-4EC1-B3A6-D8D55A0BF570}" type="pres">
      <dgm:prSet presAssocID="{22FC1D96-8BE8-4193-A715-014DA34E6C79}" presName="vNodes" presStyleCnt="0"/>
      <dgm:spPr/>
    </dgm:pt>
    <dgm:pt modelId="{3952CC06-A867-439D-A7A0-1FE64A2E9DC6}" type="pres">
      <dgm:prSet presAssocID="{DB0638EB-4A42-4D2F-A0E1-12D69F77DFD5}" presName="node" presStyleLbl="node1" presStyleIdx="0" presStyleCnt="3">
        <dgm:presLayoutVars>
          <dgm:bulletEnabled val="1"/>
        </dgm:presLayoutVars>
      </dgm:prSet>
      <dgm:spPr/>
      <dgm:t>
        <a:bodyPr/>
        <a:lstStyle/>
        <a:p>
          <a:endParaRPr lang="el-GR"/>
        </a:p>
      </dgm:t>
    </dgm:pt>
    <dgm:pt modelId="{A37B9E5A-D912-4A87-92A0-C9789966D03B}" type="pres">
      <dgm:prSet presAssocID="{05D4E236-D46B-4B46-8A19-9EF7E9818C8A}" presName="spacerT" presStyleCnt="0"/>
      <dgm:spPr/>
    </dgm:pt>
    <dgm:pt modelId="{3C97F731-F82C-4609-A31A-FCB621BFBEF2}" type="pres">
      <dgm:prSet presAssocID="{05D4E236-D46B-4B46-8A19-9EF7E9818C8A}" presName="sibTrans" presStyleLbl="sibTrans2D1" presStyleIdx="0" presStyleCnt="2"/>
      <dgm:spPr/>
      <dgm:t>
        <a:bodyPr/>
        <a:lstStyle/>
        <a:p>
          <a:endParaRPr lang="el-GR"/>
        </a:p>
      </dgm:t>
    </dgm:pt>
    <dgm:pt modelId="{3B1944B6-A766-458E-B793-FF26D89E029F}" type="pres">
      <dgm:prSet presAssocID="{05D4E236-D46B-4B46-8A19-9EF7E9818C8A}" presName="spacerB" presStyleCnt="0"/>
      <dgm:spPr/>
    </dgm:pt>
    <dgm:pt modelId="{CE9697E1-67FC-4D35-9ED2-55C7ECB87010}" type="pres">
      <dgm:prSet presAssocID="{745D9F62-5F99-4BAE-8E37-9DB0ACDAFC25}" presName="node" presStyleLbl="node1" presStyleIdx="1" presStyleCnt="3">
        <dgm:presLayoutVars>
          <dgm:bulletEnabled val="1"/>
        </dgm:presLayoutVars>
      </dgm:prSet>
      <dgm:spPr/>
      <dgm:t>
        <a:bodyPr/>
        <a:lstStyle/>
        <a:p>
          <a:endParaRPr lang="el-GR"/>
        </a:p>
      </dgm:t>
    </dgm:pt>
    <dgm:pt modelId="{C181F86D-B811-4AF1-B63D-ADA0234EBD9C}" type="pres">
      <dgm:prSet presAssocID="{22FC1D96-8BE8-4193-A715-014DA34E6C79}" presName="sibTransLast" presStyleLbl="sibTrans2D1" presStyleIdx="1" presStyleCnt="2"/>
      <dgm:spPr/>
      <dgm:t>
        <a:bodyPr/>
        <a:lstStyle/>
        <a:p>
          <a:endParaRPr lang="el-GR"/>
        </a:p>
      </dgm:t>
    </dgm:pt>
    <dgm:pt modelId="{AE5DBA83-189B-4B80-B6DF-81580430975C}" type="pres">
      <dgm:prSet presAssocID="{22FC1D96-8BE8-4193-A715-014DA34E6C79}" presName="connectorText" presStyleLbl="sibTrans2D1" presStyleIdx="1" presStyleCnt="2"/>
      <dgm:spPr/>
      <dgm:t>
        <a:bodyPr/>
        <a:lstStyle/>
        <a:p>
          <a:endParaRPr lang="el-GR"/>
        </a:p>
      </dgm:t>
    </dgm:pt>
    <dgm:pt modelId="{B955C23A-226E-45AC-AB73-4972E0FE9A6E}" type="pres">
      <dgm:prSet presAssocID="{22FC1D96-8BE8-4193-A715-014DA34E6C79}" presName="lastNode" presStyleLbl="node1" presStyleIdx="2" presStyleCnt="3">
        <dgm:presLayoutVars>
          <dgm:bulletEnabled val="1"/>
        </dgm:presLayoutVars>
      </dgm:prSet>
      <dgm:spPr/>
      <dgm:t>
        <a:bodyPr/>
        <a:lstStyle/>
        <a:p>
          <a:endParaRPr lang="el-GR"/>
        </a:p>
      </dgm:t>
    </dgm:pt>
  </dgm:ptLst>
  <dgm:cxnLst>
    <dgm:cxn modelId="{3F7CA40A-992B-4EF5-90D3-6A88CD36618D}" type="presOf" srcId="{745D9F62-5F99-4BAE-8E37-9DB0ACDAFC25}" destId="{CE9697E1-67FC-4D35-9ED2-55C7ECB87010}" srcOrd="0" destOrd="0" presId="urn:microsoft.com/office/officeart/2005/8/layout/equation2"/>
    <dgm:cxn modelId="{8E187B11-DE3F-434C-8F9F-165FDC3950DE}" srcId="{22FC1D96-8BE8-4193-A715-014DA34E6C79}" destId="{1C3D2B52-1606-41AA-A13D-597635B3BE61}" srcOrd="2" destOrd="0" parTransId="{AA218114-8FF0-4DAD-8257-F15E8E62390A}" sibTransId="{6180E1D8-489D-418D-97E8-56CF9D443015}"/>
    <dgm:cxn modelId="{7C6247FD-AD36-43D0-924F-3CE165D8E85E}" type="presOf" srcId="{05D4E236-D46B-4B46-8A19-9EF7E9818C8A}" destId="{3C97F731-F82C-4609-A31A-FCB621BFBEF2}" srcOrd="0" destOrd="0" presId="urn:microsoft.com/office/officeart/2005/8/layout/equation2"/>
    <dgm:cxn modelId="{C6117941-2736-4D25-BCE3-6181B012E5FF}" type="presOf" srcId="{DB0638EB-4A42-4D2F-A0E1-12D69F77DFD5}" destId="{3952CC06-A867-439D-A7A0-1FE64A2E9DC6}" srcOrd="0" destOrd="0" presId="urn:microsoft.com/office/officeart/2005/8/layout/equation2"/>
    <dgm:cxn modelId="{33863204-F6A4-4FE6-A0F5-E663769673CD}" type="presOf" srcId="{22FC1D96-8BE8-4193-A715-014DA34E6C79}" destId="{FB6EA26E-F7A9-40FC-8805-476CA8EB7C0D}" srcOrd="0" destOrd="0" presId="urn:microsoft.com/office/officeart/2005/8/layout/equation2"/>
    <dgm:cxn modelId="{A611985C-9367-4DF9-84FE-02118ACF07EC}" type="presOf" srcId="{E620C6A7-45BC-49FB-8C87-B72B01A7FD5C}" destId="{AE5DBA83-189B-4B80-B6DF-81580430975C}" srcOrd="1" destOrd="0" presId="urn:microsoft.com/office/officeart/2005/8/layout/equation2"/>
    <dgm:cxn modelId="{C98A0DD8-E36F-4406-B996-CA54B6ED98D4}" type="presOf" srcId="{E620C6A7-45BC-49FB-8C87-B72B01A7FD5C}" destId="{C181F86D-B811-4AF1-B63D-ADA0234EBD9C}" srcOrd="0" destOrd="0" presId="urn:microsoft.com/office/officeart/2005/8/layout/equation2"/>
    <dgm:cxn modelId="{430E2373-067B-4E4A-A5C9-F437D00C55E4}" type="presOf" srcId="{1C3D2B52-1606-41AA-A13D-597635B3BE61}" destId="{B955C23A-226E-45AC-AB73-4972E0FE9A6E}" srcOrd="0" destOrd="0" presId="urn:microsoft.com/office/officeart/2005/8/layout/equation2"/>
    <dgm:cxn modelId="{43AA543E-2510-4ED3-AD18-0E2C101A03AA}" srcId="{22FC1D96-8BE8-4193-A715-014DA34E6C79}" destId="{DB0638EB-4A42-4D2F-A0E1-12D69F77DFD5}" srcOrd="0" destOrd="0" parTransId="{DD17687B-2276-4BB2-B41F-1C99E957F0D0}" sibTransId="{05D4E236-D46B-4B46-8A19-9EF7E9818C8A}"/>
    <dgm:cxn modelId="{E13F4689-B5FA-4140-88C6-54EA6668B5D6}" srcId="{22FC1D96-8BE8-4193-A715-014DA34E6C79}" destId="{745D9F62-5F99-4BAE-8E37-9DB0ACDAFC25}" srcOrd="1" destOrd="0" parTransId="{89891BAE-F76B-4EA1-90E7-C2B89DDC6D4E}" sibTransId="{E620C6A7-45BC-49FB-8C87-B72B01A7FD5C}"/>
    <dgm:cxn modelId="{C10C1C65-EC4C-41AC-ABD0-BFD1F5A159FB}" type="presParOf" srcId="{FB6EA26E-F7A9-40FC-8805-476CA8EB7C0D}" destId="{8B77EA2A-F7E0-4EC1-B3A6-D8D55A0BF570}" srcOrd="0" destOrd="0" presId="urn:microsoft.com/office/officeart/2005/8/layout/equation2"/>
    <dgm:cxn modelId="{49DB3321-5B5F-496E-9520-2D79ACF7FFC9}" type="presParOf" srcId="{8B77EA2A-F7E0-4EC1-B3A6-D8D55A0BF570}" destId="{3952CC06-A867-439D-A7A0-1FE64A2E9DC6}" srcOrd="0" destOrd="0" presId="urn:microsoft.com/office/officeart/2005/8/layout/equation2"/>
    <dgm:cxn modelId="{C53B4ACF-867C-443B-A82D-980A3D0EFEE1}" type="presParOf" srcId="{8B77EA2A-F7E0-4EC1-B3A6-D8D55A0BF570}" destId="{A37B9E5A-D912-4A87-92A0-C9789966D03B}" srcOrd="1" destOrd="0" presId="urn:microsoft.com/office/officeart/2005/8/layout/equation2"/>
    <dgm:cxn modelId="{0A9A140E-45AE-4A47-B482-B80F054EFFFF}" type="presParOf" srcId="{8B77EA2A-F7E0-4EC1-B3A6-D8D55A0BF570}" destId="{3C97F731-F82C-4609-A31A-FCB621BFBEF2}" srcOrd="2" destOrd="0" presId="urn:microsoft.com/office/officeart/2005/8/layout/equation2"/>
    <dgm:cxn modelId="{B23E03BC-004F-4387-87F5-370E3C47BD89}" type="presParOf" srcId="{8B77EA2A-F7E0-4EC1-B3A6-D8D55A0BF570}" destId="{3B1944B6-A766-458E-B793-FF26D89E029F}" srcOrd="3" destOrd="0" presId="urn:microsoft.com/office/officeart/2005/8/layout/equation2"/>
    <dgm:cxn modelId="{AFBC773C-EDA4-4F2C-9972-B11369C40F83}" type="presParOf" srcId="{8B77EA2A-F7E0-4EC1-B3A6-D8D55A0BF570}" destId="{CE9697E1-67FC-4D35-9ED2-55C7ECB87010}" srcOrd="4" destOrd="0" presId="urn:microsoft.com/office/officeart/2005/8/layout/equation2"/>
    <dgm:cxn modelId="{8225135B-4CAC-4867-85D7-70F86389942B}" type="presParOf" srcId="{FB6EA26E-F7A9-40FC-8805-476CA8EB7C0D}" destId="{C181F86D-B811-4AF1-B63D-ADA0234EBD9C}" srcOrd="1" destOrd="0" presId="urn:microsoft.com/office/officeart/2005/8/layout/equation2"/>
    <dgm:cxn modelId="{B6E64E7B-2B00-428C-8191-665DBA686D3F}" type="presParOf" srcId="{C181F86D-B811-4AF1-B63D-ADA0234EBD9C}" destId="{AE5DBA83-189B-4B80-B6DF-81580430975C}" srcOrd="0" destOrd="0" presId="urn:microsoft.com/office/officeart/2005/8/layout/equation2"/>
    <dgm:cxn modelId="{063522A3-0586-4BAC-9D17-A625757A9CCC}" type="presParOf" srcId="{FB6EA26E-F7A9-40FC-8805-476CA8EB7C0D}" destId="{B955C23A-226E-45AC-AB73-4972E0FE9A6E}"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ED53C3-EEE4-4DF5-96CE-4052643D4A1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5A6AE80A-1A15-4159-A491-917D794C920B}">
      <dgm:prSet phldrT="[Κείμενο]"/>
      <dgm:spPr/>
      <dgm:t>
        <a:bodyPr/>
        <a:lstStyle/>
        <a:p>
          <a:pPr algn="ctr"/>
          <a:r>
            <a:rPr lang="el-GR" dirty="0" smtClean="0"/>
            <a:t>2</a:t>
          </a:r>
          <a:r>
            <a:rPr lang="en-US" dirty="0" smtClean="0"/>
            <a:t>7</a:t>
          </a:r>
          <a:r>
            <a:rPr lang="el-GR" dirty="0" smtClean="0"/>
            <a:t> </a:t>
          </a:r>
          <a:r>
            <a:rPr lang="el-GR" dirty="0" smtClean="0"/>
            <a:t>δικαστές</a:t>
          </a:r>
          <a:endParaRPr lang="el-GR" dirty="0"/>
        </a:p>
      </dgm:t>
    </dgm:pt>
    <dgm:pt modelId="{2A66A8E5-B314-4561-B4B6-36098D5D6CCF}" type="parTrans" cxnId="{5FD9D9D2-9B7B-425C-878C-5E8C3D1A3146}">
      <dgm:prSet/>
      <dgm:spPr/>
      <dgm:t>
        <a:bodyPr/>
        <a:lstStyle/>
        <a:p>
          <a:endParaRPr lang="el-GR"/>
        </a:p>
      </dgm:t>
    </dgm:pt>
    <dgm:pt modelId="{FFB9D6F9-EF18-41AB-A61D-3DEEEC7543C8}" type="sibTrans" cxnId="{5FD9D9D2-9B7B-425C-878C-5E8C3D1A3146}">
      <dgm:prSet/>
      <dgm:spPr/>
      <dgm:t>
        <a:bodyPr/>
        <a:lstStyle/>
        <a:p>
          <a:endParaRPr lang="el-GR"/>
        </a:p>
      </dgm:t>
    </dgm:pt>
    <dgm:pt modelId="{C1041915-C235-43B2-8CB0-4FBDCD788095}">
      <dgm:prSet phldrT="[Κείμενο]"/>
      <dgm:spPr/>
      <dgm:t>
        <a:bodyPr/>
        <a:lstStyle/>
        <a:p>
          <a:endParaRPr lang="el-GR" dirty="0"/>
        </a:p>
      </dgm:t>
    </dgm:pt>
    <dgm:pt modelId="{6A61F9CF-87BD-4EB1-A074-7695AA987FB1}" type="parTrans" cxnId="{A562FF34-93F4-4920-9741-2A17C32F0D6E}">
      <dgm:prSet/>
      <dgm:spPr/>
      <dgm:t>
        <a:bodyPr/>
        <a:lstStyle/>
        <a:p>
          <a:endParaRPr lang="el-GR"/>
        </a:p>
      </dgm:t>
    </dgm:pt>
    <dgm:pt modelId="{0FB7CF55-1B65-4E4A-A5B7-2CBAEC5D1B16}" type="sibTrans" cxnId="{A562FF34-93F4-4920-9741-2A17C32F0D6E}">
      <dgm:prSet/>
      <dgm:spPr/>
      <dgm:t>
        <a:bodyPr/>
        <a:lstStyle/>
        <a:p>
          <a:endParaRPr lang="el-GR"/>
        </a:p>
      </dgm:t>
    </dgm:pt>
    <dgm:pt modelId="{3F6E41C8-F8FD-46C5-8BD4-324DD719C1AE}">
      <dgm:prSet phldrT="[Κείμενο]"/>
      <dgm:spPr/>
      <dgm:t>
        <a:bodyPr/>
        <a:lstStyle/>
        <a:p>
          <a:r>
            <a:rPr lang="el-GR" dirty="0" smtClean="0"/>
            <a:t>11 Γενικοί Εισαγγελείς </a:t>
          </a:r>
          <a:endParaRPr lang="el-GR" dirty="0"/>
        </a:p>
      </dgm:t>
    </dgm:pt>
    <dgm:pt modelId="{813618B2-6426-4F05-B39F-1B17AE403CAD}" type="parTrans" cxnId="{A8738659-E12C-4391-8987-663A8A03327F}">
      <dgm:prSet/>
      <dgm:spPr/>
      <dgm:t>
        <a:bodyPr/>
        <a:lstStyle/>
        <a:p>
          <a:endParaRPr lang="el-GR"/>
        </a:p>
      </dgm:t>
    </dgm:pt>
    <dgm:pt modelId="{30EDFD6B-9DEA-4D19-8C5D-4921AB9F5EB3}" type="sibTrans" cxnId="{A8738659-E12C-4391-8987-663A8A03327F}">
      <dgm:prSet/>
      <dgm:spPr/>
      <dgm:t>
        <a:bodyPr/>
        <a:lstStyle/>
        <a:p>
          <a:endParaRPr lang="el-GR"/>
        </a:p>
      </dgm:t>
    </dgm:pt>
    <dgm:pt modelId="{536CFA76-B2BC-4EFA-A899-3BDCA280428E}">
      <dgm:prSet phldrT="[Κείμενο]"/>
      <dgm:spPr/>
      <dgm:t>
        <a:bodyPr/>
        <a:lstStyle/>
        <a:p>
          <a:endParaRPr lang="el-GR" dirty="0"/>
        </a:p>
      </dgm:t>
    </dgm:pt>
    <dgm:pt modelId="{EBA5E65E-5F89-4203-B2E9-364EF3C9810E}" type="parTrans" cxnId="{72AF5C02-FE09-4999-963D-D6522EE66DCB}">
      <dgm:prSet/>
      <dgm:spPr/>
      <dgm:t>
        <a:bodyPr/>
        <a:lstStyle/>
        <a:p>
          <a:endParaRPr lang="el-GR"/>
        </a:p>
      </dgm:t>
    </dgm:pt>
    <dgm:pt modelId="{3A4C4761-DCD7-4A70-B4CA-FFCDCAFA79D0}" type="sibTrans" cxnId="{72AF5C02-FE09-4999-963D-D6522EE66DCB}">
      <dgm:prSet/>
      <dgm:spPr/>
      <dgm:t>
        <a:bodyPr/>
        <a:lstStyle/>
        <a:p>
          <a:endParaRPr lang="el-GR"/>
        </a:p>
      </dgm:t>
    </dgm:pt>
    <dgm:pt modelId="{A1E9D936-E45D-46CC-919D-DF83C738963D}" type="pres">
      <dgm:prSet presAssocID="{1CED53C3-EEE4-4DF5-96CE-4052643D4A1D}" presName="linear" presStyleCnt="0">
        <dgm:presLayoutVars>
          <dgm:animLvl val="lvl"/>
          <dgm:resizeHandles val="exact"/>
        </dgm:presLayoutVars>
      </dgm:prSet>
      <dgm:spPr/>
      <dgm:t>
        <a:bodyPr/>
        <a:lstStyle/>
        <a:p>
          <a:endParaRPr lang="el-GR"/>
        </a:p>
      </dgm:t>
    </dgm:pt>
    <dgm:pt modelId="{7F81076F-3CC5-4AB4-8C66-59AB5BE9A96A}" type="pres">
      <dgm:prSet presAssocID="{5A6AE80A-1A15-4159-A491-917D794C920B}" presName="parentText" presStyleLbl="node1" presStyleIdx="0" presStyleCnt="2">
        <dgm:presLayoutVars>
          <dgm:chMax val="0"/>
          <dgm:bulletEnabled val="1"/>
        </dgm:presLayoutVars>
      </dgm:prSet>
      <dgm:spPr/>
      <dgm:t>
        <a:bodyPr/>
        <a:lstStyle/>
        <a:p>
          <a:endParaRPr lang="el-GR"/>
        </a:p>
      </dgm:t>
    </dgm:pt>
    <dgm:pt modelId="{25309F67-2E7D-4FFE-92ED-2411FCBC004F}" type="pres">
      <dgm:prSet presAssocID="{5A6AE80A-1A15-4159-A491-917D794C920B}" presName="childText" presStyleLbl="revTx" presStyleIdx="0" presStyleCnt="2">
        <dgm:presLayoutVars>
          <dgm:bulletEnabled val="1"/>
        </dgm:presLayoutVars>
      </dgm:prSet>
      <dgm:spPr/>
      <dgm:t>
        <a:bodyPr/>
        <a:lstStyle/>
        <a:p>
          <a:endParaRPr lang="el-GR"/>
        </a:p>
      </dgm:t>
    </dgm:pt>
    <dgm:pt modelId="{17030F88-B180-432B-B44B-58F69E1AE98E}" type="pres">
      <dgm:prSet presAssocID="{3F6E41C8-F8FD-46C5-8BD4-324DD719C1AE}" presName="parentText" presStyleLbl="node1" presStyleIdx="1" presStyleCnt="2">
        <dgm:presLayoutVars>
          <dgm:chMax val="0"/>
          <dgm:bulletEnabled val="1"/>
        </dgm:presLayoutVars>
      </dgm:prSet>
      <dgm:spPr/>
      <dgm:t>
        <a:bodyPr/>
        <a:lstStyle/>
        <a:p>
          <a:endParaRPr lang="el-GR"/>
        </a:p>
      </dgm:t>
    </dgm:pt>
    <dgm:pt modelId="{2628BF5E-1E32-436D-B961-0CB6FD0E4B1D}" type="pres">
      <dgm:prSet presAssocID="{3F6E41C8-F8FD-46C5-8BD4-324DD719C1AE}" presName="childText" presStyleLbl="revTx" presStyleIdx="1" presStyleCnt="2">
        <dgm:presLayoutVars>
          <dgm:bulletEnabled val="1"/>
        </dgm:presLayoutVars>
      </dgm:prSet>
      <dgm:spPr/>
      <dgm:t>
        <a:bodyPr/>
        <a:lstStyle/>
        <a:p>
          <a:endParaRPr lang="el-GR"/>
        </a:p>
      </dgm:t>
    </dgm:pt>
  </dgm:ptLst>
  <dgm:cxnLst>
    <dgm:cxn modelId="{A562FF34-93F4-4920-9741-2A17C32F0D6E}" srcId="{5A6AE80A-1A15-4159-A491-917D794C920B}" destId="{C1041915-C235-43B2-8CB0-4FBDCD788095}" srcOrd="0" destOrd="0" parTransId="{6A61F9CF-87BD-4EB1-A074-7695AA987FB1}" sibTransId="{0FB7CF55-1B65-4E4A-A5B7-2CBAEC5D1B16}"/>
    <dgm:cxn modelId="{90E096FB-045D-4365-AECD-7DEDDEB91581}" type="presOf" srcId="{1CED53C3-EEE4-4DF5-96CE-4052643D4A1D}" destId="{A1E9D936-E45D-46CC-919D-DF83C738963D}" srcOrd="0" destOrd="0" presId="urn:microsoft.com/office/officeart/2005/8/layout/vList2"/>
    <dgm:cxn modelId="{5FD9D9D2-9B7B-425C-878C-5E8C3D1A3146}" srcId="{1CED53C3-EEE4-4DF5-96CE-4052643D4A1D}" destId="{5A6AE80A-1A15-4159-A491-917D794C920B}" srcOrd="0" destOrd="0" parTransId="{2A66A8E5-B314-4561-B4B6-36098D5D6CCF}" sibTransId="{FFB9D6F9-EF18-41AB-A61D-3DEEEC7543C8}"/>
    <dgm:cxn modelId="{BF2116EE-0F55-476D-A9AE-0B95222CFE93}" type="presOf" srcId="{3F6E41C8-F8FD-46C5-8BD4-324DD719C1AE}" destId="{17030F88-B180-432B-B44B-58F69E1AE98E}" srcOrd="0" destOrd="0" presId="urn:microsoft.com/office/officeart/2005/8/layout/vList2"/>
    <dgm:cxn modelId="{72AF5C02-FE09-4999-963D-D6522EE66DCB}" srcId="{3F6E41C8-F8FD-46C5-8BD4-324DD719C1AE}" destId="{536CFA76-B2BC-4EFA-A899-3BDCA280428E}" srcOrd="0" destOrd="0" parTransId="{EBA5E65E-5F89-4203-B2E9-364EF3C9810E}" sibTransId="{3A4C4761-DCD7-4A70-B4CA-FFCDCAFA79D0}"/>
    <dgm:cxn modelId="{987D5B53-D4A3-476A-B52A-3F7FEF2C2750}" type="presOf" srcId="{C1041915-C235-43B2-8CB0-4FBDCD788095}" destId="{25309F67-2E7D-4FFE-92ED-2411FCBC004F}" srcOrd="0" destOrd="0" presId="urn:microsoft.com/office/officeart/2005/8/layout/vList2"/>
    <dgm:cxn modelId="{2A4EFD40-7823-4FD7-8F5D-1644261B15C3}" type="presOf" srcId="{5A6AE80A-1A15-4159-A491-917D794C920B}" destId="{7F81076F-3CC5-4AB4-8C66-59AB5BE9A96A}" srcOrd="0" destOrd="0" presId="urn:microsoft.com/office/officeart/2005/8/layout/vList2"/>
    <dgm:cxn modelId="{23396124-0860-4A27-B2BE-D29D892B3DA9}" type="presOf" srcId="{536CFA76-B2BC-4EFA-A899-3BDCA280428E}" destId="{2628BF5E-1E32-436D-B961-0CB6FD0E4B1D}" srcOrd="0" destOrd="0" presId="urn:microsoft.com/office/officeart/2005/8/layout/vList2"/>
    <dgm:cxn modelId="{A8738659-E12C-4391-8987-663A8A03327F}" srcId="{1CED53C3-EEE4-4DF5-96CE-4052643D4A1D}" destId="{3F6E41C8-F8FD-46C5-8BD4-324DD719C1AE}" srcOrd="1" destOrd="0" parTransId="{813618B2-6426-4F05-B39F-1B17AE403CAD}" sibTransId="{30EDFD6B-9DEA-4D19-8C5D-4921AB9F5EB3}"/>
    <dgm:cxn modelId="{B2F85F12-364C-49A3-AE12-C1CA52C0D348}" type="presParOf" srcId="{A1E9D936-E45D-46CC-919D-DF83C738963D}" destId="{7F81076F-3CC5-4AB4-8C66-59AB5BE9A96A}" srcOrd="0" destOrd="0" presId="urn:microsoft.com/office/officeart/2005/8/layout/vList2"/>
    <dgm:cxn modelId="{948AFB65-89AC-4ABC-8F8D-625481054DE1}" type="presParOf" srcId="{A1E9D936-E45D-46CC-919D-DF83C738963D}" destId="{25309F67-2E7D-4FFE-92ED-2411FCBC004F}" srcOrd="1" destOrd="0" presId="urn:microsoft.com/office/officeart/2005/8/layout/vList2"/>
    <dgm:cxn modelId="{D117048D-7A47-4218-867F-1F77D212B0DA}" type="presParOf" srcId="{A1E9D936-E45D-46CC-919D-DF83C738963D}" destId="{17030F88-B180-432B-B44B-58F69E1AE98E}" srcOrd="2" destOrd="0" presId="urn:microsoft.com/office/officeart/2005/8/layout/vList2"/>
    <dgm:cxn modelId="{4A4B0591-A972-4BB6-AA59-8B23E36EDB9A}" type="presParOf" srcId="{A1E9D936-E45D-46CC-919D-DF83C738963D}" destId="{2628BF5E-1E32-436D-B961-0CB6FD0E4B1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E7A88C-17DA-4110-9D58-2BB02273AE10}"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l-GR"/>
        </a:p>
      </dgm:t>
    </dgm:pt>
    <dgm:pt modelId="{78462262-2E74-4DDF-96BB-B807D6729583}">
      <dgm:prSet phldrT="[Κείμενο]"/>
      <dgm:spPr/>
      <dgm:t>
        <a:bodyPr/>
        <a:lstStyle/>
        <a:p>
          <a:r>
            <a:rPr lang="el-GR" b="1" dirty="0" smtClean="0"/>
            <a:t>Προσόντα</a:t>
          </a:r>
          <a:endParaRPr lang="el-GR" b="1" dirty="0"/>
        </a:p>
      </dgm:t>
    </dgm:pt>
    <dgm:pt modelId="{FA9613C9-0D31-4110-BC01-D889D6BF0319}" type="parTrans" cxnId="{36D63572-B502-4DA0-9118-6DE077BD3B23}">
      <dgm:prSet/>
      <dgm:spPr/>
      <dgm:t>
        <a:bodyPr/>
        <a:lstStyle/>
        <a:p>
          <a:endParaRPr lang="el-GR"/>
        </a:p>
      </dgm:t>
    </dgm:pt>
    <dgm:pt modelId="{6106096A-A637-42A7-BA9F-42EF6B1BE5C0}" type="sibTrans" cxnId="{36D63572-B502-4DA0-9118-6DE077BD3B23}">
      <dgm:prSet/>
      <dgm:spPr/>
      <dgm:t>
        <a:bodyPr/>
        <a:lstStyle/>
        <a:p>
          <a:endParaRPr lang="el-GR"/>
        </a:p>
      </dgm:t>
    </dgm:pt>
    <dgm:pt modelId="{E35A6817-1E46-4F22-9AC8-07EF6F8EE519}">
      <dgm:prSet phldrT="[Κείμενο]"/>
      <dgm:spPr/>
      <dgm:t>
        <a:bodyPr/>
        <a:lstStyle/>
        <a:p>
          <a:r>
            <a:rPr lang="el-GR" b="0" i="0" dirty="0" smtClean="0"/>
            <a:t>παρέχουν πλήρη εγγύηση ανεξαρτησίας και συγκεντρώνουν στις χώρες τους τις αναγκαίες προϋποθέσεις για διορισμό στα ανώτατα δικαστικά αξιώματα ή είναι νομικοί αναγνωρισμένου κύρους.</a:t>
          </a:r>
          <a:endParaRPr lang="el-GR" dirty="0"/>
        </a:p>
      </dgm:t>
    </dgm:pt>
    <dgm:pt modelId="{41BD54C8-3B36-4845-B5BE-A4761F795AA8}" type="parTrans" cxnId="{6B9BB0BA-A3E3-4321-B2D6-762F54EEF3EA}">
      <dgm:prSet/>
      <dgm:spPr/>
      <dgm:t>
        <a:bodyPr/>
        <a:lstStyle/>
        <a:p>
          <a:endParaRPr lang="el-GR"/>
        </a:p>
      </dgm:t>
    </dgm:pt>
    <dgm:pt modelId="{CC911D9F-600F-4614-9D67-F8001D98F82A}" type="sibTrans" cxnId="{6B9BB0BA-A3E3-4321-B2D6-762F54EEF3EA}">
      <dgm:prSet/>
      <dgm:spPr/>
      <dgm:t>
        <a:bodyPr/>
        <a:lstStyle/>
        <a:p>
          <a:endParaRPr lang="el-GR"/>
        </a:p>
      </dgm:t>
    </dgm:pt>
    <dgm:pt modelId="{003CBF79-7E07-4454-BCE2-CEAE10A48B5A}">
      <dgm:prSet phldrT="[Κείμενο]"/>
      <dgm:spPr/>
      <dgm:t>
        <a:bodyPr/>
        <a:lstStyle/>
        <a:p>
          <a:r>
            <a:rPr lang="el-GR" b="1" dirty="0" smtClean="0"/>
            <a:t>Διαδικασία διορισμού</a:t>
          </a:r>
          <a:endParaRPr lang="el-GR" b="1" dirty="0"/>
        </a:p>
      </dgm:t>
    </dgm:pt>
    <dgm:pt modelId="{BCF71F80-012C-487A-BE5D-EA9C43BB4B3C}" type="parTrans" cxnId="{1136C2CB-AC24-4780-9898-7808A3581D45}">
      <dgm:prSet/>
      <dgm:spPr/>
      <dgm:t>
        <a:bodyPr/>
        <a:lstStyle/>
        <a:p>
          <a:endParaRPr lang="el-GR"/>
        </a:p>
      </dgm:t>
    </dgm:pt>
    <dgm:pt modelId="{BEC1E2DE-63AE-4CAA-A0E9-5459E1B13C0E}" type="sibTrans" cxnId="{1136C2CB-AC24-4780-9898-7808A3581D45}">
      <dgm:prSet/>
      <dgm:spPr/>
      <dgm:t>
        <a:bodyPr/>
        <a:lstStyle/>
        <a:p>
          <a:endParaRPr lang="el-GR"/>
        </a:p>
      </dgm:t>
    </dgm:pt>
    <dgm:pt modelId="{FB0FCE46-46A4-46EF-8DE3-CE61442BD97E}">
      <dgm:prSet phldrT="[Κείμενο]"/>
      <dgm:spPr/>
      <dgm:t>
        <a:bodyPr/>
        <a:lstStyle/>
        <a:p>
          <a:r>
            <a:rPr lang="el-GR" dirty="0" smtClean="0"/>
            <a:t>με κοινή συμφωνία από τις κυβερνήσεις των κρατών μελών</a:t>
          </a:r>
          <a:endParaRPr lang="el-GR" dirty="0"/>
        </a:p>
      </dgm:t>
    </dgm:pt>
    <dgm:pt modelId="{F0428677-3CF0-403A-90DB-FD8F00A19338}" type="parTrans" cxnId="{98935C2B-D22B-43AF-AFD4-97E7F79D193E}">
      <dgm:prSet/>
      <dgm:spPr/>
      <dgm:t>
        <a:bodyPr/>
        <a:lstStyle/>
        <a:p>
          <a:endParaRPr lang="el-GR"/>
        </a:p>
      </dgm:t>
    </dgm:pt>
    <dgm:pt modelId="{5D12DF56-6261-44A7-A5B2-F66F9ED29DAD}" type="sibTrans" cxnId="{98935C2B-D22B-43AF-AFD4-97E7F79D193E}">
      <dgm:prSet/>
      <dgm:spPr/>
      <dgm:t>
        <a:bodyPr/>
        <a:lstStyle/>
        <a:p>
          <a:endParaRPr lang="el-GR"/>
        </a:p>
      </dgm:t>
    </dgm:pt>
    <dgm:pt modelId="{3D833D3B-A95B-469B-B0D9-AAF9B440CB21}">
      <dgm:prSet phldrT="[Κείμενο]"/>
      <dgm:spPr/>
      <dgm:t>
        <a:bodyPr/>
        <a:lstStyle/>
        <a:p>
          <a:r>
            <a:rPr lang="el-GR" b="0" i="0" dirty="0" smtClean="0"/>
            <a:t>μετά από διαβούλευση με επιτροπή επιφορτισμένη να γνωμοδοτεί επί της καταλληλότητας των προτεινομένων υποψηφίων για την άσκηση των σχετικών καθηκόντων. </a:t>
          </a:r>
          <a:endParaRPr lang="el-GR" dirty="0"/>
        </a:p>
      </dgm:t>
    </dgm:pt>
    <dgm:pt modelId="{D40C16DF-AEB2-434C-B281-66C7284563E5}" type="parTrans" cxnId="{E1A66DBE-9E29-4871-973E-32CBD17A8D94}">
      <dgm:prSet/>
      <dgm:spPr/>
      <dgm:t>
        <a:bodyPr/>
        <a:lstStyle/>
        <a:p>
          <a:endParaRPr lang="el-GR"/>
        </a:p>
      </dgm:t>
    </dgm:pt>
    <dgm:pt modelId="{687AA763-6539-4F64-874E-28BA99E87CD7}" type="sibTrans" cxnId="{E1A66DBE-9E29-4871-973E-32CBD17A8D94}">
      <dgm:prSet/>
      <dgm:spPr/>
      <dgm:t>
        <a:bodyPr/>
        <a:lstStyle/>
        <a:p>
          <a:endParaRPr lang="el-GR"/>
        </a:p>
      </dgm:t>
    </dgm:pt>
    <dgm:pt modelId="{8AF1D5F9-3B23-407F-B5CA-BD590BFDD3CF}">
      <dgm:prSet phldrT="[Κείμενο]"/>
      <dgm:spPr/>
      <dgm:t>
        <a:bodyPr/>
        <a:lstStyle/>
        <a:p>
          <a:r>
            <a:rPr lang="el-GR" b="1" dirty="0" smtClean="0"/>
            <a:t>Διάρκεια θητείας </a:t>
          </a:r>
          <a:endParaRPr lang="el-GR" b="1" dirty="0"/>
        </a:p>
      </dgm:t>
    </dgm:pt>
    <dgm:pt modelId="{C18CA70B-4904-48E7-9DE9-4323D1A242B4}" type="parTrans" cxnId="{A4A7D3BB-156C-45C5-88C7-384961893038}">
      <dgm:prSet/>
      <dgm:spPr/>
      <dgm:t>
        <a:bodyPr/>
        <a:lstStyle/>
        <a:p>
          <a:endParaRPr lang="el-GR"/>
        </a:p>
      </dgm:t>
    </dgm:pt>
    <dgm:pt modelId="{AE1F66E1-1ADC-4BF1-8CC6-D632F83880B8}" type="sibTrans" cxnId="{A4A7D3BB-156C-45C5-88C7-384961893038}">
      <dgm:prSet/>
      <dgm:spPr/>
      <dgm:t>
        <a:bodyPr/>
        <a:lstStyle/>
        <a:p>
          <a:endParaRPr lang="el-GR"/>
        </a:p>
      </dgm:t>
    </dgm:pt>
    <dgm:pt modelId="{25C6D2E1-D741-4E84-B6D7-7BDB1FEFD248}">
      <dgm:prSet phldrT="[Κείμενο]"/>
      <dgm:spPr/>
      <dgm:t>
        <a:bodyPr/>
        <a:lstStyle/>
        <a:p>
          <a:r>
            <a:rPr lang="el-GR" dirty="0" smtClean="0"/>
            <a:t>εξαετής</a:t>
          </a:r>
          <a:endParaRPr lang="el-GR" dirty="0"/>
        </a:p>
      </dgm:t>
    </dgm:pt>
    <dgm:pt modelId="{FE6D4603-9209-43DC-B29B-8AF470C2EC8A}" type="parTrans" cxnId="{0718F684-1923-46AE-88A9-3B63553B4102}">
      <dgm:prSet/>
      <dgm:spPr/>
      <dgm:t>
        <a:bodyPr/>
        <a:lstStyle/>
        <a:p>
          <a:endParaRPr lang="el-GR"/>
        </a:p>
      </dgm:t>
    </dgm:pt>
    <dgm:pt modelId="{8B71F64D-A94F-40DC-AE7F-0B9FBD181D37}" type="sibTrans" cxnId="{0718F684-1923-46AE-88A9-3B63553B4102}">
      <dgm:prSet/>
      <dgm:spPr/>
      <dgm:t>
        <a:bodyPr/>
        <a:lstStyle/>
        <a:p>
          <a:endParaRPr lang="el-GR"/>
        </a:p>
      </dgm:t>
    </dgm:pt>
    <dgm:pt modelId="{BEBC7CBA-C092-488D-BEFA-527F2F770705}">
      <dgm:prSet phldrT="[Κείμενο]"/>
      <dgm:spPr/>
      <dgm:t>
        <a:bodyPr/>
        <a:lstStyle/>
        <a:p>
          <a:r>
            <a:rPr lang="el-GR" dirty="0" smtClean="0"/>
            <a:t>ανανεώσιμη</a:t>
          </a:r>
          <a:endParaRPr lang="el-GR" dirty="0"/>
        </a:p>
      </dgm:t>
    </dgm:pt>
    <dgm:pt modelId="{EDA8998E-9944-40D7-B661-5A7C569DCBBA}" type="parTrans" cxnId="{59BA41F3-B82F-4B2C-89FE-2FB9084F46C8}">
      <dgm:prSet/>
      <dgm:spPr/>
      <dgm:t>
        <a:bodyPr/>
        <a:lstStyle/>
        <a:p>
          <a:endParaRPr lang="el-GR"/>
        </a:p>
      </dgm:t>
    </dgm:pt>
    <dgm:pt modelId="{E1FF443C-0093-4902-A70E-E27C9C084B80}" type="sibTrans" cxnId="{59BA41F3-B82F-4B2C-89FE-2FB9084F46C8}">
      <dgm:prSet/>
      <dgm:spPr/>
      <dgm:t>
        <a:bodyPr/>
        <a:lstStyle/>
        <a:p>
          <a:endParaRPr lang="el-GR"/>
        </a:p>
      </dgm:t>
    </dgm:pt>
    <dgm:pt modelId="{2D2BE861-D322-47A9-8E25-32A848BE3398}" type="pres">
      <dgm:prSet presAssocID="{C3E7A88C-17DA-4110-9D58-2BB02273AE10}" presName="linear" presStyleCnt="0">
        <dgm:presLayoutVars>
          <dgm:dir/>
          <dgm:resizeHandles val="exact"/>
        </dgm:presLayoutVars>
      </dgm:prSet>
      <dgm:spPr/>
      <dgm:t>
        <a:bodyPr/>
        <a:lstStyle/>
        <a:p>
          <a:endParaRPr lang="el-GR"/>
        </a:p>
      </dgm:t>
    </dgm:pt>
    <dgm:pt modelId="{BB3734C1-8DE9-4DAB-BCA5-E8CD90A69727}" type="pres">
      <dgm:prSet presAssocID="{78462262-2E74-4DDF-96BB-B807D6729583}" presName="comp" presStyleCnt="0"/>
      <dgm:spPr/>
    </dgm:pt>
    <dgm:pt modelId="{ED62045A-AEF1-426E-B29C-F1AD058CC70D}" type="pres">
      <dgm:prSet presAssocID="{78462262-2E74-4DDF-96BB-B807D6729583}" presName="box" presStyleLbl="node1" presStyleIdx="0" presStyleCnt="3"/>
      <dgm:spPr/>
      <dgm:t>
        <a:bodyPr/>
        <a:lstStyle/>
        <a:p>
          <a:endParaRPr lang="el-GR"/>
        </a:p>
      </dgm:t>
    </dgm:pt>
    <dgm:pt modelId="{53AD4180-B7BE-4F8D-9895-ECD22D4215C0}" type="pres">
      <dgm:prSet presAssocID="{78462262-2E74-4DDF-96BB-B807D6729583}" presName="img" presStyleLbl="fgImgPlace1" presStyleIdx="0" presStyleCnt="3"/>
      <dgm:spPr>
        <a:blipFill rotWithShape="0">
          <a:blip xmlns:r="http://schemas.openxmlformats.org/officeDocument/2006/relationships" r:embed="rId1"/>
          <a:stretch>
            <a:fillRect/>
          </a:stretch>
        </a:blipFill>
      </dgm:spPr>
    </dgm:pt>
    <dgm:pt modelId="{C7BF32E2-9E80-42DF-829D-04E408FA443F}" type="pres">
      <dgm:prSet presAssocID="{78462262-2E74-4DDF-96BB-B807D6729583}" presName="text" presStyleLbl="node1" presStyleIdx="0" presStyleCnt="3">
        <dgm:presLayoutVars>
          <dgm:bulletEnabled val="1"/>
        </dgm:presLayoutVars>
      </dgm:prSet>
      <dgm:spPr/>
      <dgm:t>
        <a:bodyPr/>
        <a:lstStyle/>
        <a:p>
          <a:endParaRPr lang="el-GR"/>
        </a:p>
      </dgm:t>
    </dgm:pt>
    <dgm:pt modelId="{7FA39F09-9CAC-4258-9D3A-643D152E2212}" type="pres">
      <dgm:prSet presAssocID="{6106096A-A637-42A7-BA9F-42EF6B1BE5C0}" presName="spacer" presStyleCnt="0"/>
      <dgm:spPr/>
    </dgm:pt>
    <dgm:pt modelId="{34744217-B232-4B77-9A00-F73F45285768}" type="pres">
      <dgm:prSet presAssocID="{003CBF79-7E07-4454-BCE2-CEAE10A48B5A}" presName="comp" presStyleCnt="0"/>
      <dgm:spPr/>
    </dgm:pt>
    <dgm:pt modelId="{A29B210E-EA53-4761-87EC-B625B95CC5DA}" type="pres">
      <dgm:prSet presAssocID="{003CBF79-7E07-4454-BCE2-CEAE10A48B5A}" presName="box" presStyleLbl="node1" presStyleIdx="1" presStyleCnt="3"/>
      <dgm:spPr/>
      <dgm:t>
        <a:bodyPr/>
        <a:lstStyle/>
        <a:p>
          <a:endParaRPr lang="el-GR"/>
        </a:p>
      </dgm:t>
    </dgm:pt>
    <dgm:pt modelId="{F125830B-A6D0-494A-B1AB-9AA69B0893D0}" type="pres">
      <dgm:prSet presAssocID="{003CBF79-7E07-4454-BCE2-CEAE10A48B5A}" presName="img" presStyleLbl="fgImgPlace1" presStyleIdx="1" presStyleCnt="3"/>
      <dgm:spPr>
        <a:blipFill rotWithShape="0">
          <a:blip xmlns:r="http://schemas.openxmlformats.org/officeDocument/2006/relationships" r:embed="rId2"/>
          <a:stretch>
            <a:fillRect/>
          </a:stretch>
        </a:blipFill>
      </dgm:spPr>
    </dgm:pt>
    <dgm:pt modelId="{33C0A2F5-812C-4E02-93CE-17E9C8FBDC83}" type="pres">
      <dgm:prSet presAssocID="{003CBF79-7E07-4454-BCE2-CEAE10A48B5A}" presName="text" presStyleLbl="node1" presStyleIdx="1" presStyleCnt="3">
        <dgm:presLayoutVars>
          <dgm:bulletEnabled val="1"/>
        </dgm:presLayoutVars>
      </dgm:prSet>
      <dgm:spPr/>
      <dgm:t>
        <a:bodyPr/>
        <a:lstStyle/>
        <a:p>
          <a:endParaRPr lang="el-GR"/>
        </a:p>
      </dgm:t>
    </dgm:pt>
    <dgm:pt modelId="{473DBD2D-6173-48B4-9D4F-38AC05CC36FB}" type="pres">
      <dgm:prSet presAssocID="{BEC1E2DE-63AE-4CAA-A0E9-5459E1B13C0E}" presName="spacer" presStyleCnt="0"/>
      <dgm:spPr/>
    </dgm:pt>
    <dgm:pt modelId="{FB2ABD37-9F19-4635-9B81-D12BCFC93A8C}" type="pres">
      <dgm:prSet presAssocID="{8AF1D5F9-3B23-407F-B5CA-BD590BFDD3CF}" presName="comp" presStyleCnt="0"/>
      <dgm:spPr/>
    </dgm:pt>
    <dgm:pt modelId="{A15D8785-DF87-42FF-AFFD-AF4DF79C7A1D}" type="pres">
      <dgm:prSet presAssocID="{8AF1D5F9-3B23-407F-B5CA-BD590BFDD3CF}" presName="box" presStyleLbl="node1" presStyleIdx="2" presStyleCnt="3"/>
      <dgm:spPr/>
      <dgm:t>
        <a:bodyPr/>
        <a:lstStyle/>
        <a:p>
          <a:endParaRPr lang="el-GR"/>
        </a:p>
      </dgm:t>
    </dgm:pt>
    <dgm:pt modelId="{DE9337FD-4D17-4A8F-8834-5385A53D62F0}" type="pres">
      <dgm:prSet presAssocID="{8AF1D5F9-3B23-407F-B5CA-BD590BFDD3CF}" presName="img" presStyleLbl="fgImgPlace1" presStyleIdx="2" presStyleCnt="3"/>
      <dgm:spPr>
        <a:blipFill rotWithShape="0">
          <a:blip xmlns:r="http://schemas.openxmlformats.org/officeDocument/2006/relationships" r:embed="rId3"/>
          <a:stretch>
            <a:fillRect/>
          </a:stretch>
        </a:blipFill>
      </dgm:spPr>
    </dgm:pt>
    <dgm:pt modelId="{1E85C2F8-85CB-4706-B20C-2A7A058CFAC6}" type="pres">
      <dgm:prSet presAssocID="{8AF1D5F9-3B23-407F-B5CA-BD590BFDD3CF}" presName="text" presStyleLbl="node1" presStyleIdx="2" presStyleCnt="3">
        <dgm:presLayoutVars>
          <dgm:bulletEnabled val="1"/>
        </dgm:presLayoutVars>
      </dgm:prSet>
      <dgm:spPr/>
      <dgm:t>
        <a:bodyPr/>
        <a:lstStyle/>
        <a:p>
          <a:endParaRPr lang="el-GR"/>
        </a:p>
      </dgm:t>
    </dgm:pt>
  </dgm:ptLst>
  <dgm:cxnLst>
    <dgm:cxn modelId="{2218EA82-F0CF-4FFE-AACE-E6A31BE50A6E}" type="presOf" srcId="{FB0FCE46-46A4-46EF-8DE3-CE61442BD97E}" destId="{33C0A2F5-812C-4E02-93CE-17E9C8FBDC83}" srcOrd="1" destOrd="1" presId="urn:microsoft.com/office/officeart/2005/8/layout/vList4#1"/>
    <dgm:cxn modelId="{36D63572-B502-4DA0-9118-6DE077BD3B23}" srcId="{C3E7A88C-17DA-4110-9D58-2BB02273AE10}" destId="{78462262-2E74-4DDF-96BB-B807D6729583}" srcOrd="0" destOrd="0" parTransId="{FA9613C9-0D31-4110-BC01-D889D6BF0319}" sibTransId="{6106096A-A637-42A7-BA9F-42EF6B1BE5C0}"/>
    <dgm:cxn modelId="{98935C2B-D22B-43AF-AFD4-97E7F79D193E}" srcId="{003CBF79-7E07-4454-BCE2-CEAE10A48B5A}" destId="{FB0FCE46-46A4-46EF-8DE3-CE61442BD97E}" srcOrd="0" destOrd="0" parTransId="{F0428677-3CF0-403A-90DB-FD8F00A19338}" sibTransId="{5D12DF56-6261-44A7-A5B2-F66F9ED29DAD}"/>
    <dgm:cxn modelId="{389CB617-66CC-4FB1-B6EE-55E627BC4E98}" type="presOf" srcId="{FB0FCE46-46A4-46EF-8DE3-CE61442BD97E}" destId="{A29B210E-EA53-4761-87EC-B625B95CC5DA}" srcOrd="0" destOrd="1" presId="urn:microsoft.com/office/officeart/2005/8/layout/vList4#1"/>
    <dgm:cxn modelId="{1771738F-4BF5-4001-9C27-083CD99E0B6F}" type="presOf" srcId="{003CBF79-7E07-4454-BCE2-CEAE10A48B5A}" destId="{33C0A2F5-812C-4E02-93CE-17E9C8FBDC83}" srcOrd="1" destOrd="0" presId="urn:microsoft.com/office/officeart/2005/8/layout/vList4#1"/>
    <dgm:cxn modelId="{6F57DC2D-B9F3-4C15-B0BB-69BC0FC780AB}" type="presOf" srcId="{25C6D2E1-D741-4E84-B6D7-7BDB1FEFD248}" destId="{1E85C2F8-85CB-4706-B20C-2A7A058CFAC6}" srcOrd="1" destOrd="1" presId="urn:microsoft.com/office/officeart/2005/8/layout/vList4#1"/>
    <dgm:cxn modelId="{2C32243F-C414-4190-B5ED-FDEAA62B7D01}" type="presOf" srcId="{E35A6817-1E46-4F22-9AC8-07EF6F8EE519}" destId="{ED62045A-AEF1-426E-B29C-F1AD058CC70D}" srcOrd="0" destOrd="1" presId="urn:microsoft.com/office/officeart/2005/8/layout/vList4#1"/>
    <dgm:cxn modelId="{F286C732-1B6A-4632-8E5C-EB2CA75DB6AD}" type="presOf" srcId="{003CBF79-7E07-4454-BCE2-CEAE10A48B5A}" destId="{A29B210E-EA53-4761-87EC-B625B95CC5DA}" srcOrd="0" destOrd="0" presId="urn:microsoft.com/office/officeart/2005/8/layout/vList4#1"/>
    <dgm:cxn modelId="{9416A71A-B82C-4DF2-8977-1EC335B3D2FA}" type="presOf" srcId="{78462262-2E74-4DDF-96BB-B807D6729583}" destId="{ED62045A-AEF1-426E-B29C-F1AD058CC70D}" srcOrd="0" destOrd="0" presId="urn:microsoft.com/office/officeart/2005/8/layout/vList4#1"/>
    <dgm:cxn modelId="{59BA41F3-B82F-4B2C-89FE-2FB9084F46C8}" srcId="{8AF1D5F9-3B23-407F-B5CA-BD590BFDD3CF}" destId="{BEBC7CBA-C092-488D-BEFA-527F2F770705}" srcOrd="1" destOrd="0" parTransId="{EDA8998E-9944-40D7-B661-5A7C569DCBBA}" sibTransId="{E1FF443C-0093-4902-A70E-E27C9C084B80}"/>
    <dgm:cxn modelId="{A4A7D3BB-156C-45C5-88C7-384961893038}" srcId="{C3E7A88C-17DA-4110-9D58-2BB02273AE10}" destId="{8AF1D5F9-3B23-407F-B5CA-BD590BFDD3CF}" srcOrd="2" destOrd="0" parTransId="{C18CA70B-4904-48E7-9DE9-4323D1A242B4}" sibTransId="{AE1F66E1-1ADC-4BF1-8CC6-D632F83880B8}"/>
    <dgm:cxn modelId="{1136C2CB-AC24-4780-9898-7808A3581D45}" srcId="{C3E7A88C-17DA-4110-9D58-2BB02273AE10}" destId="{003CBF79-7E07-4454-BCE2-CEAE10A48B5A}" srcOrd="1" destOrd="0" parTransId="{BCF71F80-012C-487A-BE5D-EA9C43BB4B3C}" sibTransId="{BEC1E2DE-63AE-4CAA-A0E9-5459E1B13C0E}"/>
    <dgm:cxn modelId="{0718F684-1923-46AE-88A9-3B63553B4102}" srcId="{8AF1D5F9-3B23-407F-B5CA-BD590BFDD3CF}" destId="{25C6D2E1-D741-4E84-B6D7-7BDB1FEFD248}" srcOrd="0" destOrd="0" parTransId="{FE6D4603-9209-43DC-B29B-8AF470C2EC8A}" sibTransId="{8B71F64D-A94F-40DC-AE7F-0B9FBD181D37}"/>
    <dgm:cxn modelId="{154E1BEC-04CA-4DAC-8DC8-5D0BF7F2641C}" type="presOf" srcId="{8AF1D5F9-3B23-407F-B5CA-BD590BFDD3CF}" destId="{1E85C2F8-85CB-4706-B20C-2A7A058CFAC6}" srcOrd="1" destOrd="0" presId="urn:microsoft.com/office/officeart/2005/8/layout/vList4#1"/>
    <dgm:cxn modelId="{6B9BB0BA-A3E3-4321-B2D6-762F54EEF3EA}" srcId="{78462262-2E74-4DDF-96BB-B807D6729583}" destId="{E35A6817-1E46-4F22-9AC8-07EF6F8EE519}" srcOrd="0" destOrd="0" parTransId="{41BD54C8-3B36-4845-B5BE-A4761F795AA8}" sibTransId="{CC911D9F-600F-4614-9D67-F8001D98F82A}"/>
    <dgm:cxn modelId="{A345DB22-959E-47D8-A686-6641E0C8BA2C}" type="presOf" srcId="{3D833D3B-A95B-469B-B0D9-AAF9B440CB21}" destId="{33C0A2F5-812C-4E02-93CE-17E9C8FBDC83}" srcOrd="1" destOrd="2" presId="urn:microsoft.com/office/officeart/2005/8/layout/vList4#1"/>
    <dgm:cxn modelId="{42C8DFCC-1DEE-4778-8423-AB871BBFE66B}" type="presOf" srcId="{E35A6817-1E46-4F22-9AC8-07EF6F8EE519}" destId="{C7BF32E2-9E80-42DF-829D-04E408FA443F}" srcOrd="1" destOrd="1" presId="urn:microsoft.com/office/officeart/2005/8/layout/vList4#1"/>
    <dgm:cxn modelId="{6A5B85B2-E735-4D90-8E21-14297549297C}" type="presOf" srcId="{BEBC7CBA-C092-488D-BEFA-527F2F770705}" destId="{1E85C2F8-85CB-4706-B20C-2A7A058CFAC6}" srcOrd="1" destOrd="2" presId="urn:microsoft.com/office/officeart/2005/8/layout/vList4#1"/>
    <dgm:cxn modelId="{2B2F07F3-1FBF-4DD1-B2F1-01586BD0D4E2}" type="presOf" srcId="{3D833D3B-A95B-469B-B0D9-AAF9B440CB21}" destId="{A29B210E-EA53-4761-87EC-B625B95CC5DA}" srcOrd="0" destOrd="2" presId="urn:microsoft.com/office/officeart/2005/8/layout/vList4#1"/>
    <dgm:cxn modelId="{05A72ADB-C4E8-4C46-BB6A-B473470085C8}" type="presOf" srcId="{BEBC7CBA-C092-488D-BEFA-527F2F770705}" destId="{A15D8785-DF87-42FF-AFFD-AF4DF79C7A1D}" srcOrd="0" destOrd="2" presId="urn:microsoft.com/office/officeart/2005/8/layout/vList4#1"/>
    <dgm:cxn modelId="{BA2CE4FF-E94A-4017-B0E3-C648D54EDA8F}" type="presOf" srcId="{8AF1D5F9-3B23-407F-B5CA-BD590BFDD3CF}" destId="{A15D8785-DF87-42FF-AFFD-AF4DF79C7A1D}" srcOrd="0" destOrd="0" presId="urn:microsoft.com/office/officeart/2005/8/layout/vList4#1"/>
    <dgm:cxn modelId="{2EAAC64D-D6B5-45FB-8511-05DF90C457B9}" type="presOf" srcId="{78462262-2E74-4DDF-96BB-B807D6729583}" destId="{C7BF32E2-9E80-42DF-829D-04E408FA443F}" srcOrd="1" destOrd="0" presId="urn:microsoft.com/office/officeart/2005/8/layout/vList4#1"/>
    <dgm:cxn modelId="{6FE453DF-B839-460A-BA5A-79FFDE281CD9}" type="presOf" srcId="{25C6D2E1-D741-4E84-B6D7-7BDB1FEFD248}" destId="{A15D8785-DF87-42FF-AFFD-AF4DF79C7A1D}" srcOrd="0" destOrd="1" presId="urn:microsoft.com/office/officeart/2005/8/layout/vList4#1"/>
    <dgm:cxn modelId="{E1A66DBE-9E29-4871-973E-32CBD17A8D94}" srcId="{003CBF79-7E07-4454-BCE2-CEAE10A48B5A}" destId="{3D833D3B-A95B-469B-B0D9-AAF9B440CB21}" srcOrd="1" destOrd="0" parTransId="{D40C16DF-AEB2-434C-B281-66C7284563E5}" sibTransId="{687AA763-6539-4F64-874E-28BA99E87CD7}"/>
    <dgm:cxn modelId="{7913243B-190A-4A79-B456-709EEF5CE261}" type="presOf" srcId="{C3E7A88C-17DA-4110-9D58-2BB02273AE10}" destId="{2D2BE861-D322-47A9-8E25-32A848BE3398}" srcOrd="0" destOrd="0" presId="urn:microsoft.com/office/officeart/2005/8/layout/vList4#1"/>
    <dgm:cxn modelId="{A03EC81B-D62A-449F-9909-4B8121C72824}" type="presParOf" srcId="{2D2BE861-D322-47A9-8E25-32A848BE3398}" destId="{BB3734C1-8DE9-4DAB-BCA5-E8CD90A69727}" srcOrd="0" destOrd="0" presId="urn:microsoft.com/office/officeart/2005/8/layout/vList4#1"/>
    <dgm:cxn modelId="{063C0086-9B39-4FCD-A25B-E42098056C5E}" type="presParOf" srcId="{BB3734C1-8DE9-4DAB-BCA5-E8CD90A69727}" destId="{ED62045A-AEF1-426E-B29C-F1AD058CC70D}" srcOrd="0" destOrd="0" presId="urn:microsoft.com/office/officeart/2005/8/layout/vList4#1"/>
    <dgm:cxn modelId="{787ED083-CCE2-4647-88A3-CF03335CD04B}" type="presParOf" srcId="{BB3734C1-8DE9-4DAB-BCA5-E8CD90A69727}" destId="{53AD4180-B7BE-4F8D-9895-ECD22D4215C0}" srcOrd="1" destOrd="0" presId="urn:microsoft.com/office/officeart/2005/8/layout/vList4#1"/>
    <dgm:cxn modelId="{7F4A681F-278A-4281-A16E-7F1EDC1A969D}" type="presParOf" srcId="{BB3734C1-8DE9-4DAB-BCA5-E8CD90A69727}" destId="{C7BF32E2-9E80-42DF-829D-04E408FA443F}" srcOrd="2" destOrd="0" presId="urn:microsoft.com/office/officeart/2005/8/layout/vList4#1"/>
    <dgm:cxn modelId="{62CDDD39-5D6F-4D5A-A4C7-ED2CB9EE20B7}" type="presParOf" srcId="{2D2BE861-D322-47A9-8E25-32A848BE3398}" destId="{7FA39F09-9CAC-4258-9D3A-643D152E2212}" srcOrd="1" destOrd="0" presId="urn:microsoft.com/office/officeart/2005/8/layout/vList4#1"/>
    <dgm:cxn modelId="{13FE9502-038C-4A86-8455-A8038114BC39}" type="presParOf" srcId="{2D2BE861-D322-47A9-8E25-32A848BE3398}" destId="{34744217-B232-4B77-9A00-F73F45285768}" srcOrd="2" destOrd="0" presId="urn:microsoft.com/office/officeart/2005/8/layout/vList4#1"/>
    <dgm:cxn modelId="{293071FA-B41A-4CDF-A51B-CE6E542DEB6A}" type="presParOf" srcId="{34744217-B232-4B77-9A00-F73F45285768}" destId="{A29B210E-EA53-4761-87EC-B625B95CC5DA}" srcOrd="0" destOrd="0" presId="urn:microsoft.com/office/officeart/2005/8/layout/vList4#1"/>
    <dgm:cxn modelId="{B5E916A4-3830-4495-ADB9-41472DF19FC6}" type="presParOf" srcId="{34744217-B232-4B77-9A00-F73F45285768}" destId="{F125830B-A6D0-494A-B1AB-9AA69B0893D0}" srcOrd="1" destOrd="0" presId="urn:microsoft.com/office/officeart/2005/8/layout/vList4#1"/>
    <dgm:cxn modelId="{25179265-7697-49FF-A862-F75AC819797B}" type="presParOf" srcId="{34744217-B232-4B77-9A00-F73F45285768}" destId="{33C0A2F5-812C-4E02-93CE-17E9C8FBDC83}" srcOrd="2" destOrd="0" presId="urn:microsoft.com/office/officeart/2005/8/layout/vList4#1"/>
    <dgm:cxn modelId="{3BB15147-5B1B-44D7-836D-3B8F411B320B}" type="presParOf" srcId="{2D2BE861-D322-47A9-8E25-32A848BE3398}" destId="{473DBD2D-6173-48B4-9D4F-38AC05CC36FB}" srcOrd="3" destOrd="0" presId="urn:microsoft.com/office/officeart/2005/8/layout/vList4#1"/>
    <dgm:cxn modelId="{AB65A6F1-7968-4B85-A3C0-E278F33C4A4F}" type="presParOf" srcId="{2D2BE861-D322-47A9-8E25-32A848BE3398}" destId="{FB2ABD37-9F19-4635-9B81-D12BCFC93A8C}" srcOrd="4" destOrd="0" presId="urn:microsoft.com/office/officeart/2005/8/layout/vList4#1"/>
    <dgm:cxn modelId="{BFC83A16-D9AD-40D1-9736-726EE34A1221}" type="presParOf" srcId="{FB2ABD37-9F19-4635-9B81-D12BCFC93A8C}" destId="{A15D8785-DF87-42FF-AFFD-AF4DF79C7A1D}" srcOrd="0" destOrd="0" presId="urn:microsoft.com/office/officeart/2005/8/layout/vList4#1"/>
    <dgm:cxn modelId="{A22D072D-78FA-4310-B49A-31F2F13138A5}" type="presParOf" srcId="{FB2ABD37-9F19-4635-9B81-D12BCFC93A8C}" destId="{DE9337FD-4D17-4A8F-8834-5385A53D62F0}" srcOrd="1" destOrd="0" presId="urn:microsoft.com/office/officeart/2005/8/layout/vList4#1"/>
    <dgm:cxn modelId="{C97CB722-CDB4-4B92-9DEE-CE1858EA984B}" type="presParOf" srcId="{FB2ABD37-9F19-4635-9B81-D12BCFC93A8C}" destId="{1E85C2F8-85CB-4706-B20C-2A7A058CFAC6}"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9A830F-AD56-4159-BED2-B40B83250488}" type="doc">
      <dgm:prSet loTypeId="urn:microsoft.com/office/officeart/2005/8/layout/vList4#2" loCatId="list" qsTypeId="urn:microsoft.com/office/officeart/2005/8/quickstyle/simple1" qsCatId="simple" csTypeId="urn:microsoft.com/office/officeart/2005/8/colors/accent1_2" csCatId="accent1" phldr="1"/>
      <dgm:spPr/>
      <dgm:t>
        <a:bodyPr/>
        <a:lstStyle/>
        <a:p>
          <a:endParaRPr lang="el-GR"/>
        </a:p>
      </dgm:t>
    </dgm:pt>
    <dgm:pt modelId="{799E7DA3-390D-4488-9FD6-9C759C483081}">
      <dgm:prSet phldrT="[Κείμενο]"/>
      <dgm:spPr/>
      <dgm:t>
        <a:bodyPr/>
        <a:lstStyle/>
        <a:p>
          <a:r>
            <a:rPr lang="el-GR" b="1" dirty="0" smtClean="0"/>
            <a:t>Άμεση ισχύς</a:t>
          </a:r>
          <a:endParaRPr lang="el-GR" b="1" dirty="0"/>
        </a:p>
      </dgm:t>
    </dgm:pt>
    <dgm:pt modelId="{A72366CB-0B7A-47D7-ACA8-ACB761083252}" type="parTrans" cxnId="{F8955784-B229-4980-A3F4-E3B1840E3884}">
      <dgm:prSet/>
      <dgm:spPr/>
      <dgm:t>
        <a:bodyPr/>
        <a:lstStyle/>
        <a:p>
          <a:endParaRPr lang="el-GR"/>
        </a:p>
      </dgm:t>
    </dgm:pt>
    <dgm:pt modelId="{4765E5C9-9671-40DA-9A52-036F283F4B14}" type="sibTrans" cxnId="{F8955784-B229-4980-A3F4-E3B1840E3884}">
      <dgm:prSet/>
      <dgm:spPr/>
      <dgm:t>
        <a:bodyPr/>
        <a:lstStyle/>
        <a:p>
          <a:endParaRPr lang="el-GR"/>
        </a:p>
      </dgm:t>
    </dgm:pt>
    <dgm:pt modelId="{B5E739AD-8DEC-4DD1-8846-BB5D559CA309}">
      <dgm:prSet phldrT="[Κείμενο]"/>
      <dgm:spPr/>
      <dgm:t>
        <a:bodyPr/>
        <a:lstStyle/>
        <a:p>
          <a:r>
            <a:rPr lang="en-US" dirty="0" smtClean="0"/>
            <a:t>C – 26/62, </a:t>
          </a:r>
          <a:r>
            <a:rPr lang="en-US" i="1" dirty="0" smtClean="0"/>
            <a:t>Van </a:t>
          </a:r>
          <a:r>
            <a:rPr lang="en-US" i="1" dirty="0" err="1" smtClean="0"/>
            <a:t>Gend</a:t>
          </a:r>
          <a:r>
            <a:rPr lang="en-US" i="1" dirty="0" smtClean="0"/>
            <a:t> en </a:t>
          </a:r>
          <a:r>
            <a:rPr lang="en-US" i="1" dirty="0" err="1" smtClean="0"/>
            <a:t>Loos</a:t>
          </a:r>
          <a:endParaRPr lang="el-GR" i="1" dirty="0"/>
        </a:p>
      </dgm:t>
    </dgm:pt>
    <dgm:pt modelId="{DFE30134-A85B-4454-A883-FFC5B4EAC602}" type="parTrans" cxnId="{C8CD5AB5-919F-4B2C-81FB-78D49F9ED942}">
      <dgm:prSet/>
      <dgm:spPr/>
      <dgm:t>
        <a:bodyPr/>
        <a:lstStyle/>
        <a:p>
          <a:endParaRPr lang="el-GR"/>
        </a:p>
      </dgm:t>
    </dgm:pt>
    <dgm:pt modelId="{184670A6-8E31-427B-9C0D-3CB92B83D6C7}" type="sibTrans" cxnId="{C8CD5AB5-919F-4B2C-81FB-78D49F9ED942}">
      <dgm:prSet/>
      <dgm:spPr/>
      <dgm:t>
        <a:bodyPr/>
        <a:lstStyle/>
        <a:p>
          <a:endParaRPr lang="el-GR"/>
        </a:p>
      </dgm:t>
    </dgm:pt>
    <dgm:pt modelId="{7FDC4A91-D468-4DF0-98C2-AAACE25B921C}">
      <dgm:prSet phldrT="[Κείμενο]"/>
      <dgm:spPr/>
      <dgm:t>
        <a:bodyPr/>
        <a:lstStyle/>
        <a:p>
          <a:r>
            <a:rPr lang="el-GR" b="1" dirty="0" smtClean="0"/>
            <a:t>Υπεροχή</a:t>
          </a:r>
          <a:endParaRPr lang="el-GR" b="1" dirty="0"/>
        </a:p>
      </dgm:t>
    </dgm:pt>
    <dgm:pt modelId="{4D235933-AADC-47E8-B2A0-F35BCE690CDD}" type="parTrans" cxnId="{5A64716A-8EE7-4EFC-A71D-320682898EEF}">
      <dgm:prSet/>
      <dgm:spPr/>
      <dgm:t>
        <a:bodyPr/>
        <a:lstStyle/>
        <a:p>
          <a:endParaRPr lang="el-GR"/>
        </a:p>
      </dgm:t>
    </dgm:pt>
    <dgm:pt modelId="{74CD642E-0A5C-4A48-9658-0206B310B8D6}" type="sibTrans" cxnId="{5A64716A-8EE7-4EFC-A71D-320682898EEF}">
      <dgm:prSet/>
      <dgm:spPr/>
      <dgm:t>
        <a:bodyPr/>
        <a:lstStyle/>
        <a:p>
          <a:endParaRPr lang="el-GR"/>
        </a:p>
      </dgm:t>
    </dgm:pt>
    <dgm:pt modelId="{E282AA0D-EA97-4210-BC7A-493FD95847E7}">
      <dgm:prSet phldrT="[Κείμενο]"/>
      <dgm:spPr/>
      <dgm:t>
        <a:bodyPr/>
        <a:lstStyle/>
        <a:p>
          <a:r>
            <a:rPr lang="en-US" dirty="0" smtClean="0"/>
            <a:t>C- 6/64, </a:t>
          </a:r>
          <a:r>
            <a:rPr lang="en-US" i="1" dirty="0" smtClean="0"/>
            <a:t>Costa / ENEL </a:t>
          </a:r>
          <a:endParaRPr lang="el-GR" i="1" dirty="0"/>
        </a:p>
      </dgm:t>
    </dgm:pt>
    <dgm:pt modelId="{1C732FD2-D55F-48A8-A74C-653D43C63334}" type="parTrans" cxnId="{7D06027A-2F71-452D-953A-A611044B18DE}">
      <dgm:prSet/>
      <dgm:spPr/>
      <dgm:t>
        <a:bodyPr/>
        <a:lstStyle/>
        <a:p>
          <a:endParaRPr lang="el-GR"/>
        </a:p>
      </dgm:t>
    </dgm:pt>
    <dgm:pt modelId="{8079153E-90AA-4CEF-ADC0-FA3C91669249}" type="sibTrans" cxnId="{7D06027A-2F71-452D-953A-A611044B18DE}">
      <dgm:prSet/>
      <dgm:spPr/>
      <dgm:t>
        <a:bodyPr/>
        <a:lstStyle/>
        <a:p>
          <a:endParaRPr lang="el-GR"/>
        </a:p>
      </dgm:t>
    </dgm:pt>
    <dgm:pt modelId="{933E5FDC-247B-4B1C-B844-D71B5F3BB002}">
      <dgm:prSet phldrT="[Κείμενο]"/>
      <dgm:spPr/>
      <dgm:t>
        <a:bodyPr/>
        <a:lstStyle/>
        <a:p>
          <a:r>
            <a:rPr lang="el-GR" b="1" dirty="0" smtClean="0"/>
            <a:t>Ευθύνη κ-μ λόγω παραβίασης  του </a:t>
          </a:r>
          <a:r>
            <a:rPr lang="el-GR" b="1" dirty="0" err="1" smtClean="0"/>
            <a:t>ενωσιακού</a:t>
          </a:r>
          <a:r>
            <a:rPr lang="el-GR" b="1" dirty="0" smtClean="0"/>
            <a:t> </a:t>
          </a:r>
          <a:r>
            <a:rPr lang="el-GR" b="1" dirty="0" err="1" smtClean="0"/>
            <a:t>δικαιου</a:t>
          </a:r>
          <a:r>
            <a:rPr lang="el-GR" b="1" dirty="0" smtClean="0"/>
            <a:t> </a:t>
          </a:r>
          <a:endParaRPr lang="el-GR" b="1" dirty="0"/>
        </a:p>
      </dgm:t>
    </dgm:pt>
    <dgm:pt modelId="{7F7A46B7-7B01-469C-9414-4C2EA6CEEF52}" type="parTrans" cxnId="{C100DF0D-3F89-48B3-B559-D93E9B008F3B}">
      <dgm:prSet/>
      <dgm:spPr/>
      <dgm:t>
        <a:bodyPr/>
        <a:lstStyle/>
        <a:p>
          <a:endParaRPr lang="el-GR"/>
        </a:p>
      </dgm:t>
    </dgm:pt>
    <dgm:pt modelId="{A85F779E-BDB9-4736-807C-5CAB4C9B8C35}" type="sibTrans" cxnId="{C100DF0D-3F89-48B3-B559-D93E9B008F3B}">
      <dgm:prSet/>
      <dgm:spPr/>
      <dgm:t>
        <a:bodyPr/>
        <a:lstStyle/>
        <a:p>
          <a:endParaRPr lang="el-GR"/>
        </a:p>
      </dgm:t>
    </dgm:pt>
    <dgm:pt modelId="{3D10FC7F-F359-4CEF-A70F-12A1E02D680E}">
      <dgm:prSet phldrT="[Κείμενο]"/>
      <dgm:spPr/>
      <dgm:t>
        <a:bodyPr/>
        <a:lstStyle/>
        <a:p>
          <a:r>
            <a:rPr lang="en-US" dirty="0" smtClean="0"/>
            <a:t>C- 6/90, </a:t>
          </a:r>
          <a:r>
            <a:rPr lang="en-US" i="1" dirty="0" err="1" smtClean="0"/>
            <a:t>Francovich</a:t>
          </a:r>
          <a:r>
            <a:rPr lang="en-US" i="1" dirty="0" smtClean="0"/>
            <a:t> </a:t>
          </a:r>
          <a:endParaRPr lang="el-GR" i="1" dirty="0"/>
        </a:p>
      </dgm:t>
    </dgm:pt>
    <dgm:pt modelId="{5540A086-4EC4-45DC-BE34-4CC0E349A8B3}" type="parTrans" cxnId="{5DEA317D-D0F1-4301-B835-85F784EB3EF6}">
      <dgm:prSet/>
      <dgm:spPr/>
      <dgm:t>
        <a:bodyPr/>
        <a:lstStyle/>
        <a:p>
          <a:endParaRPr lang="el-GR"/>
        </a:p>
      </dgm:t>
    </dgm:pt>
    <dgm:pt modelId="{8784A2E3-0F68-4885-B6D7-B7A50B099BAA}" type="sibTrans" cxnId="{5DEA317D-D0F1-4301-B835-85F784EB3EF6}">
      <dgm:prSet/>
      <dgm:spPr/>
      <dgm:t>
        <a:bodyPr/>
        <a:lstStyle/>
        <a:p>
          <a:endParaRPr lang="el-GR"/>
        </a:p>
      </dgm:t>
    </dgm:pt>
    <dgm:pt modelId="{B8EE8D41-6A12-4B1E-9086-14ECE5D5C743}" type="pres">
      <dgm:prSet presAssocID="{C49A830F-AD56-4159-BED2-B40B83250488}" presName="linear" presStyleCnt="0">
        <dgm:presLayoutVars>
          <dgm:dir/>
          <dgm:resizeHandles val="exact"/>
        </dgm:presLayoutVars>
      </dgm:prSet>
      <dgm:spPr/>
      <dgm:t>
        <a:bodyPr/>
        <a:lstStyle/>
        <a:p>
          <a:endParaRPr lang="el-GR"/>
        </a:p>
      </dgm:t>
    </dgm:pt>
    <dgm:pt modelId="{B53B331B-76B2-4294-91DA-AB8739E7B7A3}" type="pres">
      <dgm:prSet presAssocID="{799E7DA3-390D-4488-9FD6-9C759C483081}" presName="comp" presStyleCnt="0"/>
      <dgm:spPr/>
    </dgm:pt>
    <dgm:pt modelId="{5C183757-DBB7-40F2-A552-FF902896FA38}" type="pres">
      <dgm:prSet presAssocID="{799E7DA3-390D-4488-9FD6-9C759C483081}" presName="box" presStyleLbl="node1" presStyleIdx="0" presStyleCnt="3"/>
      <dgm:spPr/>
      <dgm:t>
        <a:bodyPr/>
        <a:lstStyle/>
        <a:p>
          <a:endParaRPr lang="el-GR"/>
        </a:p>
      </dgm:t>
    </dgm:pt>
    <dgm:pt modelId="{2FCC3735-5D7F-4588-B720-0ABA5D4E270E}" type="pres">
      <dgm:prSet presAssocID="{799E7DA3-390D-4488-9FD6-9C759C483081}" presName="img" presStyleLbl="fgImgPlace1" presStyleIdx="0" presStyleCnt="3"/>
      <dgm:spPr>
        <a:blipFill rotWithShape="0">
          <a:blip xmlns:r="http://schemas.openxmlformats.org/officeDocument/2006/relationships" r:embed="rId1"/>
          <a:stretch>
            <a:fillRect/>
          </a:stretch>
        </a:blipFill>
      </dgm:spPr>
      <dgm:t>
        <a:bodyPr/>
        <a:lstStyle/>
        <a:p>
          <a:endParaRPr lang="el-GR"/>
        </a:p>
      </dgm:t>
    </dgm:pt>
    <dgm:pt modelId="{46ACA270-AB97-4FCD-846A-6458F85A7D19}" type="pres">
      <dgm:prSet presAssocID="{799E7DA3-390D-4488-9FD6-9C759C483081}" presName="text" presStyleLbl="node1" presStyleIdx="0" presStyleCnt="3">
        <dgm:presLayoutVars>
          <dgm:bulletEnabled val="1"/>
        </dgm:presLayoutVars>
      </dgm:prSet>
      <dgm:spPr/>
      <dgm:t>
        <a:bodyPr/>
        <a:lstStyle/>
        <a:p>
          <a:endParaRPr lang="el-GR"/>
        </a:p>
      </dgm:t>
    </dgm:pt>
    <dgm:pt modelId="{B0836267-BE27-4D4D-9A90-81BA77E5AA94}" type="pres">
      <dgm:prSet presAssocID="{4765E5C9-9671-40DA-9A52-036F283F4B14}" presName="spacer" presStyleCnt="0"/>
      <dgm:spPr/>
    </dgm:pt>
    <dgm:pt modelId="{992E968C-F60E-49A7-8AF8-AE34E80DF0DB}" type="pres">
      <dgm:prSet presAssocID="{7FDC4A91-D468-4DF0-98C2-AAACE25B921C}" presName="comp" presStyleCnt="0"/>
      <dgm:spPr/>
    </dgm:pt>
    <dgm:pt modelId="{63023687-1CA7-4ED3-84A3-1455016BF4B6}" type="pres">
      <dgm:prSet presAssocID="{7FDC4A91-D468-4DF0-98C2-AAACE25B921C}" presName="box" presStyleLbl="node1" presStyleIdx="1" presStyleCnt="3"/>
      <dgm:spPr/>
      <dgm:t>
        <a:bodyPr/>
        <a:lstStyle/>
        <a:p>
          <a:endParaRPr lang="el-GR"/>
        </a:p>
      </dgm:t>
    </dgm:pt>
    <dgm:pt modelId="{CA3C847E-7E58-4894-BE26-C108E8A57EB4}" type="pres">
      <dgm:prSet presAssocID="{7FDC4A91-D468-4DF0-98C2-AAACE25B921C}" presName="img" presStyleLbl="fgImgPlace1" presStyleIdx="1" presStyleCnt="3"/>
      <dgm:spPr>
        <a:blipFill rotWithShape="0">
          <a:blip xmlns:r="http://schemas.openxmlformats.org/officeDocument/2006/relationships" r:embed="rId2"/>
          <a:stretch>
            <a:fillRect/>
          </a:stretch>
        </a:blipFill>
      </dgm:spPr>
      <dgm:t>
        <a:bodyPr/>
        <a:lstStyle/>
        <a:p>
          <a:endParaRPr lang="el-GR"/>
        </a:p>
      </dgm:t>
    </dgm:pt>
    <dgm:pt modelId="{15C6CA25-A603-4C64-A7D2-A157855DE3EF}" type="pres">
      <dgm:prSet presAssocID="{7FDC4A91-D468-4DF0-98C2-AAACE25B921C}" presName="text" presStyleLbl="node1" presStyleIdx="1" presStyleCnt="3">
        <dgm:presLayoutVars>
          <dgm:bulletEnabled val="1"/>
        </dgm:presLayoutVars>
      </dgm:prSet>
      <dgm:spPr/>
      <dgm:t>
        <a:bodyPr/>
        <a:lstStyle/>
        <a:p>
          <a:endParaRPr lang="el-GR"/>
        </a:p>
      </dgm:t>
    </dgm:pt>
    <dgm:pt modelId="{5B4291DE-4CEA-4682-9645-686A3D457948}" type="pres">
      <dgm:prSet presAssocID="{74CD642E-0A5C-4A48-9658-0206B310B8D6}" presName="spacer" presStyleCnt="0"/>
      <dgm:spPr/>
    </dgm:pt>
    <dgm:pt modelId="{A2D3AE31-8F19-4098-BFFD-6E201D847C2C}" type="pres">
      <dgm:prSet presAssocID="{933E5FDC-247B-4B1C-B844-D71B5F3BB002}" presName="comp" presStyleCnt="0"/>
      <dgm:spPr/>
    </dgm:pt>
    <dgm:pt modelId="{4DCB8196-A82D-4AFF-8702-13BE2972D679}" type="pres">
      <dgm:prSet presAssocID="{933E5FDC-247B-4B1C-B844-D71B5F3BB002}" presName="box" presStyleLbl="node1" presStyleIdx="2" presStyleCnt="3"/>
      <dgm:spPr/>
      <dgm:t>
        <a:bodyPr/>
        <a:lstStyle/>
        <a:p>
          <a:endParaRPr lang="el-GR"/>
        </a:p>
      </dgm:t>
    </dgm:pt>
    <dgm:pt modelId="{953FFBA7-3A96-4B8B-AFA2-71F8088DF29B}" type="pres">
      <dgm:prSet presAssocID="{933E5FDC-247B-4B1C-B844-D71B5F3BB002}" presName="img" presStyleLbl="fgImgPlace1" presStyleIdx="2" presStyleCnt="3"/>
      <dgm:spPr>
        <a:blipFill rotWithShape="0">
          <a:blip xmlns:r="http://schemas.openxmlformats.org/officeDocument/2006/relationships" r:embed="rId3"/>
          <a:stretch>
            <a:fillRect/>
          </a:stretch>
        </a:blipFill>
      </dgm:spPr>
      <dgm:t>
        <a:bodyPr/>
        <a:lstStyle/>
        <a:p>
          <a:endParaRPr lang="el-GR"/>
        </a:p>
      </dgm:t>
    </dgm:pt>
    <dgm:pt modelId="{B2D3A5A3-BD9D-4519-B762-F3DAB6CD3706}" type="pres">
      <dgm:prSet presAssocID="{933E5FDC-247B-4B1C-B844-D71B5F3BB002}" presName="text" presStyleLbl="node1" presStyleIdx="2" presStyleCnt="3">
        <dgm:presLayoutVars>
          <dgm:bulletEnabled val="1"/>
        </dgm:presLayoutVars>
      </dgm:prSet>
      <dgm:spPr/>
      <dgm:t>
        <a:bodyPr/>
        <a:lstStyle/>
        <a:p>
          <a:endParaRPr lang="el-GR"/>
        </a:p>
      </dgm:t>
    </dgm:pt>
  </dgm:ptLst>
  <dgm:cxnLst>
    <dgm:cxn modelId="{C100DF0D-3F89-48B3-B559-D93E9B008F3B}" srcId="{C49A830F-AD56-4159-BED2-B40B83250488}" destId="{933E5FDC-247B-4B1C-B844-D71B5F3BB002}" srcOrd="2" destOrd="0" parTransId="{7F7A46B7-7B01-469C-9414-4C2EA6CEEF52}" sibTransId="{A85F779E-BDB9-4736-807C-5CAB4C9B8C35}"/>
    <dgm:cxn modelId="{C7EED67B-7B42-491B-BA74-8E6340BD0BF0}" type="presOf" srcId="{E282AA0D-EA97-4210-BC7A-493FD95847E7}" destId="{15C6CA25-A603-4C64-A7D2-A157855DE3EF}" srcOrd="1" destOrd="1" presId="urn:microsoft.com/office/officeart/2005/8/layout/vList4#2"/>
    <dgm:cxn modelId="{7D06027A-2F71-452D-953A-A611044B18DE}" srcId="{7FDC4A91-D468-4DF0-98C2-AAACE25B921C}" destId="{E282AA0D-EA97-4210-BC7A-493FD95847E7}" srcOrd="0" destOrd="0" parTransId="{1C732FD2-D55F-48A8-A74C-653D43C63334}" sibTransId="{8079153E-90AA-4CEF-ADC0-FA3C91669249}"/>
    <dgm:cxn modelId="{5DEA317D-D0F1-4301-B835-85F784EB3EF6}" srcId="{933E5FDC-247B-4B1C-B844-D71B5F3BB002}" destId="{3D10FC7F-F359-4CEF-A70F-12A1E02D680E}" srcOrd="0" destOrd="0" parTransId="{5540A086-4EC4-45DC-BE34-4CC0E349A8B3}" sibTransId="{8784A2E3-0F68-4885-B6D7-B7A50B099BAA}"/>
    <dgm:cxn modelId="{BD97EEB9-32A5-43AB-ACB5-0BD9394AB9A3}" type="presOf" srcId="{3D10FC7F-F359-4CEF-A70F-12A1E02D680E}" destId="{B2D3A5A3-BD9D-4519-B762-F3DAB6CD3706}" srcOrd="1" destOrd="1" presId="urn:microsoft.com/office/officeart/2005/8/layout/vList4#2"/>
    <dgm:cxn modelId="{AEC1DB4B-B83B-4ADB-880D-398517032712}" type="presOf" srcId="{B5E739AD-8DEC-4DD1-8846-BB5D559CA309}" destId="{5C183757-DBB7-40F2-A552-FF902896FA38}" srcOrd="0" destOrd="1" presId="urn:microsoft.com/office/officeart/2005/8/layout/vList4#2"/>
    <dgm:cxn modelId="{567BF80A-0C05-4710-9ED9-7AA03AD54B3B}" type="presOf" srcId="{799E7DA3-390D-4488-9FD6-9C759C483081}" destId="{5C183757-DBB7-40F2-A552-FF902896FA38}" srcOrd="0" destOrd="0" presId="urn:microsoft.com/office/officeart/2005/8/layout/vList4#2"/>
    <dgm:cxn modelId="{2F46F759-1DC7-4BD9-AD61-25DAB1E8A008}" type="presOf" srcId="{933E5FDC-247B-4B1C-B844-D71B5F3BB002}" destId="{4DCB8196-A82D-4AFF-8702-13BE2972D679}" srcOrd="0" destOrd="0" presId="urn:microsoft.com/office/officeart/2005/8/layout/vList4#2"/>
    <dgm:cxn modelId="{A5C3EA25-6083-4F51-95A7-73852E679ACB}" type="presOf" srcId="{799E7DA3-390D-4488-9FD6-9C759C483081}" destId="{46ACA270-AB97-4FCD-846A-6458F85A7D19}" srcOrd="1" destOrd="0" presId="urn:microsoft.com/office/officeart/2005/8/layout/vList4#2"/>
    <dgm:cxn modelId="{7C30F2B9-3AEB-46FD-B357-6F35C105DAF1}" type="presOf" srcId="{7FDC4A91-D468-4DF0-98C2-AAACE25B921C}" destId="{63023687-1CA7-4ED3-84A3-1455016BF4B6}" srcOrd="0" destOrd="0" presId="urn:microsoft.com/office/officeart/2005/8/layout/vList4#2"/>
    <dgm:cxn modelId="{1D55438B-EFC4-4B03-AFC4-A6FB6EBEA912}" type="presOf" srcId="{3D10FC7F-F359-4CEF-A70F-12A1E02D680E}" destId="{4DCB8196-A82D-4AFF-8702-13BE2972D679}" srcOrd="0" destOrd="1" presId="urn:microsoft.com/office/officeart/2005/8/layout/vList4#2"/>
    <dgm:cxn modelId="{F8955784-B229-4980-A3F4-E3B1840E3884}" srcId="{C49A830F-AD56-4159-BED2-B40B83250488}" destId="{799E7DA3-390D-4488-9FD6-9C759C483081}" srcOrd="0" destOrd="0" parTransId="{A72366CB-0B7A-47D7-ACA8-ACB761083252}" sibTransId="{4765E5C9-9671-40DA-9A52-036F283F4B14}"/>
    <dgm:cxn modelId="{5A64716A-8EE7-4EFC-A71D-320682898EEF}" srcId="{C49A830F-AD56-4159-BED2-B40B83250488}" destId="{7FDC4A91-D468-4DF0-98C2-AAACE25B921C}" srcOrd="1" destOrd="0" parTransId="{4D235933-AADC-47E8-B2A0-F35BCE690CDD}" sibTransId="{74CD642E-0A5C-4A48-9658-0206B310B8D6}"/>
    <dgm:cxn modelId="{743CC8DB-8A11-4C69-958D-14BF29BAAD1B}" type="presOf" srcId="{B5E739AD-8DEC-4DD1-8846-BB5D559CA309}" destId="{46ACA270-AB97-4FCD-846A-6458F85A7D19}" srcOrd="1" destOrd="1" presId="urn:microsoft.com/office/officeart/2005/8/layout/vList4#2"/>
    <dgm:cxn modelId="{D9EEB366-B56A-4320-9716-D4B958BEBE62}" type="presOf" srcId="{C49A830F-AD56-4159-BED2-B40B83250488}" destId="{B8EE8D41-6A12-4B1E-9086-14ECE5D5C743}" srcOrd="0" destOrd="0" presId="urn:microsoft.com/office/officeart/2005/8/layout/vList4#2"/>
    <dgm:cxn modelId="{FF283F96-4189-4AC2-8236-D70B104425D6}" type="presOf" srcId="{7FDC4A91-D468-4DF0-98C2-AAACE25B921C}" destId="{15C6CA25-A603-4C64-A7D2-A157855DE3EF}" srcOrd="1" destOrd="0" presId="urn:microsoft.com/office/officeart/2005/8/layout/vList4#2"/>
    <dgm:cxn modelId="{C8CD5AB5-919F-4B2C-81FB-78D49F9ED942}" srcId="{799E7DA3-390D-4488-9FD6-9C759C483081}" destId="{B5E739AD-8DEC-4DD1-8846-BB5D559CA309}" srcOrd="0" destOrd="0" parTransId="{DFE30134-A85B-4454-A883-FFC5B4EAC602}" sibTransId="{184670A6-8E31-427B-9C0D-3CB92B83D6C7}"/>
    <dgm:cxn modelId="{D9D0A61C-24B2-474A-8490-F9C2A0C9A452}" type="presOf" srcId="{E282AA0D-EA97-4210-BC7A-493FD95847E7}" destId="{63023687-1CA7-4ED3-84A3-1455016BF4B6}" srcOrd="0" destOrd="1" presId="urn:microsoft.com/office/officeart/2005/8/layout/vList4#2"/>
    <dgm:cxn modelId="{E11C609F-27F0-486A-9B1D-3A37B7A396F4}" type="presOf" srcId="{933E5FDC-247B-4B1C-B844-D71B5F3BB002}" destId="{B2D3A5A3-BD9D-4519-B762-F3DAB6CD3706}" srcOrd="1" destOrd="0" presId="urn:microsoft.com/office/officeart/2005/8/layout/vList4#2"/>
    <dgm:cxn modelId="{EC46FB71-4FD5-4BDF-91BF-05B9DD62B5C8}" type="presParOf" srcId="{B8EE8D41-6A12-4B1E-9086-14ECE5D5C743}" destId="{B53B331B-76B2-4294-91DA-AB8739E7B7A3}" srcOrd="0" destOrd="0" presId="urn:microsoft.com/office/officeart/2005/8/layout/vList4#2"/>
    <dgm:cxn modelId="{E44F9139-0DCF-4C98-A125-A1A1840976DF}" type="presParOf" srcId="{B53B331B-76B2-4294-91DA-AB8739E7B7A3}" destId="{5C183757-DBB7-40F2-A552-FF902896FA38}" srcOrd="0" destOrd="0" presId="urn:microsoft.com/office/officeart/2005/8/layout/vList4#2"/>
    <dgm:cxn modelId="{1BA807F1-A674-48B5-85E5-0B7E8B1D1554}" type="presParOf" srcId="{B53B331B-76B2-4294-91DA-AB8739E7B7A3}" destId="{2FCC3735-5D7F-4588-B720-0ABA5D4E270E}" srcOrd="1" destOrd="0" presId="urn:microsoft.com/office/officeart/2005/8/layout/vList4#2"/>
    <dgm:cxn modelId="{346379CB-0D97-4E46-A10F-4B066B42AFE0}" type="presParOf" srcId="{B53B331B-76B2-4294-91DA-AB8739E7B7A3}" destId="{46ACA270-AB97-4FCD-846A-6458F85A7D19}" srcOrd="2" destOrd="0" presId="urn:microsoft.com/office/officeart/2005/8/layout/vList4#2"/>
    <dgm:cxn modelId="{03541965-F1F1-47AB-984F-2D57B2E5F7F7}" type="presParOf" srcId="{B8EE8D41-6A12-4B1E-9086-14ECE5D5C743}" destId="{B0836267-BE27-4D4D-9A90-81BA77E5AA94}" srcOrd="1" destOrd="0" presId="urn:microsoft.com/office/officeart/2005/8/layout/vList4#2"/>
    <dgm:cxn modelId="{6367DDAC-6767-4F43-B35D-DA5CB339E401}" type="presParOf" srcId="{B8EE8D41-6A12-4B1E-9086-14ECE5D5C743}" destId="{992E968C-F60E-49A7-8AF8-AE34E80DF0DB}" srcOrd="2" destOrd="0" presId="urn:microsoft.com/office/officeart/2005/8/layout/vList4#2"/>
    <dgm:cxn modelId="{386FFD0F-587C-4547-9501-506AA35B8509}" type="presParOf" srcId="{992E968C-F60E-49A7-8AF8-AE34E80DF0DB}" destId="{63023687-1CA7-4ED3-84A3-1455016BF4B6}" srcOrd="0" destOrd="0" presId="urn:microsoft.com/office/officeart/2005/8/layout/vList4#2"/>
    <dgm:cxn modelId="{02A17AA9-E986-4864-92B8-479F7ADF453A}" type="presParOf" srcId="{992E968C-F60E-49A7-8AF8-AE34E80DF0DB}" destId="{CA3C847E-7E58-4894-BE26-C108E8A57EB4}" srcOrd="1" destOrd="0" presId="urn:microsoft.com/office/officeart/2005/8/layout/vList4#2"/>
    <dgm:cxn modelId="{CB7E5E02-99C7-454F-B38E-8911D655F6A9}" type="presParOf" srcId="{992E968C-F60E-49A7-8AF8-AE34E80DF0DB}" destId="{15C6CA25-A603-4C64-A7D2-A157855DE3EF}" srcOrd="2" destOrd="0" presId="urn:microsoft.com/office/officeart/2005/8/layout/vList4#2"/>
    <dgm:cxn modelId="{0E50FEDE-D110-4EEB-842B-36C3EF735B59}" type="presParOf" srcId="{B8EE8D41-6A12-4B1E-9086-14ECE5D5C743}" destId="{5B4291DE-4CEA-4682-9645-686A3D457948}" srcOrd="3" destOrd="0" presId="urn:microsoft.com/office/officeart/2005/8/layout/vList4#2"/>
    <dgm:cxn modelId="{54956DB5-5A19-4975-89ED-EABE1B189627}" type="presParOf" srcId="{B8EE8D41-6A12-4B1E-9086-14ECE5D5C743}" destId="{A2D3AE31-8F19-4098-BFFD-6E201D847C2C}" srcOrd="4" destOrd="0" presId="urn:microsoft.com/office/officeart/2005/8/layout/vList4#2"/>
    <dgm:cxn modelId="{724EA9C0-0EF2-4A41-9BFC-187C13523046}" type="presParOf" srcId="{A2D3AE31-8F19-4098-BFFD-6E201D847C2C}" destId="{4DCB8196-A82D-4AFF-8702-13BE2972D679}" srcOrd="0" destOrd="0" presId="urn:microsoft.com/office/officeart/2005/8/layout/vList4#2"/>
    <dgm:cxn modelId="{3DB564D8-9201-48BE-8558-D85AB120A40D}" type="presParOf" srcId="{A2D3AE31-8F19-4098-BFFD-6E201D847C2C}" destId="{953FFBA7-3A96-4B8B-AFA2-71F8088DF29B}" srcOrd="1" destOrd="0" presId="urn:microsoft.com/office/officeart/2005/8/layout/vList4#2"/>
    <dgm:cxn modelId="{7F78986B-CD97-4B7F-B772-07DD87FC67AF}" type="presParOf" srcId="{A2D3AE31-8F19-4098-BFFD-6E201D847C2C}" destId="{B2D3A5A3-BD9D-4519-B762-F3DAB6CD3706}" srcOrd="2" destOrd="0" presId="urn:microsoft.com/office/officeart/2005/8/layout/vList4#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E7A88C-17DA-4110-9D58-2BB02273AE10}" type="doc">
      <dgm:prSet loTypeId="urn:microsoft.com/office/officeart/2005/8/layout/vList4#3" loCatId="list" qsTypeId="urn:microsoft.com/office/officeart/2005/8/quickstyle/simple1" qsCatId="simple" csTypeId="urn:microsoft.com/office/officeart/2005/8/colors/accent1_2" csCatId="accent1" phldr="1"/>
      <dgm:spPr/>
      <dgm:t>
        <a:bodyPr/>
        <a:lstStyle/>
        <a:p>
          <a:endParaRPr lang="el-GR"/>
        </a:p>
      </dgm:t>
    </dgm:pt>
    <dgm:pt modelId="{78462262-2E74-4DDF-96BB-B807D6729583}">
      <dgm:prSet phldrT="[Κείμενο]"/>
      <dgm:spPr/>
      <dgm:t>
        <a:bodyPr/>
        <a:lstStyle/>
        <a:p>
          <a:r>
            <a:rPr lang="el-GR" b="1" dirty="0" smtClean="0"/>
            <a:t>Προσόντα</a:t>
          </a:r>
          <a:endParaRPr lang="el-GR" b="1" dirty="0"/>
        </a:p>
      </dgm:t>
    </dgm:pt>
    <dgm:pt modelId="{FA9613C9-0D31-4110-BC01-D889D6BF0319}" type="parTrans" cxnId="{36D63572-B502-4DA0-9118-6DE077BD3B23}">
      <dgm:prSet/>
      <dgm:spPr/>
      <dgm:t>
        <a:bodyPr/>
        <a:lstStyle/>
        <a:p>
          <a:endParaRPr lang="el-GR"/>
        </a:p>
      </dgm:t>
    </dgm:pt>
    <dgm:pt modelId="{6106096A-A637-42A7-BA9F-42EF6B1BE5C0}" type="sibTrans" cxnId="{36D63572-B502-4DA0-9118-6DE077BD3B23}">
      <dgm:prSet/>
      <dgm:spPr/>
      <dgm:t>
        <a:bodyPr/>
        <a:lstStyle/>
        <a:p>
          <a:endParaRPr lang="el-GR"/>
        </a:p>
      </dgm:t>
    </dgm:pt>
    <dgm:pt modelId="{3C9E8D71-8733-4936-BFBC-69E418B88F95}">
      <dgm:prSet phldrT="[Κείμενο]"/>
      <dgm:spPr/>
      <dgm:t>
        <a:bodyPr/>
        <a:lstStyle/>
        <a:p>
          <a:r>
            <a:rPr lang="el-GR" dirty="0" smtClean="0"/>
            <a:t>να έχουν την απαιτούμενη ικανότητα για την άσκηση υψηλών δικαστικών καθηκόντων</a:t>
          </a:r>
          <a:endParaRPr lang="el-GR" dirty="0"/>
        </a:p>
      </dgm:t>
    </dgm:pt>
    <dgm:pt modelId="{A03C920E-0618-4D8F-A588-798D94866D0E}" type="parTrans" cxnId="{266FDA17-C123-41A5-8FC1-82B8244C3159}">
      <dgm:prSet/>
      <dgm:spPr/>
      <dgm:t>
        <a:bodyPr/>
        <a:lstStyle/>
        <a:p>
          <a:endParaRPr lang="el-GR"/>
        </a:p>
      </dgm:t>
    </dgm:pt>
    <dgm:pt modelId="{F1E9A3D2-7127-4942-88F8-CC604114C19C}" type="sibTrans" cxnId="{266FDA17-C123-41A5-8FC1-82B8244C3159}">
      <dgm:prSet/>
      <dgm:spPr/>
      <dgm:t>
        <a:bodyPr/>
        <a:lstStyle/>
        <a:p>
          <a:endParaRPr lang="el-GR"/>
        </a:p>
      </dgm:t>
    </dgm:pt>
    <dgm:pt modelId="{003CBF79-7E07-4454-BCE2-CEAE10A48B5A}">
      <dgm:prSet phldrT="[Κείμενο]"/>
      <dgm:spPr/>
      <dgm:t>
        <a:bodyPr/>
        <a:lstStyle/>
        <a:p>
          <a:pPr algn="l"/>
          <a:r>
            <a:rPr lang="el-GR" b="1" dirty="0" smtClean="0"/>
            <a:t>Διαδικασία διορισμού</a:t>
          </a:r>
          <a:endParaRPr lang="el-GR" b="1" dirty="0"/>
        </a:p>
      </dgm:t>
    </dgm:pt>
    <dgm:pt modelId="{BCF71F80-012C-487A-BE5D-EA9C43BB4B3C}" type="parTrans" cxnId="{1136C2CB-AC24-4780-9898-7808A3581D45}">
      <dgm:prSet/>
      <dgm:spPr/>
      <dgm:t>
        <a:bodyPr/>
        <a:lstStyle/>
        <a:p>
          <a:endParaRPr lang="el-GR"/>
        </a:p>
      </dgm:t>
    </dgm:pt>
    <dgm:pt modelId="{BEC1E2DE-63AE-4CAA-A0E9-5459E1B13C0E}" type="sibTrans" cxnId="{1136C2CB-AC24-4780-9898-7808A3581D45}">
      <dgm:prSet/>
      <dgm:spPr/>
      <dgm:t>
        <a:bodyPr/>
        <a:lstStyle/>
        <a:p>
          <a:endParaRPr lang="el-GR"/>
        </a:p>
      </dgm:t>
    </dgm:pt>
    <dgm:pt modelId="{8AF1D5F9-3B23-407F-B5CA-BD590BFDD3CF}">
      <dgm:prSet phldrT="[Κείμενο]"/>
      <dgm:spPr/>
      <dgm:t>
        <a:bodyPr/>
        <a:lstStyle/>
        <a:p>
          <a:r>
            <a:rPr lang="el-GR" b="1" dirty="0" smtClean="0"/>
            <a:t>Διάρκεια θητείας </a:t>
          </a:r>
          <a:endParaRPr lang="el-GR" b="1" dirty="0"/>
        </a:p>
      </dgm:t>
    </dgm:pt>
    <dgm:pt modelId="{C18CA70B-4904-48E7-9DE9-4323D1A242B4}" type="parTrans" cxnId="{A4A7D3BB-156C-45C5-88C7-384961893038}">
      <dgm:prSet/>
      <dgm:spPr/>
      <dgm:t>
        <a:bodyPr/>
        <a:lstStyle/>
        <a:p>
          <a:endParaRPr lang="el-GR"/>
        </a:p>
      </dgm:t>
    </dgm:pt>
    <dgm:pt modelId="{AE1F66E1-1ADC-4BF1-8CC6-D632F83880B8}" type="sibTrans" cxnId="{A4A7D3BB-156C-45C5-88C7-384961893038}">
      <dgm:prSet/>
      <dgm:spPr/>
      <dgm:t>
        <a:bodyPr/>
        <a:lstStyle/>
        <a:p>
          <a:endParaRPr lang="el-GR"/>
        </a:p>
      </dgm:t>
    </dgm:pt>
    <dgm:pt modelId="{25C6D2E1-D741-4E84-B6D7-7BDB1FEFD248}">
      <dgm:prSet phldrT="[Κείμενο]"/>
      <dgm:spPr/>
      <dgm:t>
        <a:bodyPr/>
        <a:lstStyle/>
        <a:p>
          <a:r>
            <a:rPr lang="el-GR" dirty="0" smtClean="0"/>
            <a:t>εξαετής</a:t>
          </a:r>
          <a:endParaRPr lang="el-GR" dirty="0"/>
        </a:p>
      </dgm:t>
    </dgm:pt>
    <dgm:pt modelId="{FE6D4603-9209-43DC-B29B-8AF470C2EC8A}" type="parTrans" cxnId="{0718F684-1923-46AE-88A9-3B63553B4102}">
      <dgm:prSet/>
      <dgm:spPr/>
      <dgm:t>
        <a:bodyPr/>
        <a:lstStyle/>
        <a:p>
          <a:endParaRPr lang="el-GR"/>
        </a:p>
      </dgm:t>
    </dgm:pt>
    <dgm:pt modelId="{8B71F64D-A94F-40DC-AE7F-0B9FBD181D37}" type="sibTrans" cxnId="{0718F684-1923-46AE-88A9-3B63553B4102}">
      <dgm:prSet/>
      <dgm:spPr/>
      <dgm:t>
        <a:bodyPr/>
        <a:lstStyle/>
        <a:p>
          <a:endParaRPr lang="el-GR"/>
        </a:p>
      </dgm:t>
    </dgm:pt>
    <dgm:pt modelId="{BEBC7CBA-C092-488D-BEFA-527F2F770705}">
      <dgm:prSet phldrT="[Κείμενο]"/>
      <dgm:spPr/>
      <dgm:t>
        <a:bodyPr/>
        <a:lstStyle/>
        <a:p>
          <a:r>
            <a:rPr lang="el-GR" dirty="0" smtClean="0"/>
            <a:t>ανανεώσιμη</a:t>
          </a:r>
          <a:endParaRPr lang="el-GR" dirty="0"/>
        </a:p>
      </dgm:t>
    </dgm:pt>
    <dgm:pt modelId="{EDA8998E-9944-40D7-B661-5A7C569DCBBA}" type="parTrans" cxnId="{59BA41F3-B82F-4B2C-89FE-2FB9084F46C8}">
      <dgm:prSet/>
      <dgm:spPr/>
      <dgm:t>
        <a:bodyPr/>
        <a:lstStyle/>
        <a:p>
          <a:endParaRPr lang="el-GR"/>
        </a:p>
      </dgm:t>
    </dgm:pt>
    <dgm:pt modelId="{E1FF443C-0093-4902-A70E-E27C9C084B80}" type="sibTrans" cxnId="{59BA41F3-B82F-4B2C-89FE-2FB9084F46C8}">
      <dgm:prSet/>
      <dgm:spPr/>
      <dgm:t>
        <a:bodyPr/>
        <a:lstStyle/>
        <a:p>
          <a:endParaRPr lang="el-GR"/>
        </a:p>
      </dgm:t>
    </dgm:pt>
    <dgm:pt modelId="{FB0FCE46-46A4-46EF-8DE3-CE61442BD97E}">
      <dgm:prSet phldrT="[Κείμενο]"/>
      <dgm:spPr/>
      <dgm:t>
        <a:bodyPr/>
        <a:lstStyle/>
        <a:p>
          <a:pPr algn="just"/>
          <a:r>
            <a:rPr lang="el-GR" dirty="0" smtClean="0"/>
            <a:t>διορίζονται με κοινή συμφωνία από τις κυβερνήσεις των κρατών μελών μετά από διαβούλευση με επιτροπή επιφορτισμένη να γνωμοδοτεί επί της καταλληλότητας των υποψηφίων για τη θέση δικαστή. </a:t>
          </a:r>
          <a:endParaRPr lang="el-GR" dirty="0"/>
        </a:p>
      </dgm:t>
    </dgm:pt>
    <dgm:pt modelId="{5D12DF56-6261-44A7-A5B2-F66F9ED29DAD}" type="sibTrans" cxnId="{98935C2B-D22B-43AF-AFD4-97E7F79D193E}">
      <dgm:prSet/>
      <dgm:spPr/>
      <dgm:t>
        <a:bodyPr/>
        <a:lstStyle/>
        <a:p>
          <a:endParaRPr lang="el-GR"/>
        </a:p>
      </dgm:t>
    </dgm:pt>
    <dgm:pt modelId="{F0428677-3CF0-403A-90DB-FD8F00A19338}" type="parTrans" cxnId="{98935C2B-D22B-43AF-AFD4-97E7F79D193E}">
      <dgm:prSet/>
      <dgm:spPr/>
      <dgm:t>
        <a:bodyPr/>
        <a:lstStyle/>
        <a:p>
          <a:endParaRPr lang="el-GR"/>
        </a:p>
      </dgm:t>
    </dgm:pt>
    <dgm:pt modelId="{2EE1EDE9-1D6A-420E-A193-7975E3534C87}">
      <dgm:prSet phldrT="[Κείμενο]"/>
      <dgm:spPr/>
      <dgm:t>
        <a:bodyPr/>
        <a:lstStyle/>
        <a:p>
          <a:r>
            <a:rPr lang="el-GR" dirty="0" smtClean="0"/>
            <a:t>εκλέγουν μεταξύ τους, για τριετή θητεία, τον Πρόεδρο και διορίζουν Γραμματέα για εξαετή θητεία.</a:t>
          </a:r>
          <a:endParaRPr lang="el-GR" dirty="0"/>
        </a:p>
      </dgm:t>
    </dgm:pt>
    <dgm:pt modelId="{4D6C53B5-1731-4255-BD87-1973DB132A00}" type="parTrans" cxnId="{E49CA351-9496-4F05-9A4E-6EB001CAAC23}">
      <dgm:prSet/>
      <dgm:spPr/>
      <dgm:t>
        <a:bodyPr/>
        <a:lstStyle/>
        <a:p>
          <a:endParaRPr lang="el-GR"/>
        </a:p>
      </dgm:t>
    </dgm:pt>
    <dgm:pt modelId="{2361A1A5-3B86-41D3-8D0E-CCE82B7AF999}" type="sibTrans" cxnId="{E49CA351-9496-4F05-9A4E-6EB001CAAC23}">
      <dgm:prSet/>
      <dgm:spPr/>
      <dgm:t>
        <a:bodyPr/>
        <a:lstStyle/>
        <a:p>
          <a:endParaRPr lang="el-GR"/>
        </a:p>
      </dgm:t>
    </dgm:pt>
    <dgm:pt modelId="{E2028319-C4A5-41D7-B376-9E11422F9DD7}">
      <dgm:prSet phldrT="[Κείμενο]"/>
      <dgm:spPr/>
      <dgm:t>
        <a:bodyPr/>
        <a:lstStyle/>
        <a:p>
          <a:r>
            <a:rPr lang="el-GR" dirty="0" smtClean="0"/>
            <a:t>ασκούν τα καθήκοντά τους με πλήρη αμεροληψία και ανεξαρτησία. </a:t>
          </a:r>
          <a:endParaRPr lang="el-GR" dirty="0"/>
        </a:p>
      </dgm:t>
    </dgm:pt>
    <dgm:pt modelId="{E52C167D-0272-4551-AA2E-4F4DF6375161}" type="parTrans" cxnId="{4E5528C5-CE38-44CB-8A53-638B58A6584F}">
      <dgm:prSet/>
      <dgm:spPr/>
      <dgm:t>
        <a:bodyPr/>
        <a:lstStyle/>
        <a:p>
          <a:endParaRPr lang="el-GR"/>
        </a:p>
      </dgm:t>
    </dgm:pt>
    <dgm:pt modelId="{E9E38316-6CF0-4BB9-A7D1-6A4EA654F52F}" type="sibTrans" cxnId="{4E5528C5-CE38-44CB-8A53-638B58A6584F}">
      <dgm:prSet/>
      <dgm:spPr/>
      <dgm:t>
        <a:bodyPr/>
        <a:lstStyle/>
        <a:p>
          <a:endParaRPr lang="el-GR"/>
        </a:p>
      </dgm:t>
    </dgm:pt>
    <dgm:pt modelId="{2D2BE861-D322-47A9-8E25-32A848BE3398}" type="pres">
      <dgm:prSet presAssocID="{C3E7A88C-17DA-4110-9D58-2BB02273AE10}" presName="linear" presStyleCnt="0">
        <dgm:presLayoutVars>
          <dgm:dir/>
          <dgm:resizeHandles val="exact"/>
        </dgm:presLayoutVars>
      </dgm:prSet>
      <dgm:spPr/>
      <dgm:t>
        <a:bodyPr/>
        <a:lstStyle/>
        <a:p>
          <a:endParaRPr lang="el-GR"/>
        </a:p>
      </dgm:t>
    </dgm:pt>
    <dgm:pt modelId="{BB3734C1-8DE9-4DAB-BCA5-E8CD90A69727}" type="pres">
      <dgm:prSet presAssocID="{78462262-2E74-4DDF-96BB-B807D6729583}" presName="comp" presStyleCnt="0"/>
      <dgm:spPr/>
    </dgm:pt>
    <dgm:pt modelId="{ED62045A-AEF1-426E-B29C-F1AD058CC70D}" type="pres">
      <dgm:prSet presAssocID="{78462262-2E74-4DDF-96BB-B807D6729583}" presName="box" presStyleLbl="node1" presStyleIdx="0" presStyleCnt="3"/>
      <dgm:spPr/>
      <dgm:t>
        <a:bodyPr/>
        <a:lstStyle/>
        <a:p>
          <a:endParaRPr lang="el-GR"/>
        </a:p>
      </dgm:t>
    </dgm:pt>
    <dgm:pt modelId="{53AD4180-B7BE-4F8D-9895-ECD22D4215C0}" type="pres">
      <dgm:prSet presAssocID="{78462262-2E74-4DDF-96BB-B807D6729583}" presName="img" presStyleLbl="fgImgPlace1" presStyleIdx="0" presStyleCnt="3"/>
      <dgm:spPr>
        <a:blipFill rotWithShape="0">
          <a:blip xmlns:r="http://schemas.openxmlformats.org/officeDocument/2006/relationships" r:embed="rId1"/>
          <a:stretch>
            <a:fillRect/>
          </a:stretch>
        </a:blipFill>
      </dgm:spPr>
      <dgm:t>
        <a:bodyPr/>
        <a:lstStyle/>
        <a:p>
          <a:endParaRPr lang="el-GR"/>
        </a:p>
      </dgm:t>
    </dgm:pt>
    <dgm:pt modelId="{C7BF32E2-9E80-42DF-829D-04E408FA443F}" type="pres">
      <dgm:prSet presAssocID="{78462262-2E74-4DDF-96BB-B807D6729583}" presName="text" presStyleLbl="node1" presStyleIdx="0" presStyleCnt="3">
        <dgm:presLayoutVars>
          <dgm:bulletEnabled val="1"/>
        </dgm:presLayoutVars>
      </dgm:prSet>
      <dgm:spPr/>
      <dgm:t>
        <a:bodyPr/>
        <a:lstStyle/>
        <a:p>
          <a:endParaRPr lang="el-GR"/>
        </a:p>
      </dgm:t>
    </dgm:pt>
    <dgm:pt modelId="{7FA39F09-9CAC-4258-9D3A-643D152E2212}" type="pres">
      <dgm:prSet presAssocID="{6106096A-A637-42A7-BA9F-42EF6B1BE5C0}" presName="spacer" presStyleCnt="0"/>
      <dgm:spPr/>
    </dgm:pt>
    <dgm:pt modelId="{34744217-B232-4B77-9A00-F73F45285768}" type="pres">
      <dgm:prSet presAssocID="{003CBF79-7E07-4454-BCE2-CEAE10A48B5A}" presName="comp" presStyleCnt="0"/>
      <dgm:spPr/>
    </dgm:pt>
    <dgm:pt modelId="{A29B210E-EA53-4761-87EC-B625B95CC5DA}" type="pres">
      <dgm:prSet presAssocID="{003CBF79-7E07-4454-BCE2-CEAE10A48B5A}" presName="box" presStyleLbl="node1" presStyleIdx="1" presStyleCnt="3"/>
      <dgm:spPr/>
      <dgm:t>
        <a:bodyPr/>
        <a:lstStyle/>
        <a:p>
          <a:endParaRPr lang="el-GR"/>
        </a:p>
      </dgm:t>
    </dgm:pt>
    <dgm:pt modelId="{F125830B-A6D0-494A-B1AB-9AA69B0893D0}" type="pres">
      <dgm:prSet presAssocID="{003CBF79-7E07-4454-BCE2-CEAE10A48B5A}" presName="img" presStyleLbl="fgImgPlace1" presStyleIdx="1" presStyleCnt="3"/>
      <dgm:spPr>
        <a:blipFill rotWithShape="0">
          <a:blip xmlns:r="http://schemas.openxmlformats.org/officeDocument/2006/relationships" r:embed="rId2"/>
          <a:stretch>
            <a:fillRect/>
          </a:stretch>
        </a:blipFill>
      </dgm:spPr>
      <dgm:t>
        <a:bodyPr/>
        <a:lstStyle/>
        <a:p>
          <a:endParaRPr lang="el-GR"/>
        </a:p>
      </dgm:t>
    </dgm:pt>
    <dgm:pt modelId="{33C0A2F5-812C-4E02-93CE-17E9C8FBDC83}" type="pres">
      <dgm:prSet presAssocID="{003CBF79-7E07-4454-BCE2-CEAE10A48B5A}" presName="text" presStyleLbl="node1" presStyleIdx="1" presStyleCnt="3">
        <dgm:presLayoutVars>
          <dgm:bulletEnabled val="1"/>
        </dgm:presLayoutVars>
      </dgm:prSet>
      <dgm:spPr/>
      <dgm:t>
        <a:bodyPr/>
        <a:lstStyle/>
        <a:p>
          <a:endParaRPr lang="el-GR"/>
        </a:p>
      </dgm:t>
    </dgm:pt>
    <dgm:pt modelId="{473DBD2D-6173-48B4-9D4F-38AC05CC36FB}" type="pres">
      <dgm:prSet presAssocID="{BEC1E2DE-63AE-4CAA-A0E9-5459E1B13C0E}" presName="spacer" presStyleCnt="0"/>
      <dgm:spPr/>
    </dgm:pt>
    <dgm:pt modelId="{FB2ABD37-9F19-4635-9B81-D12BCFC93A8C}" type="pres">
      <dgm:prSet presAssocID="{8AF1D5F9-3B23-407F-B5CA-BD590BFDD3CF}" presName="comp" presStyleCnt="0"/>
      <dgm:spPr/>
    </dgm:pt>
    <dgm:pt modelId="{A15D8785-DF87-42FF-AFFD-AF4DF79C7A1D}" type="pres">
      <dgm:prSet presAssocID="{8AF1D5F9-3B23-407F-B5CA-BD590BFDD3CF}" presName="box" presStyleLbl="node1" presStyleIdx="2" presStyleCnt="3"/>
      <dgm:spPr/>
      <dgm:t>
        <a:bodyPr/>
        <a:lstStyle/>
        <a:p>
          <a:endParaRPr lang="el-GR"/>
        </a:p>
      </dgm:t>
    </dgm:pt>
    <dgm:pt modelId="{DE9337FD-4D17-4A8F-8834-5385A53D62F0}" type="pres">
      <dgm:prSet presAssocID="{8AF1D5F9-3B23-407F-B5CA-BD590BFDD3CF}" presName="img" presStyleLbl="fgImgPlace1" presStyleIdx="2" presStyleCnt="3"/>
      <dgm:spPr>
        <a:blipFill rotWithShape="0">
          <a:blip xmlns:r="http://schemas.openxmlformats.org/officeDocument/2006/relationships" r:embed="rId3"/>
          <a:stretch>
            <a:fillRect/>
          </a:stretch>
        </a:blipFill>
      </dgm:spPr>
      <dgm:t>
        <a:bodyPr/>
        <a:lstStyle/>
        <a:p>
          <a:endParaRPr lang="el-GR"/>
        </a:p>
      </dgm:t>
    </dgm:pt>
    <dgm:pt modelId="{1E85C2F8-85CB-4706-B20C-2A7A058CFAC6}" type="pres">
      <dgm:prSet presAssocID="{8AF1D5F9-3B23-407F-B5CA-BD590BFDD3CF}" presName="text" presStyleLbl="node1" presStyleIdx="2" presStyleCnt="3">
        <dgm:presLayoutVars>
          <dgm:bulletEnabled val="1"/>
        </dgm:presLayoutVars>
      </dgm:prSet>
      <dgm:spPr/>
      <dgm:t>
        <a:bodyPr/>
        <a:lstStyle/>
        <a:p>
          <a:endParaRPr lang="el-GR"/>
        </a:p>
      </dgm:t>
    </dgm:pt>
  </dgm:ptLst>
  <dgm:cxnLst>
    <dgm:cxn modelId="{36D63572-B502-4DA0-9118-6DE077BD3B23}" srcId="{C3E7A88C-17DA-4110-9D58-2BB02273AE10}" destId="{78462262-2E74-4DDF-96BB-B807D6729583}" srcOrd="0" destOrd="0" parTransId="{FA9613C9-0D31-4110-BC01-D889D6BF0319}" sibTransId="{6106096A-A637-42A7-BA9F-42EF6B1BE5C0}"/>
    <dgm:cxn modelId="{98935C2B-D22B-43AF-AFD4-97E7F79D193E}" srcId="{003CBF79-7E07-4454-BCE2-CEAE10A48B5A}" destId="{FB0FCE46-46A4-46EF-8DE3-CE61442BD97E}" srcOrd="0" destOrd="0" parTransId="{F0428677-3CF0-403A-90DB-FD8F00A19338}" sibTransId="{5D12DF56-6261-44A7-A5B2-F66F9ED29DAD}"/>
    <dgm:cxn modelId="{4E5528C5-CE38-44CB-8A53-638B58A6584F}" srcId="{78462262-2E74-4DDF-96BB-B807D6729583}" destId="{E2028319-C4A5-41D7-B376-9E11422F9DD7}" srcOrd="1" destOrd="0" parTransId="{E52C167D-0272-4551-AA2E-4F4DF6375161}" sibTransId="{E9E38316-6CF0-4BB9-A7D1-6A4EA654F52F}"/>
    <dgm:cxn modelId="{3E2109AF-05EE-4B5B-A15D-2DE9142A9406}" type="presOf" srcId="{3C9E8D71-8733-4936-BFBC-69E418B88F95}" destId="{C7BF32E2-9E80-42DF-829D-04E408FA443F}" srcOrd="1" destOrd="1" presId="urn:microsoft.com/office/officeart/2005/8/layout/vList4#3"/>
    <dgm:cxn modelId="{6D857065-BADE-4C46-9327-D555F096E15A}" type="presOf" srcId="{78462262-2E74-4DDF-96BB-B807D6729583}" destId="{ED62045A-AEF1-426E-B29C-F1AD058CC70D}" srcOrd="0" destOrd="0" presId="urn:microsoft.com/office/officeart/2005/8/layout/vList4#3"/>
    <dgm:cxn modelId="{B70F8ABA-2408-41AE-A785-58B2A4BE8D0C}" type="presOf" srcId="{FB0FCE46-46A4-46EF-8DE3-CE61442BD97E}" destId="{A29B210E-EA53-4761-87EC-B625B95CC5DA}" srcOrd="0" destOrd="1" presId="urn:microsoft.com/office/officeart/2005/8/layout/vList4#3"/>
    <dgm:cxn modelId="{F1AFD015-818B-4478-A458-499064AB1D7A}" type="presOf" srcId="{BEBC7CBA-C092-488D-BEFA-527F2F770705}" destId="{A15D8785-DF87-42FF-AFFD-AF4DF79C7A1D}" srcOrd="0" destOrd="2" presId="urn:microsoft.com/office/officeart/2005/8/layout/vList4#3"/>
    <dgm:cxn modelId="{D1EC9B12-E520-4D27-BE81-BF2017B8BEA2}" type="presOf" srcId="{2EE1EDE9-1D6A-420E-A193-7975E3534C87}" destId="{1E85C2F8-85CB-4706-B20C-2A7A058CFAC6}" srcOrd="1" destOrd="3" presId="urn:microsoft.com/office/officeart/2005/8/layout/vList4#3"/>
    <dgm:cxn modelId="{59BA41F3-B82F-4B2C-89FE-2FB9084F46C8}" srcId="{8AF1D5F9-3B23-407F-B5CA-BD590BFDD3CF}" destId="{BEBC7CBA-C092-488D-BEFA-527F2F770705}" srcOrd="1" destOrd="0" parTransId="{EDA8998E-9944-40D7-B661-5A7C569DCBBA}" sibTransId="{E1FF443C-0093-4902-A70E-E27C9C084B80}"/>
    <dgm:cxn modelId="{E49CA351-9496-4F05-9A4E-6EB001CAAC23}" srcId="{8AF1D5F9-3B23-407F-B5CA-BD590BFDD3CF}" destId="{2EE1EDE9-1D6A-420E-A193-7975E3534C87}" srcOrd="2" destOrd="0" parTransId="{4D6C53B5-1731-4255-BD87-1973DB132A00}" sibTransId="{2361A1A5-3B86-41D3-8D0E-CCE82B7AF999}"/>
    <dgm:cxn modelId="{2807CB71-36BC-4E28-B668-E86761399682}" type="presOf" srcId="{2EE1EDE9-1D6A-420E-A193-7975E3534C87}" destId="{A15D8785-DF87-42FF-AFFD-AF4DF79C7A1D}" srcOrd="0" destOrd="3" presId="urn:microsoft.com/office/officeart/2005/8/layout/vList4#3"/>
    <dgm:cxn modelId="{46524179-06A6-450A-AD07-D6AEF1DA1E83}" type="presOf" srcId="{8AF1D5F9-3B23-407F-B5CA-BD590BFDD3CF}" destId="{A15D8785-DF87-42FF-AFFD-AF4DF79C7A1D}" srcOrd="0" destOrd="0" presId="urn:microsoft.com/office/officeart/2005/8/layout/vList4#3"/>
    <dgm:cxn modelId="{C3FEF89B-8A7A-4DAE-8448-966823604187}" type="presOf" srcId="{003CBF79-7E07-4454-BCE2-CEAE10A48B5A}" destId="{33C0A2F5-812C-4E02-93CE-17E9C8FBDC83}" srcOrd="1" destOrd="0" presId="urn:microsoft.com/office/officeart/2005/8/layout/vList4#3"/>
    <dgm:cxn modelId="{ABE943CB-83F1-42F0-9EC9-AF93B45F1E86}" type="presOf" srcId="{E2028319-C4A5-41D7-B376-9E11422F9DD7}" destId="{C7BF32E2-9E80-42DF-829D-04E408FA443F}" srcOrd="1" destOrd="2" presId="urn:microsoft.com/office/officeart/2005/8/layout/vList4#3"/>
    <dgm:cxn modelId="{A86FC518-E9C4-4596-B19D-7D68C696C307}" type="presOf" srcId="{25C6D2E1-D741-4E84-B6D7-7BDB1FEFD248}" destId="{1E85C2F8-85CB-4706-B20C-2A7A058CFAC6}" srcOrd="1" destOrd="1" presId="urn:microsoft.com/office/officeart/2005/8/layout/vList4#3"/>
    <dgm:cxn modelId="{B7A35768-F049-4ED0-A022-D029C80579AA}" type="presOf" srcId="{BEBC7CBA-C092-488D-BEFA-527F2F770705}" destId="{1E85C2F8-85CB-4706-B20C-2A7A058CFAC6}" srcOrd="1" destOrd="2" presId="urn:microsoft.com/office/officeart/2005/8/layout/vList4#3"/>
    <dgm:cxn modelId="{B68220CD-8A77-46BB-B6B3-548316C80717}" type="presOf" srcId="{FB0FCE46-46A4-46EF-8DE3-CE61442BD97E}" destId="{33C0A2F5-812C-4E02-93CE-17E9C8FBDC83}" srcOrd="1" destOrd="1" presId="urn:microsoft.com/office/officeart/2005/8/layout/vList4#3"/>
    <dgm:cxn modelId="{AA4C9D67-072B-4125-8989-43ED2C964693}" type="presOf" srcId="{3C9E8D71-8733-4936-BFBC-69E418B88F95}" destId="{ED62045A-AEF1-426E-B29C-F1AD058CC70D}" srcOrd="0" destOrd="1" presId="urn:microsoft.com/office/officeart/2005/8/layout/vList4#3"/>
    <dgm:cxn modelId="{A4A7D3BB-156C-45C5-88C7-384961893038}" srcId="{C3E7A88C-17DA-4110-9D58-2BB02273AE10}" destId="{8AF1D5F9-3B23-407F-B5CA-BD590BFDD3CF}" srcOrd="2" destOrd="0" parTransId="{C18CA70B-4904-48E7-9DE9-4323D1A242B4}" sibTransId="{AE1F66E1-1ADC-4BF1-8CC6-D632F83880B8}"/>
    <dgm:cxn modelId="{1136C2CB-AC24-4780-9898-7808A3581D45}" srcId="{C3E7A88C-17DA-4110-9D58-2BB02273AE10}" destId="{003CBF79-7E07-4454-BCE2-CEAE10A48B5A}" srcOrd="1" destOrd="0" parTransId="{BCF71F80-012C-487A-BE5D-EA9C43BB4B3C}" sibTransId="{BEC1E2DE-63AE-4CAA-A0E9-5459E1B13C0E}"/>
    <dgm:cxn modelId="{0718F684-1923-46AE-88A9-3B63553B4102}" srcId="{8AF1D5F9-3B23-407F-B5CA-BD590BFDD3CF}" destId="{25C6D2E1-D741-4E84-B6D7-7BDB1FEFD248}" srcOrd="0" destOrd="0" parTransId="{FE6D4603-9209-43DC-B29B-8AF470C2EC8A}" sibTransId="{8B71F64D-A94F-40DC-AE7F-0B9FBD181D37}"/>
    <dgm:cxn modelId="{2B028ED8-668E-4BBA-8934-0C571C4F20D4}" type="presOf" srcId="{78462262-2E74-4DDF-96BB-B807D6729583}" destId="{C7BF32E2-9E80-42DF-829D-04E408FA443F}" srcOrd="1" destOrd="0" presId="urn:microsoft.com/office/officeart/2005/8/layout/vList4#3"/>
    <dgm:cxn modelId="{266FDA17-C123-41A5-8FC1-82B8244C3159}" srcId="{78462262-2E74-4DDF-96BB-B807D6729583}" destId="{3C9E8D71-8733-4936-BFBC-69E418B88F95}" srcOrd="0" destOrd="0" parTransId="{A03C920E-0618-4D8F-A588-798D94866D0E}" sibTransId="{F1E9A3D2-7127-4942-88F8-CC604114C19C}"/>
    <dgm:cxn modelId="{5DF5922A-52D5-4B53-B86B-601050E0E508}" type="presOf" srcId="{8AF1D5F9-3B23-407F-B5CA-BD590BFDD3CF}" destId="{1E85C2F8-85CB-4706-B20C-2A7A058CFAC6}" srcOrd="1" destOrd="0" presId="urn:microsoft.com/office/officeart/2005/8/layout/vList4#3"/>
    <dgm:cxn modelId="{AAB692B8-191F-497F-8D70-C97F102442F3}" type="presOf" srcId="{C3E7A88C-17DA-4110-9D58-2BB02273AE10}" destId="{2D2BE861-D322-47A9-8E25-32A848BE3398}" srcOrd="0" destOrd="0" presId="urn:microsoft.com/office/officeart/2005/8/layout/vList4#3"/>
    <dgm:cxn modelId="{250EDC45-3865-48E9-A418-B75395CFE095}" type="presOf" srcId="{E2028319-C4A5-41D7-B376-9E11422F9DD7}" destId="{ED62045A-AEF1-426E-B29C-F1AD058CC70D}" srcOrd="0" destOrd="2" presId="urn:microsoft.com/office/officeart/2005/8/layout/vList4#3"/>
    <dgm:cxn modelId="{6AB142B1-87C7-4265-B42C-66DD811D7C05}" type="presOf" srcId="{25C6D2E1-D741-4E84-B6D7-7BDB1FEFD248}" destId="{A15D8785-DF87-42FF-AFFD-AF4DF79C7A1D}" srcOrd="0" destOrd="1" presId="urn:microsoft.com/office/officeart/2005/8/layout/vList4#3"/>
    <dgm:cxn modelId="{BD2EF687-D7DD-4441-9B93-1D6C1B8A44B4}" type="presOf" srcId="{003CBF79-7E07-4454-BCE2-CEAE10A48B5A}" destId="{A29B210E-EA53-4761-87EC-B625B95CC5DA}" srcOrd="0" destOrd="0" presId="urn:microsoft.com/office/officeart/2005/8/layout/vList4#3"/>
    <dgm:cxn modelId="{8F32AFB0-4101-41FD-8897-621AC443C383}" type="presParOf" srcId="{2D2BE861-D322-47A9-8E25-32A848BE3398}" destId="{BB3734C1-8DE9-4DAB-BCA5-E8CD90A69727}" srcOrd="0" destOrd="0" presId="urn:microsoft.com/office/officeart/2005/8/layout/vList4#3"/>
    <dgm:cxn modelId="{377EFD1E-4FB3-4236-9AC9-C940ACC7D190}" type="presParOf" srcId="{BB3734C1-8DE9-4DAB-BCA5-E8CD90A69727}" destId="{ED62045A-AEF1-426E-B29C-F1AD058CC70D}" srcOrd="0" destOrd="0" presId="urn:microsoft.com/office/officeart/2005/8/layout/vList4#3"/>
    <dgm:cxn modelId="{C88A7A62-53A1-4832-BF63-757A4969AD35}" type="presParOf" srcId="{BB3734C1-8DE9-4DAB-BCA5-E8CD90A69727}" destId="{53AD4180-B7BE-4F8D-9895-ECD22D4215C0}" srcOrd="1" destOrd="0" presId="urn:microsoft.com/office/officeart/2005/8/layout/vList4#3"/>
    <dgm:cxn modelId="{D22D9D09-7AE2-448E-9FCC-78E67B1CF279}" type="presParOf" srcId="{BB3734C1-8DE9-4DAB-BCA5-E8CD90A69727}" destId="{C7BF32E2-9E80-42DF-829D-04E408FA443F}" srcOrd="2" destOrd="0" presId="urn:microsoft.com/office/officeart/2005/8/layout/vList4#3"/>
    <dgm:cxn modelId="{09EE7A6D-A2AD-4197-A64D-DED5E0F72B68}" type="presParOf" srcId="{2D2BE861-D322-47A9-8E25-32A848BE3398}" destId="{7FA39F09-9CAC-4258-9D3A-643D152E2212}" srcOrd="1" destOrd="0" presId="urn:microsoft.com/office/officeart/2005/8/layout/vList4#3"/>
    <dgm:cxn modelId="{D92F4B7A-3353-4D2E-BA9C-DD07F1FFC618}" type="presParOf" srcId="{2D2BE861-D322-47A9-8E25-32A848BE3398}" destId="{34744217-B232-4B77-9A00-F73F45285768}" srcOrd="2" destOrd="0" presId="urn:microsoft.com/office/officeart/2005/8/layout/vList4#3"/>
    <dgm:cxn modelId="{1355F778-3FB8-45D3-ABDD-10759DB3E270}" type="presParOf" srcId="{34744217-B232-4B77-9A00-F73F45285768}" destId="{A29B210E-EA53-4761-87EC-B625B95CC5DA}" srcOrd="0" destOrd="0" presId="urn:microsoft.com/office/officeart/2005/8/layout/vList4#3"/>
    <dgm:cxn modelId="{EFCFEF98-26AE-4729-9C37-B94EB8D5073B}" type="presParOf" srcId="{34744217-B232-4B77-9A00-F73F45285768}" destId="{F125830B-A6D0-494A-B1AB-9AA69B0893D0}" srcOrd="1" destOrd="0" presId="urn:microsoft.com/office/officeart/2005/8/layout/vList4#3"/>
    <dgm:cxn modelId="{F561AE48-D8FF-48A4-96DA-44DB3A43E31F}" type="presParOf" srcId="{34744217-B232-4B77-9A00-F73F45285768}" destId="{33C0A2F5-812C-4E02-93CE-17E9C8FBDC83}" srcOrd="2" destOrd="0" presId="urn:microsoft.com/office/officeart/2005/8/layout/vList4#3"/>
    <dgm:cxn modelId="{B10A3FA7-9B41-4144-819A-545D01A589C3}" type="presParOf" srcId="{2D2BE861-D322-47A9-8E25-32A848BE3398}" destId="{473DBD2D-6173-48B4-9D4F-38AC05CC36FB}" srcOrd="3" destOrd="0" presId="urn:microsoft.com/office/officeart/2005/8/layout/vList4#3"/>
    <dgm:cxn modelId="{288E2A7E-C0A6-4ACD-824E-23EB7E41EAB2}" type="presParOf" srcId="{2D2BE861-D322-47A9-8E25-32A848BE3398}" destId="{FB2ABD37-9F19-4635-9B81-D12BCFC93A8C}" srcOrd="4" destOrd="0" presId="urn:microsoft.com/office/officeart/2005/8/layout/vList4#3"/>
    <dgm:cxn modelId="{88E5EBD1-87B6-42A7-A959-4957FDD9C950}" type="presParOf" srcId="{FB2ABD37-9F19-4635-9B81-D12BCFC93A8C}" destId="{A15D8785-DF87-42FF-AFFD-AF4DF79C7A1D}" srcOrd="0" destOrd="0" presId="urn:microsoft.com/office/officeart/2005/8/layout/vList4#3"/>
    <dgm:cxn modelId="{69AF572A-1582-419B-AE82-3AA42E7B98E4}" type="presParOf" srcId="{FB2ABD37-9F19-4635-9B81-D12BCFC93A8C}" destId="{DE9337FD-4D17-4A8F-8834-5385A53D62F0}" srcOrd="1" destOrd="0" presId="urn:microsoft.com/office/officeart/2005/8/layout/vList4#3"/>
    <dgm:cxn modelId="{02237313-0569-41E4-97E7-2B3CA7A7E444}" type="presParOf" srcId="{FB2ABD37-9F19-4635-9B81-D12BCFC93A8C}" destId="{1E85C2F8-85CB-4706-B20C-2A7A058CFAC6}" srcOrd="2" destOrd="0" presId="urn:microsoft.com/office/officeart/2005/8/layout/vList4#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1076F-3CC5-4AB4-8C66-59AB5BE9A96A}">
      <dsp:nvSpPr>
        <dsp:cNvPr id="0" name=""/>
        <dsp:cNvSpPr/>
      </dsp:nvSpPr>
      <dsp:spPr>
        <a:xfrm>
          <a:off x="0" y="7137"/>
          <a:ext cx="6096000" cy="11033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l-GR" sz="4600" kern="1200" dirty="0" smtClean="0"/>
            <a:t>2</a:t>
          </a:r>
          <a:r>
            <a:rPr lang="en-US" sz="4600" kern="1200" dirty="0" smtClean="0"/>
            <a:t>7</a:t>
          </a:r>
          <a:r>
            <a:rPr lang="el-GR" sz="4600" kern="1200" dirty="0" smtClean="0"/>
            <a:t> </a:t>
          </a:r>
          <a:r>
            <a:rPr lang="el-GR" sz="4600" kern="1200" dirty="0" smtClean="0"/>
            <a:t>δικαστές</a:t>
          </a:r>
          <a:endParaRPr lang="el-GR" sz="4600" kern="1200" dirty="0"/>
        </a:p>
      </dsp:txBody>
      <dsp:txXfrm>
        <a:off x="53859" y="60996"/>
        <a:ext cx="5988282" cy="995592"/>
      </dsp:txXfrm>
    </dsp:sp>
    <dsp:sp modelId="{25309F67-2E7D-4FFE-92ED-2411FCBC004F}">
      <dsp:nvSpPr>
        <dsp:cNvPr id="0" name=""/>
        <dsp:cNvSpPr/>
      </dsp:nvSpPr>
      <dsp:spPr>
        <a:xfrm>
          <a:off x="0" y="1110448"/>
          <a:ext cx="6096000" cy="76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58420" rIns="327152" bIns="58420" numCol="1" spcCol="1270" anchor="t" anchorCtr="0">
          <a:noAutofit/>
        </a:bodyPr>
        <a:lstStyle/>
        <a:p>
          <a:pPr marL="285750" lvl="1" indent="-285750" algn="l" defTabSz="1600200">
            <a:lnSpc>
              <a:spcPct val="90000"/>
            </a:lnSpc>
            <a:spcBef>
              <a:spcPct val="0"/>
            </a:spcBef>
            <a:spcAft>
              <a:spcPct val="20000"/>
            </a:spcAft>
            <a:buChar char="••"/>
          </a:pPr>
          <a:endParaRPr lang="el-GR" sz="3600" kern="1200" dirty="0"/>
        </a:p>
      </dsp:txBody>
      <dsp:txXfrm>
        <a:off x="0" y="1110448"/>
        <a:ext cx="6096000" cy="761760"/>
      </dsp:txXfrm>
    </dsp:sp>
    <dsp:sp modelId="{17030F88-B180-432B-B44B-58F69E1AE98E}">
      <dsp:nvSpPr>
        <dsp:cNvPr id="0" name=""/>
        <dsp:cNvSpPr/>
      </dsp:nvSpPr>
      <dsp:spPr>
        <a:xfrm>
          <a:off x="0" y="1872208"/>
          <a:ext cx="6096000" cy="11033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l" defTabSz="2044700">
            <a:lnSpc>
              <a:spcPct val="90000"/>
            </a:lnSpc>
            <a:spcBef>
              <a:spcPct val="0"/>
            </a:spcBef>
            <a:spcAft>
              <a:spcPct val="35000"/>
            </a:spcAft>
          </a:pPr>
          <a:r>
            <a:rPr lang="el-GR" sz="4600" kern="1200" dirty="0" smtClean="0"/>
            <a:t>11 Γενικοί Εισαγγελείς </a:t>
          </a:r>
          <a:endParaRPr lang="el-GR" sz="4600" kern="1200" dirty="0"/>
        </a:p>
      </dsp:txBody>
      <dsp:txXfrm>
        <a:off x="53859" y="1926067"/>
        <a:ext cx="5988282" cy="995592"/>
      </dsp:txXfrm>
    </dsp:sp>
    <dsp:sp modelId="{2628BF5E-1E32-436D-B961-0CB6FD0E4B1D}">
      <dsp:nvSpPr>
        <dsp:cNvPr id="0" name=""/>
        <dsp:cNvSpPr/>
      </dsp:nvSpPr>
      <dsp:spPr>
        <a:xfrm>
          <a:off x="0" y="2975518"/>
          <a:ext cx="6096000" cy="76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58420" rIns="327152" bIns="58420" numCol="1" spcCol="1270" anchor="t" anchorCtr="0">
          <a:noAutofit/>
        </a:bodyPr>
        <a:lstStyle/>
        <a:p>
          <a:pPr marL="285750" lvl="1" indent="-285750" algn="l" defTabSz="1600200">
            <a:lnSpc>
              <a:spcPct val="90000"/>
            </a:lnSpc>
            <a:spcBef>
              <a:spcPct val="0"/>
            </a:spcBef>
            <a:spcAft>
              <a:spcPct val="20000"/>
            </a:spcAft>
            <a:buChar char="••"/>
          </a:pPr>
          <a:endParaRPr lang="el-GR" sz="3600" kern="1200" dirty="0"/>
        </a:p>
      </dsp:txBody>
      <dsp:txXfrm>
        <a:off x="0" y="2975518"/>
        <a:ext cx="6096000" cy="761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2045A-AEF1-426E-B29C-F1AD058CC70D}">
      <dsp:nvSpPr>
        <dsp:cNvPr id="0" name=""/>
        <dsp:cNvSpPr/>
      </dsp:nvSpPr>
      <dsp:spPr>
        <a:xfrm>
          <a:off x="0" y="0"/>
          <a:ext cx="8640960" cy="14851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l-GR" sz="2000" b="1" kern="1200" dirty="0" smtClean="0"/>
            <a:t>Προσόντα</a:t>
          </a:r>
          <a:endParaRPr lang="el-GR" sz="2000" b="1" kern="1200" dirty="0"/>
        </a:p>
        <a:p>
          <a:pPr marL="171450" lvl="1" indent="-171450" algn="l" defTabSz="711200">
            <a:lnSpc>
              <a:spcPct val="90000"/>
            </a:lnSpc>
            <a:spcBef>
              <a:spcPct val="0"/>
            </a:spcBef>
            <a:spcAft>
              <a:spcPct val="15000"/>
            </a:spcAft>
            <a:buChar char="••"/>
          </a:pPr>
          <a:r>
            <a:rPr lang="el-GR" sz="1600" b="0" i="0" kern="1200" dirty="0" smtClean="0"/>
            <a:t>παρέχουν πλήρη εγγύηση ανεξαρτησίας και συγκεντρώνουν στις χώρες τους τις αναγκαίες προϋποθέσεις για διορισμό στα ανώτατα δικαστικά αξιώματα ή είναι νομικοί αναγνωρισμένου κύρους.</a:t>
          </a:r>
          <a:endParaRPr lang="el-GR" sz="1600" kern="1200" dirty="0"/>
        </a:p>
      </dsp:txBody>
      <dsp:txXfrm>
        <a:off x="1876708" y="0"/>
        <a:ext cx="6764251" cy="1485165"/>
      </dsp:txXfrm>
    </dsp:sp>
    <dsp:sp modelId="{53AD4180-B7BE-4F8D-9895-ECD22D4215C0}">
      <dsp:nvSpPr>
        <dsp:cNvPr id="0" name=""/>
        <dsp:cNvSpPr/>
      </dsp:nvSpPr>
      <dsp:spPr>
        <a:xfrm>
          <a:off x="148516" y="148516"/>
          <a:ext cx="1728192" cy="1188132"/>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9B210E-EA53-4761-87EC-B625B95CC5DA}">
      <dsp:nvSpPr>
        <dsp:cNvPr id="0" name=""/>
        <dsp:cNvSpPr/>
      </dsp:nvSpPr>
      <dsp:spPr>
        <a:xfrm>
          <a:off x="0" y="1633681"/>
          <a:ext cx="8640960" cy="14851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l-GR" sz="2000" b="1" kern="1200" dirty="0" smtClean="0"/>
            <a:t>Διαδικασία διορισμού</a:t>
          </a:r>
          <a:endParaRPr lang="el-GR" sz="2000" b="1" kern="1200" dirty="0"/>
        </a:p>
        <a:p>
          <a:pPr marL="171450" lvl="1" indent="-171450" algn="l" defTabSz="711200">
            <a:lnSpc>
              <a:spcPct val="90000"/>
            </a:lnSpc>
            <a:spcBef>
              <a:spcPct val="0"/>
            </a:spcBef>
            <a:spcAft>
              <a:spcPct val="15000"/>
            </a:spcAft>
            <a:buChar char="••"/>
          </a:pPr>
          <a:r>
            <a:rPr lang="el-GR" sz="1600" kern="1200" dirty="0" smtClean="0"/>
            <a:t>με κοινή συμφωνία από τις κυβερνήσεις των κρατών μελών</a:t>
          </a:r>
          <a:endParaRPr lang="el-GR" sz="1600" kern="1200" dirty="0"/>
        </a:p>
        <a:p>
          <a:pPr marL="171450" lvl="1" indent="-171450" algn="l" defTabSz="711200">
            <a:lnSpc>
              <a:spcPct val="90000"/>
            </a:lnSpc>
            <a:spcBef>
              <a:spcPct val="0"/>
            </a:spcBef>
            <a:spcAft>
              <a:spcPct val="15000"/>
            </a:spcAft>
            <a:buChar char="••"/>
          </a:pPr>
          <a:r>
            <a:rPr lang="el-GR" sz="1600" b="0" i="0" kern="1200" dirty="0" smtClean="0"/>
            <a:t>μετά από διαβούλευση με επιτροπή επιφορτισμένη να γνωμοδοτεί επί της καταλληλότητας των προτεινομένων υποψηφίων για την άσκηση των σχετικών καθηκόντων. </a:t>
          </a:r>
          <a:endParaRPr lang="el-GR" sz="1600" kern="1200" dirty="0"/>
        </a:p>
      </dsp:txBody>
      <dsp:txXfrm>
        <a:off x="1876708" y="1633681"/>
        <a:ext cx="6764251" cy="1485165"/>
      </dsp:txXfrm>
    </dsp:sp>
    <dsp:sp modelId="{F125830B-A6D0-494A-B1AB-9AA69B0893D0}">
      <dsp:nvSpPr>
        <dsp:cNvPr id="0" name=""/>
        <dsp:cNvSpPr/>
      </dsp:nvSpPr>
      <dsp:spPr>
        <a:xfrm>
          <a:off x="148516" y="1782198"/>
          <a:ext cx="1728192" cy="1188132"/>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5D8785-DF87-42FF-AFFD-AF4DF79C7A1D}">
      <dsp:nvSpPr>
        <dsp:cNvPr id="0" name=""/>
        <dsp:cNvSpPr/>
      </dsp:nvSpPr>
      <dsp:spPr>
        <a:xfrm>
          <a:off x="0" y="3267363"/>
          <a:ext cx="8640960" cy="14851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l-GR" sz="2000" b="1" kern="1200" dirty="0" smtClean="0"/>
            <a:t>Διάρκεια θητείας </a:t>
          </a:r>
          <a:endParaRPr lang="el-GR" sz="2000" b="1" kern="1200" dirty="0"/>
        </a:p>
        <a:p>
          <a:pPr marL="171450" lvl="1" indent="-171450" algn="l" defTabSz="711200">
            <a:lnSpc>
              <a:spcPct val="90000"/>
            </a:lnSpc>
            <a:spcBef>
              <a:spcPct val="0"/>
            </a:spcBef>
            <a:spcAft>
              <a:spcPct val="15000"/>
            </a:spcAft>
            <a:buChar char="••"/>
          </a:pPr>
          <a:r>
            <a:rPr lang="el-GR" sz="1600" kern="1200" dirty="0" smtClean="0"/>
            <a:t>εξαετής</a:t>
          </a:r>
          <a:endParaRPr lang="el-GR" sz="1600" kern="1200" dirty="0"/>
        </a:p>
        <a:p>
          <a:pPr marL="171450" lvl="1" indent="-171450" algn="l" defTabSz="711200">
            <a:lnSpc>
              <a:spcPct val="90000"/>
            </a:lnSpc>
            <a:spcBef>
              <a:spcPct val="0"/>
            </a:spcBef>
            <a:spcAft>
              <a:spcPct val="15000"/>
            </a:spcAft>
            <a:buChar char="••"/>
          </a:pPr>
          <a:r>
            <a:rPr lang="el-GR" sz="1600" kern="1200" dirty="0" smtClean="0"/>
            <a:t>ανανεώσιμη</a:t>
          </a:r>
          <a:endParaRPr lang="el-GR" sz="1600" kern="1200" dirty="0"/>
        </a:p>
      </dsp:txBody>
      <dsp:txXfrm>
        <a:off x="1876708" y="3267363"/>
        <a:ext cx="6764251" cy="1485165"/>
      </dsp:txXfrm>
    </dsp:sp>
    <dsp:sp modelId="{DE9337FD-4D17-4A8F-8834-5385A53D62F0}">
      <dsp:nvSpPr>
        <dsp:cNvPr id="0" name=""/>
        <dsp:cNvSpPr/>
      </dsp:nvSpPr>
      <dsp:spPr>
        <a:xfrm>
          <a:off x="148516" y="3415879"/>
          <a:ext cx="1728192" cy="1188132"/>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83757-DBB7-40F2-A552-FF902896FA38}">
      <dsp:nvSpPr>
        <dsp:cNvPr id="0" name=""/>
        <dsp:cNvSpPr/>
      </dsp:nvSpPr>
      <dsp:spPr>
        <a:xfrm>
          <a:off x="0" y="0"/>
          <a:ext cx="8424936" cy="14500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l-GR" sz="2700" b="1" kern="1200" dirty="0" smtClean="0"/>
            <a:t>Άμεση ισχύς</a:t>
          </a:r>
          <a:endParaRPr lang="el-GR" sz="2700" b="1" kern="1200" dirty="0"/>
        </a:p>
        <a:p>
          <a:pPr marL="228600" lvl="1" indent="-228600" algn="l" defTabSz="933450">
            <a:lnSpc>
              <a:spcPct val="90000"/>
            </a:lnSpc>
            <a:spcBef>
              <a:spcPct val="0"/>
            </a:spcBef>
            <a:spcAft>
              <a:spcPct val="15000"/>
            </a:spcAft>
            <a:buChar char="••"/>
          </a:pPr>
          <a:r>
            <a:rPr lang="en-US" sz="2100" kern="1200" dirty="0" smtClean="0"/>
            <a:t>C – 26/62, </a:t>
          </a:r>
          <a:r>
            <a:rPr lang="en-US" sz="2100" i="1" kern="1200" dirty="0" smtClean="0"/>
            <a:t>Van </a:t>
          </a:r>
          <a:r>
            <a:rPr lang="en-US" sz="2100" i="1" kern="1200" dirty="0" err="1" smtClean="0"/>
            <a:t>Gend</a:t>
          </a:r>
          <a:r>
            <a:rPr lang="en-US" sz="2100" i="1" kern="1200" dirty="0" smtClean="0"/>
            <a:t> en </a:t>
          </a:r>
          <a:r>
            <a:rPr lang="en-US" sz="2100" i="1" kern="1200" dirty="0" err="1" smtClean="0"/>
            <a:t>Loos</a:t>
          </a:r>
          <a:endParaRPr lang="el-GR" sz="2100" i="1" kern="1200" dirty="0"/>
        </a:p>
      </dsp:txBody>
      <dsp:txXfrm>
        <a:off x="1829989" y="0"/>
        <a:ext cx="6594946" cy="1450020"/>
      </dsp:txXfrm>
    </dsp:sp>
    <dsp:sp modelId="{2FCC3735-5D7F-4588-B720-0ABA5D4E270E}">
      <dsp:nvSpPr>
        <dsp:cNvPr id="0" name=""/>
        <dsp:cNvSpPr/>
      </dsp:nvSpPr>
      <dsp:spPr>
        <a:xfrm>
          <a:off x="145002" y="145002"/>
          <a:ext cx="1684987" cy="116001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023687-1CA7-4ED3-84A3-1455016BF4B6}">
      <dsp:nvSpPr>
        <dsp:cNvPr id="0" name=""/>
        <dsp:cNvSpPr/>
      </dsp:nvSpPr>
      <dsp:spPr>
        <a:xfrm>
          <a:off x="0" y="1595022"/>
          <a:ext cx="8424936" cy="14500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l-GR" sz="2700" b="1" kern="1200" dirty="0" smtClean="0"/>
            <a:t>Υπεροχή</a:t>
          </a:r>
          <a:endParaRPr lang="el-GR" sz="2700" b="1" kern="1200" dirty="0"/>
        </a:p>
        <a:p>
          <a:pPr marL="228600" lvl="1" indent="-228600" algn="l" defTabSz="933450">
            <a:lnSpc>
              <a:spcPct val="90000"/>
            </a:lnSpc>
            <a:spcBef>
              <a:spcPct val="0"/>
            </a:spcBef>
            <a:spcAft>
              <a:spcPct val="15000"/>
            </a:spcAft>
            <a:buChar char="••"/>
          </a:pPr>
          <a:r>
            <a:rPr lang="en-US" sz="2100" kern="1200" dirty="0" smtClean="0"/>
            <a:t>C- 6/64, </a:t>
          </a:r>
          <a:r>
            <a:rPr lang="en-US" sz="2100" i="1" kern="1200" dirty="0" smtClean="0"/>
            <a:t>Costa / ENEL </a:t>
          </a:r>
          <a:endParaRPr lang="el-GR" sz="2100" i="1" kern="1200" dirty="0"/>
        </a:p>
      </dsp:txBody>
      <dsp:txXfrm>
        <a:off x="1829989" y="1595022"/>
        <a:ext cx="6594946" cy="1450020"/>
      </dsp:txXfrm>
    </dsp:sp>
    <dsp:sp modelId="{CA3C847E-7E58-4894-BE26-C108E8A57EB4}">
      <dsp:nvSpPr>
        <dsp:cNvPr id="0" name=""/>
        <dsp:cNvSpPr/>
      </dsp:nvSpPr>
      <dsp:spPr>
        <a:xfrm>
          <a:off x="145002" y="1740024"/>
          <a:ext cx="1684987" cy="1160016"/>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CB8196-A82D-4AFF-8702-13BE2972D679}">
      <dsp:nvSpPr>
        <dsp:cNvPr id="0" name=""/>
        <dsp:cNvSpPr/>
      </dsp:nvSpPr>
      <dsp:spPr>
        <a:xfrm>
          <a:off x="0" y="3190044"/>
          <a:ext cx="8424936" cy="14500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l-GR" sz="2700" b="1" kern="1200" dirty="0" smtClean="0"/>
            <a:t>Ευθύνη κ-μ λόγω παραβίασης  του </a:t>
          </a:r>
          <a:r>
            <a:rPr lang="el-GR" sz="2700" b="1" kern="1200" dirty="0" err="1" smtClean="0"/>
            <a:t>ενωσιακού</a:t>
          </a:r>
          <a:r>
            <a:rPr lang="el-GR" sz="2700" b="1" kern="1200" dirty="0" smtClean="0"/>
            <a:t> </a:t>
          </a:r>
          <a:r>
            <a:rPr lang="el-GR" sz="2700" b="1" kern="1200" dirty="0" err="1" smtClean="0"/>
            <a:t>δικαιου</a:t>
          </a:r>
          <a:r>
            <a:rPr lang="el-GR" sz="2700" b="1" kern="1200" dirty="0" smtClean="0"/>
            <a:t> </a:t>
          </a:r>
          <a:endParaRPr lang="el-GR" sz="2700" b="1" kern="1200" dirty="0"/>
        </a:p>
        <a:p>
          <a:pPr marL="228600" lvl="1" indent="-228600" algn="l" defTabSz="933450">
            <a:lnSpc>
              <a:spcPct val="90000"/>
            </a:lnSpc>
            <a:spcBef>
              <a:spcPct val="0"/>
            </a:spcBef>
            <a:spcAft>
              <a:spcPct val="15000"/>
            </a:spcAft>
            <a:buChar char="••"/>
          </a:pPr>
          <a:r>
            <a:rPr lang="en-US" sz="2100" kern="1200" dirty="0" smtClean="0"/>
            <a:t>C- 6/90, </a:t>
          </a:r>
          <a:r>
            <a:rPr lang="en-US" sz="2100" i="1" kern="1200" dirty="0" err="1" smtClean="0"/>
            <a:t>Francovich</a:t>
          </a:r>
          <a:r>
            <a:rPr lang="en-US" sz="2100" i="1" kern="1200" dirty="0" smtClean="0"/>
            <a:t> </a:t>
          </a:r>
          <a:endParaRPr lang="el-GR" sz="2100" i="1" kern="1200" dirty="0"/>
        </a:p>
      </dsp:txBody>
      <dsp:txXfrm>
        <a:off x="1829989" y="3190044"/>
        <a:ext cx="6594946" cy="1450020"/>
      </dsp:txXfrm>
    </dsp:sp>
    <dsp:sp modelId="{953FFBA7-3A96-4B8B-AFA2-71F8088DF29B}">
      <dsp:nvSpPr>
        <dsp:cNvPr id="0" name=""/>
        <dsp:cNvSpPr/>
      </dsp:nvSpPr>
      <dsp:spPr>
        <a:xfrm>
          <a:off x="145002" y="3335046"/>
          <a:ext cx="1684987" cy="1160016"/>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2045A-AEF1-426E-B29C-F1AD058CC70D}">
      <dsp:nvSpPr>
        <dsp:cNvPr id="0" name=""/>
        <dsp:cNvSpPr/>
      </dsp:nvSpPr>
      <dsp:spPr>
        <a:xfrm>
          <a:off x="0" y="0"/>
          <a:ext cx="8640960" cy="14176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l-GR" sz="1800" b="1" kern="1200" dirty="0" smtClean="0"/>
            <a:t>Προσόντα</a:t>
          </a:r>
          <a:endParaRPr lang="el-GR" sz="1800" b="1" kern="1200" dirty="0"/>
        </a:p>
        <a:p>
          <a:pPr marL="114300" lvl="1" indent="-114300" algn="l" defTabSz="622300">
            <a:lnSpc>
              <a:spcPct val="90000"/>
            </a:lnSpc>
            <a:spcBef>
              <a:spcPct val="0"/>
            </a:spcBef>
            <a:spcAft>
              <a:spcPct val="15000"/>
            </a:spcAft>
            <a:buChar char="••"/>
          </a:pPr>
          <a:r>
            <a:rPr lang="el-GR" sz="1400" kern="1200" dirty="0" smtClean="0"/>
            <a:t>να έχουν την απαιτούμενη ικανότητα για την άσκηση υψηλών δικαστικών καθηκόντων</a:t>
          </a:r>
          <a:endParaRPr lang="el-GR" sz="1400" kern="1200" dirty="0"/>
        </a:p>
        <a:p>
          <a:pPr marL="114300" lvl="1" indent="-114300" algn="l" defTabSz="622300">
            <a:lnSpc>
              <a:spcPct val="90000"/>
            </a:lnSpc>
            <a:spcBef>
              <a:spcPct val="0"/>
            </a:spcBef>
            <a:spcAft>
              <a:spcPct val="15000"/>
            </a:spcAft>
            <a:buChar char="••"/>
          </a:pPr>
          <a:r>
            <a:rPr lang="el-GR" sz="1400" kern="1200" dirty="0" smtClean="0"/>
            <a:t>ασκούν τα καθήκοντά τους με πλήρη αμεροληψία και ανεξαρτησία. </a:t>
          </a:r>
          <a:endParaRPr lang="el-GR" sz="1400" kern="1200" dirty="0"/>
        </a:p>
      </dsp:txBody>
      <dsp:txXfrm>
        <a:off x="1869957" y="0"/>
        <a:ext cx="6771002" cy="1417657"/>
      </dsp:txXfrm>
    </dsp:sp>
    <dsp:sp modelId="{53AD4180-B7BE-4F8D-9895-ECD22D4215C0}">
      <dsp:nvSpPr>
        <dsp:cNvPr id="0" name=""/>
        <dsp:cNvSpPr/>
      </dsp:nvSpPr>
      <dsp:spPr>
        <a:xfrm>
          <a:off x="141765" y="141765"/>
          <a:ext cx="1728192" cy="113412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9B210E-EA53-4761-87EC-B625B95CC5DA}">
      <dsp:nvSpPr>
        <dsp:cNvPr id="0" name=""/>
        <dsp:cNvSpPr/>
      </dsp:nvSpPr>
      <dsp:spPr>
        <a:xfrm>
          <a:off x="0" y="1559423"/>
          <a:ext cx="8640960" cy="14176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l-GR" sz="1800" b="1" kern="1200" dirty="0" smtClean="0"/>
            <a:t>Διαδικασία διορισμού</a:t>
          </a:r>
          <a:endParaRPr lang="el-GR" sz="1800" b="1" kern="1200" dirty="0"/>
        </a:p>
        <a:p>
          <a:pPr marL="114300" lvl="1" indent="-114300" algn="just" defTabSz="622300">
            <a:lnSpc>
              <a:spcPct val="90000"/>
            </a:lnSpc>
            <a:spcBef>
              <a:spcPct val="0"/>
            </a:spcBef>
            <a:spcAft>
              <a:spcPct val="15000"/>
            </a:spcAft>
            <a:buChar char="••"/>
          </a:pPr>
          <a:r>
            <a:rPr lang="el-GR" sz="1400" kern="1200" dirty="0" smtClean="0"/>
            <a:t>διορίζονται με κοινή συμφωνία από τις κυβερνήσεις των κρατών μελών μετά από διαβούλευση με επιτροπή επιφορτισμένη να γνωμοδοτεί επί της καταλληλότητας των υποψηφίων για τη θέση δικαστή. </a:t>
          </a:r>
          <a:endParaRPr lang="el-GR" sz="1400" kern="1200" dirty="0"/>
        </a:p>
      </dsp:txBody>
      <dsp:txXfrm>
        <a:off x="1869957" y="1559423"/>
        <a:ext cx="6771002" cy="1417657"/>
      </dsp:txXfrm>
    </dsp:sp>
    <dsp:sp modelId="{F125830B-A6D0-494A-B1AB-9AA69B0893D0}">
      <dsp:nvSpPr>
        <dsp:cNvPr id="0" name=""/>
        <dsp:cNvSpPr/>
      </dsp:nvSpPr>
      <dsp:spPr>
        <a:xfrm>
          <a:off x="141765" y="1701189"/>
          <a:ext cx="1728192" cy="1134126"/>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5D8785-DF87-42FF-AFFD-AF4DF79C7A1D}">
      <dsp:nvSpPr>
        <dsp:cNvPr id="0" name=""/>
        <dsp:cNvSpPr/>
      </dsp:nvSpPr>
      <dsp:spPr>
        <a:xfrm>
          <a:off x="0" y="3118846"/>
          <a:ext cx="8640960" cy="14176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l-GR" sz="1800" b="1" kern="1200" dirty="0" smtClean="0"/>
            <a:t>Διάρκεια θητείας </a:t>
          </a:r>
          <a:endParaRPr lang="el-GR" sz="1800" b="1" kern="1200" dirty="0"/>
        </a:p>
        <a:p>
          <a:pPr marL="114300" lvl="1" indent="-114300" algn="l" defTabSz="622300">
            <a:lnSpc>
              <a:spcPct val="90000"/>
            </a:lnSpc>
            <a:spcBef>
              <a:spcPct val="0"/>
            </a:spcBef>
            <a:spcAft>
              <a:spcPct val="15000"/>
            </a:spcAft>
            <a:buChar char="••"/>
          </a:pPr>
          <a:r>
            <a:rPr lang="el-GR" sz="1400" kern="1200" dirty="0" smtClean="0"/>
            <a:t>εξαετής</a:t>
          </a:r>
          <a:endParaRPr lang="el-GR" sz="1400" kern="1200" dirty="0"/>
        </a:p>
        <a:p>
          <a:pPr marL="114300" lvl="1" indent="-114300" algn="l" defTabSz="622300">
            <a:lnSpc>
              <a:spcPct val="90000"/>
            </a:lnSpc>
            <a:spcBef>
              <a:spcPct val="0"/>
            </a:spcBef>
            <a:spcAft>
              <a:spcPct val="15000"/>
            </a:spcAft>
            <a:buChar char="••"/>
          </a:pPr>
          <a:r>
            <a:rPr lang="el-GR" sz="1400" kern="1200" dirty="0" smtClean="0"/>
            <a:t>ανανεώσιμη</a:t>
          </a:r>
          <a:endParaRPr lang="el-GR" sz="1400" kern="1200" dirty="0"/>
        </a:p>
        <a:p>
          <a:pPr marL="114300" lvl="1" indent="-114300" algn="l" defTabSz="622300">
            <a:lnSpc>
              <a:spcPct val="90000"/>
            </a:lnSpc>
            <a:spcBef>
              <a:spcPct val="0"/>
            </a:spcBef>
            <a:spcAft>
              <a:spcPct val="15000"/>
            </a:spcAft>
            <a:buChar char="••"/>
          </a:pPr>
          <a:r>
            <a:rPr lang="el-GR" sz="1400" kern="1200" dirty="0" smtClean="0"/>
            <a:t>εκλέγουν μεταξύ τους, για τριετή θητεία, τον Πρόεδρο και διορίζουν Γραμματέα για εξαετή θητεία.</a:t>
          </a:r>
          <a:endParaRPr lang="el-GR" sz="1400" kern="1200" dirty="0"/>
        </a:p>
      </dsp:txBody>
      <dsp:txXfrm>
        <a:off x="1869957" y="3118846"/>
        <a:ext cx="6771002" cy="1417657"/>
      </dsp:txXfrm>
    </dsp:sp>
    <dsp:sp modelId="{DE9337FD-4D17-4A8F-8834-5385A53D62F0}">
      <dsp:nvSpPr>
        <dsp:cNvPr id="0" name=""/>
        <dsp:cNvSpPr/>
      </dsp:nvSpPr>
      <dsp:spPr>
        <a:xfrm>
          <a:off x="141765" y="3260612"/>
          <a:ext cx="1728192" cy="1134126"/>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C7F2EF8-32A1-4763-8F54-8678B91255F3}" type="datetimeFigureOut">
              <a:rPr lang="el-GR" smtClean="0"/>
              <a:pPr/>
              <a:t>14/3/2023</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873A745-47A7-415C-A03B-75B9AB0E7A38}" type="slidenum">
              <a:rPr lang="el-GR" smtClean="0"/>
              <a:pPr/>
              <a:t>‹#›</a:t>
            </a:fld>
            <a:endParaRPr lang="el-GR"/>
          </a:p>
        </p:txBody>
      </p:sp>
    </p:spTree>
    <p:extLst>
      <p:ext uri="{BB962C8B-B14F-4D97-AF65-F5344CB8AC3E}">
        <p14:creationId xmlns:p14="http://schemas.microsoft.com/office/powerpoint/2010/main" val="3737085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873A745-47A7-415C-A03B-75B9AB0E7A38}" type="slidenum">
              <a:rPr lang="el-GR" smtClean="0"/>
              <a:pPr/>
              <a:t>2</a:t>
            </a:fld>
            <a:endParaRPr lang="el-GR"/>
          </a:p>
        </p:txBody>
      </p:sp>
    </p:spTree>
    <p:extLst>
      <p:ext uri="{BB962C8B-B14F-4D97-AF65-F5344CB8AC3E}">
        <p14:creationId xmlns:p14="http://schemas.microsoft.com/office/powerpoint/2010/main" val="677022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8 - Τίτλος"/>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17" name="16 - Υπότιτλος"/>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30" name="29 - Θέση ημερομηνίας"/>
          <p:cNvSpPr>
            <a:spLocks noGrp="1"/>
          </p:cNvSpPr>
          <p:nvPr>
            <p:ph type="dt" sz="half" idx="10"/>
          </p:nvPr>
        </p:nvSpPr>
        <p:spPr/>
        <p:txBody>
          <a:bodyPr/>
          <a:lstStyle/>
          <a:p>
            <a:fld id="{1E44B8AD-AF44-4965-B051-5167BD64B5E1}" type="datetime1">
              <a:rPr lang="el-GR" smtClean="0"/>
              <a:pPr/>
              <a:t>14/3/2023</a:t>
            </a:fld>
            <a:endParaRPr lang="el-GR"/>
          </a:p>
        </p:txBody>
      </p:sp>
      <p:sp>
        <p:nvSpPr>
          <p:cNvPr id="19" name="18 - Θέση υποσέλιδου"/>
          <p:cNvSpPr>
            <a:spLocks noGrp="1"/>
          </p:cNvSpPr>
          <p:nvPr>
            <p:ph type="ftr" sz="quarter" idx="11"/>
          </p:nvPr>
        </p:nvSpPr>
        <p:spPr/>
        <p:txBody>
          <a:bodyPr/>
          <a:lstStyle/>
          <a:p>
            <a:endParaRPr lang="el-GR"/>
          </a:p>
        </p:txBody>
      </p:sp>
      <p:sp>
        <p:nvSpPr>
          <p:cNvPr id="27" name="2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7BCDC68C-5B6A-4721-BBB7-3352052F4C05}" type="datetime1">
              <a:rPr lang="el-GR" smtClean="0"/>
              <a:pPr/>
              <a:t>14/3/2023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914401"/>
            <a:ext cx="2057400" cy="5211763"/>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914401"/>
            <a:ext cx="6019800" cy="5211763"/>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A77DE680-2B18-431E-A485-193C3F8BE027}" type="datetime1">
              <a:rPr lang="el-GR" smtClean="0"/>
              <a:pPr/>
              <a:t>14/3/2023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8D571891-F2FF-438F-9064-CC75D7708997}" type="datetime1">
              <a:rPr lang="el-GR" smtClean="0"/>
              <a:pPr/>
              <a:t>14/3/2023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EF5BD1DC-77F2-4428-AF65-FD6A0AD8C010}" type="datetime1">
              <a:rPr lang="el-GR" smtClean="0"/>
              <a:pPr/>
              <a:t>14/3/2023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41F3DE69-20D3-4319-AC9B-5A7811EAA44B}" type="datetime1">
              <a:rPr lang="el-GR" smtClean="0"/>
              <a:pPr/>
              <a:t>14/3/2023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tIns="45720" anchor="b"/>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p>
            <a:fld id="{C7833C81-337C-4249-BCEE-E1C6EE1FC283}" type="datetime1">
              <a:rPr lang="el-GR" smtClean="0"/>
              <a:pPr/>
              <a:t>14/3/2023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21F6E9EE-D754-48DE-A67D-64AC64DFAF61}" type="datetime1">
              <a:rPr lang="el-GR" smtClean="0"/>
              <a:pPr/>
              <a:t>14/3/2023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E7E0DE84-AC4E-41D3-A18E-C4E1F9AF2AB2}" type="datetime1">
              <a:rPr lang="el-GR" smtClean="0"/>
              <a:pPr/>
              <a:t>14/3/2023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90FF771B-E47C-4E12-827E-DA794EB70D4F}" type="datetime1">
              <a:rPr lang="el-GR" smtClean="0"/>
              <a:pPr/>
              <a:t>14/3/2023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Ψαλίδισμα και στρογγύλεμα μίας γωνίας του ορθογωνίου"/>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 Ορθογώνιο τρίγωνο"/>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 Τίτλος"/>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l-GR" smtClean="0"/>
              <a:t>Kλικ για επεξεργασία του τίτλου</a:t>
            </a:r>
            <a:endParaRPr kumimoji="0" lang="en-US"/>
          </a:p>
        </p:txBody>
      </p:sp>
      <p:sp>
        <p:nvSpPr>
          <p:cNvPr id="4" name="3 - Θέση κειμένου"/>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A8746EA-5BD6-46DC-8CD0-79998F802315}" type="datetime1">
              <a:rPr lang="el-GR" smtClean="0"/>
              <a:pPr/>
              <a:t>14/3/2023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a:xfrm>
            <a:off x="8077200" y="6356350"/>
            <a:ext cx="609600" cy="365125"/>
          </a:xfrm>
        </p:spPr>
        <p:txBody>
          <a:bodyPr/>
          <a:lstStyle/>
          <a:p>
            <a:fld id="{D3F1D1C4-C2D9-4231-9FB2-B2D9D97AA41D}" type="slidenum">
              <a:rPr lang="el-GR" smtClean="0"/>
              <a:pPr/>
              <a:t>‹#›</a:t>
            </a:fld>
            <a:endParaRPr lang="el-GR"/>
          </a:p>
        </p:txBody>
      </p:sp>
      <p:sp>
        <p:nvSpPr>
          <p:cNvPr id="3" name="2 - Θέση εικόνας"/>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10" name="9 - Ελεύθερη σχεδίαση"/>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 Ελεύθερη σχεδίαση"/>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 Ελεύθερη σχεδίαση"/>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 Ελεύθερη σχεδίαση"/>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 Θέση τίτλου"/>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smtClean="0"/>
              <a:t>Kλικ για επεξεργασία του τίτλου</a:t>
            </a:r>
            <a:endParaRPr kumimoji="0" lang="en-US"/>
          </a:p>
        </p:txBody>
      </p:sp>
      <p:sp>
        <p:nvSpPr>
          <p:cNvPr id="30" name="29 - Θέση κειμένου"/>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9 - Θέση ημερομηνίας"/>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44CDDE1-B0BB-4900-A64D-CAD5A6413F86}" type="datetime1">
              <a:rPr lang="el-GR" smtClean="0"/>
              <a:pPr/>
              <a:t>14/3/2023</a:t>
            </a:fld>
            <a:endParaRPr lang="el-GR"/>
          </a:p>
        </p:txBody>
      </p:sp>
      <p:sp>
        <p:nvSpPr>
          <p:cNvPr id="22" name="21 - Θέση υποσέλιδου"/>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l-GR"/>
          </a:p>
        </p:txBody>
      </p:sp>
      <p:sp>
        <p:nvSpPr>
          <p:cNvPr id="18" name="17 - Θέση αριθμού διαφάνειας"/>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3F1D1C4-C2D9-4231-9FB2-B2D9D97AA41D}" type="slidenum">
              <a:rPr lang="el-GR" smtClean="0"/>
              <a:pPr/>
              <a:t>‹#›</a:t>
            </a:fld>
            <a:endParaRPr lang="el-GR"/>
          </a:p>
        </p:txBody>
      </p:sp>
      <p:grpSp>
        <p:nvGrpSpPr>
          <p:cNvPr id="2" name="1 - Ομάδα"/>
          <p:cNvGrpSpPr/>
          <p:nvPr/>
        </p:nvGrpSpPr>
        <p:grpSpPr>
          <a:xfrm>
            <a:off x="-19017" y="202408"/>
            <a:ext cx="9180548" cy="649224"/>
            <a:chOff x="-19045" y="216550"/>
            <a:chExt cx="9180548" cy="649224"/>
          </a:xfrm>
        </p:grpSpPr>
        <p:sp>
          <p:nvSpPr>
            <p:cNvPr id="12" name="11 - Ελεύθερη σχεδίαση"/>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 Ελεύθερη σχεδίαση"/>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533400" y="188640"/>
            <a:ext cx="7851648" cy="3011760"/>
          </a:xfrm>
        </p:spPr>
        <p:txBody>
          <a:bodyPr>
            <a:normAutofit fontScale="90000"/>
          </a:bodyPr>
          <a:lstStyle/>
          <a:p>
            <a:r>
              <a:rPr lang="en-US" sz="3800" dirty="0" smtClean="0"/>
              <a:t/>
            </a:r>
            <a:br>
              <a:rPr lang="en-US" sz="3800" dirty="0" smtClean="0"/>
            </a:br>
            <a:r>
              <a:rPr lang="en-US" sz="3800" dirty="0" smtClean="0"/>
              <a:t/>
            </a:r>
            <a:br>
              <a:rPr lang="en-US" sz="3800" dirty="0" smtClean="0"/>
            </a:br>
            <a:r>
              <a:rPr lang="en-US" sz="3800" dirty="0" smtClean="0"/>
              <a:t/>
            </a:r>
            <a:br>
              <a:rPr lang="en-US" sz="3800" dirty="0" smtClean="0"/>
            </a:br>
            <a:r>
              <a:rPr lang="en-US" sz="3800" dirty="0" smtClean="0"/>
              <a:t/>
            </a:r>
            <a:br>
              <a:rPr lang="en-US" sz="3800" dirty="0" smtClean="0"/>
            </a:br>
            <a:r>
              <a:rPr lang="en-US" sz="3800" dirty="0" smtClean="0"/>
              <a:t/>
            </a:r>
            <a:br>
              <a:rPr lang="en-US" sz="3800" dirty="0" smtClean="0"/>
            </a:br>
            <a:r>
              <a:rPr lang="el-GR" sz="3800" dirty="0" smtClean="0"/>
              <a:t>ΤΜΗΜΑ ΝΟΜΙΚΗΣ</a:t>
            </a:r>
            <a:br>
              <a:rPr lang="el-GR" sz="3800" dirty="0" smtClean="0"/>
            </a:br>
            <a:r>
              <a:rPr lang="el-GR" sz="3800" dirty="0" smtClean="0"/>
              <a:t>ΤΟΜΕΑΣ</a:t>
            </a:r>
            <a:r>
              <a:rPr lang="en-US" sz="3800" dirty="0" smtClean="0"/>
              <a:t/>
            </a:r>
            <a:br>
              <a:rPr lang="en-US" sz="3800" dirty="0" smtClean="0"/>
            </a:br>
            <a:r>
              <a:rPr lang="el-GR" sz="3800" dirty="0" smtClean="0"/>
              <a:t> ΔΙΕΘΝΩΝ ΣΠΟΥΔΩΝ </a:t>
            </a:r>
            <a:br>
              <a:rPr lang="el-GR" sz="3800" dirty="0" smtClean="0"/>
            </a:br>
            <a:r>
              <a:rPr lang="el-GR" sz="3800" dirty="0" smtClean="0"/>
              <a:t/>
            </a:r>
            <a:br>
              <a:rPr lang="el-GR" sz="3800" dirty="0" smtClean="0"/>
            </a:br>
            <a:endParaRPr lang="el-GR" sz="3800" dirty="0"/>
          </a:p>
        </p:txBody>
      </p:sp>
      <p:sp>
        <p:nvSpPr>
          <p:cNvPr id="3" name="2 - Υπότιτλος"/>
          <p:cNvSpPr>
            <a:spLocks noGrp="1"/>
          </p:cNvSpPr>
          <p:nvPr>
            <p:ph type="subTitle" idx="1"/>
          </p:nvPr>
        </p:nvSpPr>
        <p:spPr>
          <a:xfrm>
            <a:off x="533400" y="2708920"/>
            <a:ext cx="7854696" cy="3816424"/>
          </a:xfrm>
        </p:spPr>
        <p:txBody>
          <a:bodyPr>
            <a:normAutofit fontScale="85000" lnSpcReduction="20000"/>
          </a:bodyPr>
          <a:lstStyle/>
          <a:p>
            <a:pPr algn="ctr"/>
            <a:r>
              <a:rPr lang="el-GR" sz="3600" b="1" dirty="0" smtClean="0"/>
              <a:t>ΔΙΚΑΙΟ ΕΥΡΩΠΑΪΚΗΣ ΕΝΩΣΗΣ Ι</a:t>
            </a:r>
          </a:p>
          <a:p>
            <a:pPr algn="ctr"/>
            <a:endParaRPr lang="el-GR" sz="3200" b="1" dirty="0" smtClean="0"/>
          </a:p>
          <a:p>
            <a:pPr algn="ctr"/>
            <a:r>
              <a:rPr lang="el-GR" sz="4700" b="1" dirty="0" smtClean="0"/>
              <a:t>Το Δικαστήριο της Ε.Ε. </a:t>
            </a:r>
            <a:endParaRPr lang="en-US" sz="4700" b="1" dirty="0" smtClean="0"/>
          </a:p>
          <a:p>
            <a:pPr algn="ctr"/>
            <a:r>
              <a:rPr lang="en-US" sz="3200" b="1" dirty="0" smtClean="0"/>
              <a:t>(</a:t>
            </a:r>
            <a:r>
              <a:rPr lang="el-GR" sz="3200" b="1" dirty="0" smtClean="0"/>
              <a:t>ά. 19 ΣΕΕ, </a:t>
            </a:r>
          </a:p>
          <a:p>
            <a:pPr algn="ctr"/>
            <a:r>
              <a:rPr lang="el-GR" sz="3200" b="1" dirty="0" smtClean="0"/>
              <a:t>ά. 251 – 257 ΣΛΕΕ)</a:t>
            </a:r>
          </a:p>
          <a:p>
            <a:pPr algn="ctr"/>
            <a:endParaRPr lang="el-GR" sz="3200" b="1" dirty="0" smtClean="0"/>
          </a:p>
          <a:p>
            <a:pPr algn="ctr"/>
            <a:endParaRPr lang="el-GR" sz="3200" b="1" dirty="0" smtClean="0"/>
          </a:p>
          <a:p>
            <a:r>
              <a:rPr lang="el-GR" sz="2400" b="1" dirty="0" smtClean="0"/>
              <a:t>Β. </a:t>
            </a:r>
            <a:r>
              <a:rPr lang="el-GR" sz="2400" b="1" dirty="0" err="1" smtClean="0"/>
              <a:t>Τζώρτζη</a:t>
            </a:r>
            <a:endParaRPr lang="el-GR" sz="2400" b="1" dirty="0" smtClean="0"/>
          </a:p>
          <a:p>
            <a:r>
              <a:rPr lang="el-GR" sz="2400" b="1" dirty="0" smtClean="0"/>
              <a:t>Ειδική Επιστήμονας</a:t>
            </a:r>
          </a:p>
          <a:p>
            <a:pPr algn="ctr"/>
            <a:endParaRPr lang="el-GR" dirty="0" smtClean="0"/>
          </a:p>
          <a:p>
            <a:pPr algn="ctr"/>
            <a:endParaRPr lang="el-GR" dirty="0"/>
          </a:p>
        </p:txBody>
      </p:sp>
      <p:pic>
        <p:nvPicPr>
          <p:cNvPr id="5" name="Picture 6" descr="Î£ÏÎµÏÎ¹ÎºÎ® ÎµÎ¹ÎºÏÎ½Î±"/>
          <p:cNvPicPr>
            <a:picLocks noChangeAspect="1" noChangeArrowheads="1"/>
          </p:cNvPicPr>
          <p:nvPr/>
        </p:nvPicPr>
        <p:blipFill>
          <a:blip r:embed="rId2"/>
          <a:srcRect/>
          <a:stretch>
            <a:fillRect/>
          </a:stretch>
        </p:blipFill>
        <p:spPr bwMode="auto">
          <a:xfrm>
            <a:off x="785786" y="785794"/>
            <a:ext cx="2876550" cy="1590675"/>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i="1" dirty="0" smtClean="0"/>
              <a:t>ΔΕΕ: Επιτροπή αξιολόγησης δικαστών (άρθρο 255 ΣΛΕΕ)</a:t>
            </a:r>
            <a:endParaRPr lang="el-GR" b="1" i="1" dirty="0"/>
          </a:p>
        </p:txBody>
      </p:sp>
      <p:sp>
        <p:nvSpPr>
          <p:cNvPr id="3" name="2 - Θέση περιεχομένου"/>
          <p:cNvSpPr>
            <a:spLocks noGrp="1"/>
          </p:cNvSpPr>
          <p:nvPr>
            <p:ph idx="1"/>
          </p:nvPr>
        </p:nvSpPr>
        <p:spPr>
          <a:xfrm>
            <a:off x="457200" y="1935480"/>
            <a:ext cx="8229600" cy="4733880"/>
          </a:xfrm>
        </p:spPr>
        <p:style>
          <a:lnRef idx="1">
            <a:schemeClr val="accent1"/>
          </a:lnRef>
          <a:fillRef idx="2">
            <a:schemeClr val="accent1"/>
          </a:fillRef>
          <a:effectRef idx="1">
            <a:schemeClr val="accent1"/>
          </a:effectRef>
          <a:fontRef idx="minor">
            <a:schemeClr val="dk1"/>
          </a:fontRef>
        </p:style>
        <p:txBody>
          <a:bodyPr>
            <a:normAutofit fontScale="92500"/>
          </a:bodyPr>
          <a:lstStyle/>
          <a:p>
            <a:pPr algn="just"/>
            <a:r>
              <a:rPr lang="el-GR" dirty="0" smtClean="0"/>
              <a:t>σύνθεση: 7 προσωπικότητες που επιλέγονται μεταξύ των πρώην μελών του ΔΕΕ  και του ΓΔΕΕ, των μελών των εθνικών δικαστηρίων και των νομομαθών αναγνωρισμένου κύρους, ένας εκ των οποίων προτείνεται από το </a:t>
            </a:r>
            <a:r>
              <a:rPr lang="el-GR" dirty="0" err="1" smtClean="0"/>
              <a:t>ΕυρΚοινβ</a:t>
            </a:r>
            <a:endParaRPr lang="el-GR" dirty="0" smtClean="0"/>
          </a:p>
          <a:p>
            <a:pPr algn="just"/>
            <a:r>
              <a:rPr lang="el-GR" dirty="0" smtClean="0"/>
              <a:t>συμβουλευτικός ρόλος: γνωμοδοτεί σχετικά με την επάρκεια των υποψηφίων για την άσκηση των καθηκόντων του δικαστή και του γενικού εισαγγελέα του ΔΕΕ και του ΓΔΕΕ, πριν από τη διενέργεια των διορισμών από τις κυβερνήσεις των κ-μ</a:t>
            </a:r>
          </a:p>
          <a:p>
            <a:pPr algn="just"/>
            <a:r>
              <a:rPr lang="el-GR" dirty="0" smtClean="0"/>
              <a:t>4ετής θητεία </a:t>
            </a:r>
          </a:p>
          <a:p>
            <a:pPr algn="just"/>
            <a:r>
              <a:rPr lang="el-GR" dirty="0" smtClean="0"/>
              <a:t>όχι δημόσια ακρόαση των υποψηφίων, όχι δημόσια ανακοίνωση της γνωμοδότησης </a:t>
            </a:r>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i="1" dirty="0" smtClean="0"/>
              <a:t>ΔΕΕ: Γενικός Εισαγγελέας </a:t>
            </a:r>
            <a:endParaRPr lang="el-GR" b="1" i="1" dirty="0"/>
          </a:p>
        </p:txBody>
      </p:sp>
      <p:sp>
        <p:nvSpPr>
          <p:cNvPr id="3" name="2 - Θέση περιεχομένου"/>
          <p:cNvSpPr>
            <a:spLocks noGrp="1"/>
          </p:cNvSpPr>
          <p:nvPr>
            <p:ph idx="1"/>
          </p:nvPr>
        </p:nvSpPr>
        <p:spPr>
          <a:xfrm>
            <a:off x="457200" y="1935480"/>
            <a:ext cx="8229600" cy="4733880"/>
          </a:xfrm>
        </p:spPr>
        <p:style>
          <a:lnRef idx="1">
            <a:schemeClr val="accent1"/>
          </a:lnRef>
          <a:fillRef idx="2">
            <a:schemeClr val="accent1"/>
          </a:fillRef>
          <a:effectRef idx="1">
            <a:schemeClr val="accent1"/>
          </a:effectRef>
          <a:fontRef idx="minor">
            <a:schemeClr val="dk1"/>
          </a:fontRef>
        </p:style>
        <p:txBody>
          <a:bodyPr>
            <a:normAutofit/>
          </a:bodyPr>
          <a:lstStyle/>
          <a:p>
            <a:pPr algn="just"/>
            <a:r>
              <a:rPr lang="el-GR" sz="3600" dirty="0" smtClean="0"/>
              <a:t>ά. 252 ΣΛΕΕ</a:t>
            </a:r>
          </a:p>
          <a:p>
            <a:pPr algn="just"/>
            <a:r>
              <a:rPr lang="el-GR" sz="3600" dirty="0" smtClean="0"/>
              <a:t>Οι Γενικοί Εισαγγελείς επικουρούν το Δικαστήριο. </a:t>
            </a:r>
          </a:p>
          <a:p>
            <a:pPr algn="just"/>
            <a:r>
              <a:rPr lang="el-GR" sz="3600" dirty="0" smtClean="0"/>
              <a:t>Έργο τους είναι να διατυπώνουν με πλήρη αμεροληψία και ανεξαρτησία μια νομική γνώμη, που αποκαλείται «Προτάσεις», στις υποθέσεις που τους ανατίθενται.</a:t>
            </a:r>
            <a:endParaRPr lang="el-GR" sz="3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i="1" dirty="0" smtClean="0"/>
              <a:t>ΔΕΕ: Γενικός Εισαγγελέας </a:t>
            </a:r>
            <a:endParaRPr lang="el-GR" dirty="0"/>
          </a:p>
        </p:txBody>
      </p:sp>
      <p:sp>
        <p:nvSpPr>
          <p:cNvPr id="3" name="2 - Θέση περιεχομένου"/>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lstStyle/>
          <a:p>
            <a:pPr algn="just"/>
            <a:r>
              <a:rPr lang="el-GR" sz="3200" dirty="0" smtClean="0"/>
              <a:t>Οι Προτάσεις του δεν είναι δεσμευτικές, αποτελούν όμως χρήσιμο βοήθημα για το ΔΕΕ επειδή  συγκεντρώνουν τη σχετική νομοθεσία και νομολογία. </a:t>
            </a:r>
            <a:endParaRPr lang="en-US" sz="3200" dirty="0" smtClean="0"/>
          </a:p>
          <a:p>
            <a:pPr algn="just"/>
            <a:r>
              <a:rPr lang="el-GR" sz="3200" dirty="0" smtClean="0"/>
              <a:t> Μπορεί το ΔΕΕ να αποφασίσει ότι η υπόθεση θα εκδικασθεί χωρίς Προτάσεις του Γ.Ε. όταν κρίνει ότι η υπόθεση </a:t>
            </a:r>
            <a:r>
              <a:rPr lang="el-GR" sz="3200" i="1" dirty="0" smtClean="0"/>
              <a:t>δεν εγείρει κανένα νέο νομικό ζήτημα.</a:t>
            </a:r>
          </a:p>
          <a:p>
            <a:endParaRPr lang="el-GR" dirty="0" smtClean="0"/>
          </a:p>
          <a:p>
            <a:endParaRPr lang="el-GR" dirty="0" smtClean="0"/>
          </a:p>
          <a:p>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i="1" dirty="0" smtClean="0"/>
              <a:t>ΔΕΕ: Γενικός Εισαγγελέας </a:t>
            </a:r>
            <a:endParaRPr lang="el-GR" dirty="0"/>
          </a:p>
        </p:txBody>
      </p:sp>
      <p:sp>
        <p:nvSpPr>
          <p:cNvPr id="3" name="2 - Θέση περιεχομένου"/>
          <p:cNvSpPr>
            <a:spLocks noGrp="1"/>
          </p:cNvSpPr>
          <p:nvPr>
            <p:ph idx="1"/>
          </p:nvPr>
        </p:nvSpPr>
        <p:spPr>
          <a:xfrm>
            <a:off x="457200" y="1935480"/>
            <a:ext cx="8229600" cy="4733880"/>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pPr algn="just"/>
            <a:r>
              <a:rPr lang="en-US" b="1" dirty="0" smtClean="0"/>
              <a:t>C – 17/98, </a:t>
            </a:r>
            <a:r>
              <a:rPr lang="en-US" b="1" i="1" dirty="0" err="1" smtClean="0"/>
              <a:t>Emesa</a:t>
            </a:r>
            <a:r>
              <a:rPr lang="en-US" b="1" i="1" dirty="0" smtClean="0"/>
              <a:t> Sugar</a:t>
            </a:r>
            <a:endParaRPr lang="el-GR" b="1" i="1" dirty="0" smtClean="0"/>
          </a:p>
          <a:p>
            <a:pPr algn="just">
              <a:buNone/>
            </a:pPr>
            <a:r>
              <a:rPr lang="el-GR" dirty="0" smtClean="0"/>
              <a:t>   </a:t>
            </a:r>
            <a:r>
              <a:rPr lang="el-GR" b="1" i="1" dirty="0" smtClean="0">
                <a:solidFill>
                  <a:schemeClr val="accent2">
                    <a:lumMod val="50000"/>
                  </a:schemeClr>
                </a:solidFill>
              </a:rPr>
              <a:t>βασικά χαρακτηριστικά του Γ.Ε.</a:t>
            </a:r>
            <a:endParaRPr lang="en-US" b="1" i="1" dirty="0" smtClean="0">
              <a:solidFill>
                <a:schemeClr val="accent2">
                  <a:lumMod val="50000"/>
                </a:schemeClr>
              </a:solidFill>
            </a:endParaRPr>
          </a:p>
          <a:p>
            <a:pPr algn="just">
              <a:buNone/>
            </a:pPr>
            <a:r>
              <a:rPr lang="el-GR" dirty="0" smtClean="0"/>
              <a:t>    </a:t>
            </a:r>
            <a:r>
              <a:rPr lang="en-US" dirty="0" smtClean="0"/>
              <a:t>O </a:t>
            </a:r>
            <a:r>
              <a:rPr lang="el-GR" dirty="0" smtClean="0"/>
              <a:t>διάδικος ζήτησε να του δοθεί η δυνατότητα να απαντήσει στις Προτάσεις του Γ.Ε. </a:t>
            </a:r>
          </a:p>
          <a:p>
            <a:pPr algn="just">
              <a:buNone/>
            </a:pPr>
            <a:r>
              <a:rPr lang="el-GR" dirty="0" smtClean="0"/>
              <a:t>    ΔΕΕ: </a:t>
            </a:r>
            <a:r>
              <a:rPr lang="el-GR" i="1" dirty="0" smtClean="0"/>
              <a:t>«Οι Γ.Ε., μεταξύ των οποίων δεν υπάρχει καμία σχέση ιεραρχίας, δεν αποτελούν ενιαία εισαγγελική αρχή ούτε εξαρτώνται από άλλη αρχή, αντίθετα απ’ </a:t>
            </a:r>
            <a:r>
              <a:rPr lang="el-GR" i="1" dirty="0" err="1" smtClean="0"/>
              <a:t>ό,τι</a:t>
            </a:r>
            <a:r>
              <a:rPr lang="el-GR" i="1" dirty="0" smtClean="0"/>
              <a:t> συμβαίνει στο πλαίσιο της οργανώσεως του δικαιοδοτικού συστήματος σε ορισμένα κ-μ. Το έργο των Γ.Ε. δεν συνίσταται στην προάσπιση οποιουδήποτε συμφέροντος», </a:t>
            </a:r>
            <a:r>
              <a:rPr lang="el-GR" dirty="0" smtClean="0"/>
              <a:t>σκ. 12 και 15</a:t>
            </a:r>
          </a:p>
          <a:p>
            <a:pPr algn="just">
              <a:buNone/>
            </a:pPr>
            <a:r>
              <a:rPr lang="el-GR" dirty="0" smtClean="0"/>
              <a:t>    «</a:t>
            </a:r>
            <a:r>
              <a:rPr lang="el-GR" i="1" dirty="0" smtClean="0"/>
              <a:t>Οι Προτάσεις του Γ.Ε. δεν αποτελούν διατύπωση γνώμης  απευθυνόμενης προς τους δικαστές ή τους διαδίκους, η οποία να προέρχεται από αρχή εκτός του Δικαστηρίου […] αλλά για ατομική και αιτιολογημένη άποψη, την οποία διατυπώνει δημόσια ένα μέλος του ίδιου του οργάνου»</a:t>
            </a:r>
            <a:r>
              <a:rPr lang="el-GR" dirty="0" smtClean="0"/>
              <a:t>, σκ. 14</a:t>
            </a:r>
            <a:endParaRPr lang="en-US" dirty="0" smtClean="0"/>
          </a:p>
          <a:p>
            <a:pPr>
              <a:buNone/>
            </a:pPr>
            <a:endParaRPr lang="en-US" dirty="0" smtClean="0"/>
          </a:p>
          <a:p>
            <a:endParaRPr lang="el-G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332656"/>
            <a:ext cx="8229600" cy="1143000"/>
          </a:xfrm>
        </p:spPr>
        <p:txBody>
          <a:bodyPr/>
          <a:lstStyle/>
          <a:p>
            <a:r>
              <a:rPr lang="el-GR" b="1" i="1" dirty="0" smtClean="0"/>
              <a:t>ΔΕΕ: κατανομή εργασιών </a:t>
            </a:r>
            <a:endParaRPr lang="el-GR" b="1" i="1" dirty="0"/>
          </a:p>
        </p:txBody>
      </p:sp>
      <p:sp>
        <p:nvSpPr>
          <p:cNvPr id="3" name="2 - Θέση περιεχομένου"/>
          <p:cNvSpPr>
            <a:spLocks noGrp="1"/>
          </p:cNvSpPr>
          <p:nvPr>
            <p:ph idx="1"/>
          </p:nvPr>
        </p:nvSpPr>
        <p:spPr>
          <a:xfrm>
            <a:off x="457200" y="1484784"/>
            <a:ext cx="8229600" cy="5184576"/>
          </a:xfrm>
        </p:spPr>
        <p:style>
          <a:lnRef idx="1">
            <a:schemeClr val="accent2"/>
          </a:lnRef>
          <a:fillRef idx="2">
            <a:schemeClr val="accent2"/>
          </a:fillRef>
          <a:effectRef idx="1">
            <a:schemeClr val="accent2"/>
          </a:effectRef>
          <a:fontRef idx="minor">
            <a:schemeClr val="dk1"/>
          </a:fontRef>
        </p:style>
        <p:txBody>
          <a:bodyPr>
            <a:normAutofit fontScale="85000" lnSpcReduction="20000"/>
          </a:bodyPr>
          <a:lstStyle/>
          <a:p>
            <a:pPr algn="just"/>
            <a:r>
              <a:rPr lang="el-GR" b="1" dirty="0" smtClean="0"/>
              <a:t>Ολομέλεια</a:t>
            </a:r>
          </a:p>
          <a:p>
            <a:pPr algn="just">
              <a:buNone/>
            </a:pPr>
            <a:r>
              <a:rPr lang="el-GR" dirty="0" smtClean="0"/>
              <a:t>     μόνον στις ειδικές περιπτώσεις που προβλέπονται από τον Οργανισμό του Δικαστηρίου (ιδίως όταν καλείται να παύσει τον Ευρωπαίο Διαμεσολαβητή ή να απαλλάξει από τα καθήκοντά του ένα μέλος της Ευρωπαϊκής Επιτροπής ή του </a:t>
            </a:r>
            <a:r>
              <a:rPr lang="el-GR" dirty="0" err="1" smtClean="0"/>
              <a:t>ΕλΣ</a:t>
            </a:r>
            <a:r>
              <a:rPr lang="el-GR" dirty="0" smtClean="0"/>
              <a:t> λόγω παραβάσεως των υποχρεώσεών του) και όταν το Δικαστήριο εκτιμά ότι η υπόθεση είναι εξαιρετικής σημασίας.</a:t>
            </a:r>
          </a:p>
          <a:p>
            <a:pPr algn="just">
              <a:buNone/>
            </a:pPr>
            <a:endParaRPr lang="el-GR" dirty="0" smtClean="0"/>
          </a:p>
          <a:p>
            <a:pPr algn="just"/>
            <a:r>
              <a:rPr lang="el-GR" b="1" dirty="0" smtClean="0"/>
              <a:t>τμήμα μείζονος συνθέσεως</a:t>
            </a:r>
          </a:p>
          <a:p>
            <a:pPr algn="just">
              <a:buNone/>
            </a:pPr>
            <a:r>
              <a:rPr lang="el-GR" b="1" dirty="0" smtClean="0"/>
              <a:t>     </a:t>
            </a:r>
            <a:r>
              <a:rPr lang="el-GR" dirty="0" smtClean="0"/>
              <a:t>15 δικαστές, όταν το ζητήσει κράτος μέλος ή όργανο που είναι διάδικος, καθώς και όταν η υπόθεση είναι ιδιαίτερα πολύπλοκη ή σημαντική.</a:t>
            </a:r>
            <a:br>
              <a:rPr lang="el-GR" dirty="0" smtClean="0"/>
            </a:br>
            <a:endParaRPr lang="el-GR" dirty="0" smtClean="0"/>
          </a:p>
          <a:p>
            <a:pPr algn="just"/>
            <a:r>
              <a:rPr lang="el-GR" b="1" dirty="0" smtClean="0"/>
              <a:t>πενταμελή ή τριμελή τμήματα     </a:t>
            </a:r>
          </a:p>
          <a:p>
            <a:pPr algn="just">
              <a:buNone/>
            </a:pPr>
            <a:r>
              <a:rPr lang="el-GR" dirty="0" smtClean="0"/>
              <a:t>    Οι πρόεδροι των πενταμελών τμημάτων εκλέγονται για τρία έτη, οι δε των τριμελών τμημάτων για ένα έτος.</a:t>
            </a:r>
          </a:p>
          <a:p>
            <a:pPr algn="just"/>
            <a:endParaRPr lang="el-G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i="1" dirty="0" smtClean="0"/>
              <a:t>Κανονισμός Διαδικασίας </a:t>
            </a:r>
            <a:br>
              <a:rPr lang="el-GR" b="1" i="1" dirty="0" smtClean="0"/>
            </a:br>
            <a:r>
              <a:rPr lang="el-GR" b="1" i="1" dirty="0" smtClean="0"/>
              <a:t>(ά. 253 ΣΛΕΕ) </a:t>
            </a:r>
            <a:endParaRPr lang="el-GR" b="1" i="1" dirty="0"/>
          </a:p>
        </p:txBody>
      </p:sp>
      <p:sp>
        <p:nvSpPr>
          <p:cNvPr id="3" name="2 - Θέση περιεχομένου"/>
          <p:cNvSpPr>
            <a:spLocks noGrp="1"/>
          </p:cNvSpPr>
          <p:nvPr>
            <p:ph idx="1"/>
          </p:nvPr>
        </p:nvSpPr>
        <p:spPr>
          <a:xfrm>
            <a:off x="457200" y="1772816"/>
            <a:ext cx="8229600" cy="4968552"/>
          </a:xfrm>
        </p:spPr>
        <p:style>
          <a:lnRef idx="1">
            <a:schemeClr val="accent2"/>
          </a:lnRef>
          <a:fillRef idx="2">
            <a:schemeClr val="accent2"/>
          </a:fillRef>
          <a:effectRef idx="1">
            <a:schemeClr val="accent2"/>
          </a:effectRef>
          <a:fontRef idx="minor">
            <a:schemeClr val="dk1"/>
          </a:fontRef>
        </p:style>
        <p:txBody>
          <a:bodyPr/>
          <a:lstStyle/>
          <a:p>
            <a:pPr algn="just"/>
            <a:r>
              <a:rPr lang="el-GR" b="1" dirty="0" err="1" smtClean="0"/>
              <a:t>ΚανΔιαδΔΕΕ</a:t>
            </a:r>
            <a:r>
              <a:rPr lang="el-GR" b="1" dirty="0" smtClean="0"/>
              <a:t>: </a:t>
            </a:r>
            <a:r>
              <a:rPr lang="el-GR" dirty="0" smtClean="0"/>
              <a:t>καθορίζεται από το ίδιο το ΔΕΕ, σε αντίθεση με ότι ισχύει σε αρκετά εθνικά δίκαιο, μεταξύ των οποίων και το ελληνικό </a:t>
            </a:r>
          </a:p>
          <a:p>
            <a:pPr algn="just"/>
            <a:endParaRPr lang="el-GR" dirty="0" smtClean="0"/>
          </a:p>
          <a:p>
            <a:pPr algn="just"/>
            <a:r>
              <a:rPr lang="el-GR" dirty="0" smtClean="0"/>
              <a:t>Υπόκειται στην ομόφωνη έγκριση του Συμβουλίου</a:t>
            </a:r>
          </a:p>
          <a:p>
            <a:pPr algn="just"/>
            <a:endParaRPr lang="el-GR" dirty="0" smtClean="0"/>
          </a:p>
          <a:p>
            <a:pPr algn="just"/>
            <a:r>
              <a:rPr lang="el-GR" dirty="0" smtClean="0"/>
              <a:t>Σχετική δικονομική αυτονομία του ΔΕΕ </a:t>
            </a:r>
          </a:p>
          <a:p>
            <a:pPr algn="just">
              <a:buNone/>
            </a:pPr>
            <a:r>
              <a:rPr lang="el-GR" dirty="0" smtClean="0"/>
              <a:t>   </a:t>
            </a:r>
            <a:r>
              <a:rPr lang="el-GR" sz="2000" dirty="0" smtClean="0"/>
              <a:t>(ά. 19-46 </a:t>
            </a:r>
            <a:r>
              <a:rPr lang="el-GR" sz="2000" dirty="0" err="1" smtClean="0"/>
              <a:t>ΟργΔΕΕ</a:t>
            </a:r>
            <a:r>
              <a:rPr lang="el-GR" sz="2000" dirty="0" smtClean="0"/>
              <a:t>: δικονομικές διατάξεις από τις οποίες δεν μπορεί να αποκλίνει ο </a:t>
            </a:r>
            <a:r>
              <a:rPr lang="el-GR" sz="2000" dirty="0" err="1" smtClean="0"/>
              <a:t>ΚανΔιαδΔΕΕ</a:t>
            </a:r>
            <a:r>
              <a:rPr lang="el-GR" sz="2000" dirty="0" smtClean="0"/>
              <a:t>)</a:t>
            </a:r>
            <a:endParaRPr lang="el-GR"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260648"/>
            <a:ext cx="8229600" cy="1143000"/>
          </a:xfrm>
        </p:spPr>
        <p:txBody>
          <a:bodyPr/>
          <a:lstStyle/>
          <a:p>
            <a:r>
              <a:rPr lang="el-GR" b="1" i="1" dirty="0" smtClean="0"/>
              <a:t>ΔΕΕ: λειτουργία</a:t>
            </a:r>
            <a:endParaRPr lang="el-GR" b="1" i="1" dirty="0"/>
          </a:p>
        </p:txBody>
      </p:sp>
      <p:sp>
        <p:nvSpPr>
          <p:cNvPr id="3" name="2 - Θέση περιεχομένου"/>
          <p:cNvSpPr>
            <a:spLocks noGrp="1"/>
          </p:cNvSpPr>
          <p:nvPr>
            <p:ph idx="1"/>
          </p:nvPr>
        </p:nvSpPr>
        <p:spPr>
          <a:xfrm>
            <a:off x="457200" y="1340768"/>
            <a:ext cx="8229600" cy="5184576"/>
          </a:xfrm>
        </p:spPr>
        <p:style>
          <a:lnRef idx="1">
            <a:schemeClr val="accent2"/>
          </a:lnRef>
          <a:fillRef idx="2">
            <a:schemeClr val="accent2"/>
          </a:fillRef>
          <a:effectRef idx="1">
            <a:schemeClr val="accent2"/>
          </a:effectRef>
          <a:fontRef idx="minor">
            <a:schemeClr val="dk1"/>
          </a:fontRef>
        </p:style>
        <p:txBody>
          <a:bodyPr>
            <a:noAutofit/>
          </a:bodyPr>
          <a:lstStyle/>
          <a:p>
            <a:pPr algn="just"/>
            <a:endParaRPr lang="el-GR" sz="3200" b="1" dirty="0" smtClean="0"/>
          </a:p>
          <a:p>
            <a:pPr algn="just"/>
            <a:r>
              <a:rPr lang="el-GR" sz="3200" b="1" dirty="0" smtClean="0"/>
              <a:t>Γνωμοδοτική</a:t>
            </a:r>
          </a:p>
          <a:p>
            <a:pPr algn="just"/>
            <a:endParaRPr lang="el-GR" sz="3200" dirty="0" smtClean="0"/>
          </a:p>
          <a:p>
            <a:pPr algn="just">
              <a:buNone/>
            </a:pPr>
            <a:r>
              <a:rPr lang="el-GR" sz="3200" i="1" dirty="0" smtClean="0"/>
              <a:t>   δεσμευτικές  γνωμοδοτήσεις για τις συμφωνίες που η Ένωση επιθυμεί να συνάψει με τρίτες χώρες ή διεθνείς οργανισμούς. </a:t>
            </a:r>
          </a:p>
          <a:p>
            <a:pPr algn="just"/>
            <a:endParaRPr lang="el-GR" sz="1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260648"/>
            <a:ext cx="8229600" cy="1143000"/>
          </a:xfrm>
        </p:spPr>
        <p:txBody>
          <a:bodyPr/>
          <a:lstStyle/>
          <a:p>
            <a:r>
              <a:rPr lang="el-GR" b="1" i="1" dirty="0" smtClean="0"/>
              <a:t>ΔΕΕ: λειτουργία</a:t>
            </a:r>
            <a:endParaRPr lang="el-GR" b="1" i="1" dirty="0"/>
          </a:p>
        </p:txBody>
      </p:sp>
      <p:sp>
        <p:nvSpPr>
          <p:cNvPr id="3" name="2 - Θέση περιεχομένου"/>
          <p:cNvSpPr>
            <a:spLocks noGrp="1"/>
          </p:cNvSpPr>
          <p:nvPr>
            <p:ph idx="1"/>
          </p:nvPr>
        </p:nvSpPr>
        <p:spPr>
          <a:xfrm>
            <a:off x="457200" y="1340768"/>
            <a:ext cx="8229600" cy="5328592"/>
          </a:xfrm>
        </p:spPr>
        <p:style>
          <a:lnRef idx="1">
            <a:schemeClr val="accent2"/>
          </a:lnRef>
          <a:fillRef idx="2">
            <a:schemeClr val="accent2"/>
          </a:fillRef>
          <a:effectRef idx="1">
            <a:schemeClr val="accent2"/>
          </a:effectRef>
          <a:fontRef idx="minor">
            <a:schemeClr val="dk1"/>
          </a:fontRef>
        </p:style>
        <p:txBody>
          <a:bodyPr>
            <a:noAutofit/>
          </a:bodyPr>
          <a:lstStyle/>
          <a:p>
            <a:pPr algn="just"/>
            <a:r>
              <a:rPr lang="el-GR" sz="1800" b="1" dirty="0" smtClean="0"/>
              <a:t>Δικαιοδοτική</a:t>
            </a:r>
          </a:p>
          <a:p>
            <a:pPr algn="just">
              <a:buNone/>
            </a:pPr>
            <a:r>
              <a:rPr lang="el-GR" sz="1800" dirty="0" smtClean="0"/>
              <a:t>      Πολύ σημαντικότερη .</a:t>
            </a:r>
          </a:p>
          <a:p>
            <a:pPr algn="just">
              <a:buNone/>
            </a:pPr>
            <a:r>
              <a:rPr lang="el-GR" sz="1800" dirty="0" smtClean="0"/>
              <a:t>      Στο πλαίσιο αυτής της λειτουργίας το Δικαστήριο ασκεί αρμοδιότητες οι οποίες στις έννομες τάξεις των κ-μ κατανέμονται μεταξύ διαφόρων δικαστηρίων. Έτσι, το Δικαστήριο λειτουργεί ως</a:t>
            </a:r>
            <a:r>
              <a:rPr lang="el-GR" sz="1800" b="1" dirty="0" smtClean="0"/>
              <a:t> </a:t>
            </a:r>
            <a:r>
              <a:rPr lang="el-GR" sz="1800" b="1" dirty="0" smtClean="0">
                <a:solidFill>
                  <a:srgbClr val="FF0000"/>
                </a:solidFill>
              </a:rPr>
              <a:t>συνταγματικό</a:t>
            </a:r>
            <a:r>
              <a:rPr lang="el-GR" sz="1800" b="1" dirty="0" smtClean="0"/>
              <a:t> </a:t>
            </a:r>
            <a:r>
              <a:rPr lang="el-GR" sz="1800" dirty="0" smtClean="0"/>
              <a:t>δικαστήριο όταν εκδικάζει διαφορές μεταξύ των οργάνων της Ένωσης και ελέγχει τη νομιμότητα της νομοθεσίας της Ένωσης,</a:t>
            </a:r>
          </a:p>
          <a:p>
            <a:pPr algn="just">
              <a:buNone/>
            </a:pPr>
            <a:r>
              <a:rPr lang="el-GR" sz="1800" dirty="0" smtClean="0"/>
              <a:t>     ως</a:t>
            </a:r>
            <a:r>
              <a:rPr lang="el-GR" sz="1800" b="1" dirty="0" smtClean="0"/>
              <a:t> </a:t>
            </a:r>
            <a:r>
              <a:rPr lang="el-GR" sz="1800" b="1" dirty="0" smtClean="0">
                <a:solidFill>
                  <a:srgbClr val="FF0000"/>
                </a:solidFill>
              </a:rPr>
              <a:t>διοικητικό </a:t>
            </a:r>
            <a:r>
              <a:rPr lang="el-GR" sz="1800" dirty="0" smtClean="0"/>
              <a:t>δικαστήριο όταν ελέγχει τις διοικητικές πράξεις που εκδίδει η Επιτροπή ή, εμμέσως, οι αρχές των κρατών μελών (βάσει του δικαίου της Ένωσης), ως </a:t>
            </a:r>
            <a:r>
              <a:rPr lang="el-GR" sz="1800" b="1" dirty="0" err="1" smtClean="0">
                <a:solidFill>
                  <a:srgbClr val="FF0000"/>
                </a:solidFill>
              </a:rPr>
              <a:t>εργατοδικείο</a:t>
            </a:r>
            <a:r>
              <a:rPr lang="el-GR" sz="1800" b="1" dirty="0" smtClean="0"/>
              <a:t> </a:t>
            </a:r>
            <a:r>
              <a:rPr lang="el-GR" sz="1800" dirty="0" smtClean="0"/>
              <a:t>και δικαστήριο διαφορών κοινωνικής ασφάλισης όταν εκδικάζει ζητήματα που αφορούν την ελεύθερη κυκλοφορία και την κοινωνική ασφάλιση των εργαζομένων καθώς και την ίση μεταχείριση ανδρών και γυναικών στην εργασία, ως </a:t>
            </a:r>
            <a:r>
              <a:rPr lang="el-GR" sz="1800" b="1" dirty="0" smtClean="0">
                <a:solidFill>
                  <a:srgbClr val="FF0000"/>
                </a:solidFill>
              </a:rPr>
              <a:t>φορολογικό</a:t>
            </a:r>
            <a:r>
              <a:rPr lang="el-GR" sz="1800" dirty="0" smtClean="0">
                <a:solidFill>
                  <a:srgbClr val="FF0000"/>
                </a:solidFill>
              </a:rPr>
              <a:t> </a:t>
            </a:r>
            <a:r>
              <a:rPr lang="el-GR" sz="1800" dirty="0" smtClean="0"/>
              <a:t>δικαστήριο όταν εξετάζει ζητήματα που αφορούν το κύρος και την ερμηνεία των διατάξεων των οδηγιών επί φορολογικών και τελωνειακών θεμάτων, αλλά και ως </a:t>
            </a:r>
            <a:r>
              <a:rPr lang="el-GR" sz="1800" b="1" dirty="0" smtClean="0">
                <a:solidFill>
                  <a:srgbClr val="FF0000"/>
                </a:solidFill>
              </a:rPr>
              <a:t>αστικό δικαστήριο </a:t>
            </a:r>
            <a:r>
              <a:rPr lang="el-GR" sz="1800" dirty="0" smtClean="0"/>
              <a:t>όταν εκδικάζει αγωγές αποζημιώσεως και όταν ερμηνεύει τις διατάξεις περί αναγνώρισης και εκτέλεσης δικαστικών αποφάσεων επί αστικών και εμπορικών διαφορών.</a:t>
            </a:r>
            <a:endParaRPr lang="el-GR"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404664"/>
            <a:ext cx="8229600" cy="1143000"/>
          </a:xfrm>
        </p:spPr>
        <p:txBody>
          <a:bodyPr/>
          <a:lstStyle/>
          <a:p>
            <a:r>
              <a:rPr lang="el-GR" b="1" i="1" dirty="0" smtClean="0"/>
              <a:t>ΔΕΕ: αρμοδιότητες</a:t>
            </a:r>
            <a:endParaRPr lang="el-GR" dirty="0"/>
          </a:p>
        </p:txBody>
      </p:sp>
      <p:sp>
        <p:nvSpPr>
          <p:cNvPr id="3" name="2 - Θέση περιεχομένου"/>
          <p:cNvSpPr>
            <a:spLocks noGrp="1"/>
          </p:cNvSpPr>
          <p:nvPr>
            <p:ph idx="1"/>
          </p:nvPr>
        </p:nvSpPr>
        <p:spPr>
          <a:xfrm>
            <a:off x="457200" y="1556792"/>
            <a:ext cx="8229600" cy="5112568"/>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endParaRPr lang="el-GR" dirty="0" smtClean="0"/>
          </a:p>
          <a:p>
            <a:pPr algn="just"/>
            <a:r>
              <a:rPr lang="el-GR" b="1" i="1" dirty="0" smtClean="0"/>
              <a:t>Διαδικασία επί </a:t>
            </a:r>
            <a:r>
              <a:rPr lang="el-GR" b="1" i="1" dirty="0" err="1" smtClean="0"/>
              <a:t>παραβάσει</a:t>
            </a:r>
            <a:endParaRPr lang="el-GR" b="1" i="1" dirty="0" smtClean="0"/>
          </a:p>
          <a:p>
            <a:pPr algn="just">
              <a:buNone/>
            </a:pPr>
            <a:r>
              <a:rPr lang="el-GR" dirty="0" smtClean="0"/>
              <a:t>    Επιτροπή κατά κράτους μέλους (άρθρο 258 ΣΛΕΕ)Κράτος μέλος κατά κράτους μέλους (άρθρο 259 ΣΛΕΕ)	</a:t>
            </a:r>
          </a:p>
          <a:p>
            <a:pPr algn="just"/>
            <a:r>
              <a:rPr lang="el-GR" b="1" i="1" dirty="0" smtClean="0"/>
              <a:t>Προσφυγή ακύρωσης και προσφυγή λόγω παραλείψεως</a:t>
            </a:r>
            <a:r>
              <a:rPr lang="el-GR" b="1" dirty="0" smtClean="0"/>
              <a:t> </a:t>
            </a:r>
            <a:r>
              <a:rPr lang="el-GR" dirty="0" smtClean="0"/>
              <a:t>θεσμικού οργάνου της Ένωσης ή κράτους μέλους λόγω παράνομης πράξης ή παράλειψης (άρθρα 263 και 265 ΣΛΕΕ)	</a:t>
            </a:r>
          </a:p>
          <a:p>
            <a:pPr algn="just"/>
            <a:r>
              <a:rPr lang="el-GR" b="1" i="1" dirty="0" smtClean="0"/>
              <a:t>Προδικαστική παραπομπή </a:t>
            </a:r>
          </a:p>
          <a:p>
            <a:pPr algn="just">
              <a:buNone/>
            </a:pPr>
            <a:r>
              <a:rPr lang="el-GR" b="1" dirty="0" smtClean="0"/>
              <a:t>    </a:t>
            </a:r>
            <a:r>
              <a:rPr lang="el-GR" dirty="0" smtClean="0"/>
              <a:t>από τα δικαστήρια των κρατών μελών σχετικά με το κύρος και την ερμηνεία διατάξεων της νομοθεσίας της Ένωσης (άρθρο 267 ΣΛΕΕ)	</a:t>
            </a:r>
          </a:p>
          <a:p>
            <a:pPr algn="just"/>
            <a:r>
              <a:rPr lang="el-GR" b="1" i="1" dirty="0" smtClean="0"/>
              <a:t>Ένδικα μέσα </a:t>
            </a:r>
            <a:r>
              <a:rPr lang="el-GR" dirty="0" smtClean="0"/>
              <a:t>κατά αποφάσεων του Γενικού Δικαστηρίου (άρθρο 256 ΣΛΕΕ)	</a:t>
            </a:r>
          </a:p>
          <a:p>
            <a:endParaRPr lang="el-G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i="1" dirty="0" smtClean="0"/>
              <a:t>ΔΕΕ: διαδικασία</a:t>
            </a:r>
            <a:endParaRPr lang="el-GR" b="1" i="1" dirty="0"/>
          </a:p>
        </p:txBody>
      </p:sp>
      <p:sp>
        <p:nvSpPr>
          <p:cNvPr id="5" name="4 - Στρογγυλεμένο ορθογώνιο"/>
          <p:cNvSpPr/>
          <p:nvPr/>
        </p:nvSpPr>
        <p:spPr>
          <a:xfrm>
            <a:off x="899592" y="1772816"/>
            <a:ext cx="7200800" cy="115212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l-GR" sz="2400" b="1" dirty="0" smtClean="0">
                <a:solidFill>
                  <a:srgbClr val="C00000"/>
                </a:solidFill>
              </a:rPr>
              <a:t>2 στάδια:</a:t>
            </a:r>
          </a:p>
          <a:p>
            <a:pPr algn="ctr"/>
            <a:r>
              <a:rPr lang="el-GR" sz="2400" b="1" dirty="0" smtClean="0"/>
              <a:t>έγγραφο</a:t>
            </a:r>
          </a:p>
          <a:p>
            <a:pPr algn="ctr"/>
            <a:r>
              <a:rPr lang="el-GR" sz="2400" b="1" dirty="0" smtClean="0"/>
              <a:t>προφορικό </a:t>
            </a:r>
            <a:endParaRPr lang="el-GR" sz="2400" b="1" dirty="0"/>
          </a:p>
        </p:txBody>
      </p:sp>
      <p:sp>
        <p:nvSpPr>
          <p:cNvPr id="6" name="5 - Στρογγυλεμένο ορθογώνιο"/>
          <p:cNvSpPr/>
          <p:nvPr/>
        </p:nvSpPr>
        <p:spPr>
          <a:xfrm>
            <a:off x="755576" y="3429000"/>
            <a:ext cx="7632848" cy="30963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smtClean="0"/>
              <a:t>Ευθείες προσφυγές και αιτήσεις αναίρεσης</a:t>
            </a:r>
          </a:p>
          <a:p>
            <a:pPr algn="ctr"/>
            <a:endParaRPr lang="el-GR" sz="2800" b="1" dirty="0" smtClean="0"/>
          </a:p>
          <a:p>
            <a:pPr algn="ctr"/>
            <a:r>
              <a:rPr lang="el-GR" sz="2800" b="1" dirty="0" smtClean="0"/>
              <a:t>Προδικαστικές παραπομπές </a:t>
            </a:r>
            <a:endParaRPr lang="el-GR" sz="28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r>
              <a:rPr lang="el-GR" b="1" i="1" dirty="0" smtClean="0"/>
              <a:t>Λόγοι σύστασης </a:t>
            </a:r>
            <a:endParaRPr lang="el-GR" b="1" i="1" dirty="0"/>
          </a:p>
        </p:txBody>
      </p:sp>
      <p:pic>
        <p:nvPicPr>
          <p:cNvPr id="6" name="Picture 2" descr="Αποτέλεσμα εικόνας για european court of justice powerpoint"/>
          <p:cNvPicPr>
            <a:picLocks noChangeAspect="1" noChangeArrowheads="1"/>
          </p:cNvPicPr>
          <p:nvPr/>
        </p:nvPicPr>
        <p:blipFill>
          <a:blip r:embed="rId3" cstate="print"/>
          <a:srcRect l="11161" r="11161"/>
          <a:stretch>
            <a:fillRect/>
          </a:stretch>
        </p:blipFill>
        <p:spPr bwMode="auto">
          <a:xfrm>
            <a:off x="6084168" y="2924944"/>
            <a:ext cx="2816536" cy="2522885"/>
          </a:xfrm>
          <a:prstGeom prst="rect">
            <a:avLst/>
          </a:prstGeom>
          <a:noFill/>
        </p:spPr>
      </p:pic>
      <p:sp>
        <p:nvSpPr>
          <p:cNvPr id="7" name="6 - Στρογγυλεμένο ορθογώνιο"/>
          <p:cNvSpPr/>
          <p:nvPr/>
        </p:nvSpPr>
        <p:spPr>
          <a:xfrm>
            <a:off x="323528" y="1988840"/>
            <a:ext cx="5472608" cy="4608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dirty="0" smtClean="0"/>
              <a:t> </a:t>
            </a:r>
            <a:r>
              <a:rPr lang="el-GR" b="1" dirty="0" smtClean="0">
                <a:solidFill>
                  <a:schemeClr val="bg1"/>
                </a:solidFill>
              </a:rPr>
              <a:t>1.</a:t>
            </a:r>
            <a:r>
              <a:rPr lang="el-GR" dirty="0" smtClean="0"/>
              <a:t> </a:t>
            </a:r>
            <a:r>
              <a:rPr lang="el-GR" sz="2400" dirty="0" smtClean="0"/>
              <a:t>Για να έχει διάρκεια μια έννομη τάξη είναι απαραίτητο οι κανόνες της να επιτηρούνται από ανεξάρτητη εξουσία.</a:t>
            </a:r>
          </a:p>
          <a:p>
            <a:pPr algn="just"/>
            <a:r>
              <a:rPr lang="el-GR" sz="2400" b="1" dirty="0" smtClean="0"/>
              <a:t>2.  </a:t>
            </a:r>
            <a:r>
              <a:rPr lang="el-GR" sz="2400" dirty="0" smtClean="0"/>
              <a:t>Εάν ο έλεγχος των κοινών κανόνων είχε ανατεθεί στα εθνικά δικαστήρια, οι κανόνες αυτοί θα ερμηνεύονταν και θα εφαρμόζονταν από κράτος σε κράτος με διαφορετικό τρόπο. Έτσι, η ενιαία εφαρμογή του δικαίου της Ε.Ε. σε όλα τα κ-μ θα ήταν προβληματική. </a:t>
            </a:r>
            <a:endParaRPr lang="el-GR"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i="1" dirty="0" smtClean="0"/>
              <a:t>ΔΕΕ: έξοδα </a:t>
            </a:r>
            <a:endParaRPr lang="el-GR" b="1" i="1" dirty="0"/>
          </a:p>
        </p:txBody>
      </p:sp>
      <p:sp>
        <p:nvSpPr>
          <p:cNvPr id="3" name="2 - Θέση περιεχομένου"/>
          <p:cNvSpPr>
            <a:spLocks noGrp="1"/>
          </p:cNvSpPr>
          <p:nvPr>
            <p:ph idx="1"/>
          </p:nvPr>
        </p:nvSpPr>
        <p:spPr>
          <a:xfrm>
            <a:off x="457200" y="1935480"/>
            <a:ext cx="8229600" cy="4733880"/>
          </a:xfrm>
        </p:spPr>
        <p:style>
          <a:lnRef idx="1">
            <a:schemeClr val="accent1"/>
          </a:lnRef>
          <a:fillRef idx="2">
            <a:schemeClr val="accent1"/>
          </a:fillRef>
          <a:effectRef idx="1">
            <a:schemeClr val="accent1"/>
          </a:effectRef>
          <a:fontRef idx="minor">
            <a:schemeClr val="dk1"/>
          </a:fontRef>
        </p:style>
        <p:txBody>
          <a:bodyPr>
            <a:normAutofit/>
          </a:bodyPr>
          <a:lstStyle/>
          <a:p>
            <a:pPr algn="just"/>
            <a:r>
              <a:rPr lang="el-GR" dirty="0" smtClean="0"/>
              <a:t>Η διαδικασία ενώπιον του Δικαστηρίου διεξάγεται </a:t>
            </a:r>
            <a:r>
              <a:rPr lang="el-GR" b="1" dirty="0" smtClean="0"/>
              <a:t>ατελώς. </a:t>
            </a:r>
          </a:p>
          <a:p>
            <a:pPr algn="just"/>
            <a:endParaRPr lang="el-GR" dirty="0" smtClean="0"/>
          </a:p>
          <a:p>
            <a:pPr algn="just"/>
            <a:r>
              <a:rPr lang="el-GR" dirty="0" smtClean="0"/>
              <a:t>Αντιθέτως, τα έξοδα δικηγόρου έχοντος δικαίωμα παράστασης ενώπιον των δικαστηρίων κ-μ, από τον οποίο εκπροσωπείται υποχρεωτικά κάθε διάδικος, δεν αναλαμβάνονται από το Δικαστήριο. Ωστόσο, αν ένας διάδικος αδυνατεί να αντιμετωπίσει το σύνολο ή μέρος των εξόδων της δίκης, μπορεί, χωρίς να εκπροσωπηθεί από δικηγόρο, να ζητήσει την παροχή δικαστικής αρωγής. </a:t>
            </a:r>
          </a:p>
          <a:p>
            <a:endParaRPr lang="el-GR" dirty="0" smtClean="0"/>
          </a:p>
          <a:p>
            <a:endParaRPr lang="el-GR" dirty="0" smtClean="0"/>
          </a:p>
          <a:p>
            <a:endParaRPr lang="el-GR" dirty="0" smtClean="0"/>
          </a:p>
          <a:p>
            <a:endParaRPr lang="el-GR" dirty="0" smtClean="0"/>
          </a:p>
          <a:p>
            <a:endParaRPr lang="el-GR" dirty="0" smtClean="0"/>
          </a:p>
          <a:p>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i="1" dirty="0" smtClean="0"/>
              <a:t>ΔΕΕ: θεμελιώδεις αρχές που διατύπωσε και η συμβολή τους </a:t>
            </a:r>
            <a:endParaRPr lang="el-GR" b="1" i="1" dirty="0"/>
          </a:p>
        </p:txBody>
      </p:sp>
      <p:graphicFrame>
        <p:nvGraphicFramePr>
          <p:cNvPr id="4" name="3 - Διάγραμμα"/>
          <p:cNvGraphicFramePr/>
          <p:nvPr/>
        </p:nvGraphicFramePr>
        <p:xfrm>
          <a:off x="323528" y="1988840"/>
          <a:ext cx="8424936" cy="4640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i="1" dirty="0" smtClean="0"/>
              <a:t>ΓΔΕΕ: λόγος σύστασης</a:t>
            </a:r>
            <a:endParaRPr lang="el-GR" b="1" i="1" dirty="0"/>
          </a:p>
        </p:txBody>
      </p:sp>
      <p:sp>
        <p:nvSpPr>
          <p:cNvPr id="3" name="2 - Θέση περιεχομένου"/>
          <p:cNvSpPr>
            <a:spLocks noGrp="1"/>
          </p:cNvSpPr>
          <p:nvPr>
            <p:ph idx="1"/>
          </p:nvPr>
        </p:nvSpPr>
        <p:spPr>
          <a:xfrm>
            <a:off x="457200" y="1935480"/>
            <a:ext cx="8229600" cy="4733880"/>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algn="just">
              <a:buNone/>
            </a:pPr>
            <a:r>
              <a:rPr lang="el-GR" dirty="0" smtClean="0"/>
              <a:t>    Όπως όλα τα δικαστήρια έτσι και το Δικαστήριο έχει υπερβολικό φόρτο εργασίας. Ο αριθμός των υποθέσεων αυξάνεται συνεχώς με το πέρασμα του χρόνου και θα εξακολουθήσει να αυξάνεται αν αναλογιστεί κανείς το δυναμικό συγκρούσεων που έχει δημιουργηθεί από τις πολυάριθμες Οδηγίες που έχουν ψηφιστεί για την πραγμάτωση της εσωτερικής αγοράς και έχουν μεταφερθεί στα εθνικά δίκαια. Άλλα αμφισβητούμενα θέματα που χρήζουν της απάντησης του Δικαστηρίου προδιαγράφονται ήδη σε σχέση με τη συνθήκη για την Ευρωπαϊκή Ένωση. Για τον λόγο αυτό, δημιουργήθηκε ήδη το 1988 ένα ακόμη δικαστήριο.</a:t>
            </a:r>
            <a:br>
              <a:rPr lang="el-GR" dirty="0" smtClean="0"/>
            </a:br>
            <a:endParaRPr 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404664"/>
            <a:ext cx="8229600" cy="1143000"/>
          </a:xfrm>
        </p:spPr>
        <p:txBody>
          <a:bodyPr/>
          <a:lstStyle/>
          <a:p>
            <a:r>
              <a:rPr lang="el-GR" b="1" i="1" dirty="0" smtClean="0"/>
              <a:t>ΓΔ</a:t>
            </a:r>
            <a:r>
              <a:rPr lang="en-US" b="1" i="1" dirty="0" smtClean="0"/>
              <a:t>EE</a:t>
            </a:r>
            <a:endParaRPr lang="el-GR" b="1" i="1" dirty="0"/>
          </a:p>
        </p:txBody>
      </p:sp>
      <p:sp>
        <p:nvSpPr>
          <p:cNvPr id="3" name="2 - Θέση περιεχομένου"/>
          <p:cNvSpPr>
            <a:spLocks noGrp="1"/>
          </p:cNvSpPr>
          <p:nvPr>
            <p:ph idx="1"/>
          </p:nvPr>
        </p:nvSpPr>
        <p:spPr>
          <a:xfrm>
            <a:off x="467544" y="1772816"/>
            <a:ext cx="8229600" cy="4824536"/>
          </a:xfrm>
        </p:spPr>
        <p:style>
          <a:lnRef idx="1">
            <a:schemeClr val="accent1"/>
          </a:lnRef>
          <a:fillRef idx="2">
            <a:schemeClr val="accent1"/>
          </a:fillRef>
          <a:effectRef idx="1">
            <a:schemeClr val="accent1"/>
          </a:effectRef>
          <a:fontRef idx="minor">
            <a:schemeClr val="dk1"/>
          </a:fontRef>
        </p:style>
        <p:txBody>
          <a:bodyPr>
            <a:normAutofit/>
          </a:bodyPr>
          <a:lstStyle/>
          <a:p>
            <a:pPr algn="just">
              <a:buNone/>
            </a:pPr>
            <a:r>
              <a:rPr lang="el-GR" sz="2800" dirty="0" smtClean="0"/>
              <a:t>    Το Γενικό Δικαστήριο δεν είναι νέο όργανο της Ένωσης, αλλά μέρος του θεσμού του «Δικαστηρίου». Συγχρόνως, όμως, είναι </a:t>
            </a:r>
            <a:r>
              <a:rPr lang="el-GR" sz="2800" b="1" dirty="0" smtClean="0"/>
              <a:t>ανεξάρτητο</a:t>
            </a:r>
            <a:r>
              <a:rPr lang="el-GR" sz="2800" dirty="0" smtClean="0"/>
              <a:t> και </a:t>
            </a:r>
            <a:r>
              <a:rPr lang="el-GR" sz="2800" b="1" dirty="0" smtClean="0"/>
              <a:t>οργανωτικά αυτόνομο </a:t>
            </a:r>
            <a:r>
              <a:rPr lang="el-GR" sz="2800" dirty="0" smtClean="0"/>
              <a:t>σε σχέση με το Δικαστήριο. Διαθέτει δική του γραμματεία και διέπεται από δικό του Κανονισμό Διαδικασίας. Για λόγους διάκρισης προτάσσεται το γράμμα «T» (</a:t>
            </a:r>
            <a:r>
              <a:rPr lang="el-GR" sz="2800" dirty="0" err="1" smtClean="0"/>
              <a:t>Tribunal</a:t>
            </a:r>
            <a:r>
              <a:rPr lang="el-GR" sz="2800" dirty="0" smtClean="0"/>
              <a:t>) για τις υποθέσεις του Γενικού Δικαστηρίου (π.χ. T-1/99) και το γράμμα               «C» (</a:t>
            </a:r>
            <a:r>
              <a:rPr lang="el-GR" sz="2800" dirty="0" err="1" smtClean="0"/>
              <a:t>Cour</a:t>
            </a:r>
            <a:r>
              <a:rPr lang="el-GR" sz="2800" dirty="0" smtClean="0"/>
              <a:t>) για τις υποθέσεις του Δικαστηρίου     (π.χ. C-1/99).</a:t>
            </a:r>
          </a:p>
          <a:p>
            <a:endParaRPr lang="el-G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i="1" dirty="0" smtClean="0"/>
              <a:t>ΓΔΕΕ - σύνθεση</a:t>
            </a:r>
            <a:endParaRPr lang="el-GR" b="1" i="1" dirty="0"/>
          </a:p>
        </p:txBody>
      </p:sp>
      <p:sp>
        <p:nvSpPr>
          <p:cNvPr id="3" name="2 - Θέση περιεχομένου"/>
          <p:cNvSpPr>
            <a:spLocks noGrp="1"/>
          </p:cNvSpPr>
          <p:nvPr>
            <p:ph idx="1"/>
          </p:nvPr>
        </p:nvSpPr>
        <p:spPr/>
        <p:txBody>
          <a:bodyPr/>
          <a:lstStyle/>
          <a:p>
            <a:endParaRPr lang="el-GR" dirty="0" smtClean="0"/>
          </a:p>
          <a:p>
            <a:endParaRPr lang="el-GR" dirty="0"/>
          </a:p>
        </p:txBody>
      </p:sp>
      <p:sp>
        <p:nvSpPr>
          <p:cNvPr id="5" name="4 - Διάγραμμα ροής: Εναλλακτική διεργασία"/>
          <p:cNvSpPr/>
          <p:nvPr/>
        </p:nvSpPr>
        <p:spPr>
          <a:xfrm>
            <a:off x="467544" y="1844824"/>
            <a:ext cx="8424936" cy="205280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2000" dirty="0" smtClean="0"/>
              <a:t>Σήμερα το ΓΔΕΕ </a:t>
            </a:r>
            <a:r>
              <a:rPr lang="el-GR" sz="2000" dirty="0" smtClean="0"/>
              <a:t>αποτελείται από 54 δικαστές (2 ανά Κράτος-μέλος),</a:t>
            </a:r>
            <a:endParaRPr lang="el-GR" sz="2000" dirty="0" smtClean="0"/>
          </a:p>
          <a:p>
            <a:pPr algn="just"/>
            <a:r>
              <a:rPr lang="el-GR" sz="2000" dirty="0" smtClean="0"/>
              <a:t>που διορίζονται με κοινή συμφωνία από τις κυβερνήσεις των κρατών μελών</a:t>
            </a:r>
          </a:p>
          <a:p>
            <a:pPr algn="just"/>
            <a:r>
              <a:rPr lang="el-GR" sz="2000" dirty="0" smtClean="0"/>
              <a:t>για περίοδο έξι ετών</a:t>
            </a:r>
            <a:r>
              <a:rPr lang="el-GR" dirty="0" smtClean="0"/>
              <a:t>	</a:t>
            </a:r>
          </a:p>
          <a:p>
            <a:pPr algn="ctr"/>
            <a:endParaRPr lang="el-GR" dirty="0"/>
          </a:p>
        </p:txBody>
      </p:sp>
      <p:sp>
        <p:nvSpPr>
          <p:cNvPr id="6" name="5 - Διάγραμμα ροής: Εναλλακτική διεργασία"/>
          <p:cNvSpPr/>
          <p:nvPr/>
        </p:nvSpPr>
        <p:spPr>
          <a:xfrm>
            <a:off x="467544" y="4437112"/>
            <a:ext cx="8424936" cy="205280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2000" dirty="0" smtClean="0"/>
              <a:t>Σε αντίθεση με το </a:t>
            </a:r>
            <a:r>
              <a:rPr lang="el-GR" sz="2000" dirty="0" err="1" smtClean="0"/>
              <a:t>∆ικαστήριο</a:t>
            </a:r>
            <a:r>
              <a:rPr lang="el-GR" sz="2000" dirty="0" smtClean="0"/>
              <a:t>, το Γενικό Δικαστήριο δεν έχει μόνιμους Γενικούς Εισαγγελείς. </a:t>
            </a:r>
            <a:r>
              <a:rPr lang="el-GR" sz="2000" dirty="0" err="1" smtClean="0"/>
              <a:t>Ωστόσο</a:t>
            </a:r>
            <a:r>
              <a:rPr lang="el-GR" sz="2000" dirty="0" smtClean="0"/>
              <a:t>, κατ' εξαίρεση, μπορεί ένας δικαστής να κληθεί να ασκήσει καθήκοντα Γ.Ε. </a:t>
            </a:r>
          </a:p>
          <a:p>
            <a:pPr algn="ctr"/>
            <a:endParaRPr lang="el-G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i="1" dirty="0" smtClean="0"/>
              <a:t>ΓΔΕΕ: επιλογή – διορισμός δικαστών</a:t>
            </a:r>
            <a:endParaRPr lang="el-GR" b="1" i="1" dirty="0"/>
          </a:p>
        </p:txBody>
      </p:sp>
      <p:graphicFrame>
        <p:nvGraphicFramePr>
          <p:cNvPr id="5" name="4 - Διάγραμμα"/>
          <p:cNvGraphicFramePr/>
          <p:nvPr/>
        </p:nvGraphicFramePr>
        <p:xfrm>
          <a:off x="251520" y="2060848"/>
          <a:ext cx="864096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i="1" dirty="0" smtClean="0"/>
              <a:t>ΓΔΕΕ: κατανομή εργασιών  </a:t>
            </a:r>
            <a:endParaRPr lang="el-GR" b="1" i="1" dirty="0"/>
          </a:p>
        </p:txBody>
      </p:sp>
      <p:sp>
        <p:nvSpPr>
          <p:cNvPr id="3" name="2 - Θέση περιεχομένου"/>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algn="just"/>
            <a:r>
              <a:rPr lang="el-GR" dirty="0" smtClean="0"/>
              <a:t>Το Γενικό Δικαστήριο εκδικάζει τις υποθέσεις που του υποβάλλονται με </a:t>
            </a:r>
            <a:r>
              <a:rPr lang="el-GR" b="1" dirty="0" smtClean="0"/>
              <a:t>τριμελή ή πενταμελή τμήματα </a:t>
            </a:r>
            <a:r>
              <a:rPr lang="el-GR" dirty="0" smtClean="0"/>
              <a:t>ενώ, σε ορισμένες περιπτώσεις, δικάζει ως </a:t>
            </a:r>
            <a:r>
              <a:rPr lang="el-GR" b="1" dirty="0" smtClean="0"/>
              <a:t>μονομελές </a:t>
            </a:r>
            <a:r>
              <a:rPr lang="el-GR" dirty="0" smtClean="0"/>
              <a:t>δικαστήριο. Μπορεί επίσης να συνεδριάσει ως </a:t>
            </a:r>
            <a:r>
              <a:rPr lang="el-GR" b="1" dirty="0" smtClean="0"/>
              <a:t>τμήμα μείζονος συνθέσεως (δεκαπέντε δικαστές)</a:t>
            </a:r>
            <a:r>
              <a:rPr lang="el-GR" dirty="0" smtClean="0"/>
              <a:t>, όταν αυτό δικαιολογείται από τη νομική δυσκολία ή τη σπουδαιότητα της υποθέσεως.</a:t>
            </a:r>
          </a:p>
          <a:p>
            <a:pPr algn="just"/>
            <a:r>
              <a:rPr lang="el-GR" dirty="0" smtClean="0"/>
              <a:t>Οι πρόεδροι των πενταμελών τμημάτων εκλέγονται μεταξύ των δικαστών για τριετή θητεία. Το ΓΔΕΕ διαθέτει μεν δική του Γραμματεία, για τις άλλες όμως ανάγκες του χρησιμοποιεί τις διοικητικές και μεταφραστικές υπηρεσίες του θεσμικού οργάνου.</a:t>
            </a:r>
          </a:p>
          <a:p>
            <a:pPr algn="just">
              <a:buNone/>
            </a:pPr>
            <a:endParaRPr lang="el-GR" dirty="0" smtClean="0"/>
          </a:p>
          <a:p>
            <a:endParaRPr lang="el-G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i="1" dirty="0" smtClean="0"/>
              <a:t>Κανονισμός Διαδικασίας </a:t>
            </a:r>
            <a:br>
              <a:rPr lang="el-GR" b="1" i="1" dirty="0" smtClean="0"/>
            </a:br>
            <a:r>
              <a:rPr lang="el-GR" b="1" i="1" dirty="0" smtClean="0"/>
              <a:t>(ά. 254 ΣΛΕΕ) </a:t>
            </a:r>
            <a:endParaRPr lang="el-GR" b="1" i="1" dirty="0"/>
          </a:p>
        </p:txBody>
      </p:sp>
      <p:sp>
        <p:nvSpPr>
          <p:cNvPr id="3" name="2 - Θέση περιεχομένου"/>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endParaRPr lang="el-GR" sz="3600" dirty="0" smtClean="0"/>
          </a:p>
          <a:p>
            <a:pPr algn="just"/>
            <a:r>
              <a:rPr lang="el-GR" sz="3600" dirty="0" err="1" smtClean="0"/>
              <a:t>ΚανΔιαδΔΕΕ</a:t>
            </a:r>
            <a:r>
              <a:rPr lang="el-GR" sz="3600" dirty="0" smtClean="0"/>
              <a:t>: τον καθορίζει το ίδιο το ΓΔΕΕ </a:t>
            </a:r>
          </a:p>
          <a:p>
            <a:pPr algn="just"/>
            <a:endParaRPr lang="el-GR" sz="3600" dirty="0" smtClean="0"/>
          </a:p>
          <a:p>
            <a:pPr algn="just"/>
            <a:r>
              <a:rPr lang="el-GR" sz="3600" dirty="0" smtClean="0"/>
              <a:t>Υπόκειται στην έγκριση όχι μόνον του Συμβουλίου, αλλά και του ΔΕΕ  </a:t>
            </a:r>
          </a:p>
          <a:p>
            <a:pPr>
              <a:buNone/>
            </a:pPr>
            <a:r>
              <a:rPr lang="el-GR" sz="3600" dirty="0" smtClean="0"/>
              <a:t>   </a:t>
            </a:r>
            <a:endParaRPr lang="el-GR" sz="3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i="1" dirty="0" smtClean="0"/>
              <a:t>ΓΔΕΕ: αρμοδιότητες</a:t>
            </a:r>
            <a:endParaRPr lang="el-GR" b="1" i="1" dirty="0"/>
          </a:p>
        </p:txBody>
      </p:sp>
      <p:sp>
        <p:nvSpPr>
          <p:cNvPr id="3" name="2 - Θέση περιεχομένου"/>
          <p:cNvSpPr>
            <a:spLocks noGrp="1"/>
          </p:cNvSpPr>
          <p:nvPr>
            <p:ph idx="1"/>
          </p:nvPr>
        </p:nvSpPr>
        <p:spPr>
          <a:xfrm>
            <a:off x="457200" y="1935480"/>
            <a:ext cx="8229600" cy="4661872"/>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endParaRPr lang="el-GR" dirty="0" smtClean="0"/>
          </a:p>
          <a:p>
            <a:pPr algn="just"/>
            <a:r>
              <a:rPr lang="el-GR" b="1" dirty="0" smtClean="0"/>
              <a:t>Σε πρώτο βαθμό</a:t>
            </a:r>
            <a:r>
              <a:rPr lang="el-GR" dirty="0" smtClean="0"/>
              <a:t>, δηλαδή υπό τον έλεγχο του Δικαστηρίου, το ΓΔΕΕ είναι αρμόδιο για προσφυγές ακύρωσης ή λόγω παράλειψης που ασκούνται από φυσικά ή νομικά πρόσωπα κατά οργάνων της Ένωσης, προσφυγές των κρατών μελών κατά της Επιτροπής και/ή του Συμβουλίου που αφορούν τους τομείς των κρατικών ενισχύσεων, του </a:t>
            </a:r>
            <a:r>
              <a:rPr lang="el-GR" dirty="0" err="1" smtClean="0"/>
              <a:t>αντιντάµπινγκ</a:t>
            </a:r>
            <a:r>
              <a:rPr lang="el-GR" dirty="0" smtClean="0"/>
              <a:t> και των εκτελεστικών αρμοδιοτήτων, αποφάσεις βάσει ρήτρας διαιτησίας που έχει περιληφθεί σε σύμβαση συναφθείσα από την ΕΕ ή για λογαριασμό της, καθώς και για αγωγές αποζημίωσης κατά της ΕΕ.</a:t>
            </a:r>
          </a:p>
          <a:p>
            <a:pPr algn="just"/>
            <a:r>
              <a:rPr lang="el-GR" dirty="0" smtClean="0"/>
              <a:t>Επίσης, προβλέπεται ότι στο Γενικό Δικαστήριο δύναται να μεταβιβαστεί αρμοδιότητα για την έκδοση </a:t>
            </a:r>
            <a:r>
              <a:rPr lang="el-GR" b="1" dirty="0" smtClean="0"/>
              <a:t>προδικαστικών αποφάσεων</a:t>
            </a:r>
            <a:r>
              <a:rPr lang="el-GR" dirty="0" smtClean="0"/>
              <a:t> σε ορισμένους τομείς, ωστόσο μέχρι σήμερα δεν έχει γίνει χρήση της δυνατότητας αυτής.</a:t>
            </a:r>
          </a:p>
          <a:p>
            <a:endParaRPr lang="el-G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i="1" dirty="0" smtClean="0"/>
              <a:t>ΓΔΕΕ: διαδικασία</a:t>
            </a:r>
            <a:endParaRPr lang="el-GR" b="1" i="1" dirty="0"/>
          </a:p>
        </p:txBody>
      </p:sp>
      <p:sp>
        <p:nvSpPr>
          <p:cNvPr id="5" name="4 - Στρογγυλεμένο ορθογώνιο"/>
          <p:cNvSpPr/>
          <p:nvPr/>
        </p:nvSpPr>
        <p:spPr>
          <a:xfrm>
            <a:off x="971600" y="2060848"/>
            <a:ext cx="7200800" cy="3600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l-GR" sz="3600" b="1" dirty="0" smtClean="0">
                <a:solidFill>
                  <a:srgbClr val="C00000"/>
                </a:solidFill>
              </a:rPr>
              <a:t>2 στάδια:</a:t>
            </a:r>
          </a:p>
          <a:p>
            <a:pPr algn="ctr"/>
            <a:endParaRPr lang="el-GR" sz="3600" b="1" dirty="0" smtClean="0">
              <a:solidFill>
                <a:srgbClr val="C00000"/>
              </a:solidFill>
            </a:endParaRPr>
          </a:p>
          <a:p>
            <a:pPr algn="ctr"/>
            <a:r>
              <a:rPr lang="el-GR" sz="3600" b="1" dirty="0" smtClean="0"/>
              <a:t>έγγραφο</a:t>
            </a:r>
          </a:p>
          <a:p>
            <a:pPr algn="ctr"/>
            <a:endParaRPr lang="el-GR" sz="3600" b="1" dirty="0" smtClean="0"/>
          </a:p>
          <a:p>
            <a:pPr algn="ctr"/>
            <a:r>
              <a:rPr lang="el-GR" sz="3600" b="1" dirty="0" smtClean="0"/>
              <a:t>προφορικό </a:t>
            </a:r>
            <a:endParaRPr lang="el-GR" sz="36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r>
              <a:rPr lang="el-GR" b="1" i="1" dirty="0" smtClean="0"/>
              <a:t>Αποστολή</a:t>
            </a:r>
            <a:endParaRPr lang="el-GR" b="1" i="1" dirty="0"/>
          </a:p>
        </p:txBody>
      </p:sp>
      <p:sp>
        <p:nvSpPr>
          <p:cNvPr id="4" name="3 - Ορθογώνιο"/>
          <p:cNvSpPr/>
          <p:nvPr/>
        </p:nvSpPr>
        <p:spPr>
          <a:xfrm>
            <a:off x="179512" y="1772816"/>
            <a:ext cx="8712968" cy="482453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just">
              <a:buFont typeface="Wingdings" pitchFamily="2" charset="2"/>
              <a:buChar char="Ø"/>
            </a:pPr>
            <a:endParaRPr lang="en-US" sz="3200" dirty="0" smtClean="0"/>
          </a:p>
          <a:p>
            <a:pPr algn="just">
              <a:buFont typeface="Wingdings" pitchFamily="2" charset="2"/>
              <a:buChar char="Ø"/>
            </a:pPr>
            <a:r>
              <a:rPr lang="en-US" sz="3200" dirty="0" smtClean="0"/>
              <a:t> </a:t>
            </a:r>
            <a:r>
              <a:rPr lang="el-GR" sz="3200" dirty="0" smtClean="0"/>
              <a:t>να εξασφαλίζει </a:t>
            </a:r>
            <a:r>
              <a:rPr lang="el-GR" sz="3200" b="1" dirty="0" smtClean="0"/>
              <a:t>"την τήρηση του δικαίου κατά την ερμηνεία και την εφαρμογή" </a:t>
            </a:r>
            <a:r>
              <a:rPr lang="el-GR" sz="3200" dirty="0" smtClean="0"/>
              <a:t>των Συνθηκών.</a:t>
            </a:r>
          </a:p>
          <a:p>
            <a:pPr algn="just"/>
            <a:endParaRPr lang="el-GR" sz="3200" dirty="0" smtClean="0"/>
          </a:p>
          <a:p>
            <a:pPr algn="just"/>
            <a:endParaRPr lang="el-GR" sz="3200" dirty="0" smtClean="0"/>
          </a:p>
          <a:p>
            <a:pPr algn="just">
              <a:buFont typeface="Wingdings" pitchFamily="2" charset="2"/>
              <a:buChar char="Ø"/>
            </a:pPr>
            <a:r>
              <a:rPr lang="el-GR" sz="3200" dirty="0" smtClean="0"/>
              <a:t>ασκεί την ανώτατη και συγχρόνως αποκλειστική δικαστική εξουσία σε όλα τα ζητήματα του δικαίου της Ένωση </a:t>
            </a:r>
          </a:p>
          <a:p>
            <a:endParaRPr lang="el-GR" dirty="0" smtClean="0"/>
          </a:p>
          <a:p>
            <a:endParaRPr lang="el-GR" dirty="0" smtClean="0"/>
          </a:p>
          <a:p>
            <a:endParaRPr lang="el-GR" dirty="0" smtClean="0"/>
          </a:p>
          <a:p>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i="1" dirty="0" smtClean="0"/>
              <a:t>ΓΔΕΕ: ταχεία διαδικασία</a:t>
            </a:r>
            <a:endParaRPr lang="el-GR" b="1" i="1" dirty="0"/>
          </a:p>
        </p:txBody>
      </p:sp>
      <p:sp>
        <p:nvSpPr>
          <p:cNvPr id="3" name="2 - Θέση περιεχομένου"/>
          <p:cNvSpPr>
            <a:spLocks noGrp="1"/>
          </p:cNvSpPr>
          <p:nvPr>
            <p:ph idx="1"/>
          </p:nvPr>
        </p:nvSpPr>
        <p:spPr>
          <a:xfrm>
            <a:off x="457200" y="1935480"/>
            <a:ext cx="8229600" cy="4445848"/>
          </a:xfrm>
        </p:spPr>
        <p:style>
          <a:lnRef idx="1">
            <a:schemeClr val="accent1"/>
          </a:lnRef>
          <a:fillRef idx="2">
            <a:schemeClr val="accent1"/>
          </a:fillRef>
          <a:effectRef idx="1">
            <a:schemeClr val="accent1"/>
          </a:effectRef>
          <a:fontRef idx="minor">
            <a:schemeClr val="dk1"/>
          </a:fontRef>
        </p:style>
        <p:txBody>
          <a:bodyPr>
            <a:noAutofit/>
          </a:bodyPr>
          <a:lstStyle/>
          <a:p>
            <a:pPr algn="just"/>
            <a:r>
              <a:rPr lang="el-GR" sz="3600" dirty="0" smtClean="0"/>
              <a:t>Η διαδικασία αυτή επιτρέπει στο Γενικό Δικαστήριο να αποφαίνεται γρήγορα επί της ουσίας στις υποθέσεις που κρίνει ως ιδιαιτέρως επείγουσες. Την εφαρμογή της ταχείας διαδικασίας μπορεί να ζητήσει είτε ο προσφεύγων είτε ο </a:t>
            </a:r>
            <a:r>
              <a:rPr lang="el-GR" sz="3600" dirty="0" err="1" smtClean="0"/>
              <a:t>καθού</a:t>
            </a:r>
            <a:r>
              <a:rPr lang="el-GR" sz="3600" dirty="0" smtClean="0"/>
              <a:t>. Μπορεί, επίσης, να την αποφασίσει αυτεπαγγέλτως το Γενικό Δικαστήριο.</a:t>
            </a:r>
            <a:endParaRPr lang="el-GR" sz="3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107504" y="1176996"/>
            <a:ext cx="2714944" cy="1582621"/>
          </a:xfrm>
        </p:spPr>
        <p:txBody>
          <a:bodyPr>
            <a:normAutofit/>
          </a:bodyPr>
          <a:lstStyle/>
          <a:p>
            <a:r>
              <a:rPr lang="en-US" sz="3500" dirty="0" smtClean="0"/>
              <a:t>www.curia.eu</a:t>
            </a:r>
            <a:endParaRPr lang="el-GR" sz="3500" dirty="0"/>
          </a:p>
        </p:txBody>
      </p:sp>
      <p:pic>
        <p:nvPicPr>
          <p:cNvPr id="7" name="6 - Θέση εικόνας" descr="images (18).jpg"/>
          <p:cNvPicPr>
            <a:picLocks noGrp="1" noChangeAspect="1"/>
          </p:cNvPicPr>
          <p:nvPr>
            <p:ph type="pic" idx="1"/>
          </p:nvPr>
        </p:nvPicPr>
        <p:blipFill>
          <a:blip r:embed="rId2" cstate="print"/>
          <a:srcRect t="7442" b="7442"/>
          <a:stretch>
            <a:fillRect/>
          </a:stretch>
        </p:blip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r>
              <a:rPr lang="el-GR" b="1" i="1" dirty="0" smtClean="0"/>
              <a:t>Ερωτήσεις </a:t>
            </a:r>
            <a:endParaRPr lang="el-GR" b="1" i="1" dirty="0"/>
          </a:p>
        </p:txBody>
      </p:sp>
      <p:sp>
        <p:nvSpPr>
          <p:cNvPr id="5" name="4 - Θέση περιεχομένου"/>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a:bodyPr>
          <a:lstStyle/>
          <a:p>
            <a:pPr marL="514350" indent="-514350" algn="just">
              <a:buAutoNum type="arabicPeriod"/>
            </a:pPr>
            <a:r>
              <a:rPr lang="en-US" sz="2800" dirty="0" smtClean="0"/>
              <a:t>T</a:t>
            </a:r>
            <a:r>
              <a:rPr lang="el-GR" sz="2800" dirty="0" smtClean="0"/>
              <a:t>ι γνωρίζετε για τη σύνθεση του ΔΕΕ και του ΓΔΕΕ; </a:t>
            </a:r>
          </a:p>
          <a:p>
            <a:pPr marL="514350" indent="-514350" algn="just">
              <a:buAutoNum type="arabicPeriod"/>
            </a:pPr>
            <a:r>
              <a:rPr lang="el-GR" sz="2800" dirty="0" smtClean="0"/>
              <a:t>Ποια είναι η διαδικασία επιλογής και διορισμού των δικαστών στο ΔΕΕ και το ΓΔΕΕ;</a:t>
            </a:r>
          </a:p>
          <a:p>
            <a:pPr marL="514350" indent="-514350" algn="just">
              <a:buAutoNum type="arabicPeriod"/>
            </a:pPr>
            <a:r>
              <a:rPr lang="el-GR" sz="2800" dirty="0" smtClean="0"/>
              <a:t>Τι γνωρίζετε για τον θεσμό του Γενικού Εισαγγελέα;</a:t>
            </a:r>
          </a:p>
          <a:p>
            <a:pPr marL="514350" indent="-514350" algn="just">
              <a:buAutoNum type="arabicPeriod"/>
            </a:pPr>
            <a:r>
              <a:rPr lang="el-GR" sz="2800" dirty="0" smtClean="0"/>
              <a:t>Ποιες είναι οι αρμοδιότητες του ΔΕΕ;</a:t>
            </a:r>
          </a:p>
          <a:p>
            <a:pPr marL="514350" indent="-514350" algn="just">
              <a:buAutoNum type="arabicPeriod"/>
            </a:pPr>
            <a:r>
              <a:rPr lang="el-GR" sz="2800" dirty="0" smtClean="0"/>
              <a:t>Ποιες είναι οι αρμοδιότητες του ΓΔΕΕ;</a:t>
            </a:r>
            <a:endParaRPr lang="el-GR"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4800" i="1" dirty="0" smtClean="0"/>
              <a:t>Έδρα</a:t>
            </a:r>
            <a:r>
              <a:rPr lang="el-GR" sz="4000" i="1" dirty="0" smtClean="0"/>
              <a:t> </a:t>
            </a:r>
            <a:endParaRPr lang="el-GR" sz="4000" i="1" dirty="0"/>
          </a:p>
        </p:txBody>
      </p:sp>
      <p:sp>
        <p:nvSpPr>
          <p:cNvPr id="4" name="3 - Θέση κειμένου"/>
          <p:cNvSpPr>
            <a:spLocks noGrp="1"/>
          </p:cNvSpPr>
          <p:nvPr>
            <p:ph type="body" sz="half" idx="2"/>
          </p:nvPr>
        </p:nvSpPr>
        <p:spPr>
          <a:xfrm>
            <a:off x="609600" y="2828784"/>
            <a:ext cx="2209800" cy="3840576"/>
          </a:xfrm>
        </p:spPr>
        <p:txBody>
          <a:bodyPr>
            <a:noAutofit/>
          </a:bodyPr>
          <a:lstStyle/>
          <a:p>
            <a:r>
              <a:rPr lang="el-GR" sz="2400" b="1" dirty="0" smtClean="0"/>
              <a:t>Λουξεμβούργο </a:t>
            </a:r>
          </a:p>
          <a:p>
            <a:endParaRPr lang="el-GR" sz="2400" dirty="0" smtClean="0"/>
          </a:p>
          <a:p>
            <a:r>
              <a:rPr lang="el-GR" sz="2400" b="1" dirty="0" smtClean="0">
                <a:solidFill>
                  <a:srgbClr val="FF0000"/>
                </a:solidFill>
              </a:rPr>
              <a:t>ΠΡΟΣΟΧΗ</a:t>
            </a:r>
            <a:r>
              <a:rPr lang="el-GR" sz="2400" dirty="0" smtClean="0"/>
              <a:t>:</a:t>
            </a:r>
          </a:p>
          <a:p>
            <a:r>
              <a:rPr lang="el-GR" sz="2400" dirty="0" smtClean="0"/>
              <a:t>Δεν πρέπει να συγχέεται με ΕΔΔΑ (Στρασβούργο)</a:t>
            </a:r>
          </a:p>
          <a:p>
            <a:r>
              <a:rPr lang="el-GR" sz="2400" dirty="0" smtClean="0"/>
              <a:t>ή</a:t>
            </a:r>
          </a:p>
          <a:p>
            <a:r>
              <a:rPr lang="el-GR" sz="2400" dirty="0" smtClean="0"/>
              <a:t>ΔΔΔ (Χάγη)</a:t>
            </a:r>
            <a:endParaRPr lang="el-GR" sz="2400" dirty="0"/>
          </a:p>
        </p:txBody>
      </p:sp>
      <p:pic>
        <p:nvPicPr>
          <p:cNvPr id="5" name="4 - Θέση εικόνας" descr="images (12).jpg"/>
          <p:cNvPicPr>
            <a:picLocks noGrp="1" noChangeAspect="1"/>
          </p:cNvPicPr>
          <p:nvPr>
            <p:ph type="pic" idx="1"/>
          </p:nvPr>
        </p:nvPicPr>
        <p:blipFill>
          <a:blip r:embed="rId2" cstate="print"/>
          <a:srcRect l="20628" r="20628"/>
          <a:stretch>
            <a:fillRect/>
          </a:stretch>
        </p:blip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i="1" dirty="0" smtClean="0"/>
              <a:t>ΔΕΕ: καθήκοντα</a:t>
            </a:r>
            <a:endParaRPr lang="el-GR" b="1" i="1" dirty="0"/>
          </a:p>
        </p:txBody>
      </p:sp>
      <p:sp>
        <p:nvSpPr>
          <p:cNvPr id="3" name="2 - Θέση περιεχομένου"/>
          <p:cNvSpPr>
            <a:spLocks noGrp="1"/>
          </p:cNvSpPr>
          <p:nvPr>
            <p:ph idx="1"/>
          </p:nvPr>
        </p:nvSpPr>
        <p:spPr>
          <a:xfrm>
            <a:off x="467544" y="1844824"/>
            <a:ext cx="8229600" cy="4749160"/>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algn="just">
              <a:buFont typeface="Wingdings" pitchFamily="2" charset="2"/>
              <a:buChar char="Ø"/>
            </a:pPr>
            <a:r>
              <a:rPr lang="el-GR" dirty="0" smtClean="0"/>
              <a:t>ελέγχει τη νομιμότητα των πράξεων των </a:t>
            </a:r>
            <a:r>
              <a:rPr lang="el-GR" b="1" dirty="0" smtClean="0"/>
              <a:t>οργάνων</a:t>
            </a:r>
            <a:r>
              <a:rPr lang="el-GR" dirty="0" smtClean="0"/>
              <a:t> της Ε.Ε.,</a:t>
            </a:r>
          </a:p>
          <a:p>
            <a:pPr algn="just">
              <a:buFont typeface="Wingdings" pitchFamily="2" charset="2"/>
              <a:buChar char="Ø"/>
            </a:pPr>
            <a:endParaRPr lang="el-GR" dirty="0" smtClean="0"/>
          </a:p>
          <a:p>
            <a:pPr algn="just">
              <a:buFont typeface="Wingdings" pitchFamily="2" charset="2"/>
              <a:buChar char="Ø"/>
            </a:pPr>
            <a:r>
              <a:rPr lang="el-GR" dirty="0" smtClean="0"/>
              <a:t>φροντίζει για την εκ μέρους των </a:t>
            </a:r>
            <a:r>
              <a:rPr lang="el-GR" b="1" dirty="0" smtClean="0"/>
              <a:t>κρατών μελών </a:t>
            </a:r>
            <a:r>
              <a:rPr lang="el-GR" dirty="0" smtClean="0"/>
              <a:t>και των </a:t>
            </a:r>
            <a:r>
              <a:rPr lang="el-GR" b="1" dirty="0" smtClean="0"/>
              <a:t>ιδιωτών </a:t>
            </a:r>
            <a:r>
              <a:rPr lang="el-GR" dirty="0" smtClean="0"/>
              <a:t>τήρηση των </a:t>
            </a:r>
            <a:r>
              <a:rPr lang="el-GR" dirty="0" err="1" smtClean="0"/>
              <a:t>απορεουσών</a:t>
            </a:r>
            <a:r>
              <a:rPr lang="el-GR" dirty="0" smtClean="0"/>
              <a:t> από τις Συνθήκες υποχρεώσεών τους,</a:t>
            </a:r>
          </a:p>
          <a:p>
            <a:pPr algn="just">
              <a:buFont typeface="Wingdings" pitchFamily="2" charset="2"/>
              <a:buChar char="Ø"/>
            </a:pPr>
            <a:endParaRPr lang="el-GR" dirty="0" smtClean="0"/>
          </a:p>
          <a:p>
            <a:pPr algn="just">
              <a:buFont typeface="Wingdings" pitchFamily="2" charset="2"/>
              <a:buChar char="Ø"/>
            </a:pPr>
            <a:r>
              <a:rPr lang="el-GR" b="1" dirty="0" smtClean="0"/>
              <a:t>ερμηνεύει</a:t>
            </a:r>
            <a:r>
              <a:rPr lang="el-GR" dirty="0" smtClean="0"/>
              <a:t> το δίκαιο της Ένωσης κατόπιν υποβολής αίτησης εκ μέρους των εθνικών δικαστών.</a:t>
            </a:r>
          </a:p>
          <a:p>
            <a:pPr algn="just">
              <a:buFont typeface="Arial" pitchFamily="34" charset="0"/>
              <a:buChar char="•"/>
            </a:pPr>
            <a:endParaRPr lang="el-GR" dirty="0" smtClean="0"/>
          </a:p>
          <a:p>
            <a:pPr algn="just">
              <a:buFont typeface="Arial" pitchFamily="34" charset="0"/>
              <a:buChar char="•"/>
            </a:pPr>
            <a:endParaRPr lang="el-GR" dirty="0" smtClean="0"/>
          </a:p>
          <a:p>
            <a:pPr algn="just"/>
            <a:r>
              <a:rPr lang="el-GR" dirty="0" smtClean="0"/>
              <a:t>Με τον τρόπο αυτό αποτελεί τη δικαστική αρχή της Ε.Ε. και φροντίζει, σε συνεργασία με τα δικαστήρια των κρατών μελών, για την </a:t>
            </a:r>
            <a:r>
              <a:rPr lang="el-GR" b="1" dirty="0" smtClean="0"/>
              <a:t>ομοιόμορφη εφαρμογή και ερμηνεία</a:t>
            </a:r>
            <a:r>
              <a:rPr lang="el-GR" dirty="0" smtClean="0"/>
              <a:t> του </a:t>
            </a:r>
            <a:r>
              <a:rPr lang="el-GR" dirty="0" err="1" smtClean="0"/>
              <a:t>ενωσιακού</a:t>
            </a:r>
            <a:r>
              <a:rPr lang="el-GR" dirty="0" smtClean="0"/>
              <a:t> δικαίου.</a:t>
            </a:r>
            <a:endParaRPr lang="el-G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fontScale="90000"/>
          </a:bodyPr>
          <a:lstStyle/>
          <a:p>
            <a:r>
              <a:rPr lang="el-GR" b="1" i="1" dirty="0" smtClean="0"/>
              <a:t>Πολύγλωσσο </a:t>
            </a:r>
            <a:r>
              <a:rPr lang="el-GR" b="1" i="1" dirty="0" err="1" smtClean="0"/>
              <a:t>ενωσιακό</a:t>
            </a:r>
            <a:r>
              <a:rPr lang="el-GR" b="1" i="1" dirty="0" smtClean="0"/>
              <a:t> όργανο</a:t>
            </a:r>
            <a:endParaRPr lang="el-GR" b="1" i="1" dirty="0"/>
          </a:p>
        </p:txBody>
      </p:sp>
      <p:sp>
        <p:nvSpPr>
          <p:cNvPr id="5" name="4 - Διάγραμμα ροής: Εναλλακτική διεργασία"/>
          <p:cNvSpPr/>
          <p:nvPr/>
        </p:nvSpPr>
        <p:spPr>
          <a:xfrm>
            <a:off x="251520" y="1988840"/>
            <a:ext cx="5040560" cy="237626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2400" dirty="0" smtClean="0"/>
              <a:t>το Δικαστήριο της Ε.Ε. είναι ένα </a:t>
            </a:r>
            <a:r>
              <a:rPr lang="el-GR" sz="2400" b="1" dirty="0" smtClean="0"/>
              <a:t>πολύγλωσσο </a:t>
            </a:r>
            <a:r>
              <a:rPr lang="el-GR" sz="2400" dirty="0" err="1" smtClean="0"/>
              <a:t>ενωσιακό</a:t>
            </a:r>
            <a:r>
              <a:rPr lang="el-GR" sz="2400" dirty="0" smtClean="0"/>
              <a:t> όργανο, διότι καθεμία από τις επίσημες γλώσσες της Ε.Ε. μπορεί να είναι γλώσσα διαδικασίας. </a:t>
            </a:r>
          </a:p>
        </p:txBody>
      </p:sp>
      <p:sp>
        <p:nvSpPr>
          <p:cNvPr id="6" name="5 - Διάγραμμα ροής: Εναλλακτική διεργασία"/>
          <p:cNvSpPr/>
          <p:nvPr/>
        </p:nvSpPr>
        <p:spPr>
          <a:xfrm>
            <a:off x="251520" y="4509120"/>
            <a:ext cx="5040560" cy="201622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2800" dirty="0" smtClean="0"/>
              <a:t>Αντίστοιχο γλωσσικό καθεστώς δεν υφίσταται σε κανένα άλλο δικαστήριο στον κόσμο. </a:t>
            </a:r>
            <a:endParaRPr lang="el-GR" sz="2800" dirty="0"/>
          </a:p>
        </p:txBody>
      </p:sp>
      <p:pic>
        <p:nvPicPr>
          <p:cNvPr id="28674" name="Picture 2" descr="C:\Users\Public\Pictures\ΔΕΕ\images (2).jpg"/>
          <p:cNvPicPr>
            <a:picLocks noChangeAspect="1" noChangeArrowheads="1"/>
          </p:cNvPicPr>
          <p:nvPr/>
        </p:nvPicPr>
        <p:blipFill>
          <a:blip r:embed="rId2" cstate="print"/>
          <a:srcRect/>
          <a:stretch>
            <a:fillRect/>
          </a:stretch>
        </p:blipFill>
        <p:spPr bwMode="auto">
          <a:xfrm>
            <a:off x="5508104" y="2708920"/>
            <a:ext cx="3456384" cy="324036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i="1" dirty="0" smtClean="0"/>
              <a:t>Δικαιοδοτικές αρμοδιότητες σε 2 επίπεδα</a:t>
            </a:r>
            <a:endParaRPr lang="el-GR" b="1" i="1" dirty="0"/>
          </a:p>
        </p:txBody>
      </p:sp>
      <p:graphicFrame>
        <p:nvGraphicFramePr>
          <p:cNvPr id="4" name="3 - Θέση περιεχομένου"/>
          <p:cNvGraphicFramePr>
            <a:graphicFrameLocks noGrp="1"/>
          </p:cNvGraphicFramePr>
          <p:nvPr>
            <p:ph idx="1"/>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 Επεξήγηση με στρογγυλεμένο παραλληλόγραμμο"/>
          <p:cNvSpPr/>
          <p:nvPr/>
        </p:nvSpPr>
        <p:spPr>
          <a:xfrm>
            <a:off x="6444208" y="1268760"/>
            <a:ext cx="2699792" cy="1440160"/>
          </a:xfrm>
          <a:prstGeom prst="wedgeRoundRect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l-GR" b="1" dirty="0" smtClean="0">
                <a:solidFill>
                  <a:schemeClr val="accent1">
                    <a:lumMod val="75000"/>
                  </a:schemeClr>
                </a:solidFill>
              </a:rPr>
              <a:t>Το Δικαστήριο Δημόσιας Διοίκηση ς καταργήθηκε από 01/09/2016</a:t>
            </a:r>
            <a:endParaRPr lang="el-GR" b="1" dirty="0">
              <a:solidFill>
                <a:schemeClr val="accent1">
                  <a:lumMod val="75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i="1" dirty="0" smtClean="0"/>
              <a:t>ΔΕΕ - σύνθεση</a:t>
            </a:r>
            <a:endParaRPr lang="el-GR" b="1" i="1" dirty="0"/>
          </a:p>
        </p:txBody>
      </p:sp>
      <p:sp>
        <p:nvSpPr>
          <p:cNvPr id="3" name="2 - Θέση περιεχομένου"/>
          <p:cNvSpPr>
            <a:spLocks noGrp="1"/>
          </p:cNvSpPr>
          <p:nvPr>
            <p:ph idx="1"/>
          </p:nvPr>
        </p:nvSpPr>
        <p:spPr/>
        <p:txBody>
          <a:bodyPr/>
          <a:lstStyle/>
          <a:p>
            <a:endParaRPr lang="el-GR" dirty="0" smtClean="0"/>
          </a:p>
          <a:p>
            <a:endParaRPr lang="el-GR" dirty="0"/>
          </a:p>
        </p:txBody>
      </p:sp>
      <p:graphicFrame>
        <p:nvGraphicFramePr>
          <p:cNvPr id="4" name="3 - Διάγραμμα"/>
          <p:cNvGraphicFramePr/>
          <p:nvPr>
            <p:extLst>
              <p:ext uri="{D42A27DB-BD31-4B8C-83A1-F6EECF244321}">
                <p14:modId xmlns:p14="http://schemas.microsoft.com/office/powerpoint/2010/main" val="2891157116"/>
              </p:ext>
            </p:extLst>
          </p:nvPr>
        </p:nvGraphicFramePr>
        <p:xfrm>
          <a:off x="1403648" y="2348880"/>
          <a:ext cx="6096000"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i="1" dirty="0" smtClean="0"/>
              <a:t>ΔΕΕ: επιλογή – διορισμός δικαστών</a:t>
            </a:r>
            <a:endParaRPr lang="el-GR" b="1" i="1" dirty="0"/>
          </a:p>
        </p:txBody>
      </p:sp>
      <p:graphicFrame>
        <p:nvGraphicFramePr>
          <p:cNvPr id="5" name="4 - Διάγραμμα"/>
          <p:cNvGraphicFramePr/>
          <p:nvPr/>
        </p:nvGraphicFramePr>
        <p:xfrm>
          <a:off x="251520" y="1844824"/>
          <a:ext cx="8640960"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459</TotalTime>
  <Words>1867</Words>
  <Application>Microsoft Office PowerPoint</Application>
  <PresentationFormat>Προβολή στην οθόνη (4:3)</PresentationFormat>
  <Paragraphs>183</Paragraphs>
  <Slides>32</Slides>
  <Notes>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32</vt:i4>
      </vt:variant>
    </vt:vector>
  </HeadingPairs>
  <TitlesOfParts>
    <vt:vector size="38" baseType="lpstr">
      <vt:lpstr>Arial</vt:lpstr>
      <vt:lpstr>Calibri</vt:lpstr>
      <vt:lpstr>Constantia</vt:lpstr>
      <vt:lpstr>Wingdings</vt:lpstr>
      <vt:lpstr>Wingdings 2</vt:lpstr>
      <vt:lpstr>Ροή</vt:lpstr>
      <vt:lpstr>     ΤΜΗΜΑ ΝΟΜΙΚΗΣ ΤΟΜΕΑΣ  ΔΙΕΘΝΩΝ ΣΠΟΥΔΩΝ   </vt:lpstr>
      <vt:lpstr>Λόγοι σύστασης </vt:lpstr>
      <vt:lpstr>Αποστολή</vt:lpstr>
      <vt:lpstr>Έδρα </vt:lpstr>
      <vt:lpstr>ΔΕΕ: καθήκοντα</vt:lpstr>
      <vt:lpstr>Πολύγλωσσο ενωσιακό όργανο</vt:lpstr>
      <vt:lpstr>Δικαιοδοτικές αρμοδιότητες σε 2 επίπεδα</vt:lpstr>
      <vt:lpstr>ΔΕΕ - σύνθεση</vt:lpstr>
      <vt:lpstr>ΔΕΕ: επιλογή – διορισμός δικαστών</vt:lpstr>
      <vt:lpstr>ΔΕΕ: Επιτροπή αξιολόγησης δικαστών (άρθρο 255 ΣΛΕΕ)</vt:lpstr>
      <vt:lpstr>ΔΕΕ: Γενικός Εισαγγελέας </vt:lpstr>
      <vt:lpstr>ΔΕΕ: Γενικός Εισαγγελέας </vt:lpstr>
      <vt:lpstr>ΔΕΕ: Γενικός Εισαγγελέας </vt:lpstr>
      <vt:lpstr>ΔΕΕ: κατανομή εργασιών </vt:lpstr>
      <vt:lpstr>Κανονισμός Διαδικασίας  (ά. 253 ΣΛΕΕ) </vt:lpstr>
      <vt:lpstr>ΔΕΕ: λειτουργία</vt:lpstr>
      <vt:lpstr>ΔΕΕ: λειτουργία</vt:lpstr>
      <vt:lpstr>ΔΕΕ: αρμοδιότητες</vt:lpstr>
      <vt:lpstr>ΔΕΕ: διαδικασία</vt:lpstr>
      <vt:lpstr>ΔΕΕ: έξοδα </vt:lpstr>
      <vt:lpstr>ΔΕΕ: θεμελιώδεις αρχές που διατύπωσε και η συμβολή τους </vt:lpstr>
      <vt:lpstr>ΓΔΕΕ: λόγος σύστασης</vt:lpstr>
      <vt:lpstr>ΓΔEE</vt:lpstr>
      <vt:lpstr>ΓΔΕΕ - σύνθεση</vt:lpstr>
      <vt:lpstr>ΓΔΕΕ: επιλογή – διορισμός δικαστών</vt:lpstr>
      <vt:lpstr>ΓΔΕΕ: κατανομή εργασιών  </vt:lpstr>
      <vt:lpstr>Κανονισμός Διαδικασίας  (ά. 254 ΣΛΕΕ) </vt:lpstr>
      <vt:lpstr>ΓΔΕΕ: αρμοδιότητες</vt:lpstr>
      <vt:lpstr>ΓΔΕΕ: διαδικασία</vt:lpstr>
      <vt:lpstr>ΓΔΕΕ: ταχεία διαδικασία</vt:lpstr>
      <vt:lpstr>www.curia.eu</vt:lpstr>
      <vt:lpstr>Ερωτήσεις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107</cp:revision>
  <dcterms:created xsi:type="dcterms:W3CDTF">2018-03-18T09:35:53Z</dcterms:created>
  <dcterms:modified xsi:type="dcterms:W3CDTF">2023-03-14T09:18:13Z</dcterms:modified>
</cp:coreProperties>
</file>