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sldIdLst>
    <p:sldId id="256" r:id="rId2"/>
    <p:sldId id="257" r:id="rId3"/>
    <p:sldId id="258" r:id="rId4"/>
    <p:sldId id="259" r:id="rId5"/>
    <p:sldId id="365" r:id="rId6"/>
    <p:sldId id="366" r:id="rId7"/>
    <p:sldId id="367" r:id="rId8"/>
    <p:sldId id="377" r:id="rId9"/>
    <p:sldId id="260" r:id="rId10"/>
    <p:sldId id="261" r:id="rId11"/>
    <p:sldId id="262" r:id="rId12"/>
    <p:sldId id="263" r:id="rId13"/>
    <p:sldId id="378" r:id="rId14"/>
    <p:sldId id="264" r:id="rId15"/>
    <p:sldId id="265" r:id="rId16"/>
    <p:sldId id="266"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κεφαλίδας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Θέση ημερομηνίας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CA0591E-34A4-41B6-83DD-7FA2FA4A4AA6}" type="datetimeFigureOut">
              <a:rPr lang="en-US" smtClean="0"/>
              <a:t>4/12/2020</a:t>
            </a:fld>
            <a:endParaRPr lang="en-US"/>
          </a:p>
        </p:txBody>
      </p:sp>
      <p:sp>
        <p:nvSpPr>
          <p:cNvPr id="4" name="Θέση εικόνας διαφάνειας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Θέση σημειώσεων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6" name="Θέση υποσέλιδου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Θέση αριθμού διαφάνειας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BC62050-3143-40EE-ADCD-9AA8F807955B}" type="slidenum">
              <a:rPr lang="en-US" smtClean="0"/>
              <a:t>‹#›</a:t>
            </a:fld>
            <a:endParaRPr lang="en-US"/>
          </a:p>
        </p:txBody>
      </p:sp>
    </p:spTree>
    <p:extLst>
      <p:ext uri="{BB962C8B-B14F-4D97-AF65-F5344CB8AC3E}">
        <p14:creationId xmlns:p14="http://schemas.microsoft.com/office/powerpoint/2010/main" val="28968543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7">
            <a:extLst>
              <a:ext uri="{FF2B5EF4-FFF2-40B4-BE49-F238E27FC236}">
                <a16:creationId xmlns:a16="http://schemas.microsoft.com/office/drawing/2014/main" id="{5AEEE4BB-151D-43BC-A960-C4F55C10F9C7}"/>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9EC90799-371A-4442-A7C1-0359871AC036}" type="slidenum">
              <a:rPr lang="el-GR" altLang="en-US" sz="1300">
                <a:latin typeface="Arial" panose="020B0604020202020204" pitchFamily="34" charset="0"/>
              </a:rPr>
              <a:pPr eaLnBrk="1" hangingPunct="1"/>
              <a:t>5</a:t>
            </a:fld>
            <a:endParaRPr lang="el-GR" altLang="en-US" sz="1300">
              <a:latin typeface="Arial" panose="020B0604020202020204" pitchFamily="34" charset="0"/>
            </a:endParaRPr>
          </a:p>
        </p:txBody>
      </p:sp>
      <p:sp>
        <p:nvSpPr>
          <p:cNvPr id="169987" name="Rectangle 2">
            <a:extLst>
              <a:ext uri="{FF2B5EF4-FFF2-40B4-BE49-F238E27FC236}">
                <a16:creationId xmlns:a16="http://schemas.microsoft.com/office/drawing/2014/main" id="{15B5F68C-1C96-4275-BE8C-5573495816EC}"/>
              </a:ext>
            </a:extLst>
          </p:cNvPr>
          <p:cNvSpPr>
            <a:spLocks noRot="1" noChangeArrowheads="1" noTextEdit="1"/>
          </p:cNvSpPr>
          <p:nvPr>
            <p:ph type="sldImg"/>
          </p:nvPr>
        </p:nvSpPr>
        <p:spPr>
          <a:ln/>
        </p:spPr>
      </p:sp>
      <p:sp>
        <p:nvSpPr>
          <p:cNvPr id="169988" name="Rectangle 3">
            <a:extLst>
              <a:ext uri="{FF2B5EF4-FFF2-40B4-BE49-F238E27FC236}">
                <a16:creationId xmlns:a16="http://schemas.microsoft.com/office/drawing/2014/main" id="{7834160E-55E2-47DA-8C5A-0560AC22AD9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a:latin typeface="Arial" panose="020B0604020202020204" pitchFamily="34" charset="0"/>
              </a:rPr>
              <a:t>ΕΝΕΡΓΗΤΙΚΟ: το σύνολο των περιουσιακών στοιχείων (και των οφειλών προς την επιχείρηση) που έχουν αντικειμενικά προσδιορισμένη τιμή και μπορούν να χρησιμοποιηθούν από την επιχείρηση για να επιτελέσει τους σκοπούς της.</a:t>
            </a:r>
          </a:p>
          <a:p>
            <a:pPr marL="228600" indent="-228600" eaLnBrk="1" hangingPunct="1"/>
            <a:r>
              <a:rPr lang="el-GR" altLang="en-US">
                <a:latin typeface="Arial" panose="020B0604020202020204" pitchFamily="34" charset="0"/>
              </a:rPr>
              <a:t>ΠΑΘΗΤΙΚΟ: Το σύνολο των κεφαλαίων που προέρχονται από χρηματοδοτήσεις τρίτων (μετόχων, τραπεζών κτλ)</a:t>
            </a:r>
          </a:p>
          <a:p>
            <a:pPr marL="228600" indent="-228600" eaLnBrk="1" hangingPunct="1"/>
            <a:r>
              <a:rPr lang="el-GR" altLang="en-US">
                <a:latin typeface="Arial" panose="020B0604020202020204" pitchFamily="34" charset="0"/>
              </a:rPr>
              <a:t>ΒΑΣΙΚΗ ΕΞΙΣΩΣΗ: ΕΝΕΡΓΗΤΙΚΟ = ΠΑΘΗΤΙΚΟ. Ο ισολογισμός είναι </a:t>
            </a:r>
            <a:r>
              <a:rPr lang="el-GR" altLang="en-US" b="1">
                <a:latin typeface="Arial" panose="020B0604020202020204" pitchFamily="34" charset="0"/>
              </a:rPr>
              <a:t>πάντα ισοσκελισμένος</a:t>
            </a:r>
            <a:r>
              <a:rPr lang="el-GR" altLang="en-US">
                <a:latin typeface="Arial" panose="020B0604020202020204" pitchFamily="34" charset="0"/>
              </a:rPr>
              <a:t>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7">
            <a:extLst>
              <a:ext uri="{FF2B5EF4-FFF2-40B4-BE49-F238E27FC236}">
                <a16:creationId xmlns:a16="http://schemas.microsoft.com/office/drawing/2014/main" id="{19EEDCDA-1FDD-4216-B5D5-B8A53D4D8255}"/>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A1E95483-D19E-40E7-825B-C35F63058E03}" type="slidenum">
              <a:rPr lang="el-GR" altLang="en-US" sz="1300">
                <a:latin typeface="Arial" panose="020B0604020202020204" pitchFamily="34" charset="0"/>
              </a:rPr>
              <a:pPr eaLnBrk="1" hangingPunct="1"/>
              <a:t>6</a:t>
            </a:fld>
            <a:endParaRPr lang="el-GR" altLang="en-US" sz="1300">
              <a:latin typeface="Arial" panose="020B0604020202020204" pitchFamily="34" charset="0"/>
            </a:endParaRPr>
          </a:p>
        </p:txBody>
      </p:sp>
      <p:sp>
        <p:nvSpPr>
          <p:cNvPr id="171011" name="Rectangle 2">
            <a:extLst>
              <a:ext uri="{FF2B5EF4-FFF2-40B4-BE49-F238E27FC236}">
                <a16:creationId xmlns:a16="http://schemas.microsoft.com/office/drawing/2014/main" id="{D2579614-1EA0-4418-A8F3-B4B523767F28}"/>
              </a:ext>
            </a:extLst>
          </p:cNvPr>
          <p:cNvSpPr>
            <a:spLocks noRot="1" noChangeArrowheads="1" noTextEdit="1"/>
          </p:cNvSpPr>
          <p:nvPr>
            <p:ph type="sldImg"/>
          </p:nvPr>
        </p:nvSpPr>
        <p:spPr>
          <a:ln/>
        </p:spPr>
      </p:sp>
      <p:sp>
        <p:nvSpPr>
          <p:cNvPr id="171012" name="Rectangle 3">
            <a:extLst>
              <a:ext uri="{FF2B5EF4-FFF2-40B4-BE49-F238E27FC236}">
                <a16:creationId xmlns:a16="http://schemas.microsoft.com/office/drawing/2014/main" id="{A47B1829-4BF1-4EC7-B79F-508FBEE654D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r>
              <a:rPr lang="el-GR" altLang="en-US" sz="1000">
                <a:latin typeface="Arial" panose="020B0604020202020204" pitchFamily="34" charset="0"/>
              </a:rPr>
              <a:t>ΠΑΓΙΟ ΕΝΕΡΓΗΤΙΚΟ:</a:t>
            </a:r>
          </a:p>
          <a:p>
            <a:pPr marL="228600" indent="-228600" eaLnBrk="1" hangingPunct="1"/>
            <a:r>
              <a:rPr lang="el-GR" altLang="en-US" sz="1000">
                <a:latin typeface="Arial" panose="020B0604020202020204" pitchFamily="34" charset="0"/>
              </a:rPr>
              <a:t>Ι. ΑΣΩΜΑΤΕΣ ΑΚΙΝΗΤΟΠΟΙΗΣΕΙΣ: Αγαθά που παραμένουν μακροχρόνια στην επιχείρηση, δικαιώματα (διπλώματα ευρεσιτεχνίας, σήματα, επωνυμία) πελατεία, ειδίκευση κτλ</a:t>
            </a:r>
          </a:p>
          <a:p>
            <a:pPr marL="228600" indent="-228600" eaLnBrk="1" hangingPunct="1"/>
            <a:r>
              <a:rPr lang="el-GR" altLang="en-US" sz="1000">
                <a:latin typeface="Arial" panose="020B0604020202020204" pitchFamily="34" charset="0"/>
              </a:rPr>
              <a:t>ΙΙ. ΕΝΣΩΜΑΤΕΣ ΑΚΙΝΗΤΟΠΟΙΗΣΕΙΣ: Έξοδα πολυετών αποσβέσεων που πραγματοποιούνται για την ίδρυση, την οργάνωση, την απόκτηση διαρκών μέσων εκμετάλλευσης, την επέκταση και την αναδιοργάνωσή της</a:t>
            </a:r>
          </a:p>
          <a:p>
            <a:pPr marL="228600" indent="-228600" eaLnBrk="1" hangingPunct="1"/>
            <a:r>
              <a:rPr lang="el-GR" altLang="en-US" sz="1000">
                <a:latin typeface="Arial" panose="020B0604020202020204" pitchFamily="34" charset="0"/>
              </a:rPr>
              <a:t>ΙΙΙ. Συμμετοχές: Συμμετοχές σε συνδεδεμένες επιχειρήσεις (μετοχές, εταιρικά μερίδια), μακροπρόθεσμες απαιτήσεις πχ εισπρακτέα γραμμάτια που λήγουν μετά το τέλος της επόμενης χρήσης</a:t>
            </a:r>
          </a:p>
          <a:p>
            <a:pPr marL="228600" indent="-228600" eaLnBrk="1" hangingPunct="1"/>
            <a:endParaRPr lang="el-GR" altLang="en-US" sz="1000">
              <a:latin typeface="Arial" panose="020B0604020202020204" pitchFamily="34" charset="0"/>
            </a:endParaRPr>
          </a:p>
          <a:p>
            <a:pPr marL="228600" indent="-228600" eaLnBrk="1" hangingPunct="1"/>
            <a:r>
              <a:rPr lang="el-GR" altLang="en-US" sz="1000">
                <a:latin typeface="Arial" panose="020B0604020202020204" pitchFamily="34" charset="0"/>
              </a:rPr>
              <a:t>ΚΥΚΛΟΦΟΡΟΥΝ ΕΝΕΡΓΗΤΙΚΟ: περιουσιακά στοιχεία που προορίζονται να αλλάζουν μορφές (να κυκλοφορούν) περισσότερες από μια φορές σε μια λογιστική χρήση</a:t>
            </a:r>
          </a:p>
          <a:p>
            <a:pPr marL="228600" indent="-228600" eaLnBrk="1" hangingPunct="1"/>
            <a:r>
              <a:rPr lang="el-GR" altLang="en-US" sz="1000">
                <a:latin typeface="Arial" panose="020B0604020202020204" pitchFamily="34" charset="0"/>
              </a:rPr>
              <a:t>Ι. Αποθέματα από αγορά ή ιδιοπαραγωγή (απόθεμα εν εξελίξει)</a:t>
            </a:r>
          </a:p>
          <a:p>
            <a:pPr marL="228600" indent="-228600" eaLnBrk="1" hangingPunct="1"/>
            <a:r>
              <a:rPr lang="el-GR" altLang="en-US" sz="1000">
                <a:latin typeface="Arial" panose="020B0604020202020204" pitchFamily="34" charset="0"/>
              </a:rPr>
              <a:t>ΙΙ Απαιτήσεις εισπρακτέες μέσα στη χρήση που ακολουθεί</a:t>
            </a:r>
          </a:p>
          <a:p>
            <a:pPr marL="228600" indent="-228600" eaLnBrk="1" hangingPunct="1"/>
            <a:r>
              <a:rPr lang="el-GR" altLang="en-US" sz="1000">
                <a:latin typeface="Arial" panose="020B0604020202020204" pitchFamily="34" charset="0"/>
              </a:rPr>
              <a:t>ΙΙΙ Διαθέσιμα: ταμείο, επιταγές (μη μεταχρονολογημένες), καταθέσεις όψεως</a:t>
            </a:r>
          </a:p>
          <a:p>
            <a:pPr marL="228600" indent="-228600" eaLnBrk="1" hangingPunct="1"/>
            <a:endParaRPr lang="el-GR" altLang="en-US" sz="1000">
              <a:latin typeface="Arial" panose="020B0604020202020204" pitchFamily="34" charset="0"/>
            </a:endParaRPr>
          </a:p>
          <a:p>
            <a:pPr marL="228600" indent="-228600" eaLnBrk="1" hangingPunct="1"/>
            <a:r>
              <a:rPr lang="el-GR" altLang="en-US" sz="1000">
                <a:latin typeface="Arial" panose="020B0604020202020204" pitchFamily="34" charset="0"/>
              </a:rPr>
              <a:t>ΙΔΙΑ ΚΕΦΑΛΑΙΑ (ΚΑΘΑΡΑ ΘΕΣΗ) συμμετοχή – κεφάλαια των μετόχων</a:t>
            </a:r>
          </a:p>
          <a:p>
            <a:pPr marL="228600" indent="-228600" eaLnBrk="1" hangingPunct="1"/>
            <a:endParaRPr lang="el-GR" altLang="en-US" sz="1000">
              <a:latin typeface="Arial" panose="020B0604020202020204" pitchFamily="34" charset="0"/>
            </a:endParaRPr>
          </a:p>
          <a:p>
            <a:pPr marL="228600" indent="-228600" eaLnBrk="1" hangingPunct="1"/>
            <a:r>
              <a:rPr lang="el-GR" altLang="en-US" sz="1000">
                <a:latin typeface="Arial" panose="020B0604020202020204" pitchFamily="34" charset="0"/>
              </a:rPr>
              <a:t>ΜΑΚΡΟΠΡΟΘΕΣΜΕΣ ΥΠΟΧΡΕΩΣΕΙΣ: Δάνεια, γραμμάτια που η προθεσμία εξόφλησής τους λήγει μετά το τέλος της επόμενης χρήσης</a:t>
            </a:r>
          </a:p>
          <a:p>
            <a:pPr marL="228600" indent="-228600" eaLnBrk="1" hangingPunct="1"/>
            <a:endParaRPr lang="el-GR" altLang="en-US" sz="1000">
              <a:latin typeface="Arial" panose="020B0604020202020204" pitchFamily="34" charset="0"/>
            </a:endParaRPr>
          </a:p>
          <a:p>
            <a:pPr marL="228600" indent="-228600" eaLnBrk="1" hangingPunct="1"/>
            <a:r>
              <a:rPr lang="el-GR" altLang="en-US" sz="1000">
                <a:latin typeface="Arial" panose="020B0604020202020204" pitchFamily="34" charset="0"/>
              </a:rPr>
              <a:t>ΒΡΑΧΥΠΡΟΘΕΣΜΕΣ ΥΠΟΧΡΕΩΣΕΙΣ: Προμηθευτές, δάνεια, φόροι, τέλη, ασφάλιστρα που πρέπει να εξοφληθούν μέχρι το τέλος της επόμενης χρήσης</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7">
            <a:extLst>
              <a:ext uri="{FF2B5EF4-FFF2-40B4-BE49-F238E27FC236}">
                <a16:creationId xmlns:a16="http://schemas.microsoft.com/office/drawing/2014/main" id="{FBD2BE08-E8BC-482B-83A2-DB8FCB458C3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4F98E21C-535B-4D47-97DB-D96925BF9721}" type="slidenum">
              <a:rPr lang="el-GR" altLang="en-US" sz="1300">
                <a:latin typeface="Arial" panose="020B0604020202020204" pitchFamily="34" charset="0"/>
              </a:rPr>
              <a:pPr eaLnBrk="1" hangingPunct="1"/>
              <a:t>7</a:t>
            </a:fld>
            <a:endParaRPr lang="el-GR" altLang="en-US" sz="1300">
              <a:latin typeface="Arial" panose="020B0604020202020204" pitchFamily="34" charset="0"/>
            </a:endParaRPr>
          </a:p>
        </p:txBody>
      </p:sp>
      <p:sp>
        <p:nvSpPr>
          <p:cNvPr id="172035" name="Rectangle 2">
            <a:extLst>
              <a:ext uri="{FF2B5EF4-FFF2-40B4-BE49-F238E27FC236}">
                <a16:creationId xmlns:a16="http://schemas.microsoft.com/office/drawing/2014/main" id="{CC04F77D-3542-4165-A866-09B087B836FA}"/>
              </a:ext>
            </a:extLst>
          </p:cNvPr>
          <p:cNvSpPr>
            <a:spLocks noRot="1" noChangeArrowheads="1" noTextEdit="1"/>
          </p:cNvSpPr>
          <p:nvPr>
            <p:ph type="sldImg"/>
          </p:nvPr>
        </p:nvSpPr>
        <p:spPr>
          <a:ln/>
        </p:spPr>
      </p:sp>
      <p:sp>
        <p:nvSpPr>
          <p:cNvPr id="172036" name="Rectangle 3">
            <a:extLst>
              <a:ext uri="{FF2B5EF4-FFF2-40B4-BE49-F238E27FC236}">
                <a16:creationId xmlns:a16="http://schemas.microsoft.com/office/drawing/2014/main" id="{C9507AD7-885A-41A7-B86C-A4D51773C6BE}"/>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en-US">
              <a:latin typeface="Arial" panose="020B060402020202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7">
            <a:extLst>
              <a:ext uri="{FF2B5EF4-FFF2-40B4-BE49-F238E27FC236}">
                <a16:creationId xmlns:a16="http://schemas.microsoft.com/office/drawing/2014/main" id="{5355B905-F8AB-44E8-B36A-53F074A4B71F}"/>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5200" eaLnBrk="0" hangingPunct="0">
              <a:defRPr sz="3200">
                <a:solidFill>
                  <a:schemeClr val="tx1"/>
                </a:solidFill>
                <a:latin typeface="Comic Sans MS" panose="030F0702030302020204" pitchFamily="66" charset="0"/>
              </a:defRPr>
            </a:lvl1pPr>
            <a:lvl2pPr marL="742950" indent="-285750" defTabSz="965200" eaLnBrk="0" hangingPunct="0">
              <a:defRPr sz="3200">
                <a:solidFill>
                  <a:schemeClr val="tx1"/>
                </a:solidFill>
                <a:latin typeface="Comic Sans MS" panose="030F0702030302020204" pitchFamily="66" charset="0"/>
              </a:defRPr>
            </a:lvl2pPr>
            <a:lvl3pPr marL="1143000" indent="-228600" defTabSz="965200" eaLnBrk="0" hangingPunct="0">
              <a:defRPr sz="3200">
                <a:solidFill>
                  <a:schemeClr val="tx1"/>
                </a:solidFill>
                <a:latin typeface="Comic Sans MS" panose="030F0702030302020204" pitchFamily="66" charset="0"/>
              </a:defRPr>
            </a:lvl3pPr>
            <a:lvl4pPr marL="1600200" indent="-228600" defTabSz="965200" eaLnBrk="0" hangingPunct="0">
              <a:defRPr sz="3200">
                <a:solidFill>
                  <a:schemeClr val="tx1"/>
                </a:solidFill>
                <a:latin typeface="Comic Sans MS" panose="030F0702030302020204" pitchFamily="66" charset="0"/>
              </a:defRPr>
            </a:lvl4pPr>
            <a:lvl5pPr marL="2057400" indent="-228600" defTabSz="965200" eaLnBrk="0" hangingPunct="0">
              <a:defRPr sz="3200">
                <a:solidFill>
                  <a:schemeClr val="tx1"/>
                </a:solidFill>
                <a:latin typeface="Comic Sans MS" panose="030F0702030302020204" pitchFamily="66" charset="0"/>
              </a:defRPr>
            </a:lvl5pPr>
            <a:lvl6pPr marL="2514600" indent="-228600" defTabSz="9652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defTabSz="9652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defTabSz="9652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defTabSz="9652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fld id="{2D306013-41E9-4907-9B78-845434B91941}" type="slidenum">
              <a:rPr lang="el-GR" altLang="en-US" sz="1300">
                <a:latin typeface="Arial" panose="020B0604020202020204" pitchFamily="34" charset="0"/>
              </a:rPr>
              <a:pPr eaLnBrk="1" hangingPunct="1"/>
              <a:t>8</a:t>
            </a:fld>
            <a:endParaRPr lang="el-GR" altLang="en-US" sz="1300">
              <a:latin typeface="Arial" panose="020B0604020202020204" pitchFamily="34" charset="0"/>
            </a:endParaRPr>
          </a:p>
        </p:txBody>
      </p:sp>
      <p:sp>
        <p:nvSpPr>
          <p:cNvPr id="173059" name="Rectangle 2">
            <a:extLst>
              <a:ext uri="{FF2B5EF4-FFF2-40B4-BE49-F238E27FC236}">
                <a16:creationId xmlns:a16="http://schemas.microsoft.com/office/drawing/2014/main" id="{6C331471-3F55-4814-A011-2391FBFECAF8}"/>
              </a:ext>
            </a:extLst>
          </p:cNvPr>
          <p:cNvSpPr>
            <a:spLocks noRot="1" noChangeArrowheads="1" noTextEdit="1"/>
          </p:cNvSpPr>
          <p:nvPr>
            <p:ph type="sldImg"/>
          </p:nvPr>
        </p:nvSpPr>
        <p:spPr>
          <a:ln/>
        </p:spPr>
      </p:sp>
      <p:sp>
        <p:nvSpPr>
          <p:cNvPr id="173060" name="Rectangle 3">
            <a:extLst>
              <a:ext uri="{FF2B5EF4-FFF2-40B4-BE49-F238E27FC236}">
                <a16:creationId xmlns:a16="http://schemas.microsoft.com/office/drawing/2014/main" id="{513353EA-3015-431D-99D6-3C517286F3A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L="228600" indent="-228600" eaLnBrk="1" hangingPunct="1"/>
            <a:endParaRPr lang="en-GB" altLang="en-US">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5C25B9F-CFF4-4439-BA02-D271909316FB}"/>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endParaRPr lang="en-US"/>
          </a:p>
        </p:txBody>
      </p:sp>
      <p:sp>
        <p:nvSpPr>
          <p:cNvPr id="3" name="Υπότιτλος 2">
            <a:extLst>
              <a:ext uri="{FF2B5EF4-FFF2-40B4-BE49-F238E27FC236}">
                <a16:creationId xmlns:a16="http://schemas.microsoft.com/office/drawing/2014/main" id="{D02F3882-220D-445E-9270-DEBC8917707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a:p>
        </p:txBody>
      </p:sp>
      <p:sp>
        <p:nvSpPr>
          <p:cNvPr id="4" name="Θέση ημερομηνίας 3">
            <a:extLst>
              <a:ext uri="{FF2B5EF4-FFF2-40B4-BE49-F238E27FC236}">
                <a16:creationId xmlns:a16="http://schemas.microsoft.com/office/drawing/2014/main" id="{76F8E64A-FEB7-4620-A517-33E0E2EDAEBB}"/>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5" name="Θέση υποσέλιδου 4">
            <a:extLst>
              <a:ext uri="{FF2B5EF4-FFF2-40B4-BE49-F238E27FC236}">
                <a16:creationId xmlns:a16="http://schemas.microsoft.com/office/drawing/2014/main" id="{BE3528DC-7EA2-4C19-9BF5-7259209CDB06}"/>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799529E6-671B-450B-AA80-76B4C2F7E967}"/>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19662460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26B54EC-469A-4BE3-9767-81B20FE74E09}"/>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671E9779-B93E-4D11-81D3-EBED175C128D}"/>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1696B00C-C47B-4B6B-9DE4-5F8E524BF74F}"/>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5" name="Θέση υποσέλιδου 4">
            <a:extLst>
              <a:ext uri="{FF2B5EF4-FFF2-40B4-BE49-F238E27FC236}">
                <a16:creationId xmlns:a16="http://schemas.microsoft.com/office/drawing/2014/main" id="{007038B4-39BC-4D3B-A187-BE6F130B40F2}"/>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608CF2EA-B967-447F-B2B9-3DA07B1E8942}"/>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12941373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4D2D04DE-78BD-4CBF-9D07-375FCE59D93D}"/>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endParaRPr lang="en-US"/>
          </a:p>
        </p:txBody>
      </p:sp>
      <p:sp>
        <p:nvSpPr>
          <p:cNvPr id="3" name="Θέση κατακόρυφου κειμένου 2">
            <a:extLst>
              <a:ext uri="{FF2B5EF4-FFF2-40B4-BE49-F238E27FC236}">
                <a16:creationId xmlns:a16="http://schemas.microsoft.com/office/drawing/2014/main" id="{292809FD-AB99-4ADF-BA8C-131ECA0CF98B}"/>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8AF3176A-AA60-4D08-AB2E-30C8DF65D21F}"/>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5" name="Θέση υποσέλιδου 4">
            <a:extLst>
              <a:ext uri="{FF2B5EF4-FFF2-40B4-BE49-F238E27FC236}">
                <a16:creationId xmlns:a16="http://schemas.microsoft.com/office/drawing/2014/main" id="{12BC1F0C-704A-4E27-80E4-7A6A80005718}"/>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C2A8A60B-5D3A-4939-91E1-8EB77B0A6C6C}"/>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22168251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6C2E682-A900-4378-9DD2-D6AE0F637E0B}"/>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6F7CE042-4050-401E-9ADC-F040E3BE53B2}"/>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15E82918-1DC8-499C-93C5-7CA4A12DC9DC}"/>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5" name="Θέση υποσέλιδου 4">
            <a:extLst>
              <a:ext uri="{FF2B5EF4-FFF2-40B4-BE49-F238E27FC236}">
                <a16:creationId xmlns:a16="http://schemas.microsoft.com/office/drawing/2014/main" id="{54A05E9E-0ED0-47C6-B1C1-1B86A92D280F}"/>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E29C3B86-EA26-4BBD-A6E0-A59BD4831E9E}"/>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37278563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9279037-BF8F-4940-ACB6-7795B32299F8}"/>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230828B2-9FFB-46BD-94DF-A31DBBFD56B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E03C6FE3-E90E-436B-90FD-3B94B3341C8E}"/>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5" name="Θέση υποσέλιδου 4">
            <a:extLst>
              <a:ext uri="{FF2B5EF4-FFF2-40B4-BE49-F238E27FC236}">
                <a16:creationId xmlns:a16="http://schemas.microsoft.com/office/drawing/2014/main" id="{3B1703D7-355E-415A-A141-D8711F361712}"/>
              </a:ext>
            </a:extLst>
          </p:cNvPr>
          <p:cNvSpPr>
            <a:spLocks noGrp="1"/>
          </p:cNvSpPr>
          <p:nvPr>
            <p:ph type="ftr" sz="quarter" idx="11"/>
          </p:nvPr>
        </p:nvSpPr>
        <p:spPr/>
        <p:txBody>
          <a:bodyPr/>
          <a:lstStyle/>
          <a:p>
            <a:endParaRPr lang="en-US"/>
          </a:p>
        </p:txBody>
      </p:sp>
      <p:sp>
        <p:nvSpPr>
          <p:cNvPr id="6" name="Θέση αριθμού διαφάνειας 5">
            <a:extLst>
              <a:ext uri="{FF2B5EF4-FFF2-40B4-BE49-F238E27FC236}">
                <a16:creationId xmlns:a16="http://schemas.microsoft.com/office/drawing/2014/main" id="{924FE831-7B73-4AFE-91ED-0A49E2D0BFFD}"/>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4508063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02A194A-F93E-4221-9D37-CD6B982C9CF2}"/>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F07D5620-C302-4088-9571-FDE5B776103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περιεχομένου 3">
            <a:extLst>
              <a:ext uri="{FF2B5EF4-FFF2-40B4-BE49-F238E27FC236}">
                <a16:creationId xmlns:a16="http://schemas.microsoft.com/office/drawing/2014/main" id="{88979BE3-5829-4B34-8A11-AC908AD14F6D}"/>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ημερομηνίας 4">
            <a:extLst>
              <a:ext uri="{FF2B5EF4-FFF2-40B4-BE49-F238E27FC236}">
                <a16:creationId xmlns:a16="http://schemas.microsoft.com/office/drawing/2014/main" id="{030F689E-311F-4116-8588-314F9185395D}"/>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6" name="Θέση υποσέλιδου 5">
            <a:extLst>
              <a:ext uri="{FF2B5EF4-FFF2-40B4-BE49-F238E27FC236}">
                <a16:creationId xmlns:a16="http://schemas.microsoft.com/office/drawing/2014/main" id="{0164C261-4FED-4919-9AAF-447EDA965D26}"/>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DFFD9CB7-0780-49B1-82BB-546C48D90763}"/>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5038490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2C25063-0C32-4B70-A436-A01EF6613AF6}"/>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86F97FB9-0DF7-4ACE-B2F2-ACF098AC0E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3D9C18E8-CA44-48E7-B960-DB18AA72DDB2}"/>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5" name="Θέση κειμένου 4">
            <a:extLst>
              <a:ext uri="{FF2B5EF4-FFF2-40B4-BE49-F238E27FC236}">
                <a16:creationId xmlns:a16="http://schemas.microsoft.com/office/drawing/2014/main" id="{2211EE9E-584B-4961-B440-8210E69601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5E47E215-04A4-4791-A9B5-06CB13005E71}"/>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7" name="Θέση ημερομηνίας 6">
            <a:extLst>
              <a:ext uri="{FF2B5EF4-FFF2-40B4-BE49-F238E27FC236}">
                <a16:creationId xmlns:a16="http://schemas.microsoft.com/office/drawing/2014/main" id="{3C05829E-ACD6-45AF-B678-B833091BC9AA}"/>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8" name="Θέση υποσέλιδου 7">
            <a:extLst>
              <a:ext uri="{FF2B5EF4-FFF2-40B4-BE49-F238E27FC236}">
                <a16:creationId xmlns:a16="http://schemas.microsoft.com/office/drawing/2014/main" id="{CF4F909C-49F0-4A8D-ACA5-E00291FB674E}"/>
              </a:ext>
            </a:extLst>
          </p:cNvPr>
          <p:cNvSpPr>
            <a:spLocks noGrp="1"/>
          </p:cNvSpPr>
          <p:nvPr>
            <p:ph type="ftr" sz="quarter" idx="11"/>
          </p:nvPr>
        </p:nvSpPr>
        <p:spPr/>
        <p:txBody>
          <a:bodyPr/>
          <a:lstStyle/>
          <a:p>
            <a:endParaRPr lang="en-US"/>
          </a:p>
        </p:txBody>
      </p:sp>
      <p:sp>
        <p:nvSpPr>
          <p:cNvPr id="9" name="Θέση αριθμού διαφάνειας 8">
            <a:extLst>
              <a:ext uri="{FF2B5EF4-FFF2-40B4-BE49-F238E27FC236}">
                <a16:creationId xmlns:a16="http://schemas.microsoft.com/office/drawing/2014/main" id="{13B211D5-16A0-4AC3-8BBA-165D61240FD0}"/>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6811107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80B340-E312-413B-A93E-7F20279BDADD}"/>
              </a:ext>
            </a:extLst>
          </p:cNvPr>
          <p:cNvSpPr>
            <a:spLocks noGrp="1"/>
          </p:cNvSpPr>
          <p:nvPr>
            <p:ph type="title"/>
          </p:nvPr>
        </p:nvSpPr>
        <p:spPr/>
        <p:txBody>
          <a:bodyPr/>
          <a:lstStyle/>
          <a:p>
            <a:r>
              <a:rPr lang="el-GR"/>
              <a:t>Κάντε κλικ για να επεξεργαστείτε τον τίτλο υποδείγματος</a:t>
            </a:r>
            <a:endParaRPr lang="en-US"/>
          </a:p>
        </p:txBody>
      </p:sp>
      <p:sp>
        <p:nvSpPr>
          <p:cNvPr id="3" name="Θέση ημερομηνίας 2">
            <a:extLst>
              <a:ext uri="{FF2B5EF4-FFF2-40B4-BE49-F238E27FC236}">
                <a16:creationId xmlns:a16="http://schemas.microsoft.com/office/drawing/2014/main" id="{B0076683-9964-4F8B-8F3F-136A4050213E}"/>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4" name="Θέση υποσέλιδου 3">
            <a:extLst>
              <a:ext uri="{FF2B5EF4-FFF2-40B4-BE49-F238E27FC236}">
                <a16:creationId xmlns:a16="http://schemas.microsoft.com/office/drawing/2014/main" id="{A60D2D9D-35B7-422F-B3F4-A5DBB66E2C91}"/>
              </a:ext>
            </a:extLst>
          </p:cNvPr>
          <p:cNvSpPr>
            <a:spLocks noGrp="1"/>
          </p:cNvSpPr>
          <p:nvPr>
            <p:ph type="ftr" sz="quarter" idx="11"/>
          </p:nvPr>
        </p:nvSpPr>
        <p:spPr/>
        <p:txBody>
          <a:bodyPr/>
          <a:lstStyle/>
          <a:p>
            <a:endParaRPr lang="en-US"/>
          </a:p>
        </p:txBody>
      </p:sp>
      <p:sp>
        <p:nvSpPr>
          <p:cNvPr id="5" name="Θέση αριθμού διαφάνειας 4">
            <a:extLst>
              <a:ext uri="{FF2B5EF4-FFF2-40B4-BE49-F238E27FC236}">
                <a16:creationId xmlns:a16="http://schemas.microsoft.com/office/drawing/2014/main" id="{802F41E1-B819-41EB-8FE5-E53D9E6B5001}"/>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26979908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94DC17B4-58FE-481B-BF35-3F43BBA7B681}"/>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3" name="Θέση υποσέλιδου 2">
            <a:extLst>
              <a:ext uri="{FF2B5EF4-FFF2-40B4-BE49-F238E27FC236}">
                <a16:creationId xmlns:a16="http://schemas.microsoft.com/office/drawing/2014/main" id="{9EC0ECF6-3166-444F-9832-6C78BBED80FD}"/>
              </a:ext>
            </a:extLst>
          </p:cNvPr>
          <p:cNvSpPr>
            <a:spLocks noGrp="1"/>
          </p:cNvSpPr>
          <p:nvPr>
            <p:ph type="ftr" sz="quarter" idx="11"/>
          </p:nvPr>
        </p:nvSpPr>
        <p:spPr/>
        <p:txBody>
          <a:bodyPr/>
          <a:lstStyle/>
          <a:p>
            <a:endParaRPr lang="en-US"/>
          </a:p>
        </p:txBody>
      </p:sp>
      <p:sp>
        <p:nvSpPr>
          <p:cNvPr id="4" name="Θέση αριθμού διαφάνειας 3">
            <a:extLst>
              <a:ext uri="{FF2B5EF4-FFF2-40B4-BE49-F238E27FC236}">
                <a16:creationId xmlns:a16="http://schemas.microsoft.com/office/drawing/2014/main" id="{D64E742B-EC74-4D18-8034-F61B0A2D4AD5}"/>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235980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5940D9F-4A57-4018-84BA-2CFAB2A5F5DE}"/>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περιεχομένου 2">
            <a:extLst>
              <a:ext uri="{FF2B5EF4-FFF2-40B4-BE49-F238E27FC236}">
                <a16:creationId xmlns:a16="http://schemas.microsoft.com/office/drawing/2014/main" id="{7B580D9B-E5B3-4E8F-BC1C-B5272821D5E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κειμένου 3">
            <a:extLst>
              <a:ext uri="{FF2B5EF4-FFF2-40B4-BE49-F238E27FC236}">
                <a16:creationId xmlns:a16="http://schemas.microsoft.com/office/drawing/2014/main" id="{7CF292B7-B176-48A8-BF33-FBD52847BE6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E9AE1020-55C8-442F-8A6D-957602C16646}"/>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6" name="Θέση υποσέλιδου 5">
            <a:extLst>
              <a:ext uri="{FF2B5EF4-FFF2-40B4-BE49-F238E27FC236}">
                <a16:creationId xmlns:a16="http://schemas.microsoft.com/office/drawing/2014/main" id="{19F80F84-8A6D-493F-951D-F9BB93A61C61}"/>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14BF0408-9387-4F08-9421-6F839AC18A20}"/>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23343873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62FCF42-8D39-4F47-8F72-4B5E0E3919C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endParaRPr lang="en-US"/>
          </a:p>
        </p:txBody>
      </p:sp>
      <p:sp>
        <p:nvSpPr>
          <p:cNvPr id="3" name="Θέση εικόνας 2">
            <a:extLst>
              <a:ext uri="{FF2B5EF4-FFF2-40B4-BE49-F238E27FC236}">
                <a16:creationId xmlns:a16="http://schemas.microsoft.com/office/drawing/2014/main" id="{F3C1B784-B0DD-4F29-833E-001F15166A2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Θέση κειμένου 3">
            <a:extLst>
              <a:ext uri="{FF2B5EF4-FFF2-40B4-BE49-F238E27FC236}">
                <a16:creationId xmlns:a16="http://schemas.microsoft.com/office/drawing/2014/main" id="{CB5ED56D-04A4-413F-AEF5-F6F2371DDD0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38E8B836-00A2-48E3-A5FA-6B40D1D46C16}"/>
              </a:ext>
            </a:extLst>
          </p:cNvPr>
          <p:cNvSpPr>
            <a:spLocks noGrp="1"/>
          </p:cNvSpPr>
          <p:nvPr>
            <p:ph type="dt" sz="half" idx="10"/>
          </p:nvPr>
        </p:nvSpPr>
        <p:spPr/>
        <p:txBody>
          <a:bodyPr/>
          <a:lstStyle/>
          <a:p>
            <a:fld id="{7ABD5A9B-EE45-4E84-A257-5D6B38EABE55}" type="datetimeFigureOut">
              <a:rPr lang="en-US" smtClean="0"/>
              <a:t>4/12/2020</a:t>
            </a:fld>
            <a:endParaRPr lang="en-US"/>
          </a:p>
        </p:txBody>
      </p:sp>
      <p:sp>
        <p:nvSpPr>
          <p:cNvPr id="6" name="Θέση υποσέλιδου 5">
            <a:extLst>
              <a:ext uri="{FF2B5EF4-FFF2-40B4-BE49-F238E27FC236}">
                <a16:creationId xmlns:a16="http://schemas.microsoft.com/office/drawing/2014/main" id="{1FE1760D-8E27-4EF4-9FD2-438B95CDA767}"/>
              </a:ext>
            </a:extLst>
          </p:cNvPr>
          <p:cNvSpPr>
            <a:spLocks noGrp="1"/>
          </p:cNvSpPr>
          <p:nvPr>
            <p:ph type="ftr" sz="quarter" idx="11"/>
          </p:nvPr>
        </p:nvSpPr>
        <p:spPr/>
        <p:txBody>
          <a:bodyPr/>
          <a:lstStyle/>
          <a:p>
            <a:endParaRPr lang="en-US"/>
          </a:p>
        </p:txBody>
      </p:sp>
      <p:sp>
        <p:nvSpPr>
          <p:cNvPr id="7" name="Θέση αριθμού διαφάνειας 6">
            <a:extLst>
              <a:ext uri="{FF2B5EF4-FFF2-40B4-BE49-F238E27FC236}">
                <a16:creationId xmlns:a16="http://schemas.microsoft.com/office/drawing/2014/main" id="{CAFBB056-FE75-4266-9311-935B72F92074}"/>
              </a:ext>
            </a:extLst>
          </p:cNvPr>
          <p:cNvSpPr>
            <a:spLocks noGrp="1"/>
          </p:cNvSpPr>
          <p:nvPr>
            <p:ph type="sldNum" sz="quarter" idx="12"/>
          </p:nvPr>
        </p:nvSpPr>
        <p:spPr/>
        <p:txBody>
          <a:bodyPr/>
          <a:lstStyle/>
          <a:p>
            <a:fld id="{6523D3B9-802F-4C6A-B0CC-DA6BCFFF4CCD}" type="slidenum">
              <a:rPr lang="en-US" smtClean="0"/>
              <a:t>‹#›</a:t>
            </a:fld>
            <a:endParaRPr lang="en-US"/>
          </a:p>
        </p:txBody>
      </p:sp>
    </p:spTree>
    <p:extLst>
      <p:ext uri="{BB962C8B-B14F-4D97-AF65-F5344CB8AC3E}">
        <p14:creationId xmlns:p14="http://schemas.microsoft.com/office/powerpoint/2010/main" val="27299573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9E71F1CC-93EC-4364-B1D0-E7C6A25C4BA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endParaRPr lang="en-US"/>
          </a:p>
        </p:txBody>
      </p:sp>
      <p:sp>
        <p:nvSpPr>
          <p:cNvPr id="3" name="Θέση κειμένου 2">
            <a:extLst>
              <a:ext uri="{FF2B5EF4-FFF2-40B4-BE49-F238E27FC236}">
                <a16:creationId xmlns:a16="http://schemas.microsoft.com/office/drawing/2014/main" id="{EDB178CA-2DBB-4A68-BAF4-D35D16B93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a:p>
        </p:txBody>
      </p:sp>
      <p:sp>
        <p:nvSpPr>
          <p:cNvPr id="4" name="Θέση ημερομηνίας 3">
            <a:extLst>
              <a:ext uri="{FF2B5EF4-FFF2-40B4-BE49-F238E27FC236}">
                <a16:creationId xmlns:a16="http://schemas.microsoft.com/office/drawing/2014/main" id="{CBCDFF75-C4F7-4446-AC07-7733DFCB2C3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ABD5A9B-EE45-4E84-A257-5D6B38EABE55}" type="datetimeFigureOut">
              <a:rPr lang="en-US" smtClean="0"/>
              <a:t>4/12/2020</a:t>
            </a:fld>
            <a:endParaRPr lang="en-US"/>
          </a:p>
        </p:txBody>
      </p:sp>
      <p:sp>
        <p:nvSpPr>
          <p:cNvPr id="5" name="Θέση υποσέλιδου 4">
            <a:extLst>
              <a:ext uri="{FF2B5EF4-FFF2-40B4-BE49-F238E27FC236}">
                <a16:creationId xmlns:a16="http://schemas.microsoft.com/office/drawing/2014/main" id="{CCF8011D-CBE0-4506-8D35-7D7DF3AD044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Θέση αριθμού διαφάνειας 5">
            <a:extLst>
              <a:ext uri="{FF2B5EF4-FFF2-40B4-BE49-F238E27FC236}">
                <a16:creationId xmlns:a16="http://schemas.microsoft.com/office/drawing/2014/main" id="{A4775D5F-4F1A-42AB-B9C8-4ADAF52404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23D3B9-802F-4C6A-B0CC-DA6BCFFF4CCD}" type="slidenum">
              <a:rPr lang="en-US" smtClean="0"/>
              <a:t>‹#›</a:t>
            </a:fld>
            <a:endParaRPr lang="en-US"/>
          </a:p>
        </p:txBody>
      </p:sp>
    </p:spTree>
    <p:extLst>
      <p:ext uri="{BB962C8B-B14F-4D97-AF65-F5344CB8AC3E}">
        <p14:creationId xmlns:p14="http://schemas.microsoft.com/office/powerpoint/2010/main" val="188215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A4CFDB7-ED4C-4839-98C3-FFD4023F14ED}"/>
              </a:ext>
            </a:extLst>
          </p:cNvPr>
          <p:cNvSpPr>
            <a:spLocks noGrp="1"/>
          </p:cNvSpPr>
          <p:nvPr>
            <p:ph type="ctrTitle"/>
          </p:nvPr>
        </p:nvSpPr>
        <p:spPr/>
        <p:txBody>
          <a:bodyPr/>
          <a:lstStyle/>
          <a:p>
            <a:r>
              <a:rPr lang="el-GR" dirty="0" err="1"/>
              <a:t>Κεφαλαιο</a:t>
            </a:r>
            <a:r>
              <a:rPr lang="el-GR" dirty="0"/>
              <a:t> 8 </a:t>
            </a:r>
            <a:r>
              <a:rPr lang="el-GR" dirty="0" err="1"/>
              <a:t>Λογιστικη</a:t>
            </a:r>
            <a:endParaRPr lang="en-US" dirty="0"/>
          </a:p>
        </p:txBody>
      </p:sp>
      <p:sp>
        <p:nvSpPr>
          <p:cNvPr id="3" name="Υπότιτλος 2">
            <a:extLst>
              <a:ext uri="{FF2B5EF4-FFF2-40B4-BE49-F238E27FC236}">
                <a16:creationId xmlns:a16="http://schemas.microsoft.com/office/drawing/2014/main" id="{8A04A72A-8F31-4F0B-A90F-659239F2F22D}"/>
              </a:ext>
            </a:extLst>
          </p:cNvPr>
          <p:cNvSpPr>
            <a:spLocks noGrp="1"/>
          </p:cNvSpPr>
          <p:nvPr>
            <p:ph type="subTitle" idx="1"/>
          </p:nvPr>
        </p:nvSpPr>
        <p:spPr/>
        <p:txBody>
          <a:bodyPr>
            <a:normAutofit/>
          </a:bodyPr>
          <a:lstStyle/>
          <a:p>
            <a:r>
              <a:rPr lang="el-GR" sz="3600" dirty="0"/>
              <a:t>ΟΔΥΣΣΕΑΣ ΜΑΝΩΛΙΑΔΗΣ</a:t>
            </a:r>
            <a:endParaRPr lang="en-US" sz="3600" dirty="0"/>
          </a:p>
        </p:txBody>
      </p:sp>
    </p:spTree>
    <p:extLst>
      <p:ext uri="{BB962C8B-B14F-4D97-AF65-F5344CB8AC3E}">
        <p14:creationId xmlns:p14="http://schemas.microsoft.com/office/powerpoint/2010/main" val="41087362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CDDDD67-179B-459E-B89C-EDCBF59EE08E}"/>
              </a:ext>
            </a:extLst>
          </p:cNvPr>
          <p:cNvSpPr>
            <a:spLocks noGrp="1"/>
          </p:cNvSpPr>
          <p:nvPr>
            <p:ph type="title"/>
          </p:nvPr>
        </p:nvSpPr>
        <p:spPr>
          <a:xfrm>
            <a:off x="838200" y="681036"/>
            <a:ext cx="10515600" cy="591173"/>
          </a:xfrm>
        </p:spPr>
        <p:txBody>
          <a:bodyPr>
            <a:normAutofit fontScale="90000"/>
          </a:bodyPr>
          <a:lstStyle/>
          <a:p>
            <a:r>
              <a:rPr lang="el-GR" dirty="0">
                <a:solidFill>
                  <a:srgbClr val="FF0000"/>
                </a:solidFill>
              </a:rPr>
              <a:t>ΠΑΘΗΤΙΚΟ</a:t>
            </a:r>
            <a:br>
              <a:rPr lang="el-GR" dirty="0"/>
            </a:br>
            <a:endParaRPr lang="en-US" dirty="0"/>
          </a:p>
        </p:txBody>
      </p:sp>
      <p:sp>
        <p:nvSpPr>
          <p:cNvPr id="3" name="Θέση περιεχομένου 2">
            <a:extLst>
              <a:ext uri="{FF2B5EF4-FFF2-40B4-BE49-F238E27FC236}">
                <a16:creationId xmlns:a16="http://schemas.microsoft.com/office/drawing/2014/main" id="{68EEE2BA-B1BA-457E-9892-B475E3526166}"/>
              </a:ext>
            </a:extLst>
          </p:cNvPr>
          <p:cNvSpPr>
            <a:spLocks noGrp="1"/>
          </p:cNvSpPr>
          <p:nvPr>
            <p:ph idx="1"/>
          </p:nvPr>
        </p:nvSpPr>
        <p:spPr/>
        <p:txBody>
          <a:bodyPr>
            <a:normAutofit fontScale="55000" lnSpcReduction="20000"/>
          </a:bodyPr>
          <a:lstStyle/>
          <a:p>
            <a:r>
              <a:rPr lang="el-GR" dirty="0"/>
              <a:t>Π: Παθητικό</a:t>
            </a:r>
          </a:p>
          <a:p>
            <a:r>
              <a:rPr lang="el-GR" dirty="0"/>
              <a:t>(</a:t>
            </a:r>
            <a:r>
              <a:rPr lang="el-GR" dirty="0" err="1"/>
              <a:t>liabilities</a:t>
            </a:r>
            <a:r>
              <a:rPr lang="el-GR" dirty="0"/>
              <a:t>):</a:t>
            </a:r>
          </a:p>
          <a:p>
            <a:r>
              <a:rPr lang="el-GR" dirty="0"/>
              <a:t>Το σύνολο των οφειλών ή υποχρεώσεων προς τους µ</a:t>
            </a:r>
            <a:r>
              <a:rPr lang="el-GR" dirty="0" err="1"/>
              <a:t>ετόχους</a:t>
            </a:r>
            <a:r>
              <a:rPr lang="el-GR" dirty="0"/>
              <a:t> (τους ιδιοκτήτες) της επιχείρησης και τους πιστωτές.</a:t>
            </a:r>
          </a:p>
          <a:p>
            <a:r>
              <a:rPr lang="el-GR" dirty="0"/>
              <a:t>Το Παθητικό κατηγοριοποιείται ως εξής:</a:t>
            </a:r>
          </a:p>
          <a:p>
            <a:r>
              <a:rPr lang="el-GR" dirty="0"/>
              <a:t>ΚΘ: Καθαρή Θέση</a:t>
            </a:r>
          </a:p>
          <a:p>
            <a:r>
              <a:rPr lang="el-GR" dirty="0"/>
              <a:t>ή Ίδια Κεφάλαια:</a:t>
            </a:r>
          </a:p>
          <a:p>
            <a:r>
              <a:rPr lang="el-GR" dirty="0"/>
              <a:t>• Κεφάλαιο Κ (</a:t>
            </a:r>
            <a:r>
              <a:rPr lang="el-GR" dirty="0" err="1"/>
              <a:t>capital</a:t>
            </a:r>
            <a:r>
              <a:rPr lang="el-GR" dirty="0"/>
              <a:t> </a:t>
            </a:r>
            <a:r>
              <a:rPr lang="el-GR" dirty="0" err="1"/>
              <a:t>stock</a:t>
            </a:r>
            <a:r>
              <a:rPr lang="el-GR" dirty="0"/>
              <a:t>): Οι αρχικές και οι επακόλουθες εισφορές των µ</a:t>
            </a:r>
            <a:r>
              <a:rPr lang="el-GR" dirty="0" err="1"/>
              <a:t>ετόχων</a:t>
            </a:r>
            <a:r>
              <a:rPr lang="el-GR" dirty="0"/>
              <a:t> ή των εταίρων</a:t>
            </a:r>
          </a:p>
          <a:p>
            <a:r>
              <a:rPr lang="el-GR" dirty="0"/>
              <a:t>• </a:t>
            </a:r>
            <a:r>
              <a:rPr lang="el-GR" dirty="0" err="1"/>
              <a:t>Αποθεµατικό</a:t>
            </a:r>
            <a:r>
              <a:rPr lang="el-GR" dirty="0"/>
              <a:t> κεφάλαιο (</a:t>
            </a:r>
            <a:r>
              <a:rPr lang="el-GR" dirty="0" err="1"/>
              <a:t>retained</a:t>
            </a:r>
            <a:r>
              <a:rPr lang="el-GR" dirty="0"/>
              <a:t> </a:t>
            </a:r>
            <a:r>
              <a:rPr lang="el-GR" dirty="0" err="1"/>
              <a:t>earnings</a:t>
            </a:r>
            <a:r>
              <a:rPr lang="el-GR" dirty="0"/>
              <a:t>), AK: </a:t>
            </a:r>
            <a:r>
              <a:rPr lang="el-GR" dirty="0" err="1"/>
              <a:t>συσσωρευµένα</a:t>
            </a:r>
            <a:r>
              <a:rPr lang="el-GR" dirty="0"/>
              <a:t> κέρδη που δεν έχουν </a:t>
            </a:r>
            <a:r>
              <a:rPr lang="el-GR" dirty="0" err="1"/>
              <a:t>διανεµηθεί</a:t>
            </a:r>
            <a:r>
              <a:rPr lang="el-GR" dirty="0"/>
              <a:t>, ούτε </a:t>
            </a:r>
            <a:r>
              <a:rPr lang="el-GR" dirty="0" err="1"/>
              <a:t>ενσωµατωθεί</a:t>
            </a:r>
            <a:endParaRPr lang="el-GR" dirty="0"/>
          </a:p>
          <a:p>
            <a:r>
              <a:rPr lang="el-GR" dirty="0"/>
              <a:t>στο κεφάλαιο, </a:t>
            </a:r>
            <a:r>
              <a:rPr lang="el-GR" dirty="0" err="1"/>
              <a:t>προκειµένου</a:t>
            </a:r>
            <a:r>
              <a:rPr lang="el-GR" dirty="0"/>
              <a:t> να </a:t>
            </a:r>
            <a:r>
              <a:rPr lang="el-GR" dirty="0" err="1"/>
              <a:t>επανεπενδυθούν</a:t>
            </a:r>
            <a:r>
              <a:rPr lang="el-GR" dirty="0"/>
              <a:t>.</a:t>
            </a:r>
          </a:p>
          <a:p>
            <a:r>
              <a:rPr lang="el-GR" dirty="0"/>
              <a:t>• </a:t>
            </a:r>
            <a:r>
              <a:rPr lang="el-GR" dirty="0" err="1"/>
              <a:t>Αποτελέσµατα</a:t>
            </a:r>
            <a:r>
              <a:rPr lang="el-GR" dirty="0"/>
              <a:t> εις Νέο (ΑΝ): Το όφελος ή η </a:t>
            </a:r>
            <a:r>
              <a:rPr lang="el-GR" dirty="0" err="1"/>
              <a:t>ζηµιά</a:t>
            </a:r>
            <a:r>
              <a:rPr lang="el-GR" dirty="0"/>
              <a:t> που προέκυψε από την </a:t>
            </a:r>
            <a:r>
              <a:rPr lang="el-GR" dirty="0" err="1"/>
              <a:t>προηγούµενη</a:t>
            </a:r>
            <a:r>
              <a:rPr lang="el-GR" dirty="0"/>
              <a:t> χρήση (λογιστική περίοδο).</a:t>
            </a:r>
          </a:p>
          <a:p>
            <a:r>
              <a:rPr lang="el-GR" dirty="0"/>
              <a:t>Υποχρεώσεις , Υ</a:t>
            </a:r>
          </a:p>
          <a:p>
            <a:r>
              <a:rPr lang="el-GR" dirty="0"/>
              <a:t>(ή ξένο κεφάλαιο)</a:t>
            </a:r>
          </a:p>
          <a:p>
            <a:r>
              <a:rPr lang="el-GR" dirty="0"/>
              <a:t>• </a:t>
            </a:r>
            <a:r>
              <a:rPr lang="el-GR" dirty="0" err="1"/>
              <a:t>Μακροπρόθεσµες</a:t>
            </a:r>
            <a:r>
              <a:rPr lang="el-GR" dirty="0"/>
              <a:t> υποχρεώσεις (</a:t>
            </a:r>
            <a:r>
              <a:rPr lang="el-GR" dirty="0" err="1"/>
              <a:t>long.term</a:t>
            </a:r>
            <a:r>
              <a:rPr lang="el-GR" dirty="0"/>
              <a:t> </a:t>
            </a:r>
            <a:r>
              <a:rPr lang="el-GR" dirty="0" err="1"/>
              <a:t>liabilities</a:t>
            </a:r>
            <a:r>
              <a:rPr lang="el-GR" dirty="0"/>
              <a:t>), όπως δάνεια, εκδόσεις </a:t>
            </a:r>
            <a:r>
              <a:rPr lang="el-GR" dirty="0" err="1"/>
              <a:t>οµολογιών</a:t>
            </a:r>
            <a:r>
              <a:rPr lang="el-GR" dirty="0"/>
              <a:t>, κλπ.</a:t>
            </a:r>
          </a:p>
          <a:p>
            <a:r>
              <a:rPr lang="el-GR" dirty="0" err="1"/>
              <a:t>Βραχυπρόθεσµες</a:t>
            </a:r>
            <a:r>
              <a:rPr lang="el-GR" dirty="0"/>
              <a:t> υποχρεώσεις, όπως χρέη προς </a:t>
            </a:r>
            <a:r>
              <a:rPr lang="el-GR" dirty="0" err="1"/>
              <a:t>προµηθευτές</a:t>
            </a:r>
            <a:r>
              <a:rPr lang="el-GR" dirty="0"/>
              <a:t>, πληρωτέα </a:t>
            </a:r>
            <a:r>
              <a:rPr lang="el-GR" dirty="0" err="1"/>
              <a:t>γρα</a:t>
            </a:r>
            <a:r>
              <a:rPr lang="el-GR" dirty="0"/>
              <a:t>µµάτια, </a:t>
            </a:r>
            <a:r>
              <a:rPr lang="el-GR" dirty="0" err="1"/>
              <a:t>βραχυπ</a:t>
            </a:r>
            <a:endParaRPr lang="el-GR" dirty="0"/>
          </a:p>
          <a:p>
            <a:endParaRPr lang="en-US" dirty="0"/>
          </a:p>
        </p:txBody>
      </p:sp>
    </p:spTree>
    <p:extLst>
      <p:ext uri="{BB962C8B-B14F-4D97-AF65-F5344CB8AC3E}">
        <p14:creationId xmlns:p14="http://schemas.microsoft.com/office/powerpoint/2010/main" val="22926622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3F258AF-7FD7-4438-BA2D-653BCE9FFDFF}"/>
              </a:ext>
            </a:extLst>
          </p:cNvPr>
          <p:cNvSpPr>
            <a:spLocks noGrp="1"/>
          </p:cNvSpPr>
          <p:nvPr>
            <p:ph type="title"/>
          </p:nvPr>
        </p:nvSpPr>
        <p:spPr>
          <a:xfrm>
            <a:off x="838200" y="365125"/>
            <a:ext cx="10515600" cy="1794979"/>
          </a:xfrm>
        </p:spPr>
        <p:txBody>
          <a:bodyPr>
            <a:normAutofit/>
          </a:bodyPr>
          <a:lstStyle/>
          <a:p>
            <a:r>
              <a:rPr lang="el-GR" sz="2400" dirty="0">
                <a:highlight>
                  <a:srgbClr val="00FF00"/>
                </a:highlight>
              </a:rPr>
              <a:t>Κεφάλαιο Κίνησης </a:t>
            </a:r>
            <a:r>
              <a:rPr lang="el-GR" sz="2400" i="1" dirty="0">
                <a:highlight>
                  <a:srgbClr val="00FF00"/>
                </a:highlight>
              </a:rPr>
              <a:t>= </a:t>
            </a:r>
            <a:r>
              <a:rPr lang="el-GR" sz="2400" dirty="0">
                <a:highlight>
                  <a:srgbClr val="00FF00"/>
                </a:highlight>
              </a:rPr>
              <a:t>Κυκλοφορούν Ενεργητικό . </a:t>
            </a:r>
            <a:r>
              <a:rPr lang="el-GR" sz="2400" dirty="0" err="1">
                <a:highlight>
                  <a:srgbClr val="00FF00"/>
                </a:highlight>
              </a:rPr>
              <a:t>Βραχυπρόθεσµες</a:t>
            </a:r>
            <a:r>
              <a:rPr lang="el-GR" sz="2400" dirty="0">
                <a:highlight>
                  <a:srgbClr val="00FF00"/>
                </a:highlight>
              </a:rPr>
              <a:t> Υποχρεώσεις</a:t>
            </a:r>
            <a:endParaRPr lang="en-US" sz="2400" dirty="0">
              <a:highlight>
                <a:srgbClr val="00FF00"/>
              </a:highlight>
            </a:endParaRPr>
          </a:p>
        </p:txBody>
      </p:sp>
      <p:pic>
        <p:nvPicPr>
          <p:cNvPr id="4" name="Θέση περιεχομένου 3">
            <a:extLst>
              <a:ext uri="{FF2B5EF4-FFF2-40B4-BE49-F238E27FC236}">
                <a16:creationId xmlns:a16="http://schemas.microsoft.com/office/drawing/2014/main" id="{E168A228-0D8F-4649-AC13-1EE521C68833}"/>
              </a:ext>
            </a:extLst>
          </p:cNvPr>
          <p:cNvPicPr>
            <a:picLocks noGrp="1" noChangeAspect="1"/>
          </p:cNvPicPr>
          <p:nvPr>
            <p:ph idx="1"/>
          </p:nvPr>
        </p:nvPicPr>
        <p:blipFill>
          <a:blip r:embed="rId2"/>
          <a:stretch>
            <a:fillRect/>
          </a:stretch>
        </p:blipFill>
        <p:spPr>
          <a:xfrm>
            <a:off x="838200" y="4593102"/>
            <a:ext cx="9403232" cy="2264898"/>
          </a:xfrm>
          <a:prstGeom prst="rect">
            <a:avLst/>
          </a:prstGeom>
        </p:spPr>
      </p:pic>
      <p:sp>
        <p:nvSpPr>
          <p:cNvPr id="5" name="Ορθογώνιο 4">
            <a:extLst>
              <a:ext uri="{FF2B5EF4-FFF2-40B4-BE49-F238E27FC236}">
                <a16:creationId xmlns:a16="http://schemas.microsoft.com/office/drawing/2014/main" id="{7FECF942-3E37-4A0D-BC59-7EFC14A60945}"/>
              </a:ext>
            </a:extLst>
          </p:cNvPr>
          <p:cNvSpPr/>
          <p:nvPr/>
        </p:nvSpPr>
        <p:spPr>
          <a:xfrm>
            <a:off x="675249" y="2413339"/>
            <a:ext cx="10678551" cy="1477328"/>
          </a:xfrm>
          <a:prstGeom prst="rect">
            <a:avLst/>
          </a:prstGeom>
        </p:spPr>
        <p:txBody>
          <a:bodyPr wrap="square">
            <a:spAutoFit/>
          </a:bodyPr>
          <a:lstStyle/>
          <a:p>
            <a:r>
              <a:rPr lang="el-GR" dirty="0">
                <a:latin typeface="TimesNewRoman+1"/>
              </a:rPr>
              <a:t>Οι </a:t>
            </a:r>
            <a:r>
              <a:rPr lang="el-GR" dirty="0" err="1">
                <a:latin typeface="TimesNewRoman+1"/>
              </a:rPr>
              <a:t>βραχυπρόθεσ</a:t>
            </a:r>
            <a:r>
              <a:rPr lang="el-GR" dirty="0" err="1">
                <a:latin typeface="TimesNewRoman"/>
              </a:rPr>
              <a:t>µ</a:t>
            </a:r>
            <a:r>
              <a:rPr lang="el-GR" dirty="0" err="1">
                <a:latin typeface="TimesNewRoman+1"/>
              </a:rPr>
              <a:t>ες</a:t>
            </a:r>
            <a:r>
              <a:rPr lang="el-GR" dirty="0">
                <a:latin typeface="TimesNewRoman+1"/>
              </a:rPr>
              <a:t> υποχρεώσεις υποτίθεται ότι καλύπτονται από το </a:t>
            </a:r>
            <a:r>
              <a:rPr lang="el-GR" i="1" dirty="0">
                <a:latin typeface="TimesNewRoman,Italic"/>
              </a:rPr>
              <a:t>κυκλοφορούν ενεργητικό </a:t>
            </a:r>
            <a:r>
              <a:rPr lang="el-GR" dirty="0">
                <a:latin typeface="TimesNewRoman"/>
              </a:rPr>
              <a:t>(</a:t>
            </a:r>
            <a:r>
              <a:rPr lang="el-GR" dirty="0">
                <a:latin typeface="TimesNewRoman+1"/>
              </a:rPr>
              <a:t>στοιχεία </a:t>
            </a:r>
            <a:r>
              <a:rPr lang="el-GR" dirty="0" err="1">
                <a:latin typeface="TimesNewRoman+1"/>
              </a:rPr>
              <a:t>ά</a:t>
            </a:r>
            <a:r>
              <a:rPr lang="el-GR" dirty="0" err="1">
                <a:latin typeface="TimesNewRoman"/>
              </a:rPr>
              <a:t>µ</a:t>
            </a:r>
            <a:r>
              <a:rPr lang="el-GR" dirty="0" err="1">
                <a:latin typeface="TimesNewRoman+1"/>
              </a:rPr>
              <a:t>εσα</a:t>
            </a:r>
            <a:r>
              <a:rPr lang="el-GR" dirty="0">
                <a:latin typeface="TimesNewRoman+1"/>
              </a:rPr>
              <a:t> </a:t>
            </a:r>
            <a:r>
              <a:rPr lang="el-GR" dirty="0">
                <a:latin typeface="TimesNewRoman"/>
              </a:rPr>
              <a:t>µ</a:t>
            </a:r>
            <a:r>
              <a:rPr lang="el-GR" dirty="0" err="1">
                <a:latin typeface="TimesNewRoman+1"/>
              </a:rPr>
              <a:t>ετατρέψι</a:t>
            </a:r>
            <a:r>
              <a:rPr lang="el-GR" dirty="0" err="1">
                <a:latin typeface="TimesNewRoman"/>
              </a:rPr>
              <a:t>µ</a:t>
            </a:r>
            <a:r>
              <a:rPr lang="el-GR" dirty="0" err="1">
                <a:latin typeface="TimesNewRoman+1"/>
              </a:rPr>
              <a:t>α</a:t>
            </a:r>
            <a:r>
              <a:rPr lang="el-GR" dirty="0">
                <a:latin typeface="TimesNewRoman+1"/>
              </a:rPr>
              <a:t> σε </a:t>
            </a:r>
            <a:r>
              <a:rPr lang="el-GR" dirty="0">
                <a:latin typeface="TimesNewRoman"/>
              </a:rPr>
              <a:t>µ</a:t>
            </a:r>
            <a:r>
              <a:rPr lang="el-GR" dirty="0" err="1">
                <a:latin typeface="TimesNewRoman+1"/>
              </a:rPr>
              <a:t>ετρητά</a:t>
            </a:r>
            <a:r>
              <a:rPr lang="el-GR" dirty="0">
                <a:latin typeface="TimesNewRoman"/>
              </a:rPr>
              <a:t>). </a:t>
            </a:r>
            <a:r>
              <a:rPr lang="el-GR" dirty="0">
                <a:latin typeface="TimesNewRoman+1"/>
              </a:rPr>
              <a:t>Η</a:t>
            </a:r>
          </a:p>
          <a:p>
            <a:r>
              <a:rPr lang="el-GR" dirty="0">
                <a:latin typeface="TimesNewRoman+1"/>
              </a:rPr>
              <a:t>διαφορά </a:t>
            </a:r>
            <a:r>
              <a:rPr lang="el-GR" dirty="0">
                <a:latin typeface="TimesNewRoman"/>
              </a:rPr>
              <a:t>{</a:t>
            </a:r>
            <a:r>
              <a:rPr lang="el-GR" dirty="0">
                <a:latin typeface="TimesNewRoman+1"/>
              </a:rPr>
              <a:t>Κυκλοφορούν Ενεργητικό </a:t>
            </a:r>
            <a:r>
              <a:rPr lang="el-GR" dirty="0">
                <a:latin typeface="TimesNewRoman"/>
              </a:rPr>
              <a:t>. </a:t>
            </a:r>
            <a:r>
              <a:rPr lang="el-GR" dirty="0" err="1">
                <a:latin typeface="TimesNewRoman+1"/>
              </a:rPr>
              <a:t>Βραχυπρόθεσ</a:t>
            </a:r>
            <a:r>
              <a:rPr lang="el-GR" dirty="0" err="1">
                <a:latin typeface="TimesNewRoman"/>
              </a:rPr>
              <a:t>µ</a:t>
            </a:r>
            <a:r>
              <a:rPr lang="el-GR" dirty="0" err="1">
                <a:latin typeface="TimesNewRoman+1"/>
              </a:rPr>
              <a:t>ες</a:t>
            </a:r>
            <a:r>
              <a:rPr lang="el-GR" dirty="0">
                <a:latin typeface="TimesNewRoman+1"/>
              </a:rPr>
              <a:t> Υποχρεώσεις</a:t>
            </a:r>
            <a:r>
              <a:rPr lang="el-GR" dirty="0">
                <a:latin typeface="TimesNewRoman"/>
              </a:rPr>
              <a:t>} </a:t>
            </a:r>
            <a:r>
              <a:rPr lang="el-GR" dirty="0">
                <a:latin typeface="TimesNewRoman+1"/>
              </a:rPr>
              <a:t>είναι ένα </a:t>
            </a:r>
            <a:r>
              <a:rPr lang="el-GR" dirty="0">
                <a:latin typeface="TimesNewRoman"/>
              </a:rPr>
              <a:t>µ</a:t>
            </a:r>
            <a:r>
              <a:rPr lang="el-GR" dirty="0" err="1">
                <a:latin typeface="TimesNewRoman+1"/>
              </a:rPr>
              <a:t>έτρο</a:t>
            </a:r>
            <a:r>
              <a:rPr lang="el-GR" dirty="0">
                <a:latin typeface="TimesNewRoman+1"/>
              </a:rPr>
              <a:t> της δυνατότητας της επιχείρησης να καλύψει </a:t>
            </a:r>
            <a:r>
              <a:rPr lang="el-GR" i="1" dirty="0" err="1">
                <a:latin typeface="TimesNewRoman,Italic"/>
              </a:rPr>
              <a:t>ά</a:t>
            </a:r>
            <a:r>
              <a:rPr lang="el-GR" i="1" dirty="0" err="1">
                <a:latin typeface="TimesNewRoman,Italic+1"/>
              </a:rPr>
              <a:t>µ</a:t>
            </a:r>
            <a:r>
              <a:rPr lang="el-GR" i="1" dirty="0" err="1">
                <a:latin typeface="TimesNewRoman,Italic"/>
              </a:rPr>
              <a:t>εσα</a:t>
            </a:r>
            <a:endParaRPr lang="el-GR" i="1" dirty="0">
              <a:latin typeface="TimesNewRoman,Italic"/>
            </a:endParaRPr>
          </a:p>
          <a:p>
            <a:r>
              <a:rPr lang="el-GR" dirty="0">
                <a:latin typeface="TimesNewRoman+1"/>
              </a:rPr>
              <a:t>άλλες υποχρεώσεις της και αναφέρεται ως </a:t>
            </a:r>
            <a:r>
              <a:rPr lang="el-GR" i="1" dirty="0">
                <a:latin typeface="TimesNewRoman,Italic"/>
              </a:rPr>
              <a:t>Κεφάλαιο Κίνησης</a:t>
            </a:r>
            <a:r>
              <a:rPr lang="el-GR" dirty="0">
                <a:latin typeface="TimesNewRoman"/>
              </a:rPr>
              <a:t>.</a:t>
            </a:r>
            <a:endParaRPr lang="en-US" dirty="0"/>
          </a:p>
        </p:txBody>
      </p:sp>
    </p:spTree>
    <p:extLst>
      <p:ext uri="{BB962C8B-B14F-4D97-AF65-F5344CB8AC3E}">
        <p14:creationId xmlns:p14="http://schemas.microsoft.com/office/powerpoint/2010/main" val="6597478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2E875DC-1124-41FE-B944-D78FC9C7EFD5}"/>
              </a:ext>
            </a:extLst>
          </p:cNvPr>
          <p:cNvSpPr>
            <a:spLocks noGrp="1"/>
          </p:cNvSpPr>
          <p:nvPr>
            <p:ph type="title"/>
          </p:nvPr>
        </p:nvSpPr>
        <p:spPr/>
        <p:txBody>
          <a:bodyPr/>
          <a:lstStyle/>
          <a:p>
            <a:r>
              <a:rPr lang="el-GR" dirty="0">
                <a:solidFill>
                  <a:srgbClr val="FF0000"/>
                </a:solidFill>
              </a:rPr>
              <a:t>ΠΑΡΑΔΕΙΓΜΑ ΙΣΟΛΟΓΙΣΜΟΥ</a:t>
            </a:r>
            <a:endParaRPr lang="en-US" dirty="0">
              <a:solidFill>
                <a:srgbClr val="FF0000"/>
              </a:solidFill>
            </a:endParaRPr>
          </a:p>
        </p:txBody>
      </p:sp>
      <p:pic>
        <p:nvPicPr>
          <p:cNvPr id="4" name="Θέση περιεχομένου 3">
            <a:extLst>
              <a:ext uri="{FF2B5EF4-FFF2-40B4-BE49-F238E27FC236}">
                <a16:creationId xmlns:a16="http://schemas.microsoft.com/office/drawing/2014/main" id="{EB16DD2C-DDF6-4B0D-8C96-BDA0D5F0A949}"/>
              </a:ext>
            </a:extLst>
          </p:cNvPr>
          <p:cNvPicPr>
            <a:picLocks noGrp="1" noChangeAspect="1"/>
          </p:cNvPicPr>
          <p:nvPr>
            <p:ph idx="1"/>
          </p:nvPr>
        </p:nvPicPr>
        <p:blipFill>
          <a:blip r:embed="rId2"/>
          <a:stretch>
            <a:fillRect/>
          </a:stretch>
        </p:blipFill>
        <p:spPr>
          <a:xfrm>
            <a:off x="1130061" y="1934369"/>
            <a:ext cx="9085502" cy="4558506"/>
          </a:xfrm>
          <a:prstGeom prst="rect">
            <a:avLst/>
          </a:prstGeom>
        </p:spPr>
      </p:pic>
    </p:spTree>
    <p:extLst>
      <p:ext uri="{BB962C8B-B14F-4D97-AF65-F5344CB8AC3E}">
        <p14:creationId xmlns:p14="http://schemas.microsoft.com/office/powerpoint/2010/main" val="457373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F589FAD-C058-4F8F-B0A9-33BE3081EBFE}"/>
              </a:ext>
            </a:extLst>
          </p:cNvPr>
          <p:cNvSpPr>
            <a:spLocks noGrp="1"/>
          </p:cNvSpPr>
          <p:nvPr>
            <p:ph type="title"/>
          </p:nvPr>
        </p:nvSpPr>
        <p:spPr/>
        <p:txBody>
          <a:bodyPr/>
          <a:lstStyle/>
          <a:p>
            <a:r>
              <a:rPr lang="el-GR" dirty="0" err="1">
                <a:latin typeface="Comic Sans MS" panose="030F0702030302020204" pitchFamily="66" charset="0"/>
              </a:rPr>
              <a:t>Αποτελεσματα</a:t>
            </a:r>
            <a:r>
              <a:rPr lang="el-GR" dirty="0">
                <a:latin typeface="Comic Sans MS" panose="030F0702030302020204" pitchFamily="66" charset="0"/>
              </a:rPr>
              <a:t> χρήσης</a:t>
            </a:r>
            <a:endParaRPr lang="en-US" dirty="0">
              <a:latin typeface="Comic Sans MS" panose="030F0702030302020204" pitchFamily="66" charset="0"/>
            </a:endParaRPr>
          </a:p>
        </p:txBody>
      </p:sp>
      <p:sp>
        <p:nvSpPr>
          <p:cNvPr id="4" name="Rectangle 21">
            <a:extLst>
              <a:ext uri="{FF2B5EF4-FFF2-40B4-BE49-F238E27FC236}">
                <a16:creationId xmlns:a16="http://schemas.microsoft.com/office/drawing/2014/main" id="{0A8DA23A-3746-4050-A523-DBA4B0C8A366}"/>
              </a:ext>
            </a:extLst>
          </p:cNvPr>
          <p:cNvSpPr>
            <a:spLocks noChangeArrowheads="1"/>
          </p:cNvSpPr>
          <p:nvPr/>
        </p:nvSpPr>
        <p:spPr bwMode="auto">
          <a:xfrm>
            <a:off x="838200" y="2149614"/>
            <a:ext cx="8397875" cy="118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20000"/>
              </a:spcBef>
            </a:pPr>
            <a:r>
              <a:rPr lang="el-GR" altLang="en-US" sz="2400" b="1" dirty="0"/>
              <a:t>Αποτελέσματα χρήσης</a:t>
            </a:r>
            <a:r>
              <a:rPr lang="el-GR" altLang="en-US" sz="2400" dirty="0"/>
              <a:t>: Η κατάσταση που μας δείχνει τα κέρδη / ζημιές σε κάποιο χρονικό διάστημα (συνήθως από αρχές μέχρι το τέλος ενός οικονομικού έτους) της επιχείρησης.</a:t>
            </a:r>
          </a:p>
        </p:txBody>
      </p:sp>
    </p:spTree>
    <p:extLst>
      <p:ext uri="{BB962C8B-B14F-4D97-AF65-F5344CB8AC3E}">
        <p14:creationId xmlns:p14="http://schemas.microsoft.com/office/powerpoint/2010/main" val="376854656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347E5B3-239F-4C2B-9AF8-660F8F36AC70}"/>
              </a:ext>
            </a:extLst>
          </p:cNvPr>
          <p:cNvSpPr>
            <a:spLocks noGrp="1"/>
          </p:cNvSpPr>
          <p:nvPr>
            <p:ph type="title"/>
          </p:nvPr>
        </p:nvSpPr>
        <p:spPr/>
        <p:txBody>
          <a:bodyPr/>
          <a:lstStyle/>
          <a:p>
            <a:r>
              <a:rPr lang="el-GR" dirty="0">
                <a:solidFill>
                  <a:srgbClr val="FF0000"/>
                </a:solidFill>
              </a:rPr>
              <a:t>Αποτέλεσμα χρήσης</a:t>
            </a:r>
            <a:endParaRPr lang="en-US" dirty="0">
              <a:solidFill>
                <a:srgbClr val="FF0000"/>
              </a:solidFill>
            </a:endParaRPr>
          </a:p>
        </p:txBody>
      </p:sp>
      <p:sp>
        <p:nvSpPr>
          <p:cNvPr id="3" name="Θέση περιεχομένου 2">
            <a:extLst>
              <a:ext uri="{FF2B5EF4-FFF2-40B4-BE49-F238E27FC236}">
                <a16:creationId xmlns:a16="http://schemas.microsoft.com/office/drawing/2014/main" id="{E54BFC64-5C37-4FBB-B1B9-1BA1891F8700}"/>
              </a:ext>
            </a:extLst>
          </p:cNvPr>
          <p:cNvSpPr>
            <a:spLocks noGrp="1"/>
          </p:cNvSpPr>
          <p:nvPr>
            <p:ph idx="1"/>
          </p:nvPr>
        </p:nvSpPr>
        <p:spPr/>
        <p:txBody>
          <a:bodyPr>
            <a:normAutofit fontScale="92500" lnSpcReduction="10000"/>
          </a:bodyPr>
          <a:lstStyle/>
          <a:p>
            <a:pPr marL="0" indent="0" algn="just">
              <a:buNone/>
            </a:pPr>
            <a:r>
              <a:rPr lang="el-GR" dirty="0"/>
              <a:t>Η διαχρονική πορεία της επιχείρησης δείχνεται µε τις µ</a:t>
            </a:r>
            <a:r>
              <a:rPr lang="el-GR" dirty="0" err="1"/>
              <a:t>εταβολές</a:t>
            </a:r>
            <a:r>
              <a:rPr lang="el-GR" dirty="0"/>
              <a:t> στα στοιχεία του </a:t>
            </a:r>
            <a:r>
              <a:rPr lang="el-GR" dirty="0" err="1"/>
              <a:t>ισολογισµού</a:t>
            </a:r>
            <a:r>
              <a:rPr lang="el-GR" dirty="0"/>
              <a:t>, ο οποίος συντάσσεται ανά περίοδο. Η περίοδος αυτή αναφέρεται ως διαχειριστική περίοδος ή περίοδος λογιστικής χρήσης. Μεταξύ δύο περιόδων Ν και Ν+1, η µ</a:t>
            </a:r>
            <a:r>
              <a:rPr lang="el-GR" dirty="0" err="1"/>
              <a:t>εταβολή</a:t>
            </a:r>
            <a:r>
              <a:rPr lang="el-GR" dirty="0"/>
              <a:t> Δ(Ε) στο Ενεργητικό µ</a:t>
            </a:r>
            <a:r>
              <a:rPr lang="el-GR" dirty="0" err="1"/>
              <a:t>πορεί</a:t>
            </a:r>
            <a:r>
              <a:rPr lang="el-GR" dirty="0"/>
              <a:t> να προέλθει από µ</a:t>
            </a:r>
            <a:r>
              <a:rPr lang="el-GR" dirty="0" err="1"/>
              <a:t>εταβολή</a:t>
            </a:r>
            <a:r>
              <a:rPr lang="el-GR" dirty="0"/>
              <a:t> των ιδίων κεφαλαίων (της καθαρής θέσης) ή και των υποχρεώσεων. </a:t>
            </a:r>
            <a:r>
              <a:rPr lang="el-GR" dirty="0" err="1"/>
              <a:t>Έχουµε</a:t>
            </a:r>
            <a:r>
              <a:rPr lang="el-GR" dirty="0"/>
              <a:t> λοιπόν,</a:t>
            </a:r>
          </a:p>
          <a:p>
            <a:endParaRPr lang="el-GR" dirty="0"/>
          </a:p>
          <a:p>
            <a:endParaRPr lang="el-GR" dirty="0"/>
          </a:p>
          <a:p>
            <a:pPr marL="0" indent="0">
              <a:buNone/>
            </a:pPr>
            <a:r>
              <a:rPr lang="el-GR" dirty="0"/>
              <a:t>Το ποσό ΑΝ</a:t>
            </a:r>
            <a:r>
              <a:rPr lang="el-GR" baseline="-25000" dirty="0"/>
              <a:t>Ν</a:t>
            </a:r>
            <a:r>
              <a:rPr lang="el-GR" dirty="0"/>
              <a:t> είναι το </a:t>
            </a:r>
            <a:r>
              <a:rPr lang="el-GR" dirty="0" err="1"/>
              <a:t>Αποτέλεσµα</a:t>
            </a:r>
            <a:r>
              <a:rPr lang="el-GR" dirty="0"/>
              <a:t> εις Νέον για την περίοδο Ν. Πρόκειται για τη </a:t>
            </a:r>
            <a:r>
              <a:rPr lang="el-GR" dirty="0" err="1"/>
              <a:t>ζηµιά</a:t>
            </a:r>
            <a:r>
              <a:rPr lang="el-GR" dirty="0"/>
              <a:t> ή το όφελος που προέκυψε από τη δραστηριότητα της επιχείρησης στην περίοδο Ν. Το </a:t>
            </a:r>
            <a:r>
              <a:rPr lang="el-GR" dirty="0" err="1"/>
              <a:t>Αποτελεσμα</a:t>
            </a:r>
            <a:r>
              <a:rPr lang="el-GR" dirty="0"/>
              <a:t> χρήσης </a:t>
            </a:r>
            <a:r>
              <a:rPr lang="el-GR" dirty="0" err="1"/>
              <a:t>προκυπτει</a:t>
            </a:r>
            <a:r>
              <a:rPr lang="el-GR" dirty="0"/>
              <a:t>:</a:t>
            </a:r>
          </a:p>
          <a:p>
            <a:endParaRPr lang="el-GR" dirty="0"/>
          </a:p>
        </p:txBody>
      </p:sp>
      <p:pic>
        <p:nvPicPr>
          <p:cNvPr id="4" name="Εικόνα 3">
            <a:extLst>
              <a:ext uri="{FF2B5EF4-FFF2-40B4-BE49-F238E27FC236}">
                <a16:creationId xmlns:a16="http://schemas.microsoft.com/office/drawing/2014/main" id="{D5CB2BDA-B4D7-4344-AC7F-556605049314}"/>
              </a:ext>
            </a:extLst>
          </p:cNvPr>
          <p:cNvPicPr>
            <a:picLocks noChangeAspect="1"/>
          </p:cNvPicPr>
          <p:nvPr/>
        </p:nvPicPr>
        <p:blipFill>
          <a:blip r:embed="rId2"/>
          <a:stretch>
            <a:fillRect/>
          </a:stretch>
        </p:blipFill>
        <p:spPr>
          <a:xfrm>
            <a:off x="2381106" y="3758815"/>
            <a:ext cx="5013607" cy="974512"/>
          </a:xfrm>
          <a:prstGeom prst="rect">
            <a:avLst/>
          </a:prstGeom>
        </p:spPr>
      </p:pic>
      <p:pic>
        <p:nvPicPr>
          <p:cNvPr id="5" name="Εικόνα 4">
            <a:extLst>
              <a:ext uri="{FF2B5EF4-FFF2-40B4-BE49-F238E27FC236}">
                <a16:creationId xmlns:a16="http://schemas.microsoft.com/office/drawing/2014/main" id="{B52F1FBF-1E3C-4BFD-8293-2E8FB2E8294C}"/>
              </a:ext>
            </a:extLst>
          </p:cNvPr>
          <p:cNvPicPr>
            <a:picLocks noChangeAspect="1"/>
          </p:cNvPicPr>
          <p:nvPr/>
        </p:nvPicPr>
        <p:blipFill>
          <a:blip r:embed="rId3"/>
          <a:stretch>
            <a:fillRect/>
          </a:stretch>
        </p:blipFill>
        <p:spPr>
          <a:xfrm>
            <a:off x="1448690" y="5696370"/>
            <a:ext cx="8337469" cy="784703"/>
          </a:xfrm>
          <a:prstGeom prst="rect">
            <a:avLst/>
          </a:prstGeom>
        </p:spPr>
      </p:pic>
    </p:spTree>
    <p:extLst>
      <p:ext uri="{BB962C8B-B14F-4D97-AF65-F5344CB8AC3E}">
        <p14:creationId xmlns:p14="http://schemas.microsoft.com/office/powerpoint/2010/main" val="25063146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78065F-F554-4899-938B-64E14E940094}"/>
              </a:ext>
            </a:extLst>
          </p:cNvPr>
          <p:cNvSpPr>
            <a:spLocks noGrp="1"/>
          </p:cNvSpPr>
          <p:nvPr>
            <p:ph type="title"/>
          </p:nvPr>
        </p:nvSpPr>
        <p:spPr/>
        <p:txBody>
          <a:bodyPr/>
          <a:lstStyle/>
          <a:p>
            <a:r>
              <a:rPr lang="el-GR" dirty="0">
                <a:solidFill>
                  <a:srgbClr val="FF0000"/>
                </a:solidFill>
              </a:rPr>
              <a:t>Παράδειγμα αποτελέσματος χρήσης</a:t>
            </a:r>
            <a:endParaRPr lang="en-US" dirty="0">
              <a:solidFill>
                <a:srgbClr val="FF0000"/>
              </a:solidFill>
            </a:endParaRPr>
          </a:p>
        </p:txBody>
      </p:sp>
      <p:pic>
        <p:nvPicPr>
          <p:cNvPr id="4" name="Εικόνα 3">
            <a:extLst>
              <a:ext uri="{FF2B5EF4-FFF2-40B4-BE49-F238E27FC236}">
                <a16:creationId xmlns:a16="http://schemas.microsoft.com/office/drawing/2014/main" id="{019EAF9C-804A-4054-A07C-4E13ED8AB12A}"/>
              </a:ext>
            </a:extLst>
          </p:cNvPr>
          <p:cNvPicPr>
            <a:picLocks noChangeAspect="1"/>
          </p:cNvPicPr>
          <p:nvPr/>
        </p:nvPicPr>
        <p:blipFill>
          <a:blip r:embed="rId2"/>
          <a:stretch>
            <a:fillRect/>
          </a:stretch>
        </p:blipFill>
        <p:spPr>
          <a:xfrm>
            <a:off x="2399678" y="1921106"/>
            <a:ext cx="6903348" cy="4782948"/>
          </a:xfrm>
          <a:prstGeom prst="rect">
            <a:avLst/>
          </a:prstGeom>
        </p:spPr>
      </p:pic>
    </p:spTree>
    <p:extLst>
      <p:ext uri="{BB962C8B-B14F-4D97-AF65-F5344CB8AC3E}">
        <p14:creationId xmlns:p14="http://schemas.microsoft.com/office/powerpoint/2010/main" val="23940850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99FF1E-127E-449D-9284-0571FDF26251}"/>
              </a:ext>
            </a:extLst>
          </p:cNvPr>
          <p:cNvSpPr>
            <a:spLocks noGrp="1"/>
          </p:cNvSpPr>
          <p:nvPr>
            <p:ph type="title"/>
          </p:nvPr>
        </p:nvSpPr>
        <p:spPr/>
        <p:txBody>
          <a:bodyPr/>
          <a:lstStyle/>
          <a:p>
            <a:r>
              <a:rPr lang="el-GR" b="1" dirty="0" err="1">
                <a:solidFill>
                  <a:srgbClr val="FF0000"/>
                </a:solidFill>
              </a:rPr>
              <a:t>Χρηµατοοικονοµικοί</a:t>
            </a:r>
            <a:r>
              <a:rPr lang="el-GR" b="1" dirty="0">
                <a:solidFill>
                  <a:srgbClr val="FF0000"/>
                </a:solidFill>
              </a:rPr>
              <a:t> Δείκτες</a:t>
            </a:r>
            <a:endParaRPr lang="en-US" dirty="0">
              <a:solidFill>
                <a:srgbClr val="FF0000"/>
              </a:solidFill>
            </a:endParaRPr>
          </a:p>
        </p:txBody>
      </p:sp>
      <p:sp>
        <p:nvSpPr>
          <p:cNvPr id="3" name="Θέση περιεχομένου 2">
            <a:extLst>
              <a:ext uri="{FF2B5EF4-FFF2-40B4-BE49-F238E27FC236}">
                <a16:creationId xmlns:a16="http://schemas.microsoft.com/office/drawing/2014/main" id="{52DACDD0-531B-4B8D-AAFA-7AD750A7443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532609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72426E2-7D88-4040-B094-B6393C177FA6}"/>
              </a:ext>
            </a:extLst>
          </p:cNvPr>
          <p:cNvSpPr>
            <a:spLocks noGrp="1"/>
          </p:cNvSpPr>
          <p:nvPr>
            <p:ph type="title"/>
          </p:nvPr>
        </p:nvSpPr>
        <p:spPr/>
        <p:txBody>
          <a:bodyPr/>
          <a:lstStyle/>
          <a:p>
            <a:r>
              <a:rPr lang="el-GR" dirty="0">
                <a:solidFill>
                  <a:srgbClr val="FF0000"/>
                </a:solidFill>
              </a:rPr>
              <a:t>ΛΟΓΙΣΤΙΚΗ</a:t>
            </a:r>
            <a:endParaRPr lang="en-US" dirty="0">
              <a:solidFill>
                <a:srgbClr val="FF0000"/>
              </a:solidFill>
            </a:endParaRPr>
          </a:p>
        </p:txBody>
      </p:sp>
      <p:sp>
        <p:nvSpPr>
          <p:cNvPr id="3" name="Θέση περιεχομένου 2">
            <a:extLst>
              <a:ext uri="{FF2B5EF4-FFF2-40B4-BE49-F238E27FC236}">
                <a16:creationId xmlns:a16="http://schemas.microsoft.com/office/drawing/2014/main" id="{610065D0-A6EC-4AAD-8721-2B3CF69D8F35}"/>
              </a:ext>
            </a:extLst>
          </p:cNvPr>
          <p:cNvSpPr>
            <a:spLocks noGrp="1"/>
          </p:cNvSpPr>
          <p:nvPr>
            <p:ph idx="1"/>
          </p:nvPr>
        </p:nvSpPr>
        <p:spPr/>
        <p:txBody>
          <a:bodyPr>
            <a:noAutofit/>
          </a:bodyPr>
          <a:lstStyle/>
          <a:p>
            <a:pPr marL="0" indent="0" algn="just">
              <a:buNone/>
            </a:pPr>
            <a:r>
              <a:rPr lang="el-GR" sz="2400" dirty="0"/>
              <a:t>Η Λογιστική είναι µ</a:t>
            </a:r>
            <a:r>
              <a:rPr lang="el-GR" sz="2400" dirty="0" err="1"/>
              <a:t>ια</a:t>
            </a:r>
            <a:r>
              <a:rPr lang="el-GR" sz="2400" dirty="0"/>
              <a:t> διαδικασία ή µ</a:t>
            </a:r>
            <a:r>
              <a:rPr lang="el-GR" sz="2400" dirty="0" err="1"/>
              <a:t>έθοδος</a:t>
            </a:r>
            <a:r>
              <a:rPr lang="el-GR" sz="2400" dirty="0"/>
              <a:t> καταγραφής, αρχειοθέτησης και επεξεργασίας των σχετικών </a:t>
            </a:r>
            <a:r>
              <a:rPr lang="el-GR" sz="2400" dirty="0" err="1"/>
              <a:t>δεδοµένων</a:t>
            </a:r>
            <a:r>
              <a:rPr lang="el-GR" sz="2400" dirty="0"/>
              <a:t>, ώστε να απεικονίζεται «πιστά» η «</a:t>
            </a:r>
            <a:r>
              <a:rPr lang="el-GR" sz="2400" dirty="0" err="1"/>
              <a:t>πραγµατική</a:t>
            </a:r>
            <a:r>
              <a:rPr lang="el-GR" sz="2400" dirty="0"/>
              <a:t>» κατάσταση µ</a:t>
            </a:r>
            <a:r>
              <a:rPr lang="el-GR" sz="2400" dirty="0" err="1"/>
              <a:t>ιας</a:t>
            </a:r>
            <a:r>
              <a:rPr lang="el-GR" sz="2400" dirty="0"/>
              <a:t> επιχείρησης ή µ</a:t>
            </a:r>
            <a:r>
              <a:rPr lang="el-GR" sz="2400" dirty="0" err="1"/>
              <a:t>ιας</a:t>
            </a:r>
            <a:r>
              <a:rPr lang="el-GR" sz="2400" dirty="0"/>
              <a:t> επενδυτικής δραστηριότητα. Συστατικά στοιχεία (ή εργαλεία) της Λογιστικής είναι:</a:t>
            </a:r>
          </a:p>
          <a:p>
            <a:pPr algn="just"/>
            <a:r>
              <a:rPr lang="el-GR" sz="2400" dirty="0" err="1"/>
              <a:t>Ισολογισµός</a:t>
            </a:r>
            <a:r>
              <a:rPr lang="el-GR" sz="2400" dirty="0"/>
              <a:t> κα</a:t>
            </a:r>
          </a:p>
          <a:p>
            <a:pPr algn="just"/>
            <a:r>
              <a:rPr lang="el-GR" sz="2400" dirty="0" err="1"/>
              <a:t>Αποτελέσµατα</a:t>
            </a:r>
            <a:r>
              <a:rPr lang="el-GR" sz="2400" dirty="0"/>
              <a:t> Χρήσεως (Κατάσταση Εσόδων  Εξόδων).</a:t>
            </a:r>
          </a:p>
          <a:p>
            <a:pPr marL="0" indent="0" algn="just">
              <a:buNone/>
            </a:pPr>
            <a:r>
              <a:rPr lang="el-GR" sz="2400" dirty="0"/>
              <a:t>Με τα εργαλεία αυτά, καταγράφονται και κατηγοριοποιούνται όλες οι </a:t>
            </a:r>
            <a:r>
              <a:rPr lang="el-GR" sz="2400" dirty="0" err="1"/>
              <a:t>ταµειακές</a:t>
            </a:r>
            <a:r>
              <a:rPr lang="el-GR" sz="2400" dirty="0"/>
              <a:t> εισροές και εκροές της επιχείρησης, οι οποίες παρουσιάζονται σε περιοδικές (συνήθως ετήσιες) εκθέσεις.</a:t>
            </a:r>
          </a:p>
          <a:p>
            <a:pPr marL="0" indent="0" algn="just">
              <a:buNone/>
            </a:pPr>
            <a:r>
              <a:rPr lang="el-GR" sz="2400" dirty="0"/>
              <a:t>Για την υλοποίηση της µ</a:t>
            </a:r>
            <a:r>
              <a:rPr lang="el-GR" sz="2400" dirty="0" err="1"/>
              <a:t>ετατροπής</a:t>
            </a:r>
            <a:r>
              <a:rPr lang="el-GR" sz="2400" dirty="0"/>
              <a:t> των εισροών σε εκροές, εξυπακούεται η ύπαρξη µ</a:t>
            </a:r>
            <a:r>
              <a:rPr lang="el-GR" sz="2400" dirty="0" err="1"/>
              <a:t>ιας</a:t>
            </a:r>
            <a:r>
              <a:rPr lang="el-GR" sz="2400" dirty="0"/>
              <a:t> αντίστροφης ροής </a:t>
            </a:r>
            <a:r>
              <a:rPr lang="el-GR" sz="2400" dirty="0" err="1"/>
              <a:t>χρηµάτων</a:t>
            </a:r>
            <a:r>
              <a:rPr lang="el-GR" sz="2400" dirty="0"/>
              <a:t>: Από τους χρήστες του προϊόντος στην επιχείρηση και στη συνέχεια στους </a:t>
            </a:r>
            <a:r>
              <a:rPr lang="el-GR" sz="2400" dirty="0" err="1"/>
              <a:t>προµηθευτές</a:t>
            </a:r>
            <a:r>
              <a:rPr lang="el-GR" sz="2400" dirty="0"/>
              <a:t> των εισροών. Κατά τη διαδικασία αυτή, µ</a:t>
            </a:r>
            <a:r>
              <a:rPr lang="el-GR" sz="2400" dirty="0" err="1"/>
              <a:t>εταβάλλονται</a:t>
            </a:r>
            <a:r>
              <a:rPr lang="el-GR" sz="2400" dirty="0"/>
              <a:t> από περίοδο σε περίοδο η καθαρή περιουσία (καθαρή αξία) της επιχείρησης.</a:t>
            </a:r>
            <a:endParaRPr lang="en-US" sz="2400" dirty="0"/>
          </a:p>
        </p:txBody>
      </p:sp>
    </p:spTree>
    <p:extLst>
      <p:ext uri="{BB962C8B-B14F-4D97-AF65-F5344CB8AC3E}">
        <p14:creationId xmlns:p14="http://schemas.microsoft.com/office/powerpoint/2010/main" val="13255331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160D9D9-3B77-4591-94B1-A864E2EF7B96}"/>
              </a:ext>
            </a:extLst>
          </p:cNvPr>
          <p:cNvSpPr>
            <a:spLocks noGrp="1"/>
          </p:cNvSpPr>
          <p:nvPr>
            <p:ph type="title"/>
          </p:nvPr>
        </p:nvSpPr>
        <p:spPr/>
        <p:txBody>
          <a:bodyPr/>
          <a:lstStyle/>
          <a:p>
            <a:r>
              <a:rPr lang="el-GR" dirty="0">
                <a:solidFill>
                  <a:srgbClr val="FF0000"/>
                </a:solidFill>
              </a:rPr>
              <a:t>ΕΝΕΡΓΗΤΙΚΟ ΠΑΘΗΤΙΚΟ ΙΣΟΛΟΓΙΣΜΟΣ</a:t>
            </a:r>
            <a:endParaRPr lang="en-US" dirty="0">
              <a:solidFill>
                <a:srgbClr val="FF0000"/>
              </a:solidFill>
            </a:endParaRPr>
          </a:p>
        </p:txBody>
      </p:sp>
      <p:sp>
        <p:nvSpPr>
          <p:cNvPr id="3" name="Θέση περιεχομένου 2">
            <a:extLst>
              <a:ext uri="{FF2B5EF4-FFF2-40B4-BE49-F238E27FC236}">
                <a16:creationId xmlns:a16="http://schemas.microsoft.com/office/drawing/2014/main" id="{25E04F96-3074-4415-BB4C-EC5A7E434FF8}"/>
              </a:ext>
            </a:extLst>
          </p:cNvPr>
          <p:cNvSpPr>
            <a:spLocks noGrp="1"/>
          </p:cNvSpPr>
          <p:nvPr>
            <p:ph idx="1"/>
          </p:nvPr>
        </p:nvSpPr>
        <p:spPr/>
        <p:txBody>
          <a:bodyPr>
            <a:normAutofit fontScale="85000" lnSpcReduction="20000"/>
          </a:bodyPr>
          <a:lstStyle/>
          <a:p>
            <a:r>
              <a:rPr lang="el-GR" dirty="0"/>
              <a:t>Το Ενεργητικό δείχνει το σύνολο των περιουσιακών στοιχείων της επιχείρησης (που δεν ταυτίζεται απαραίτητα µε εκείνο των ιδιοκτητών της) και περιέχει τόσο την ακίνητη και κινητή περιουσία όσο και τις απαιτήσεις της επιχείρησης από τρίτους. Η συνολική αυτή περιουσία έχει, προφανώς, </a:t>
            </a:r>
            <a:r>
              <a:rPr lang="el-GR" dirty="0" err="1"/>
              <a:t>συγκεκριµένη</a:t>
            </a:r>
            <a:r>
              <a:rPr lang="el-GR" dirty="0"/>
              <a:t> προέλευση οφείλεται κάπου.</a:t>
            </a:r>
          </a:p>
          <a:p>
            <a:r>
              <a:rPr lang="el-GR" dirty="0"/>
              <a:t>Το Παθητικό δείχνει το που οφείλονται (πως προέκυψαν) τα περιουσιακά στοιχεία, χωρίς </a:t>
            </a:r>
            <a:r>
              <a:rPr lang="el-GR" dirty="0" err="1"/>
              <a:t>όµως</a:t>
            </a:r>
            <a:r>
              <a:rPr lang="el-GR" dirty="0"/>
              <a:t> ακριβή συσχέτιση κάθε στοιχείου µε την προέλευση. Π.χ. από τη σκοπιά της επιχείρησης, το αρχικό κεφάλαιο που έβαλαν οι ιδιοκτήτες για να τη </a:t>
            </a:r>
            <a:r>
              <a:rPr lang="el-GR" dirty="0" err="1"/>
              <a:t>δηµιουργήσουν</a:t>
            </a:r>
            <a:r>
              <a:rPr lang="el-GR" dirty="0"/>
              <a:t> «οφείλεται» στους ιδιοκτήτες, χωρίς να διευκρινίζεται που ακριβώς έχει τοποθετηθεί, που «βρίσκεται» (σε κτίρια, σε µ</a:t>
            </a:r>
            <a:r>
              <a:rPr lang="el-GR" dirty="0" err="1"/>
              <a:t>ετρητά</a:t>
            </a:r>
            <a:r>
              <a:rPr lang="el-GR" dirty="0"/>
              <a:t>, ή στα έξοδα εγκατάστασης) σε κάποια </a:t>
            </a:r>
            <a:r>
              <a:rPr lang="el-GR" dirty="0" err="1"/>
              <a:t>δεδοµένη</a:t>
            </a:r>
            <a:r>
              <a:rPr lang="el-GR" dirty="0"/>
              <a:t> </a:t>
            </a:r>
            <a:r>
              <a:rPr lang="el-GR" dirty="0" err="1"/>
              <a:t>στιγµή</a:t>
            </a:r>
            <a:r>
              <a:rPr lang="el-GR" dirty="0"/>
              <a:t>. </a:t>
            </a:r>
          </a:p>
          <a:p>
            <a:r>
              <a:rPr lang="el-GR" dirty="0"/>
              <a:t>Ως εκ τούτου, η ισότητα </a:t>
            </a:r>
          </a:p>
          <a:p>
            <a:pPr marL="0" indent="0" algn="ctr">
              <a:buNone/>
            </a:pPr>
            <a:r>
              <a:rPr lang="el-GR" dirty="0"/>
              <a:t>Ενεργητικό = Παθητικό</a:t>
            </a:r>
          </a:p>
          <a:p>
            <a:pPr marL="0" indent="0">
              <a:buNone/>
            </a:pPr>
            <a:r>
              <a:rPr lang="el-GR" dirty="0"/>
              <a:t>αποτελεί προϋπόθεση στη λογιστική καταγραφή των στοιχείων.</a:t>
            </a:r>
          </a:p>
        </p:txBody>
      </p:sp>
    </p:spTree>
    <p:extLst>
      <p:ext uri="{BB962C8B-B14F-4D97-AF65-F5344CB8AC3E}">
        <p14:creationId xmlns:p14="http://schemas.microsoft.com/office/powerpoint/2010/main" val="14655153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CC7566F-A9E3-4FD7-8601-97D13C5A1D88}"/>
              </a:ext>
            </a:extLst>
          </p:cNvPr>
          <p:cNvSpPr>
            <a:spLocks noGrp="1"/>
          </p:cNvSpPr>
          <p:nvPr>
            <p:ph type="title"/>
          </p:nvPr>
        </p:nvSpPr>
        <p:spPr/>
        <p:txBody>
          <a:bodyPr/>
          <a:lstStyle/>
          <a:p>
            <a:r>
              <a:rPr lang="el-GR" dirty="0" err="1">
                <a:solidFill>
                  <a:srgbClr val="FF0000"/>
                </a:solidFill>
              </a:rPr>
              <a:t>Ισολογισµός</a:t>
            </a:r>
            <a:r>
              <a:rPr lang="el-GR" dirty="0">
                <a:solidFill>
                  <a:srgbClr val="FF0000"/>
                </a:solidFill>
              </a:rPr>
              <a:t> Επιχείρησης</a:t>
            </a:r>
            <a:br>
              <a:rPr lang="el-GR" dirty="0"/>
            </a:br>
            <a:endParaRPr lang="en-US" dirty="0"/>
          </a:p>
        </p:txBody>
      </p:sp>
      <p:sp>
        <p:nvSpPr>
          <p:cNvPr id="3" name="Θέση περιεχομένου 2">
            <a:extLst>
              <a:ext uri="{FF2B5EF4-FFF2-40B4-BE49-F238E27FC236}">
                <a16:creationId xmlns:a16="http://schemas.microsoft.com/office/drawing/2014/main" id="{D945F49F-E2D2-4862-A2BE-EF62099531E0}"/>
              </a:ext>
            </a:extLst>
          </p:cNvPr>
          <p:cNvSpPr>
            <a:spLocks noGrp="1"/>
          </p:cNvSpPr>
          <p:nvPr>
            <p:ph idx="1"/>
          </p:nvPr>
        </p:nvSpPr>
        <p:spPr/>
        <p:txBody>
          <a:bodyPr>
            <a:normAutofit/>
          </a:bodyPr>
          <a:lstStyle/>
          <a:p>
            <a:pPr marL="0" indent="0">
              <a:buNone/>
            </a:pPr>
            <a:r>
              <a:rPr lang="el-GR" dirty="0"/>
              <a:t>Ο </a:t>
            </a:r>
            <a:r>
              <a:rPr lang="el-GR" dirty="0" err="1"/>
              <a:t>ισολογισµός</a:t>
            </a:r>
            <a:r>
              <a:rPr lang="el-GR" dirty="0"/>
              <a:t> είναι ουσιαστικά ένας πίνακας όπου καταγράφονται </a:t>
            </a:r>
            <a:r>
              <a:rPr lang="el-GR" dirty="0" err="1"/>
              <a:t>λεπτοµερώς</a:t>
            </a:r>
            <a:r>
              <a:rPr lang="el-GR" dirty="0"/>
              <a:t> το Ενεργητικό και το Παθητικό της επιχείρησης, όπως αυτά ισχύουν για µία </a:t>
            </a:r>
            <a:r>
              <a:rPr lang="el-GR" dirty="0" err="1"/>
              <a:t>συγκεκριµένη</a:t>
            </a:r>
            <a:r>
              <a:rPr lang="el-GR" dirty="0"/>
              <a:t> µ</a:t>
            </a:r>
            <a:r>
              <a:rPr lang="el-GR" dirty="0" err="1"/>
              <a:t>έρα</a:t>
            </a:r>
            <a:r>
              <a:rPr lang="el-GR" dirty="0"/>
              <a:t> (συνήθως την 31η </a:t>
            </a:r>
            <a:r>
              <a:rPr lang="el-GR" dirty="0" err="1"/>
              <a:t>Δεκεµβρίου</a:t>
            </a:r>
            <a:r>
              <a:rPr lang="el-GR" dirty="0"/>
              <a:t>). Πρόκειται για </a:t>
            </a:r>
            <a:r>
              <a:rPr lang="el-GR" dirty="0" err="1"/>
              <a:t>στιγµιαία</a:t>
            </a:r>
            <a:r>
              <a:rPr lang="el-GR" dirty="0"/>
              <a:t> «φωτογραφία» της </a:t>
            </a:r>
            <a:r>
              <a:rPr lang="el-GR" dirty="0" err="1"/>
              <a:t>χρηµατοοικονοµικής</a:t>
            </a:r>
            <a:r>
              <a:rPr lang="el-GR" dirty="0"/>
              <a:t> κατάστασης, της οποίας η συνοπτική µ</a:t>
            </a:r>
            <a:r>
              <a:rPr lang="el-GR" dirty="0" err="1"/>
              <a:t>ορφή</a:t>
            </a:r>
            <a:r>
              <a:rPr lang="el-GR" dirty="0"/>
              <a:t> δείχνεται</a:t>
            </a:r>
          </a:p>
        </p:txBody>
      </p:sp>
      <p:sp>
        <p:nvSpPr>
          <p:cNvPr id="4" name="Rectangle 5">
            <a:extLst>
              <a:ext uri="{FF2B5EF4-FFF2-40B4-BE49-F238E27FC236}">
                <a16:creationId xmlns:a16="http://schemas.microsoft.com/office/drawing/2014/main" id="{B9EDD7E2-CB4F-41E5-B98A-A4D10ED5609B}"/>
              </a:ext>
            </a:extLst>
          </p:cNvPr>
          <p:cNvSpPr>
            <a:spLocks noChangeArrowheads="1"/>
          </p:cNvSpPr>
          <p:nvPr/>
        </p:nvSpPr>
        <p:spPr bwMode="auto">
          <a:xfrm>
            <a:off x="938145" y="4810402"/>
            <a:ext cx="8397875" cy="1185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spcBef>
                <a:spcPct val="20000"/>
              </a:spcBef>
            </a:pPr>
            <a:r>
              <a:rPr lang="el-GR" altLang="en-US" sz="2400" b="1" dirty="0"/>
              <a:t>Ισολογισμός</a:t>
            </a:r>
            <a:r>
              <a:rPr lang="el-GR" altLang="en-US" sz="2400" dirty="0"/>
              <a:t>: Η κατάσταση που μας δείχνει ορισμένα (σημαντικά) μεγέθη της επιχείρησης σε </a:t>
            </a:r>
            <a:r>
              <a:rPr lang="el-GR" altLang="en-US" sz="2400" u="sng" dirty="0"/>
              <a:t>κάποια δεδομένη χρονική στιγμή</a:t>
            </a:r>
            <a:r>
              <a:rPr lang="el-GR" altLang="en-US" sz="2400" dirty="0"/>
              <a:t> (και όχι σε κάποιο χρονικό διάστημα).</a:t>
            </a:r>
          </a:p>
        </p:txBody>
      </p:sp>
    </p:spTree>
    <p:extLst>
      <p:ext uri="{BB962C8B-B14F-4D97-AF65-F5344CB8AC3E}">
        <p14:creationId xmlns:p14="http://schemas.microsoft.com/office/powerpoint/2010/main" val="39904205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8F890EE9-F938-40B3-B3A8-C79BAF8C7C2D}"/>
              </a:ext>
            </a:extLst>
          </p:cNvPr>
          <p:cNvSpPr>
            <a:spLocks noGrp="1" noChangeArrowheads="1"/>
          </p:cNvSpPr>
          <p:nvPr>
            <p:ph type="title"/>
          </p:nvPr>
        </p:nvSpPr>
        <p:spPr bwMode="auto">
          <a:xfrm>
            <a:off x="2352675"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ΔΟΜΗ &amp; ΠΕΡΙΕΧΟΜΕΝΑ ΙΣΟΛΟΓΙΣΜΟΥ (Κεφ. 9)</a:t>
            </a:r>
          </a:p>
        </p:txBody>
      </p:sp>
      <p:sp>
        <p:nvSpPr>
          <p:cNvPr id="72707" name="Rectangle 7">
            <a:extLst>
              <a:ext uri="{FF2B5EF4-FFF2-40B4-BE49-F238E27FC236}">
                <a16:creationId xmlns:a16="http://schemas.microsoft.com/office/drawing/2014/main" id="{C4623C6E-14CD-46B3-A031-5C81A1255045}"/>
              </a:ext>
            </a:extLst>
          </p:cNvPr>
          <p:cNvSpPr>
            <a:spLocks noChangeArrowheads="1"/>
          </p:cNvSpPr>
          <p:nvPr/>
        </p:nvSpPr>
        <p:spPr bwMode="auto">
          <a:xfrm>
            <a:off x="3152775" y="1069975"/>
            <a:ext cx="2895600" cy="3810000"/>
          </a:xfrm>
          <a:prstGeom prst="rect">
            <a:avLst/>
          </a:prstGeom>
          <a:solidFill>
            <a:srgbClr val="FFFF99"/>
          </a:solidFill>
          <a:ln w="9525">
            <a:solidFill>
              <a:schemeClr val="tx1"/>
            </a:solidFill>
            <a:miter lim="800000"/>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endParaRPr lang="en-GB" altLang="en-US" sz="2400">
              <a:latin typeface="AvantGarde Bk BT" pitchFamily="34" charset="0"/>
            </a:endParaRPr>
          </a:p>
        </p:txBody>
      </p:sp>
      <p:sp>
        <p:nvSpPr>
          <p:cNvPr id="72708" name="Rectangle 8">
            <a:extLst>
              <a:ext uri="{FF2B5EF4-FFF2-40B4-BE49-F238E27FC236}">
                <a16:creationId xmlns:a16="http://schemas.microsoft.com/office/drawing/2014/main" id="{DD253507-9BAC-4479-9102-8E5228A14CB4}"/>
              </a:ext>
            </a:extLst>
          </p:cNvPr>
          <p:cNvSpPr>
            <a:spLocks noChangeArrowheads="1"/>
          </p:cNvSpPr>
          <p:nvPr/>
        </p:nvSpPr>
        <p:spPr bwMode="auto">
          <a:xfrm>
            <a:off x="6124575" y="1069975"/>
            <a:ext cx="2895600" cy="3810000"/>
          </a:xfrm>
          <a:prstGeom prst="rect">
            <a:avLst/>
          </a:prstGeom>
          <a:solidFill>
            <a:srgbClr val="FFFF99"/>
          </a:solidFill>
          <a:ln w="9525">
            <a:solidFill>
              <a:schemeClr val="tx1"/>
            </a:solidFill>
            <a:miter lim="800000"/>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2709" name="Rectangle 9">
            <a:extLst>
              <a:ext uri="{FF2B5EF4-FFF2-40B4-BE49-F238E27FC236}">
                <a16:creationId xmlns:a16="http://schemas.microsoft.com/office/drawing/2014/main" id="{4AEBF0B4-4B32-42CD-A4A2-47995603F6C3}"/>
              </a:ext>
            </a:extLst>
          </p:cNvPr>
          <p:cNvSpPr>
            <a:spLocks noChangeArrowheads="1"/>
          </p:cNvSpPr>
          <p:nvPr/>
        </p:nvSpPr>
        <p:spPr bwMode="auto">
          <a:xfrm>
            <a:off x="3571875" y="1457325"/>
            <a:ext cx="21907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solidFill>
                  <a:srgbClr val="003399"/>
                </a:solidFill>
              </a:rPr>
              <a:t>ΕΝΕΡΓΗΤΙΚΟ</a:t>
            </a:r>
          </a:p>
        </p:txBody>
      </p:sp>
      <p:sp>
        <p:nvSpPr>
          <p:cNvPr id="72710" name="Rectangle 10">
            <a:extLst>
              <a:ext uri="{FF2B5EF4-FFF2-40B4-BE49-F238E27FC236}">
                <a16:creationId xmlns:a16="http://schemas.microsoft.com/office/drawing/2014/main" id="{FCD8435F-6E2E-46D5-BEFB-D408766C0F1D}"/>
              </a:ext>
            </a:extLst>
          </p:cNvPr>
          <p:cNvSpPr>
            <a:spLocks noChangeArrowheads="1"/>
          </p:cNvSpPr>
          <p:nvPr/>
        </p:nvSpPr>
        <p:spPr bwMode="auto">
          <a:xfrm>
            <a:off x="6618288" y="1457325"/>
            <a:ext cx="196215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a:solidFill>
                  <a:srgbClr val="FF3300"/>
                </a:solidFill>
              </a:rPr>
              <a:t>ΠΑΘΗΤΙΚΟ</a:t>
            </a:r>
          </a:p>
        </p:txBody>
      </p:sp>
      <p:sp>
        <p:nvSpPr>
          <p:cNvPr id="72711" name="Rectangle 11">
            <a:extLst>
              <a:ext uri="{FF2B5EF4-FFF2-40B4-BE49-F238E27FC236}">
                <a16:creationId xmlns:a16="http://schemas.microsoft.com/office/drawing/2014/main" id="{F0D4A600-6F7F-46C9-8322-19B5B3454DD2}"/>
              </a:ext>
            </a:extLst>
          </p:cNvPr>
          <p:cNvSpPr>
            <a:spLocks noChangeArrowheads="1"/>
          </p:cNvSpPr>
          <p:nvPr/>
        </p:nvSpPr>
        <p:spPr bwMode="auto">
          <a:xfrm>
            <a:off x="6180139" y="2219326"/>
            <a:ext cx="2757487"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000">
                <a:solidFill>
                  <a:srgbClr val="FF3300"/>
                </a:solidFill>
              </a:rPr>
              <a:t>ΠΗΓΕΣ</a:t>
            </a:r>
          </a:p>
          <a:p>
            <a:pPr algn="ctr" eaLnBrk="1" hangingPunct="1"/>
            <a:r>
              <a:rPr lang="el-GR" altLang="en-US" sz="2000">
                <a:solidFill>
                  <a:srgbClr val="FF3300"/>
                </a:solidFill>
              </a:rPr>
              <a:t>(Πού έχουν αποκτηθεί</a:t>
            </a:r>
          </a:p>
          <a:p>
            <a:pPr algn="ctr" eaLnBrk="1" hangingPunct="1"/>
            <a:r>
              <a:rPr lang="el-GR" altLang="en-US" sz="2000">
                <a:solidFill>
                  <a:srgbClr val="FF3300"/>
                </a:solidFill>
              </a:rPr>
              <a:t>τα χρήματα?)</a:t>
            </a:r>
          </a:p>
        </p:txBody>
      </p:sp>
      <p:sp>
        <p:nvSpPr>
          <p:cNvPr id="72712" name="Rectangle 12">
            <a:extLst>
              <a:ext uri="{FF2B5EF4-FFF2-40B4-BE49-F238E27FC236}">
                <a16:creationId xmlns:a16="http://schemas.microsoft.com/office/drawing/2014/main" id="{F61C0A3B-4EF5-4FEC-8E46-7E79EB6D1473}"/>
              </a:ext>
            </a:extLst>
          </p:cNvPr>
          <p:cNvSpPr>
            <a:spLocks noChangeArrowheads="1"/>
          </p:cNvSpPr>
          <p:nvPr/>
        </p:nvSpPr>
        <p:spPr bwMode="auto">
          <a:xfrm>
            <a:off x="3259138" y="2219326"/>
            <a:ext cx="2760662"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000">
                <a:solidFill>
                  <a:srgbClr val="003399"/>
                </a:solidFill>
              </a:rPr>
              <a:t>ΧΡΗΣΕΙΣ</a:t>
            </a:r>
          </a:p>
          <a:p>
            <a:pPr algn="ctr" eaLnBrk="1" hangingPunct="1"/>
            <a:r>
              <a:rPr lang="el-GR" altLang="en-US" sz="2000">
                <a:solidFill>
                  <a:srgbClr val="003399"/>
                </a:solidFill>
              </a:rPr>
              <a:t>(Πού έχουν δαπανηθεί</a:t>
            </a:r>
          </a:p>
          <a:p>
            <a:pPr algn="ctr" eaLnBrk="1" hangingPunct="1"/>
            <a:r>
              <a:rPr lang="el-GR" altLang="en-US" sz="2000">
                <a:solidFill>
                  <a:srgbClr val="003399"/>
                </a:solidFill>
              </a:rPr>
              <a:t>τα χρήματα?)</a:t>
            </a:r>
          </a:p>
        </p:txBody>
      </p:sp>
      <p:sp>
        <p:nvSpPr>
          <p:cNvPr id="72713" name="Text Box 13">
            <a:extLst>
              <a:ext uri="{FF2B5EF4-FFF2-40B4-BE49-F238E27FC236}">
                <a16:creationId xmlns:a16="http://schemas.microsoft.com/office/drawing/2014/main" id="{6C517F99-BC3B-4B20-B4D0-ECFA423BAD18}"/>
              </a:ext>
            </a:extLst>
          </p:cNvPr>
          <p:cNvSpPr txBox="1">
            <a:spLocks noChangeArrowheads="1"/>
          </p:cNvSpPr>
          <p:nvPr/>
        </p:nvSpPr>
        <p:spPr bwMode="auto">
          <a:xfrm>
            <a:off x="6096000" y="4960938"/>
            <a:ext cx="2895600" cy="71120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000">
                <a:solidFill>
                  <a:srgbClr val="990000"/>
                </a:solidFill>
              </a:rPr>
              <a:t>Από πού αντλήθηκαν</a:t>
            </a:r>
          </a:p>
          <a:p>
            <a:pPr algn="ctr" eaLnBrk="1" hangingPunct="1"/>
            <a:r>
              <a:rPr lang="el-GR" altLang="en-US" sz="2000">
                <a:solidFill>
                  <a:srgbClr val="990000"/>
                </a:solidFill>
              </a:rPr>
              <a:t>τα χρήματα</a:t>
            </a:r>
          </a:p>
        </p:txBody>
      </p:sp>
      <p:sp>
        <p:nvSpPr>
          <p:cNvPr id="72714" name="Text Box 14">
            <a:extLst>
              <a:ext uri="{FF2B5EF4-FFF2-40B4-BE49-F238E27FC236}">
                <a16:creationId xmlns:a16="http://schemas.microsoft.com/office/drawing/2014/main" id="{6EFF4DEF-3FD5-4908-9356-757E84A87E2D}"/>
              </a:ext>
            </a:extLst>
          </p:cNvPr>
          <p:cNvSpPr txBox="1">
            <a:spLocks noChangeArrowheads="1"/>
          </p:cNvSpPr>
          <p:nvPr/>
        </p:nvSpPr>
        <p:spPr bwMode="auto">
          <a:xfrm>
            <a:off x="3138489" y="4967288"/>
            <a:ext cx="2903537" cy="711200"/>
          </a:xfrm>
          <a:prstGeom prst="rect">
            <a:avLst/>
          </a:prstGeom>
          <a:noFill/>
          <a:ln w="9525">
            <a:solidFill>
              <a:schemeClr val="accent2"/>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000">
                <a:solidFill>
                  <a:srgbClr val="990000"/>
                </a:solidFill>
              </a:rPr>
              <a:t>Για να αποκτηθούν</a:t>
            </a:r>
          </a:p>
          <a:p>
            <a:pPr algn="ctr" eaLnBrk="1" hangingPunct="1"/>
            <a:r>
              <a:rPr lang="el-GR" altLang="en-US" sz="2000">
                <a:solidFill>
                  <a:srgbClr val="990000"/>
                </a:solidFill>
              </a:rPr>
              <a:t>τα περιουσιακά στοιχεία</a:t>
            </a:r>
          </a:p>
        </p:txBody>
      </p:sp>
      <p:sp>
        <p:nvSpPr>
          <p:cNvPr id="72715" name="Line 15">
            <a:extLst>
              <a:ext uri="{FF2B5EF4-FFF2-40B4-BE49-F238E27FC236}">
                <a16:creationId xmlns:a16="http://schemas.microsoft.com/office/drawing/2014/main" id="{D4ECF8FB-9776-4F36-80EB-CCBDAA6B691B}"/>
              </a:ext>
            </a:extLst>
          </p:cNvPr>
          <p:cNvSpPr>
            <a:spLocks noChangeShapeType="1"/>
          </p:cNvSpPr>
          <p:nvPr/>
        </p:nvSpPr>
        <p:spPr bwMode="auto">
          <a:xfrm>
            <a:off x="5105400" y="6189663"/>
            <a:ext cx="1676400" cy="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16" name="Line 16">
            <a:extLst>
              <a:ext uri="{FF2B5EF4-FFF2-40B4-BE49-F238E27FC236}">
                <a16:creationId xmlns:a16="http://schemas.microsoft.com/office/drawing/2014/main" id="{576E5BC4-9D68-4464-8E6D-F78817144645}"/>
              </a:ext>
            </a:extLst>
          </p:cNvPr>
          <p:cNvSpPr>
            <a:spLocks noChangeShapeType="1"/>
          </p:cNvSpPr>
          <p:nvPr/>
        </p:nvSpPr>
        <p:spPr bwMode="auto">
          <a:xfrm flipV="1">
            <a:off x="6781800" y="5678488"/>
            <a:ext cx="0" cy="508000"/>
          </a:xfrm>
          <a:prstGeom prst="line">
            <a:avLst/>
          </a:prstGeom>
          <a:noFill/>
          <a:ln w="28575">
            <a:solidFill>
              <a:schemeClr val="accent2"/>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2717" name="Line 17">
            <a:extLst>
              <a:ext uri="{FF2B5EF4-FFF2-40B4-BE49-F238E27FC236}">
                <a16:creationId xmlns:a16="http://schemas.microsoft.com/office/drawing/2014/main" id="{E90DF679-8810-4C68-8581-A5B811D25D50}"/>
              </a:ext>
            </a:extLst>
          </p:cNvPr>
          <p:cNvSpPr>
            <a:spLocks noChangeShapeType="1"/>
          </p:cNvSpPr>
          <p:nvPr/>
        </p:nvSpPr>
        <p:spPr bwMode="auto">
          <a:xfrm flipH="1" flipV="1">
            <a:off x="5105400" y="5664200"/>
            <a:ext cx="6350" cy="528638"/>
          </a:xfrm>
          <a:prstGeom prst="line">
            <a:avLst/>
          </a:prstGeom>
          <a:noFill/>
          <a:ln w="2857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2718" name="Text Box 18">
            <a:extLst>
              <a:ext uri="{FF2B5EF4-FFF2-40B4-BE49-F238E27FC236}">
                <a16:creationId xmlns:a16="http://schemas.microsoft.com/office/drawing/2014/main" id="{032CFB58-7917-47D1-B102-04654607C3B8}"/>
              </a:ext>
            </a:extLst>
          </p:cNvPr>
          <p:cNvSpPr txBox="1">
            <a:spLocks noChangeArrowheads="1"/>
          </p:cNvSpPr>
          <p:nvPr/>
        </p:nvSpPr>
        <p:spPr bwMode="auto">
          <a:xfrm>
            <a:off x="5840998" y="5737226"/>
            <a:ext cx="338554"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400" b="1">
                <a:solidFill>
                  <a:schemeClr val="accent2"/>
                </a:solidFill>
                <a:latin typeface="BernhardFashion BT" pitchFamily="82" charset="0"/>
              </a:rPr>
              <a:t>=</a:t>
            </a:r>
          </a:p>
        </p:txBody>
      </p:sp>
      <p:sp>
        <p:nvSpPr>
          <p:cNvPr id="72719" name="Oval 19">
            <a:extLst>
              <a:ext uri="{FF2B5EF4-FFF2-40B4-BE49-F238E27FC236}">
                <a16:creationId xmlns:a16="http://schemas.microsoft.com/office/drawing/2014/main" id="{C07CFFBB-8CE9-468F-A342-4F3F3A6D2FC3}"/>
              </a:ext>
            </a:extLst>
          </p:cNvPr>
          <p:cNvSpPr>
            <a:spLocks noChangeArrowheads="1"/>
          </p:cNvSpPr>
          <p:nvPr/>
        </p:nvSpPr>
        <p:spPr bwMode="auto">
          <a:xfrm>
            <a:off x="5646739" y="5719764"/>
            <a:ext cx="784225" cy="579437"/>
          </a:xfrm>
          <a:prstGeom prst="ellipse">
            <a:avLst/>
          </a:prstGeom>
          <a:noFill/>
          <a:ln w="28575">
            <a:solidFill>
              <a:srgbClr val="FF0000"/>
            </a:solidFill>
            <a:prstDash val="dash"/>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EF20C475-CC0A-415E-A4D1-13D91FC34D8A}"/>
              </a:ext>
            </a:extLst>
          </p:cNvPr>
          <p:cNvSpPr>
            <a:spLocks noGrp="1" noChangeArrowheads="1"/>
          </p:cNvSpPr>
          <p:nvPr>
            <p:ph type="title"/>
          </p:nvPr>
        </p:nvSpPr>
        <p:spPr bwMode="auto">
          <a:xfrm>
            <a:off x="2352675"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ΔΟΜΗ &amp; ΠΕΡΙΕΧΟΜΕΝΑ ΙΣΟΛΟΓΙΣΜΟΥ (Κεφ. 9)</a:t>
            </a:r>
          </a:p>
        </p:txBody>
      </p:sp>
      <p:sp>
        <p:nvSpPr>
          <p:cNvPr id="73731" name="Rectangle 16">
            <a:extLst>
              <a:ext uri="{FF2B5EF4-FFF2-40B4-BE49-F238E27FC236}">
                <a16:creationId xmlns:a16="http://schemas.microsoft.com/office/drawing/2014/main" id="{2CAD5688-31CA-470E-BD01-98AB80ADD944}"/>
              </a:ext>
            </a:extLst>
          </p:cNvPr>
          <p:cNvSpPr>
            <a:spLocks noChangeArrowheads="1"/>
          </p:cNvSpPr>
          <p:nvPr/>
        </p:nvSpPr>
        <p:spPr bwMode="auto">
          <a:xfrm>
            <a:off x="3222625" y="1487488"/>
            <a:ext cx="2895600" cy="4343400"/>
          </a:xfrm>
          <a:prstGeom prst="rect">
            <a:avLst/>
          </a:prstGeom>
          <a:solidFill>
            <a:srgbClr val="FFFF99"/>
          </a:solidFill>
          <a:ln w="9525">
            <a:solidFill>
              <a:schemeClr val="tx1"/>
            </a:solidFill>
            <a:miter lim="800000"/>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000">
                <a:solidFill>
                  <a:srgbClr val="003399"/>
                </a:solidFill>
              </a:rPr>
              <a:t> </a:t>
            </a:r>
          </a:p>
        </p:txBody>
      </p:sp>
      <p:sp>
        <p:nvSpPr>
          <p:cNvPr id="73732" name="Rectangle 17">
            <a:extLst>
              <a:ext uri="{FF2B5EF4-FFF2-40B4-BE49-F238E27FC236}">
                <a16:creationId xmlns:a16="http://schemas.microsoft.com/office/drawing/2014/main" id="{7993EA58-63CA-40CA-B6CC-3E27EAC34697}"/>
              </a:ext>
            </a:extLst>
          </p:cNvPr>
          <p:cNvSpPr>
            <a:spLocks noChangeArrowheads="1"/>
          </p:cNvSpPr>
          <p:nvPr/>
        </p:nvSpPr>
        <p:spPr bwMode="auto">
          <a:xfrm>
            <a:off x="6194425" y="1487488"/>
            <a:ext cx="2895600" cy="4343400"/>
          </a:xfrm>
          <a:prstGeom prst="rect">
            <a:avLst/>
          </a:prstGeom>
          <a:solidFill>
            <a:srgbClr val="FFFF99"/>
          </a:solidFill>
          <a:ln w="9525">
            <a:solidFill>
              <a:schemeClr val="tx1"/>
            </a:solidFill>
            <a:miter lim="800000"/>
            <a:headEnd/>
            <a:tailEnd/>
          </a:ln>
        </p:spPr>
        <p:txBody>
          <a:bodyPr wrap="none" anchor="ct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endParaRPr lang="en-US" altLang="en-US"/>
          </a:p>
        </p:txBody>
      </p:sp>
      <p:sp>
        <p:nvSpPr>
          <p:cNvPr id="73733" name="Rectangle 18">
            <a:extLst>
              <a:ext uri="{FF2B5EF4-FFF2-40B4-BE49-F238E27FC236}">
                <a16:creationId xmlns:a16="http://schemas.microsoft.com/office/drawing/2014/main" id="{6C538B2E-B7F3-4A27-9CC7-D08FC679A87B}"/>
              </a:ext>
            </a:extLst>
          </p:cNvPr>
          <p:cNvSpPr>
            <a:spLocks noChangeArrowheads="1"/>
          </p:cNvSpPr>
          <p:nvPr/>
        </p:nvSpPr>
        <p:spPr bwMode="auto">
          <a:xfrm>
            <a:off x="3806826" y="1085851"/>
            <a:ext cx="18589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000">
                <a:solidFill>
                  <a:schemeClr val="accent2"/>
                </a:solidFill>
              </a:rPr>
              <a:t>ΕΝΕΡΓΗΤΙΚΟ</a:t>
            </a:r>
          </a:p>
        </p:txBody>
      </p:sp>
      <p:sp>
        <p:nvSpPr>
          <p:cNvPr id="73734" name="Rectangle 19">
            <a:extLst>
              <a:ext uri="{FF2B5EF4-FFF2-40B4-BE49-F238E27FC236}">
                <a16:creationId xmlns:a16="http://schemas.microsoft.com/office/drawing/2014/main" id="{616D0732-92AC-4D48-83B9-122D71E39C3C}"/>
              </a:ext>
            </a:extLst>
          </p:cNvPr>
          <p:cNvSpPr>
            <a:spLocks noChangeArrowheads="1"/>
          </p:cNvSpPr>
          <p:nvPr/>
        </p:nvSpPr>
        <p:spPr bwMode="auto">
          <a:xfrm>
            <a:off x="6835776" y="1085851"/>
            <a:ext cx="16684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2000">
                <a:solidFill>
                  <a:schemeClr val="accent2"/>
                </a:solidFill>
              </a:rPr>
              <a:t>ΠΑΘΗΤΙΚΟ</a:t>
            </a:r>
          </a:p>
        </p:txBody>
      </p:sp>
      <p:sp>
        <p:nvSpPr>
          <p:cNvPr id="73735" name="Line 20">
            <a:extLst>
              <a:ext uri="{FF2B5EF4-FFF2-40B4-BE49-F238E27FC236}">
                <a16:creationId xmlns:a16="http://schemas.microsoft.com/office/drawing/2014/main" id="{DE1AE8AC-1EF8-4DBB-8213-69045E4E5AFA}"/>
              </a:ext>
            </a:extLst>
          </p:cNvPr>
          <p:cNvSpPr>
            <a:spLocks noChangeShapeType="1"/>
          </p:cNvSpPr>
          <p:nvPr/>
        </p:nvSpPr>
        <p:spPr bwMode="auto">
          <a:xfrm>
            <a:off x="3222625" y="3621088"/>
            <a:ext cx="2895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736" name="Line 21">
            <a:extLst>
              <a:ext uri="{FF2B5EF4-FFF2-40B4-BE49-F238E27FC236}">
                <a16:creationId xmlns:a16="http://schemas.microsoft.com/office/drawing/2014/main" id="{B40F3EBC-E9AF-41A5-BC4E-EC086EEDBBD7}"/>
              </a:ext>
            </a:extLst>
          </p:cNvPr>
          <p:cNvSpPr>
            <a:spLocks noChangeShapeType="1"/>
          </p:cNvSpPr>
          <p:nvPr/>
        </p:nvSpPr>
        <p:spPr bwMode="auto">
          <a:xfrm>
            <a:off x="6194425" y="2859088"/>
            <a:ext cx="2895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737" name="Line 22">
            <a:extLst>
              <a:ext uri="{FF2B5EF4-FFF2-40B4-BE49-F238E27FC236}">
                <a16:creationId xmlns:a16="http://schemas.microsoft.com/office/drawing/2014/main" id="{FC33A1F4-BE3E-476B-BCAE-9330265BD0E4}"/>
              </a:ext>
            </a:extLst>
          </p:cNvPr>
          <p:cNvSpPr>
            <a:spLocks noChangeShapeType="1"/>
          </p:cNvSpPr>
          <p:nvPr/>
        </p:nvSpPr>
        <p:spPr bwMode="auto">
          <a:xfrm>
            <a:off x="6194425" y="4383088"/>
            <a:ext cx="2895600" cy="0"/>
          </a:xfrm>
          <a:prstGeom prst="line">
            <a:avLst/>
          </a:prstGeom>
          <a:noFill/>
          <a:ln w="2857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73738" name="Rectangle 23">
            <a:extLst>
              <a:ext uri="{FF2B5EF4-FFF2-40B4-BE49-F238E27FC236}">
                <a16:creationId xmlns:a16="http://schemas.microsoft.com/office/drawing/2014/main" id="{7A5304F4-1259-4403-BA66-F432B4F84DC6}"/>
              </a:ext>
            </a:extLst>
          </p:cNvPr>
          <p:cNvSpPr>
            <a:spLocks noChangeArrowheads="1"/>
          </p:cNvSpPr>
          <p:nvPr/>
        </p:nvSpPr>
        <p:spPr bwMode="auto">
          <a:xfrm>
            <a:off x="3298826" y="1520826"/>
            <a:ext cx="2066925"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1600" b="1">
                <a:solidFill>
                  <a:srgbClr val="003399"/>
                </a:solidFill>
              </a:rPr>
              <a:t>ΠΑΓΙΟ</a:t>
            </a:r>
          </a:p>
          <a:p>
            <a:pPr eaLnBrk="1" hangingPunct="1"/>
            <a:r>
              <a:rPr lang="el-GR" altLang="en-US" sz="1600" b="1">
                <a:solidFill>
                  <a:srgbClr val="003399"/>
                </a:solidFill>
              </a:rPr>
              <a:t>ΕΝΕΡΓΗΤΙΚΟ (ΠΕ)</a:t>
            </a:r>
          </a:p>
        </p:txBody>
      </p:sp>
      <p:sp>
        <p:nvSpPr>
          <p:cNvPr id="73739" name="Rectangle 24">
            <a:extLst>
              <a:ext uri="{FF2B5EF4-FFF2-40B4-BE49-F238E27FC236}">
                <a16:creationId xmlns:a16="http://schemas.microsoft.com/office/drawing/2014/main" id="{19F63632-2A5E-420A-B146-9DFFD1D633A7}"/>
              </a:ext>
            </a:extLst>
          </p:cNvPr>
          <p:cNvSpPr>
            <a:spLocks noChangeArrowheads="1"/>
          </p:cNvSpPr>
          <p:nvPr/>
        </p:nvSpPr>
        <p:spPr bwMode="auto">
          <a:xfrm>
            <a:off x="3222625" y="3625851"/>
            <a:ext cx="2006600"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1600" b="1" dirty="0">
                <a:solidFill>
                  <a:srgbClr val="003399"/>
                </a:solidFill>
              </a:rPr>
              <a:t>ΚΥΚΛΟΦΟΡΟΥΝ</a:t>
            </a:r>
          </a:p>
          <a:p>
            <a:pPr eaLnBrk="1" hangingPunct="1"/>
            <a:r>
              <a:rPr lang="el-GR" altLang="en-US" sz="1600" b="1" dirty="0">
                <a:solidFill>
                  <a:srgbClr val="003399"/>
                </a:solidFill>
              </a:rPr>
              <a:t>ΕΝΕΡΓΗΤΙΚΟ (ΚΕ)</a:t>
            </a:r>
          </a:p>
        </p:txBody>
      </p:sp>
      <p:sp>
        <p:nvSpPr>
          <p:cNvPr id="73740" name="Rectangle 25">
            <a:extLst>
              <a:ext uri="{FF2B5EF4-FFF2-40B4-BE49-F238E27FC236}">
                <a16:creationId xmlns:a16="http://schemas.microsoft.com/office/drawing/2014/main" id="{9CE5A63A-D7E6-482A-94CA-60B1076FFCA6}"/>
              </a:ext>
            </a:extLst>
          </p:cNvPr>
          <p:cNvSpPr>
            <a:spLocks noChangeArrowheads="1"/>
          </p:cNvSpPr>
          <p:nvPr/>
        </p:nvSpPr>
        <p:spPr bwMode="auto">
          <a:xfrm>
            <a:off x="6194426" y="1568451"/>
            <a:ext cx="173196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1600" b="1">
                <a:solidFill>
                  <a:srgbClr val="FF3300"/>
                </a:solidFill>
              </a:rPr>
              <a:t>ΙΔΙΑ</a:t>
            </a:r>
          </a:p>
          <a:p>
            <a:pPr eaLnBrk="1" hangingPunct="1"/>
            <a:r>
              <a:rPr lang="el-GR" altLang="en-US" sz="1600" b="1">
                <a:solidFill>
                  <a:srgbClr val="FF3300"/>
                </a:solidFill>
              </a:rPr>
              <a:t>ΚΕΦΑΛΑΙΑ (ΙΚ)</a:t>
            </a:r>
          </a:p>
        </p:txBody>
      </p:sp>
      <p:sp>
        <p:nvSpPr>
          <p:cNvPr id="73741" name="Rectangle 26">
            <a:extLst>
              <a:ext uri="{FF2B5EF4-FFF2-40B4-BE49-F238E27FC236}">
                <a16:creationId xmlns:a16="http://schemas.microsoft.com/office/drawing/2014/main" id="{78329BAB-C8C6-4D8C-B6EB-6C4A68521D4C}"/>
              </a:ext>
            </a:extLst>
          </p:cNvPr>
          <p:cNvSpPr>
            <a:spLocks noChangeArrowheads="1"/>
          </p:cNvSpPr>
          <p:nvPr/>
        </p:nvSpPr>
        <p:spPr bwMode="auto">
          <a:xfrm>
            <a:off x="6194426" y="2863851"/>
            <a:ext cx="231616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1600" b="1">
                <a:solidFill>
                  <a:srgbClr val="FF3300"/>
                </a:solidFill>
              </a:rPr>
              <a:t>ΜΑΚΡΟΠΡΟΘΕΣΜΕΣ</a:t>
            </a:r>
          </a:p>
          <a:p>
            <a:pPr eaLnBrk="1" hangingPunct="1"/>
            <a:r>
              <a:rPr lang="el-GR" altLang="en-US" sz="1600" b="1">
                <a:solidFill>
                  <a:srgbClr val="FF3300"/>
                </a:solidFill>
              </a:rPr>
              <a:t>ΥΠΟΧΡΕΩΣΕΙΣ (ΜΥ)</a:t>
            </a:r>
          </a:p>
        </p:txBody>
      </p:sp>
      <p:sp>
        <p:nvSpPr>
          <p:cNvPr id="73742" name="Rectangle 27">
            <a:extLst>
              <a:ext uri="{FF2B5EF4-FFF2-40B4-BE49-F238E27FC236}">
                <a16:creationId xmlns:a16="http://schemas.microsoft.com/office/drawing/2014/main" id="{BC492A26-2501-4519-882A-E41462BD5747}"/>
              </a:ext>
            </a:extLst>
          </p:cNvPr>
          <p:cNvSpPr>
            <a:spLocks noChangeArrowheads="1"/>
          </p:cNvSpPr>
          <p:nvPr/>
        </p:nvSpPr>
        <p:spPr bwMode="auto">
          <a:xfrm>
            <a:off x="6194426" y="4387851"/>
            <a:ext cx="227806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1600" b="1">
                <a:solidFill>
                  <a:srgbClr val="FF3300"/>
                </a:solidFill>
              </a:rPr>
              <a:t>ΒΡΑΧΥΠΡΟΘΕΣΜΕΣ</a:t>
            </a:r>
          </a:p>
          <a:p>
            <a:pPr eaLnBrk="1" hangingPunct="1"/>
            <a:r>
              <a:rPr lang="el-GR" altLang="en-US" sz="1600" b="1">
                <a:solidFill>
                  <a:srgbClr val="FF3300"/>
                </a:solidFill>
              </a:rPr>
              <a:t>ΥΠΟΧΡΕΩΣΕΙΣ (ΤΥ)</a:t>
            </a:r>
          </a:p>
        </p:txBody>
      </p:sp>
      <p:sp>
        <p:nvSpPr>
          <p:cNvPr id="73743" name="Text Box 28">
            <a:extLst>
              <a:ext uri="{FF2B5EF4-FFF2-40B4-BE49-F238E27FC236}">
                <a16:creationId xmlns:a16="http://schemas.microsoft.com/office/drawing/2014/main" id="{67F12327-375F-4176-934E-309D88317E57}"/>
              </a:ext>
            </a:extLst>
          </p:cNvPr>
          <p:cNvSpPr txBox="1">
            <a:spLocks noChangeArrowheads="1"/>
          </p:cNvSpPr>
          <p:nvPr/>
        </p:nvSpPr>
        <p:spPr bwMode="auto">
          <a:xfrm>
            <a:off x="3146426" y="2043114"/>
            <a:ext cx="2993127" cy="11695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1400"/>
              <a:t> Ι  Ασώματες Ακινητοποιήσεις </a:t>
            </a:r>
          </a:p>
          <a:p>
            <a:pPr eaLnBrk="1" hangingPunct="1"/>
            <a:r>
              <a:rPr lang="el-GR" altLang="en-US" sz="1400"/>
              <a:t> ΙΙ Ενσώματες Ακινητοποιήσεις </a:t>
            </a:r>
            <a:endParaRPr lang="el-GR" altLang="en-US" sz="1400" b="1"/>
          </a:p>
          <a:p>
            <a:pPr eaLnBrk="1" hangingPunct="1"/>
            <a:r>
              <a:rPr lang="el-GR" altLang="en-US" sz="1400"/>
              <a:t> ΙΙΙ Συμμετοχές &amp; άλλες Μακρο-</a:t>
            </a:r>
          </a:p>
          <a:p>
            <a:pPr eaLnBrk="1" hangingPunct="1"/>
            <a:r>
              <a:rPr lang="el-GR" altLang="en-US" sz="1400"/>
              <a:t>     πρόθεσμες Χρηματοοικονομικές</a:t>
            </a:r>
          </a:p>
          <a:p>
            <a:pPr eaLnBrk="1" hangingPunct="1"/>
            <a:r>
              <a:rPr lang="el-GR" altLang="en-US" sz="1400"/>
              <a:t>     απαιτήσεις</a:t>
            </a:r>
            <a:endParaRPr lang="el-GR" altLang="en-US" sz="1400" b="1"/>
          </a:p>
        </p:txBody>
      </p:sp>
      <p:sp>
        <p:nvSpPr>
          <p:cNvPr id="73744" name="Text Box 29">
            <a:extLst>
              <a:ext uri="{FF2B5EF4-FFF2-40B4-BE49-F238E27FC236}">
                <a16:creationId xmlns:a16="http://schemas.microsoft.com/office/drawing/2014/main" id="{E09537F7-21E2-4263-A5AC-F8BBE745A6E5}"/>
              </a:ext>
            </a:extLst>
          </p:cNvPr>
          <p:cNvSpPr txBox="1">
            <a:spLocks noChangeArrowheads="1"/>
          </p:cNvSpPr>
          <p:nvPr/>
        </p:nvSpPr>
        <p:spPr bwMode="auto">
          <a:xfrm>
            <a:off x="3146425" y="4233863"/>
            <a:ext cx="1433406" cy="7386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1400"/>
              <a:t> Ι  Αποθέματα</a:t>
            </a:r>
            <a:endParaRPr lang="el-GR" altLang="en-US" sz="1400" b="1"/>
          </a:p>
          <a:p>
            <a:pPr eaLnBrk="1" hangingPunct="1"/>
            <a:r>
              <a:rPr lang="el-GR" altLang="en-US" sz="1400"/>
              <a:t> ΙΙ  Απαιτήσεις</a:t>
            </a:r>
            <a:endParaRPr lang="el-GR" altLang="en-US" sz="1400" b="1"/>
          </a:p>
          <a:p>
            <a:pPr eaLnBrk="1" hangingPunct="1"/>
            <a:r>
              <a:rPr lang="el-GR" altLang="en-US" sz="1400"/>
              <a:t> ΙΙΙ Διαθέσιμα</a:t>
            </a:r>
            <a:endParaRPr lang="el-GR" altLang="en-US" sz="1400" b="1"/>
          </a:p>
        </p:txBody>
      </p:sp>
      <p:sp>
        <p:nvSpPr>
          <p:cNvPr id="73745" name="Line 33">
            <a:extLst>
              <a:ext uri="{FF2B5EF4-FFF2-40B4-BE49-F238E27FC236}">
                <a16:creationId xmlns:a16="http://schemas.microsoft.com/office/drawing/2014/main" id="{2DE5B080-9B4B-46AB-AF66-2597C354B567}"/>
              </a:ext>
            </a:extLst>
          </p:cNvPr>
          <p:cNvSpPr>
            <a:spLocks noChangeShapeType="1"/>
          </p:cNvSpPr>
          <p:nvPr/>
        </p:nvSpPr>
        <p:spPr bwMode="auto">
          <a:xfrm>
            <a:off x="2994025" y="1563688"/>
            <a:ext cx="0" cy="40386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3746" name="Rectangle 34">
            <a:extLst>
              <a:ext uri="{FF2B5EF4-FFF2-40B4-BE49-F238E27FC236}">
                <a16:creationId xmlns:a16="http://schemas.microsoft.com/office/drawing/2014/main" id="{91528764-A9D1-4BFE-BCCA-C9E07F393ACC}"/>
              </a:ext>
            </a:extLst>
          </p:cNvPr>
          <p:cNvSpPr>
            <a:spLocks noChangeArrowheads="1"/>
          </p:cNvSpPr>
          <p:nvPr/>
        </p:nvSpPr>
        <p:spPr bwMode="auto">
          <a:xfrm>
            <a:off x="1668463" y="2863850"/>
            <a:ext cx="1401762"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1600">
                <a:solidFill>
                  <a:schemeClr val="accent2"/>
                </a:solidFill>
              </a:rPr>
              <a:t>ΒΑΘΜΟΣ</a:t>
            </a:r>
          </a:p>
          <a:p>
            <a:pPr algn="ctr" eaLnBrk="1" hangingPunct="1"/>
            <a:r>
              <a:rPr lang="el-GR" altLang="en-US" sz="1600">
                <a:solidFill>
                  <a:schemeClr val="accent2"/>
                </a:solidFill>
              </a:rPr>
              <a:t>ΕΥΚΟΛΙΑΣ</a:t>
            </a:r>
          </a:p>
          <a:p>
            <a:pPr algn="ctr" eaLnBrk="1" hangingPunct="1"/>
            <a:r>
              <a:rPr lang="el-GR" altLang="en-US" sz="1600">
                <a:solidFill>
                  <a:schemeClr val="accent2"/>
                </a:solidFill>
              </a:rPr>
              <a:t>ΡΕΥΣΤ/ΣΗΣ</a:t>
            </a:r>
          </a:p>
        </p:txBody>
      </p:sp>
      <p:sp>
        <p:nvSpPr>
          <p:cNvPr id="73747" name="Line 35">
            <a:extLst>
              <a:ext uri="{FF2B5EF4-FFF2-40B4-BE49-F238E27FC236}">
                <a16:creationId xmlns:a16="http://schemas.microsoft.com/office/drawing/2014/main" id="{2310DD76-1EF9-4726-8119-AD0CDA8DFF96}"/>
              </a:ext>
            </a:extLst>
          </p:cNvPr>
          <p:cNvSpPr>
            <a:spLocks noChangeShapeType="1"/>
          </p:cNvSpPr>
          <p:nvPr/>
        </p:nvSpPr>
        <p:spPr bwMode="auto">
          <a:xfrm>
            <a:off x="9318625" y="1639888"/>
            <a:ext cx="0" cy="4038600"/>
          </a:xfrm>
          <a:prstGeom prst="line">
            <a:avLst/>
          </a:prstGeom>
          <a:noFill/>
          <a:ln w="9525">
            <a:solidFill>
              <a:schemeClr val="accent2"/>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3748" name="Rectangle 36">
            <a:extLst>
              <a:ext uri="{FF2B5EF4-FFF2-40B4-BE49-F238E27FC236}">
                <a16:creationId xmlns:a16="http://schemas.microsoft.com/office/drawing/2014/main" id="{5DD2C053-9FAE-463A-AEA8-D303FFAAC526}"/>
              </a:ext>
            </a:extLst>
          </p:cNvPr>
          <p:cNvSpPr>
            <a:spLocks noChangeArrowheads="1"/>
          </p:cNvSpPr>
          <p:nvPr/>
        </p:nvSpPr>
        <p:spPr bwMode="auto">
          <a:xfrm>
            <a:off x="9264651" y="2952750"/>
            <a:ext cx="140176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algn="ctr" eaLnBrk="1" hangingPunct="1"/>
            <a:r>
              <a:rPr lang="el-GR" altLang="en-US" sz="1600">
                <a:solidFill>
                  <a:schemeClr val="accent2"/>
                </a:solidFill>
              </a:rPr>
              <a:t>ΒΑΘΜΟΣ</a:t>
            </a:r>
          </a:p>
          <a:p>
            <a:pPr algn="ctr" eaLnBrk="1" hangingPunct="1"/>
            <a:r>
              <a:rPr lang="el-GR" altLang="en-US" sz="1600">
                <a:solidFill>
                  <a:schemeClr val="accent2"/>
                </a:solidFill>
              </a:rPr>
              <a:t>ΑΝΑΓΚΗΣ</a:t>
            </a:r>
          </a:p>
          <a:p>
            <a:pPr algn="ctr" eaLnBrk="1" hangingPunct="1"/>
            <a:r>
              <a:rPr lang="el-GR" altLang="en-US" sz="1600">
                <a:solidFill>
                  <a:schemeClr val="accent2"/>
                </a:solidFill>
              </a:rPr>
              <a:t>ΡΕΥΣΤ/ΣΗΣ</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30C8A3FB-5DF4-4970-B40D-7E3EFF388D60}"/>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ΣΤΟΙΧΕΙΑ ΕΝΕΡΓΗΤΙΚΟΥ (Κεφ. 9)</a:t>
            </a:r>
          </a:p>
        </p:txBody>
      </p:sp>
      <p:sp>
        <p:nvSpPr>
          <p:cNvPr id="74755" name="Rectangle 10">
            <a:extLst>
              <a:ext uri="{FF2B5EF4-FFF2-40B4-BE49-F238E27FC236}">
                <a16:creationId xmlns:a16="http://schemas.microsoft.com/office/drawing/2014/main" id="{EDC603B7-5F5C-416C-AF78-AE5F0C093165}"/>
              </a:ext>
            </a:extLst>
          </p:cNvPr>
          <p:cNvSpPr>
            <a:spLocks noChangeArrowheads="1"/>
          </p:cNvSpPr>
          <p:nvPr/>
        </p:nvSpPr>
        <p:spPr bwMode="auto">
          <a:xfrm>
            <a:off x="1641475" y="884238"/>
            <a:ext cx="89408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536575" indent="-536575"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000" dirty="0">
                <a:solidFill>
                  <a:srgbClr val="0033CC"/>
                </a:solidFill>
              </a:rPr>
              <a:t>ΠΑΓΙΟ ΕΝΕΡΓΗΤΙΚΟ:</a:t>
            </a:r>
          </a:p>
          <a:p>
            <a:pPr eaLnBrk="1" hangingPunct="1"/>
            <a:r>
              <a:rPr lang="el-GR" altLang="en-US" sz="2000" dirty="0">
                <a:solidFill>
                  <a:srgbClr val="990000"/>
                </a:solidFill>
              </a:rPr>
              <a:t>Ι.	Ασώματες ακινητοποιήσεις</a:t>
            </a:r>
            <a:r>
              <a:rPr lang="el-GR" altLang="en-US" sz="2000" dirty="0"/>
              <a:t>: Αγαθά που παραμένουν μακροχρόνια στην επιχείρηση, δικαιώματα (διπλώματα ευρεσιτεχνίας, σήματα, επωνυμία) πελατεία, ειδίκευση </a:t>
            </a:r>
            <a:r>
              <a:rPr lang="el-GR" altLang="en-US" sz="2000" dirty="0" err="1"/>
              <a:t>κτλ</a:t>
            </a:r>
            <a:endParaRPr lang="el-GR" altLang="en-US" sz="2000" dirty="0"/>
          </a:p>
          <a:p>
            <a:pPr eaLnBrk="1" hangingPunct="1"/>
            <a:r>
              <a:rPr lang="el-GR" altLang="en-US" sz="2000" dirty="0">
                <a:solidFill>
                  <a:srgbClr val="990000"/>
                </a:solidFill>
              </a:rPr>
              <a:t>ΙΙ.	Ενσώματες ακινητοποιήσεις:</a:t>
            </a:r>
            <a:r>
              <a:rPr lang="el-GR" altLang="en-US" sz="2000" dirty="0"/>
              <a:t> Έξοδα πολυετών αποσβέσεων που πραγματοποιούνται για την ίδρυση, την οργάνωση, την απόκτηση διαρκών μέσων εκμετάλλευσης, την επέκταση και την αναδιοργάνωσή της</a:t>
            </a:r>
          </a:p>
          <a:p>
            <a:pPr eaLnBrk="1" hangingPunct="1"/>
            <a:r>
              <a:rPr lang="el-GR" altLang="en-US" sz="2000" dirty="0">
                <a:solidFill>
                  <a:srgbClr val="990000"/>
                </a:solidFill>
              </a:rPr>
              <a:t>ΙΙΙ.	Συμμετοχές:</a:t>
            </a:r>
            <a:r>
              <a:rPr lang="el-GR" altLang="en-US" sz="2000" dirty="0"/>
              <a:t> Συμμετοχές σε συνδεδεμένες επιχειρήσεις (μετοχές, εταιρικά μερίδια), μακροπρόθεσμες απαιτήσεις πχ εισπρακτέα γραμμάτια που λήγουν μετά το τέλος της επόμενης χρήσης</a:t>
            </a:r>
          </a:p>
          <a:p>
            <a:pPr eaLnBrk="1" hangingPunct="1"/>
            <a:endParaRPr lang="el-GR" altLang="en-US" sz="1400" dirty="0"/>
          </a:p>
          <a:p>
            <a:pPr eaLnBrk="1" hangingPunct="1"/>
            <a:r>
              <a:rPr lang="el-GR" altLang="en-US" sz="2000" dirty="0">
                <a:solidFill>
                  <a:srgbClr val="0033CC"/>
                </a:solidFill>
              </a:rPr>
              <a:t>ΚΥΚΛΟΦΟΡΟΥΝ ΕΝΕΡΓΗΤΙΚΟ:</a:t>
            </a:r>
            <a:r>
              <a:rPr lang="el-GR" altLang="en-US" sz="2000" dirty="0"/>
              <a:t> </a:t>
            </a:r>
          </a:p>
          <a:p>
            <a:pPr eaLnBrk="1" hangingPunct="1"/>
            <a:r>
              <a:rPr lang="el-GR" altLang="en-US" sz="2000" dirty="0"/>
              <a:t>	</a:t>
            </a:r>
            <a:r>
              <a:rPr lang="el-GR" altLang="en-US" sz="2000" i="1" dirty="0">
                <a:solidFill>
                  <a:schemeClr val="accent2"/>
                </a:solidFill>
              </a:rPr>
              <a:t>Περιουσιακά στοιχεία που προορίζονται να αλλάζουν μορφές (να κυκλοφορούν) περισσότερες από μια φορές σε μια λογιστική χρήση.</a:t>
            </a:r>
          </a:p>
          <a:p>
            <a:pPr eaLnBrk="1" hangingPunct="1"/>
            <a:r>
              <a:rPr lang="el-GR" altLang="en-US" sz="2000" dirty="0">
                <a:solidFill>
                  <a:srgbClr val="990000"/>
                </a:solidFill>
              </a:rPr>
              <a:t>Ι.	Αποθέματα</a:t>
            </a:r>
            <a:r>
              <a:rPr lang="el-GR" altLang="en-US" sz="2000" dirty="0"/>
              <a:t> από αγορά ή </a:t>
            </a:r>
            <a:r>
              <a:rPr lang="el-GR" altLang="en-US" sz="2000" dirty="0" err="1"/>
              <a:t>ιδιοπαραγωγή</a:t>
            </a:r>
            <a:r>
              <a:rPr lang="el-GR" altLang="en-US" sz="2000" dirty="0"/>
              <a:t> (απόθεμα εν εξελίξει)</a:t>
            </a:r>
          </a:p>
          <a:p>
            <a:pPr eaLnBrk="1" hangingPunct="1"/>
            <a:r>
              <a:rPr lang="el-GR" altLang="en-US" sz="2000" dirty="0">
                <a:solidFill>
                  <a:srgbClr val="990000"/>
                </a:solidFill>
              </a:rPr>
              <a:t>ΙΙ.	Απαιτήσεις</a:t>
            </a:r>
            <a:r>
              <a:rPr lang="el-GR" altLang="en-US" sz="2000" dirty="0"/>
              <a:t> εισπρακτέες μέσα στη χρήση που ακολουθεί</a:t>
            </a:r>
          </a:p>
          <a:p>
            <a:pPr eaLnBrk="1" hangingPunct="1"/>
            <a:r>
              <a:rPr lang="el-GR" altLang="en-US" sz="2000" dirty="0">
                <a:solidFill>
                  <a:srgbClr val="990000"/>
                </a:solidFill>
              </a:rPr>
              <a:t>ΙΙΙ.	Διαθέσιμα</a:t>
            </a:r>
            <a:r>
              <a:rPr lang="el-GR" altLang="en-US" sz="2000" dirty="0"/>
              <a:t>: ταμείο, επιταγές (μη μεταχρονολογημένες), καταθέσεις όψεως</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a16="http://schemas.microsoft.com/office/drawing/2014/main" id="{5A0AEAC0-1276-4655-B9F1-A78EB478F42B}"/>
              </a:ext>
            </a:extLst>
          </p:cNvPr>
          <p:cNvSpPr>
            <a:spLocks noGrp="1" noChangeArrowheads="1"/>
          </p:cNvSpPr>
          <p:nvPr>
            <p:ph type="title"/>
          </p:nvPr>
        </p:nvSpPr>
        <p:spPr bwMode="auto">
          <a:xfrm>
            <a:off x="1981200" y="274639"/>
            <a:ext cx="8229600" cy="503237"/>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rtlCol="0" anchor="t" anchorCtr="0" compatLnSpc="1">
            <a:prstTxWarp prst="textNoShape">
              <a:avLst/>
            </a:prstTxWarp>
            <a:normAutofit/>
          </a:bodyPr>
          <a:lstStyle/>
          <a:p>
            <a:pPr eaLnBrk="1" hangingPunct="1"/>
            <a:r>
              <a:rPr lang="el-GR" altLang="en-US" sz="2200" b="1">
                <a:solidFill>
                  <a:srgbClr val="FFFF00"/>
                </a:solidFill>
                <a:latin typeface="Comic Sans MS" panose="030F0702030302020204" pitchFamily="66" charset="0"/>
              </a:rPr>
              <a:t>ΣΤΟΙΧΕΙΑ ΠΑΘΗΤΙΚΟΥ (Κεφ. 9)</a:t>
            </a:r>
          </a:p>
        </p:txBody>
      </p:sp>
      <p:sp>
        <p:nvSpPr>
          <p:cNvPr id="75779" name="Rectangle 3">
            <a:extLst>
              <a:ext uri="{FF2B5EF4-FFF2-40B4-BE49-F238E27FC236}">
                <a16:creationId xmlns:a16="http://schemas.microsoft.com/office/drawing/2014/main" id="{38FC941D-7223-471B-8282-0323C958F588}"/>
              </a:ext>
            </a:extLst>
          </p:cNvPr>
          <p:cNvSpPr>
            <a:spLocks noChangeArrowheads="1"/>
          </p:cNvSpPr>
          <p:nvPr/>
        </p:nvSpPr>
        <p:spPr bwMode="auto">
          <a:xfrm>
            <a:off x="1876426" y="1290639"/>
            <a:ext cx="8316913" cy="314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3200">
                <a:solidFill>
                  <a:schemeClr val="tx1"/>
                </a:solidFill>
                <a:latin typeface="Comic Sans MS" panose="030F0702030302020204" pitchFamily="66" charset="0"/>
              </a:defRPr>
            </a:lvl1pPr>
            <a:lvl2pPr marL="742950" indent="-285750" eaLnBrk="0" hangingPunct="0">
              <a:defRPr sz="3200">
                <a:solidFill>
                  <a:schemeClr val="tx1"/>
                </a:solidFill>
                <a:latin typeface="Comic Sans MS" panose="030F0702030302020204" pitchFamily="66" charset="0"/>
              </a:defRPr>
            </a:lvl2pPr>
            <a:lvl3pPr marL="1143000" indent="-228600" eaLnBrk="0" hangingPunct="0">
              <a:defRPr sz="3200">
                <a:solidFill>
                  <a:schemeClr val="tx1"/>
                </a:solidFill>
                <a:latin typeface="Comic Sans MS" panose="030F0702030302020204" pitchFamily="66" charset="0"/>
              </a:defRPr>
            </a:lvl3pPr>
            <a:lvl4pPr marL="1600200" indent="-228600" eaLnBrk="0" hangingPunct="0">
              <a:defRPr sz="3200">
                <a:solidFill>
                  <a:schemeClr val="tx1"/>
                </a:solidFill>
                <a:latin typeface="Comic Sans MS" panose="030F0702030302020204" pitchFamily="66" charset="0"/>
              </a:defRPr>
            </a:lvl4pPr>
            <a:lvl5pPr marL="2057400" indent="-228600" eaLnBrk="0" hangingPunct="0">
              <a:defRPr sz="3200">
                <a:solidFill>
                  <a:schemeClr val="tx1"/>
                </a:solidFill>
                <a:latin typeface="Comic Sans MS" panose="030F0702030302020204" pitchFamily="66" charset="0"/>
              </a:defRPr>
            </a:lvl5pPr>
            <a:lvl6pPr marL="2514600" indent="-228600" eaLnBrk="0" fontAlgn="base" hangingPunct="0">
              <a:spcBef>
                <a:spcPct val="0"/>
              </a:spcBef>
              <a:spcAft>
                <a:spcPct val="0"/>
              </a:spcAft>
              <a:defRPr sz="3200">
                <a:solidFill>
                  <a:schemeClr val="tx1"/>
                </a:solidFill>
                <a:latin typeface="Comic Sans MS" panose="030F0702030302020204" pitchFamily="66" charset="0"/>
              </a:defRPr>
            </a:lvl6pPr>
            <a:lvl7pPr marL="2971800" indent="-228600" eaLnBrk="0" fontAlgn="base" hangingPunct="0">
              <a:spcBef>
                <a:spcPct val="0"/>
              </a:spcBef>
              <a:spcAft>
                <a:spcPct val="0"/>
              </a:spcAft>
              <a:defRPr sz="3200">
                <a:solidFill>
                  <a:schemeClr val="tx1"/>
                </a:solidFill>
                <a:latin typeface="Comic Sans MS" panose="030F0702030302020204" pitchFamily="66" charset="0"/>
              </a:defRPr>
            </a:lvl7pPr>
            <a:lvl8pPr marL="3429000" indent="-228600" eaLnBrk="0" fontAlgn="base" hangingPunct="0">
              <a:spcBef>
                <a:spcPct val="0"/>
              </a:spcBef>
              <a:spcAft>
                <a:spcPct val="0"/>
              </a:spcAft>
              <a:defRPr sz="3200">
                <a:solidFill>
                  <a:schemeClr val="tx1"/>
                </a:solidFill>
                <a:latin typeface="Comic Sans MS" panose="030F0702030302020204" pitchFamily="66" charset="0"/>
              </a:defRPr>
            </a:lvl8pPr>
            <a:lvl9pPr marL="3886200" indent="-228600" eaLnBrk="0" fontAlgn="base" hangingPunct="0">
              <a:spcBef>
                <a:spcPct val="0"/>
              </a:spcBef>
              <a:spcAft>
                <a:spcPct val="0"/>
              </a:spcAft>
              <a:defRPr sz="3200">
                <a:solidFill>
                  <a:schemeClr val="tx1"/>
                </a:solidFill>
                <a:latin typeface="Comic Sans MS" panose="030F0702030302020204" pitchFamily="66" charset="0"/>
              </a:defRPr>
            </a:lvl9pPr>
          </a:lstStyle>
          <a:p>
            <a:pPr eaLnBrk="1" hangingPunct="1"/>
            <a:r>
              <a:rPr lang="el-GR" altLang="en-US" sz="2000">
                <a:solidFill>
                  <a:srgbClr val="0033CC"/>
                </a:solidFill>
              </a:rPr>
              <a:t>ΙΔΙΑ ΚΕΦΑΛΑΙΑ (ΚΑΘΑΡΑ ΘΕΣΗ)</a:t>
            </a:r>
          </a:p>
          <a:p>
            <a:pPr eaLnBrk="1" hangingPunct="1"/>
            <a:r>
              <a:rPr lang="el-GR" altLang="en-US" sz="2000"/>
              <a:t>Συμμετοχή – κεφάλαια των μετόχων</a:t>
            </a:r>
          </a:p>
          <a:p>
            <a:pPr eaLnBrk="1" hangingPunct="1"/>
            <a:endParaRPr lang="el-GR" altLang="en-US" sz="2000"/>
          </a:p>
          <a:p>
            <a:pPr eaLnBrk="1" hangingPunct="1"/>
            <a:r>
              <a:rPr lang="el-GR" altLang="en-US" sz="2000">
                <a:solidFill>
                  <a:srgbClr val="0033CC"/>
                </a:solidFill>
              </a:rPr>
              <a:t>ΜΑΚΡΟΠΡΟΘΕΣΜΕΣ ΥΠΟΧΡΕΩΣΕΙΣ: </a:t>
            </a:r>
          </a:p>
          <a:p>
            <a:pPr eaLnBrk="1" hangingPunct="1"/>
            <a:r>
              <a:rPr lang="el-GR" altLang="en-US" sz="2000"/>
              <a:t>Δάνεια, γραμμάτια που η προθεσμία εξόφλησής τους λήγει μετά το τέλος της επόμενης χρήσης</a:t>
            </a:r>
          </a:p>
          <a:p>
            <a:pPr eaLnBrk="1" hangingPunct="1"/>
            <a:endParaRPr lang="el-GR" altLang="en-US" sz="2000">
              <a:solidFill>
                <a:srgbClr val="0033CC"/>
              </a:solidFill>
            </a:endParaRPr>
          </a:p>
          <a:p>
            <a:pPr eaLnBrk="1" hangingPunct="1"/>
            <a:r>
              <a:rPr lang="el-GR" altLang="en-US" sz="2000">
                <a:solidFill>
                  <a:srgbClr val="0033CC"/>
                </a:solidFill>
              </a:rPr>
              <a:t>ΒΡΑΧΥΠΡΟΘΕΣΜΕΣ ΥΠΟΧΡΕΩΣΕΙΣ: </a:t>
            </a:r>
          </a:p>
          <a:p>
            <a:pPr eaLnBrk="1" hangingPunct="1"/>
            <a:r>
              <a:rPr lang="el-GR" altLang="en-US" sz="2000"/>
              <a:t>Προμηθευτές, δάνεια, φόροι, τέλη, ασφάλιστρα που πρέπει να εξοφληθούν μέχρι το τέλος της επόμενης χρήσης</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Ορθογώνιο 3">
            <a:extLst>
              <a:ext uri="{FF2B5EF4-FFF2-40B4-BE49-F238E27FC236}">
                <a16:creationId xmlns:a16="http://schemas.microsoft.com/office/drawing/2014/main" id="{0A078A63-C45D-49F9-AF48-B6052E33D98D}"/>
              </a:ext>
            </a:extLst>
          </p:cNvPr>
          <p:cNvSpPr/>
          <p:nvPr/>
        </p:nvSpPr>
        <p:spPr>
          <a:xfrm>
            <a:off x="172279" y="1971841"/>
            <a:ext cx="12138992" cy="5355312"/>
          </a:xfrm>
          <a:prstGeom prst="rect">
            <a:avLst/>
          </a:prstGeom>
        </p:spPr>
        <p:txBody>
          <a:bodyPr wrap="square">
            <a:spAutoFit/>
          </a:bodyPr>
          <a:lstStyle/>
          <a:p>
            <a:r>
              <a:rPr lang="el-GR" b="1" dirty="0">
                <a:solidFill>
                  <a:srgbClr val="0000FF"/>
                </a:solidFill>
                <a:latin typeface="TimesNewRoman,Bold+1"/>
              </a:rPr>
              <a:t>Ε</a:t>
            </a:r>
            <a:r>
              <a:rPr lang="el-GR" b="1" dirty="0">
                <a:solidFill>
                  <a:srgbClr val="0000FF"/>
                </a:solidFill>
                <a:latin typeface="TimesNewRoman,Bold"/>
              </a:rPr>
              <a:t>: </a:t>
            </a:r>
            <a:r>
              <a:rPr lang="el-GR" b="1" dirty="0">
                <a:solidFill>
                  <a:srgbClr val="0000FF"/>
                </a:solidFill>
                <a:latin typeface="TimesNewRoman,Bold+1"/>
              </a:rPr>
              <a:t>Ενεργητικό </a:t>
            </a:r>
            <a:r>
              <a:rPr lang="el-GR" dirty="0">
                <a:solidFill>
                  <a:srgbClr val="0000FF"/>
                </a:solidFill>
                <a:latin typeface="TimesNewRoman"/>
              </a:rPr>
              <a:t>(</a:t>
            </a:r>
            <a:r>
              <a:rPr lang="en-US" dirty="0">
                <a:solidFill>
                  <a:srgbClr val="0000FF"/>
                </a:solidFill>
                <a:latin typeface="TimesNewRoman"/>
              </a:rPr>
              <a:t>assets)</a:t>
            </a:r>
            <a:endParaRPr lang="el-GR" dirty="0">
              <a:solidFill>
                <a:srgbClr val="000000"/>
              </a:solidFill>
              <a:latin typeface="TimesNewRoman"/>
            </a:endParaRPr>
          </a:p>
          <a:p>
            <a:r>
              <a:rPr lang="el-GR" b="1" dirty="0">
                <a:solidFill>
                  <a:srgbClr val="000000"/>
                </a:solidFill>
                <a:latin typeface="TimesNewRoman,Bold+1"/>
              </a:rPr>
              <a:t>Πάγιο </a:t>
            </a:r>
            <a:r>
              <a:rPr lang="el-GR" dirty="0">
                <a:solidFill>
                  <a:srgbClr val="000000"/>
                </a:solidFill>
                <a:latin typeface="TimesNewRoman"/>
              </a:rPr>
              <a:t>(</a:t>
            </a:r>
            <a:r>
              <a:rPr lang="el-GR" dirty="0" err="1">
                <a:solidFill>
                  <a:srgbClr val="000000"/>
                </a:solidFill>
                <a:latin typeface="TimesNewRoman"/>
              </a:rPr>
              <a:t>fixed</a:t>
            </a:r>
            <a:r>
              <a:rPr lang="el-GR" dirty="0">
                <a:solidFill>
                  <a:srgbClr val="000000"/>
                </a:solidFill>
                <a:latin typeface="TimesNewRoman"/>
              </a:rPr>
              <a:t> </a:t>
            </a:r>
            <a:r>
              <a:rPr lang="el-GR" dirty="0" err="1">
                <a:solidFill>
                  <a:srgbClr val="000000"/>
                </a:solidFill>
                <a:latin typeface="TimesNewRoman"/>
              </a:rPr>
              <a:t>assets</a:t>
            </a:r>
            <a:r>
              <a:rPr lang="el-GR" dirty="0">
                <a:solidFill>
                  <a:srgbClr val="000000"/>
                </a:solidFill>
                <a:latin typeface="TimesNewRoman"/>
              </a:rPr>
              <a:t>): </a:t>
            </a:r>
            <a:r>
              <a:rPr lang="el-GR" b="1" i="1" dirty="0" err="1">
                <a:solidFill>
                  <a:srgbClr val="000000"/>
                </a:solidFill>
                <a:latin typeface="TimesNewRoman,BoldItalic"/>
              </a:rPr>
              <a:t>Ενσώ</a:t>
            </a:r>
            <a:r>
              <a:rPr lang="el-GR" b="1" i="1" dirty="0" err="1">
                <a:solidFill>
                  <a:srgbClr val="000000"/>
                </a:solidFill>
                <a:latin typeface="TimesNewRoman,BoldItalic+1"/>
              </a:rPr>
              <a:t>µ</a:t>
            </a:r>
            <a:r>
              <a:rPr lang="el-GR" b="1" i="1" dirty="0" err="1">
                <a:solidFill>
                  <a:srgbClr val="000000"/>
                </a:solidFill>
                <a:latin typeface="TimesNewRoman,BoldItalic"/>
              </a:rPr>
              <a:t>ατες</a:t>
            </a:r>
            <a:r>
              <a:rPr lang="el-GR" b="1" i="1" dirty="0">
                <a:solidFill>
                  <a:srgbClr val="000000"/>
                </a:solidFill>
                <a:latin typeface="TimesNewRoman,BoldItalic"/>
              </a:rPr>
              <a:t> ακινητοποιήσεις</a:t>
            </a:r>
            <a:r>
              <a:rPr lang="el-GR" b="1" i="1" dirty="0">
                <a:solidFill>
                  <a:srgbClr val="000000"/>
                </a:solidFill>
                <a:latin typeface="TimesNewRoman,BoldItalic+1"/>
              </a:rPr>
              <a:t>: </a:t>
            </a:r>
            <a:r>
              <a:rPr lang="el-GR" dirty="0">
                <a:solidFill>
                  <a:srgbClr val="000000"/>
                </a:solidFill>
                <a:latin typeface="TimesNewRoman+1"/>
              </a:rPr>
              <a:t>Στοιχεία που δεν είναι </a:t>
            </a:r>
            <a:r>
              <a:rPr lang="el-GR" dirty="0" err="1">
                <a:solidFill>
                  <a:srgbClr val="000000"/>
                </a:solidFill>
                <a:latin typeface="TimesNewRoman+1"/>
              </a:rPr>
              <a:t>ά</a:t>
            </a:r>
            <a:r>
              <a:rPr lang="el-GR" dirty="0" err="1">
                <a:solidFill>
                  <a:srgbClr val="000000"/>
                </a:solidFill>
                <a:latin typeface="TimesNewRoman"/>
              </a:rPr>
              <a:t>µ</a:t>
            </a:r>
            <a:r>
              <a:rPr lang="el-GR" dirty="0" err="1">
                <a:solidFill>
                  <a:srgbClr val="000000"/>
                </a:solidFill>
                <a:latin typeface="TimesNewRoman+1"/>
              </a:rPr>
              <a:t>εσα</a:t>
            </a:r>
            <a:r>
              <a:rPr lang="el-GR" dirty="0">
                <a:solidFill>
                  <a:srgbClr val="000000"/>
                </a:solidFill>
                <a:latin typeface="TimesNewRoman+1"/>
              </a:rPr>
              <a:t> </a:t>
            </a:r>
            <a:r>
              <a:rPr lang="el-GR" dirty="0">
                <a:solidFill>
                  <a:srgbClr val="000000"/>
                </a:solidFill>
                <a:latin typeface="TimesNewRoman"/>
              </a:rPr>
              <a:t>µ</a:t>
            </a:r>
            <a:r>
              <a:rPr lang="el-GR" dirty="0" err="1">
                <a:solidFill>
                  <a:srgbClr val="000000"/>
                </a:solidFill>
                <a:latin typeface="TimesNewRoman+1"/>
              </a:rPr>
              <a:t>ετατρέψι</a:t>
            </a:r>
            <a:r>
              <a:rPr lang="el-GR" dirty="0" err="1">
                <a:solidFill>
                  <a:srgbClr val="000000"/>
                </a:solidFill>
                <a:latin typeface="TimesNewRoman"/>
              </a:rPr>
              <a:t>µ</a:t>
            </a:r>
            <a:r>
              <a:rPr lang="el-GR" dirty="0" err="1">
                <a:solidFill>
                  <a:srgbClr val="000000"/>
                </a:solidFill>
                <a:latin typeface="TimesNewRoman+1"/>
              </a:rPr>
              <a:t>α</a:t>
            </a:r>
            <a:r>
              <a:rPr lang="el-GR" dirty="0">
                <a:solidFill>
                  <a:srgbClr val="000000"/>
                </a:solidFill>
                <a:latin typeface="TimesNewRoman+1"/>
              </a:rPr>
              <a:t> σε </a:t>
            </a:r>
            <a:r>
              <a:rPr lang="el-GR" dirty="0">
                <a:solidFill>
                  <a:srgbClr val="000000"/>
                </a:solidFill>
                <a:latin typeface="TimesNewRoman"/>
              </a:rPr>
              <a:t>µ</a:t>
            </a:r>
            <a:r>
              <a:rPr lang="el-GR" dirty="0" err="1">
                <a:solidFill>
                  <a:srgbClr val="000000"/>
                </a:solidFill>
                <a:latin typeface="TimesNewRoman+1"/>
              </a:rPr>
              <a:t>ετρητά</a:t>
            </a:r>
            <a:r>
              <a:rPr lang="el-GR" dirty="0">
                <a:solidFill>
                  <a:srgbClr val="000000"/>
                </a:solidFill>
                <a:latin typeface="TimesNewRoman+1"/>
              </a:rPr>
              <a:t> </a:t>
            </a:r>
            <a:r>
              <a:rPr lang="el-GR" dirty="0">
                <a:solidFill>
                  <a:srgbClr val="000000"/>
                </a:solidFill>
                <a:latin typeface="TimesNewRoman"/>
              </a:rPr>
              <a:t>(</a:t>
            </a:r>
            <a:r>
              <a:rPr lang="el-GR" dirty="0">
                <a:solidFill>
                  <a:srgbClr val="000000"/>
                </a:solidFill>
                <a:latin typeface="TimesNewRoman+1"/>
              </a:rPr>
              <a:t>εργοστάσια</a:t>
            </a:r>
            <a:r>
              <a:rPr lang="el-GR" dirty="0">
                <a:solidFill>
                  <a:srgbClr val="000000"/>
                </a:solidFill>
                <a:latin typeface="TimesNewRoman"/>
              </a:rPr>
              <a:t>, </a:t>
            </a:r>
            <a:r>
              <a:rPr lang="el-GR" dirty="0">
                <a:solidFill>
                  <a:srgbClr val="000000"/>
                </a:solidFill>
                <a:latin typeface="TimesNewRoman+1"/>
              </a:rPr>
              <a:t>γήπεδα</a:t>
            </a:r>
            <a:r>
              <a:rPr lang="el-GR" dirty="0">
                <a:solidFill>
                  <a:srgbClr val="000000"/>
                </a:solidFill>
                <a:latin typeface="TimesNewRoman"/>
              </a:rPr>
              <a:t>, µ</a:t>
            </a:r>
            <a:r>
              <a:rPr lang="el-GR" dirty="0" err="1">
                <a:solidFill>
                  <a:srgbClr val="000000"/>
                </a:solidFill>
                <a:latin typeface="TimesNewRoman+1"/>
              </a:rPr>
              <a:t>ηχανές</a:t>
            </a:r>
            <a:r>
              <a:rPr lang="el-GR" dirty="0">
                <a:solidFill>
                  <a:srgbClr val="000000"/>
                </a:solidFill>
                <a:latin typeface="TimesNewRoman"/>
              </a:rPr>
              <a:t>,</a:t>
            </a:r>
          </a:p>
          <a:p>
            <a:r>
              <a:rPr lang="el-GR" dirty="0">
                <a:solidFill>
                  <a:srgbClr val="000000"/>
                </a:solidFill>
                <a:latin typeface="TimesNewRoman"/>
              </a:rPr>
              <a:t>µ</a:t>
            </a:r>
            <a:r>
              <a:rPr lang="el-GR" dirty="0" err="1">
                <a:solidFill>
                  <a:srgbClr val="000000"/>
                </a:solidFill>
                <a:latin typeface="TimesNewRoman+1"/>
              </a:rPr>
              <a:t>εταφορικά</a:t>
            </a:r>
            <a:r>
              <a:rPr lang="el-GR" dirty="0">
                <a:solidFill>
                  <a:srgbClr val="000000"/>
                </a:solidFill>
                <a:latin typeface="TimesNewRoman+1"/>
              </a:rPr>
              <a:t> </a:t>
            </a:r>
            <a:r>
              <a:rPr lang="el-GR" dirty="0">
                <a:solidFill>
                  <a:srgbClr val="000000"/>
                </a:solidFill>
                <a:latin typeface="TimesNewRoman"/>
              </a:rPr>
              <a:t>µ</a:t>
            </a:r>
            <a:r>
              <a:rPr lang="el-GR" dirty="0" err="1">
                <a:solidFill>
                  <a:srgbClr val="000000"/>
                </a:solidFill>
                <a:latin typeface="TimesNewRoman+1"/>
              </a:rPr>
              <a:t>έσα</a:t>
            </a:r>
            <a:r>
              <a:rPr lang="el-GR" dirty="0">
                <a:solidFill>
                  <a:srgbClr val="000000"/>
                </a:solidFill>
                <a:latin typeface="TimesNewRoman"/>
              </a:rPr>
              <a:t>, </a:t>
            </a:r>
            <a:r>
              <a:rPr lang="el-GR" dirty="0" err="1">
                <a:solidFill>
                  <a:srgbClr val="000000"/>
                </a:solidFill>
                <a:latin typeface="TimesNewRoman+1"/>
              </a:rPr>
              <a:t>εξοπλισ</a:t>
            </a:r>
            <a:r>
              <a:rPr lang="el-GR" dirty="0" err="1">
                <a:solidFill>
                  <a:srgbClr val="000000"/>
                </a:solidFill>
                <a:latin typeface="TimesNewRoman"/>
              </a:rPr>
              <a:t>µ</a:t>
            </a:r>
            <a:r>
              <a:rPr lang="el-GR" dirty="0" err="1">
                <a:solidFill>
                  <a:srgbClr val="000000"/>
                </a:solidFill>
                <a:latin typeface="TimesNewRoman+1"/>
              </a:rPr>
              <a:t>ός</a:t>
            </a:r>
            <a:r>
              <a:rPr lang="el-GR" dirty="0">
                <a:solidFill>
                  <a:srgbClr val="000000"/>
                </a:solidFill>
                <a:latin typeface="TimesNewRoman"/>
              </a:rPr>
              <a:t>, </a:t>
            </a:r>
            <a:r>
              <a:rPr lang="el-GR" dirty="0" err="1">
                <a:solidFill>
                  <a:srgbClr val="000000"/>
                </a:solidFill>
                <a:latin typeface="TimesNewRoman+1"/>
              </a:rPr>
              <a:t>κλπ</a:t>
            </a:r>
            <a:r>
              <a:rPr lang="el-GR" dirty="0">
                <a:solidFill>
                  <a:srgbClr val="000000"/>
                </a:solidFill>
                <a:latin typeface="TimesNewRoman"/>
              </a:rPr>
              <a:t>), </a:t>
            </a:r>
            <a:r>
              <a:rPr lang="el-GR" dirty="0" err="1">
                <a:solidFill>
                  <a:srgbClr val="000000"/>
                </a:solidFill>
                <a:latin typeface="TimesNewRoman+1"/>
              </a:rPr>
              <a:t>εκφρασ</a:t>
            </a:r>
            <a:r>
              <a:rPr lang="el-GR" dirty="0" err="1">
                <a:solidFill>
                  <a:srgbClr val="000000"/>
                </a:solidFill>
                <a:latin typeface="TimesNewRoman"/>
              </a:rPr>
              <a:t>µ</a:t>
            </a:r>
            <a:r>
              <a:rPr lang="el-GR" dirty="0" err="1">
                <a:solidFill>
                  <a:srgbClr val="000000"/>
                </a:solidFill>
                <a:latin typeface="TimesNewRoman+1"/>
              </a:rPr>
              <a:t>ένα</a:t>
            </a:r>
            <a:r>
              <a:rPr lang="el-GR" dirty="0">
                <a:solidFill>
                  <a:srgbClr val="000000"/>
                </a:solidFill>
                <a:latin typeface="TimesNewRoman+1"/>
              </a:rPr>
              <a:t> σε </a:t>
            </a:r>
            <a:r>
              <a:rPr lang="el-GR" i="1" dirty="0">
                <a:solidFill>
                  <a:srgbClr val="000000"/>
                </a:solidFill>
                <a:latin typeface="TimesNewRoman,Italic"/>
              </a:rPr>
              <a:t>τρέχουσες λογιστικές αξίες </a:t>
            </a:r>
            <a:r>
              <a:rPr lang="el-GR" dirty="0">
                <a:solidFill>
                  <a:srgbClr val="000000"/>
                </a:solidFill>
                <a:latin typeface="TimesNewRoman"/>
              </a:rPr>
              <a:t>(</a:t>
            </a:r>
            <a:r>
              <a:rPr lang="el-GR" dirty="0">
                <a:solidFill>
                  <a:srgbClr val="000000"/>
                </a:solidFill>
                <a:latin typeface="TimesNewRoman+1"/>
              </a:rPr>
              <a:t>δηλαδή</a:t>
            </a:r>
            <a:r>
              <a:rPr lang="el-GR" dirty="0">
                <a:solidFill>
                  <a:srgbClr val="000000"/>
                </a:solidFill>
                <a:latin typeface="TimesNewRoman"/>
              </a:rPr>
              <a:t>, </a:t>
            </a:r>
            <a:r>
              <a:rPr lang="el-GR" dirty="0">
                <a:solidFill>
                  <a:srgbClr val="000000"/>
                </a:solidFill>
                <a:latin typeface="TimesNewRoman+1"/>
              </a:rPr>
              <a:t>αρχική δαπάνη απόκτησης</a:t>
            </a:r>
          </a:p>
          <a:p>
            <a:r>
              <a:rPr lang="el-GR" i="1" dirty="0">
                <a:solidFill>
                  <a:srgbClr val="000000"/>
                </a:solidFill>
                <a:latin typeface="TimesNewRoman,Italic+1"/>
              </a:rPr>
              <a:t>µ</a:t>
            </a:r>
            <a:r>
              <a:rPr lang="el-GR" i="1" dirty="0" err="1">
                <a:solidFill>
                  <a:srgbClr val="000000"/>
                </a:solidFill>
                <a:latin typeface="TimesNewRoman,Italic"/>
              </a:rPr>
              <a:t>είον</a:t>
            </a:r>
            <a:r>
              <a:rPr lang="el-GR" i="1" dirty="0">
                <a:solidFill>
                  <a:srgbClr val="000000"/>
                </a:solidFill>
                <a:latin typeface="TimesNewRoman,Italic"/>
              </a:rPr>
              <a:t> </a:t>
            </a:r>
            <a:r>
              <a:rPr lang="el-GR" dirty="0">
                <a:solidFill>
                  <a:srgbClr val="000000"/>
                </a:solidFill>
                <a:latin typeface="TimesNewRoman+1"/>
              </a:rPr>
              <a:t>οι αποσβέσεις</a:t>
            </a:r>
            <a:r>
              <a:rPr lang="el-GR" dirty="0">
                <a:solidFill>
                  <a:srgbClr val="000000"/>
                </a:solidFill>
                <a:latin typeface="TimesNewRoman"/>
              </a:rPr>
              <a:t>).</a:t>
            </a:r>
          </a:p>
          <a:p>
            <a:r>
              <a:rPr lang="el-GR" b="1" i="1" dirty="0" err="1">
                <a:solidFill>
                  <a:srgbClr val="000000"/>
                </a:solidFill>
                <a:latin typeface="TimesNewRoman,BoldItalic"/>
              </a:rPr>
              <a:t>Ασώ</a:t>
            </a:r>
            <a:r>
              <a:rPr lang="el-GR" b="1" i="1" dirty="0" err="1">
                <a:solidFill>
                  <a:srgbClr val="000000"/>
                </a:solidFill>
                <a:latin typeface="TimesNewRoman,BoldItalic+1"/>
              </a:rPr>
              <a:t>µ</a:t>
            </a:r>
            <a:r>
              <a:rPr lang="el-GR" b="1" i="1" dirty="0" err="1">
                <a:solidFill>
                  <a:srgbClr val="000000"/>
                </a:solidFill>
                <a:latin typeface="TimesNewRoman,BoldItalic"/>
              </a:rPr>
              <a:t>ατες</a:t>
            </a:r>
            <a:r>
              <a:rPr lang="el-GR" b="1" i="1" dirty="0">
                <a:solidFill>
                  <a:srgbClr val="000000"/>
                </a:solidFill>
                <a:latin typeface="TimesNewRoman,BoldItalic"/>
              </a:rPr>
              <a:t> ακινητοποιήσεις</a:t>
            </a:r>
            <a:r>
              <a:rPr lang="el-GR" dirty="0">
                <a:solidFill>
                  <a:srgbClr val="000000"/>
                </a:solidFill>
                <a:latin typeface="TimesNewRoman"/>
              </a:rPr>
              <a:t>: </a:t>
            </a:r>
            <a:r>
              <a:rPr lang="el-GR" dirty="0">
                <a:solidFill>
                  <a:srgbClr val="000000"/>
                </a:solidFill>
                <a:latin typeface="TimesNewRoman+1"/>
              </a:rPr>
              <a:t>Έξοδα ερευνών και ανάπτυξης καθώς και άυλα στοιχεία </a:t>
            </a:r>
            <a:r>
              <a:rPr lang="el-GR" dirty="0">
                <a:solidFill>
                  <a:srgbClr val="000000"/>
                </a:solidFill>
                <a:latin typeface="TimesNewRoman"/>
              </a:rPr>
              <a:t>(</a:t>
            </a:r>
            <a:r>
              <a:rPr lang="el-GR" dirty="0">
                <a:solidFill>
                  <a:srgbClr val="000000"/>
                </a:solidFill>
                <a:latin typeface="TimesNewRoman+1"/>
              </a:rPr>
              <a:t>π</a:t>
            </a:r>
            <a:r>
              <a:rPr lang="el-GR" dirty="0">
                <a:solidFill>
                  <a:srgbClr val="000000"/>
                </a:solidFill>
                <a:latin typeface="TimesNewRoman"/>
              </a:rPr>
              <a:t>.</a:t>
            </a:r>
            <a:r>
              <a:rPr lang="el-GR" dirty="0">
                <a:solidFill>
                  <a:srgbClr val="000000"/>
                </a:solidFill>
                <a:latin typeface="TimesNewRoman+1"/>
              </a:rPr>
              <a:t>χ</a:t>
            </a:r>
            <a:r>
              <a:rPr lang="el-GR" dirty="0">
                <a:solidFill>
                  <a:srgbClr val="000000"/>
                </a:solidFill>
                <a:latin typeface="TimesNewRoman"/>
              </a:rPr>
              <a:t>. </a:t>
            </a:r>
            <a:r>
              <a:rPr lang="el-GR" dirty="0" err="1">
                <a:solidFill>
                  <a:srgbClr val="000000"/>
                </a:solidFill>
                <a:latin typeface="TimesNewRoman+1"/>
              </a:rPr>
              <a:t>δικαιώ</a:t>
            </a:r>
            <a:r>
              <a:rPr lang="el-GR" dirty="0" err="1">
                <a:solidFill>
                  <a:srgbClr val="000000"/>
                </a:solidFill>
                <a:latin typeface="TimesNewRoman"/>
              </a:rPr>
              <a:t>µ</a:t>
            </a:r>
            <a:r>
              <a:rPr lang="el-GR" dirty="0" err="1">
                <a:solidFill>
                  <a:srgbClr val="000000"/>
                </a:solidFill>
                <a:latin typeface="TimesNewRoman+1"/>
              </a:rPr>
              <a:t>ατα</a:t>
            </a:r>
            <a:r>
              <a:rPr lang="el-GR" dirty="0">
                <a:solidFill>
                  <a:srgbClr val="000000"/>
                </a:solidFill>
                <a:latin typeface="TimesNewRoman+1"/>
              </a:rPr>
              <a:t> ευρεσιτεχνίας</a:t>
            </a:r>
            <a:r>
              <a:rPr lang="el-GR" dirty="0">
                <a:solidFill>
                  <a:srgbClr val="000000"/>
                </a:solidFill>
                <a:latin typeface="TimesNewRoman"/>
              </a:rPr>
              <a:t>,</a:t>
            </a:r>
          </a:p>
          <a:p>
            <a:r>
              <a:rPr lang="el-GR" dirty="0" err="1">
                <a:solidFill>
                  <a:srgbClr val="000000"/>
                </a:solidFill>
                <a:latin typeface="TimesNewRoman+1"/>
              </a:rPr>
              <a:t>ε</a:t>
            </a:r>
            <a:r>
              <a:rPr lang="el-GR" dirty="0" err="1">
                <a:solidFill>
                  <a:srgbClr val="000000"/>
                </a:solidFill>
                <a:latin typeface="TimesNewRoman"/>
              </a:rPr>
              <a:t>µ</a:t>
            </a:r>
            <a:r>
              <a:rPr lang="el-GR" dirty="0" err="1">
                <a:solidFill>
                  <a:srgbClr val="000000"/>
                </a:solidFill>
                <a:latin typeface="TimesNewRoman+1"/>
              </a:rPr>
              <a:t>πορικά</a:t>
            </a:r>
            <a:r>
              <a:rPr lang="el-GR" dirty="0">
                <a:solidFill>
                  <a:srgbClr val="000000"/>
                </a:solidFill>
                <a:latin typeface="TimesNewRoman+1"/>
              </a:rPr>
              <a:t> </a:t>
            </a:r>
            <a:r>
              <a:rPr lang="el-GR" dirty="0" err="1">
                <a:solidFill>
                  <a:srgbClr val="000000"/>
                </a:solidFill>
                <a:latin typeface="TimesNewRoman+1"/>
              </a:rPr>
              <a:t>σή</a:t>
            </a:r>
            <a:r>
              <a:rPr lang="el-GR" dirty="0" err="1">
                <a:solidFill>
                  <a:srgbClr val="000000"/>
                </a:solidFill>
                <a:latin typeface="TimesNewRoman"/>
              </a:rPr>
              <a:t>µ</a:t>
            </a:r>
            <a:r>
              <a:rPr lang="el-GR" dirty="0" err="1">
                <a:solidFill>
                  <a:srgbClr val="000000"/>
                </a:solidFill>
                <a:latin typeface="TimesNewRoman+1"/>
              </a:rPr>
              <a:t>ατα</a:t>
            </a:r>
            <a:r>
              <a:rPr lang="el-GR" dirty="0">
                <a:solidFill>
                  <a:srgbClr val="000000"/>
                </a:solidFill>
                <a:latin typeface="TimesNewRoman"/>
              </a:rPr>
              <a:t>, </a:t>
            </a:r>
            <a:r>
              <a:rPr lang="el-GR" dirty="0" err="1">
                <a:solidFill>
                  <a:srgbClr val="000000"/>
                </a:solidFill>
                <a:latin typeface="TimesNewRoman+1"/>
              </a:rPr>
              <a:t>προνό</a:t>
            </a:r>
            <a:r>
              <a:rPr lang="el-GR" dirty="0" err="1">
                <a:solidFill>
                  <a:srgbClr val="000000"/>
                </a:solidFill>
                <a:latin typeface="TimesNewRoman"/>
              </a:rPr>
              <a:t>µ</a:t>
            </a:r>
            <a:r>
              <a:rPr lang="el-GR" dirty="0" err="1">
                <a:solidFill>
                  <a:srgbClr val="000000"/>
                </a:solidFill>
                <a:latin typeface="TimesNewRoman+1"/>
              </a:rPr>
              <a:t>ια</a:t>
            </a:r>
            <a:r>
              <a:rPr lang="el-GR" dirty="0">
                <a:solidFill>
                  <a:srgbClr val="000000"/>
                </a:solidFill>
                <a:latin typeface="TimesNewRoman"/>
              </a:rPr>
              <a:t>, </a:t>
            </a:r>
            <a:r>
              <a:rPr lang="el-GR" dirty="0" err="1">
                <a:solidFill>
                  <a:srgbClr val="000000"/>
                </a:solidFill>
                <a:latin typeface="TimesNewRoman+1"/>
              </a:rPr>
              <a:t>φή</a:t>
            </a:r>
            <a:r>
              <a:rPr lang="el-GR" dirty="0" err="1">
                <a:solidFill>
                  <a:srgbClr val="000000"/>
                </a:solidFill>
                <a:latin typeface="TimesNewRoman"/>
              </a:rPr>
              <a:t>µ</a:t>
            </a:r>
            <a:r>
              <a:rPr lang="el-GR" dirty="0" err="1">
                <a:solidFill>
                  <a:srgbClr val="000000"/>
                </a:solidFill>
                <a:latin typeface="TimesNewRoman+1"/>
              </a:rPr>
              <a:t>η</a:t>
            </a:r>
            <a:r>
              <a:rPr lang="el-GR" dirty="0">
                <a:solidFill>
                  <a:srgbClr val="000000"/>
                </a:solidFill>
                <a:latin typeface="TimesNewRoman"/>
              </a:rPr>
              <a:t>, </a:t>
            </a:r>
            <a:r>
              <a:rPr lang="el-GR" dirty="0">
                <a:solidFill>
                  <a:srgbClr val="000000"/>
                </a:solidFill>
                <a:latin typeface="TimesNewRoman+1"/>
              </a:rPr>
              <a:t>παραχωρήσεις</a:t>
            </a:r>
            <a:r>
              <a:rPr lang="el-GR" dirty="0">
                <a:solidFill>
                  <a:srgbClr val="000000"/>
                </a:solidFill>
                <a:latin typeface="TimesNewRoman"/>
              </a:rPr>
              <a:t>, </a:t>
            </a:r>
            <a:r>
              <a:rPr lang="el-GR" dirty="0">
                <a:solidFill>
                  <a:srgbClr val="000000"/>
                </a:solidFill>
                <a:latin typeface="TimesNewRoman+1"/>
              </a:rPr>
              <a:t>κλπ</a:t>
            </a:r>
            <a:r>
              <a:rPr lang="el-GR" dirty="0">
                <a:solidFill>
                  <a:srgbClr val="000000"/>
                </a:solidFill>
                <a:latin typeface="TimesNewRoman"/>
              </a:rPr>
              <a:t>.), </a:t>
            </a:r>
            <a:r>
              <a:rPr lang="el-GR" dirty="0">
                <a:solidFill>
                  <a:srgbClr val="000000"/>
                </a:solidFill>
                <a:latin typeface="TimesNewRoman+1"/>
              </a:rPr>
              <a:t>που </a:t>
            </a:r>
            <a:r>
              <a:rPr lang="el-GR" dirty="0" err="1">
                <a:solidFill>
                  <a:srgbClr val="000000"/>
                </a:solidFill>
                <a:latin typeface="TimesNewRoman+1"/>
              </a:rPr>
              <a:t>αποτι</a:t>
            </a:r>
            <a:r>
              <a:rPr lang="el-GR" dirty="0" err="1">
                <a:solidFill>
                  <a:srgbClr val="000000"/>
                </a:solidFill>
                <a:latin typeface="TimesNewRoman"/>
              </a:rPr>
              <a:t>µ</a:t>
            </a:r>
            <a:r>
              <a:rPr lang="el-GR" dirty="0" err="1">
                <a:solidFill>
                  <a:srgbClr val="000000"/>
                </a:solidFill>
                <a:latin typeface="TimesNewRoman+1"/>
              </a:rPr>
              <a:t>ούνται</a:t>
            </a:r>
            <a:r>
              <a:rPr lang="el-GR" dirty="0">
                <a:solidFill>
                  <a:srgbClr val="000000"/>
                </a:solidFill>
                <a:latin typeface="TimesNewRoman+1"/>
              </a:rPr>
              <a:t> </a:t>
            </a:r>
            <a:r>
              <a:rPr lang="el-GR" dirty="0" err="1">
                <a:solidFill>
                  <a:srgbClr val="000000"/>
                </a:solidFill>
                <a:latin typeface="TimesNewRoman+1"/>
              </a:rPr>
              <a:t>χρη</a:t>
            </a:r>
            <a:r>
              <a:rPr lang="el-GR" dirty="0" err="1">
                <a:solidFill>
                  <a:srgbClr val="000000"/>
                </a:solidFill>
                <a:latin typeface="TimesNewRoman"/>
              </a:rPr>
              <a:t>µ</a:t>
            </a:r>
            <a:r>
              <a:rPr lang="el-GR" dirty="0" err="1">
                <a:solidFill>
                  <a:srgbClr val="000000"/>
                </a:solidFill>
                <a:latin typeface="TimesNewRoman+1"/>
              </a:rPr>
              <a:t>ατικά</a:t>
            </a:r>
            <a:r>
              <a:rPr lang="el-GR" dirty="0">
                <a:solidFill>
                  <a:srgbClr val="000000"/>
                </a:solidFill>
                <a:latin typeface="TimesNewRoman+1"/>
              </a:rPr>
              <a:t> και </a:t>
            </a:r>
            <a:r>
              <a:rPr lang="el-GR" dirty="0">
                <a:solidFill>
                  <a:srgbClr val="000000"/>
                </a:solidFill>
                <a:latin typeface="TimesNewRoman"/>
              </a:rPr>
              <a:t>µ</a:t>
            </a:r>
            <a:r>
              <a:rPr lang="el-GR" dirty="0" err="1">
                <a:solidFill>
                  <a:srgbClr val="000000"/>
                </a:solidFill>
                <a:latin typeface="TimesNewRoman+1"/>
              </a:rPr>
              <a:t>πορούν</a:t>
            </a:r>
            <a:r>
              <a:rPr lang="el-GR" dirty="0">
                <a:solidFill>
                  <a:srgbClr val="000000"/>
                </a:solidFill>
                <a:latin typeface="TimesNewRoman+1"/>
              </a:rPr>
              <a:t> να αποτελέσουν</a:t>
            </a:r>
          </a:p>
          <a:p>
            <a:r>
              <a:rPr lang="el-GR" dirty="0" err="1">
                <a:solidFill>
                  <a:srgbClr val="000000"/>
                </a:solidFill>
                <a:latin typeface="TimesNewRoman+1"/>
              </a:rPr>
              <a:t>αντικεί</a:t>
            </a:r>
            <a:r>
              <a:rPr lang="el-GR" dirty="0" err="1">
                <a:solidFill>
                  <a:srgbClr val="000000"/>
                </a:solidFill>
                <a:latin typeface="TimesNewRoman"/>
              </a:rPr>
              <a:t>µ</a:t>
            </a:r>
            <a:r>
              <a:rPr lang="el-GR" dirty="0" err="1">
                <a:solidFill>
                  <a:srgbClr val="000000"/>
                </a:solidFill>
                <a:latin typeface="TimesNewRoman+1"/>
              </a:rPr>
              <a:t>ενο</a:t>
            </a:r>
            <a:r>
              <a:rPr lang="el-GR" dirty="0">
                <a:solidFill>
                  <a:srgbClr val="000000"/>
                </a:solidFill>
                <a:latin typeface="TimesNewRoman+1"/>
              </a:rPr>
              <a:t> συναλλαγής</a:t>
            </a:r>
            <a:r>
              <a:rPr lang="el-GR" dirty="0">
                <a:solidFill>
                  <a:srgbClr val="000000"/>
                </a:solidFill>
                <a:latin typeface="TimesNewRoman"/>
              </a:rPr>
              <a:t>. </a:t>
            </a:r>
            <a:r>
              <a:rPr lang="el-GR" dirty="0">
                <a:solidFill>
                  <a:srgbClr val="000000"/>
                </a:solidFill>
                <a:latin typeface="TimesNewRoman+1"/>
              </a:rPr>
              <a:t>Εκφράζονται σε λογιστικές αξίες</a:t>
            </a:r>
            <a:r>
              <a:rPr lang="el-GR" dirty="0">
                <a:solidFill>
                  <a:srgbClr val="000000"/>
                </a:solidFill>
                <a:latin typeface="TimesNewRoman"/>
              </a:rPr>
              <a:t>, </a:t>
            </a:r>
            <a:r>
              <a:rPr lang="el-GR" dirty="0">
                <a:solidFill>
                  <a:srgbClr val="000000"/>
                </a:solidFill>
                <a:latin typeface="TimesNewRoman+1"/>
              </a:rPr>
              <a:t>θεωρώντας και αποσβέσεις</a:t>
            </a:r>
            <a:r>
              <a:rPr lang="el-GR" dirty="0">
                <a:solidFill>
                  <a:srgbClr val="000000"/>
                </a:solidFill>
                <a:latin typeface="TimesNewRoman"/>
              </a:rPr>
              <a:t>.</a:t>
            </a:r>
          </a:p>
          <a:p>
            <a:r>
              <a:rPr lang="el-GR" b="1" dirty="0">
                <a:solidFill>
                  <a:srgbClr val="000000"/>
                </a:solidFill>
                <a:latin typeface="TimesNewRoman,Bold+1"/>
              </a:rPr>
              <a:t>Τρέχον </a:t>
            </a:r>
            <a:r>
              <a:rPr lang="el-GR" dirty="0">
                <a:solidFill>
                  <a:srgbClr val="000000"/>
                </a:solidFill>
                <a:latin typeface="TimesNewRoman+1"/>
              </a:rPr>
              <a:t>ή</a:t>
            </a:r>
          </a:p>
          <a:p>
            <a:r>
              <a:rPr lang="el-GR" b="1" dirty="0">
                <a:solidFill>
                  <a:srgbClr val="000000"/>
                </a:solidFill>
                <a:latin typeface="TimesNewRoman,Bold+1"/>
              </a:rPr>
              <a:t>κυκλοφορούν</a:t>
            </a:r>
          </a:p>
          <a:p>
            <a:r>
              <a:rPr lang="en-US" dirty="0">
                <a:solidFill>
                  <a:srgbClr val="000000"/>
                </a:solidFill>
                <a:latin typeface="TimesNewRoman"/>
              </a:rPr>
              <a:t>(current assets):</a:t>
            </a:r>
          </a:p>
          <a:p>
            <a:r>
              <a:rPr lang="el-GR" dirty="0">
                <a:solidFill>
                  <a:srgbClr val="000000"/>
                </a:solidFill>
                <a:latin typeface="TimesNewRoman+1"/>
              </a:rPr>
              <a:t>Περιουσιακά στοιχεία </a:t>
            </a:r>
            <a:r>
              <a:rPr lang="el-GR" dirty="0" err="1">
                <a:solidFill>
                  <a:srgbClr val="000000"/>
                </a:solidFill>
                <a:latin typeface="TimesNewRoman+1"/>
              </a:rPr>
              <a:t>ά</a:t>
            </a:r>
            <a:r>
              <a:rPr lang="el-GR" dirty="0" err="1">
                <a:solidFill>
                  <a:srgbClr val="000000"/>
                </a:solidFill>
                <a:latin typeface="TimesNewRoman"/>
              </a:rPr>
              <a:t>µ</a:t>
            </a:r>
            <a:r>
              <a:rPr lang="el-GR" dirty="0" err="1">
                <a:solidFill>
                  <a:srgbClr val="000000"/>
                </a:solidFill>
                <a:latin typeface="TimesNewRoman+1"/>
              </a:rPr>
              <a:t>εσα</a:t>
            </a:r>
            <a:r>
              <a:rPr lang="el-GR" dirty="0">
                <a:solidFill>
                  <a:srgbClr val="000000"/>
                </a:solidFill>
                <a:latin typeface="TimesNewRoman+1"/>
              </a:rPr>
              <a:t> </a:t>
            </a:r>
            <a:r>
              <a:rPr lang="el-GR" dirty="0">
                <a:solidFill>
                  <a:srgbClr val="000000"/>
                </a:solidFill>
                <a:latin typeface="TimesNewRoman"/>
              </a:rPr>
              <a:t>µ</a:t>
            </a:r>
            <a:r>
              <a:rPr lang="el-GR" dirty="0" err="1">
                <a:solidFill>
                  <a:srgbClr val="000000"/>
                </a:solidFill>
                <a:latin typeface="TimesNewRoman+1"/>
              </a:rPr>
              <a:t>ετατρέψι</a:t>
            </a:r>
            <a:r>
              <a:rPr lang="el-GR" dirty="0" err="1">
                <a:solidFill>
                  <a:srgbClr val="000000"/>
                </a:solidFill>
                <a:latin typeface="TimesNewRoman"/>
              </a:rPr>
              <a:t>µ</a:t>
            </a:r>
            <a:r>
              <a:rPr lang="el-GR" dirty="0" err="1">
                <a:solidFill>
                  <a:srgbClr val="000000"/>
                </a:solidFill>
                <a:latin typeface="TimesNewRoman+1"/>
              </a:rPr>
              <a:t>α</a:t>
            </a:r>
            <a:r>
              <a:rPr lang="el-GR" dirty="0">
                <a:solidFill>
                  <a:srgbClr val="000000"/>
                </a:solidFill>
                <a:latin typeface="TimesNewRoman+1"/>
              </a:rPr>
              <a:t> σε </a:t>
            </a:r>
            <a:r>
              <a:rPr lang="el-GR" dirty="0">
                <a:solidFill>
                  <a:srgbClr val="000000"/>
                </a:solidFill>
                <a:latin typeface="TimesNewRoman"/>
              </a:rPr>
              <a:t>µ</a:t>
            </a:r>
            <a:r>
              <a:rPr lang="el-GR" dirty="0" err="1">
                <a:solidFill>
                  <a:srgbClr val="000000"/>
                </a:solidFill>
                <a:latin typeface="TimesNewRoman+1"/>
              </a:rPr>
              <a:t>ετρητά</a:t>
            </a:r>
            <a:r>
              <a:rPr lang="el-GR" dirty="0">
                <a:solidFill>
                  <a:srgbClr val="000000"/>
                </a:solidFill>
                <a:latin typeface="TimesNewRoman"/>
              </a:rPr>
              <a:t>.</a:t>
            </a:r>
          </a:p>
          <a:p>
            <a:r>
              <a:rPr lang="el-GR" sz="1000" b="0" i="0" u="none" strike="noStrike" baseline="0" dirty="0">
                <a:solidFill>
                  <a:srgbClr val="000000"/>
                </a:solidFill>
                <a:latin typeface="Symbol" panose="05050102010706020507" pitchFamily="18" charset="2"/>
              </a:rPr>
              <a:t>• </a:t>
            </a:r>
            <a:r>
              <a:rPr lang="el-GR" b="1" i="1" dirty="0" err="1">
                <a:solidFill>
                  <a:srgbClr val="660037"/>
                </a:solidFill>
                <a:latin typeface="TimesNewRoman,BoldItalic"/>
              </a:rPr>
              <a:t>Αποθέ</a:t>
            </a:r>
            <a:r>
              <a:rPr lang="el-GR" b="1" i="1" dirty="0" err="1">
                <a:solidFill>
                  <a:srgbClr val="660037"/>
                </a:solidFill>
                <a:latin typeface="TimesNewRoman,BoldItalic+1"/>
              </a:rPr>
              <a:t>µ</a:t>
            </a:r>
            <a:r>
              <a:rPr lang="el-GR" b="1" i="1" dirty="0" err="1">
                <a:solidFill>
                  <a:srgbClr val="660037"/>
                </a:solidFill>
                <a:latin typeface="TimesNewRoman,BoldItalic"/>
              </a:rPr>
              <a:t>ατα</a:t>
            </a:r>
            <a:r>
              <a:rPr lang="el-GR" b="1" i="1" dirty="0">
                <a:solidFill>
                  <a:srgbClr val="660037"/>
                </a:solidFill>
                <a:latin typeface="TimesNewRoman,BoldItalic"/>
              </a:rPr>
              <a:t> </a:t>
            </a:r>
            <a:r>
              <a:rPr lang="el-GR" dirty="0">
                <a:solidFill>
                  <a:srgbClr val="000000"/>
                </a:solidFill>
                <a:latin typeface="TimesNewRoman"/>
              </a:rPr>
              <a:t>(</a:t>
            </a:r>
            <a:r>
              <a:rPr lang="el-GR" dirty="0">
                <a:solidFill>
                  <a:srgbClr val="000000"/>
                </a:solidFill>
                <a:latin typeface="TimesNewRoman+1"/>
              </a:rPr>
              <a:t>πρώτων υλών και προϊόντων</a:t>
            </a:r>
            <a:r>
              <a:rPr lang="el-GR" dirty="0">
                <a:solidFill>
                  <a:srgbClr val="000000"/>
                </a:solidFill>
                <a:latin typeface="TimesNewRoman"/>
              </a:rPr>
              <a:t>).</a:t>
            </a:r>
          </a:p>
          <a:p>
            <a:r>
              <a:rPr lang="el-GR" sz="1000" b="0" i="0" u="none" strike="noStrike" baseline="0" dirty="0">
                <a:solidFill>
                  <a:srgbClr val="000000"/>
                </a:solidFill>
                <a:latin typeface="Symbol" panose="05050102010706020507" pitchFamily="18" charset="2"/>
              </a:rPr>
              <a:t>• </a:t>
            </a:r>
            <a:r>
              <a:rPr lang="el-GR" b="1" i="1" dirty="0" err="1">
                <a:solidFill>
                  <a:srgbClr val="660037"/>
                </a:solidFill>
                <a:latin typeface="TimesNewRoman,BoldItalic"/>
              </a:rPr>
              <a:t>Βραχυπρόθεσ</a:t>
            </a:r>
            <a:r>
              <a:rPr lang="el-GR" b="1" i="1" dirty="0" err="1">
                <a:solidFill>
                  <a:srgbClr val="660037"/>
                </a:solidFill>
                <a:latin typeface="TimesNewRoman,BoldItalic+1"/>
              </a:rPr>
              <a:t>µ</a:t>
            </a:r>
            <a:r>
              <a:rPr lang="el-GR" b="1" i="1" dirty="0" err="1">
                <a:solidFill>
                  <a:srgbClr val="660037"/>
                </a:solidFill>
                <a:latin typeface="TimesNewRoman,BoldItalic"/>
              </a:rPr>
              <a:t>ες</a:t>
            </a:r>
            <a:r>
              <a:rPr lang="el-GR" b="1" i="1" dirty="0">
                <a:solidFill>
                  <a:srgbClr val="660037"/>
                </a:solidFill>
                <a:latin typeface="TimesNewRoman,BoldItalic"/>
              </a:rPr>
              <a:t> </a:t>
            </a:r>
            <a:r>
              <a:rPr lang="el-GR" dirty="0">
                <a:solidFill>
                  <a:srgbClr val="000000"/>
                </a:solidFill>
                <a:latin typeface="TimesNewRoman+1"/>
              </a:rPr>
              <a:t>απαιτήσεις </a:t>
            </a:r>
            <a:r>
              <a:rPr lang="el-GR" dirty="0">
                <a:solidFill>
                  <a:srgbClr val="000000"/>
                </a:solidFill>
                <a:latin typeface="TimesNewRoman"/>
              </a:rPr>
              <a:t>(</a:t>
            </a:r>
            <a:r>
              <a:rPr lang="el-GR" dirty="0">
                <a:solidFill>
                  <a:srgbClr val="000000"/>
                </a:solidFill>
                <a:latin typeface="TimesNewRoman+1"/>
              </a:rPr>
              <a:t>π</a:t>
            </a:r>
            <a:r>
              <a:rPr lang="el-GR" dirty="0">
                <a:solidFill>
                  <a:srgbClr val="000000"/>
                </a:solidFill>
                <a:latin typeface="TimesNewRoman"/>
              </a:rPr>
              <a:t>.</a:t>
            </a:r>
            <a:r>
              <a:rPr lang="el-GR" dirty="0">
                <a:solidFill>
                  <a:srgbClr val="000000"/>
                </a:solidFill>
                <a:latin typeface="TimesNewRoman+1"/>
              </a:rPr>
              <a:t>χ</a:t>
            </a:r>
            <a:r>
              <a:rPr lang="el-GR" dirty="0">
                <a:solidFill>
                  <a:srgbClr val="000000"/>
                </a:solidFill>
                <a:latin typeface="TimesNewRoman"/>
              </a:rPr>
              <a:t>. </a:t>
            </a:r>
            <a:r>
              <a:rPr lang="el-GR" dirty="0" err="1">
                <a:solidFill>
                  <a:srgbClr val="000000"/>
                </a:solidFill>
                <a:latin typeface="TimesNewRoman+1"/>
              </a:rPr>
              <a:t>γρα</a:t>
            </a:r>
            <a:r>
              <a:rPr lang="el-GR" dirty="0">
                <a:solidFill>
                  <a:srgbClr val="000000"/>
                </a:solidFill>
                <a:latin typeface="TimesNewRoman"/>
              </a:rPr>
              <a:t>µµ</a:t>
            </a:r>
            <a:r>
              <a:rPr lang="el-GR" dirty="0">
                <a:solidFill>
                  <a:srgbClr val="000000"/>
                </a:solidFill>
                <a:latin typeface="TimesNewRoman+1"/>
              </a:rPr>
              <a:t>άτια</a:t>
            </a:r>
            <a:r>
              <a:rPr lang="el-GR" dirty="0">
                <a:solidFill>
                  <a:srgbClr val="000000"/>
                </a:solidFill>
                <a:latin typeface="TimesNewRoman"/>
              </a:rPr>
              <a:t>).</a:t>
            </a:r>
          </a:p>
          <a:p>
            <a:r>
              <a:rPr lang="el-GR" sz="1000" b="0" i="0" u="none" strike="noStrike" baseline="0" dirty="0">
                <a:solidFill>
                  <a:srgbClr val="000000"/>
                </a:solidFill>
                <a:latin typeface="Symbol" panose="05050102010706020507" pitchFamily="18" charset="2"/>
              </a:rPr>
              <a:t>• </a:t>
            </a:r>
            <a:r>
              <a:rPr lang="el-GR" b="1" i="1" dirty="0" err="1">
                <a:solidFill>
                  <a:srgbClr val="660037"/>
                </a:solidFill>
                <a:latin typeface="TimesNewRoman,BoldItalic"/>
              </a:rPr>
              <a:t>Διαθέσι</a:t>
            </a:r>
            <a:r>
              <a:rPr lang="el-GR" b="1" i="1" dirty="0" err="1">
                <a:solidFill>
                  <a:srgbClr val="660037"/>
                </a:solidFill>
                <a:latin typeface="TimesNewRoman,BoldItalic+1"/>
              </a:rPr>
              <a:t>µ</a:t>
            </a:r>
            <a:r>
              <a:rPr lang="el-GR" b="1" i="1" dirty="0" err="1">
                <a:solidFill>
                  <a:srgbClr val="660037"/>
                </a:solidFill>
                <a:latin typeface="TimesNewRoman,BoldItalic"/>
              </a:rPr>
              <a:t>ο</a:t>
            </a:r>
            <a:r>
              <a:rPr lang="el-GR" b="1" i="1" dirty="0">
                <a:solidFill>
                  <a:srgbClr val="660037"/>
                </a:solidFill>
                <a:latin typeface="TimesNewRoman,BoldItalic"/>
              </a:rPr>
              <a:t> </a:t>
            </a:r>
            <a:r>
              <a:rPr lang="el-GR" b="1" i="1" dirty="0" err="1">
                <a:solidFill>
                  <a:srgbClr val="660037"/>
                </a:solidFill>
                <a:latin typeface="TimesNewRoman,BoldItalic"/>
              </a:rPr>
              <a:t>αποτα</a:t>
            </a:r>
            <a:r>
              <a:rPr lang="el-GR" b="1" i="1" dirty="0" err="1">
                <a:solidFill>
                  <a:srgbClr val="660037"/>
                </a:solidFill>
                <a:latin typeface="TimesNewRoman,BoldItalic+1"/>
              </a:rPr>
              <a:t>µ</a:t>
            </a:r>
            <a:r>
              <a:rPr lang="el-GR" b="1" i="1" dirty="0" err="1">
                <a:solidFill>
                  <a:srgbClr val="660037"/>
                </a:solidFill>
                <a:latin typeface="TimesNewRoman,BoldItalic"/>
              </a:rPr>
              <a:t>ιευτικό</a:t>
            </a:r>
            <a:r>
              <a:rPr lang="el-GR" b="1" i="1" dirty="0">
                <a:solidFill>
                  <a:srgbClr val="660037"/>
                </a:solidFill>
                <a:latin typeface="TimesNewRoman,BoldItalic"/>
              </a:rPr>
              <a:t> κεφάλαιο </a:t>
            </a:r>
            <a:r>
              <a:rPr lang="el-GR" dirty="0">
                <a:solidFill>
                  <a:srgbClr val="000000"/>
                </a:solidFill>
                <a:latin typeface="TimesNewRoman"/>
              </a:rPr>
              <a:t>(µ</a:t>
            </a:r>
            <a:r>
              <a:rPr lang="el-GR" dirty="0" err="1">
                <a:solidFill>
                  <a:srgbClr val="000000"/>
                </a:solidFill>
                <a:latin typeface="TimesNewRoman+1"/>
              </a:rPr>
              <a:t>ετρητά</a:t>
            </a:r>
            <a:r>
              <a:rPr lang="el-GR" dirty="0">
                <a:solidFill>
                  <a:srgbClr val="000000"/>
                </a:solidFill>
                <a:latin typeface="TimesNewRoman"/>
              </a:rPr>
              <a:t>, </a:t>
            </a:r>
            <a:r>
              <a:rPr lang="el-GR" dirty="0">
                <a:solidFill>
                  <a:srgbClr val="000000"/>
                </a:solidFill>
                <a:latin typeface="TimesNewRoman+1"/>
              </a:rPr>
              <a:t>καταθέσεις</a:t>
            </a:r>
            <a:r>
              <a:rPr lang="el-GR" dirty="0">
                <a:solidFill>
                  <a:srgbClr val="000000"/>
                </a:solidFill>
                <a:latin typeface="TimesNewRoman"/>
              </a:rPr>
              <a:t>).</a:t>
            </a:r>
          </a:p>
          <a:p>
            <a:r>
              <a:rPr lang="el-GR" b="1" dirty="0" err="1">
                <a:solidFill>
                  <a:srgbClr val="000000"/>
                </a:solidFill>
                <a:latin typeface="TimesNewRoman,Bold+1"/>
              </a:rPr>
              <a:t>Μακροπρόθεσ</a:t>
            </a:r>
            <a:r>
              <a:rPr lang="el-GR" b="1" dirty="0" err="1">
                <a:solidFill>
                  <a:srgbClr val="000000"/>
                </a:solidFill>
                <a:latin typeface="TimesNewRoman,Bold"/>
              </a:rPr>
              <a:t>µ</a:t>
            </a:r>
            <a:r>
              <a:rPr lang="el-GR" b="1" dirty="0" err="1">
                <a:solidFill>
                  <a:srgbClr val="000000"/>
                </a:solidFill>
                <a:latin typeface="TimesNewRoman,Bold+1"/>
              </a:rPr>
              <a:t>ες</a:t>
            </a:r>
            <a:endParaRPr lang="el-GR" b="1" dirty="0">
              <a:solidFill>
                <a:srgbClr val="000000"/>
              </a:solidFill>
              <a:latin typeface="TimesNewRoman,Bold+1"/>
            </a:endParaRPr>
          </a:p>
          <a:p>
            <a:r>
              <a:rPr lang="el-GR" b="1" dirty="0">
                <a:solidFill>
                  <a:srgbClr val="000000"/>
                </a:solidFill>
                <a:latin typeface="TimesNewRoman,Bold+1"/>
              </a:rPr>
              <a:t>απαιτήσεις</a:t>
            </a:r>
            <a:r>
              <a:rPr lang="el-GR" b="1" dirty="0">
                <a:solidFill>
                  <a:srgbClr val="000000"/>
                </a:solidFill>
                <a:latin typeface="TimesNewRoman,Bold"/>
              </a:rPr>
              <a:t>:</a:t>
            </a:r>
          </a:p>
          <a:p>
            <a:r>
              <a:rPr lang="el-GR" dirty="0">
                <a:solidFill>
                  <a:srgbClr val="000000"/>
                </a:solidFill>
                <a:latin typeface="TimesNewRoman+1"/>
              </a:rPr>
              <a:t>Απαιτήσεις από άλλες επιχειρήσεις </a:t>
            </a:r>
            <a:r>
              <a:rPr lang="el-GR" dirty="0">
                <a:solidFill>
                  <a:srgbClr val="000000"/>
                </a:solidFill>
                <a:latin typeface="TimesNewRoman"/>
              </a:rPr>
              <a:t>(</a:t>
            </a:r>
            <a:r>
              <a:rPr lang="el-GR" dirty="0">
                <a:solidFill>
                  <a:srgbClr val="000000"/>
                </a:solidFill>
                <a:latin typeface="TimesNewRoman+1"/>
              </a:rPr>
              <a:t>π</a:t>
            </a:r>
            <a:r>
              <a:rPr lang="el-GR" dirty="0">
                <a:solidFill>
                  <a:srgbClr val="000000"/>
                </a:solidFill>
                <a:latin typeface="TimesNewRoman"/>
              </a:rPr>
              <a:t>.</a:t>
            </a:r>
            <a:r>
              <a:rPr lang="el-GR" dirty="0">
                <a:solidFill>
                  <a:srgbClr val="000000"/>
                </a:solidFill>
                <a:latin typeface="TimesNewRoman+1"/>
              </a:rPr>
              <a:t>χ</a:t>
            </a:r>
            <a:r>
              <a:rPr lang="el-GR" dirty="0">
                <a:solidFill>
                  <a:srgbClr val="000000"/>
                </a:solidFill>
                <a:latin typeface="TimesNewRoman"/>
              </a:rPr>
              <a:t>. µ</a:t>
            </a:r>
            <a:r>
              <a:rPr lang="el-GR" dirty="0" err="1">
                <a:solidFill>
                  <a:srgbClr val="000000"/>
                </a:solidFill>
                <a:latin typeface="TimesNewRoman+1"/>
              </a:rPr>
              <a:t>ετοχές</a:t>
            </a:r>
            <a:r>
              <a:rPr lang="el-GR" dirty="0">
                <a:solidFill>
                  <a:srgbClr val="000000"/>
                </a:solidFill>
                <a:latin typeface="TimesNewRoman+1"/>
              </a:rPr>
              <a:t> εταιρειών</a:t>
            </a:r>
            <a:r>
              <a:rPr lang="el-GR" dirty="0">
                <a:solidFill>
                  <a:srgbClr val="000000"/>
                </a:solidFill>
                <a:latin typeface="TimesNewRoman"/>
              </a:rPr>
              <a:t>) </a:t>
            </a:r>
            <a:r>
              <a:rPr lang="el-GR" dirty="0">
                <a:solidFill>
                  <a:srgbClr val="000000"/>
                </a:solidFill>
                <a:latin typeface="TimesNewRoman+1"/>
              </a:rPr>
              <a:t>και πιστωτές</a:t>
            </a:r>
            <a:r>
              <a:rPr lang="el-GR" dirty="0">
                <a:solidFill>
                  <a:srgbClr val="000000"/>
                </a:solidFill>
                <a:latin typeface="TimesNewRoman"/>
              </a:rPr>
              <a:t>, </a:t>
            </a:r>
            <a:r>
              <a:rPr lang="el-GR" dirty="0" err="1">
                <a:solidFill>
                  <a:srgbClr val="000000"/>
                </a:solidFill>
                <a:latin typeface="TimesNewRoman+1"/>
              </a:rPr>
              <a:t>γρα</a:t>
            </a:r>
            <a:r>
              <a:rPr lang="el-GR" dirty="0">
                <a:solidFill>
                  <a:srgbClr val="000000"/>
                </a:solidFill>
                <a:latin typeface="TimesNewRoman"/>
              </a:rPr>
              <a:t>µµ</a:t>
            </a:r>
            <a:r>
              <a:rPr lang="el-GR" dirty="0">
                <a:solidFill>
                  <a:srgbClr val="000000"/>
                </a:solidFill>
                <a:latin typeface="TimesNewRoman+1"/>
              </a:rPr>
              <a:t>άτια και επιταγές σε καθυστέρηση</a:t>
            </a:r>
            <a:r>
              <a:rPr lang="el-GR" dirty="0">
                <a:solidFill>
                  <a:srgbClr val="000000"/>
                </a:solidFill>
                <a:latin typeface="TimesNewRoman"/>
              </a:rPr>
              <a:t>, </a:t>
            </a:r>
            <a:r>
              <a:rPr lang="el-GR" dirty="0">
                <a:solidFill>
                  <a:srgbClr val="000000"/>
                </a:solidFill>
                <a:latin typeface="TimesNewRoman+1"/>
              </a:rPr>
              <a:t>κλπ</a:t>
            </a:r>
            <a:r>
              <a:rPr lang="el-GR" dirty="0">
                <a:solidFill>
                  <a:srgbClr val="000000"/>
                </a:solidFill>
                <a:latin typeface="TimesNewRoman"/>
              </a:rPr>
              <a:t>.</a:t>
            </a:r>
          </a:p>
          <a:p>
            <a:r>
              <a:rPr lang="el-GR" b="1" dirty="0">
                <a:solidFill>
                  <a:srgbClr val="000000"/>
                </a:solidFill>
                <a:latin typeface="TimesNewRoman,Bold+1"/>
              </a:rPr>
              <a:t>Άλλα</a:t>
            </a:r>
            <a:r>
              <a:rPr lang="el-GR" b="1" dirty="0">
                <a:solidFill>
                  <a:srgbClr val="000000"/>
                </a:solidFill>
                <a:latin typeface="TimesNewRoman,Bold"/>
              </a:rPr>
              <a:t>: </a:t>
            </a:r>
            <a:r>
              <a:rPr lang="el-GR" dirty="0" err="1">
                <a:solidFill>
                  <a:srgbClr val="000000"/>
                </a:solidFill>
                <a:latin typeface="TimesNewRoman+1"/>
              </a:rPr>
              <a:t>Προπληρω</a:t>
            </a:r>
            <a:r>
              <a:rPr lang="el-GR" dirty="0" err="1">
                <a:solidFill>
                  <a:srgbClr val="000000"/>
                </a:solidFill>
                <a:latin typeface="TimesNewRoman"/>
              </a:rPr>
              <a:t>µ</a:t>
            </a:r>
            <a:r>
              <a:rPr lang="el-GR" dirty="0" err="1">
                <a:solidFill>
                  <a:srgbClr val="000000"/>
                </a:solidFill>
                <a:latin typeface="TimesNewRoman+1"/>
              </a:rPr>
              <a:t>ές</a:t>
            </a:r>
            <a:r>
              <a:rPr lang="el-GR" dirty="0">
                <a:solidFill>
                  <a:srgbClr val="000000"/>
                </a:solidFill>
                <a:latin typeface="TimesNewRoman+1"/>
              </a:rPr>
              <a:t> </a:t>
            </a:r>
            <a:r>
              <a:rPr lang="el-GR" dirty="0" err="1">
                <a:solidFill>
                  <a:srgbClr val="000000"/>
                </a:solidFill>
                <a:latin typeface="TimesNewRoman+1"/>
              </a:rPr>
              <a:t>α</a:t>
            </a:r>
            <a:r>
              <a:rPr lang="el-GR" dirty="0" err="1">
                <a:solidFill>
                  <a:srgbClr val="000000"/>
                </a:solidFill>
                <a:latin typeface="TimesNewRoman"/>
              </a:rPr>
              <a:t>µ</a:t>
            </a:r>
            <a:r>
              <a:rPr lang="el-GR" dirty="0" err="1">
                <a:solidFill>
                  <a:srgbClr val="000000"/>
                </a:solidFill>
                <a:latin typeface="TimesNewRoman+1"/>
              </a:rPr>
              <a:t>οιβών</a:t>
            </a:r>
            <a:r>
              <a:rPr lang="el-GR" dirty="0">
                <a:solidFill>
                  <a:srgbClr val="000000"/>
                </a:solidFill>
                <a:latin typeface="TimesNewRoman+1"/>
              </a:rPr>
              <a:t> και ενοικίων και άλλες </a:t>
            </a:r>
            <a:r>
              <a:rPr lang="el-GR" dirty="0" err="1">
                <a:solidFill>
                  <a:srgbClr val="000000"/>
                </a:solidFill>
                <a:latin typeface="TimesNewRoman+1"/>
              </a:rPr>
              <a:t>βραχυπρόθεσ</a:t>
            </a:r>
            <a:r>
              <a:rPr lang="el-GR" dirty="0" err="1">
                <a:solidFill>
                  <a:srgbClr val="000000"/>
                </a:solidFill>
                <a:latin typeface="TimesNewRoman"/>
              </a:rPr>
              <a:t>µ</a:t>
            </a:r>
            <a:r>
              <a:rPr lang="el-GR" dirty="0" err="1">
                <a:solidFill>
                  <a:srgbClr val="000000"/>
                </a:solidFill>
                <a:latin typeface="TimesNewRoman+1"/>
              </a:rPr>
              <a:t>ες</a:t>
            </a:r>
            <a:r>
              <a:rPr lang="el-GR" dirty="0">
                <a:solidFill>
                  <a:srgbClr val="000000"/>
                </a:solidFill>
                <a:latin typeface="TimesNewRoman+1"/>
              </a:rPr>
              <a:t> απαιτήσεις</a:t>
            </a:r>
            <a:r>
              <a:rPr lang="el-GR" dirty="0">
                <a:solidFill>
                  <a:srgbClr val="000000"/>
                </a:solidFill>
                <a:latin typeface="TimesNewRoman"/>
              </a:rPr>
              <a:t>.</a:t>
            </a:r>
          </a:p>
        </p:txBody>
      </p:sp>
      <p:sp>
        <p:nvSpPr>
          <p:cNvPr id="5" name="Τίτλος 1">
            <a:extLst>
              <a:ext uri="{FF2B5EF4-FFF2-40B4-BE49-F238E27FC236}">
                <a16:creationId xmlns:a16="http://schemas.microsoft.com/office/drawing/2014/main" id="{EF39FCEC-AA31-4D2D-BFA0-4607DAD0DFC5}"/>
              </a:ext>
            </a:extLst>
          </p:cNvPr>
          <p:cNvSpPr>
            <a:spLocks noGrp="1"/>
          </p:cNvSpPr>
          <p:nvPr>
            <p:ph type="title"/>
          </p:nvPr>
        </p:nvSpPr>
        <p:spPr>
          <a:xfrm>
            <a:off x="838200" y="681036"/>
            <a:ext cx="10515600" cy="591173"/>
          </a:xfrm>
        </p:spPr>
        <p:txBody>
          <a:bodyPr>
            <a:normAutofit fontScale="90000"/>
          </a:bodyPr>
          <a:lstStyle/>
          <a:p>
            <a:r>
              <a:rPr lang="el-GR" dirty="0">
                <a:solidFill>
                  <a:srgbClr val="FF0000"/>
                </a:solidFill>
              </a:rPr>
              <a:t>ΕΝΕΡΓΗΤΙΚΟ</a:t>
            </a:r>
            <a:br>
              <a:rPr lang="el-GR" dirty="0"/>
            </a:br>
            <a:endParaRPr lang="en-US" dirty="0"/>
          </a:p>
        </p:txBody>
      </p:sp>
    </p:spTree>
    <p:extLst>
      <p:ext uri="{BB962C8B-B14F-4D97-AF65-F5344CB8AC3E}">
        <p14:creationId xmlns:p14="http://schemas.microsoft.com/office/powerpoint/2010/main" val="4130038484"/>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48</TotalTime>
  <Words>1329</Words>
  <Application>Microsoft Office PowerPoint</Application>
  <PresentationFormat>Ευρεία οθόνη</PresentationFormat>
  <Paragraphs>149</Paragraphs>
  <Slides>16</Slides>
  <Notes>4</Notes>
  <HiddenSlides>0</HiddenSlides>
  <MMClips>0</MMClips>
  <ScaleCrop>false</ScaleCrop>
  <HeadingPairs>
    <vt:vector size="6" baseType="variant">
      <vt:variant>
        <vt:lpstr>Γραμματοσειρές που χρησιμοποιούνται</vt:lpstr>
      </vt:variant>
      <vt:variant>
        <vt:i4>15</vt:i4>
      </vt:variant>
      <vt:variant>
        <vt:lpstr>Θέμα</vt:lpstr>
      </vt:variant>
      <vt:variant>
        <vt:i4>1</vt:i4>
      </vt:variant>
      <vt:variant>
        <vt:lpstr>Τίτλοι διαφανειών</vt:lpstr>
      </vt:variant>
      <vt:variant>
        <vt:i4>16</vt:i4>
      </vt:variant>
    </vt:vector>
  </HeadingPairs>
  <TitlesOfParts>
    <vt:vector size="32" baseType="lpstr">
      <vt:lpstr>Arial</vt:lpstr>
      <vt:lpstr>AvantGarde Bk BT</vt:lpstr>
      <vt:lpstr>BernhardFashion BT</vt:lpstr>
      <vt:lpstr>Calibri</vt:lpstr>
      <vt:lpstr>Calibri Light</vt:lpstr>
      <vt:lpstr>Comic Sans MS</vt:lpstr>
      <vt:lpstr>Symbol</vt:lpstr>
      <vt:lpstr>TimesNewRoman</vt:lpstr>
      <vt:lpstr>TimesNewRoman,Bold</vt:lpstr>
      <vt:lpstr>TimesNewRoman,Bold+1</vt:lpstr>
      <vt:lpstr>TimesNewRoman,BoldItalic</vt:lpstr>
      <vt:lpstr>TimesNewRoman,BoldItalic+1</vt:lpstr>
      <vt:lpstr>TimesNewRoman,Italic</vt:lpstr>
      <vt:lpstr>TimesNewRoman,Italic+1</vt:lpstr>
      <vt:lpstr>TimesNewRoman+1</vt:lpstr>
      <vt:lpstr>Θέμα του Office</vt:lpstr>
      <vt:lpstr>Κεφαλαιο 8 Λογιστικη</vt:lpstr>
      <vt:lpstr>ΛΟΓΙΣΤΙΚΗ</vt:lpstr>
      <vt:lpstr>ΕΝΕΡΓΗΤΙΚΟ ΠΑΘΗΤΙΚΟ ΙΣΟΛΟΓΙΣΜΟΣ</vt:lpstr>
      <vt:lpstr>Ισολογισµός Επιχείρησης </vt:lpstr>
      <vt:lpstr>ΔΟΜΗ &amp; ΠΕΡΙΕΧΟΜΕΝΑ ΙΣΟΛΟΓΙΣΜΟΥ (Κεφ. 9)</vt:lpstr>
      <vt:lpstr>ΔΟΜΗ &amp; ΠΕΡΙΕΧΟΜΕΝΑ ΙΣΟΛΟΓΙΣΜΟΥ (Κεφ. 9)</vt:lpstr>
      <vt:lpstr>ΣΤΟΙΧΕΙΑ ΕΝΕΡΓΗΤΙΚΟΥ (Κεφ. 9)</vt:lpstr>
      <vt:lpstr>ΣΤΟΙΧΕΙΑ ΠΑΘΗΤΙΚΟΥ (Κεφ. 9)</vt:lpstr>
      <vt:lpstr>ΕΝΕΡΓΗΤΙΚΟ </vt:lpstr>
      <vt:lpstr>ΠΑΘΗΤΙΚΟ </vt:lpstr>
      <vt:lpstr>Κεφάλαιο Κίνησης = Κυκλοφορούν Ενεργητικό . Βραχυπρόθεσµες Υποχρεώσεις</vt:lpstr>
      <vt:lpstr>ΠΑΡΑΔΕΙΓΜΑ ΙΣΟΛΟΓΙΣΜΟΥ</vt:lpstr>
      <vt:lpstr>Αποτελεσματα χρήσης</vt:lpstr>
      <vt:lpstr>Αποτέλεσμα χρήσης</vt:lpstr>
      <vt:lpstr>Παράδειγμα αποτελέσματος χρήσης</vt:lpstr>
      <vt:lpstr>Χρηµατοοικονοµικοί Δείκτες</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o m</dc:creator>
  <cp:lastModifiedBy>o m</cp:lastModifiedBy>
  <cp:revision>7</cp:revision>
  <dcterms:created xsi:type="dcterms:W3CDTF">2020-04-10T10:52:47Z</dcterms:created>
  <dcterms:modified xsi:type="dcterms:W3CDTF">2020-04-12T19:31:39Z</dcterms:modified>
</cp:coreProperties>
</file>