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CF80121-9A75-406B-8F72-54FA5F553A45}" type="datetimeFigureOut">
              <a:rPr lang="el-GR" smtClean="0"/>
              <a:pPr/>
              <a:t>27/1/2019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E024F7A-8810-45B2-87E8-65215A49554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80121-9A75-406B-8F72-54FA5F553A45}" type="datetimeFigureOut">
              <a:rPr lang="el-GR" smtClean="0"/>
              <a:pPr/>
              <a:t>27/1/2019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24F7A-8810-45B2-87E8-65215A49554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ΔΙΟΙΚΗΤΙΚΟ ΔΙΚΑΙΟ</a:t>
            </a:r>
            <a:endParaRPr lang="el-GR" dirty="0"/>
          </a:p>
        </p:txBody>
      </p:sp>
      <p:sp>
        <p:nvSpPr>
          <p:cNvPr id="3" name="2 - Υπότιτλος"/>
          <p:cNvSpPr>
            <a:spLocks noGrp="1"/>
          </p:cNvSpPr>
          <p:nvPr>
            <p:ph type="subTitle" idx="1"/>
          </p:nvPr>
        </p:nvSpPr>
        <p:spPr/>
        <p:txBody>
          <a:bodyPr/>
          <a:lstStyle/>
          <a:p>
            <a:r>
              <a:rPr lang="el-GR" sz="4400" b="1" dirty="0" smtClean="0"/>
              <a:t>Παρουσίαση</a:t>
            </a:r>
            <a:r>
              <a:rPr lang="el-GR" dirty="0" smtClean="0"/>
              <a:t> </a:t>
            </a:r>
            <a:r>
              <a:rPr lang="el-GR" b="1" dirty="0" smtClean="0"/>
              <a:t>3</a:t>
            </a:r>
            <a:r>
              <a:rPr lang="el-GR" b="1" baseline="30000" dirty="0" smtClean="0"/>
              <a:t>η</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αρχή της προστασίας του διοικουμένου</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lnSpc>
                <a:spcPct val="170000"/>
              </a:lnSpc>
            </a:pPr>
            <a:r>
              <a:rPr lang="el-GR" dirty="0" smtClean="0"/>
              <a:t>Η αρχή της προστασίας του διοικουμένου απορρέει από τις αρχές του </a:t>
            </a:r>
            <a:r>
              <a:rPr lang="el-GR" b="1" dirty="0" smtClean="0"/>
              <a:t>κράτους δικαίου, της αξιοπρέπειας του ανθρώπου και της νομιμότητας</a:t>
            </a:r>
            <a:r>
              <a:rPr lang="el-GR" dirty="0" smtClean="0"/>
              <a:t>.</a:t>
            </a:r>
          </a:p>
          <a:p>
            <a:pPr algn="just">
              <a:lnSpc>
                <a:spcPct val="170000"/>
              </a:lnSpc>
            </a:pPr>
            <a:r>
              <a:rPr lang="el-GR" dirty="0" smtClean="0"/>
              <a:t>Τα διοικητικά όργανα δεν επιτρέπεται να βλάπτουν τα δικαιώματα και τα έννομα συμφέροντα των ενδιαφερομένων. Αντίθετα, υποχρεούνται να τους εξυπηρετούν με την έκδοση των κάθε φορά κατάλληλων διοικητικών πράξεων και την πραγματοποίηση των αναγκαίων υλικών ενεργειών.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Αναλύεται σε επιμέρους αρχές</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lnSpc>
                <a:spcPct val="170000"/>
              </a:lnSpc>
            </a:pPr>
            <a:r>
              <a:rPr lang="el-GR" dirty="0" smtClean="0"/>
              <a:t>Η αρχή της χρηστής και καλόπιστης διοίκησης: Η διοίκηση οφείλει να συμπεριφέρεται  με ευθύτητα, αποφεύγοντας τεχνάσματα, αντιφάσεις και νομιμοφανείς, τυπολατρικές ή δογματικές ερμηνείες των κανόνων του διοικητικού δικαίου.</a:t>
            </a:r>
          </a:p>
          <a:p>
            <a:pPr algn="just">
              <a:lnSpc>
                <a:spcPct val="170000"/>
              </a:lnSpc>
            </a:pPr>
            <a:r>
              <a:rPr lang="el-GR" dirty="0" smtClean="0"/>
              <a:t>Αρχή του </a:t>
            </a:r>
            <a:r>
              <a:rPr lang="en-US" dirty="0" err="1" smtClean="0"/>
              <a:t>estoppel</a:t>
            </a:r>
            <a:r>
              <a:rPr lang="el-GR" dirty="0" smtClean="0"/>
              <a:t>: Η Διοίκηση δεν μπορεί να επικαλείται δικές της παραλείψεις – για τις οποίες δεν ευθύνεται ο ιδιώτης – για να στηρίξει την άρνηση ευνοϊκών εννόμων συνεπειών για τον διοικούμενο.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αρχή της </a:t>
            </a:r>
            <a:r>
              <a:rPr lang="el-GR" b="1" dirty="0" smtClean="0"/>
              <a:t>δικαιολογημένης εμπιστοσύνης</a:t>
            </a:r>
            <a:r>
              <a:rPr lang="el-GR" dirty="0" smtClean="0"/>
              <a:t> του διοικουμένου</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50000"/>
              </a:lnSpc>
            </a:pPr>
            <a:r>
              <a:rPr lang="el-GR" dirty="0" smtClean="0"/>
              <a:t>Προστατεύει τον διοικούμενο από την ασυνεπή και αντιφατική διοικητική συμπεριφορά. </a:t>
            </a:r>
          </a:p>
          <a:p>
            <a:pPr algn="just">
              <a:lnSpc>
                <a:spcPct val="150000"/>
              </a:lnSpc>
            </a:pPr>
            <a:r>
              <a:rPr lang="el-GR" dirty="0" smtClean="0"/>
              <a:t>Οριοθετεί τη μεταβολή της συμπεριφοράς της διοίκησης σε ένα ζήτημα μετά από </a:t>
            </a:r>
            <a:r>
              <a:rPr lang="el-GR" b="1" dirty="0" smtClean="0"/>
              <a:t>όμοια, μακρά και σταθερή πρακτική</a:t>
            </a:r>
            <a:r>
              <a:rPr lang="el-GR" dirty="0" smtClean="0"/>
              <a:t> που δημιούργησε στον διοικούμενο </a:t>
            </a:r>
            <a:r>
              <a:rPr lang="el-GR" b="1" dirty="0" smtClean="0"/>
              <a:t>δικαιολογημένη και σταθερή πεποίθηση</a:t>
            </a:r>
            <a:r>
              <a:rPr lang="el-GR" dirty="0" smtClean="0"/>
              <a:t> ότι η διοίκηση θα συνεχίσει να δρα με όμοιο τρόπο και στο μέλλον.</a:t>
            </a:r>
          </a:p>
          <a:p>
            <a:pPr algn="just">
              <a:buNone/>
            </a:pPr>
            <a:r>
              <a:rPr lang="el-GR" dirty="0"/>
              <a:t> </a:t>
            </a:r>
            <a:r>
              <a:rPr lang="el-GR" dirty="0" smtClean="0"/>
              <a: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αρχή της αναλογικότητας</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Συνδέεται με την αρχή του </a:t>
            </a:r>
            <a:r>
              <a:rPr lang="el-GR" b="1" dirty="0" smtClean="0"/>
              <a:t>κράτους δικαίου</a:t>
            </a:r>
            <a:r>
              <a:rPr lang="el-GR" dirty="0" smtClean="0"/>
              <a:t>.</a:t>
            </a:r>
          </a:p>
          <a:p>
            <a:pPr algn="just"/>
            <a:r>
              <a:rPr lang="el-GR" dirty="0" smtClean="0"/>
              <a:t>Έχει συνταγματική ισχύ. Άρθρο 25 παρ. 1 Σ.</a:t>
            </a:r>
          </a:p>
          <a:p>
            <a:pPr algn="just"/>
            <a:r>
              <a:rPr lang="el-GR" dirty="0" smtClean="0"/>
              <a:t>Εύλογη σχέση μεταξύ συγκεκριμένου διοικητικού </a:t>
            </a:r>
            <a:r>
              <a:rPr lang="el-GR" b="1" dirty="0" smtClean="0"/>
              <a:t>μέτρου</a:t>
            </a:r>
            <a:r>
              <a:rPr lang="el-GR" dirty="0" smtClean="0"/>
              <a:t> και επιδιωκόμενου </a:t>
            </a:r>
            <a:r>
              <a:rPr lang="el-GR" b="1" dirty="0" smtClean="0"/>
              <a:t>σκοπού</a:t>
            </a:r>
            <a:r>
              <a:rPr lang="el-GR" dirty="0" smtClean="0"/>
              <a:t>.</a:t>
            </a:r>
          </a:p>
          <a:p>
            <a:pPr algn="just"/>
            <a:r>
              <a:rPr lang="el-GR" b="1" dirty="0" smtClean="0"/>
              <a:t>Καταλληλότητα</a:t>
            </a:r>
            <a:r>
              <a:rPr lang="el-GR" dirty="0" smtClean="0"/>
              <a:t> (</a:t>
            </a:r>
            <a:r>
              <a:rPr lang="el-GR" dirty="0" err="1" smtClean="0"/>
              <a:t>προσφορότητα</a:t>
            </a:r>
            <a:r>
              <a:rPr lang="el-GR" dirty="0" smtClean="0"/>
              <a:t>) – </a:t>
            </a:r>
            <a:r>
              <a:rPr lang="el-GR" b="1" dirty="0" smtClean="0"/>
              <a:t>αναγκαιότητα</a:t>
            </a:r>
            <a:r>
              <a:rPr lang="el-GR" dirty="0" smtClean="0"/>
              <a:t> – </a:t>
            </a:r>
            <a:r>
              <a:rPr lang="el-GR" b="1" dirty="0" smtClean="0"/>
              <a:t>αναλογικότητα </a:t>
            </a:r>
            <a:r>
              <a:rPr lang="en-US" b="1" dirty="0" err="1" smtClean="0"/>
              <a:t>stricto</a:t>
            </a:r>
            <a:r>
              <a:rPr lang="en-US" b="1" dirty="0" smtClean="0"/>
              <a:t> </a:t>
            </a:r>
            <a:r>
              <a:rPr lang="en-US" b="1" dirty="0" err="1" smtClean="0"/>
              <a:t>sensu</a:t>
            </a:r>
            <a:r>
              <a:rPr lang="en-US"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αρχή της αναλογικότητας</a:t>
            </a:r>
            <a:r>
              <a:rPr lang="en-US" dirty="0" smtClean="0"/>
              <a:t> - </a:t>
            </a:r>
            <a:r>
              <a:rPr lang="el-GR" dirty="0" smtClean="0"/>
              <a:t>συνέχεια</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lnSpc>
                <a:spcPct val="150000"/>
              </a:lnSpc>
            </a:pPr>
            <a:r>
              <a:rPr lang="el-GR" dirty="0" smtClean="0"/>
              <a:t>Το διοικητικό </a:t>
            </a:r>
            <a:r>
              <a:rPr lang="el-GR" b="1" dirty="0" smtClean="0"/>
              <a:t>μέτρο</a:t>
            </a:r>
            <a:r>
              <a:rPr lang="el-GR" dirty="0" smtClean="0"/>
              <a:t> πρέπει να είναι </a:t>
            </a:r>
            <a:r>
              <a:rPr lang="el-GR" b="1" dirty="0" smtClean="0"/>
              <a:t>κατάλληλο</a:t>
            </a:r>
            <a:r>
              <a:rPr lang="el-GR" dirty="0" smtClean="0"/>
              <a:t> και </a:t>
            </a:r>
            <a:r>
              <a:rPr lang="el-GR" b="1" dirty="0" smtClean="0"/>
              <a:t>αναγκαίο</a:t>
            </a:r>
            <a:r>
              <a:rPr lang="el-GR" dirty="0" smtClean="0"/>
              <a:t> για τον επιδιωκόμενο σκοπό και να συνεπάγεται τα λιγότερα δυνατά μειονεκτήματα για τον ενδιαφερόμενο. </a:t>
            </a:r>
          </a:p>
          <a:p>
            <a:pPr algn="just">
              <a:lnSpc>
                <a:spcPct val="150000"/>
              </a:lnSpc>
            </a:pPr>
            <a:r>
              <a:rPr lang="el-GR" dirty="0" smtClean="0"/>
              <a:t>Αν οποιοδήποτε άλλο μέτρο μπορεί να εξυπηρετήσει τον δημόσιο σκοπό με </a:t>
            </a:r>
            <a:r>
              <a:rPr lang="el-GR" b="1" dirty="0" smtClean="0"/>
              <a:t>λιγότερη επιβάρυνση </a:t>
            </a:r>
            <a:r>
              <a:rPr lang="el-GR" dirty="0" smtClean="0"/>
              <a:t>των διοικουμένων, τότε το ληφθέν μέτρο είναι παράνομο γιατί παραβιάζει την αρχή της αναλογικότητας.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αρχή της αμεροληψίας</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50000"/>
              </a:lnSpc>
            </a:pPr>
            <a:r>
              <a:rPr lang="el-GR" dirty="0" smtClean="0"/>
              <a:t>Η Διοίκηση οφείλει να είναι </a:t>
            </a:r>
            <a:r>
              <a:rPr lang="el-GR" b="1" dirty="0" smtClean="0"/>
              <a:t>απροκατάληπτη</a:t>
            </a:r>
            <a:r>
              <a:rPr lang="el-GR" dirty="0" smtClean="0"/>
              <a:t> και </a:t>
            </a:r>
            <a:r>
              <a:rPr lang="el-GR" b="1" dirty="0" smtClean="0"/>
              <a:t>ανεπηρέαστη</a:t>
            </a:r>
            <a:r>
              <a:rPr lang="el-GR" dirty="0" smtClean="0"/>
              <a:t> από προσωποληψίες κατά την άσκηση των αρμοδιοτήτων της.</a:t>
            </a:r>
          </a:p>
          <a:p>
            <a:pPr algn="just">
              <a:lnSpc>
                <a:spcPct val="150000"/>
              </a:lnSpc>
            </a:pPr>
            <a:r>
              <a:rPr lang="el-GR" dirty="0" smtClean="0"/>
              <a:t>Συνδέεται με τις αρχές της </a:t>
            </a:r>
            <a:r>
              <a:rPr lang="el-GR" b="1" dirty="0" smtClean="0"/>
              <a:t>ισότητας</a:t>
            </a:r>
            <a:r>
              <a:rPr lang="el-GR" dirty="0" smtClean="0"/>
              <a:t> και της </a:t>
            </a:r>
            <a:r>
              <a:rPr lang="el-GR" b="1" dirty="0" smtClean="0"/>
              <a:t>αξιοκρατίας</a:t>
            </a:r>
            <a:r>
              <a:rPr lang="el-GR" dirty="0" smtClean="0"/>
              <a:t>: ο καθένας πρέπει να αντιμετωπίζεται βάσει της </a:t>
            </a:r>
            <a:r>
              <a:rPr lang="el-GR" b="1" dirty="0" smtClean="0"/>
              <a:t>προσωπικής του αξίας</a:t>
            </a:r>
            <a:r>
              <a:rPr lang="el-GR" dirty="0" smtClean="0"/>
              <a:t>. (</a:t>
            </a:r>
            <a:r>
              <a:rPr lang="el-GR" b="1" dirty="0" smtClean="0"/>
              <a:t>ασυμβίβαστα</a:t>
            </a:r>
            <a:r>
              <a:rPr lang="el-GR" dirty="0" smtClean="0"/>
              <a:t> - </a:t>
            </a:r>
            <a:r>
              <a:rPr lang="el-GR" b="1" dirty="0" smtClean="0"/>
              <a:t>κωλύματα</a:t>
            </a:r>
            <a:r>
              <a:rPr lang="el-GR" dirty="0" smtClean="0"/>
              <a:t>).</a:t>
            </a:r>
          </a:p>
          <a:p>
            <a:pPr algn="just">
              <a:lnSpc>
                <a:spcPct val="150000"/>
              </a:lnSpc>
            </a:pPr>
            <a:r>
              <a:rPr lang="el-GR" dirty="0" smtClean="0"/>
              <a:t>Άρθρο 7 του Κώδικα Διοικητικής Διαδικασίας.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αρχή της ισότητας</a:t>
            </a:r>
            <a:endParaRPr lang="el-GR" dirty="0"/>
          </a:p>
        </p:txBody>
      </p:sp>
      <p:sp>
        <p:nvSpPr>
          <p:cNvPr id="3" name="2 - Θέση περιεχομένου"/>
          <p:cNvSpPr>
            <a:spLocks noGrp="1"/>
          </p:cNvSpPr>
          <p:nvPr>
            <p:ph idx="1"/>
          </p:nvPr>
        </p:nvSpPr>
        <p:spPr/>
        <p:txBody>
          <a:bodyPr>
            <a:normAutofit fontScale="70000" lnSpcReduction="20000"/>
          </a:bodyPr>
          <a:lstStyle/>
          <a:p>
            <a:pPr>
              <a:lnSpc>
                <a:spcPct val="170000"/>
              </a:lnSpc>
            </a:pPr>
            <a:r>
              <a:rPr lang="el-GR" dirty="0" smtClean="0"/>
              <a:t>Άρθρα 4 και 116 του Συντάγματος</a:t>
            </a:r>
          </a:p>
          <a:p>
            <a:pPr algn="just">
              <a:lnSpc>
                <a:spcPct val="170000"/>
              </a:lnSpc>
            </a:pPr>
            <a:r>
              <a:rPr lang="el-GR" dirty="0" smtClean="0"/>
              <a:t>Επιβάλλει στην Διοίκηση την ίση μεταχείριση όμοιων περιπτώσεων και την διαφορετική μεταχείριση ανόμοιων περιπτώσεων.</a:t>
            </a:r>
          </a:p>
          <a:p>
            <a:pPr algn="just">
              <a:lnSpc>
                <a:spcPct val="170000"/>
              </a:lnSpc>
            </a:pPr>
            <a:r>
              <a:rPr lang="el-GR" dirty="0" smtClean="0"/>
              <a:t>Δεν μπορεί να κρίνει διαφορετικά καταστάσεις που αναφέρονται σε ίδιες πραγματικές συνθήκες.</a:t>
            </a:r>
          </a:p>
          <a:p>
            <a:pPr algn="just">
              <a:lnSpc>
                <a:spcPct val="170000"/>
              </a:lnSpc>
            </a:pPr>
            <a:r>
              <a:rPr lang="el-GR" dirty="0" smtClean="0"/>
              <a:t>Σε περίπτωση διακριτικής ευχέρειας επιλογής: αντικειμενικά κριτήρια.</a:t>
            </a:r>
          </a:p>
          <a:p>
            <a:pPr algn="just">
              <a:lnSpc>
                <a:spcPct val="170000"/>
              </a:lnSpc>
            </a:pPr>
            <a:r>
              <a:rPr lang="el-GR" dirty="0" smtClean="0"/>
              <a:t>Δεν νοείται «</a:t>
            </a:r>
            <a:r>
              <a:rPr lang="el-GR" dirty="0" err="1" smtClean="0"/>
              <a:t>ισότης</a:t>
            </a:r>
            <a:r>
              <a:rPr lang="el-GR" dirty="0" smtClean="0"/>
              <a:t> εν τη παρανομία»</a:t>
            </a:r>
          </a:p>
          <a:p>
            <a:pPr algn="just">
              <a:lnSpc>
                <a:spcPct val="170000"/>
              </a:lnSpc>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Λοιπές αρχές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pPr>
            <a:r>
              <a:rPr lang="el-GR" dirty="0" smtClean="0"/>
              <a:t>Αρχή της </a:t>
            </a:r>
            <a:r>
              <a:rPr lang="el-GR" b="1" dirty="0" smtClean="0"/>
              <a:t>προηγούμενης</a:t>
            </a:r>
            <a:r>
              <a:rPr lang="el-GR" dirty="0" smtClean="0"/>
              <a:t> </a:t>
            </a:r>
            <a:r>
              <a:rPr lang="el-GR" b="1" dirty="0" smtClean="0"/>
              <a:t>ακρόασης</a:t>
            </a:r>
            <a:r>
              <a:rPr lang="el-GR" dirty="0" smtClean="0"/>
              <a:t>: </a:t>
            </a:r>
            <a:r>
              <a:rPr lang="el-GR" dirty="0" err="1" smtClean="0"/>
              <a:t>Μηδενί</a:t>
            </a:r>
            <a:r>
              <a:rPr lang="el-GR" dirty="0" smtClean="0"/>
              <a:t> δίκην </a:t>
            </a:r>
            <a:r>
              <a:rPr lang="el-GR" dirty="0" err="1" smtClean="0"/>
              <a:t>δικάσης</a:t>
            </a:r>
            <a:r>
              <a:rPr lang="el-GR" dirty="0" smtClean="0"/>
              <a:t> πριν </a:t>
            </a:r>
            <a:r>
              <a:rPr lang="el-GR" dirty="0" err="1" smtClean="0"/>
              <a:t>αμφοίν</a:t>
            </a:r>
            <a:r>
              <a:rPr lang="el-GR" dirty="0" smtClean="0"/>
              <a:t> </a:t>
            </a:r>
            <a:r>
              <a:rPr lang="el-GR" dirty="0" err="1" smtClean="0"/>
              <a:t>μύθον</a:t>
            </a:r>
            <a:r>
              <a:rPr lang="el-GR" dirty="0" smtClean="0"/>
              <a:t> ακούσης.</a:t>
            </a:r>
          </a:p>
          <a:p>
            <a:pPr algn="just">
              <a:lnSpc>
                <a:spcPct val="150000"/>
              </a:lnSpc>
            </a:pPr>
            <a:r>
              <a:rPr lang="el-GR" dirty="0" smtClean="0"/>
              <a:t>Αρχή της παροχής </a:t>
            </a:r>
            <a:r>
              <a:rPr lang="el-GR" b="1" dirty="0" smtClean="0"/>
              <a:t>έννομης προστασίας: διοικητικής – δικαστικής</a:t>
            </a:r>
          </a:p>
          <a:p>
            <a:pPr algn="just">
              <a:lnSpc>
                <a:spcPct val="150000"/>
              </a:lnSpc>
            </a:pPr>
            <a:r>
              <a:rPr lang="el-GR" dirty="0" smtClean="0"/>
              <a:t>Αρχή της </a:t>
            </a:r>
            <a:r>
              <a:rPr lang="el-GR" b="1" dirty="0" smtClean="0"/>
              <a:t>συνεχούς λειτουργίας </a:t>
            </a:r>
            <a:r>
              <a:rPr lang="el-GR" dirty="0" smtClean="0"/>
              <a:t>των δημοσίων υπηρεσιών, της </a:t>
            </a:r>
            <a:r>
              <a:rPr lang="el-GR" b="1" dirty="0" smtClean="0"/>
              <a:t>ενότητας</a:t>
            </a:r>
            <a:r>
              <a:rPr lang="el-GR" dirty="0" smtClean="0"/>
              <a:t> και της </a:t>
            </a:r>
            <a:r>
              <a:rPr lang="el-GR" b="1" dirty="0" smtClean="0"/>
              <a:t>αποδοτικής</a:t>
            </a:r>
            <a:r>
              <a:rPr lang="el-GR" dirty="0" smtClean="0"/>
              <a:t> τους λειτουργίας.</a:t>
            </a:r>
          </a:p>
          <a:p>
            <a:pPr algn="just">
              <a:lnSpc>
                <a:spcPct val="150000"/>
              </a:lnSpc>
            </a:pPr>
            <a:endParaRPr lang="el-GR" dirty="0" smtClean="0"/>
          </a:p>
          <a:p>
            <a:pPr algn="just">
              <a:lnSpc>
                <a:spcPct val="150000"/>
              </a:lnSpc>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453</Words>
  <Application>Microsoft Office PowerPoint</Application>
  <PresentationFormat>Προβολή στην οθόνη (4:3)</PresentationFormat>
  <Paragraphs>34</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ΔΙΟΙΚΗΤΙΚΟ ΔΙΚΑΙΟ</vt:lpstr>
      <vt:lpstr>Η αρχή της προστασίας του διοικουμένου</vt:lpstr>
      <vt:lpstr>Αναλύεται σε επιμέρους αρχές </vt:lpstr>
      <vt:lpstr>Η αρχή της δικαιολογημένης εμπιστοσύνης του διοικουμένου</vt:lpstr>
      <vt:lpstr>Η αρχή της αναλογικότητας</vt:lpstr>
      <vt:lpstr>Η αρχή της αναλογικότητας - συνέχεια</vt:lpstr>
      <vt:lpstr>Η αρχή της αμεροληψίας</vt:lpstr>
      <vt:lpstr>Η αρχή της ισότητας</vt:lpstr>
      <vt:lpstr>Λοιπές αρχές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ΔΙΟΙΚΗΤΙΚΟ ΔΙΚΑΙΟ</dc:title>
  <dc:creator>User</dc:creator>
  <cp:lastModifiedBy>User</cp:lastModifiedBy>
  <cp:revision>9</cp:revision>
  <dcterms:created xsi:type="dcterms:W3CDTF">2018-11-01T12:14:53Z</dcterms:created>
  <dcterms:modified xsi:type="dcterms:W3CDTF">2019-01-27T19:40:55Z</dcterms:modified>
</cp:coreProperties>
</file>