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4" r:id="rId2"/>
  </p:sldMasterIdLst>
  <p:notesMasterIdLst>
    <p:notesMasterId r:id="rId31"/>
  </p:notesMasterIdLst>
  <p:sldIdLst>
    <p:sldId id="256" r:id="rId3"/>
    <p:sldId id="264" r:id="rId4"/>
    <p:sldId id="265" r:id="rId5"/>
    <p:sldId id="266" r:id="rId6"/>
    <p:sldId id="267" r:id="rId7"/>
    <p:sldId id="268" r:id="rId8"/>
    <p:sldId id="281" r:id="rId9"/>
    <p:sldId id="269" r:id="rId10"/>
    <p:sldId id="280" r:id="rId11"/>
    <p:sldId id="278" r:id="rId12"/>
    <p:sldId id="279" r:id="rId13"/>
    <p:sldId id="271" r:id="rId14"/>
    <p:sldId id="283" r:id="rId15"/>
    <p:sldId id="282" r:id="rId16"/>
    <p:sldId id="286" r:id="rId17"/>
    <p:sldId id="272" r:id="rId18"/>
    <p:sldId id="273" r:id="rId19"/>
    <p:sldId id="289" r:id="rId20"/>
    <p:sldId id="287" r:id="rId21"/>
    <p:sldId id="290" r:id="rId22"/>
    <p:sldId id="274" r:id="rId23"/>
    <p:sldId id="292" r:id="rId24"/>
    <p:sldId id="293" r:id="rId25"/>
    <p:sldId id="291" r:id="rId26"/>
    <p:sldId id="294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615" autoAdjust="0"/>
  </p:normalViewPr>
  <p:slideViewPr>
    <p:cSldViewPr>
      <p:cViewPr>
        <p:scale>
          <a:sx n="101" d="100"/>
          <a:sy n="101" d="100"/>
        </p:scale>
        <p:origin x="-55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77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κειμένου</a:t>
            </a:r>
          </a:p>
          <a:p>
            <a:pPr lvl="1"/>
            <a:r>
              <a:rPr lang="en-US" smtClean="0"/>
              <a:t>Δεύτερο επίπεδο</a:t>
            </a:r>
          </a:p>
          <a:p>
            <a:pPr lvl="2"/>
            <a:r>
              <a:rPr lang="en-US" smtClean="0"/>
              <a:t>Τρίτο επίπεδο</a:t>
            </a:r>
          </a:p>
          <a:p>
            <a:pPr lvl="3"/>
            <a:r>
              <a:rPr lang="en-US" smtClean="0"/>
              <a:t>Τέταρτο επίπεδο</a:t>
            </a:r>
          </a:p>
          <a:p>
            <a:pPr lvl="4"/>
            <a:r>
              <a:rPr lang="en-US" smtClean="0"/>
              <a:t>Πέμπτο επίπεδο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279B08-224A-4A66-91E2-0F47FCAF6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7B23F-1267-47B8-A0DD-B191E061C882}" type="slidenum">
              <a:rPr lang="en-US"/>
              <a:pPr/>
              <a:t>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Κάντε κλικ για να προσθέσετε σημειώσεις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9B08-224A-4A66-91E2-0F47FCAF696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9B08-224A-4A66-91E2-0F47FCAF69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7315200" y="10668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3300"/>
            </a:lvl1pPr>
          </a:lstStyle>
          <a:p>
            <a:pPr lvl="0"/>
            <a:r>
              <a:rPr lang="el-GR" noProof="0" smtClean="0"/>
              <a:t>Στυλ κύριου τίτλου</a:t>
            </a:r>
            <a:endParaRPr lang="en-US" noProof="0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l-GR" noProof="0" smtClean="0"/>
              <a:t>Στυλ κύριου υπότιτλου</a:t>
            </a:r>
            <a:endParaRPr lang="en-US" noProof="0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4E483B-59CF-4D40-9E07-1884A7FF6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>
            <a:off x="838200" y="2819400"/>
            <a:ext cx="6477000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17041-E239-461E-96B7-A2816BC21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D85E-6B8D-496C-8F6D-A7020FACA6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7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17784A2-2DB7-4811-97A9-571DB1147C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33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16/3/2021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98258-3A06-43AD-98BB-3D07AD8A66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159CB-FEC8-4CFE-96F6-C60ABC39F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82326-DCDC-4132-AEC6-72A133EF8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35FB7-47B6-42A2-89A4-D861C67232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F1310-8E8F-4D80-A3CF-8651BDA8FA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8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9D255-2762-4180-94F6-F055F3B0BA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5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6239-4AAA-48C9-98F3-A1B01BA5F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2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754E1-57D6-4275-AE72-E51B79951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8001000" y="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τίτλων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κειμένου</a:t>
            </a:r>
          </a:p>
          <a:p>
            <a:pPr lvl="1"/>
            <a:r>
              <a:rPr lang="en-US" smtClean="0"/>
              <a:t>Δεύτερο επίπεδο</a:t>
            </a:r>
          </a:p>
          <a:p>
            <a:pPr lvl="2"/>
            <a:r>
              <a:rPr lang="en-US" smtClean="0"/>
              <a:t>Τρίτο επίπεδο</a:t>
            </a:r>
          </a:p>
          <a:p>
            <a:pPr lvl="3"/>
            <a:r>
              <a:rPr lang="en-US" smtClean="0"/>
              <a:t>Τέταρτο επίπεδο</a:t>
            </a:r>
          </a:p>
          <a:p>
            <a:pPr lvl="4"/>
            <a:r>
              <a:rPr lang="en-US" smtClean="0"/>
              <a:t>Πέμπτο επίπεδο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354CBD6-EC84-4B1D-8537-C9869CCDD2C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5368" name="Group 8" descr="decorative graphic made up of dots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536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5401" name="Line 41"/>
          <p:cNvSpPr>
            <a:spLocks noChangeShapeType="1"/>
          </p:cNvSpPr>
          <p:nvPr/>
        </p:nvSpPr>
        <p:spPr bwMode="auto">
          <a:xfrm>
            <a:off x="457200" y="1524000"/>
            <a:ext cx="7543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16/3/2021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800" dirty="0" smtClean="0"/>
              <a:t>ΗΛΕΚΤΡΙΚΑ ΚΥΚΛΩΜΑΤΑ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3049587"/>
            <a:ext cx="6624736" cy="3233737"/>
          </a:xfrm>
        </p:spPr>
        <p:txBody>
          <a:bodyPr/>
          <a:lstStyle/>
          <a:p>
            <a:endParaRPr lang="el-GR" dirty="0" smtClean="0"/>
          </a:p>
          <a:p>
            <a:r>
              <a:rPr lang="el-GR" dirty="0" smtClean="0"/>
              <a:t>ΕΞΑΡΤΗΜΑΤΑ  ΚΥΚΛΩΜΑΤΩΝ</a:t>
            </a:r>
          </a:p>
          <a:p>
            <a:r>
              <a:rPr lang="en-US" dirty="0" smtClean="0"/>
              <a:t>04-03-2021</a:t>
            </a:r>
            <a:endParaRPr lang="el-GR" dirty="0" smtClean="0"/>
          </a:p>
          <a:p>
            <a:endParaRPr lang="el-GR" dirty="0" smtClean="0"/>
          </a:p>
          <a:p>
            <a:pPr algn="l"/>
            <a:r>
              <a:rPr lang="el-GR" sz="2000" dirty="0" smtClean="0"/>
              <a:t>ΔΙΔΑΣΚΩΝ:</a:t>
            </a:r>
            <a:r>
              <a:rPr lang="el-GR" dirty="0" smtClean="0"/>
              <a:t> </a:t>
            </a:r>
            <a:r>
              <a:rPr lang="el-GR" sz="2000" dirty="0" smtClean="0"/>
              <a:t>ΚΑΡΑΚΑΤΣΑΝΗΣ ΘΕΟΚΛΗΤΟΣ</a:t>
            </a:r>
            <a:endParaRPr lang="el-GR" sz="2000" dirty="0"/>
          </a:p>
        </p:txBody>
      </p:sp>
      <p:pic>
        <p:nvPicPr>
          <p:cNvPr id="2052" name="Picture 4" descr="σημειωματάριο και μολύβ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514600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>
          <a:xfrm>
            <a:off x="6516216" y="6248400"/>
            <a:ext cx="2133600" cy="457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22" y="1916832"/>
            <a:ext cx="82897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480" y="2420888"/>
            <a:ext cx="770952" cy="11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23" y="1268760"/>
            <a:ext cx="70652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37" y="4797152"/>
            <a:ext cx="677547" cy="1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04" y="3933056"/>
            <a:ext cx="71708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ΕΙΔΗ  ΛΑΜΠΤΗΡΩΝ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58615"/>
            <a:ext cx="8229600" cy="513873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l-GR" dirty="0" smtClean="0"/>
              <a:t>Πυρακτώσεως</a:t>
            </a:r>
          </a:p>
          <a:p>
            <a:pPr>
              <a:spcBef>
                <a:spcPts val="0"/>
              </a:spcBef>
            </a:pPr>
            <a:endParaRPr lang="el-GR" sz="2000" dirty="0" smtClean="0"/>
          </a:p>
          <a:p>
            <a:pPr>
              <a:spcBef>
                <a:spcPts val="0"/>
              </a:spcBef>
            </a:pPr>
            <a:r>
              <a:rPr lang="el-GR" dirty="0" smtClean="0"/>
              <a:t>Φθορισμού</a:t>
            </a:r>
          </a:p>
          <a:p>
            <a:pPr>
              <a:spcBef>
                <a:spcPts val="0"/>
              </a:spcBef>
            </a:pPr>
            <a:endParaRPr lang="el-GR" sz="2000" dirty="0"/>
          </a:p>
          <a:p>
            <a:pPr>
              <a:spcBef>
                <a:spcPts val="0"/>
              </a:spcBef>
            </a:pPr>
            <a:r>
              <a:rPr lang="el-GR" dirty="0" smtClean="0"/>
              <a:t>Ατμών υδραργύρου υψηλής πίεσης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dirty="0"/>
              <a:t> </a:t>
            </a:r>
            <a:r>
              <a:rPr lang="el-GR" dirty="0" smtClean="0"/>
              <a:t>  ή ατμών Νατρίου χαμηλής και υψηλής πίεσης</a:t>
            </a:r>
          </a:p>
          <a:p>
            <a:pPr marL="0" indent="0">
              <a:spcBef>
                <a:spcPts val="0"/>
              </a:spcBef>
              <a:buNone/>
            </a:pPr>
            <a:endParaRPr lang="el-GR" sz="2000" dirty="0"/>
          </a:p>
          <a:p>
            <a:pPr>
              <a:spcBef>
                <a:spcPts val="0"/>
              </a:spcBef>
            </a:pPr>
            <a:r>
              <a:rPr lang="el-GR" dirty="0" smtClean="0"/>
              <a:t>Συμπαγής φθορισμού</a:t>
            </a:r>
          </a:p>
          <a:p>
            <a:pPr>
              <a:spcBef>
                <a:spcPts val="0"/>
              </a:spcBef>
            </a:pPr>
            <a:endParaRPr lang="el-GR" sz="2000" dirty="0"/>
          </a:p>
          <a:p>
            <a:pPr>
              <a:spcBef>
                <a:spcPts val="0"/>
              </a:spcBef>
            </a:pPr>
            <a:r>
              <a:rPr lang="en-US" dirty="0" smtClean="0"/>
              <a:t>LED</a:t>
            </a:r>
            <a:endParaRPr lang="el-GR" dirty="0" smtClean="0"/>
          </a:p>
          <a:p>
            <a:pPr>
              <a:spcBef>
                <a:spcPts val="0"/>
              </a:spcBef>
            </a:pPr>
            <a:endParaRPr lang="el-GR" sz="2000" dirty="0" smtClean="0"/>
          </a:p>
          <a:p>
            <a:pPr>
              <a:spcBef>
                <a:spcPts val="0"/>
              </a:spcBef>
            </a:pPr>
            <a:r>
              <a:rPr lang="el-GR" dirty="0" smtClean="0"/>
              <a:t>Αλογόνου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660232" y="6323311"/>
            <a:ext cx="2133600" cy="457200"/>
          </a:xfrm>
        </p:spPr>
        <p:txBody>
          <a:bodyPr/>
          <a:lstStyle/>
          <a:p>
            <a:fld id="{DD198258-3A06-43AD-98BB-3D07AD8A66F9}" type="slidenum">
              <a:rPr lang="en-US" sz="2000" b="1" smtClean="0"/>
              <a:pPr/>
              <a:t>10</a:t>
            </a:fld>
            <a:endParaRPr lang="en-US" sz="20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44" y="5301208"/>
            <a:ext cx="1135808" cy="12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1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ΧΑΡΑΚΤΗΡΙΣΤΙΚΑ ΣΤΟΙΧΕΙΑ</a:t>
            </a:r>
            <a:br>
              <a:rPr lang="el-GR" dirty="0" smtClean="0"/>
            </a:br>
            <a:r>
              <a:rPr lang="el-GR" dirty="0" smtClean="0"/>
              <a:t>ΠΗΓΩΝ ΦΩΤΙΣΜΟΥ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1310-8E8F-4D80-A3CF-8651BDA8FAA6}" type="slidenum">
              <a:rPr lang="en-US" sz="2000" b="1" smtClean="0"/>
              <a:pPr/>
              <a:t>11</a:t>
            </a:fld>
            <a:endParaRPr 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8" y="1556792"/>
            <a:ext cx="651584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3429000"/>
            <a:ext cx="8856984" cy="3249017"/>
          </a:xfrm>
          <a:prstGeom prst="rect">
            <a:avLst/>
          </a:prstGeom>
          <a:ln w="57150"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3200" kern="0" baseline="30000" dirty="0" smtClean="0"/>
              <a:t>Φωτεινή ή φωτιστική ισχύς </a:t>
            </a:r>
            <a:r>
              <a:rPr lang="en-US" sz="3200" kern="0" baseline="30000" dirty="0" smtClean="0"/>
              <a:t>(lm)</a:t>
            </a:r>
          </a:p>
          <a:p>
            <a:r>
              <a:rPr lang="el-GR" sz="3200" kern="0" baseline="30000" dirty="0" err="1" smtClean="0"/>
              <a:t>Απορροφούμενη</a:t>
            </a:r>
            <a:r>
              <a:rPr lang="el-GR" sz="3200" kern="0" baseline="30000" dirty="0" smtClean="0"/>
              <a:t>  ηλεκτρική  ισχύς </a:t>
            </a:r>
            <a:r>
              <a:rPr lang="en-US" sz="3200" kern="0" baseline="30000" dirty="0" smtClean="0"/>
              <a:t>(W)</a:t>
            </a:r>
          </a:p>
          <a:p>
            <a:r>
              <a:rPr lang="el-GR" sz="3200" kern="0" baseline="30000" dirty="0" smtClean="0"/>
              <a:t>Φωτιστική απόδοση  </a:t>
            </a:r>
            <a:r>
              <a:rPr lang="en-US" sz="3200" kern="0" baseline="30000" dirty="0" smtClean="0"/>
              <a:t>n = lm/W    </a:t>
            </a:r>
          </a:p>
          <a:p>
            <a:pPr marL="0" indent="0">
              <a:buNone/>
            </a:pPr>
            <a:r>
              <a:rPr lang="en-US" sz="3200" kern="0" baseline="30000" dirty="0"/>
              <a:t> </a:t>
            </a:r>
            <a:r>
              <a:rPr lang="en-US" sz="3200" kern="0" baseline="30000" dirty="0" smtClean="0"/>
              <a:t>      </a:t>
            </a:r>
            <a:r>
              <a:rPr lang="el-GR" sz="3200" kern="0" baseline="30000" dirty="0" smtClean="0"/>
              <a:t>Για  λαμπτήρες πυρακτώσεως 8 – 10 – 12 – 14 </a:t>
            </a:r>
            <a:r>
              <a:rPr lang="en-US" sz="3200" kern="0" baseline="30000" dirty="0" smtClean="0"/>
              <a:t>lm/W</a:t>
            </a:r>
          </a:p>
          <a:p>
            <a:pPr marL="0" indent="0">
              <a:buNone/>
            </a:pPr>
            <a:r>
              <a:rPr lang="en-US" sz="3200" kern="0" baseline="30000" dirty="0"/>
              <a:t> </a:t>
            </a:r>
            <a:r>
              <a:rPr lang="en-US" sz="3200" kern="0" baseline="30000" dirty="0" smtClean="0"/>
              <a:t>      </a:t>
            </a:r>
            <a:r>
              <a:rPr lang="el-GR" sz="3200" kern="0" baseline="30000" dirty="0" smtClean="0"/>
              <a:t>Για  λαμπτήρες φθορισμού  </a:t>
            </a:r>
            <a:r>
              <a:rPr lang="en-US" sz="3200" kern="0" baseline="30000" dirty="0" smtClean="0"/>
              <a:t>    </a:t>
            </a:r>
            <a:r>
              <a:rPr lang="el-GR" sz="3200" kern="0" baseline="30000" dirty="0" smtClean="0"/>
              <a:t> 30 – 32 έως 58 </a:t>
            </a:r>
            <a:r>
              <a:rPr lang="en-US" sz="3200" kern="0" baseline="30000" dirty="0" smtClean="0"/>
              <a:t>lm/W</a:t>
            </a:r>
            <a:r>
              <a:rPr lang="el-GR" sz="3200" kern="0" baseline="30000" dirty="0" smtClean="0"/>
              <a:t> </a:t>
            </a:r>
            <a:endParaRPr lang="en-US" sz="3200" kern="0" baseline="30000" dirty="0" smtClean="0"/>
          </a:p>
          <a:p>
            <a:r>
              <a:rPr lang="el-GR" sz="3200" kern="0" baseline="30000" dirty="0" smtClean="0"/>
              <a:t>Ενεργός διάρκεια ζωής σε ώρες </a:t>
            </a:r>
            <a:r>
              <a:rPr lang="en-US" sz="3200" kern="0" baseline="30000" dirty="0" smtClean="0"/>
              <a:t>(h)</a:t>
            </a:r>
            <a:r>
              <a:rPr lang="el-GR" sz="3200" kern="0" baseline="30000" dirty="0" smtClean="0"/>
              <a:t> </a:t>
            </a:r>
          </a:p>
          <a:p>
            <a:r>
              <a:rPr lang="el-GR" sz="3200" kern="0" baseline="30000" dirty="0" smtClean="0"/>
              <a:t>Χρωματική  απόδοση  </a:t>
            </a:r>
            <a:r>
              <a:rPr lang="en-US" sz="3200" kern="0" baseline="30000" dirty="0" smtClean="0"/>
              <a:t>Ra  90–</a:t>
            </a:r>
            <a:r>
              <a:rPr lang="el-GR" sz="3200" kern="0" baseline="30000" dirty="0" smtClean="0"/>
              <a:t>1</a:t>
            </a:r>
            <a:r>
              <a:rPr lang="en-US" sz="3200" kern="0" baseline="30000" dirty="0" smtClean="0"/>
              <a:t>00 </a:t>
            </a:r>
            <a:r>
              <a:rPr lang="el-GR" sz="3200" kern="0" baseline="30000" dirty="0" smtClean="0"/>
              <a:t>υψηλή, 80–90 καλή, 50–80 μέτρια</a:t>
            </a:r>
            <a:endParaRPr lang="el-GR" sz="3200" kern="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7308304" y="1683965"/>
            <a:ext cx="1152128" cy="1384995"/>
          </a:xfrm>
          <a:prstGeom prst="rect">
            <a:avLst/>
          </a:prstGeom>
          <a:noFill/>
          <a:effectLst>
            <a:innerShdw blurRad="635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Ra</a:t>
            </a:r>
          </a:p>
          <a:p>
            <a:endParaRPr lang="en-US" sz="800" dirty="0"/>
          </a:p>
          <a:p>
            <a:r>
              <a:rPr lang="el-GR" sz="1100" dirty="0" smtClean="0">
                <a:solidFill>
                  <a:srgbClr val="4D4D4D"/>
                </a:solidFill>
              </a:rPr>
              <a:t>Χρωματική απόδοση</a:t>
            </a:r>
            <a:endParaRPr lang="el-GR" sz="11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ΑΝΤΙΣΤΑΣΕΙΣ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2840" y="1537618"/>
            <a:ext cx="8445624" cy="4411662"/>
          </a:xfrm>
        </p:spPr>
        <p:txBody>
          <a:bodyPr/>
          <a:lstStyle/>
          <a:p>
            <a:r>
              <a:rPr lang="el-GR" sz="4000" dirty="0" smtClean="0"/>
              <a:t>Σταθερή</a:t>
            </a:r>
          </a:p>
          <a:p>
            <a:r>
              <a:rPr lang="el-GR" sz="4000" dirty="0" smtClean="0"/>
              <a:t>Ρυθμιζόμενη</a:t>
            </a:r>
          </a:p>
          <a:p>
            <a:r>
              <a:rPr lang="el-GR" sz="4000" dirty="0" smtClean="0"/>
              <a:t>Με λήψεις</a:t>
            </a:r>
          </a:p>
          <a:p>
            <a:r>
              <a:rPr lang="el-GR" sz="4000" dirty="0" smtClean="0"/>
              <a:t>Μεταβλητή </a:t>
            </a:r>
          </a:p>
          <a:p>
            <a:pPr marL="349250" lvl="1" indent="0">
              <a:buNone/>
            </a:pPr>
            <a:r>
              <a:rPr lang="el-GR" sz="4000" dirty="0" smtClean="0"/>
              <a:t>Ποτενσιόμετρο</a:t>
            </a:r>
          </a:p>
          <a:p>
            <a:pPr marL="349250" lvl="1" indent="0">
              <a:buNone/>
            </a:pPr>
            <a:r>
              <a:rPr lang="el-GR" sz="4000" dirty="0" smtClean="0"/>
              <a:t>Ροοστάτης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539552" y="6093296"/>
            <a:ext cx="2205608" cy="457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352839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352839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597980"/>
            <a:ext cx="3528392" cy="147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52839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19" y="5517232"/>
            <a:ext cx="3505738" cy="134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189616"/>
            <a:ext cx="220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0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ΤΥΠΟΙ  ΑΝΤΙΣΤΑΣΕΩΝ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2840" y="1537618"/>
            <a:ext cx="8229600" cy="52037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l-GR" dirty="0" smtClean="0"/>
              <a:t>Άνθρακα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Σύρματος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Cermet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Με απόθεση Φιλμ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Κεραμικές</a:t>
            </a:r>
          </a:p>
          <a:p>
            <a:pPr>
              <a:spcBef>
                <a:spcPts val="600"/>
              </a:spcBef>
            </a:pPr>
            <a:r>
              <a:rPr lang="el-GR" dirty="0" smtClean="0"/>
              <a:t>Αγώγιμου πλαστικού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SMD (Surface Mountain Device)</a:t>
            </a:r>
            <a:endParaRPr lang="el-GR" dirty="0" smtClean="0"/>
          </a:p>
          <a:p>
            <a:endParaRPr lang="el-GR" sz="1200" dirty="0" smtClean="0"/>
          </a:p>
          <a:p>
            <a:r>
              <a:rPr lang="el-GR" dirty="0" smtClean="0"/>
              <a:t>ΕΙΔΙΚΕΣ ΑΝΤΙΣΤΑΣΕΙΣ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l-GR" dirty="0" smtClean="0"/>
              <a:t>Ασφάλειας,  </a:t>
            </a:r>
            <a:r>
              <a:rPr lang="en-US" dirty="0" smtClean="0"/>
              <a:t>Thermistor,   </a:t>
            </a:r>
            <a:r>
              <a:rPr lang="en-US" dirty="0" err="1" smtClean="0"/>
              <a:t>Varistor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90303"/>
            <a:ext cx="3267075" cy="14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80778"/>
            <a:ext cx="3324225" cy="14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3" y="3289920"/>
            <a:ext cx="3419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16" y="4739952"/>
            <a:ext cx="1819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ΠΡΟΔΙΑΓΡΑΦΕΣ ΑΝΤΙΣΤΑΣΕΩΝ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184576"/>
          </a:xfrm>
        </p:spPr>
        <p:txBody>
          <a:bodyPr/>
          <a:lstStyle/>
          <a:p>
            <a:r>
              <a:rPr lang="el-GR" dirty="0" smtClean="0"/>
              <a:t>Ονομαστική  Τιμή  σε  Ωμ</a:t>
            </a:r>
          </a:p>
          <a:p>
            <a:r>
              <a:rPr lang="el-GR" dirty="0" smtClean="0"/>
              <a:t>Ανοχή    ± 10% , </a:t>
            </a:r>
            <a:r>
              <a:rPr lang="el-GR" dirty="0"/>
              <a:t>± </a:t>
            </a:r>
            <a:r>
              <a:rPr lang="el-GR" dirty="0" smtClean="0"/>
              <a:t>5% , </a:t>
            </a:r>
            <a:r>
              <a:rPr lang="el-GR" dirty="0"/>
              <a:t>± </a:t>
            </a:r>
            <a:r>
              <a:rPr lang="el-GR" dirty="0" smtClean="0"/>
              <a:t>2% , </a:t>
            </a:r>
            <a:r>
              <a:rPr lang="el-GR" dirty="0"/>
              <a:t>± </a:t>
            </a:r>
            <a:r>
              <a:rPr lang="el-GR" dirty="0" smtClean="0"/>
              <a:t>1% </a:t>
            </a:r>
          </a:p>
          <a:p>
            <a:pPr algn="just"/>
            <a:r>
              <a:rPr lang="el-GR" dirty="0" smtClean="0"/>
              <a:t>Ισχύς</a:t>
            </a:r>
            <a:r>
              <a:rPr lang="en-US" dirty="0" smtClean="0"/>
              <a:t> (</a:t>
            </a:r>
            <a:r>
              <a:rPr lang="el-GR" dirty="0" smtClean="0"/>
              <a:t>μέγιστη τιμή που μπορεί να καταναλωθεί  υπό  μορφή  θερμότητας)</a:t>
            </a:r>
          </a:p>
          <a:p>
            <a:pPr algn="just"/>
            <a:r>
              <a:rPr lang="el-GR" dirty="0" smtClean="0"/>
              <a:t>Ονομαστική  τάση</a:t>
            </a:r>
          </a:p>
          <a:p>
            <a:r>
              <a:rPr lang="el-GR" dirty="0" smtClean="0"/>
              <a:t>Γραμμικότητα</a:t>
            </a:r>
            <a:r>
              <a:rPr lang="en-US" dirty="0" smtClean="0"/>
              <a:t>       (</a:t>
            </a:r>
            <a:r>
              <a:rPr lang="el-GR" dirty="0" smtClean="0"/>
              <a:t>Νόμος του </a:t>
            </a:r>
            <a:r>
              <a:rPr lang="en-US" dirty="0" smtClean="0"/>
              <a:t>Ohm)</a:t>
            </a:r>
            <a:endParaRPr lang="el-GR" dirty="0" smtClean="0"/>
          </a:p>
          <a:p>
            <a:r>
              <a:rPr lang="el-GR" dirty="0" smtClean="0"/>
              <a:t>Τάση θορύβου     μ</a:t>
            </a:r>
            <a:r>
              <a:rPr lang="en-US" dirty="0" smtClean="0"/>
              <a:t>V / V</a:t>
            </a:r>
            <a:r>
              <a:rPr lang="el-GR" dirty="0" smtClean="0"/>
              <a:t>    παρασιτική τάση  λόγω της ανάπτυξης θερμοκρασίας</a:t>
            </a:r>
          </a:p>
          <a:p>
            <a:r>
              <a:rPr lang="el-GR" dirty="0" smtClean="0"/>
              <a:t>Σταθερότητα της αντίστασης  (αλλοίωση στο υλικό κατασκευής και της ονομαστικής τιμής)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3912068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6" y="4581128"/>
            <a:ext cx="3933510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91206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85618"/>
            <a:ext cx="9180512" cy="22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2204865"/>
            <a:ext cx="392392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-98648"/>
            <a:ext cx="7139136" cy="1295400"/>
          </a:xfrm>
        </p:spPr>
        <p:txBody>
          <a:bodyPr/>
          <a:lstStyle/>
          <a:p>
            <a:r>
              <a:rPr lang="el-GR" dirty="0" smtClean="0"/>
              <a:t>ΧΡΩΜΑΤΙΚΟΣ ΚΩΔΙΚΑΣ ΑΝΤΙΣΤΑΣΕΩΝ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817"/>
            <a:ext cx="4716016" cy="22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3817"/>
            <a:ext cx="4464496" cy="22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6156176" cy="1002506"/>
          </a:xfrm>
        </p:spPr>
        <p:txBody>
          <a:bodyPr/>
          <a:lstStyle/>
          <a:p>
            <a:r>
              <a:rPr lang="el-GR" u="heavy" dirty="0" smtClean="0"/>
              <a:t>ΧΕΙΡΟΚΙΝΗΤΟΙ ΔΙΑΚΟΠΤΕΣ</a:t>
            </a:r>
            <a:r>
              <a:rPr lang="en-US" u="heavy" dirty="0" smtClean="0"/>
              <a:t/>
            </a:r>
            <a:br>
              <a:rPr lang="en-US" u="heavy" dirty="0" smtClean="0"/>
            </a:br>
            <a:r>
              <a:rPr lang="el-GR" sz="2800" dirty="0" smtClean="0"/>
              <a:t>(Ελέγχονται</a:t>
            </a:r>
            <a:r>
              <a:rPr lang="en-US" sz="2800" dirty="0" smtClean="0"/>
              <a:t> </a:t>
            </a:r>
            <a:r>
              <a:rPr lang="el-GR" sz="2800" dirty="0"/>
              <a:t>με</a:t>
            </a:r>
            <a:r>
              <a:rPr lang="en-US" sz="2800" dirty="0"/>
              <a:t> </a:t>
            </a:r>
            <a:r>
              <a:rPr lang="el-GR" sz="2800" dirty="0"/>
              <a:t>το</a:t>
            </a:r>
            <a:r>
              <a:rPr lang="en-US" sz="2800" dirty="0"/>
              <a:t> </a:t>
            </a:r>
            <a:r>
              <a:rPr lang="el-GR" sz="2800" dirty="0"/>
              <a:t>χέρι)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836712"/>
            <a:ext cx="8136904" cy="5904656"/>
          </a:xfrm>
          <a:noFill/>
        </p:spPr>
        <p:txBody>
          <a:bodyPr/>
          <a:lstStyle/>
          <a:p>
            <a:pPr marL="349250" lvl="1" indent="0" algn="just">
              <a:buNone/>
            </a:pPr>
            <a:r>
              <a:rPr lang="el-GR" sz="1800" dirty="0" smtClean="0"/>
              <a:t>Η</a:t>
            </a:r>
            <a:r>
              <a:rPr lang="en-US" sz="1800" dirty="0" smtClean="0"/>
              <a:t> </a:t>
            </a:r>
            <a:r>
              <a:rPr lang="el-GR" sz="1800" dirty="0" smtClean="0"/>
              <a:t>βαθμονόμηση</a:t>
            </a:r>
            <a:r>
              <a:rPr lang="en-US" sz="1800" dirty="0" smtClean="0"/>
              <a:t> </a:t>
            </a:r>
            <a:r>
              <a:rPr lang="el-GR" sz="1800" dirty="0" smtClean="0"/>
              <a:t>ρεύματος</a:t>
            </a:r>
            <a:r>
              <a:rPr lang="en-US" sz="1800" dirty="0" smtClean="0"/>
              <a:t> </a:t>
            </a:r>
            <a:r>
              <a:rPr lang="el-GR" sz="1800" dirty="0" smtClean="0"/>
              <a:t>dc</a:t>
            </a:r>
            <a:r>
              <a:rPr lang="en-US" sz="1800" dirty="0" smtClean="0"/>
              <a:t> </a:t>
            </a:r>
            <a:r>
              <a:rPr lang="el-GR" sz="1800" dirty="0" smtClean="0"/>
              <a:t>ενός</a:t>
            </a:r>
            <a:r>
              <a:rPr lang="en-US" sz="1800" dirty="0" smtClean="0"/>
              <a:t> </a:t>
            </a:r>
            <a:r>
              <a:rPr lang="el-GR" sz="1800" dirty="0" smtClean="0"/>
              <a:t>διακόπτη</a:t>
            </a:r>
            <a:r>
              <a:rPr lang="en-US" sz="1800" dirty="0" smtClean="0"/>
              <a:t> </a:t>
            </a:r>
            <a:r>
              <a:rPr lang="el-GR" sz="1800" dirty="0" smtClean="0"/>
              <a:t>θα</a:t>
            </a:r>
            <a:r>
              <a:rPr lang="en-US" sz="1800" dirty="0" smtClean="0"/>
              <a:t> </a:t>
            </a:r>
            <a:r>
              <a:rPr lang="el-GR" sz="1800" dirty="0" smtClean="0"/>
              <a:t>πρέπει</a:t>
            </a:r>
            <a:r>
              <a:rPr lang="en-US" sz="1800" dirty="0" smtClean="0"/>
              <a:t> </a:t>
            </a:r>
            <a:r>
              <a:rPr lang="el-GR" sz="1800" dirty="0" smtClean="0"/>
              <a:t>να</a:t>
            </a:r>
            <a:r>
              <a:rPr lang="en-US" sz="1800" dirty="0" smtClean="0"/>
              <a:t> </a:t>
            </a:r>
            <a:r>
              <a:rPr lang="el-GR" sz="1800" dirty="0" smtClean="0"/>
              <a:t>έχει</a:t>
            </a:r>
            <a:endParaRPr lang="en-US" sz="1800" dirty="0" smtClean="0"/>
          </a:p>
          <a:p>
            <a:pPr marL="349250" lvl="1" indent="0" algn="just">
              <a:buNone/>
            </a:pPr>
            <a:r>
              <a:rPr lang="el-GR" sz="1800" dirty="0" smtClean="0"/>
              <a:t>μικρότερη</a:t>
            </a:r>
            <a:r>
              <a:rPr lang="en-US" sz="1800" dirty="0" smtClean="0"/>
              <a:t> </a:t>
            </a:r>
            <a:r>
              <a:rPr lang="el-GR" sz="1800" dirty="0" smtClean="0"/>
              <a:t>τιμή</a:t>
            </a:r>
            <a:r>
              <a:rPr lang="en-US" sz="1800" dirty="0" smtClean="0"/>
              <a:t> </a:t>
            </a:r>
            <a:r>
              <a:rPr lang="el-GR" sz="1800" dirty="0" smtClean="0"/>
              <a:t>από</a:t>
            </a:r>
            <a:r>
              <a:rPr lang="en-US" sz="1800" dirty="0" smtClean="0"/>
              <a:t> </a:t>
            </a:r>
            <a:r>
              <a:rPr lang="el-GR" sz="1800" dirty="0" smtClean="0"/>
              <a:t>την</a:t>
            </a:r>
            <a:r>
              <a:rPr lang="en-US" sz="1800" dirty="0" smtClean="0"/>
              <a:t> </a:t>
            </a:r>
            <a:r>
              <a:rPr lang="el-GR" sz="1800" dirty="0" smtClean="0"/>
              <a:t>βαθμονόμηση</a:t>
            </a:r>
            <a:r>
              <a:rPr lang="en-US" sz="1800" dirty="0" smtClean="0"/>
              <a:t> </a:t>
            </a:r>
            <a:r>
              <a:rPr lang="el-GR" sz="1800" dirty="0" err="1" smtClean="0"/>
              <a:t>ac</a:t>
            </a:r>
            <a:r>
              <a:rPr lang="en-US" sz="1800" dirty="0" smtClean="0"/>
              <a:t> </a:t>
            </a:r>
            <a:r>
              <a:rPr lang="el-GR" sz="1800" dirty="0" smtClean="0"/>
              <a:t>του</a:t>
            </a:r>
            <a:r>
              <a:rPr lang="en-US" sz="1800" dirty="0" smtClean="0"/>
              <a:t> </a:t>
            </a:r>
            <a:r>
              <a:rPr lang="el-GR" sz="1800" dirty="0" smtClean="0"/>
              <a:t>ίδιου </a:t>
            </a:r>
            <a:r>
              <a:rPr lang="el-GR" sz="1800" dirty="0"/>
              <a:t>διακόπτη</a:t>
            </a:r>
            <a:r>
              <a:rPr lang="el-GR" sz="1800" dirty="0" smtClean="0"/>
              <a:t>.</a:t>
            </a:r>
            <a:endParaRPr lang="en-US" sz="1800" dirty="0" smtClean="0"/>
          </a:p>
          <a:p>
            <a:pPr marL="0" indent="0" algn="just">
              <a:buNone/>
            </a:pPr>
            <a:endParaRPr lang="el-GR" sz="800" dirty="0"/>
          </a:p>
          <a:p>
            <a:pPr algn="just"/>
            <a:r>
              <a:rPr lang="el-GR" sz="1800" b="1" dirty="0" smtClean="0"/>
              <a:t>Μεταγωγικός </a:t>
            </a:r>
            <a:r>
              <a:rPr lang="el-GR" sz="1800" b="1" dirty="0"/>
              <a:t>διακόπτης. </a:t>
            </a:r>
            <a:r>
              <a:rPr lang="en-US" sz="1800" b="1" dirty="0" smtClean="0"/>
              <a:t> </a:t>
            </a:r>
            <a:r>
              <a:rPr lang="el-GR" sz="1800" dirty="0" smtClean="0"/>
              <a:t>Χειροκίνητος </a:t>
            </a:r>
            <a:r>
              <a:rPr lang="el-GR" sz="1800" dirty="0"/>
              <a:t>διακόπτης </a:t>
            </a:r>
            <a:r>
              <a:rPr lang="el-GR" sz="1800" dirty="0" smtClean="0"/>
              <a:t>μιας ή δύο επαφών, μιας ή δύο </a:t>
            </a:r>
            <a:r>
              <a:rPr lang="el-GR" sz="1800" dirty="0"/>
              <a:t>θέσεων.</a:t>
            </a:r>
          </a:p>
          <a:p>
            <a:pPr algn="just"/>
            <a:r>
              <a:rPr lang="el-GR" sz="1800" b="1" dirty="0"/>
              <a:t>Συρόμενος διακόπτης. </a:t>
            </a:r>
            <a:r>
              <a:rPr lang="el-GR" sz="1800" dirty="0"/>
              <a:t>Χρησιμοποιείται σαν διακόπτης επιλογής ορισμένου τρόπου λειτουργίας όπως </a:t>
            </a:r>
            <a:r>
              <a:rPr lang="el-GR" sz="1800" dirty="0" err="1"/>
              <a:t>High</a:t>
            </a:r>
            <a:r>
              <a:rPr lang="el-GR" sz="1800" dirty="0"/>
              <a:t> – </a:t>
            </a:r>
            <a:r>
              <a:rPr lang="el-GR" sz="1800" dirty="0" err="1"/>
              <a:t>Low</a:t>
            </a:r>
            <a:r>
              <a:rPr lang="el-GR" sz="1800" dirty="0"/>
              <a:t>.</a:t>
            </a:r>
          </a:p>
          <a:p>
            <a:pPr algn="just"/>
            <a:r>
              <a:rPr lang="el-GR" sz="1800" b="1" dirty="0"/>
              <a:t>Διακόπτης DIP. </a:t>
            </a:r>
            <a:r>
              <a:rPr lang="el-GR" sz="1800" dirty="0" smtClean="0"/>
              <a:t>Είναι</a:t>
            </a:r>
            <a:r>
              <a:rPr lang="en-US" sz="1800" dirty="0" smtClean="0"/>
              <a:t> </a:t>
            </a:r>
            <a:r>
              <a:rPr lang="el-GR" sz="1800" dirty="0" smtClean="0"/>
              <a:t>σχεδιασμένος </a:t>
            </a:r>
            <a:r>
              <a:rPr lang="el-GR" sz="1800" dirty="0"/>
              <a:t>για τοποθέτηση σε πλακέτες τυπωμένων κυκλωμάτων.</a:t>
            </a:r>
          </a:p>
          <a:p>
            <a:pPr algn="just"/>
            <a:r>
              <a:rPr lang="el-GR" sz="1800" b="1" dirty="0"/>
              <a:t>Περιστροφικός διακόπτης. </a:t>
            </a:r>
            <a:r>
              <a:rPr lang="el-GR" sz="1800" dirty="0"/>
              <a:t>Χρησιμοποιείται για πολυπλοκότερες λειτουργίες μεταγωγής.</a:t>
            </a:r>
          </a:p>
          <a:p>
            <a:pPr algn="just"/>
            <a:r>
              <a:rPr lang="el-GR" sz="1800" b="1" dirty="0"/>
              <a:t>Διακόπτες με τροχαλία. </a:t>
            </a:r>
            <a:r>
              <a:rPr lang="el-GR" sz="1800" dirty="0"/>
              <a:t>Δίνουν στην  έξοδο  ειδικούς κώδικες που χρειάζονται για την επικοινωνία με τους υπολογιστές.</a:t>
            </a:r>
          </a:p>
          <a:p>
            <a:pPr algn="just"/>
            <a:r>
              <a:rPr lang="el-GR" sz="1800" b="1" dirty="0" err="1"/>
              <a:t>Επιλογικός</a:t>
            </a:r>
            <a:r>
              <a:rPr lang="el-GR" sz="1800" b="1" dirty="0"/>
              <a:t> διακόπτης. </a:t>
            </a:r>
            <a:r>
              <a:rPr lang="el-GR" sz="1800" dirty="0"/>
              <a:t>Οι θέσεις του λαμβάνονται με </a:t>
            </a:r>
            <a:r>
              <a:rPr lang="el-GR" sz="1800" dirty="0" smtClean="0"/>
              <a:t>περιστροφή</a:t>
            </a:r>
            <a:r>
              <a:rPr lang="en-US" sz="1800" dirty="0" smtClean="0"/>
              <a:t> </a:t>
            </a:r>
            <a:r>
              <a:rPr lang="el-GR" sz="1800" dirty="0" smtClean="0"/>
              <a:t>της  </a:t>
            </a:r>
            <a:r>
              <a:rPr lang="el-GR" sz="1800" dirty="0"/>
              <a:t>λαβής </a:t>
            </a:r>
            <a:r>
              <a:rPr lang="el-GR" sz="1800" dirty="0" smtClean="0"/>
              <a:t>προς τα δεξιά ή προς τα </a:t>
            </a:r>
            <a:r>
              <a:rPr lang="el-GR" sz="1800" dirty="0"/>
              <a:t>αριστερά είτε με διατήρηση επαφής είτε με επιστροφή.</a:t>
            </a:r>
          </a:p>
          <a:p>
            <a:pPr algn="just"/>
            <a:r>
              <a:rPr lang="el-GR" sz="1800" b="1" dirty="0"/>
              <a:t>Διακόπτης πλήκτρου. </a:t>
            </a:r>
            <a:r>
              <a:rPr lang="el-GR" sz="1800" dirty="0"/>
              <a:t>Αποτελούνται από μια ή περισσότερες ομάδες επαφών ΝΟ ή ΝC , από συσκευή χειρισμού και από περιγραφική πινακίδα.</a:t>
            </a:r>
          </a:p>
          <a:p>
            <a:pPr algn="just"/>
            <a:r>
              <a:rPr lang="el-GR" sz="1800" b="1" dirty="0"/>
              <a:t>Διακόπτες  τυμπάνου.  </a:t>
            </a:r>
            <a:r>
              <a:rPr lang="el-GR" sz="1800" dirty="0"/>
              <a:t>Χρησιμοποιούνται  στην  εκκίνηση και στην αναστροφή της περιστροφής κινητήρων.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1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3184" y="183778"/>
            <a:ext cx="7643192" cy="1156990"/>
          </a:xfrm>
        </p:spPr>
        <p:txBody>
          <a:bodyPr/>
          <a:lstStyle/>
          <a:p>
            <a:r>
              <a:rPr lang="en-US" u="heavy" dirty="0" smtClean="0"/>
              <a:t/>
            </a:r>
            <a:br>
              <a:rPr lang="en-US" u="heavy" dirty="0" smtClean="0"/>
            </a:br>
            <a:r>
              <a:rPr lang="en-US" u="heavy" dirty="0"/>
              <a:t/>
            </a:r>
            <a:br>
              <a:rPr lang="en-US" u="heavy" dirty="0"/>
            </a:br>
            <a:r>
              <a:rPr lang="el-GR" u="heavy" dirty="0" smtClean="0"/>
              <a:t>ΜΗΧΑΝΙΚΟΙ</a:t>
            </a:r>
            <a:r>
              <a:rPr lang="en-US" u="heavy" dirty="0" smtClean="0"/>
              <a:t> </a:t>
            </a:r>
            <a:r>
              <a:rPr lang="el-GR" u="heavy" dirty="0"/>
              <a:t>ΔΙΑΚΟΠΤΕΣ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sz="2800" dirty="0" smtClean="0"/>
              <a:t>(Ελέγχονται</a:t>
            </a:r>
            <a:r>
              <a:rPr lang="el-GR" sz="2800" dirty="0"/>
              <a:t>	αυτόματα</a:t>
            </a:r>
            <a:r>
              <a:rPr lang="el-GR" sz="2800" dirty="0" smtClean="0"/>
              <a:t>)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z="2000" b="1" dirty="0"/>
              <a:t>Διακόπτες  ορίου.  </a:t>
            </a:r>
            <a:r>
              <a:rPr lang="el-GR" sz="2000" dirty="0"/>
              <a:t>Ενεργοποιούνται  με   επαφή  με αντικείμενο μόνον όταν επιτευχθεί ένα προκαθορισμένο όριο.</a:t>
            </a:r>
          </a:p>
          <a:p>
            <a:pPr lvl="0"/>
            <a:r>
              <a:rPr lang="el-GR" sz="2000" b="1" dirty="0" err="1"/>
              <a:t>Μικροδιακόπτες</a:t>
            </a:r>
            <a:r>
              <a:rPr lang="el-GR" sz="2000" b="1" dirty="0"/>
              <a:t>. </a:t>
            </a:r>
            <a:r>
              <a:rPr lang="el-GR" sz="2000" dirty="0"/>
              <a:t>Λειτουργούν με πολύ μικρές πιέσεις , πράγμα που  επιτρέπει  μεγάλη ευαισθησία.</a:t>
            </a:r>
          </a:p>
          <a:p>
            <a:pPr lvl="0"/>
            <a:r>
              <a:rPr lang="el-GR" sz="2000" b="1" dirty="0"/>
              <a:t>Διακόπτες   θερμοκρασίας.   </a:t>
            </a:r>
            <a:r>
              <a:rPr lang="el-GR" sz="2000" dirty="0"/>
              <a:t>Ενεργοποιούνται από κάποια ειδική αλλαγή της θερμοκρασίας περιβάλλοντος.</a:t>
            </a:r>
          </a:p>
          <a:p>
            <a:pPr lvl="0"/>
            <a:r>
              <a:rPr lang="el-GR" sz="2000" b="1" dirty="0"/>
              <a:t>Διακόπτες   πίεσης.   </a:t>
            </a:r>
            <a:r>
              <a:rPr lang="el-GR" sz="2000" dirty="0"/>
              <a:t>Ελέγχουν   την   πίεση υγρών  και   είναι   σχεδιασμένοι   να   ανοίγουν  ή να κλείνουν τις επαφές τους όταν φτάσουν σε προκαθορισμένη πίεση.</a:t>
            </a:r>
          </a:p>
          <a:p>
            <a:r>
              <a:rPr lang="el-GR" sz="2000" b="1" dirty="0"/>
              <a:t>Διακόπτες  στάθμης.  </a:t>
            </a:r>
            <a:r>
              <a:rPr lang="el-GR" sz="2000" dirty="0"/>
              <a:t>Ανιχνεύουν  το   ύψος  υγρού  ανεβάζοντας  ή  κατεβάζοντας  πλωτήρα που είναι συνδεδεμένος  μηχανικά  με  τον διακόπτη.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92"/>
            <a:ext cx="864096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792088" cy="128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52936"/>
            <a:ext cx="2088232" cy="161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14" y="4869160"/>
            <a:ext cx="156218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10818"/>
            <a:ext cx="1888704" cy="89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4715852"/>
            <a:ext cx="241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Διακόπτης τριφασικός</a:t>
            </a:r>
            <a:endParaRPr lang="el-GR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9644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70" y="3501008"/>
            <a:ext cx="819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512" y="3717032"/>
            <a:ext cx="264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Διακόπτης μονοφασικός</a:t>
            </a:r>
            <a:endParaRPr lang="el-GR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90" y="5445224"/>
            <a:ext cx="102359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5795972"/>
            <a:ext cx="235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Ασφαλειοαποζεύκτης</a:t>
            </a:r>
            <a:endParaRPr lang="el-GR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38" y="5445224"/>
            <a:ext cx="131528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04" y="5276428"/>
            <a:ext cx="740640" cy="11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789040"/>
            <a:ext cx="1224135" cy="15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18121"/>
            <a:ext cx="792088" cy="152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ΒΑΣΙΚΑ  ΣΤΟΙΧΕΙΑ  ΚΥΚΛΩΜΑΤΩΝ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Πηγή  Ενέργειας</a:t>
            </a:r>
          </a:p>
          <a:p>
            <a:r>
              <a:rPr lang="el-GR" dirty="0" smtClean="0"/>
              <a:t>Αγωγοί</a:t>
            </a:r>
          </a:p>
          <a:p>
            <a:r>
              <a:rPr lang="el-GR" dirty="0" smtClean="0"/>
              <a:t>Μονωτές</a:t>
            </a:r>
          </a:p>
          <a:p>
            <a:r>
              <a:rPr lang="el-GR" dirty="0" smtClean="0"/>
              <a:t>Φορτίο</a:t>
            </a:r>
          </a:p>
          <a:p>
            <a:r>
              <a:rPr lang="el-GR" dirty="0" smtClean="0"/>
              <a:t>Συσκευή Ελέγχου</a:t>
            </a:r>
          </a:p>
          <a:p>
            <a:pPr marL="0" indent="0">
              <a:buNone/>
            </a:pPr>
            <a:r>
              <a:rPr lang="el-GR" dirty="0" smtClean="0"/>
              <a:t>   (διακόπτης)</a:t>
            </a:r>
          </a:p>
          <a:p>
            <a:r>
              <a:rPr lang="el-GR" dirty="0" smtClean="0"/>
              <a:t>Συσκευή προστασίας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(ασφάλεια, </a:t>
            </a:r>
            <a:r>
              <a:rPr lang="el-GR" dirty="0" err="1" smtClean="0"/>
              <a:t>ρελέ</a:t>
            </a:r>
            <a:r>
              <a:rPr lang="el-GR" dirty="0" smtClean="0"/>
              <a:t>, θερμικό, κλπ)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76" y="1772815"/>
            <a:ext cx="1376384" cy="9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51" y="3066281"/>
            <a:ext cx="7715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20" y="4005064"/>
            <a:ext cx="1426728" cy="8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71" y="1628800"/>
            <a:ext cx="92903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99" y="5157192"/>
            <a:ext cx="2333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67000"/>
            <a:ext cx="1277491" cy="5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01070" y="3191446"/>
            <a:ext cx="3333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783" y="117768"/>
            <a:ext cx="1728192" cy="1512168"/>
          </a:xfrm>
          <a:prstGeom prst="rect">
            <a:avLst/>
          </a:prstGeom>
        </p:spPr>
      </p:pic>
      <p:pic>
        <p:nvPicPr>
          <p:cNvPr id="3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1152128" cy="2204864"/>
          </a:xfrm>
          <a:prstGeom prst="rect">
            <a:avLst/>
          </a:prstGeom>
        </p:spPr>
      </p:pic>
      <p:pic>
        <p:nvPicPr>
          <p:cNvPr id="4" name="image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4987" y="0"/>
            <a:ext cx="2801598" cy="1570470"/>
          </a:xfrm>
          <a:prstGeom prst="rect">
            <a:avLst/>
          </a:prstGeom>
        </p:spPr>
      </p:pic>
      <p:pic>
        <p:nvPicPr>
          <p:cNvPr id="5" name="image6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6256" y="33722"/>
            <a:ext cx="2231702" cy="1883110"/>
          </a:xfrm>
          <a:prstGeom prst="rect">
            <a:avLst/>
          </a:prstGeom>
        </p:spPr>
      </p:pic>
      <p:pic>
        <p:nvPicPr>
          <p:cNvPr id="6" name="image7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99792" y="2204864"/>
            <a:ext cx="2153526" cy="1584176"/>
          </a:xfrm>
          <a:prstGeom prst="rect">
            <a:avLst/>
          </a:prstGeom>
        </p:spPr>
      </p:pic>
      <p:pic>
        <p:nvPicPr>
          <p:cNvPr id="7" name="image8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781" y="1790606"/>
            <a:ext cx="1619193" cy="1638394"/>
          </a:xfrm>
          <a:prstGeom prst="rect">
            <a:avLst/>
          </a:prstGeom>
        </p:spPr>
      </p:pic>
      <p:pic>
        <p:nvPicPr>
          <p:cNvPr id="8" name="image10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71789" y="3377029"/>
            <a:ext cx="3030612" cy="1640375"/>
          </a:xfrm>
          <a:prstGeom prst="rect">
            <a:avLst/>
          </a:prstGeom>
        </p:spPr>
      </p:pic>
      <p:pic>
        <p:nvPicPr>
          <p:cNvPr id="9" name="image11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04" y="3645024"/>
            <a:ext cx="2697745" cy="1543104"/>
          </a:xfrm>
          <a:prstGeom prst="rect">
            <a:avLst/>
          </a:prstGeom>
        </p:spPr>
      </p:pic>
      <p:pic>
        <p:nvPicPr>
          <p:cNvPr id="10" name="image12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82095" y="1191737"/>
            <a:ext cx="1878137" cy="2716843"/>
          </a:xfrm>
          <a:prstGeom prst="rect">
            <a:avLst/>
          </a:prstGeom>
        </p:spPr>
      </p:pic>
      <p:pic>
        <p:nvPicPr>
          <p:cNvPr id="11" name="image13.jpe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20272" y="1988841"/>
            <a:ext cx="1800200" cy="1440160"/>
          </a:xfrm>
          <a:prstGeom prst="rect">
            <a:avLst/>
          </a:prstGeom>
        </p:spPr>
      </p:pic>
      <p:pic>
        <p:nvPicPr>
          <p:cNvPr id="12" name="image15.jpe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389538" y="5106562"/>
            <a:ext cx="1959868" cy="1608212"/>
          </a:xfrm>
          <a:prstGeom prst="rect">
            <a:avLst/>
          </a:prstGeom>
        </p:spPr>
      </p:pic>
      <p:pic>
        <p:nvPicPr>
          <p:cNvPr id="13" name="image17.jpe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7148" y="5373216"/>
            <a:ext cx="1631826" cy="1485444"/>
          </a:xfrm>
          <a:prstGeom prst="rect">
            <a:avLst/>
          </a:prstGeom>
        </p:spPr>
      </p:pic>
      <p:pic>
        <p:nvPicPr>
          <p:cNvPr id="14" name="image18.jpe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12161" y="4941168"/>
            <a:ext cx="3088902" cy="1906165"/>
          </a:xfrm>
          <a:prstGeom prst="rect">
            <a:avLst/>
          </a:prstGeom>
        </p:spPr>
      </p:pic>
      <p:pic>
        <p:nvPicPr>
          <p:cNvPr id="15" name="image16.jpe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318193" y="3963046"/>
            <a:ext cx="1413420" cy="28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0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ΑΓΩΓΟΙ – ΚΑΛΩΔΙΑ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5184576"/>
          </a:xfrm>
        </p:spPr>
        <p:txBody>
          <a:bodyPr/>
          <a:lstStyle/>
          <a:p>
            <a:r>
              <a:rPr lang="el-GR" dirty="0" smtClean="0"/>
              <a:t>Αγωγός είναι ένα απλό σύρμα γυμνό ή μονωμένο</a:t>
            </a:r>
          </a:p>
          <a:p>
            <a:pPr marL="349250" lvl="1" indent="0">
              <a:buNone/>
            </a:pPr>
            <a:r>
              <a:rPr lang="el-GR" sz="2800" dirty="0" smtClean="0"/>
              <a:t>Μονόκλωνοι – Πολύκλωνοι</a:t>
            </a:r>
          </a:p>
          <a:p>
            <a:pPr marL="349250" lvl="1" indent="0">
              <a:buNone/>
            </a:pPr>
            <a:r>
              <a:rPr lang="el-GR" sz="2800" dirty="0" smtClean="0"/>
              <a:t>Χαλκός, αλουμίνιο, άργυρος</a:t>
            </a:r>
          </a:p>
          <a:p>
            <a:pPr marL="457200" indent="-457200"/>
            <a:r>
              <a:rPr lang="el-GR" dirty="0" smtClean="0"/>
              <a:t>Καλώδιο είναι ένα σύστημα πολλών αγωγών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l-GR" sz="2800" dirty="0" smtClean="0"/>
              <a:t>Οι αγωγοί του καλωδίου είναι μονωμένοι μεταξύ τους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Διάφοροι τύποι καλωδίων: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</a:t>
            </a:r>
            <a:r>
              <a:rPr lang="el-GR" sz="2800" dirty="0" smtClean="0"/>
              <a:t>Επίπεδα, εύκαμπτα, θωρακισμένα, αθωράκιστα,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ομοαξονικά, πεπλατυσμένα, με ενίσχυση, με μανδύα.</a:t>
            </a:r>
          </a:p>
          <a:p>
            <a:r>
              <a:rPr lang="el-GR" sz="2800" dirty="0" smtClean="0"/>
              <a:t>Χρώματα: Μαύρο, Καφέ, Κόκκινο, Γκρι, Άσπρο.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                  Μπλε, Κιτρινοπράσινο.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l-GR" dirty="0" smtClean="0"/>
              <a:t>   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2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17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17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821"/>
            <a:ext cx="4716016" cy="21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4821"/>
            <a:ext cx="4451145" cy="255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73720"/>
            <a:ext cx="4752528" cy="128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39761"/>
            <a:ext cx="4464496" cy="25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85184"/>
            <a:ext cx="47525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8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040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27384"/>
            <a:ext cx="41399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4139952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4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ΠΡΟΔΙΑΓΡΑΦΕΣ ΑΓΩΓΩΝ</a:t>
            </a:r>
            <a:br>
              <a:rPr lang="el-GR" dirty="0" smtClean="0"/>
            </a:br>
            <a:r>
              <a:rPr lang="el-GR" dirty="0" smtClean="0"/>
              <a:t>ΚΑΙ ΚΑΛΩΔΙΩΝ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19263"/>
            <a:ext cx="8579296" cy="4411662"/>
          </a:xfrm>
        </p:spPr>
        <p:txBody>
          <a:bodyPr/>
          <a:lstStyle/>
          <a:p>
            <a:r>
              <a:rPr lang="el-GR" dirty="0" smtClean="0"/>
              <a:t>Διατομή    </a:t>
            </a:r>
            <a:r>
              <a:rPr lang="en-US" dirty="0" smtClean="0"/>
              <a:t>S  </a:t>
            </a:r>
            <a:r>
              <a:rPr lang="el-GR" dirty="0" smtClean="0"/>
              <a:t>(</a:t>
            </a:r>
            <a:r>
              <a:rPr lang="en-US" dirty="0" smtClean="0"/>
              <a:t> mm</a:t>
            </a:r>
            <a:r>
              <a:rPr lang="en-US" baseline="30000" dirty="0" smtClean="0"/>
              <a:t>2 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Μόνωση  (είδος μόνωσης, ενίσχυση μανδύα)</a:t>
            </a:r>
          </a:p>
          <a:p>
            <a:r>
              <a:rPr lang="el-GR" dirty="0" smtClean="0"/>
              <a:t>Τάση</a:t>
            </a:r>
            <a:r>
              <a:rPr lang="en-US" dirty="0" smtClean="0"/>
              <a:t> (</a:t>
            </a:r>
            <a:r>
              <a:rPr lang="el-GR" dirty="0" smtClean="0"/>
              <a:t>αγωγού προς έδαφος, μεταξύ αγωγών)</a:t>
            </a:r>
            <a:r>
              <a:rPr lang="en-US" dirty="0" smtClean="0"/>
              <a:t>  </a:t>
            </a:r>
            <a:endParaRPr lang="el-GR" dirty="0" smtClean="0"/>
          </a:p>
          <a:p>
            <a:r>
              <a:rPr lang="el-GR" dirty="0" smtClean="0"/>
              <a:t>Μέγιστη επιτρεπόμενη ένταση συνεχούς λειτουργίας   </a:t>
            </a:r>
            <a:r>
              <a:rPr lang="en-US" dirty="0" smtClean="0"/>
              <a:t>Imax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Διατομή, Θερμοκρασία, Τρόπος εγκατάστασης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Σωλήνες, έδαφος, αέρας, ομαδοποίηση  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28637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-27384"/>
            <a:ext cx="393064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4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2576" y="122238"/>
            <a:ext cx="7543800" cy="1002506"/>
          </a:xfrm>
        </p:spPr>
        <p:txBody>
          <a:bodyPr/>
          <a:lstStyle/>
          <a:p>
            <a:r>
              <a:rPr lang="el-GR" dirty="0" smtClean="0"/>
              <a:t>ΑΣΦΑΛΕΙΕΣ – ΑΣΦΑΛΕΙΟΔΙΑΚΟΠΤΕΣ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431231"/>
            <a:ext cx="8507288" cy="5022105"/>
          </a:xfrm>
        </p:spPr>
        <p:txBody>
          <a:bodyPr/>
          <a:lstStyle/>
          <a:p>
            <a:r>
              <a:rPr lang="el-GR" dirty="0" smtClean="0"/>
              <a:t>Τήξεως</a:t>
            </a:r>
          </a:p>
          <a:p>
            <a:pPr marL="0" indent="0">
              <a:buNone/>
            </a:pPr>
            <a:r>
              <a:rPr lang="el-GR" dirty="0" smtClean="0"/>
              <a:t>Βιδωτές, </a:t>
            </a:r>
            <a:r>
              <a:rPr lang="el-GR" dirty="0" err="1" smtClean="0"/>
              <a:t>μαχαιρωτές</a:t>
            </a:r>
            <a:r>
              <a:rPr lang="el-GR" dirty="0" smtClean="0"/>
              <a:t>, </a:t>
            </a:r>
            <a:r>
              <a:rPr lang="el-GR" dirty="0" err="1" smtClean="0"/>
              <a:t>μικροασφάλειες</a:t>
            </a:r>
            <a:endParaRPr lang="el-GR" dirty="0" smtClean="0"/>
          </a:p>
          <a:p>
            <a:r>
              <a:rPr lang="el-GR" dirty="0" smtClean="0"/>
              <a:t>Με διμεταλλικό έλασμα (θερμικές)</a:t>
            </a:r>
          </a:p>
          <a:p>
            <a:r>
              <a:rPr lang="el-GR" dirty="0" smtClean="0"/>
              <a:t>Με σωληνοειδές πηνίο (μαγνητικές)</a:t>
            </a:r>
          </a:p>
          <a:p>
            <a:r>
              <a:rPr lang="el-GR" dirty="0" smtClean="0"/>
              <a:t>Με διμεταλλικό και σωληνοειδές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Ηλεκτρονικές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8680"/>
            <a:ext cx="2549649" cy="18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48816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7" y="2420888"/>
            <a:ext cx="7905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20888"/>
            <a:ext cx="1757561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77072"/>
            <a:ext cx="468052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885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30377"/>
            <a:ext cx="14954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36869"/>
            <a:ext cx="2411759" cy="200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496" y="44624"/>
            <a:ext cx="8064896" cy="648072"/>
          </a:xfrm>
        </p:spPr>
        <p:txBody>
          <a:bodyPr/>
          <a:lstStyle/>
          <a:p>
            <a:r>
              <a:rPr lang="el-GR" dirty="0" smtClean="0"/>
              <a:t>ΒΡΑΧΥΚΥΚΛΩΜΑ – ΑΝΟΙΧΤΟΚΥΚΛΩΜΑ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20688"/>
            <a:ext cx="4680520" cy="312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49999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17032"/>
            <a:ext cx="446449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752528" cy="31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2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ΠΡΟΔΙΑΓΡΑΦΕΣ ΑΣΦΑΛΕΙΩΝ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/>
              <a:t>Ένταση ρεύματος</a:t>
            </a:r>
          </a:p>
          <a:p>
            <a:endParaRPr lang="el-GR" dirty="0" smtClean="0"/>
          </a:p>
          <a:p>
            <a:r>
              <a:rPr lang="el-GR" dirty="0" smtClean="0"/>
              <a:t>Τάση λειτουργίας</a:t>
            </a:r>
          </a:p>
          <a:p>
            <a:endParaRPr lang="el-GR" dirty="0" smtClean="0"/>
          </a:p>
          <a:p>
            <a:r>
              <a:rPr lang="el-GR" dirty="0" smtClean="0"/>
              <a:t>Χαρακτηριστικά				        τήξης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5292080" cy="5301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ΝΟΜΟΣ  ΤΟΥ  </a:t>
            </a:r>
            <a:r>
              <a:rPr lang="en-US" dirty="0" smtClean="0"/>
              <a:t>Ohm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9202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2304256" cy="220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52120" y="404664"/>
                <a:ext cx="1734577" cy="1011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𝑅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l-GR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04664"/>
                <a:ext cx="1734577" cy="10111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2694" y="1625801"/>
                <a:ext cx="1629742" cy="1011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𝐼</m:t>
                      </m:r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l-GR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94" y="1625801"/>
                <a:ext cx="1629742" cy="101111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39752" y="1844824"/>
                <a:ext cx="1709122" cy="57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𝑉</m:t>
                    </m:r>
                    <m:r>
                      <a:rPr lang="en-US" sz="3200" b="0" i="1" smtClean="0">
                        <a:latin typeface="Cambria Math"/>
                      </a:rPr>
                      <m:t>= </m:t>
                    </m:r>
                    <m:r>
                      <a:rPr lang="en-US" sz="3200" b="0" i="1" smtClean="0">
                        <a:latin typeface="Cambria Math"/>
                      </a:rPr>
                      <m:t>𝐼</m:t>
                    </m:r>
                    <m:r>
                      <a:rPr lang="en-US" sz="3200" b="0" i="1" smtClean="0">
                        <a:latin typeface="Cambria Math"/>
                      </a:rPr>
                      <m:t> </m:t>
                    </m:r>
                    <m:r>
                      <a:rPr lang="en-US" sz="32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sz="2800" dirty="0" smtClean="0"/>
                  <a:t> </a:t>
                </a:r>
                <a:endParaRPr lang="el-GR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844824"/>
                <a:ext cx="1709122" cy="5734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Ορθογώνιο 5"/>
              <p:cNvSpPr/>
              <p:nvPr/>
            </p:nvSpPr>
            <p:spPr>
              <a:xfrm>
                <a:off x="107503" y="4725144"/>
                <a:ext cx="8952721" cy="861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0" smtClean="0">
                          <a:latin typeface="Cambria Math"/>
                        </a:rPr>
                        <m:t>Ισχυς</m:t>
                      </m:r>
                      <m:r>
                        <a:rPr lang="en-US" sz="240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400"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latin typeface="Cambria Math"/>
                            </a:rPr>
                            <m:t>Ε</m:t>
                          </m:r>
                          <m:r>
                            <a:rPr lang="el-GR" sz="2400" i="1">
                              <a:latin typeface="Cambria Math"/>
                            </a:rPr>
                            <m:t>𝜈𝜀𝜌𝛾𝜀𝜄𝛼</m:t>
                          </m:r>
                          <m:r>
                            <a:rPr lang="el-GR" sz="2400" i="1">
                              <a:latin typeface="Cambria Math"/>
                            </a:rPr>
                            <m:t>  (</m:t>
                          </m:r>
                          <m:r>
                            <a:rPr lang="en-US" sz="2400" i="1">
                              <a:latin typeface="Cambria Math"/>
                            </a:rPr>
                            <m:t>𝑊</m:t>
                          </m:r>
                          <m:r>
                            <a:rPr lang="en-US" sz="2400" i="1">
                              <a:latin typeface="Cambria Math"/>
                            </a:rPr>
                            <m:t>)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>
                              <a:latin typeface="Cambria Math"/>
                            </a:rPr>
                            <m:t>Χρόνος</m:t>
                          </m:r>
                          <m:r>
                            <a:rPr lang="en-US" sz="2400">
                              <a:latin typeface="Cambria Math"/>
                            </a:rPr>
                            <m:t>  (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  <m:r>
                            <a:rPr lang="en-US" sz="240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400"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latin typeface="Cambria Math"/>
                            </a:rPr>
                            <m:t>Ε</m:t>
                          </m:r>
                          <m:r>
                            <a:rPr lang="el-GR" sz="2400" i="1">
                              <a:latin typeface="Cambria Math"/>
                            </a:rPr>
                            <m:t>𝜈𝜀𝜌𝛾𝜀𝜄𝛼</m:t>
                          </m:r>
                          <m:r>
                            <a:rPr lang="el-GR" sz="2400" i="1">
                              <a:latin typeface="Cambria Math"/>
                            </a:rPr>
                            <m:t>  (</m:t>
                          </m:r>
                          <m:r>
                            <a:rPr lang="en-US" sz="2400" i="1">
                              <a:latin typeface="Cambria Math"/>
                            </a:rPr>
                            <m:t>𝑊</m:t>
                          </m:r>
                          <m:r>
                            <a:rPr lang="en-US" sz="2400" i="1">
                              <a:latin typeface="Cambria Math"/>
                            </a:rPr>
                            <m:t>)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/>
                            </a:rPr>
                            <m:t>Φορτιο</m:t>
                          </m:r>
                          <m:r>
                            <a:rPr lang="en-US" sz="2400">
                              <a:latin typeface="Cambria Math"/>
                            </a:rPr>
                            <m:t>  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</m:t>
                          </m:r>
                          <m:r>
                            <a:rPr lang="en-US" sz="240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400"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/>
                            </a:rPr>
                            <m:t>Φορτιο</m:t>
                          </m:r>
                          <m:r>
                            <a:rPr lang="el-GR" sz="2400" i="1">
                              <a:latin typeface="Cambria Math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  <m:r>
                            <a:rPr lang="en-US" sz="2400" i="1">
                              <a:latin typeface="Cambria Math"/>
                            </a:rPr>
                            <m:t>)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>
                              <a:latin typeface="Cambria Math"/>
                            </a:rPr>
                            <m:t>Χρόνος</m:t>
                          </m:r>
                          <m:r>
                            <a:rPr lang="en-US" sz="2400">
                              <a:latin typeface="Cambria Math"/>
                            </a:rPr>
                            <m:t>  (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  <m:r>
                            <a:rPr lang="en-US" sz="240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6" name="Ορθογώνιο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3" y="4725144"/>
                <a:ext cx="8952721" cy="8613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5536" y="5877272"/>
                <a:ext cx="1741695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/>
                      </a:rPr>
                      <m:t>P</m:t>
                    </m:r>
                    <m:r>
                      <a:rPr lang="en-US" sz="3600" b="0" i="1" smtClean="0">
                        <a:latin typeface="Cambria Math"/>
                      </a:rPr>
                      <m:t>=</m:t>
                    </m:r>
                    <m:r>
                      <a:rPr lang="en-US" sz="3600" b="0" i="1" smtClean="0">
                        <a:latin typeface="Cambria Math"/>
                      </a:rPr>
                      <m:t>𝑉</m:t>
                    </m:r>
                    <m:r>
                      <a:rPr lang="en-US" sz="3600" b="0" i="1" smtClean="0">
                        <a:latin typeface="Cambria Math"/>
                      </a:rPr>
                      <m:t> </m:t>
                    </m:r>
                    <m:r>
                      <a:rPr lang="en-US" sz="3600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sz="2800" dirty="0" smtClean="0"/>
                  <a:t> </a:t>
                </a:r>
                <a:endParaRPr lang="el-GR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877272"/>
                <a:ext cx="1741695" cy="63357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07013" y="5877272"/>
                <a:ext cx="1990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/>
                      </a:rPr>
                      <m:t>P</m:t>
                    </m:r>
                    <m:r>
                      <a:rPr lang="en-US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/>
                          </a:rPr>
                          <m:t>𝐼</m:t>
                        </m:r>
                      </m:e>
                      <m:sup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/>
                      </a:rPr>
                      <m:t> </m:t>
                    </m:r>
                    <m:r>
                      <a:rPr lang="en-US" sz="36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sz="3600" dirty="0" smtClean="0"/>
                  <a:t> </a:t>
                </a:r>
                <a:endParaRPr lang="el-GR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013" y="5877272"/>
                <a:ext cx="1990545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88224" y="5661248"/>
                <a:ext cx="1816908" cy="953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/>
                      </a:rPr>
                      <m:t>P</m:t>
                    </m:r>
                    <m:r>
                      <a:rPr lang="en-US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l-GR" sz="3600" b="0" i="1" smtClean="0">
                                <a:latin typeface="Cambria Math"/>
                              </a:rPr>
                              <m:t>   </m:t>
                            </m:r>
                            <m:r>
                              <a:rPr lang="en-US" sz="36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3600" dirty="0" smtClean="0"/>
                  <a:t> </a:t>
                </a:r>
                <a:endParaRPr lang="el-GR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5661248"/>
                <a:ext cx="1816908" cy="95340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2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6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ΣΤΟΙΧΕΙΑ – ΜΠΑΤΑΡΙΕΣ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579296" cy="4950097"/>
          </a:xfrm>
        </p:spPr>
        <p:txBody>
          <a:bodyPr/>
          <a:lstStyle/>
          <a:p>
            <a:pPr algn="just"/>
            <a:r>
              <a:rPr lang="el-GR" dirty="0" smtClean="0"/>
              <a:t>Πηγή ενέργειας</a:t>
            </a:r>
          </a:p>
          <a:p>
            <a:pPr algn="just"/>
            <a:r>
              <a:rPr lang="el-GR" dirty="0" smtClean="0"/>
              <a:t>Πρωτογενή: </a:t>
            </a:r>
          </a:p>
          <a:p>
            <a:pPr marL="349250" lvl="1" indent="0" algn="just">
              <a:buNone/>
            </a:pPr>
            <a:r>
              <a:rPr lang="el-GR" dirty="0" smtClean="0"/>
              <a:t>Είναι εκείνα που δεν μπορούν να επαναφορτιστούν</a:t>
            </a:r>
          </a:p>
          <a:p>
            <a:pPr marL="349250" lvl="1" indent="0" algn="just">
              <a:buNone/>
            </a:pPr>
            <a:r>
              <a:rPr lang="en-US" dirty="0" smtClean="0"/>
              <a:t>C-Zn, </a:t>
            </a:r>
            <a:r>
              <a:rPr lang="en-US" dirty="0" err="1" smtClean="0"/>
              <a:t>ZnCl</a:t>
            </a:r>
            <a:r>
              <a:rPr lang="en-US" dirty="0" smtClean="0"/>
              <a:t>, </a:t>
            </a:r>
            <a:r>
              <a:rPr lang="en-US" dirty="0" err="1" smtClean="0"/>
              <a:t>AgO</a:t>
            </a:r>
            <a:r>
              <a:rPr lang="en-US" dirty="0" smtClean="0"/>
              <a:t>, Hg, Li, </a:t>
            </a:r>
            <a:r>
              <a:rPr lang="el-GR" dirty="0" smtClean="0"/>
              <a:t>αλκαλικά</a:t>
            </a:r>
            <a:endParaRPr lang="en-US" dirty="0" smtClean="0"/>
          </a:p>
          <a:p>
            <a:pPr algn="just"/>
            <a:r>
              <a:rPr lang="el-GR" dirty="0" smtClean="0"/>
              <a:t>Δευτερογενή:</a:t>
            </a:r>
          </a:p>
          <a:p>
            <a:pPr marL="349250" lvl="1" indent="0" algn="just">
              <a:buNone/>
            </a:pPr>
            <a:r>
              <a:rPr lang="el-GR" dirty="0" smtClean="0"/>
              <a:t>Είναι εκείνα που μπορούν να εκφορτιστούν και να φορτιστούν πολλές φορές</a:t>
            </a:r>
          </a:p>
          <a:p>
            <a:pPr marL="349250" lvl="1" indent="0" algn="just">
              <a:buNone/>
            </a:pPr>
            <a:r>
              <a:rPr lang="en-US" dirty="0" err="1" smtClean="0"/>
              <a:t>Pb</a:t>
            </a:r>
            <a:r>
              <a:rPr lang="en-US" dirty="0" smtClean="0"/>
              <a:t>-</a:t>
            </a:r>
            <a:r>
              <a:rPr lang="el-GR" dirty="0" smtClean="0"/>
              <a:t>οξέως, </a:t>
            </a:r>
            <a:r>
              <a:rPr lang="en-US" dirty="0" smtClean="0"/>
              <a:t>Ni-Cd, Ni-Fe,</a:t>
            </a:r>
            <a:r>
              <a:rPr lang="el-GR" dirty="0" smtClean="0"/>
              <a:t> αλκαλικά, </a:t>
            </a:r>
            <a:r>
              <a:rPr lang="en-US" dirty="0" smtClean="0"/>
              <a:t>Ni-</a:t>
            </a:r>
            <a:r>
              <a:rPr lang="el-GR" dirty="0" smtClean="0"/>
              <a:t>υβρίδιο μετάλλου</a:t>
            </a:r>
          </a:p>
          <a:p>
            <a:pPr marL="457200" indent="-457200" algn="just"/>
            <a:r>
              <a:rPr lang="el-GR" dirty="0" smtClean="0"/>
              <a:t>Ξηρά στοιχεία: σε οποιαδήποτε θέση</a:t>
            </a:r>
          </a:p>
          <a:p>
            <a:pPr marL="457200" indent="-457200" algn="just"/>
            <a:r>
              <a:rPr lang="el-GR" dirty="0" smtClean="0"/>
              <a:t>Υγρά στοιχεία: τοποθετούνται σε όρθια θέση</a:t>
            </a:r>
          </a:p>
          <a:p>
            <a:pPr marL="457200" indent="-457200" algn="just"/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6621"/>
            <a:ext cx="1064363" cy="112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7514"/>
            <a:ext cx="1035980" cy="13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01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ΠΡΟΔΙΑΓΡΑΦΕΣ  ΜΠΑΤΑΡΙΩΝ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Χωρητικότητα  (</a:t>
            </a:r>
            <a:r>
              <a:rPr lang="en-US" dirty="0" smtClean="0"/>
              <a:t>Ah)  </a:t>
            </a:r>
          </a:p>
          <a:p>
            <a:pPr marL="349250" lvl="1" indent="0" algn="just">
              <a:buNone/>
            </a:pPr>
            <a:r>
              <a:rPr lang="en-US" dirty="0" smtClean="0"/>
              <a:t>W</a:t>
            </a:r>
            <a:r>
              <a:rPr lang="el-GR" dirty="0" smtClean="0"/>
              <a:t> </a:t>
            </a:r>
            <a:r>
              <a:rPr lang="en-US" dirty="0" smtClean="0"/>
              <a:t> = </a:t>
            </a:r>
            <a:r>
              <a:rPr lang="el-GR" dirty="0" smtClean="0"/>
              <a:t> </a:t>
            </a:r>
            <a:r>
              <a:rPr lang="en-US" i="1" dirty="0" smtClean="0"/>
              <a:t>P t </a:t>
            </a:r>
            <a:r>
              <a:rPr lang="el-GR" i="1" dirty="0" smtClean="0"/>
              <a:t> </a:t>
            </a:r>
            <a:r>
              <a:rPr lang="en-US" i="1" dirty="0" smtClean="0"/>
              <a:t>=</a:t>
            </a:r>
            <a:r>
              <a:rPr lang="el-GR" i="1" dirty="0" smtClean="0"/>
              <a:t> </a:t>
            </a:r>
            <a:r>
              <a:rPr lang="en-US" i="1" dirty="0" smtClean="0"/>
              <a:t> V I t </a:t>
            </a:r>
            <a:r>
              <a:rPr lang="el-GR" i="1" dirty="0" smtClean="0"/>
              <a:t>    για καθορισμένη τιμή τάσης  της μπαταρίας το </a:t>
            </a:r>
            <a:r>
              <a:rPr lang="el-GR" i="1" dirty="0" err="1" smtClean="0"/>
              <a:t>αμπερώριο</a:t>
            </a:r>
            <a:r>
              <a:rPr lang="el-GR" i="1" dirty="0" smtClean="0"/>
              <a:t>  γίνεται  μονάδα ενέργειας.</a:t>
            </a:r>
          </a:p>
          <a:p>
            <a:pPr marL="806450" lvl="1" indent="-457200" algn="just"/>
            <a:r>
              <a:rPr lang="el-GR" dirty="0" smtClean="0"/>
              <a:t>Θερμοκρασία</a:t>
            </a:r>
          </a:p>
          <a:p>
            <a:pPr marL="806450" lvl="1" indent="-457200" algn="just"/>
            <a:r>
              <a:rPr lang="el-GR" dirty="0" smtClean="0"/>
              <a:t>Κατανάλωση ρεύματος</a:t>
            </a:r>
          </a:p>
          <a:p>
            <a:pPr marL="806450" lvl="1" indent="-457200" algn="just"/>
            <a:r>
              <a:rPr lang="el-GR" dirty="0" smtClean="0"/>
              <a:t>Ρυθμός </a:t>
            </a:r>
            <a:r>
              <a:rPr lang="el-GR" dirty="0" err="1" smtClean="0"/>
              <a:t>εκφόρτισης</a:t>
            </a:r>
            <a:endParaRPr lang="el-GR" dirty="0" smtClean="0"/>
          </a:p>
          <a:p>
            <a:pPr marL="806450" lvl="1" indent="-457200" algn="just"/>
            <a:r>
              <a:rPr lang="el-GR" dirty="0" smtClean="0"/>
              <a:t>Τελική  τάση  εξόδου</a:t>
            </a:r>
          </a:p>
          <a:p>
            <a:pPr marL="457200" indent="-457200" algn="just"/>
            <a:r>
              <a:rPr lang="el-GR" dirty="0" smtClean="0"/>
              <a:t>Ενέργεια προς βάρος</a:t>
            </a:r>
          </a:p>
          <a:p>
            <a:pPr marL="457200" indent="-457200" algn="just"/>
            <a:r>
              <a:rPr lang="el-GR" dirty="0" smtClean="0"/>
              <a:t>Πόλωση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588224" y="6237312"/>
            <a:ext cx="2133600" cy="4572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Θέση αριθμού διαφάνειας 3"/>
          <p:cNvSpPr txBox="1">
            <a:spLocks/>
          </p:cNvSpPr>
          <p:nvPr/>
        </p:nvSpPr>
        <p:spPr bwMode="auto">
          <a:xfrm>
            <a:off x="6516216" y="472514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Θέση αριθμού διαφάνειας 3"/>
          <p:cNvSpPr txBox="1">
            <a:spLocks/>
          </p:cNvSpPr>
          <p:nvPr/>
        </p:nvSpPr>
        <p:spPr bwMode="auto">
          <a:xfrm>
            <a:off x="6521137" y="5229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Θέση αριθμού διαφάνειας 3"/>
          <p:cNvSpPr txBox="1">
            <a:spLocks/>
          </p:cNvSpPr>
          <p:nvPr/>
        </p:nvSpPr>
        <p:spPr bwMode="auto">
          <a:xfrm>
            <a:off x="6668616" y="487754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Θέση αριθμού διαφάνειας 3"/>
          <p:cNvSpPr txBox="1">
            <a:spLocks/>
          </p:cNvSpPr>
          <p:nvPr/>
        </p:nvSpPr>
        <p:spPr bwMode="auto">
          <a:xfrm>
            <a:off x="3158480" y="6140152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ΕΣΩΤΕΡΙΚΗ  ΑΝΤΙΣΤΑΣΗ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91271"/>
            <a:ext cx="8229600" cy="4950097"/>
          </a:xfrm>
        </p:spPr>
        <p:txBody>
          <a:bodyPr/>
          <a:lstStyle/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V – ( I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l-GR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7048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2576" y="116632"/>
            <a:ext cx="7543800" cy="936104"/>
          </a:xfrm>
        </p:spPr>
        <p:txBody>
          <a:bodyPr/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ΣΥΓΚΡΙΣΗ ΔΙΑΦΟΡΩΝ ΤΑΣΕΩΝ ΣΤΟΙΧΕΙΩΝ ΚΑΤΑ ΤΗΝ ΕΚΦΟΡΤΙΣΗ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5045"/>
            <a:ext cx="9180512" cy="580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ΣΤΟΙΧΕΙΑ  ΜΟΛΥΒΔΟΥ – ΟΞΕΩΣ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1719263"/>
            <a:ext cx="8856984" cy="441166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PbO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+ </a:t>
            </a:r>
            <a:r>
              <a:rPr lang="en-US" sz="3600" dirty="0" err="1" smtClean="0"/>
              <a:t>Pb</a:t>
            </a:r>
            <a:r>
              <a:rPr lang="en-US" sz="3600" dirty="0" smtClean="0"/>
              <a:t> + 2H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SO</a:t>
            </a:r>
            <a:r>
              <a:rPr lang="en-US" sz="3600" baseline="-25000" dirty="0" smtClean="0"/>
              <a:t>4           </a:t>
            </a:r>
            <a:r>
              <a:rPr lang="en-US" sz="3600" dirty="0" smtClean="0"/>
              <a:t>2PbSO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 </a:t>
            </a:r>
            <a:r>
              <a:rPr lang="en-US" sz="3600" dirty="0"/>
              <a:t>+ </a:t>
            </a:r>
            <a:r>
              <a:rPr lang="en-US" sz="3600" dirty="0" smtClean="0"/>
              <a:t>2H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Δεξιό βέλος 4"/>
          <p:cNvSpPr/>
          <p:nvPr/>
        </p:nvSpPr>
        <p:spPr>
          <a:xfrm>
            <a:off x="4644008" y="1915506"/>
            <a:ext cx="648072" cy="217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904"/>
            <a:ext cx="4644007" cy="429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53650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ΕΛΕΓΧΟΣ ΚΑΙ ΦΟΡΤΙΣΗ ΜΠΑΤΑΡΙΑΣ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40" y="1587359"/>
            <a:ext cx="5651060" cy="340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7359"/>
            <a:ext cx="33854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08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Εκπαιδευτική παρουσίαση">
  <a:themeElements>
    <a:clrScheme name="trainingpres1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trainingpres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pres1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pres1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Εκπαιδευτική παρουσίαση</Template>
  <TotalTime>1261</TotalTime>
  <Words>854</Words>
  <Application>Microsoft Office PowerPoint</Application>
  <PresentationFormat>Προβολή στην οθόνη (4:3)</PresentationFormat>
  <Paragraphs>194</Paragraphs>
  <Slides>28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28</vt:i4>
      </vt:variant>
    </vt:vector>
  </HeadingPairs>
  <TitlesOfParts>
    <vt:vector size="30" baseType="lpstr">
      <vt:lpstr>Εκπαιδευτική παρουσίαση</vt:lpstr>
      <vt:lpstr>3_Θέμα του Office</vt:lpstr>
      <vt:lpstr>ΗΛΕΚΤΡΙΚΑ ΚΥΚΛΩΜΑΤΑ </vt:lpstr>
      <vt:lpstr>ΒΑΣΙΚΑ  ΣΤΟΙΧΕΙΑ  ΚΥΚΛΩΜΑΤΩΝ </vt:lpstr>
      <vt:lpstr>ΝΟΜΟΣ  ΤΟΥ  Ohm </vt:lpstr>
      <vt:lpstr>ΣΤΟΙΧΕΙΑ – ΜΠΑΤΑΡΙΕΣ</vt:lpstr>
      <vt:lpstr>ΠΡΟΔΙΑΓΡΑΦΕΣ  ΜΠΑΤΑΡΙΩΝ</vt:lpstr>
      <vt:lpstr>ΕΣΩΤΕΡΙΚΗ  ΑΝΤΙΣΤΑΣΗ</vt:lpstr>
      <vt:lpstr>      ΣΥΓΚΡΙΣΗ ΔΙΑΦΟΡΩΝ ΤΑΣΕΩΝ ΣΤΟΙΧΕΙΩΝ ΚΑΤΑ ΤΗΝ ΕΚΦΟΡΤΙΣΗ</vt:lpstr>
      <vt:lpstr>ΣΤΟΙΧΕΙΑ  ΜΟΛΥΒΔΟΥ – ΟΞΕΩΣ</vt:lpstr>
      <vt:lpstr>ΕΛΕΓΧΟΣ ΚΑΙ ΦΟΡΤΙΣΗ ΜΠΑΤΑΡΙΑΣ</vt:lpstr>
      <vt:lpstr>ΕΙΔΗ  ΛΑΜΠΤΗΡΩΝ</vt:lpstr>
      <vt:lpstr>ΧΑΡΑΚΤΗΡΙΣΤΙΚΑ ΣΤΟΙΧΕΙΑ ΠΗΓΩΝ ΦΩΤΙΣΜΟΥ</vt:lpstr>
      <vt:lpstr>ΑΝΤΙΣΤΑΣΕΙΣ</vt:lpstr>
      <vt:lpstr>ΤΥΠΟΙ  ΑΝΤΙΣΤΑΣΕΩΝ</vt:lpstr>
      <vt:lpstr>ΠΡΟΔΙΑΓΡΑΦΕΣ ΑΝΤΙΣΤΑΣΕΩΝ</vt:lpstr>
      <vt:lpstr>Παρουσίαση του PowerPoint</vt:lpstr>
      <vt:lpstr>ΧΡΩΜΑΤΙΚΟΣ ΚΩΔΙΚΑΣ ΑΝΤΙΣΤΑΣΕΩΝ</vt:lpstr>
      <vt:lpstr>ΧΕΙΡΟΚΙΝΗΤΟΙ ΔΙΑΚΟΠΤΕΣ (Ελέγχονται με το χέρι) </vt:lpstr>
      <vt:lpstr>  ΜΗΧΑΝΙΚΟΙ ΔΙΑΚΟΠΤΕΣ  (Ελέγχονται αυτόματα)</vt:lpstr>
      <vt:lpstr>Παρουσίαση του PowerPoint</vt:lpstr>
      <vt:lpstr>Παρουσίαση του PowerPoint</vt:lpstr>
      <vt:lpstr>ΑΓΩΓΟΙ – ΚΑΛΩΔΙΑ</vt:lpstr>
      <vt:lpstr>Παρουσίαση του PowerPoint</vt:lpstr>
      <vt:lpstr>Παρουσίαση του PowerPoint</vt:lpstr>
      <vt:lpstr>ΠΡΟΔΙΑΓΡΑΦΕΣ ΑΓΩΓΩΝ ΚΑΙ ΚΑΛΩΔΙΩΝ</vt:lpstr>
      <vt:lpstr>Παρουσίαση του PowerPoint</vt:lpstr>
      <vt:lpstr>ΑΣΦΑΛΕΙΕΣ – ΑΣΦΑΛΕΙΟΔΙΑΚΟΠΤΕΣ </vt:lpstr>
      <vt:lpstr>ΒΡΑΧΥΚΥΚΛΩΜΑ – ΑΝΟΙΧΤΟΚΥΚΛΩΜΑ</vt:lpstr>
      <vt:lpstr>ΠΡΟΔΙΑΓΡΑΦΕΣ ΑΣΦΑΛΕΙΩΝ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ΗΛΕΚΤΡΙΚΑ ΚΥΚΛΩΜΑΤΑ</dc:title>
  <dc:creator>ΘΕΟΚΛΗΤΟΣ</dc:creator>
  <cp:lastModifiedBy>Admin</cp:lastModifiedBy>
  <cp:revision>98</cp:revision>
  <dcterms:created xsi:type="dcterms:W3CDTF">2020-03-19T06:44:50Z</dcterms:created>
  <dcterms:modified xsi:type="dcterms:W3CDTF">2021-03-16T11:51:55Z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TC060888081032</vt:lpwstr>
  </property>
</Properties>
</file>