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notesMasterIdLst>
    <p:notesMasterId r:id="rId57"/>
  </p:notesMasterIdLst>
  <p:sldIdLst>
    <p:sldId id="256" r:id="rId3"/>
    <p:sldId id="257" r:id="rId4"/>
    <p:sldId id="280" r:id="rId5"/>
    <p:sldId id="289" r:id="rId6"/>
    <p:sldId id="517" r:id="rId7"/>
    <p:sldId id="613" r:id="rId8"/>
    <p:sldId id="726" r:id="rId9"/>
    <p:sldId id="727" r:id="rId10"/>
    <p:sldId id="728" r:id="rId11"/>
    <p:sldId id="657" r:id="rId12"/>
    <p:sldId id="684" r:id="rId13"/>
    <p:sldId id="729" r:id="rId14"/>
    <p:sldId id="730" r:id="rId15"/>
    <p:sldId id="574" r:id="rId16"/>
    <p:sldId id="575" r:id="rId17"/>
    <p:sldId id="691" r:id="rId18"/>
    <p:sldId id="731" r:id="rId19"/>
    <p:sldId id="644" r:id="rId20"/>
    <p:sldId id="664" r:id="rId21"/>
    <p:sldId id="692" r:id="rId22"/>
    <p:sldId id="679" r:id="rId23"/>
    <p:sldId id="732" r:id="rId24"/>
    <p:sldId id="733" r:id="rId25"/>
    <p:sldId id="734" r:id="rId26"/>
    <p:sldId id="703" r:id="rId27"/>
    <p:sldId id="680" r:id="rId28"/>
    <p:sldId id="682" r:id="rId29"/>
    <p:sldId id="756" r:id="rId30"/>
    <p:sldId id="735" r:id="rId31"/>
    <p:sldId id="736" r:id="rId32"/>
    <p:sldId id="578" r:id="rId33"/>
    <p:sldId id="737" r:id="rId34"/>
    <p:sldId id="738" r:id="rId35"/>
    <p:sldId id="739" r:id="rId36"/>
    <p:sldId id="740" r:id="rId37"/>
    <p:sldId id="741" r:id="rId38"/>
    <p:sldId id="742" r:id="rId39"/>
    <p:sldId id="743" r:id="rId40"/>
    <p:sldId id="744" r:id="rId41"/>
    <p:sldId id="745" r:id="rId42"/>
    <p:sldId id="746" r:id="rId43"/>
    <p:sldId id="747" r:id="rId44"/>
    <p:sldId id="748" r:id="rId45"/>
    <p:sldId id="749" r:id="rId46"/>
    <p:sldId id="750" r:id="rId47"/>
    <p:sldId id="687" r:id="rId48"/>
    <p:sldId id="751" r:id="rId49"/>
    <p:sldId id="752" r:id="rId50"/>
    <p:sldId id="753" r:id="rId51"/>
    <p:sldId id="754" r:id="rId52"/>
    <p:sldId id="755" r:id="rId53"/>
    <p:sldId id="341" r:id="rId54"/>
    <p:sldId id="279" r:id="rId55"/>
    <p:sldId id="558"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0046"/>
    <a:srgbClr val="384EA2"/>
    <a:srgbClr val="4B7520"/>
    <a:srgbClr val="CF8B2D"/>
    <a:srgbClr val="8C3103"/>
    <a:srgbClr val="E3DEDC"/>
    <a:srgbClr val="BC8632"/>
    <a:srgbClr val="00599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7181" autoAdjust="0"/>
    <p:restoredTop sz="97433" autoAdjust="0"/>
  </p:normalViewPr>
  <p:slideViewPr>
    <p:cSldViewPr showGuides="1">
      <p:cViewPr varScale="1">
        <p:scale>
          <a:sx n="85" d="100"/>
          <a:sy n="85" d="100"/>
        </p:scale>
        <p:origin x="-2074" y="-77"/>
      </p:cViewPr>
      <p:guideLst>
        <p:guide orient="horz" pos="720"/>
        <p:guide pos="288"/>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notesMaster" Target="notesMasters/notesMaster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7D1722-7C09-49B2-BB25-FB9F6B3887F9}" type="datetimeFigureOut">
              <a:rPr lang="en-US" smtClean="0"/>
              <a:pPr/>
              <a:t>11/19/2011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4133BD-B663-4B3F-89CB-ABE81033FF33}" type="slidenum">
              <a:rPr lang="en-US" smtClean="0"/>
              <a:pPr/>
              <a:t>‹#›</a:t>
            </a:fld>
            <a:endParaRPr lang="en-US"/>
          </a:p>
        </p:txBody>
      </p:sp>
    </p:spTree>
    <p:extLst>
      <p:ext uri="{BB962C8B-B14F-4D97-AF65-F5344CB8AC3E}">
        <p14:creationId xmlns:p14="http://schemas.microsoft.com/office/powerpoint/2010/main" val="258978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4133BD-B663-4B3F-89CB-ABE81033FF33}" type="slidenum">
              <a:rPr lang="en-US" smtClean="0"/>
              <a:pPr/>
              <a:t>5</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14</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15</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16</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17</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18</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4133BD-B663-4B3F-89CB-ABE81033FF33}" type="slidenum">
              <a:rPr lang="en-US" smtClean="0"/>
              <a:pPr/>
              <a:t>19</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4133BD-B663-4B3F-89CB-ABE81033FF33}" type="slidenum">
              <a:rPr lang="en-US" smtClean="0"/>
              <a:pPr/>
              <a:t>20</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21</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2009, the United States had capital inflows of $356.5 billion and capital outflows of $140.5 billion—plus net capital account transactions of $0.1 billion—for a net financial account balance (an increase in U.S. assets held by foreigners) of $215.9 billion. </a:t>
            </a:r>
            <a:endParaRPr lang="en-US" sz="800"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22</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dirty="0" smtClean="0"/>
              <a:t>The official settlements balance is sometimes called the </a:t>
            </a:r>
            <a:r>
              <a:rPr lang="en-US" sz="800" i="1" dirty="0" smtClean="0"/>
              <a:t>balance-of-payments surplus or deficit</a:t>
            </a:r>
            <a:r>
              <a:rPr lang="en-US" sz="800" dirty="0" smtClean="0"/>
              <a:t>. Note that this terminology is somewhat confusing. Earlier we saw that the balance of payments equals the sum of the current account and the financial account, and is, therefore, always zero. An alternative way of thinking of the balance of payments is to exclude the official settlements balance from the financial account. This exclusion makes it possible for a country to have a balance of payments surplus or deficit. From this perspective, in 2009, the United States had a significant balance-of-payments deficit. When a country has a balance-of-payments surplus in this sense, it gains international reserves because its receipts exceed its payments. That is, foreign central banks provide the country’s central bank with international reserves. When a country has a balance-of-payments deficit in this sense, it loses international reserves.</a:t>
            </a:r>
          </a:p>
        </p:txBody>
      </p:sp>
      <p:sp>
        <p:nvSpPr>
          <p:cNvPr id="4" name="Slide Number Placeholder 3"/>
          <p:cNvSpPr>
            <a:spLocks noGrp="1"/>
          </p:cNvSpPr>
          <p:nvPr>
            <p:ph type="sldNum" sz="quarter" idx="10"/>
          </p:nvPr>
        </p:nvSpPr>
        <p:spPr/>
        <p:txBody>
          <a:bodyPr/>
          <a:lstStyle/>
          <a:p>
            <a:fld id="{D94133BD-B663-4B3F-89CB-ABE81033FF33}" type="slidenum">
              <a:rPr lang="en-US" smtClean="0"/>
              <a:pPr/>
              <a:t>23</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4133BD-B663-4B3F-89CB-ABE81033FF33}" type="slidenum">
              <a:rPr lang="en-US" smtClean="0"/>
              <a:pPr/>
              <a:t>6</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dirty="0" smtClean="0"/>
              <a:t>In 2009, the statistical discrepancy equaled $162.5 billion (a capital inflow). </a:t>
            </a:r>
          </a:p>
        </p:txBody>
      </p:sp>
      <p:sp>
        <p:nvSpPr>
          <p:cNvPr id="4" name="Slide Number Placeholder 3"/>
          <p:cNvSpPr>
            <a:spLocks noGrp="1"/>
          </p:cNvSpPr>
          <p:nvPr>
            <p:ph type="sldNum" sz="quarter" idx="10"/>
          </p:nvPr>
        </p:nvSpPr>
        <p:spPr/>
        <p:txBody>
          <a:bodyPr/>
          <a:lstStyle/>
          <a:p>
            <a:fld id="{D94133BD-B663-4B3F-89CB-ABE81033FF33}" type="slidenum">
              <a:rPr lang="en-US" smtClean="0"/>
              <a:pPr/>
              <a:t>24</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4133BD-B663-4B3F-89CB-ABE81033FF33}" type="slidenum">
              <a:rPr lang="en-US" smtClean="0"/>
              <a:pPr/>
              <a:t>25</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26</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27</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28</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29</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The strength of the British economy, its frequent trade surpluses, and its large gold reserves made England the anchor of the international monetary and financial system. During World War I, the disruption of the international trading system led countries to abandon their promises to convert currency into gold. The gold standard had a brief revival during the period between the two world wars but finally collapsed in the 1930s, during the Great Depression.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30</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4133BD-B663-4B3F-89CB-ABE81033FF33}" type="slidenum">
              <a:rPr lang="en-US" smtClean="0"/>
              <a:pPr/>
              <a:t>31</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4133BD-B663-4B3F-89CB-ABE81033FF33}" type="slidenum">
              <a:rPr lang="en-US" smtClean="0"/>
              <a:pPr/>
              <a:t>32</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33</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Because the monetary base equals the sum of currency in circulation and bank reserves, either transaction causes the monetary base to rise by the amount of the foreign assets (international reserves) purchased.</a:t>
            </a:r>
            <a:endParaRPr lang="en-US" dirty="0"/>
          </a:p>
        </p:txBody>
      </p:sp>
      <p:sp>
        <p:nvSpPr>
          <p:cNvPr id="4" name="Slide Number Placeholder 3"/>
          <p:cNvSpPr>
            <a:spLocks noGrp="1"/>
          </p:cNvSpPr>
          <p:nvPr>
            <p:ph type="sldNum" sz="quarter" idx="10"/>
          </p:nvPr>
        </p:nvSpPr>
        <p:spPr/>
        <p:txBody>
          <a:bodyPr/>
          <a:lstStyle/>
          <a:p>
            <a:fld id="{D94133BD-B663-4B3F-89CB-ABE81033FF33}" type="slidenum">
              <a:rPr lang="en-US" smtClean="0"/>
              <a:pPr/>
              <a:t>7</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34</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35</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36</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37</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38</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39</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40</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41</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42</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t>
            </a:r>
          </a:p>
        </p:txBody>
      </p:sp>
      <p:sp>
        <p:nvSpPr>
          <p:cNvPr id="4" name="Slide Number Placeholder 3"/>
          <p:cNvSpPr>
            <a:spLocks noGrp="1"/>
          </p:cNvSpPr>
          <p:nvPr>
            <p:ph type="sldNum" sz="quarter" idx="10"/>
          </p:nvPr>
        </p:nvSpPr>
        <p:spPr/>
        <p:txBody>
          <a:bodyPr/>
          <a:lstStyle/>
          <a:p>
            <a:fld id="{D94133BD-B663-4B3F-89CB-ABE81033FF33}" type="slidenum">
              <a:rPr lang="en-US" smtClean="0"/>
              <a:pPr/>
              <a:t>43</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4133BD-B663-4B3F-89CB-ABE81033FF33}" type="slidenum">
              <a:rPr lang="en-US" smtClean="0"/>
              <a:pPr/>
              <a:t>8</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44</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45</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4133BD-B663-4B3F-89CB-ABE81033FF33}" type="slidenum">
              <a:rPr lang="en-US" smtClean="0"/>
              <a:pPr/>
              <a:t>46</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94133BD-B663-4B3F-89CB-ABE81033FF33}" type="slidenum">
              <a:rPr lang="en-US" smtClean="0"/>
              <a:pPr/>
              <a:t>47</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t>
            </a:r>
          </a:p>
        </p:txBody>
      </p:sp>
      <p:sp>
        <p:nvSpPr>
          <p:cNvPr id="4" name="Slide Number Placeholder 3"/>
          <p:cNvSpPr>
            <a:spLocks noGrp="1"/>
          </p:cNvSpPr>
          <p:nvPr>
            <p:ph type="sldNum" sz="quarter" idx="10"/>
          </p:nvPr>
        </p:nvSpPr>
        <p:spPr/>
        <p:txBody>
          <a:bodyPr/>
          <a:lstStyle/>
          <a:p>
            <a:fld id="{D94133BD-B663-4B3F-89CB-ABE81033FF33}" type="slidenum">
              <a:rPr lang="en-US" smtClean="0"/>
              <a:pPr/>
              <a:t>48</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4133BD-B663-4B3F-89CB-ABE81033FF33}" type="slidenum">
              <a:rPr lang="en-US" smtClean="0"/>
              <a:pPr/>
              <a:t>49</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t>
            </a:r>
          </a:p>
        </p:txBody>
      </p:sp>
      <p:sp>
        <p:nvSpPr>
          <p:cNvPr id="4" name="Slide Number Placeholder 3"/>
          <p:cNvSpPr>
            <a:spLocks noGrp="1"/>
          </p:cNvSpPr>
          <p:nvPr>
            <p:ph type="sldNum" sz="quarter" idx="10"/>
          </p:nvPr>
        </p:nvSpPr>
        <p:spPr/>
        <p:txBody>
          <a:bodyPr/>
          <a:lstStyle/>
          <a:p>
            <a:fld id="{D94133BD-B663-4B3F-89CB-ABE81033FF33}" type="slidenum">
              <a:rPr lang="en-US" smtClean="0"/>
              <a:pPr/>
              <a:t>50</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t>
            </a:r>
          </a:p>
        </p:txBody>
      </p:sp>
      <p:sp>
        <p:nvSpPr>
          <p:cNvPr id="4" name="Slide Number Placeholder 3"/>
          <p:cNvSpPr>
            <a:spLocks noGrp="1"/>
          </p:cNvSpPr>
          <p:nvPr>
            <p:ph type="sldNum" sz="quarter" idx="10"/>
          </p:nvPr>
        </p:nvSpPr>
        <p:spPr/>
        <p:txBody>
          <a:bodyPr/>
          <a:lstStyle/>
          <a:p>
            <a:fld id="{D94133BD-B663-4B3F-89CB-ABE81033FF33}" type="slidenum">
              <a:rPr lang="en-US" smtClean="0"/>
              <a:pPr/>
              <a:t>51</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4133BD-B663-4B3F-89CB-ABE81033FF33}" type="slidenum">
              <a:rPr lang="en-US" smtClean="0"/>
              <a:pPr/>
              <a:t>9</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4133BD-B663-4B3F-89CB-ABE81033FF33}" type="slidenum">
              <a:rPr lang="en-US" smtClean="0"/>
              <a:pPr/>
              <a:t>10</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4133BD-B663-4B3F-89CB-ABE81033FF33}" type="slidenum">
              <a:rPr lang="en-US" smtClean="0"/>
              <a:pPr/>
              <a:t>11</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4133BD-B663-4B3F-89CB-ABE81033FF33}" type="slidenum">
              <a:rPr lang="en-US" smtClean="0"/>
              <a:pPr/>
              <a:t>12</a:t>
            </a:fld>
            <a:endParaRPr lang="en-US"/>
          </a:p>
        </p:txBody>
      </p:sp>
    </p:spTree>
    <p:extLst>
      <p:ext uri="{BB962C8B-B14F-4D97-AF65-F5344CB8AC3E}">
        <p14:creationId xmlns:p14="http://schemas.microsoft.com/office/powerpoint/2010/main" val="42947133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94133BD-B663-4B3F-89CB-ABE81033FF33}" type="slidenum">
              <a:rPr lang="en-US" smtClean="0"/>
              <a:pPr/>
              <a:t>13</a:t>
            </a:fld>
            <a:endParaRPr lang="en-US"/>
          </a:p>
        </p:txBody>
      </p:sp>
    </p:spTree>
    <p:extLst>
      <p:ext uri="{BB962C8B-B14F-4D97-AF65-F5344CB8AC3E}">
        <p14:creationId xmlns:p14="http://schemas.microsoft.com/office/powerpoint/2010/main" val="4294713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132003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F0078B3-E0A8-4D98-8BE2-02673361008E}" type="datetimeFigureOut">
              <a:rPr lang="en-US" smtClean="0"/>
              <a:pPr/>
              <a:t>11/19/2011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229600" y="6629400"/>
            <a:ext cx="914400" cy="228600"/>
          </a:xfrm>
          <a:prstGeom prst="rect">
            <a:avLst/>
          </a:prstGeom>
        </p:spPr>
        <p:txBody>
          <a:bodyPr/>
          <a:lstStyle/>
          <a:p>
            <a:fld id="{C2CE2D9F-BB05-41AD-9E24-362ACDEEC192}" type="slidenum">
              <a:rPr lang="en-US" smtClean="0"/>
              <a:pPr/>
              <a:t>‹#›</a:t>
            </a:fld>
            <a:endParaRPr lang="en-US"/>
          </a:p>
        </p:txBody>
      </p:sp>
    </p:spTree>
    <p:extLst>
      <p:ext uri="{BB962C8B-B14F-4D97-AF65-F5344CB8AC3E}">
        <p14:creationId xmlns:p14="http://schemas.microsoft.com/office/powerpoint/2010/main" val="294942015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F0078B3-E0A8-4D98-8BE2-02673361008E}" type="datetimeFigureOut">
              <a:rPr lang="en-US" smtClean="0"/>
              <a:pPr/>
              <a:t>11/19/2011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229600" y="6629400"/>
            <a:ext cx="914400" cy="228600"/>
          </a:xfrm>
          <a:prstGeom prst="rect">
            <a:avLst/>
          </a:prstGeom>
        </p:spPr>
        <p:txBody>
          <a:bodyPr/>
          <a:lstStyle/>
          <a:p>
            <a:fld id="{C2CE2D9F-BB05-41AD-9E24-362ACDEEC192}" type="slidenum">
              <a:rPr lang="en-US" smtClean="0"/>
              <a:pPr/>
              <a:t>‹#›</a:t>
            </a:fld>
            <a:endParaRPr lang="en-US"/>
          </a:p>
        </p:txBody>
      </p:sp>
    </p:spTree>
    <p:extLst>
      <p:ext uri="{BB962C8B-B14F-4D97-AF65-F5344CB8AC3E}">
        <p14:creationId xmlns:p14="http://schemas.microsoft.com/office/powerpoint/2010/main" val="37926313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F0078B3-E0A8-4D98-8BE2-02673361008E}" type="datetimeFigureOut">
              <a:rPr lang="en-US" smtClean="0"/>
              <a:pPr/>
              <a:t>11/19/2011</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229600" y="6629400"/>
            <a:ext cx="914400" cy="228600"/>
          </a:xfrm>
          <a:prstGeom prst="rect">
            <a:avLst/>
          </a:prstGeom>
        </p:spPr>
        <p:txBody>
          <a:bodyPr/>
          <a:lstStyle/>
          <a:p>
            <a:fld id="{C2CE2D9F-BB05-41AD-9E24-362ACDEEC192}" type="slidenum">
              <a:rPr lang="en-US" smtClean="0"/>
              <a:pPr/>
              <a:t>‹#›</a:t>
            </a:fld>
            <a:endParaRPr lang="en-US"/>
          </a:p>
        </p:txBody>
      </p:sp>
    </p:spTree>
    <p:extLst>
      <p:ext uri="{BB962C8B-B14F-4D97-AF65-F5344CB8AC3E}">
        <p14:creationId xmlns:p14="http://schemas.microsoft.com/office/powerpoint/2010/main" val="266332549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8F0078B3-E0A8-4D98-8BE2-02673361008E}" type="datetimeFigureOut">
              <a:rPr lang="en-US" smtClean="0"/>
              <a:pPr/>
              <a:t>11/19/2011</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229600" y="6629400"/>
            <a:ext cx="914400" cy="228600"/>
          </a:xfrm>
          <a:prstGeom prst="rect">
            <a:avLst/>
          </a:prstGeom>
        </p:spPr>
        <p:txBody>
          <a:bodyPr/>
          <a:lstStyle/>
          <a:p>
            <a:fld id="{C2CE2D9F-BB05-41AD-9E24-362ACDEEC192}" type="slidenum">
              <a:rPr lang="en-US" smtClean="0"/>
              <a:pPr/>
              <a:t>‹#›</a:t>
            </a:fld>
            <a:endParaRPr lang="en-US"/>
          </a:p>
        </p:txBody>
      </p:sp>
    </p:spTree>
    <p:extLst>
      <p:ext uri="{BB962C8B-B14F-4D97-AF65-F5344CB8AC3E}">
        <p14:creationId xmlns:p14="http://schemas.microsoft.com/office/powerpoint/2010/main" val="264537415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70725" name="Rectangle 5"/>
          <p:cNvSpPr>
            <a:spLocks noChangeArrowheads="1"/>
          </p:cNvSpPr>
          <p:nvPr userDrawn="1"/>
        </p:nvSpPr>
        <p:spPr bwMode="auto">
          <a:xfrm>
            <a:off x="0" y="6623050"/>
            <a:ext cx="8420100" cy="234950"/>
          </a:xfrm>
          <a:prstGeom prst="rect">
            <a:avLst/>
          </a:prstGeom>
          <a:noFill/>
          <a:ln w="9525">
            <a:noFill/>
            <a:miter lim="800000"/>
            <a:headEnd/>
            <a:tailEnd/>
          </a:ln>
          <a:effectLst/>
        </p:spPr>
        <p:txBody>
          <a:bodyPr anchor="ctr"/>
          <a:lstStyle/>
          <a:p>
            <a:pPr eaLnBrk="0" hangingPunct="0">
              <a:defRPr/>
            </a:pPr>
            <a:r>
              <a:rPr lang="en-US" sz="900" dirty="0" smtClean="0">
                <a:solidFill>
                  <a:schemeClr val="bg2"/>
                </a:solidFill>
                <a:latin typeface="Arial" pitchFamily="34" charset="0"/>
                <a:cs typeface="Arial" pitchFamily="34" charset="0"/>
              </a:rPr>
              <a:t>© 2012 </a:t>
            </a:r>
            <a:r>
              <a:rPr lang="en-US" sz="900" dirty="0">
                <a:solidFill>
                  <a:schemeClr val="bg2"/>
                </a:solidFill>
                <a:latin typeface="Arial" pitchFamily="34" charset="0"/>
                <a:cs typeface="Arial" pitchFamily="34" charset="0"/>
              </a:rPr>
              <a:t>Pearson Education, Inc. Publishing as Prentice </a:t>
            </a:r>
            <a:r>
              <a:rPr lang="en-US" sz="900" dirty="0" smtClean="0">
                <a:solidFill>
                  <a:schemeClr val="bg2"/>
                </a:solidFill>
                <a:latin typeface="Arial" pitchFamily="34" charset="0"/>
                <a:cs typeface="Arial" pitchFamily="34" charset="0"/>
              </a:rPr>
              <a:t>Hall</a:t>
            </a:r>
            <a:endParaRPr lang="en-US" sz="900" dirty="0">
              <a:solidFill>
                <a:schemeClr val="bg2"/>
              </a:solidFill>
              <a:latin typeface="Arial" pitchFamily="34" charset="0"/>
              <a:cs typeface="Arial" pitchFamily="34" charset="0"/>
            </a:endParaRPr>
          </a:p>
        </p:txBody>
      </p:sp>
      <p:sp>
        <p:nvSpPr>
          <p:cNvPr id="5125" name="Rectangle 8"/>
          <p:cNvSpPr>
            <a:spLocks noGrp="1" noChangeArrowheads="1"/>
          </p:cNvSpPr>
          <p:nvPr>
            <p:ph type="title"/>
          </p:nvPr>
        </p:nvSpPr>
        <p:spPr bwMode="auto">
          <a:xfrm>
            <a:off x="676275" y="703263"/>
            <a:ext cx="7339013"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styleand dafsklfjskfjsdakjsdaadjfsdakfdsjlajfaffsd</a:t>
            </a:r>
          </a:p>
        </p:txBody>
      </p:sp>
      <p:sp>
        <p:nvSpPr>
          <p:cNvPr id="5126" name="Rectangle 9"/>
          <p:cNvSpPr>
            <a:spLocks noGrp="1" noChangeArrowheads="1"/>
          </p:cNvSpPr>
          <p:nvPr>
            <p:ph type="body" idx="1"/>
          </p:nvPr>
        </p:nvSpPr>
        <p:spPr bwMode="auto">
          <a:xfrm>
            <a:off x="752475" y="1641475"/>
            <a:ext cx="7867650" cy="475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p:txBody>
      </p:sp>
      <p:sp>
        <p:nvSpPr>
          <p:cNvPr id="8" name="Rounded Rectangle 7"/>
          <p:cNvSpPr/>
          <p:nvPr userDrawn="1"/>
        </p:nvSpPr>
        <p:spPr>
          <a:xfrm>
            <a:off x="8382000" y="6623050"/>
            <a:ext cx="766763" cy="236538"/>
          </a:xfrm>
          <a:prstGeom prst="roundRect">
            <a:avLst/>
          </a:prstGeom>
          <a:solidFill>
            <a:srgbClr val="4B75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p>
        </p:txBody>
      </p:sp>
      <p:sp>
        <p:nvSpPr>
          <p:cNvPr id="670724" name="Rectangle 4"/>
          <p:cNvSpPr>
            <a:spLocks noChangeArrowheads="1"/>
          </p:cNvSpPr>
          <p:nvPr userDrawn="1"/>
        </p:nvSpPr>
        <p:spPr bwMode="auto">
          <a:xfrm>
            <a:off x="8382000" y="6630988"/>
            <a:ext cx="766763" cy="228600"/>
          </a:xfrm>
          <a:prstGeom prst="rect">
            <a:avLst/>
          </a:prstGeom>
          <a:solidFill>
            <a:srgbClr val="4B7520">
              <a:alpha val="40000"/>
            </a:srgbClr>
          </a:solidFill>
          <a:ln w="9525">
            <a:noFill/>
            <a:miter lim="800000"/>
            <a:headEnd/>
            <a:tailEnd/>
          </a:ln>
          <a:effectLst/>
        </p:spPr>
        <p:txBody>
          <a:bodyPr anchor="ctr" anchorCtr="1"/>
          <a:lstStyle/>
          <a:p>
            <a:pPr algn="r">
              <a:defRPr/>
            </a:pPr>
            <a:fld id="{7C96FA7B-86C6-4EB7-BC8D-436603EFC1BE}" type="slidenum">
              <a:rPr lang="en-US" sz="1050">
                <a:solidFill>
                  <a:schemeClr val="bg1"/>
                </a:solidFill>
              </a:rPr>
              <a:pPr algn="r">
                <a:defRPr/>
              </a:pPr>
              <a:t>‹#›</a:t>
            </a:fld>
            <a:r>
              <a:rPr lang="en-US" sz="1050" dirty="0">
                <a:solidFill>
                  <a:schemeClr val="bg1"/>
                </a:solidFill>
              </a:rPr>
              <a:t> of </a:t>
            </a:r>
            <a:r>
              <a:rPr lang="en-US" sz="1050" dirty="0" smtClean="0">
                <a:solidFill>
                  <a:schemeClr val="bg1"/>
                </a:solidFill>
              </a:rPr>
              <a:t>54</a:t>
            </a:r>
            <a:endParaRPr lang="en-US" sz="1050" dirty="0">
              <a:solidFill>
                <a:schemeClr val="bg1"/>
              </a:solidFill>
            </a:endParaRPr>
          </a:p>
        </p:txBody>
      </p:sp>
    </p:spTree>
    <p:extLst>
      <p:ext uri="{BB962C8B-B14F-4D97-AF65-F5344CB8AC3E}">
        <p14:creationId xmlns:p14="http://schemas.microsoft.com/office/powerpoint/2010/main" val="2158772903"/>
      </p:ext>
    </p:extLst>
  </p:cSld>
  <p:clrMap bg1="lt1" tx1="dk1" bg2="lt2" tx2="dk2" accent1="accent1" accent2="accent2" accent3="accent3" accent4="accent4" accent5="accent5" accent6="accent6" hlink="hlink" folHlink="folHlink"/>
  <p:sldLayoutIdLst>
    <p:sldLayoutId id="2147483667" r:id="rId1"/>
    <p:sldLayoutId id="2147483668" r:id="rId2"/>
  </p:sldLayoutIdLst>
  <p:timing>
    <p:tnLst>
      <p:par>
        <p:cTn id="1" dur="indefinite" restart="never" nodeType="tmRoot"/>
      </p:par>
    </p:tnLst>
  </p:timing>
  <p:txStyles>
    <p:titleStyle>
      <a:lvl1pPr algn="l" rtl="0" eaLnBrk="0" fontAlgn="base" hangingPunct="0">
        <a:spcBef>
          <a:spcPct val="0"/>
        </a:spcBef>
        <a:spcAft>
          <a:spcPct val="0"/>
        </a:spcAft>
        <a:defRPr sz="2400" b="1">
          <a:solidFill>
            <a:srgbClr val="194F8B"/>
          </a:solidFill>
          <a:latin typeface="+mj-lt"/>
          <a:ea typeface="+mj-ea"/>
          <a:cs typeface="+mj-cs"/>
        </a:defRPr>
      </a:lvl1pPr>
      <a:lvl2pPr algn="l" rtl="0" eaLnBrk="0" fontAlgn="base" hangingPunct="0">
        <a:spcBef>
          <a:spcPct val="0"/>
        </a:spcBef>
        <a:spcAft>
          <a:spcPct val="0"/>
        </a:spcAft>
        <a:defRPr sz="2400" b="1">
          <a:solidFill>
            <a:srgbClr val="194F8B"/>
          </a:solidFill>
          <a:latin typeface="Arial" charset="0"/>
        </a:defRPr>
      </a:lvl2pPr>
      <a:lvl3pPr algn="l" rtl="0" eaLnBrk="0" fontAlgn="base" hangingPunct="0">
        <a:spcBef>
          <a:spcPct val="0"/>
        </a:spcBef>
        <a:spcAft>
          <a:spcPct val="0"/>
        </a:spcAft>
        <a:defRPr sz="2400" b="1">
          <a:solidFill>
            <a:srgbClr val="194F8B"/>
          </a:solidFill>
          <a:latin typeface="Arial" charset="0"/>
        </a:defRPr>
      </a:lvl3pPr>
      <a:lvl4pPr algn="l" rtl="0" eaLnBrk="0" fontAlgn="base" hangingPunct="0">
        <a:spcBef>
          <a:spcPct val="0"/>
        </a:spcBef>
        <a:spcAft>
          <a:spcPct val="0"/>
        </a:spcAft>
        <a:defRPr sz="2400" b="1">
          <a:solidFill>
            <a:srgbClr val="194F8B"/>
          </a:solidFill>
          <a:latin typeface="Arial" charset="0"/>
        </a:defRPr>
      </a:lvl4pPr>
      <a:lvl5pPr algn="l" rtl="0" eaLnBrk="0" fontAlgn="base" hangingPunct="0">
        <a:spcBef>
          <a:spcPct val="0"/>
        </a:spcBef>
        <a:spcAft>
          <a:spcPct val="0"/>
        </a:spcAft>
        <a:defRPr sz="2400" b="1">
          <a:solidFill>
            <a:srgbClr val="194F8B"/>
          </a:solidFill>
          <a:latin typeface="Arial" charset="0"/>
        </a:defRPr>
      </a:lvl5pPr>
      <a:lvl6pPr marL="457200" algn="l" rtl="0" fontAlgn="base">
        <a:spcBef>
          <a:spcPct val="0"/>
        </a:spcBef>
        <a:spcAft>
          <a:spcPct val="0"/>
        </a:spcAft>
        <a:defRPr sz="2400" b="1">
          <a:solidFill>
            <a:srgbClr val="194F8B"/>
          </a:solidFill>
          <a:latin typeface="Arial" charset="0"/>
        </a:defRPr>
      </a:lvl6pPr>
      <a:lvl7pPr marL="914400" algn="l" rtl="0" fontAlgn="base">
        <a:spcBef>
          <a:spcPct val="0"/>
        </a:spcBef>
        <a:spcAft>
          <a:spcPct val="0"/>
        </a:spcAft>
        <a:defRPr sz="2400" b="1">
          <a:solidFill>
            <a:srgbClr val="194F8B"/>
          </a:solidFill>
          <a:latin typeface="Arial" charset="0"/>
        </a:defRPr>
      </a:lvl7pPr>
      <a:lvl8pPr marL="1371600" algn="l" rtl="0" fontAlgn="base">
        <a:spcBef>
          <a:spcPct val="0"/>
        </a:spcBef>
        <a:spcAft>
          <a:spcPct val="0"/>
        </a:spcAft>
        <a:defRPr sz="2400" b="1">
          <a:solidFill>
            <a:srgbClr val="194F8B"/>
          </a:solidFill>
          <a:latin typeface="Arial" charset="0"/>
        </a:defRPr>
      </a:lvl8pPr>
      <a:lvl9pPr marL="1828800" algn="l" rtl="0" fontAlgn="base">
        <a:spcBef>
          <a:spcPct val="0"/>
        </a:spcBef>
        <a:spcAft>
          <a:spcPct val="0"/>
        </a:spcAft>
        <a:defRPr sz="2400" b="1">
          <a:solidFill>
            <a:srgbClr val="194F8B"/>
          </a:solidFill>
          <a:latin typeface="Arial" charset="0"/>
        </a:defRPr>
      </a:lvl9pPr>
    </p:titleStyle>
    <p:bodyStyle>
      <a:lvl1pPr marL="342900" indent="-342900" algn="l" rtl="0" eaLnBrk="0" fontAlgn="base" hangingPunct="0">
        <a:spcBef>
          <a:spcPct val="20000"/>
        </a:spcBef>
        <a:spcAft>
          <a:spcPct val="0"/>
        </a:spcAft>
        <a:defRPr sz="2000" i="1">
          <a:solidFill>
            <a:schemeClr val="tx1"/>
          </a:solidFill>
          <a:latin typeface="+mn-lt"/>
          <a:ea typeface="+mn-ea"/>
          <a:cs typeface="+mn-cs"/>
        </a:defRPr>
      </a:lvl1pPr>
      <a:lvl2pPr marL="742950" indent="-285750" algn="l" rtl="0" eaLnBrk="0" fontAlgn="base" hangingPunct="0">
        <a:spcBef>
          <a:spcPct val="20000"/>
        </a:spcBef>
        <a:spcAft>
          <a:spcPct val="0"/>
        </a:spcAft>
        <a:defRPr i="1">
          <a:solidFill>
            <a:schemeClr val="tx1"/>
          </a:solidFill>
          <a:latin typeface="+mn-lt"/>
        </a:defRPr>
      </a:lvl2pPr>
      <a:lvl3pPr marL="1143000" indent="-228600" algn="l" rtl="0" eaLnBrk="0" fontAlgn="base" hangingPunct="0">
        <a:spcBef>
          <a:spcPct val="20000"/>
        </a:spcBef>
        <a:spcAft>
          <a:spcPct val="0"/>
        </a:spcAft>
        <a:defRPr sz="1600" i="1">
          <a:solidFill>
            <a:schemeClr val="tx1"/>
          </a:solidFill>
          <a:latin typeface="+mn-lt"/>
        </a:defRPr>
      </a:lvl3pPr>
      <a:lvl4pPr marL="1600200" indent="-228600" algn="l" rtl="0" eaLnBrk="0" fontAlgn="base" hangingPunct="0">
        <a:spcBef>
          <a:spcPct val="20000"/>
        </a:spcBef>
        <a:spcAft>
          <a:spcPct val="0"/>
        </a:spcAft>
        <a:defRPr sz="1600">
          <a:solidFill>
            <a:schemeClr val="tx1"/>
          </a:solidFill>
          <a:latin typeface="+mn-lt"/>
        </a:defRPr>
      </a:lvl4pPr>
      <a:lvl5pPr marL="2057400" indent="-228600" algn="l" rtl="0" eaLnBrk="0" fontAlgn="base" hangingPunct="0">
        <a:spcBef>
          <a:spcPct val="20000"/>
        </a:spcBef>
        <a:spcAft>
          <a:spcPct val="0"/>
        </a:spcAft>
        <a:defRPr sz="1600">
          <a:solidFill>
            <a:schemeClr val="tx1"/>
          </a:solidFill>
          <a:latin typeface="+mn-lt"/>
        </a:defRPr>
      </a:lvl5pPr>
      <a:lvl6pPr marL="2514600" indent="-228600" algn="l" rtl="0" fontAlgn="base">
        <a:spcBef>
          <a:spcPct val="20000"/>
        </a:spcBef>
        <a:spcAft>
          <a:spcPct val="0"/>
        </a:spcAft>
        <a:defRPr sz="1600">
          <a:solidFill>
            <a:schemeClr val="tx1"/>
          </a:solidFill>
          <a:latin typeface="+mn-lt"/>
        </a:defRPr>
      </a:lvl6pPr>
      <a:lvl7pPr marL="2971800" indent="-228600" algn="l" rtl="0" fontAlgn="base">
        <a:spcBef>
          <a:spcPct val="20000"/>
        </a:spcBef>
        <a:spcAft>
          <a:spcPct val="0"/>
        </a:spcAft>
        <a:defRPr sz="1600">
          <a:solidFill>
            <a:schemeClr val="tx1"/>
          </a:solidFill>
          <a:latin typeface="+mn-lt"/>
        </a:defRPr>
      </a:lvl7pPr>
      <a:lvl8pPr marL="3429000" indent="-228600" algn="l" rtl="0" fontAlgn="base">
        <a:spcBef>
          <a:spcPct val="20000"/>
        </a:spcBef>
        <a:spcAft>
          <a:spcPct val="0"/>
        </a:spcAft>
        <a:defRPr sz="1600">
          <a:solidFill>
            <a:schemeClr val="tx1"/>
          </a:solidFill>
          <a:latin typeface="+mn-lt"/>
        </a:defRPr>
      </a:lvl8pPr>
      <a:lvl9pPr marL="3886200" indent="-228600" algn="l" rtl="0" fontAlgn="base">
        <a:spcBef>
          <a:spcPct val="20000"/>
        </a:spcBef>
        <a:spcAft>
          <a:spcPct val="0"/>
        </a:spcAft>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5"/>
          <p:cNvSpPr>
            <a:spLocks noChangeArrowheads="1"/>
          </p:cNvSpPr>
          <p:nvPr userDrawn="1"/>
        </p:nvSpPr>
        <p:spPr bwMode="auto">
          <a:xfrm>
            <a:off x="0" y="6623050"/>
            <a:ext cx="8420100" cy="234950"/>
          </a:xfrm>
          <a:prstGeom prst="rect">
            <a:avLst/>
          </a:prstGeom>
          <a:noFill/>
          <a:ln w="9525">
            <a:noFill/>
            <a:miter lim="800000"/>
            <a:headEnd/>
            <a:tailEnd/>
          </a:ln>
          <a:effectLst/>
        </p:spPr>
        <p:txBody>
          <a:bodyPr anchor="ctr"/>
          <a:lstStyle/>
          <a:p>
            <a:pPr eaLnBrk="0" hangingPunct="0">
              <a:defRPr/>
            </a:pPr>
            <a:r>
              <a:rPr lang="en-US" sz="900" dirty="0" smtClean="0">
                <a:solidFill>
                  <a:schemeClr val="tx1">
                    <a:lumMod val="50000"/>
                    <a:lumOff val="50000"/>
                  </a:schemeClr>
                </a:solidFill>
                <a:latin typeface="Arial" pitchFamily="34" charset="0"/>
                <a:cs typeface="Arial" pitchFamily="34" charset="0"/>
              </a:rPr>
              <a:t>© 2012 </a:t>
            </a:r>
            <a:r>
              <a:rPr lang="en-US" sz="900" dirty="0">
                <a:solidFill>
                  <a:schemeClr val="tx1">
                    <a:lumMod val="50000"/>
                    <a:lumOff val="50000"/>
                  </a:schemeClr>
                </a:solidFill>
                <a:latin typeface="Arial" pitchFamily="34" charset="0"/>
                <a:cs typeface="Arial" pitchFamily="34" charset="0"/>
              </a:rPr>
              <a:t>Pearson Education, Inc. Publishing as Prentice </a:t>
            </a:r>
            <a:r>
              <a:rPr lang="en-US" sz="900" dirty="0" smtClean="0">
                <a:solidFill>
                  <a:schemeClr val="tx1">
                    <a:lumMod val="50000"/>
                    <a:lumOff val="50000"/>
                  </a:schemeClr>
                </a:solidFill>
                <a:latin typeface="Arial" pitchFamily="34" charset="0"/>
                <a:cs typeface="Arial" pitchFamily="34" charset="0"/>
              </a:rPr>
              <a:t>Hall</a:t>
            </a:r>
            <a:endParaRPr lang="en-US" sz="900" dirty="0">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817287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openxmlformats.org/officeDocument/2006/relationships/image" Target="../media/image13.gif"/><Relationship Id="rId3" Type="http://schemas.openxmlformats.org/officeDocument/2006/relationships/image" Target="../media/image8.gif"/><Relationship Id="rId7" Type="http://schemas.openxmlformats.org/officeDocument/2006/relationships/image" Target="../media/image12.gif"/><Relationship Id="rId12" Type="http://schemas.openxmlformats.org/officeDocument/2006/relationships/image" Target="../media/image17.gif"/><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1.gif"/><Relationship Id="rId11" Type="http://schemas.openxmlformats.org/officeDocument/2006/relationships/image" Target="../media/image16.gif"/><Relationship Id="rId5" Type="http://schemas.openxmlformats.org/officeDocument/2006/relationships/image" Target="../media/image10.gif"/><Relationship Id="rId10" Type="http://schemas.openxmlformats.org/officeDocument/2006/relationships/image" Target="../media/image15.gif"/><Relationship Id="rId4" Type="http://schemas.openxmlformats.org/officeDocument/2006/relationships/image" Target="../media/image9.gif"/><Relationship Id="rId9" Type="http://schemas.openxmlformats.org/officeDocument/2006/relationships/image" Target="../media/image14.gif"/></Relationships>
</file>

<file path=ppt/slides/_rels/slide12.xml.rels><?xml version="1.0" encoding="UTF-8" standalone="yes"?>
<Relationships xmlns="http://schemas.openxmlformats.org/package/2006/relationships"><Relationship Id="rId8" Type="http://schemas.openxmlformats.org/officeDocument/2006/relationships/image" Target="../media/image23.gif"/><Relationship Id="rId3" Type="http://schemas.openxmlformats.org/officeDocument/2006/relationships/image" Target="../media/image18.gif"/><Relationship Id="rId7" Type="http://schemas.openxmlformats.org/officeDocument/2006/relationships/image" Target="../media/image22.gif"/><Relationship Id="rId12" Type="http://schemas.openxmlformats.org/officeDocument/2006/relationships/image" Target="../media/image27.gif"/><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1.gif"/><Relationship Id="rId11" Type="http://schemas.openxmlformats.org/officeDocument/2006/relationships/image" Target="../media/image26.gif"/><Relationship Id="rId5" Type="http://schemas.openxmlformats.org/officeDocument/2006/relationships/image" Target="../media/image20.gif"/><Relationship Id="rId10" Type="http://schemas.openxmlformats.org/officeDocument/2006/relationships/image" Target="../media/image25.gif"/><Relationship Id="rId4" Type="http://schemas.openxmlformats.org/officeDocument/2006/relationships/image" Target="../media/image19.gif"/><Relationship Id="rId9" Type="http://schemas.openxmlformats.org/officeDocument/2006/relationships/image" Target="../media/image24.gif"/></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openxmlformats.org/officeDocument/2006/relationships/image" Target="../media/image33.gif"/><Relationship Id="rId3" Type="http://schemas.openxmlformats.org/officeDocument/2006/relationships/image" Target="../media/image28.gif"/><Relationship Id="rId7" Type="http://schemas.openxmlformats.org/officeDocument/2006/relationships/image" Target="../media/image32.gif"/><Relationship Id="rId12" Type="http://schemas.openxmlformats.org/officeDocument/2006/relationships/image" Target="../media/image37.gif"/><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31.gif"/><Relationship Id="rId11" Type="http://schemas.openxmlformats.org/officeDocument/2006/relationships/image" Target="../media/image36.gif"/><Relationship Id="rId5" Type="http://schemas.openxmlformats.org/officeDocument/2006/relationships/image" Target="../media/image30.gif"/><Relationship Id="rId10" Type="http://schemas.openxmlformats.org/officeDocument/2006/relationships/image" Target="../media/image35.gif"/><Relationship Id="rId4" Type="http://schemas.openxmlformats.org/officeDocument/2006/relationships/image" Target="../media/image29.gif"/><Relationship Id="rId9" Type="http://schemas.openxmlformats.org/officeDocument/2006/relationships/image" Target="../media/image34.gif"/></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38.gif"/><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8.gif"/><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39.gif"/></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40.gif"/><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image" Target="../media/image43.gif"/><Relationship Id="rId5" Type="http://schemas.openxmlformats.org/officeDocument/2006/relationships/image" Target="../media/image42.gif"/><Relationship Id="rId4" Type="http://schemas.openxmlformats.org/officeDocument/2006/relationships/image" Target="../media/image41.gif"/></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8" Type="http://schemas.openxmlformats.org/officeDocument/2006/relationships/image" Target="../media/image49.gif"/><Relationship Id="rId3" Type="http://schemas.openxmlformats.org/officeDocument/2006/relationships/image" Target="../media/image44.gif"/><Relationship Id="rId7" Type="http://schemas.openxmlformats.org/officeDocument/2006/relationships/image" Target="../media/image48.gif"/><Relationship Id="rId12" Type="http://schemas.openxmlformats.org/officeDocument/2006/relationships/image" Target="../media/image53.gif"/><Relationship Id="rId2" Type="http://schemas.openxmlformats.org/officeDocument/2006/relationships/notesSlide" Target="../notesSlides/notesSlide34.xml"/><Relationship Id="rId1" Type="http://schemas.openxmlformats.org/officeDocument/2006/relationships/slideLayout" Target="../slideLayouts/slideLayout1.xml"/><Relationship Id="rId6" Type="http://schemas.openxmlformats.org/officeDocument/2006/relationships/image" Target="../media/image47.gif"/><Relationship Id="rId11" Type="http://schemas.openxmlformats.org/officeDocument/2006/relationships/image" Target="../media/image52.gif"/><Relationship Id="rId5" Type="http://schemas.openxmlformats.org/officeDocument/2006/relationships/image" Target="../media/image46.gif"/><Relationship Id="rId10" Type="http://schemas.openxmlformats.org/officeDocument/2006/relationships/image" Target="../media/image51.gif"/><Relationship Id="rId4" Type="http://schemas.openxmlformats.org/officeDocument/2006/relationships/image" Target="../media/image45.gif"/><Relationship Id="rId9" Type="http://schemas.openxmlformats.org/officeDocument/2006/relationships/image" Target="../media/image50.gif"/></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54.gif"/><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image" Target="../media/image55.gif"/><Relationship Id="rId2" Type="http://schemas.openxmlformats.org/officeDocument/2006/relationships/notesSlide" Target="../notesSlides/notesSlide47.xml"/><Relationship Id="rId1" Type="http://schemas.openxmlformats.org/officeDocument/2006/relationships/slideLayout" Target="../slideLayouts/slideLayout1.xml"/><Relationship Id="rId6" Type="http://schemas.openxmlformats.org/officeDocument/2006/relationships/image" Target="../media/image58.gif"/><Relationship Id="rId5" Type="http://schemas.openxmlformats.org/officeDocument/2006/relationships/image" Target="../media/image57.gif"/><Relationship Id="rId4" Type="http://schemas.openxmlformats.org/officeDocument/2006/relationships/image" Target="../media/image56.gif"/></Relationships>
</file>

<file path=ppt/slides/_rels/slide52.xml.rels><?xml version="1.0" encoding="UTF-8" standalone="yes"?>
<Relationships xmlns="http://schemas.openxmlformats.org/package/2006/relationships"><Relationship Id="rId2" Type="http://schemas.openxmlformats.org/officeDocument/2006/relationships/image" Target="../media/image59.gi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60.gif"/><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8" Type="http://schemas.openxmlformats.org/officeDocument/2006/relationships/image" Target="../media/image66.gif"/><Relationship Id="rId3" Type="http://schemas.openxmlformats.org/officeDocument/2006/relationships/image" Target="../media/image61.gif"/><Relationship Id="rId7" Type="http://schemas.openxmlformats.org/officeDocument/2006/relationships/image" Target="../media/image65.gif"/><Relationship Id="rId2" Type="http://schemas.openxmlformats.org/officeDocument/2006/relationships/image" Target="../media/image60.gif"/><Relationship Id="rId1" Type="http://schemas.openxmlformats.org/officeDocument/2006/relationships/slideLayout" Target="../slideLayouts/slideLayout1.xml"/><Relationship Id="rId6" Type="http://schemas.openxmlformats.org/officeDocument/2006/relationships/image" Target="../media/image64.gif"/><Relationship Id="rId5" Type="http://schemas.openxmlformats.org/officeDocument/2006/relationships/image" Target="../media/image63.gif"/><Relationship Id="rId4" Type="http://schemas.openxmlformats.org/officeDocument/2006/relationships/image" Target="../media/image62.gif"/><Relationship Id="rId9" Type="http://schemas.openxmlformats.org/officeDocument/2006/relationships/image" Target="../media/image67.gi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5.gif"/></Relationships>
</file>

<file path=ppt/slides/_rels/slide8.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604962"/>
            <a:ext cx="9144000" cy="3648075"/>
          </a:xfrm>
          <a:prstGeom prst="rect">
            <a:avLst/>
          </a:prstGeom>
        </p:spPr>
      </p:pic>
      <p:sp>
        <p:nvSpPr>
          <p:cNvPr id="2" name="Title 1"/>
          <p:cNvSpPr>
            <a:spLocks noGrp="1"/>
          </p:cNvSpPr>
          <p:nvPr>
            <p:ph type="ctrTitle"/>
          </p:nvPr>
        </p:nvSpPr>
        <p:spPr>
          <a:xfrm>
            <a:off x="381000" y="514350"/>
            <a:ext cx="4114800" cy="1771650"/>
          </a:xfrm>
        </p:spPr>
        <p:txBody>
          <a:bodyPr>
            <a:normAutofit fontScale="90000"/>
          </a:bodyPr>
          <a:lstStyle/>
          <a:p>
            <a:r>
              <a:rPr lang="en-US" sz="1400" b="1" dirty="0" smtClean="0">
                <a:latin typeface="Myriad Pro" pitchFamily="34" charset="0"/>
              </a:rPr>
              <a:t>R. GLENN</a:t>
            </a:r>
            <a:br>
              <a:rPr lang="en-US" sz="1400" b="1" dirty="0" smtClean="0">
                <a:latin typeface="Myriad Pro" pitchFamily="34" charset="0"/>
              </a:rPr>
            </a:br>
            <a:r>
              <a:rPr lang="en-US" sz="5200" b="1" dirty="0" smtClean="0">
                <a:latin typeface="Myriad Pro" pitchFamily="34" charset="0"/>
              </a:rPr>
              <a:t>HUBBARD</a:t>
            </a:r>
            <a:br>
              <a:rPr lang="en-US" sz="5200" b="1" dirty="0" smtClean="0">
                <a:latin typeface="Myriad Pro" pitchFamily="34" charset="0"/>
              </a:rPr>
            </a:br>
            <a:r>
              <a:rPr lang="en-US" sz="1400" b="1" dirty="0" smtClean="0">
                <a:latin typeface="Myriad Pro" pitchFamily="34" charset="0"/>
              </a:rPr>
              <a:t>ANTHONY PATRICK</a:t>
            </a:r>
            <a:br>
              <a:rPr lang="en-US" sz="1400" b="1" dirty="0" smtClean="0">
                <a:latin typeface="Myriad Pro" pitchFamily="34" charset="0"/>
              </a:rPr>
            </a:br>
            <a:r>
              <a:rPr lang="en-US" sz="5800" b="1" dirty="0" smtClean="0">
                <a:latin typeface="Myriad Pro" pitchFamily="34" charset="0"/>
              </a:rPr>
              <a:t>O’BRIEN</a:t>
            </a:r>
            <a:endParaRPr lang="en-US" sz="5800" b="1" dirty="0">
              <a:latin typeface="Myriad Pro" pitchFamily="34" charset="0"/>
            </a:endParaRPr>
          </a:p>
        </p:txBody>
      </p:sp>
      <p:sp>
        <p:nvSpPr>
          <p:cNvPr id="3" name="Subtitle 2"/>
          <p:cNvSpPr>
            <a:spLocks noGrp="1"/>
          </p:cNvSpPr>
          <p:nvPr>
            <p:ph type="subTitle" idx="1"/>
          </p:nvPr>
        </p:nvSpPr>
        <p:spPr>
          <a:xfrm>
            <a:off x="3733800" y="3886200"/>
            <a:ext cx="4648200" cy="1752600"/>
          </a:xfrm>
        </p:spPr>
        <p:txBody>
          <a:bodyPr>
            <a:normAutofit/>
          </a:bodyPr>
          <a:lstStyle/>
          <a:p>
            <a:pPr algn="r"/>
            <a:r>
              <a:rPr lang="en-US" sz="3600" b="1" dirty="0" smtClean="0">
                <a:solidFill>
                  <a:srgbClr val="00599D"/>
                </a:solidFill>
                <a:latin typeface="Myriad Pro" pitchFamily="34" charset="0"/>
              </a:rPr>
              <a:t>Money,</a:t>
            </a:r>
            <a:br>
              <a:rPr lang="en-US" sz="3600" b="1" dirty="0" smtClean="0">
                <a:solidFill>
                  <a:srgbClr val="00599D"/>
                </a:solidFill>
                <a:latin typeface="Myriad Pro" pitchFamily="34" charset="0"/>
              </a:rPr>
            </a:br>
            <a:r>
              <a:rPr lang="en-US" sz="3600" b="1" dirty="0" smtClean="0">
                <a:solidFill>
                  <a:srgbClr val="00599D"/>
                </a:solidFill>
                <a:latin typeface="Myriad Pro" pitchFamily="34" charset="0"/>
              </a:rPr>
              <a:t>Banking, and</a:t>
            </a:r>
            <a:br>
              <a:rPr lang="en-US" sz="3600" b="1" dirty="0" smtClean="0">
                <a:solidFill>
                  <a:srgbClr val="00599D"/>
                </a:solidFill>
                <a:latin typeface="Myriad Pro" pitchFamily="34" charset="0"/>
              </a:rPr>
            </a:br>
            <a:r>
              <a:rPr lang="en-US" sz="3600" b="1" dirty="0" smtClean="0">
                <a:solidFill>
                  <a:srgbClr val="00599D"/>
                </a:solidFill>
                <a:latin typeface="Myriad Pro" pitchFamily="34" charset="0"/>
              </a:rPr>
              <a:t>the Financial System</a:t>
            </a:r>
            <a:endParaRPr lang="en-US" sz="3600" b="1" dirty="0">
              <a:solidFill>
                <a:srgbClr val="00599D"/>
              </a:solidFill>
              <a:latin typeface="Myriad Pro" pitchFamily="34" charset="0"/>
            </a:endParaRPr>
          </a:p>
        </p:txBody>
      </p:sp>
    </p:spTree>
    <p:extLst>
      <p:ext uri="{BB962C8B-B14F-4D97-AF65-F5344CB8AC3E}">
        <p14:creationId xmlns:p14="http://schemas.microsoft.com/office/powerpoint/2010/main" val="851516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22" presetClass="entr" presetSubtype="8" fill="hold"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wipe(left)">
                                      <p:cBhvr>
                                        <p:cTn id="13" dur="1000"/>
                                        <p:tgtEl>
                                          <p:spTgt spid="7"/>
                                        </p:tgtEl>
                                      </p:cBhvr>
                                    </p:animEffect>
                                  </p:childTnLst>
                                </p:cTn>
                              </p:par>
                            </p:childTnLst>
                          </p:cTn>
                        </p:par>
                        <p:par>
                          <p:cTn id="14" fill="hold">
                            <p:stCondLst>
                              <p:cond delay="1500"/>
                            </p:stCondLst>
                            <p:childTnLst>
                              <p:par>
                                <p:cTn id="15" presetID="23" presetClass="entr" presetSubtype="272" fill="hold" grpId="0" nodeType="after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calcmode="lin" valueType="num">
                                      <p:cBhvr>
                                        <p:cTn id="17" dur="500" fill="hold"/>
                                        <p:tgtEl>
                                          <p:spTgt spid="3">
                                            <p:txEl>
                                              <p:pRg st="0" end="0"/>
                                            </p:txEl>
                                          </p:spTgt>
                                        </p:tgtEl>
                                        <p:attrNameLst>
                                          <p:attrName>ppt_w</p:attrName>
                                        </p:attrNameLst>
                                      </p:cBhvr>
                                      <p:tavLst>
                                        <p:tav tm="0">
                                          <p:val>
                                            <p:strVal val="2/3*#ppt_w"/>
                                          </p:val>
                                        </p:tav>
                                        <p:tav tm="100000">
                                          <p:val>
                                            <p:strVal val="#ppt_w"/>
                                          </p:val>
                                        </p:tav>
                                      </p:tavLst>
                                    </p:anim>
                                    <p:anim calcmode="lin" valueType="num">
                                      <p:cBhvr>
                                        <p:cTn id="18" dur="500" fill="hold"/>
                                        <p:tgtEl>
                                          <p:spTgt spid="3">
                                            <p:txEl>
                                              <p:pRg st="0" end="0"/>
                                            </p:txEl>
                                          </p:spTgt>
                                        </p:tgtEl>
                                        <p:attrNameLst>
                                          <p:attrName>ppt_h</p:attrName>
                                        </p:attrNameLst>
                                      </p:cBhvr>
                                      <p:tavLst>
                                        <p:tav tm="0">
                                          <p:val>
                                            <p:strVal val="2/3*#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479321" y="2405177"/>
            <a:ext cx="552450" cy="250616"/>
          </a:xfrm>
          <a:prstGeom prst="roundRect">
            <a:avLst/>
          </a:prstGeom>
          <a:solidFill>
            <a:srgbClr val="4B75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12" name="TextBox 11"/>
          <p:cNvSpPr txBox="1"/>
          <p:nvPr/>
        </p:nvSpPr>
        <p:spPr>
          <a:xfrm>
            <a:off x="435778" y="2343264"/>
            <a:ext cx="663679" cy="369332"/>
          </a:xfrm>
          <a:prstGeom prst="rect">
            <a:avLst/>
          </a:prstGeom>
          <a:noFill/>
        </p:spPr>
        <p:txBody>
          <a:bodyPr wrap="square" rtlCol="0" anchor="ctr" anchorCtr="0">
            <a:spAutoFit/>
          </a:bodyPr>
          <a:lstStyle/>
          <a:p>
            <a:pPr algn="ctr"/>
            <a:r>
              <a:rPr lang="en-US" b="1" dirty="0" smtClean="0">
                <a:solidFill>
                  <a:schemeClr val="bg1"/>
                </a:solidFill>
              </a:rPr>
              <a:t>16.2</a:t>
            </a:r>
            <a:endParaRPr lang="en-US" sz="2000" b="1" dirty="0" smtClean="0">
              <a:solidFill>
                <a:schemeClr val="bg1"/>
              </a:solidFill>
            </a:endParaRPr>
          </a:p>
        </p:txBody>
      </p:sp>
      <p:sp>
        <p:nvSpPr>
          <p:cNvPr id="13" name="TextBox 12"/>
          <p:cNvSpPr txBox="1"/>
          <p:nvPr/>
        </p:nvSpPr>
        <p:spPr>
          <a:xfrm>
            <a:off x="983074" y="2374042"/>
            <a:ext cx="2313647" cy="369332"/>
          </a:xfrm>
          <a:prstGeom prst="rect">
            <a:avLst/>
          </a:prstGeom>
          <a:noFill/>
        </p:spPr>
        <p:txBody>
          <a:bodyPr wrap="none" rtlCol="0">
            <a:spAutoFit/>
          </a:bodyPr>
          <a:lstStyle/>
          <a:p>
            <a:r>
              <a:rPr lang="en-US" b="1" dirty="0" smtClean="0">
                <a:solidFill>
                  <a:srgbClr val="4B7520"/>
                </a:solidFill>
                <a:latin typeface="Arial Rounded MT Bold" pitchFamily="34" charset="0"/>
              </a:rPr>
              <a:t>Learning Objective</a:t>
            </a:r>
            <a:endParaRPr lang="en-US" b="1" dirty="0">
              <a:solidFill>
                <a:srgbClr val="4B7520"/>
              </a:solidFill>
              <a:latin typeface="Arial Rounded MT Bold" pitchFamily="34" charset="0"/>
            </a:endParaRPr>
          </a:p>
        </p:txBody>
      </p:sp>
      <p:sp>
        <p:nvSpPr>
          <p:cNvPr id="14" name="TextBox 13"/>
          <p:cNvSpPr txBox="1"/>
          <p:nvPr/>
        </p:nvSpPr>
        <p:spPr>
          <a:xfrm>
            <a:off x="392237" y="2743374"/>
            <a:ext cx="8599363" cy="646331"/>
          </a:xfrm>
          <a:prstGeom prst="rect">
            <a:avLst/>
          </a:prstGeom>
          <a:noFill/>
        </p:spPr>
        <p:txBody>
          <a:bodyPr wrap="square" rtlCol="0">
            <a:spAutoFit/>
          </a:bodyPr>
          <a:lstStyle/>
          <a:p>
            <a:r>
              <a:rPr lang="en-US" dirty="0">
                <a:solidFill>
                  <a:srgbClr val="384EA2"/>
                </a:solidFill>
                <a:latin typeface="Arial" pitchFamily="34" charset="0"/>
                <a:cs typeface="Arial" pitchFamily="34" charset="0"/>
              </a:rPr>
              <a:t>Analyze how the </a:t>
            </a:r>
            <a:r>
              <a:rPr lang="en-US" dirty="0" smtClean="0">
                <a:solidFill>
                  <a:srgbClr val="384EA2"/>
                </a:solidFill>
                <a:latin typeface="Arial" pitchFamily="34" charset="0"/>
                <a:cs typeface="Arial" pitchFamily="34" charset="0"/>
              </a:rPr>
              <a:t>Fed’s interventions </a:t>
            </a:r>
            <a:r>
              <a:rPr lang="en-US" dirty="0">
                <a:solidFill>
                  <a:srgbClr val="384EA2"/>
                </a:solidFill>
                <a:latin typeface="Arial" pitchFamily="34" charset="0"/>
                <a:cs typeface="Arial" pitchFamily="34" charset="0"/>
              </a:rPr>
              <a:t>in </a:t>
            </a:r>
            <a:r>
              <a:rPr lang="en-US" dirty="0" smtClean="0">
                <a:solidFill>
                  <a:srgbClr val="384EA2"/>
                </a:solidFill>
                <a:latin typeface="Arial" pitchFamily="34" charset="0"/>
                <a:cs typeface="Arial" pitchFamily="34" charset="0"/>
              </a:rPr>
              <a:t>foreign exchange markets affect </a:t>
            </a:r>
            <a:r>
              <a:rPr lang="en-US" dirty="0">
                <a:solidFill>
                  <a:srgbClr val="384EA2"/>
                </a:solidFill>
                <a:latin typeface="Arial" pitchFamily="34" charset="0"/>
                <a:cs typeface="Arial" pitchFamily="34" charset="0"/>
              </a:rPr>
              <a:t>the </a:t>
            </a:r>
            <a:r>
              <a:rPr lang="en-US" dirty="0" smtClean="0">
                <a:solidFill>
                  <a:srgbClr val="384EA2"/>
                </a:solidFill>
                <a:latin typeface="Arial" pitchFamily="34" charset="0"/>
                <a:cs typeface="Arial" pitchFamily="34" charset="0"/>
              </a:rPr>
              <a:t>exchange rate</a:t>
            </a:r>
            <a:r>
              <a:rPr lang="en-US" dirty="0">
                <a:solidFill>
                  <a:srgbClr val="384EA2"/>
                </a:solidFill>
                <a:latin typeface="Arial" pitchFamily="34" charset="0"/>
                <a:cs typeface="Arial" pitchFamily="34" charset="0"/>
              </a:rPr>
              <a:t>.</a:t>
            </a:r>
          </a:p>
        </p:txBody>
      </p:sp>
    </p:spTree>
    <p:extLst>
      <p:ext uri="{BB962C8B-B14F-4D97-AF65-F5344CB8AC3E}">
        <p14:creationId xmlns:p14="http://schemas.microsoft.com/office/powerpoint/2010/main" val="3520511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p:cTn id="11" dur="500" fill="hold"/>
                                        <p:tgtEl>
                                          <p:spTgt spid="12"/>
                                        </p:tgtEl>
                                        <p:attrNameLst>
                                          <p:attrName>ppt_w</p:attrName>
                                        </p:attrNameLst>
                                      </p:cBhvr>
                                      <p:tavLst>
                                        <p:tav tm="0">
                                          <p:val>
                                            <p:fltVal val="0"/>
                                          </p:val>
                                        </p:tav>
                                        <p:tav tm="100000">
                                          <p:val>
                                            <p:strVal val="#ppt_w"/>
                                          </p:val>
                                        </p:tav>
                                      </p:tavLst>
                                    </p:anim>
                                    <p:anim calcmode="lin" valueType="num">
                                      <p:cBhvr>
                                        <p:cTn id="12" dur="500" fill="hold"/>
                                        <p:tgtEl>
                                          <p:spTgt spid="12"/>
                                        </p:tgtEl>
                                        <p:attrNameLst>
                                          <p:attrName>ppt_h</p:attrName>
                                        </p:attrNameLst>
                                      </p:cBhvr>
                                      <p:tavLst>
                                        <p:tav tm="0">
                                          <p:val>
                                            <p:strVal val="#ppt_h"/>
                                          </p:val>
                                        </p:tav>
                                        <p:tav tm="100000">
                                          <p:val>
                                            <p:strVal val="#ppt_h"/>
                                          </p:val>
                                        </p:tav>
                                      </p:tavLst>
                                    </p:anim>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wipe(left)">
                                      <p:cBhvr>
                                        <p:cTn id="16" dur="500"/>
                                        <p:tgtEl>
                                          <p:spTgt spid="13"/>
                                        </p:tgtEl>
                                      </p:cBhvr>
                                    </p:animEffect>
                                  </p:childTnLst>
                                </p:cTn>
                              </p:par>
                            </p:childTnLst>
                          </p:cTn>
                        </p:par>
                        <p:par>
                          <p:cTn id="17" fill="hold">
                            <p:stCondLst>
                              <p:cond delay="1000"/>
                            </p:stCondLst>
                            <p:childTnLst>
                              <p:par>
                                <p:cTn id="18" presetID="22" presetClass="entr" presetSubtype="8" fill="hold" grpId="0"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wipe(left)">
                                      <p:cBhvr>
                                        <p:cTn id="2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p:bldP spid="13" grpId="0"/>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Foreign Exchange Interventions and </a:t>
            </a:r>
            <a:r>
              <a:rPr lang="en-US" sz="1600" dirty="0" smtClean="0">
                <a:solidFill>
                  <a:schemeClr val="bg1">
                    <a:lumMod val="75000"/>
                  </a:schemeClr>
                </a:solidFill>
                <a:latin typeface="Arial" pitchFamily="34" charset="0"/>
                <a:cs typeface="Arial" pitchFamily="34" charset="0"/>
              </a:rPr>
              <a:t>the Exchange </a:t>
            </a:r>
            <a:r>
              <a:rPr lang="en-US" sz="1600" dirty="0">
                <a:solidFill>
                  <a:schemeClr val="bg1">
                    <a:lumMod val="75000"/>
                  </a:schemeClr>
                </a:solidFill>
                <a:latin typeface="Arial" pitchFamily="34" charset="0"/>
                <a:cs typeface="Arial" pitchFamily="34" charset="0"/>
              </a:rPr>
              <a:t>Rate</a:t>
            </a:r>
          </a:p>
        </p:txBody>
      </p:sp>
      <p:sp>
        <p:nvSpPr>
          <p:cNvPr id="3" name="Rectangle 2"/>
          <p:cNvSpPr/>
          <p:nvPr/>
        </p:nvSpPr>
        <p:spPr>
          <a:xfrm>
            <a:off x="457200" y="533400"/>
            <a:ext cx="2877711" cy="369332"/>
          </a:xfrm>
          <a:prstGeom prst="rect">
            <a:avLst/>
          </a:prstGeom>
        </p:spPr>
        <p:txBody>
          <a:bodyPr wrap="none">
            <a:spAutoFit/>
          </a:bodyPr>
          <a:lstStyle/>
          <a:p>
            <a:r>
              <a:rPr lang="en-US" b="1" dirty="0">
                <a:solidFill>
                  <a:srgbClr val="CF8B2D"/>
                </a:solidFill>
              </a:rPr>
              <a:t>Unsterilized Intervention</a:t>
            </a:r>
            <a:endParaRPr lang="en-US" dirty="0">
              <a:solidFill>
                <a:srgbClr val="CF8B2D"/>
              </a:solidFill>
            </a:endParaRPr>
          </a:p>
        </p:txBody>
      </p:sp>
      <p:sp>
        <p:nvSpPr>
          <p:cNvPr id="10" name="TextBox 9"/>
          <p:cNvSpPr txBox="1"/>
          <p:nvPr/>
        </p:nvSpPr>
        <p:spPr>
          <a:xfrm>
            <a:off x="6115050" y="2362200"/>
            <a:ext cx="2876550" cy="3785652"/>
          </a:xfrm>
          <a:prstGeom prst="rect">
            <a:avLst/>
          </a:prstGeom>
          <a:noFill/>
        </p:spPr>
        <p:txBody>
          <a:bodyPr wrap="square" rtlCol="0">
            <a:spAutoFit/>
          </a:bodyPr>
          <a:lstStyle/>
          <a:p>
            <a:r>
              <a:rPr lang="en-US" sz="1600" dirty="0"/>
              <a:t>In panel (a), the Fed intervenes by selling short-term Japanese </a:t>
            </a:r>
            <a:r>
              <a:rPr lang="en-US" sz="1600" dirty="0" smtClean="0"/>
              <a:t>government securities</a:t>
            </a:r>
            <a:r>
              <a:rPr lang="en-US" sz="1600" dirty="0"/>
              <a:t>. This decreases the monetary base in the United </a:t>
            </a:r>
            <a:r>
              <a:rPr lang="en-US" sz="1600" dirty="0" smtClean="0"/>
              <a:t>States and </a:t>
            </a:r>
            <a:r>
              <a:rPr lang="en-US" sz="1600" dirty="0"/>
              <a:t>raises U.S. interest rates</a:t>
            </a:r>
            <a:r>
              <a:rPr lang="en-US" sz="1600" dirty="0" smtClean="0"/>
              <a:t>. </a:t>
            </a:r>
          </a:p>
          <a:p>
            <a:r>
              <a:rPr lang="en-US" sz="1600" dirty="0" smtClean="0"/>
              <a:t>As </a:t>
            </a:r>
            <a:r>
              <a:rPr lang="en-US" sz="1600" dirty="0"/>
              <a:t>a result, the demand for dollars </a:t>
            </a:r>
            <a:r>
              <a:rPr lang="en-US" sz="1600" dirty="0" smtClean="0"/>
              <a:t>in exchange </a:t>
            </a:r>
            <a:r>
              <a:rPr lang="en-US" sz="1600" dirty="0"/>
              <a:t>for yen shifts to the right, from </a:t>
            </a:r>
            <a:r>
              <a:rPr lang="en-US" sz="1600" i="1" dirty="0"/>
              <a:t>D</a:t>
            </a:r>
            <a:r>
              <a:rPr lang="en-US" sz="1600" baseline="-25000" dirty="0"/>
              <a:t>1</a:t>
            </a:r>
            <a:r>
              <a:rPr lang="en-US" sz="1600" dirty="0"/>
              <a:t> to </a:t>
            </a:r>
            <a:r>
              <a:rPr lang="en-US" sz="1600" i="1" dirty="0"/>
              <a:t>D</a:t>
            </a:r>
            <a:r>
              <a:rPr lang="en-US" sz="1600" baseline="-25000" dirty="0"/>
              <a:t>2</a:t>
            </a:r>
            <a:r>
              <a:rPr lang="en-US" sz="1600" dirty="0"/>
              <a:t>, and the supply </a:t>
            </a:r>
            <a:r>
              <a:rPr lang="en-US" sz="1600" dirty="0" smtClean="0"/>
              <a:t>of dollars </a:t>
            </a:r>
            <a:r>
              <a:rPr lang="en-US" sz="1600" dirty="0"/>
              <a:t>shifts to the left, from </a:t>
            </a:r>
            <a:r>
              <a:rPr lang="en-US" sz="1600" i="1" dirty="0"/>
              <a:t>S</a:t>
            </a:r>
            <a:r>
              <a:rPr lang="en-US" sz="1600" baseline="-25000" dirty="0"/>
              <a:t>1</a:t>
            </a:r>
            <a:r>
              <a:rPr lang="en-US" sz="1600" dirty="0"/>
              <a:t> to </a:t>
            </a:r>
            <a:r>
              <a:rPr lang="en-US" sz="1600" i="1" dirty="0"/>
              <a:t>S</a:t>
            </a:r>
            <a:r>
              <a:rPr lang="en-US" sz="1600" baseline="-25000" dirty="0"/>
              <a:t>2</a:t>
            </a:r>
            <a:r>
              <a:rPr lang="en-US" sz="1600" dirty="0"/>
              <a:t>. </a:t>
            </a:r>
            <a:endParaRPr lang="en-US" sz="1600" dirty="0" smtClean="0"/>
          </a:p>
          <a:p>
            <a:r>
              <a:rPr lang="en-US" sz="1600" dirty="0" smtClean="0"/>
              <a:t>The </a:t>
            </a:r>
            <a:r>
              <a:rPr lang="en-US" sz="1600" dirty="0"/>
              <a:t>equilibrium exchange </a:t>
            </a:r>
            <a:r>
              <a:rPr lang="en-US" sz="1600" dirty="0" smtClean="0"/>
              <a:t>rate increases </a:t>
            </a:r>
            <a:r>
              <a:rPr lang="en-US" sz="1600" dirty="0"/>
              <a:t>from </a:t>
            </a:r>
            <a:r>
              <a:rPr lang="en-US" sz="1600" i="1" dirty="0"/>
              <a:t>E</a:t>
            </a:r>
            <a:r>
              <a:rPr lang="en-US" sz="1600" baseline="-25000" dirty="0"/>
              <a:t>1</a:t>
            </a:r>
            <a:r>
              <a:rPr lang="en-US" sz="1600" dirty="0"/>
              <a:t> to </a:t>
            </a:r>
            <a:r>
              <a:rPr lang="en-US" sz="1600" i="1" dirty="0"/>
              <a:t>E</a:t>
            </a:r>
            <a:r>
              <a:rPr lang="en-US" sz="1600" baseline="-25000" dirty="0"/>
              <a:t>2</a:t>
            </a:r>
            <a:r>
              <a:rPr lang="en-US" sz="1600" dirty="0"/>
              <a:t>.</a:t>
            </a:r>
            <a:endParaRPr lang="en-US" sz="1600" dirty="0">
              <a:solidFill>
                <a:srgbClr val="4B7520"/>
              </a:solidFill>
            </a:endParaRPr>
          </a:p>
        </p:txBody>
      </p:sp>
      <p:sp>
        <p:nvSpPr>
          <p:cNvPr id="9" name="Round Same Side Corner Rectangle 8"/>
          <p:cNvSpPr/>
          <p:nvPr/>
        </p:nvSpPr>
        <p:spPr bwMode="auto">
          <a:xfrm>
            <a:off x="6134100" y="1123950"/>
            <a:ext cx="1809750" cy="266700"/>
          </a:xfrm>
          <a:prstGeom prst="round2SameRect">
            <a:avLst/>
          </a:prstGeom>
          <a:solidFill>
            <a:srgbClr val="4B752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2"/>
              </a:solidFill>
              <a:effectLst/>
              <a:latin typeface="Arial" charset="0"/>
            </a:endParaRPr>
          </a:p>
        </p:txBody>
      </p:sp>
      <p:sp>
        <p:nvSpPr>
          <p:cNvPr id="11" name="TextBox 10"/>
          <p:cNvSpPr txBox="1"/>
          <p:nvPr/>
        </p:nvSpPr>
        <p:spPr>
          <a:xfrm>
            <a:off x="6096000" y="1123950"/>
            <a:ext cx="1847850" cy="307777"/>
          </a:xfrm>
          <a:prstGeom prst="rect">
            <a:avLst/>
          </a:prstGeom>
          <a:noFill/>
        </p:spPr>
        <p:txBody>
          <a:bodyPr wrap="square" rtlCol="0" anchor="ctr" anchorCtr="0">
            <a:spAutoFit/>
          </a:bodyPr>
          <a:lstStyle/>
          <a:p>
            <a:pPr algn="ctr"/>
            <a:r>
              <a:rPr lang="en-US" sz="1400" b="1" dirty="0" smtClean="0">
                <a:solidFill>
                  <a:schemeClr val="bg1"/>
                </a:solidFill>
              </a:rPr>
              <a:t>Figure 16.1</a:t>
            </a:r>
            <a:r>
              <a:rPr lang="en-US" sz="1400" b="1" dirty="0" smtClean="0">
                <a:solidFill>
                  <a:schemeClr val="bg1">
                    <a:lumMod val="65000"/>
                  </a:schemeClr>
                </a:solidFill>
              </a:rPr>
              <a:t> (1 of 2)</a:t>
            </a:r>
            <a:endParaRPr lang="en-US" sz="1400" b="1" dirty="0" smtClean="0">
              <a:solidFill>
                <a:schemeClr val="bg1"/>
              </a:solidFill>
            </a:endParaRPr>
          </a:p>
        </p:txBody>
      </p:sp>
      <p:cxnSp>
        <p:nvCxnSpPr>
          <p:cNvPr id="12" name="Straight Connector 11"/>
          <p:cNvCxnSpPr/>
          <p:nvPr/>
        </p:nvCxnSpPr>
        <p:spPr bwMode="auto">
          <a:xfrm>
            <a:off x="6134100" y="1390650"/>
            <a:ext cx="2705100" cy="0"/>
          </a:xfrm>
          <a:prstGeom prst="line">
            <a:avLst/>
          </a:prstGeom>
          <a:noFill/>
          <a:ln w="15875" cap="flat" cmpd="sng" algn="ctr">
            <a:solidFill>
              <a:srgbClr val="4B7520"/>
            </a:solidFill>
            <a:prstDash val="solid"/>
            <a:round/>
            <a:headEnd type="none" w="med" len="med"/>
            <a:tailEnd type="none" w="med" len="med"/>
          </a:ln>
          <a:effectLst/>
        </p:spPr>
      </p:cxnSp>
      <p:sp>
        <p:nvSpPr>
          <p:cNvPr id="13" name="TextBox 12"/>
          <p:cNvSpPr txBox="1"/>
          <p:nvPr/>
        </p:nvSpPr>
        <p:spPr>
          <a:xfrm>
            <a:off x="6134100" y="1390650"/>
            <a:ext cx="2705100" cy="1077218"/>
          </a:xfrm>
          <a:prstGeom prst="rect">
            <a:avLst/>
          </a:prstGeom>
          <a:noFill/>
        </p:spPr>
        <p:txBody>
          <a:bodyPr wrap="square" rtlCol="0">
            <a:spAutoFit/>
          </a:bodyPr>
          <a:lstStyle/>
          <a:p>
            <a:r>
              <a:rPr lang="en-US" sz="1600" b="1" dirty="0">
                <a:solidFill>
                  <a:srgbClr val="384EA2"/>
                </a:solidFill>
              </a:rPr>
              <a:t>The Effect of a Change in the Required Reserve Ratio on the Federal Funds Market</a:t>
            </a:r>
            <a:endParaRPr lang="en-US" sz="1600" dirty="0">
              <a:solidFill>
                <a:srgbClr val="384EA2"/>
              </a:solidFill>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17" name="Picture 1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18" name="Picture 1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spTree>
    <p:extLst>
      <p:ext uri="{BB962C8B-B14F-4D97-AF65-F5344CB8AC3E}">
        <p14:creationId xmlns:p14="http://schemas.microsoft.com/office/powerpoint/2010/main" val="3337309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left)">
                                      <p:cBhvr>
                                        <p:cTn id="15" dur="500"/>
                                        <p:tgtEl>
                                          <p:spTgt spid="9"/>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ipe(left)">
                                      <p:cBhvr>
                                        <p:cTn id="18" dur="500"/>
                                        <p:tgtEl>
                                          <p:spTgt spid="11"/>
                                        </p:tgtEl>
                                      </p:cBhvr>
                                    </p:animEffect>
                                  </p:childTnLst>
                                </p:cTn>
                              </p:par>
                            </p:childTnLst>
                          </p:cTn>
                        </p:par>
                        <p:par>
                          <p:cTn id="19" fill="hold">
                            <p:stCondLst>
                              <p:cond delay="1500"/>
                            </p:stCondLst>
                            <p:childTnLst>
                              <p:par>
                                <p:cTn id="20" presetID="22" presetClass="entr" presetSubtype="8" fill="hold" nodeType="after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left)">
                                      <p:cBhvr>
                                        <p:cTn id="22" dur="500"/>
                                        <p:tgtEl>
                                          <p:spTgt spid="12"/>
                                        </p:tgtEl>
                                      </p:cBhvr>
                                    </p:animEffect>
                                  </p:childTnLst>
                                </p:cTn>
                              </p:par>
                            </p:childTnLst>
                          </p:cTn>
                        </p:par>
                        <p:par>
                          <p:cTn id="23" fill="hold">
                            <p:stCondLst>
                              <p:cond delay="2000"/>
                            </p:stCondLst>
                            <p:childTnLst>
                              <p:par>
                                <p:cTn id="24" presetID="22" presetClass="entr" presetSubtype="8" fill="hold" grpId="0" nodeType="after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wipe(left)">
                                      <p:cBhvr>
                                        <p:cTn id="26" dur="500"/>
                                        <p:tgtEl>
                                          <p:spTgt spid="13"/>
                                        </p:tgtEl>
                                      </p:cBhvr>
                                    </p:animEffect>
                                  </p:childTnLst>
                                </p:cTn>
                              </p:par>
                            </p:childTnLst>
                          </p:cTn>
                        </p:par>
                        <p:par>
                          <p:cTn id="27" fill="hold">
                            <p:stCondLst>
                              <p:cond delay="2500"/>
                            </p:stCondLst>
                            <p:childTnLst>
                              <p:par>
                                <p:cTn id="28" presetID="22" presetClass="entr" presetSubtype="8" fill="hold" grpId="0" nodeType="afterEffect">
                                  <p:stCondLst>
                                    <p:cond delay="0"/>
                                  </p:stCondLst>
                                  <p:childTnLst>
                                    <p:set>
                                      <p:cBhvr>
                                        <p:cTn id="29" dur="1" fill="hold">
                                          <p:stCondLst>
                                            <p:cond delay="0"/>
                                          </p:stCondLst>
                                        </p:cTn>
                                        <p:tgtEl>
                                          <p:spTgt spid="10">
                                            <p:txEl>
                                              <p:pRg st="0" end="0"/>
                                            </p:txEl>
                                          </p:spTgt>
                                        </p:tgtEl>
                                        <p:attrNameLst>
                                          <p:attrName>style.visibility</p:attrName>
                                        </p:attrNameLst>
                                      </p:cBhvr>
                                      <p:to>
                                        <p:strVal val="visible"/>
                                      </p:to>
                                    </p:set>
                                    <p:animEffect transition="in" filter="wipe(left)">
                                      <p:cBhvr>
                                        <p:cTn id="30" dur="500"/>
                                        <p:tgtEl>
                                          <p:spTgt spid="10">
                                            <p:txEl>
                                              <p:pRg st="0" end="0"/>
                                            </p:txEl>
                                          </p:spTgt>
                                        </p:tgtEl>
                                      </p:cBhvr>
                                    </p:animEffect>
                                  </p:childTnLst>
                                </p:cTn>
                              </p:par>
                            </p:childTnLst>
                          </p:cTn>
                        </p:par>
                        <p:par>
                          <p:cTn id="31" fill="hold">
                            <p:stCondLst>
                              <p:cond delay="3000"/>
                            </p:stCondLst>
                            <p:childTnLst>
                              <p:par>
                                <p:cTn id="32" presetID="22" presetClass="entr" presetSubtype="8" fill="hold" nodeType="after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wipe(left)">
                                      <p:cBhvr>
                                        <p:cTn id="34" dur="750"/>
                                        <p:tgtEl>
                                          <p:spTgt spid="4"/>
                                        </p:tgtEl>
                                      </p:cBhvr>
                                    </p:animEffect>
                                  </p:childTnLst>
                                </p:cTn>
                              </p:par>
                            </p:childTnLst>
                          </p:cTn>
                        </p:par>
                        <p:par>
                          <p:cTn id="35" fill="hold">
                            <p:stCondLst>
                              <p:cond delay="3750"/>
                            </p:stCondLst>
                            <p:childTnLst>
                              <p:par>
                                <p:cTn id="36" presetID="22" presetClass="entr" presetSubtype="8" fill="hold" nodeType="after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wipe(left)">
                                      <p:cBhvr>
                                        <p:cTn id="38" dur="750"/>
                                        <p:tgtEl>
                                          <p:spTgt spid="15"/>
                                        </p:tgtEl>
                                      </p:cBhvr>
                                    </p:animEffect>
                                  </p:childTnLst>
                                </p:cTn>
                              </p:par>
                            </p:childTnLst>
                          </p:cTn>
                        </p:par>
                        <p:par>
                          <p:cTn id="39" fill="hold">
                            <p:stCondLst>
                              <p:cond delay="4500"/>
                            </p:stCondLst>
                            <p:childTnLst>
                              <p:par>
                                <p:cTn id="40" presetID="22" presetClass="entr" presetSubtype="8" fill="hold" nodeType="after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wipe(left)">
                                      <p:cBhvr>
                                        <p:cTn id="42" dur="750"/>
                                        <p:tgtEl>
                                          <p:spTgt spid="16"/>
                                        </p:tgtEl>
                                      </p:cBhvr>
                                    </p:animEffect>
                                  </p:childTnLst>
                                </p:cTn>
                              </p:par>
                            </p:childTnLst>
                          </p:cTn>
                        </p:par>
                        <p:par>
                          <p:cTn id="43" fill="hold">
                            <p:stCondLst>
                              <p:cond delay="5250"/>
                            </p:stCondLst>
                            <p:childTnLst>
                              <p:par>
                                <p:cTn id="44" presetID="22" presetClass="entr" presetSubtype="2" fill="hold" nodeType="afterEffect">
                                  <p:stCondLst>
                                    <p:cond delay="0"/>
                                  </p:stCondLst>
                                  <p:childTnLst>
                                    <p:set>
                                      <p:cBhvr>
                                        <p:cTn id="45" dur="1" fill="hold">
                                          <p:stCondLst>
                                            <p:cond delay="0"/>
                                          </p:stCondLst>
                                        </p:cTn>
                                        <p:tgtEl>
                                          <p:spTgt spid="17"/>
                                        </p:tgtEl>
                                        <p:attrNameLst>
                                          <p:attrName>style.visibility</p:attrName>
                                        </p:attrNameLst>
                                      </p:cBhvr>
                                      <p:to>
                                        <p:strVal val="visible"/>
                                      </p:to>
                                    </p:set>
                                    <p:animEffect transition="in" filter="wipe(right)">
                                      <p:cBhvr>
                                        <p:cTn id="46" dur="750"/>
                                        <p:tgtEl>
                                          <p:spTgt spid="17"/>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10">
                                            <p:txEl>
                                              <p:pRg st="1" end="1"/>
                                            </p:txEl>
                                          </p:spTgt>
                                        </p:tgtEl>
                                        <p:attrNameLst>
                                          <p:attrName>style.visibility</p:attrName>
                                        </p:attrNameLst>
                                      </p:cBhvr>
                                      <p:to>
                                        <p:strVal val="visible"/>
                                      </p:to>
                                    </p:set>
                                    <p:animEffect transition="in" filter="wipe(left)">
                                      <p:cBhvr>
                                        <p:cTn id="51" dur="500"/>
                                        <p:tgtEl>
                                          <p:spTgt spid="10">
                                            <p:txEl>
                                              <p:pRg st="1" end="1"/>
                                            </p:txEl>
                                          </p:spTgt>
                                        </p:tgtEl>
                                      </p:cBhvr>
                                    </p:animEffect>
                                  </p:childTnLst>
                                </p:cTn>
                              </p:par>
                            </p:childTnLst>
                          </p:cTn>
                        </p:par>
                        <p:par>
                          <p:cTn id="52" fill="hold">
                            <p:stCondLst>
                              <p:cond delay="500"/>
                            </p:stCondLst>
                            <p:childTnLst>
                              <p:par>
                                <p:cTn id="53" presetID="22" presetClass="entr" presetSubtype="8" fill="hold" nodeType="after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wipe(left)">
                                      <p:cBhvr>
                                        <p:cTn id="55" dur="750"/>
                                        <p:tgtEl>
                                          <p:spTgt spid="18"/>
                                        </p:tgtEl>
                                      </p:cBhvr>
                                    </p:animEffect>
                                  </p:childTnLst>
                                </p:cTn>
                              </p:par>
                            </p:childTnLst>
                          </p:cTn>
                        </p:par>
                        <p:par>
                          <p:cTn id="56" fill="hold">
                            <p:stCondLst>
                              <p:cond delay="1250"/>
                            </p:stCondLst>
                            <p:childTnLst>
                              <p:par>
                                <p:cTn id="57" presetID="22" presetClass="entr" presetSubtype="1" fill="hold" nodeType="afterEffect">
                                  <p:stCondLst>
                                    <p:cond delay="0"/>
                                  </p:stCondLst>
                                  <p:childTnLst>
                                    <p:set>
                                      <p:cBhvr>
                                        <p:cTn id="58" dur="1" fill="hold">
                                          <p:stCondLst>
                                            <p:cond delay="0"/>
                                          </p:stCondLst>
                                        </p:cTn>
                                        <p:tgtEl>
                                          <p:spTgt spid="19"/>
                                        </p:tgtEl>
                                        <p:attrNameLst>
                                          <p:attrName>style.visibility</p:attrName>
                                        </p:attrNameLst>
                                      </p:cBhvr>
                                      <p:to>
                                        <p:strVal val="visible"/>
                                      </p:to>
                                    </p:set>
                                    <p:animEffect transition="in" filter="wipe(up)">
                                      <p:cBhvr>
                                        <p:cTn id="59" dur="750"/>
                                        <p:tgtEl>
                                          <p:spTgt spid="19"/>
                                        </p:tgtEl>
                                      </p:cBhvr>
                                    </p:animEffect>
                                  </p:childTnLst>
                                </p:cTn>
                              </p:par>
                            </p:childTnLst>
                          </p:cTn>
                        </p:par>
                        <p:par>
                          <p:cTn id="60" fill="hold">
                            <p:stCondLst>
                              <p:cond delay="2000"/>
                            </p:stCondLst>
                            <p:childTnLst>
                              <p:par>
                                <p:cTn id="61" presetID="22" presetClass="entr" presetSubtype="8" fill="hold" nodeType="afterEffect">
                                  <p:stCondLst>
                                    <p:cond delay="0"/>
                                  </p:stCondLst>
                                  <p:childTnLst>
                                    <p:set>
                                      <p:cBhvr>
                                        <p:cTn id="62" dur="1" fill="hold">
                                          <p:stCondLst>
                                            <p:cond delay="0"/>
                                          </p:stCondLst>
                                        </p:cTn>
                                        <p:tgtEl>
                                          <p:spTgt spid="20"/>
                                        </p:tgtEl>
                                        <p:attrNameLst>
                                          <p:attrName>style.visibility</p:attrName>
                                        </p:attrNameLst>
                                      </p:cBhvr>
                                      <p:to>
                                        <p:strVal val="visible"/>
                                      </p:to>
                                    </p:set>
                                    <p:animEffect transition="in" filter="wipe(left)">
                                      <p:cBhvr>
                                        <p:cTn id="63" dur="750"/>
                                        <p:tgtEl>
                                          <p:spTgt spid="20"/>
                                        </p:tgtEl>
                                      </p:cBhvr>
                                    </p:animEffect>
                                  </p:childTnLst>
                                </p:cTn>
                              </p:par>
                            </p:childTnLst>
                          </p:cTn>
                        </p:par>
                        <p:par>
                          <p:cTn id="64" fill="hold">
                            <p:stCondLst>
                              <p:cond delay="2750"/>
                            </p:stCondLst>
                            <p:childTnLst>
                              <p:par>
                                <p:cTn id="65" presetID="22" presetClass="entr" presetSubtype="1" fill="hold" nodeType="afterEffect">
                                  <p:stCondLst>
                                    <p:cond delay="0"/>
                                  </p:stCondLst>
                                  <p:childTnLst>
                                    <p:set>
                                      <p:cBhvr>
                                        <p:cTn id="66" dur="1" fill="hold">
                                          <p:stCondLst>
                                            <p:cond delay="0"/>
                                          </p:stCondLst>
                                        </p:cTn>
                                        <p:tgtEl>
                                          <p:spTgt spid="23"/>
                                        </p:tgtEl>
                                        <p:attrNameLst>
                                          <p:attrName>style.visibility</p:attrName>
                                        </p:attrNameLst>
                                      </p:cBhvr>
                                      <p:to>
                                        <p:strVal val="visible"/>
                                      </p:to>
                                    </p:set>
                                    <p:animEffect transition="in" filter="wipe(up)">
                                      <p:cBhvr>
                                        <p:cTn id="67" dur="750"/>
                                        <p:tgtEl>
                                          <p:spTgt spid="23"/>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10">
                                            <p:txEl>
                                              <p:pRg st="2" end="2"/>
                                            </p:txEl>
                                          </p:spTgt>
                                        </p:tgtEl>
                                        <p:attrNameLst>
                                          <p:attrName>style.visibility</p:attrName>
                                        </p:attrNameLst>
                                      </p:cBhvr>
                                      <p:to>
                                        <p:strVal val="visible"/>
                                      </p:to>
                                    </p:set>
                                    <p:animEffect transition="in" filter="wipe(left)">
                                      <p:cBhvr>
                                        <p:cTn id="72" dur="500"/>
                                        <p:tgtEl>
                                          <p:spTgt spid="10">
                                            <p:txEl>
                                              <p:pRg st="2" end="2"/>
                                            </p:txEl>
                                          </p:spTgt>
                                        </p:tgtEl>
                                      </p:cBhvr>
                                    </p:animEffect>
                                  </p:childTnLst>
                                </p:cTn>
                              </p:par>
                            </p:childTnLst>
                          </p:cTn>
                        </p:par>
                        <p:par>
                          <p:cTn id="73" fill="hold">
                            <p:stCondLst>
                              <p:cond delay="500"/>
                            </p:stCondLst>
                            <p:childTnLst>
                              <p:par>
                                <p:cTn id="74" presetID="22" presetClass="entr" presetSubtype="2" fill="hold" nodeType="afterEffect">
                                  <p:stCondLst>
                                    <p:cond delay="0"/>
                                  </p:stCondLst>
                                  <p:childTnLst>
                                    <p:set>
                                      <p:cBhvr>
                                        <p:cTn id="75" dur="1" fill="hold">
                                          <p:stCondLst>
                                            <p:cond delay="0"/>
                                          </p:stCondLst>
                                        </p:cTn>
                                        <p:tgtEl>
                                          <p:spTgt spid="24"/>
                                        </p:tgtEl>
                                        <p:attrNameLst>
                                          <p:attrName>style.visibility</p:attrName>
                                        </p:attrNameLst>
                                      </p:cBhvr>
                                      <p:to>
                                        <p:strVal val="visible"/>
                                      </p:to>
                                    </p:set>
                                    <p:animEffect transition="in" filter="wipe(right)">
                                      <p:cBhvr>
                                        <p:cTn id="76" dur="750"/>
                                        <p:tgtEl>
                                          <p:spTgt spid="24"/>
                                        </p:tgtEl>
                                      </p:cBhvr>
                                    </p:animEffect>
                                  </p:childTnLst>
                                </p:cTn>
                              </p:par>
                            </p:childTnLst>
                          </p:cTn>
                        </p:par>
                        <p:par>
                          <p:cTn id="77" fill="hold">
                            <p:stCondLst>
                              <p:cond delay="1250"/>
                            </p:stCondLst>
                            <p:childTnLst>
                              <p:par>
                                <p:cTn id="78" presetID="22" presetClass="entr" presetSubtype="1" fill="hold" nodeType="afterEffect">
                                  <p:stCondLst>
                                    <p:cond delay="0"/>
                                  </p:stCondLst>
                                  <p:childTnLst>
                                    <p:set>
                                      <p:cBhvr>
                                        <p:cTn id="79" dur="1" fill="hold">
                                          <p:stCondLst>
                                            <p:cond delay="0"/>
                                          </p:stCondLst>
                                        </p:cTn>
                                        <p:tgtEl>
                                          <p:spTgt spid="25"/>
                                        </p:tgtEl>
                                        <p:attrNameLst>
                                          <p:attrName>style.visibility</p:attrName>
                                        </p:attrNameLst>
                                      </p:cBhvr>
                                      <p:to>
                                        <p:strVal val="visible"/>
                                      </p:to>
                                    </p:set>
                                    <p:animEffect transition="in" filter="wipe(up)">
                                      <p:cBhvr>
                                        <p:cTn id="80" dur="75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10" grpId="0" uiExpand="1" build="p"/>
      <p:bldP spid="9" grpId="0" animBg="1"/>
      <p:bldP spid="11" grpId="0"/>
      <p:bldP spid="1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Foreign Exchange Interventions and </a:t>
            </a:r>
            <a:r>
              <a:rPr lang="en-US" sz="1600" dirty="0" smtClean="0">
                <a:solidFill>
                  <a:schemeClr val="bg1">
                    <a:lumMod val="75000"/>
                  </a:schemeClr>
                </a:solidFill>
                <a:latin typeface="Arial" pitchFamily="34" charset="0"/>
                <a:cs typeface="Arial" pitchFamily="34" charset="0"/>
              </a:rPr>
              <a:t>the Exchange </a:t>
            </a:r>
            <a:r>
              <a:rPr lang="en-US" sz="1600" dirty="0">
                <a:solidFill>
                  <a:schemeClr val="bg1">
                    <a:lumMod val="75000"/>
                  </a:schemeClr>
                </a:solidFill>
                <a:latin typeface="Arial" pitchFamily="34" charset="0"/>
                <a:cs typeface="Arial" pitchFamily="34" charset="0"/>
              </a:rPr>
              <a:t>Rate</a:t>
            </a:r>
          </a:p>
        </p:txBody>
      </p:sp>
      <p:sp>
        <p:nvSpPr>
          <p:cNvPr id="3" name="Rectangle 2"/>
          <p:cNvSpPr/>
          <p:nvPr/>
        </p:nvSpPr>
        <p:spPr>
          <a:xfrm>
            <a:off x="457200" y="533400"/>
            <a:ext cx="2877711" cy="369332"/>
          </a:xfrm>
          <a:prstGeom prst="rect">
            <a:avLst/>
          </a:prstGeom>
        </p:spPr>
        <p:txBody>
          <a:bodyPr wrap="none">
            <a:spAutoFit/>
          </a:bodyPr>
          <a:lstStyle/>
          <a:p>
            <a:r>
              <a:rPr lang="en-US" b="1" dirty="0">
                <a:solidFill>
                  <a:srgbClr val="CF8B2D"/>
                </a:solidFill>
              </a:rPr>
              <a:t>Unsterilized Intervention</a:t>
            </a:r>
            <a:endParaRPr lang="en-US" dirty="0">
              <a:solidFill>
                <a:srgbClr val="CF8B2D"/>
              </a:solidFill>
            </a:endParaRPr>
          </a:p>
        </p:txBody>
      </p:sp>
      <p:sp>
        <p:nvSpPr>
          <p:cNvPr id="5" name="Round Same Side Corner Rectangle 4"/>
          <p:cNvSpPr/>
          <p:nvPr/>
        </p:nvSpPr>
        <p:spPr bwMode="auto">
          <a:xfrm>
            <a:off x="6134100" y="1123950"/>
            <a:ext cx="1809750" cy="266700"/>
          </a:xfrm>
          <a:prstGeom prst="round2SameRect">
            <a:avLst/>
          </a:prstGeom>
          <a:solidFill>
            <a:srgbClr val="4B752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ln>
                <a:noFill/>
              </a:ln>
              <a:solidFill>
                <a:schemeClr val="tx2"/>
              </a:solidFill>
              <a:effectLst/>
              <a:latin typeface="Arial" charset="0"/>
            </a:endParaRPr>
          </a:p>
        </p:txBody>
      </p:sp>
      <p:sp>
        <p:nvSpPr>
          <p:cNvPr id="6" name="TextBox 5"/>
          <p:cNvSpPr txBox="1"/>
          <p:nvPr/>
        </p:nvSpPr>
        <p:spPr>
          <a:xfrm>
            <a:off x="6096000" y="1123950"/>
            <a:ext cx="1847850" cy="307777"/>
          </a:xfrm>
          <a:prstGeom prst="rect">
            <a:avLst/>
          </a:prstGeom>
          <a:noFill/>
        </p:spPr>
        <p:txBody>
          <a:bodyPr wrap="square" rtlCol="0" anchor="ctr" anchorCtr="0">
            <a:spAutoFit/>
          </a:bodyPr>
          <a:lstStyle/>
          <a:p>
            <a:pPr algn="ctr"/>
            <a:r>
              <a:rPr lang="en-US" sz="1400" b="1" dirty="0" smtClean="0">
                <a:solidFill>
                  <a:schemeClr val="bg1"/>
                </a:solidFill>
              </a:rPr>
              <a:t>Figure 16.1</a:t>
            </a:r>
            <a:r>
              <a:rPr lang="en-US" sz="1400" b="1" dirty="0" smtClean="0">
                <a:solidFill>
                  <a:schemeClr val="bg1">
                    <a:lumMod val="65000"/>
                  </a:schemeClr>
                </a:solidFill>
              </a:rPr>
              <a:t> (2 of 2)</a:t>
            </a:r>
            <a:endParaRPr lang="en-US" sz="1400" b="1" dirty="0" smtClean="0">
              <a:solidFill>
                <a:schemeClr val="bg1"/>
              </a:solidFill>
            </a:endParaRPr>
          </a:p>
        </p:txBody>
      </p:sp>
      <p:cxnSp>
        <p:nvCxnSpPr>
          <p:cNvPr id="7" name="Straight Connector 6"/>
          <p:cNvCxnSpPr/>
          <p:nvPr/>
        </p:nvCxnSpPr>
        <p:spPr bwMode="auto">
          <a:xfrm>
            <a:off x="6134100" y="1390650"/>
            <a:ext cx="2705100" cy="0"/>
          </a:xfrm>
          <a:prstGeom prst="line">
            <a:avLst/>
          </a:prstGeom>
          <a:noFill/>
          <a:ln w="15875" cap="flat" cmpd="sng" algn="ctr">
            <a:solidFill>
              <a:srgbClr val="4B7520"/>
            </a:solidFill>
            <a:prstDash val="solid"/>
            <a:round/>
            <a:headEnd type="none" w="med" len="med"/>
            <a:tailEnd type="none" w="med" len="med"/>
          </a:ln>
          <a:effectLst/>
        </p:spPr>
      </p:cxnSp>
      <p:sp>
        <p:nvSpPr>
          <p:cNvPr id="8" name="TextBox 7"/>
          <p:cNvSpPr txBox="1"/>
          <p:nvPr/>
        </p:nvSpPr>
        <p:spPr>
          <a:xfrm>
            <a:off x="6134100" y="1390650"/>
            <a:ext cx="2705100" cy="1077218"/>
          </a:xfrm>
          <a:prstGeom prst="rect">
            <a:avLst/>
          </a:prstGeom>
          <a:noFill/>
        </p:spPr>
        <p:txBody>
          <a:bodyPr wrap="square" rtlCol="0">
            <a:spAutoFit/>
          </a:bodyPr>
          <a:lstStyle/>
          <a:p>
            <a:r>
              <a:rPr lang="en-US" sz="1600" b="1" dirty="0">
                <a:solidFill>
                  <a:srgbClr val="384EA2"/>
                </a:solidFill>
              </a:rPr>
              <a:t>The Effect of a Change in the Required Reserve Ratio on the Federal Funds Market</a:t>
            </a:r>
            <a:endParaRPr lang="en-US" sz="1600" dirty="0">
              <a:solidFill>
                <a:srgbClr val="384EA2"/>
              </a:solidFill>
            </a:endParaRPr>
          </a:p>
        </p:txBody>
      </p:sp>
      <p:sp>
        <p:nvSpPr>
          <p:cNvPr id="10" name="TextBox 9"/>
          <p:cNvSpPr txBox="1"/>
          <p:nvPr/>
        </p:nvSpPr>
        <p:spPr>
          <a:xfrm>
            <a:off x="6115050" y="2362200"/>
            <a:ext cx="2876550" cy="4031873"/>
          </a:xfrm>
          <a:prstGeom prst="rect">
            <a:avLst/>
          </a:prstGeom>
          <a:noFill/>
        </p:spPr>
        <p:txBody>
          <a:bodyPr wrap="square" rtlCol="0">
            <a:spAutoFit/>
          </a:bodyPr>
          <a:lstStyle/>
          <a:p>
            <a:r>
              <a:rPr lang="en-US" sz="1600" dirty="0"/>
              <a:t>In panel (b), the Fed intervenes by buying short-term Japanese </a:t>
            </a:r>
            <a:r>
              <a:rPr lang="en-US" sz="1600" dirty="0" smtClean="0"/>
              <a:t>government securities</a:t>
            </a:r>
            <a:r>
              <a:rPr lang="en-US" sz="1600" dirty="0"/>
              <a:t>. This increases the monetary base in the United States </a:t>
            </a:r>
            <a:r>
              <a:rPr lang="en-US" sz="1600" dirty="0" smtClean="0"/>
              <a:t>and lowers </a:t>
            </a:r>
            <a:r>
              <a:rPr lang="en-US" sz="1600" dirty="0"/>
              <a:t>U.S. interest rates</a:t>
            </a:r>
            <a:r>
              <a:rPr lang="en-US" sz="1600" dirty="0" smtClean="0"/>
              <a:t>.</a:t>
            </a:r>
          </a:p>
          <a:p>
            <a:r>
              <a:rPr lang="en-US" sz="1600" dirty="0" smtClean="0"/>
              <a:t>As </a:t>
            </a:r>
            <a:r>
              <a:rPr lang="en-US" sz="1600" dirty="0"/>
              <a:t>a result, the demand for dollars in </a:t>
            </a:r>
            <a:r>
              <a:rPr lang="en-US" sz="1600" dirty="0" smtClean="0"/>
              <a:t>exchange for </a:t>
            </a:r>
            <a:r>
              <a:rPr lang="en-US" sz="1600" dirty="0"/>
              <a:t>yen shifts to the left, from </a:t>
            </a:r>
            <a:r>
              <a:rPr lang="en-US" sz="1600" i="1" dirty="0"/>
              <a:t>D</a:t>
            </a:r>
            <a:r>
              <a:rPr lang="en-US" sz="1600" baseline="-25000" dirty="0"/>
              <a:t>1</a:t>
            </a:r>
            <a:r>
              <a:rPr lang="en-US" sz="1600" dirty="0"/>
              <a:t> to </a:t>
            </a:r>
            <a:r>
              <a:rPr lang="en-US" sz="1600" i="1" dirty="0"/>
              <a:t>D</a:t>
            </a:r>
            <a:r>
              <a:rPr lang="en-US" sz="1600" baseline="-25000" dirty="0"/>
              <a:t>2</a:t>
            </a:r>
            <a:r>
              <a:rPr lang="en-US" sz="1600" dirty="0"/>
              <a:t>, and the supply of dollars shifts </a:t>
            </a:r>
            <a:r>
              <a:rPr lang="en-US" sz="1600" dirty="0" smtClean="0"/>
              <a:t>to the </a:t>
            </a:r>
            <a:r>
              <a:rPr lang="en-US" sz="1600" dirty="0"/>
              <a:t>right, from </a:t>
            </a:r>
            <a:r>
              <a:rPr lang="en-US" sz="1600" i="1" dirty="0"/>
              <a:t>S</a:t>
            </a:r>
            <a:r>
              <a:rPr lang="en-US" sz="1600" baseline="-25000" dirty="0"/>
              <a:t>1</a:t>
            </a:r>
            <a:r>
              <a:rPr lang="en-US" sz="1600" dirty="0"/>
              <a:t> to </a:t>
            </a:r>
            <a:r>
              <a:rPr lang="en-US" sz="1600" i="1" dirty="0"/>
              <a:t>S</a:t>
            </a:r>
            <a:r>
              <a:rPr lang="en-US" sz="1600" baseline="-25000" dirty="0"/>
              <a:t>2</a:t>
            </a:r>
            <a:r>
              <a:rPr lang="en-US" sz="1600" dirty="0"/>
              <a:t>. </a:t>
            </a:r>
            <a:endParaRPr lang="en-US" sz="1600" dirty="0" smtClean="0"/>
          </a:p>
          <a:p>
            <a:r>
              <a:rPr lang="en-US" sz="1600" dirty="0" smtClean="0"/>
              <a:t>The </a:t>
            </a:r>
            <a:r>
              <a:rPr lang="en-US" sz="1600" dirty="0"/>
              <a:t>equilibrium exchange rate decreases from </a:t>
            </a:r>
            <a:r>
              <a:rPr lang="en-US" sz="1600" i="1" dirty="0" smtClean="0"/>
              <a:t>E</a:t>
            </a:r>
            <a:r>
              <a:rPr lang="en-US" sz="1600" baseline="-25000" dirty="0" smtClean="0"/>
              <a:t>1</a:t>
            </a:r>
            <a:r>
              <a:rPr lang="en-US" sz="1600" dirty="0" smtClean="0"/>
              <a:t> to </a:t>
            </a:r>
            <a:r>
              <a:rPr lang="en-US" sz="1600" i="1" dirty="0"/>
              <a:t>E</a:t>
            </a:r>
            <a:r>
              <a:rPr lang="en-US" sz="1600" baseline="-25000" dirty="0"/>
              <a:t>2</a:t>
            </a:r>
            <a:r>
              <a:rPr lang="en-US" sz="1600" dirty="0" smtClean="0"/>
              <a:t>.</a:t>
            </a:r>
            <a:r>
              <a:rPr lang="en-US" sz="1600" dirty="0" smtClean="0">
                <a:solidFill>
                  <a:srgbClr val="4B7520"/>
                </a:solidFill>
              </a:rPr>
              <a:t>•</a:t>
            </a:r>
            <a:endParaRPr lang="en-US" sz="1600" dirty="0">
              <a:solidFill>
                <a:srgbClr val="4B7520"/>
              </a:solidFill>
            </a:endParaRPr>
          </a:p>
        </p:txBody>
      </p:sp>
      <p:pic>
        <p:nvPicPr>
          <p:cNvPr id="13" name="Picture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14" name="Pictur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57200" y="1143000"/>
            <a:ext cx="5124450" cy="4648200"/>
          </a:xfrm>
          <a:prstGeom prst="rect">
            <a:avLst/>
          </a:prstGeom>
        </p:spPr>
      </p:pic>
    </p:spTree>
    <p:extLst>
      <p:ext uri="{BB962C8B-B14F-4D97-AF65-F5344CB8AC3E}">
        <p14:creationId xmlns:p14="http://schemas.microsoft.com/office/powerpoint/2010/main" val="1828864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left)">
                                      <p:cBhvr>
                                        <p:cTn id="7" dur="500"/>
                                        <p:tgtEl>
                                          <p:spTgt spid="10">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left)">
                                      <p:cBhvr>
                                        <p:cTn id="11" dur="750"/>
                                        <p:tgtEl>
                                          <p:spTgt spid="13"/>
                                        </p:tgtEl>
                                      </p:cBhvr>
                                    </p:animEffect>
                                  </p:childTnLst>
                                </p:cTn>
                              </p:par>
                            </p:childTnLst>
                          </p:cTn>
                        </p:par>
                        <p:par>
                          <p:cTn id="12" fill="hold">
                            <p:stCondLst>
                              <p:cond delay="1250"/>
                            </p:stCondLst>
                            <p:childTnLst>
                              <p:par>
                                <p:cTn id="13" presetID="22" presetClass="entr" presetSubtype="8"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750"/>
                                        <p:tgtEl>
                                          <p:spTgt spid="14"/>
                                        </p:tgtEl>
                                      </p:cBhvr>
                                    </p:animEffect>
                                  </p:childTnLst>
                                </p:cTn>
                              </p:par>
                            </p:childTnLst>
                          </p:cTn>
                        </p:par>
                        <p:par>
                          <p:cTn id="16" fill="hold">
                            <p:stCondLst>
                              <p:cond delay="2000"/>
                            </p:stCondLst>
                            <p:childTnLst>
                              <p:par>
                                <p:cTn id="17" presetID="22" presetClass="entr" presetSubtype="8" fill="hold" nodeType="after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wipe(left)">
                                      <p:cBhvr>
                                        <p:cTn id="19" dur="750"/>
                                        <p:tgtEl>
                                          <p:spTgt spid="15"/>
                                        </p:tgtEl>
                                      </p:cBhvr>
                                    </p:animEffect>
                                  </p:childTnLst>
                                </p:cTn>
                              </p:par>
                            </p:childTnLst>
                          </p:cTn>
                        </p:par>
                        <p:par>
                          <p:cTn id="20" fill="hold">
                            <p:stCondLst>
                              <p:cond delay="2750"/>
                            </p:stCondLst>
                            <p:childTnLst>
                              <p:par>
                                <p:cTn id="21" presetID="22" presetClass="entr" presetSubtype="2" fill="hold" nodeType="after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wipe(right)">
                                      <p:cBhvr>
                                        <p:cTn id="23" dur="75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10">
                                            <p:txEl>
                                              <p:pRg st="1" end="1"/>
                                            </p:txEl>
                                          </p:spTgt>
                                        </p:tgtEl>
                                        <p:attrNameLst>
                                          <p:attrName>style.visibility</p:attrName>
                                        </p:attrNameLst>
                                      </p:cBhvr>
                                      <p:to>
                                        <p:strVal val="visible"/>
                                      </p:to>
                                    </p:set>
                                    <p:animEffect transition="in" filter="wipe(left)">
                                      <p:cBhvr>
                                        <p:cTn id="28" dur="500"/>
                                        <p:tgtEl>
                                          <p:spTgt spid="10">
                                            <p:txEl>
                                              <p:pRg st="1" end="1"/>
                                            </p:txEl>
                                          </p:spTgt>
                                        </p:tgtEl>
                                      </p:cBhvr>
                                    </p:animEffect>
                                  </p:childTnLst>
                                </p:cTn>
                              </p:par>
                            </p:childTnLst>
                          </p:cTn>
                        </p:par>
                        <p:par>
                          <p:cTn id="29" fill="hold">
                            <p:stCondLst>
                              <p:cond delay="500"/>
                            </p:stCondLst>
                            <p:childTnLst>
                              <p:par>
                                <p:cTn id="30" presetID="22" presetClass="entr" presetSubtype="8" fill="hold" nodeType="after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wipe(left)">
                                      <p:cBhvr>
                                        <p:cTn id="32" dur="750"/>
                                        <p:tgtEl>
                                          <p:spTgt spid="17"/>
                                        </p:tgtEl>
                                      </p:cBhvr>
                                    </p:animEffect>
                                  </p:childTnLst>
                                </p:cTn>
                              </p:par>
                            </p:childTnLst>
                          </p:cTn>
                        </p:par>
                        <p:par>
                          <p:cTn id="33" fill="hold">
                            <p:stCondLst>
                              <p:cond delay="1250"/>
                            </p:stCondLst>
                            <p:childTnLst>
                              <p:par>
                                <p:cTn id="34" presetID="22" presetClass="entr" presetSubtype="1" fill="hold" nodeType="afterEffect">
                                  <p:stCondLst>
                                    <p:cond delay="0"/>
                                  </p:stCondLst>
                                  <p:childTnLst>
                                    <p:set>
                                      <p:cBhvr>
                                        <p:cTn id="35" dur="1" fill="hold">
                                          <p:stCondLst>
                                            <p:cond delay="0"/>
                                          </p:stCondLst>
                                        </p:cTn>
                                        <p:tgtEl>
                                          <p:spTgt spid="18"/>
                                        </p:tgtEl>
                                        <p:attrNameLst>
                                          <p:attrName>style.visibility</p:attrName>
                                        </p:attrNameLst>
                                      </p:cBhvr>
                                      <p:to>
                                        <p:strVal val="visible"/>
                                      </p:to>
                                    </p:set>
                                    <p:animEffect transition="in" filter="wipe(up)">
                                      <p:cBhvr>
                                        <p:cTn id="36" dur="750"/>
                                        <p:tgtEl>
                                          <p:spTgt spid="18"/>
                                        </p:tgtEl>
                                      </p:cBhvr>
                                    </p:animEffect>
                                  </p:childTnLst>
                                </p:cTn>
                              </p:par>
                            </p:childTnLst>
                          </p:cTn>
                        </p:par>
                        <p:par>
                          <p:cTn id="37" fill="hold">
                            <p:stCondLst>
                              <p:cond delay="2000"/>
                            </p:stCondLst>
                            <p:childTnLst>
                              <p:par>
                                <p:cTn id="38" presetID="22" presetClass="entr" presetSubtype="8" fill="hold" nodeType="afterEffect">
                                  <p:stCondLst>
                                    <p:cond delay="0"/>
                                  </p:stCondLst>
                                  <p:childTnLst>
                                    <p:set>
                                      <p:cBhvr>
                                        <p:cTn id="39" dur="1" fill="hold">
                                          <p:stCondLst>
                                            <p:cond delay="0"/>
                                          </p:stCondLst>
                                        </p:cTn>
                                        <p:tgtEl>
                                          <p:spTgt spid="19"/>
                                        </p:tgtEl>
                                        <p:attrNameLst>
                                          <p:attrName>style.visibility</p:attrName>
                                        </p:attrNameLst>
                                      </p:cBhvr>
                                      <p:to>
                                        <p:strVal val="visible"/>
                                      </p:to>
                                    </p:set>
                                    <p:animEffect transition="in" filter="wipe(left)">
                                      <p:cBhvr>
                                        <p:cTn id="40" dur="750"/>
                                        <p:tgtEl>
                                          <p:spTgt spid="19"/>
                                        </p:tgtEl>
                                      </p:cBhvr>
                                    </p:animEffect>
                                  </p:childTnLst>
                                </p:cTn>
                              </p:par>
                            </p:childTnLst>
                          </p:cTn>
                        </p:par>
                        <p:par>
                          <p:cTn id="41" fill="hold">
                            <p:stCondLst>
                              <p:cond delay="2750"/>
                            </p:stCondLst>
                            <p:childTnLst>
                              <p:par>
                                <p:cTn id="42" presetID="22" presetClass="entr" presetSubtype="1" fill="hold" nodeType="afterEffect">
                                  <p:stCondLst>
                                    <p:cond delay="0"/>
                                  </p:stCondLst>
                                  <p:childTnLst>
                                    <p:set>
                                      <p:cBhvr>
                                        <p:cTn id="43" dur="1" fill="hold">
                                          <p:stCondLst>
                                            <p:cond delay="0"/>
                                          </p:stCondLst>
                                        </p:cTn>
                                        <p:tgtEl>
                                          <p:spTgt spid="20"/>
                                        </p:tgtEl>
                                        <p:attrNameLst>
                                          <p:attrName>style.visibility</p:attrName>
                                        </p:attrNameLst>
                                      </p:cBhvr>
                                      <p:to>
                                        <p:strVal val="visible"/>
                                      </p:to>
                                    </p:set>
                                    <p:animEffect transition="in" filter="wipe(up)">
                                      <p:cBhvr>
                                        <p:cTn id="44" dur="750"/>
                                        <p:tgtEl>
                                          <p:spTgt spid="20"/>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grpId="0" nodeType="clickEffect">
                                  <p:stCondLst>
                                    <p:cond delay="0"/>
                                  </p:stCondLst>
                                  <p:childTnLst>
                                    <p:set>
                                      <p:cBhvr>
                                        <p:cTn id="48" dur="1" fill="hold">
                                          <p:stCondLst>
                                            <p:cond delay="0"/>
                                          </p:stCondLst>
                                        </p:cTn>
                                        <p:tgtEl>
                                          <p:spTgt spid="10">
                                            <p:txEl>
                                              <p:pRg st="2" end="2"/>
                                            </p:txEl>
                                          </p:spTgt>
                                        </p:tgtEl>
                                        <p:attrNameLst>
                                          <p:attrName>style.visibility</p:attrName>
                                        </p:attrNameLst>
                                      </p:cBhvr>
                                      <p:to>
                                        <p:strVal val="visible"/>
                                      </p:to>
                                    </p:set>
                                    <p:animEffect transition="in" filter="wipe(left)">
                                      <p:cBhvr>
                                        <p:cTn id="49" dur="500"/>
                                        <p:tgtEl>
                                          <p:spTgt spid="10">
                                            <p:txEl>
                                              <p:pRg st="2" end="2"/>
                                            </p:txEl>
                                          </p:spTgt>
                                        </p:tgtEl>
                                      </p:cBhvr>
                                    </p:animEffect>
                                  </p:childTnLst>
                                </p:cTn>
                              </p:par>
                            </p:childTnLst>
                          </p:cTn>
                        </p:par>
                        <p:par>
                          <p:cTn id="50" fill="hold">
                            <p:stCondLst>
                              <p:cond delay="500"/>
                            </p:stCondLst>
                            <p:childTnLst>
                              <p:par>
                                <p:cTn id="51" presetID="22" presetClass="entr" presetSubtype="2" fill="hold" nodeType="afterEffect">
                                  <p:stCondLst>
                                    <p:cond delay="0"/>
                                  </p:stCondLst>
                                  <p:childTnLst>
                                    <p:set>
                                      <p:cBhvr>
                                        <p:cTn id="52" dur="1" fill="hold">
                                          <p:stCondLst>
                                            <p:cond delay="0"/>
                                          </p:stCondLst>
                                        </p:cTn>
                                        <p:tgtEl>
                                          <p:spTgt spid="21"/>
                                        </p:tgtEl>
                                        <p:attrNameLst>
                                          <p:attrName>style.visibility</p:attrName>
                                        </p:attrNameLst>
                                      </p:cBhvr>
                                      <p:to>
                                        <p:strVal val="visible"/>
                                      </p:to>
                                    </p:set>
                                    <p:animEffect transition="in" filter="wipe(right)">
                                      <p:cBhvr>
                                        <p:cTn id="53" dur="750"/>
                                        <p:tgtEl>
                                          <p:spTgt spid="21"/>
                                        </p:tgtEl>
                                      </p:cBhvr>
                                    </p:animEffect>
                                  </p:childTnLst>
                                </p:cTn>
                              </p:par>
                            </p:childTnLst>
                          </p:cTn>
                        </p:par>
                        <p:par>
                          <p:cTn id="54" fill="hold">
                            <p:stCondLst>
                              <p:cond delay="1250"/>
                            </p:stCondLst>
                            <p:childTnLst>
                              <p:par>
                                <p:cTn id="55" presetID="22" presetClass="entr" presetSubtype="1" fill="hold" nodeType="after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wipe(up)">
                                      <p:cBhvr>
                                        <p:cTn id="57" dur="75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Foreign Exchange Interventions and </a:t>
            </a:r>
            <a:r>
              <a:rPr lang="en-US" sz="1600" dirty="0" smtClean="0">
                <a:solidFill>
                  <a:schemeClr val="bg1">
                    <a:lumMod val="75000"/>
                  </a:schemeClr>
                </a:solidFill>
                <a:latin typeface="Arial" pitchFamily="34" charset="0"/>
                <a:cs typeface="Arial" pitchFamily="34" charset="0"/>
              </a:rPr>
              <a:t>the Exchange </a:t>
            </a:r>
            <a:r>
              <a:rPr lang="en-US" sz="1600" dirty="0">
                <a:solidFill>
                  <a:schemeClr val="bg1">
                    <a:lumMod val="75000"/>
                  </a:schemeClr>
                </a:solidFill>
                <a:latin typeface="Arial" pitchFamily="34" charset="0"/>
                <a:cs typeface="Arial" pitchFamily="34" charset="0"/>
              </a:rPr>
              <a:t>Rate</a:t>
            </a:r>
          </a:p>
        </p:txBody>
      </p:sp>
      <p:sp>
        <p:nvSpPr>
          <p:cNvPr id="3" name="Rectangle 2"/>
          <p:cNvSpPr/>
          <p:nvPr/>
        </p:nvSpPr>
        <p:spPr>
          <a:xfrm>
            <a:off x="457200" y="533400"/>
            <a:ext cx="2595582" cy="369332"/>
          </a:xfrm>
          <a:prstGeom prst="rect">
            <a:avLst/>
          </a:prstGeom>
        </p:spPr>
        <p:txBody>
          <a:bodyPr wrap="none">
            <a:spAutoFit/>
          </a:bodyPr>
          <a:lstStyle/>
          <a:p>
            <a:r>
              <a:rPr lang="en-US" b="1" dirty="0" smtClean="0">
                <a:solidFill>
                  <a:srgbClr val="CF8B2D"/>
                </a:solidFill>
              </a:rPr>
              <a:t>Sterilized </a:t>
            </a:r>
            <a:r>
              <a:rPr lang="en-US" b="1" dirty="0">
                <a:solidFill>
                  <a:srgbClr val="CF8B2D"/>
                </a:solidFill>
              </a:rPr>
              <a:t>Intervention</a:t>
            </a:r>
            <a:endParaRPr lang="en-US" dirty="0">
              <a:solidFill>
                <a:srgbClr val="CF8B2D"/>
              </a:solidFill>
            </a:endParaRPr>
          </a:p>
        </p:txBody>
      </p:sp>
      <p:sp>
        <p:nvSpPr>
          <p:cNvPr id="4" name="Rectangle 3"/>
          <p:cNvSpPr/>
          <p:nvPr/>
        </p:nvSpPr>
        <p:spPr>
          <a:xfrm>
            <a:off x="457200" y="1128921"/>
            <a:ext cx="8229600" cy="2970044"/>
          </a:xfrm>
          <a:prstGeom prst="rect">
            <a:avLst/>
          </a:prstGeom>
        </p:spPr>
        <p:txBody>
          <a:bodyPr wrap="square">
            <a:spAutoFit/>
          </a:bodyPr>
          <a:lstStyle/>
          <a:p>
            <a:pPr>
              <a:lnSpc>
                <a:spcPts val="2400"/>
              </a:lnSpc>
            </a:pPr>
            <a:r>
              <a:rPr lang="en-US" dirty="0" smtClean="0"/>
              <a:t>With </a:t>
            </a:r>
            <a:r>
              <a:rPr lang="en-US" dirty="0"/>
              <a:t>a sterilized foreign exchange intervention, the central bank </a:t>
            </a:r>
            <a:r>
              <a:rPr lang="en-US" dirty="0" smtClean="0"/>
              <a:t>uses open </a:t>
            </a:r>
            <a:r>
              <a:rPr lang="en-US" dirty="0"/>
              <a:t>market operations to offset the effects of the intervention on the monetary base.</a:t>
            </a:r>
          </a:p>
          <a:p>
            <a:endParaRPr lang="en-US" sz="900" dirty="0" smtClean="0"/>
          </a:p>
          <a:p>
            <a:pPr>
              <a:lnSpc>
                <a:spcPts val="2400"/>
              </a:lnSpc>
            </a:pPr>
            <a:r>
              <a:rPr lang="en-US" dirty="0" smtClean="0"/>
              <a:t>Because </a:t>
            </a:r>
            <a:r>
              <a:rPr lang="en-US" dirty="0"/>
              <a:t>the monetary base is unaffected, domestic interest rates will not change</a:t>
            </a:r>
            <a:r>
              <a:rPr lang="en-US" dirty="0" smtClean="0"/>
              <a:t>.</a:t>
            </a:r>
          </a:p>
          <a:p>
            <a:endParaRPr lang="en-US" sz="900" dirty="0"/>
          </a:p>
          <a:p>
            <a:pPr>
              <a:lnSpc>
                <a:spcPts val="2400"/>
              </a:lnSpc>
            </a:pPr>
            <a:r>
              <a:rPr lang="en-US" dirty="0"/>
              <a:t>Therefore, the demand curve and supply curve for dollars in exchange for yen will </a:t>
            </a:r>
            <a:r>
              <a:rPr lang="en-US" dirty="0" smtClean="0"/>
              <a:t>also be </a:t>
            </a:r>
            <a:r>
              <a:rPr lang="en-US" dirty="0"/>
              <a:t>unaffected, and the exchange rate will not </a:t>
            </a:r>
            <a:r>
              <a:rPr lang="en-US" dirty="0" smtClean="0"/>
              <a:t>change.</a:t>
            </a:r>
          </a:p>
          <a:p>
            <a:endParaRPr lang="en-US" sz="900" dirty="0"/>
          </a:p>
          <a:p>
            <a:pPr>
              <a:lnSpc>
                <a:spcPts val="2400"/>
              </a:lnSpc>
            </a:pPr>
            <a:r>
              <a:rPr lang="en-US" dirty="0"/>
              <a:t>To be effective, central bank </a:t>
            </a:r>
            <a:r>
              <a:rPr lang="en-US" dirty="0" smtClean="0"/>
              <a:t>interventions that </a:t>
            </a:r>
            <a:r>
              <a:rPr lang="en-US" dirty="0"/>
              <a:t>are intended to change the exchange rate need to be unsterilized.</a:t>
            </a:r>
          </a:p>
        </p:txBody>
      </p:sp>
    </p:spTree>
    <p:extLst>
      <p:ext uri="{BB962C8B-B14F-4D97-AF65-F5344CB8AC3E}">
        <p14:creationId xmlns:p14="http://schemas.microsoft.com/office/powerpoint/2010/main" val="68289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wipe(left)">
                                      <p:cBhvr>
                                        <p:cTn id="11" dur="50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4">
                                            <p:txEl>
                                              <p:pRg st="2" end="2"/>
                                            </p:txEl>
                                          </p:spTgt>
                                        </p:tgtEl>
                                        <p:attrNameLst>
                                          <p:attrName>style.visibility</p:attrName>
                                        </p:attrNameLst>
                                      </p:cBhvr>
                                      <p:to>
                                        <p:strVal val="visible"/>
                                      </p:to>
                                    </p:set>
                                    <p:animEffect transition="in" filter="wipe(left)">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wipe(left)">
                                      <p:cBhvr>
                                        <p:cTn id="21" dur="500"/>
                                        <p:tgtEl>
                                          <p:spTgt spid="4">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4">
                                            <p:txEl>
                                              <p:pRg st="6" end="6"/>
                                            </p:txEl>
                                          </p:spTgt>
                                        </p:tgtEl>
                                        <p:attrNameLst>
                                          <p:attrName>style.visibility</p:attrName>
                                        </p:attrNameLst>
                                      </p:cBhvr>
                                      <p:to>
                                        <p:strVal val="visible"/>
                                      </p:to>
                                    </p:set>
                                    <p:animEffect transition="in" filter="wipe(left)">
                                      <p:cBhvr>
                                        <p:cTn id="26"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 Same Side Corner Rectangle 10"/>
          <p:cNvSpPr/>
          <p:nvPr/>
        </p:nvSpPr>
        <p:spPr bwMode="auto">
          <a:xfrm>
            <a:off x="457200" y="560567"/>
            <a:ext cx="1905000" cy="266700"/>
          </a:xfrm>
          <a:prstGeom prst="round2SameRect">
            <a:avLst/>
          </a:prstGeom>
          <a:solidFill>
            <a:srgbClr val="7B004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smtClean="0">
              <a:ln>
                <a:noFill/>
              </a:ln>
              <a:solidFill>
                <a:schemeClr val="tx2"/>
              </a:solidFill>
              <a:effectLst/>
              <a:latin typeface="Arial" charset="0"/>
            </a:endParaRPr>
          </a:p>
        </p:txBody>
      </p:sp>
      <p:sp>
        <p:nvSpPr>
          <p:cNvPr id="10" name="TextBox 9"/>
          <p:cNvSpPr txBox="1"/>
          <p:nvPr/>
        </p:nvSpPr>
        <p:spPr>
          <a:xfrm>
            <a:off x="457200" y="533079"/>
            <a:ext cx="1905000" cy="338554"/>
          </a:xfrm>
          <a:prstGeom prst="rect">
            <a:avLst/>
          </a:prstGeom>
          <a:noFill/>
        </p:spPr>
        <p:txBody>
          <a:bodyPr wrap="square" rtlCol="0" anchor="ctr" anchorCtr="0">
            <a:spAutoFit/>
          </a:bodyPr>
          <a:lstStyle/>
          <a:p>
            <a:pPr algn="ctr"/>
            <a:r>
              <a:rPr lang="en-US" sz="1600" b="1" dirty="0">
                <a:solidFill>
                  <a:schemeClr val="bg1"/>
                </a:solidFill>
              </a:rPr>
              <a:t>Solved Problem</a:t>
            </a:r>
            <a:endParaRPr lang="en-US" sz="1600" b="1" dirty="0" smtClean="0">
              <a:solidFill>
                <a:schemeClr val="bg1"/>
              </a:solidFill>
            </a:endParaRPr>
          </a:p>
        </p:txBody>
      </p:sp>
      <p:cxnSp>
        <p:nvCxnSpPr>
          <p:cNvPr id="11" name="Straight Connector 8"/>
          <p:cNvCxnSpPr/>
          <p:nvPr/>
        </p:nvCxnSpPr>
        <p:spPr bwMode="auto">
          <a:xfrm>
            <a:off x="457200" y="827267"/>
            <a:ext cx="8229600" cy="0"/>
          </a:xfrm>
          <a:prstGeom prst="line">
            <a:avLst/>
          </a:prstGeom>
          <a:noFill/>
          <a:ln w="38100" cap="flat" cmpd="sng" algn="ctr">
            <a:solidFill>
              <a:srgbClr val="7B0046"/>
            </a:solidFill>
            <a:prstDash val="solid"/>
            <a:round/>
            <a:headEnd type="none" w="med" len="med"/>
            <a:tailEnd type="none" w="med" len="med"/>
          </a:ln>
          <a:effectLst/>
        </p:spPr>
      </p:cxnSp>
      <p:sp>
        <p:nvSpPr>
          <p:cNvPr id="12" name="TextBox 11"/>
          <p:cNvSpPr txBox="1"/>
          <p:nvPr/>
        </p:nvSpPr>
        <p:spPr>
          <a:xfrm>
            <a:off x="2362200" y="479962"/>
            <a:ext cx="700888" cy="400110"/>
          </a:xfrm>
          <a:prstGeom prst="rect">
            <a:avLst/>
          </a:prstGeom>
          <a:noFill/>
        </p:spPr>
        <p:txBody>
          <a:bodyPr wrap="square" rtlCol="0" anchor="ctr" anchorCtr="0">
            <a:spAutoFit/>
          </a:bodyPr>
          <a:lstStyle/>
          <a:p>
            <a:pPr algn="ctr"/>
            <a:r>
              <a:rPr lang="en-US" sz="2000" b="1" dirty="0" smtClean="0">
                <a:solidFill>
                  <a:srgbClr val="7B0046"/>
                </a:solidFill>
              </a:rPr>
              <a:t>16.2</a:t>
            </a:r>
          </a:p>
        </p:txBody>
      </p:sp>
      <p:sp>
        <p:nvSpPr>
          <p:cNvPr id="13" name="Rectangle 12"/>
          <p:cNvSpPr/>
          <p:nvPr/>
        </p:nvSpPr>
        <p:spPr>
          <a:xfrm>
            <a:off x="488830" y="852151"/>
            <a:ext cx="4963923" cy="369332"/>
          </a:xfrm>
          <a:prstGeom prst="rect">
            <a:avLst/>
          </a:prstGeom>
        </p:spPr>
        <p:txBody>
          <a:bodyPr wrap="none">
            <a:spAutoFit/>
          </a:bodyPr>
          <a:lstStyle/>
          <a:p>
            <a:r>
              <a:rPr lang="en-US" b="1" dirty="0">
                <a:solidFill>
                  <a:srgbClr val="7B0046"/>
                </a:solidFill>
              </a:rPr>
              <a:t>The Bank of Japan Counters the Rising Yen</a:t>
            </a:r>
          </a:p>
        </p:txBody>
      </p:sp>
      <p:sp>
        <p:nvSpPr>
          <p:cNvPr id="14" name="Rectangle 13"/>
          <p:cNvSpPr/>
          <p:nvPr/>
        </p:nvSpPr>
        <p:spPr>
          <a:xfrm>
            <a:off x="457629" y="1259443"/>
            <a:ext cx="8257745" cy="5293757"/>
          </a:xfrm>
          <a:prstGeom prst="rect">
            <a:avLst/>
          </a:prstGeom>
        </p:spPr>
        <p:txBody>
          <a:bodyPr wrap="square">
            <a:spAutoFit/>
          </a:bodyPr>
          <a:lstStyle/>
          <a:p>
            <a:pPr>
              <a:lnSpc>
                <a:spcPts val="2400"/>
              </a:lnSpc>
            </a:pPr>
            <a:r>
              <a:rPr lang="en-US" dirty="0"/>
              <a:t>In August 2010, the exchange rate between the yen </a:t>
            </a:r>
            <a:r>
              <a:rPr lang="en-US" dirty="0" smtClean="0"/>
              <a:t>and the </a:t>
            </a:r>
            <a:r>
              <a:rPr lang="en-US" dirty="0"/>
              <a:t>U.S. dollar dropped below ¥85 = $1. An article </a:t>
            </a:r>
            <a:r>
              <a:rPr lang="en-US" dirty="0" smtClean="0"/>
              <a:t>in the </a:t>
            </a:r>
            <a:r>
              <a:rPr lang="en-US" i="1" dirty="0"/>
              <a:t>Wall Street Journal </a:t>
            </a:r>
            <a:r>
              <a:rPr lang="en-US" dirty="0"/>
              <a:t>quoted a strategist for </a:t>
            </a:r>
            <a:r>
              <a:rPr lang="en-US" dirty="0" smtClean="0"/>
              <a:t>Credit Suisse </a:t>
            </a:r>
            <a:r>
              <a:rPr lang="en-US" dirty="0"/>
              <a:t>investment bank as observing that “</a:t>
            </a:r>
            <a:r>
              <a:rPr lang="en-US" dirty="0" smtClean="0"/>
              <a:t>blue-chip Japanese </a:t>
            </a:r>
            <a:r>
              <a:rPr lang="en-US" dirty="0"/>
              <a:t>exporters such as Toyota Motor Corp. </a:t>
            </a:r>
            <a:r>
              <a:rPr lang="en-US" dirty="0" smtClean="0"/>
              <a:t>and Sony </a:t>
            </a:r>
            <a:r>
              <a:rPr lang="en-US" dirty="0"/>
              <a:t>Corp. . . . would have a difficult time coping </a:t>
            </a:r>
            <a:r>
              <a:rPr lang="en-US" dirty="0" smtClean="0"/>
              <a:t>with a </a:t>
            </a:r>
            <a:r>
              <a:rPr lang="en-US" dirty="0"/>
              <a:t>dollar at 85 yen.” The article speculated that the </a:t>
            </a:r>
            <a:r>
              <a:rPr lang="en-US" dirty="0" smtClean="0"/>
              <a:t>Bank of </a:t>
            </a:r>
            <a:r>
              <a:rPr lang="en-US" dirty="0"/>
              <a:t>Japan would take actions to “effectively widen </a:t>
            </a:r>
            <a:r>
              <a:rPr lang="en-US" dirty="0" smtClean="0"/>
              <a:t>the gap </a:t>
            </a:r>
            <a:r>
              <a:rPr lang="en-US" dirty="0"/>
              <a:t>between interest rates in Japan and the U.S., </a:t>
            </a:r>
            <a:r>
              <a:rPr lang="en-US" dirty="0" smtClean="0"/>
              <a:t>putting downward </a:t>
            </a:r>
            <a:r>
              <a:rPr lang="en-US" dirty="0"/>
              <a:t>pressure on the yen</a:t>
            </a:r>
            <a:r>
              <a:rPr lang="en-US" dirty="0" smtClean="0"/>
              <a:t>.”</a:t>
            </a:r>
          </a:p>
          <a:p>
            <a:endParaRPr lang="en-US" sz="900" dirty="0"/>
          </a:p>
          <a:p>
            <a:pPr marL="228600" indent="-228600">
              <a:lnSpc>
                <a:spcPts val="2400"/>
              </a:lnSpc>
            </a:pPr>
            <a:r>
              <a:rPr lang="en-US" dirty="0" smtClean="0"/>
              <a:t>a. Why </a:t>
            </a:r>
            <a:r>
              <a:rPr lang="en-US" dirty="0"/>
              <a:t>would Toyota and Sony “have a difficult </a:t>
            </a:r>
            <a:r>
              <a:rPr lang="en-US" dirty="0" smtClean="0"/>
              <a:t>time coping </a:t>
            </a:r>
            <a:r>
              <a:rPr lang="en-US" dirty="0"/>
              <a:t>with a dollar at </a:t>
            </a:r>
            <a:r>
              <a:rPr lang="en-US" dirty="0" smtClean="0"/>
              <a:t>85 yen”?</a:t>
            </a:r>
          </a:p>
          <a:p>
            <a:pPr marL="285750" indent="-285750"/>
            <a:endParaRPr lang="en-US" sz="900" dirty="0" smtClean="0"/>
          </a:p>
          <a:p>
            <a:pPr marL="228600" indent="-228600">
              <a:lnSpc>
                <a:spcPts val="2400"/>
              </a:lnSpc>
            </a:pPr>
            <a:r>
              <a:rPr lang="en-US" dirty="0" smtClean="0"/>
              <a:t>b. Why </a:t>
            </a:r>
            <a:r>
              <a:rPr lang="en-US" dirty="0"/>
              <a:t>would the Bank of Japan need to widen </a:t>
            </a:r>
            <a:r>
              <a:rPr lang="en-US" dirty="0" smtClean="0"/>
              <a:t>the gap </a:t>
            </a:r>
            <a:r>
              <a:rPr lang="en-US" dirty="0"/>
              <a:t>between interest rates in Japan and </a:t>
            </a:r>
            <a:r>
              <a:rPr lang="en-US" dirty="0" smtClean="0"/>
              <a:t>the United </a:t>
            </a:r>
            <a:r>
              <a:rPr lang="en-US" dirty="0"/>
              <a:t>States in order to reduce the value of </a:t>
            </a:r>
            <a:r>
              <a:rPr lang="en-US" dirty="0" smtClean="0"/>
              <a:t>the yen </a:t>
            </a:r>
            <a:r>
              <a:rPr lang="en-US" dirty="0"/>
              <a:t>versus the dollar? In which direction </a:t>
            </a:r>
            <a:r>
              <a:rPr lang="en-US" dirty="0" smtClean="0"/>
              <a:t>would the </a:t>
            </a:r>
            <a:r>
              <a:rPr lang="en-US" dirty="0"/>
              <a:t>gap have to widen? Use a graph of the </a:t>
            </a:r>
            <a:r>
              <a:rPr lang="en-US" dirty="0" smtClean="0"/>
              <a:t>market for </a:t>
            </a:r>
            <a:r>
              <a:rPr lang="en-US" dirty="0"/>
              <a:t>yen in exchange for dollars to illustrate </a:t>
            </a:r>
            <a:r>
              <a:rPr lang="en-US" dirty="0" smtClean="0"/>
              <a:t>your answer.</a:t>
            </a:r>
          </a:p>
          <a:p>
            <a:pPr marL="285750" indent="-285750"/>
            <a:endParaRPr lang="en-US" sz="900" dirty="0" smtClean="0"/>
          </a:p>
          <a:p>
            <a:pPr marL="228600" indent="-228600">
              <a:lnSpc>
                <a:spcPts val="2400"/>
              </a:lnSpc>
            </a:pPr>
            <a:r>
              <a:rPr lang="en-US" dirty="0"/>
              <a:t>c. </a:t>
            </a:r>
            <a:r>
              <a:rPr lang="en-US" dirty="0" smtClean="0"/>
              <a:t>Could </a:t>
            </a:r>
            <a:r>
              <a:rPr lang="en-US" dirty="0"/>
              <a:t>the Bank of Japan reduce the value of </a:t>
            </a:r>
            <a:r>
              <a:rPr lang="en-US" dirty="0" smtClean="0"/>
              <a:t>the yen </a:t>
            </a:r>
            <a:r>
              <a:rPr lang="en-US" dirty="0"/>
              <a:t>by buying dollar-denominated assets, </a:t>
            </a:r>
            <a:r>
              <a:rPr lang="en-US" dirty="0" smtClean="0"/>
              <a:t>leaving interest </a:t>
            </a:r>
            <a:r>
              <a:rPr lang="en-US" dirty="0"/>
              <a:t>rates unchanged? Briefly explain.</a:t>
            </a:r>
          </a:p>
        </p:txBody>
      </p:sp>
      <p:sp>
        <p:nvSpPr>
          <p:cNvPr id="15" name="Title 1"/>
          <p:cNvSpPr txBox="1">
            <a:spLocks/>
          </p:cNvSpPr>
          <p:nvPr/>
        </p:nvSpPr>
        <p:spPr bwMode="auto">
          <a:xfrm>
            <a:off x="429054" y="6300371"/>
            <a:ext cx="68929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sz="2400" b="1">
                <a:solidFill>
                  <a:srgbClr val="194F8B"/>
                </a:solidFill>
                <a:latin typeface="+mj-lt"/>
                <a:ea typeface="+mj-ea"/>
                <a:cs typeface="+mj-cs"/>
              </a:defRPr>
            </a:lvl1pPr>
            <a:lvl2pPr algn="l" rtl="0" eaLnBrk="0" fontAlgn="base" hangingPunct="0">
              <a:spcBef>
                <a:spcPct val="0"/>
              </a:spcBef>
              <a:spcAft>
                <a:spcPct val="0"/>
              </a:spcAft>
              <a:defRPr sz="2400" b="1">
                <a:solidFill>
                  <a:srgbClr val="194F8B"/>
                </a:solidFill>
                <a:latin typeface="Arial" charset="0"/>
              </a:defRPr>
            </a:lvl2pPr>
            <a:lvl3pPr algn="l" rtl="0" eaLnBrk="0" fontAlgn="base" hangingPunct="0">
              <a:spcBef>
                <a:spcPct val="0"/>
              </a:spcBef>
              <a:spcAft>
                <a:spcPct val="0"/>
              </a:spcAft>
              <a:defRPr sz="2400" b="1">
                <a:solidFill>
                  <a:srgbClr val="194F8B"/>
                </a:solidFill>
                <a:latin typeface="Arial" charset="0"/>
              </a:defRPr>
            </a:lvl3pPr>
            <a:lvl4pPr algn="l" rtl="0" eaLnBrk="0" fontAlgn="base" hangingPunct="0">
              <a:spcBef>
                <a:spcPct val="0"/>
              </a:spcBef>
              <a:spcAft>
                <a:spcPct val="0"/>
              </a:spcAft>
              <a:defRPr sz="2400" b="1">
                <a:solidFill>
                  <a:srgbClr val="194F8B"/>
                </a:solidFill>
                <a:latin typeface="Arial" charset="0"/>
              </a:defRPr>
            </a:lvl4pPr>
            <a:lvl5pPr algn="l" rtl="0" eaLnBrk="0" fontAlgn="base" hangingPunct="0">
              <a:spcBef>
                <a:spcPct val="0"/>
              </a:spcBef>
              <a:spcAft>
                <a:spcPct val="0"/>
              </a:spcAft>
              <a:defRPr sz="2400" b="1">
                <a:solidFill>
                  <a:srgbClr val="194F8B"/>
                </a:solidFill>
                <a:latin typeface="Arial" charset="0"/>
              </a:defRPr>
            </a:lvl5pPr>
            <a:lvl6pPr marL="457200" algn="l" rtl="0" fontAlgn="base">
              <a:spcBef>
                <a:spcPct val="0"/>
              </a:spcBef>
              <a:spcAft>
                <a:spcPct val="0"/>
              </a:spcAft>
              <a:defRPr sz="2400" b="1">
                <a:solidFill>
                  <a:srgbClr val="194F8B"/>
                </a:solidFill>
                <a:latin typeface="Arial" charset="0"/>
              </a:defRPr>
            </a:lvl6pPr>
            <a:lvl7pPr marL="914400" algn="l" rtl="0" fontAlgn="base">
              <a:spcBef>
                <a:spcPct val="0"/>
              </a:spcBef>
              <a:spcAft>
                <a:spcPct val="0"/>
              </a:spcAft>
              <a:defRPr sz="2400" b="1">
                <a:solidFill>
                  <a:srgbClr val="194F8B"/>
                </a:solidFill>
                <a:latin typeface="Arial" charset="0"/>
              </a:defRPr>
            </a:lvl7pPr>
            <a:lvl8pPr marL="1371600" algn="l" rtl="0" fontAlgn="base">
              <a:spcBef>
                <a:spcPct val="0"/>
              </a:spcBef>
              <a:spcAft>
                <a:spcPct val="0"/>
              </a:spcAft>
              <a:defRPr sz="2400" b="1">
                <a:solidFill>
                  <a:srgbClr val="194F8B"/>
                </a:solidFill>
                <a:latin typeface="Arial" charset="0"/>
              </a:defRPr>
            </a:lvl8pPr>
            <a:lvl9pPr marL="1828800" algn="l" rtl="0" fontAlgn="base">
              <a:spcBef>
                <a:spcPct val="0"/>
              </a:spcBef>
              <a:spcAft>
                <a:spcPct val="0"/>
              </a:spcAft>
              <a:defRPr sz="2400" b="1">
                <a:solidFill>
                  <a:srgbClr val="194F8B"/>
                </a:solidFill>
                <a:latin typeface="Arial" charset="0"/>
              </a:defRPr>
            </a:lvl9pPr>
          </a:lstStyle>
          <a:p>
            <a:r>
              <a:rPr lang="en-US" sz="1600" dirty="0">
                <a:solidFill>
                  <a:schemeClr val="bg1">
                    <a:lumMod val="75000"/>
                  </a:schemeClr>
                </a:solidFill>
                <a:latin typeface="Arial" pitchFamily="34" charset="0"/>
                <a:cs typeface="Arial" pitchFamily="34" charset="0"/>
              </a:rPr>
              <a:t>Foreign Exchange Interventions and the Exchange Rate</a:t>
            </a:r>
          </a:p>
        </p:txBody>
      </p:sp>
    </p:spTree>
    <p:extLst>
      <p:ext uri="{BB962C8B-B14F-4D97-AF65-F5344CB8AC3E}">
        <p14:creationId xmlns:p14="http://schemas.microsoft.com/office/powerpoint/2010/main" val="169119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ipe(left)">
                                      <p:cBhvr>
                                        <p:cTn id="10" dur="250"/>
                                        <p:tgtEl>
                                          <p:spTgt spid="10"/>
                                        </p:tgtEl>
                                      </p:cBhvr>
                                    </p:animEffect>
                                  </p:childTnLst>
                                </p:cTn>
                              </p:par>
                            </p:childTnLst>
                          </p:cTn>
                        </p:par>
                        <p:par>
                          <p:cTn id="11" fill="hold">
                            <p:stCondLst>
                              <p:cond delay="500"/>
                            </p:stCondLst>
                            <p:childTnLst>
                              <p:par>
                                <p:cTn id="12" presetID="22" presetClass="entr" presetSubtype="8"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wipe(left)">
                                      <p:cBhvr>
                                        <p:cTn id="14" dur="500"/>
                                        <p:tgtEl>
                                          <p:spTgt spid="12"/>
                                        </p:tgtEl>
                                      </p:cBhvr>
                                    </p:animEffect>
                                  </p:childTnLst>
                                </p:cTn>
                              </p:par>
                            </p:childTnLst>
                          </p:cTn>
                        </p:par>
                        <p:par>
                          <p:cTn id="15" fill="hold">
                            <p:stCondLst>
                              <p:cond delay="1000"/>
                            </p:stCondLst>
                            <p:childTnLst>
                              <p:par>
                                <p:cTn id="16" presetID="22" presetClass="entr" presetSubtype="8" fill="hold" nodeType="after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ipe(left)">
                                      <p:cBhvr>
                                        <p:cTn id="18" dur="250"/>
                                        <p:tgtEl>
                                          <p:spTgt spid="11"/>
                                        </p:tgtEl>
                                      </p:cBhvr>
                                    </p:animEffect>
                                  </p:childTnLst>
                                </p:cTn>
                              </p:par>
                            </p:childTnLst>
                          </p:cTn>
                        </p:par>
                        <p:par>
                          <p:cTn id="19" fill="hold">
                            <p:stCondLst>
                              <p:cond delay="1250"/>
                            </p:stCondLst>
                            <p:childTnLst>
                              <p:par>
                                <p:cTn id="20" presetID="22" presetClass="entr" presetSubtype="8" fill="hold" grpId="0" nodeType="after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ipe(left)">
                                      <p:cBhvr>
                                        <p:cTn id="22" dur="500"/>
                                        <p:tgtEl>
                                          <p:spTgt spid="13"/>
                                        </p:tgtEl>
                                      </p:cBhvr>
                                    </p:animEffect>
                                  </p:childTnLst>
                                </p:cTn>
                              </p:par>
                            </p:childTnLst>
                          </p:cTn>
                        </p:par>
                        <p:par>
                          <p:cTn id="23" fill="hold">
                            <p:stCondLst>
                              <p:cond delay="1750"/>
                            </p:stCondLst>
                            <p:childTnLst>
                              <p:par>
                                <p:cTn id="24" presetID="22" presetClass="entr" presetSubtype="8" fill="hold" nodeType="afterEffect">
                                  <p:stCondLst>
                                    <p:cond delay="0"/>
                                  </p:stCondLst>
                                  <p:childTnLst>
                                    <p:set>
                                      <p:cBhvr>
                                        <p:cTn id="25" dur="1" fill="hold">
                                          <p:stCondLst>
                                            <p:cond delay="0"/>
                                          </p:stCondLst>
                                        </p:cTn>
                                        <p:tgtEl>
                                          <p:spTgt spid="14">
                                            <p:txEl>
                                              <p:pRg st="0" end="0"/>
                                            </p:txEl>
                                          </p:spTgt>
                                        </p:tgtEl>
                                        <p:attrNameLst>
                                          <p:attrName>style.visibility</p:attrName>
                                        </p:attrNameLst>
                                      </p:cBhvr>
                                      <p:to>
                                        <p:strVal val="visible"/>
                                      </p:to>
                                    </p:set>
                                    <p:animEffect transition="in" filter="wipe(left)">
                                      <p:cBhvr>
                                        <p:cTn id="26" dur="500"/>
                                        <p:tgtEl>
                                          <p:spTgt spid="14">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4">
                                            <p:txEl>
                                              <p:pRg st="2" end="2"/>
                                            </p:txEl>
                                          </p:spTgt>
                                        </p:tgtEl>
                                        <p:attrNameLst>
                                          <p:attrName>style.visibility</p:attrName>
                                        </p:attrNameLst>
                                      </p:cBhvr>
                                      <p:to>
                                        <p:strVal val="visible"/>
                                      </p:to>
                                    </p:set>
                                    <p:animEffect transition="in" filter="wipe(left)">
                                      <p:cBhvr>
                                        <p:cTn id="31" dur="500"/>
                                        <p:tgtEl>
                                          <p:spTgt spid="14">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14">
                                            <p:txEl>
                                              <p:pRg st="4" end="4"/>
                                            </p:txEl>
                                          </p:spTgt>
                                        </p:tgtEl>
                                        <p:attrNameLst>
                                          <p:attrName>style.visibility</p:attrName>
                                        </p:attrNameLst>
                                      </p:cBhvr>
                                      <p:to>
                                        <p:strVal val="visible"/>
                                      </p:to>
                                    </p:set>
                                    <p:animEffect transition="in" filter="wipe(left)">
                                      <p:cBhvr>
                                        <p:cTn id="36" dur="500"/>
                                        <p:tgtEl>
                                          <p:spTgt spid="14">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14">
                                            <p:txEl>
                                              <p:pRg st="6" end="6"/>
                                            </p:txEl>
                                          </p:spTgt>
                                        </p:tgtEl>
                                        <p:attrNameLst>
                                          <p:attrName>style.visibility</p:attrName>
                                        </p:attrNameLst>
                                      </p:cBhvr>
                                      <p:to>
                                        <p:strVal val="visible"/>
                                      </p:to>
                                    </p:set>
                                    <p:animEffect transition="in" filter="wipe(left)">
                                      <p:cBhvr>
                                        <p:cTn id="41" dur="500"/>
                                        <p:tgtEl>
                                          <p:spTgt spid="1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2" grpId="0"/>
      <p:bldP spid="13" grpId="0"/>
      <p:bldP spid="14"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457200" y="525868"/>
            <a:ext cx="1905000" cy="338554"/>
          </a:xfrm>
          <a:prstGeom prst="rect">
            <a:avLst/>
          </a:prstGeom>
          <a:noFill/>
        </p:spPr>
        <p:txBody>
          <a:bodyPr wrap="square" rtlCol="0" anchor="ctr" anchorCtr="0">
            <a:spAutoFit/>
          </a:bodyPr>
          <a:lstStyle/>
          <a:p>
            <a:pPr algn="ctr"/>
            <a:r>
              <a:rPr lang="en-US" sz="1600" b="1" dirty="0">
                <a:solidFill>
                  <a:schemeClr val="bg1"/>
                </a:solidFill>
              </a:rPr>
              <a:t>Solved Problem</a:t>
            </a:r>
            <a:endParaRPr lang="en-US" sz="1600" b="1" dirty="0" smtClean="0">
              <a:solidFill>
                <a:schemeClr val="bg1"/>
              </a:solidFill>
            </a:endParaRPr>
          </a:p>
        </p:txBody>
      </p:sp>
      <p:sp>
        <p:nvSpPr>
          <p:cNvPr id="16" name="TextBox 15"/>
          <p:cNvSpPr txBox="1"/>
          <p:nvPr/>
        </p:nvSpPr>
        <p:spPr>
          <a:xfrm>
            <a:off x="456800" y="1947446"/>
            <a:ext cx="8268100" cy="584775"/>
          </a:xfrm>
          <a:prstGeom prst="rect">
            <a:avLst/>
          </a:prstGeom>
          <a:noFill/>
        </p:spPr>
        <p:txBody>
          <a:bodyPr wrap="square" rtlCol="0">
            <a:spAutoFit/>
          </a:bodyPr>
          <a:lstStyle/>
          <a:p>
            <a:pPr marL="685800" indent="-685800"/>
            <a:r>
              <a:rPr lang="en-US" sz="1600" b="1" dirty="0" smtClean="0">
                <a:solidFill>
                  <a:srgbClr val="7B0046"/>
                </a:solidFill>
              </a:rPr>
              <a:t>Step 2</a:t>
            </a:r>
            <a:r>
              <a:rPr lang="en-US" sz="1600" b="1" dirty="0">
                <a:solidFill>
                  <a:srgbClr val="7B0046"/>
                </a:solidFill>
              </a:rPr>
              <a:t> </a:t>
            </a:r>
            <a:r>
              <a:rPr lang="en-US" sz="1600" b="1" dirty="0" smtClean="0">
                <a:solidFill>
                  <a:srgbClr val="7B0046"/>
                </a:solidFill>
              </a:rPr>
              <a:t> </a:t>
            </a:r>
            <a:r>
              <a:rPr lang="en-US" sz="1600" b="1" dirty="0"/>
              <a:t>Answer part (a) by explaining why a higher value for the yen hurts </a:t>
            </a:r>
            <a:r>
              <a:rPr lang="en-US" sz="1600" b="1" dirty="0" smtClean="0"/>
              <a:t>Japanese exporters. </a:t>
            </a:r>
          </a:p>
        </p:txBody>
      </p:sp>
      <p:sp>
        <p:nvSpPr>
          <p:cNvPr id="19" name="TextBox 18"/>
          <p:cNvSpPr txBox="1"/>
          <p:nvPr/>
        </p:nvSpPr>
        <p:spPr>
          <a:xfrm>
            <a:off x="457200" y="1173065"/>
            <a:ext cx="5181600" cy="754053"/>
          </a:xfrm>
          <a:prstGeom prst="rect">
            <a:avLst/>
          </a:prstGeom>
          <a:noFill/>
        </p:spPr>
        <p:txBody>
          <a:bodyPr wrap="square" rtlCol="0">
            <a:spAutoFit/>
          </a:bodyPr>
          <a:lstStyle/>
          <a:p>
            <a:pPr defTabSz="742950"/>
            <a:r>
              <a:rPr lang="en-US" dirty="0">
                <a:solidFill>
                  <a:srgbClr val="7B0046"/>
                </a:solidFill>
              </a:rPr>
              <a:t>Solving the Problem</a:t>
            </a:r>
          </a:p>
          <a:p>
            <a:pPr defTabSz="742950"/>
            <a:endParaRPr lang="en-US" sz="900" b="1" dirty="0" smtClean="0">
              <a:solidFill>
                <a:srgbClr val="7B0046"/>
              </a:solidFill>
            </a:endParaRPr>
          </a:p>
          <a:p>
            <a:pPr defTabSz="742950"/>
            <a:r>
              <a:rPr lang="en-US" sz="1600" b="1" dirty="0" smtClean="0">
                <a:solidFill>
                  <a:srgbClr val="7B0046"/>
                </a:solidFill>
              </a:rPr>
              <a:t>Step 1</a:t>
            </a:r>
            <a:r>
              <a:rPr lang="en-US" sz="1600" dirty="0"/>
              <a:t> </a:t>
            </a:r>
            <a:r>
              <a:rPr lang="en-US" sz="1600" dirty="0" smtClean="0"/>
              <a:t> </a:t>
            </a:r>
            <a:r>
              <a:rPr lang="en-US" sz="1600" b="1" dirty="0" smtClean="0"/>
              <a:t>Review the chapter material.</a:t>
            </a:r>
          </a:p>
        </p:txBody>
      </p:sp>
      <p:sp>
        <p:nvSpPr>
          <p:cNvPr id="33" name="Round Same Side Corner Rectangle 10"/>
          <p:cNvSpPr/>
          <p:nvPr/>
        </p:nvSpPr>
        <p:spPr bwMode="auto">
          <a:xfrm>
            <a:off x="457200" y="560567"/>
            <a:ext cx="1905000" cy="266700"/>
          </a:xfrm>
          <a:prstGeom prst="round2SameRect">
            <a:avLst/>
          </a:prstGeom>
          <a:solidFill>
            <a:srgbClr val="7B004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smtClean="0">
              <a:ln>
                <a:noFill/>
              </a:ln>
              <a:solidFill>
                <a:schemeClr val="tx2"/>
              </a:solidFill>
              <a:effectLst/>
              <a:latin typeface="Arial" charset="0"/>
            </a:endParaRPr>
          </a:p>
        </p:txBody>
      </p:sp>
      <p:cxnSp>
        <p:nvCxnSpPr>
          <p:cNvPr id="34" name="Straight Connector 8"/>
          <p:cNvCxnSpPr/>
          <p:nvPr/>
        </p:nvCxnSpPr>
        <p:spPr bwMode="auto">
          <a:xfrm>
            <a:off x="457200" y="827267"/>
            <a:ext cx="8229600" cy="0"/>
          </a:xfrm>
          <a:prstGeom prst="line">
            <a:avLst/>
          </a:prstGeom>
          <a:noFill/>
          <a:ln w="38100" cap="flat" cmpd="sng" algn="ctr">
            <a:solidFill>
              <a:srgbClr val="7B0046"/>
            </a:solidFill>
            <a:prstDash val="solid"/>
            <a:round/>
            <a:headEnd type="none" w="med" len="med"/>
            <a:tailEnd type="none" w="med" len="med"/>
          </a:ln>
          <a:effectLst/>
        </p:spPr>
      </p:cxnSp>
      <p:sp>
        <p:nvSpPr>
          <p:cNvPr id="35" name="TextBox 34"/>
          <p:cNvSpPr txBox="1"/>
          <p:nvPr/>
        </p:nvSpPr>
        <p:spPr>
          <a:xfrm>
            <a:off x="457200" y="533079"/>
            <a:ext cx="1905000" cy="338554"/>
          </a:xfrm>
          <a:prstGeom prst="rect">
            <a:avLst/>
          </a:prstGeom>
          <a:noFill/>
        </p:spPr>
        <p:txBody>
          <a:bodyPr wrap="square" rtlCol="0" anchor="ctr" anchorCtr="0">
            <a:spAutoFit/>
          </a:bodyPr>
          <a:lstStyle/>
          <a:p>
            <a:pPr algn="ctr"/>
            <a:r>
              <a:rPr lang="en-US" sz="1600" b="1" dirty="0">
                <a:solidFill>
                  <a:schemeClr val="bg1"/>
                </a:solidFill>
              </a:rPr>
              <a:t>Solved Problem</a:t>
            </a:r>
            <a:endParaRPr lang="en-US" sz="1600" b="1" dirty="0" smtClean="0">
              <a:solidFill>
                <a:schemeClr val="bg1"/>
              </a:solidFill>
            </a:endParaRPr>
          </a:p>
        </p:txBody>
      </p:sp>
      <p:sp>
        <p:nvSpPr>
          <p:cNvPr id="36" name="TextBox 35"/>
          <p:cNvSpPr txBox="1"/>
          <p:nvPr/>
        </p:nvSpPr>
        <p:spPr>
          <a:xfrm>
            <a:off x="2362200" y="479962"/>
            <a:ext cx="700888" cy="400110"/>
          </a:xfrm>
          <a:prstGeom prst="rect">
            <a:avLst/>
          </a:prstGeom>
          <a:noFill/>
        </p:spPr>
        <p:txBody>
          <a:bodyPr wrap="square" rtlCol="0" anchor="ctr" anchorCtr="0">
            <a:spAutoFit/>
          </a:bodyPr>
          <a:lstStyle/>
          <a:p>
            <a:pPr algn="ctr"/>
            <a:r>
              <a:rPr lang="en-US" sz="2000" b="1" dirty="0" smtClean="0">
                <a:solidFill>
                  <a:srgbClr val="7B0046"/>
                </a:solidFill>
              </a:rPr>
              <a:t>16.2</a:t>
            </a:r>
          </a:p>
        </p:txBody>
      </p:sp>
      <p:sp>
        <p:nvSpPr>
          <p:cNvPr id="37" name="Rectangle 36"/>
          <p:cNvSpPr/>
          <p:nvPr/>
        </p:nvSpPr>
        <p:spPr>
          <a:xfrm>
            <a:off x="488830" y="852151"/>
            <a:ext cx="8197970" cy="369332"/>
          </a:xfrm>
          <a:prstGeom prst="rect">
            <a:avLst/>
          </a:prstGeom>
        </p:spPr>
        <p:txBody>
          <a:bodyPr wrap="square">
            <a:spAutoFit/>
          </a:bodyPr>
          <a:lstStyle/>
          <a:p>
            <a:r>
              <a:rPr lang="en-US" b="1" dirty="0">
                <a:solidFill>
                  <a:srgbClr val="7B0046"/>
                </a:solidFill>
              </a:rPr>
              <a:t>The Bank of Japan Counters the Rising Yen</a:t>
            </a:r>
          </a:p>
        </p:txBody>
      </p:sp>
      <p:sp>
        <p:nvSpPr>
          <p:cNvPr id="13" name="Title 1"/>
          <p:cNvSpPr txBox="1">
            <a:spLocks/>
          </p:cNvSpPr>
          <p:nvPr/>
        </p:nvSpPr>
        <p:spPr bwMode="auto">
          <a:xfrm>
            <a:off x="429054" y="6300371"/>
            <a:ext cx="68929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sz="2400" b="1">
                <a:solidFill>
                  <a:srgbClr val="194F8B"/>
                </a:solidFill>
                <a:latin typeface="+mj-lt"/>
                <a:ea typeface="+mj-ea"/>
                <a:cs typeface="+mj-cs"/>
              </a:defRPr>
            </a:lvl1pPr>
            <a:lvl2pPr algn="l" rtl="0" eaLnBrk="0" fontAlgn="base" hangingPunct="0">
              <a:spcBef>
                <a:spcPct val="0"/>
              </a:spcBef>
              <a:spcAft>
                <a:spcPct val="0"/>
              </a:spcAft>
              <a:defRPr sz="2400" b="1">
                <a:solidFill>
                  <a:srgbClr val="194F8B"/>
                </a:solidFill>
                <a:latin typeface="Arial" charset="0"/>
              </a:defRPr>
            </a:lvl2pPr>
            <a:lvl3pPr algn="l" rtl="0" eaLnBrk="0" fontAlgn="base" hangingPunct="0">
              <a:spcBef>
                <a:spcPct val="0"/>
              </a:spcBef>
              <a:spcAft>
                <a:spcPct val="0"/>
              </a:spcAft>
              <a:defRPr sz="2400" b="1">
                <a:solidFill>
                  <a:srgbClr val="194F8B"/>
                </a:solidFill>
                <a:latin typeface="Arial" charset="0"/>
              </a:defRPr>
            </a:lvl3pPr>
            <a:lvl4pPr algn="l" rtl="0" eaLnBrk="0" fontAlgn="base" hangingPunct="0">
              <a:spcBef>
                <a:spcPct val="0"/>
              </a:spcBef>
              <a:spcAft>
                <a:spcPct val="0"/>
              </a:spcAft>
              <a:defRPr sz="2400" b="1">
                <a:solidFill>
                  <a:srgbClr val="194F8B"/>
                </a:solidFill>
                <a:latin typeface="Arial" charset="0"/>
              </a:defRPr>
            </a:lvl4pPr>
            <a:lvl5pPr algn="l" rtl="0" eaLnBrk="0" fontAlgn="base" hangingPunct="0">
              <a:spcBef>
                <a:spcPct val="0"/>
              </a:spcBef>
              <a:spcAft>
                <a:spcPct val="0"/>
              </a:spcAft>
              <a:defRPr sz="2400" b="1">
                <a:solidFill>
                  <a:srgbClr val="194F8B"/>
                </a:solidFill>
                <a:latin typeface="Arial" charset="0"/>
              </a:defRPr>
            </a:lvl5pPr>
            <a:lvl6pPr marL="457200" algn="l" rtl="0" fontAlgn="base">
              <a:spcBef>
                <a:spcPct val="0"/>
              </a:spcBef>
              <a:spcAft>
                <a:spcPct val="0"/>
              </a:spcAft>
              <a:defRPr sz="2400" b="1">
                <a:solidFill>
                  <a:srgbClr val="194F8B"/>
                </a:solidFill>
                <a:latin typeface="Arial" charset="0"/>
              </a:defRPr>
            </a:lvl6pPr>
            <a:lvl7pPr marL="914400" algn="l" rtl="0" fontAlgn="base">
              <a:spcBef>
                <a:spcPct val="0"/>
              </a:spcBef>
              <a:spcAft>
                <a:spcPct val="0"/>
              </a:spcAft>
              <a:defRPr sz="2400" b="1">
                <a:solidFill>
                  <a:srgbClr val="194F8B"/>
                </a:solidFill>
                <a:latin typeface="Arial" charset="0"/>
              </a:defRPr>
            </a:lvl7pPr>
            <a:lvl8pPr marL="1371600" algn="l" rtl="0" fontAlgn="base">
              <a:spcBef>
                <a:spcPct val="0"/>
              </a:spcBef>
              <a:spcAft>
                <a:spcPct val="0"/>
              </a:spcAft>
              <a:defRPr sz="2400" b="1">
                <a:solidFill>
                  <a:srgbClr val="194F8B"/>
                </a:solidFill>
                <a:latin typeface="Arial" charset="0"/>
              </a:defRPr>
            </a:lvl8pPr>
            <a:lvl9pPr marL="1828800" algn="l" rtl="0" fontAlgn="base">
              <a:spcBef>
                <a:spcPct val="0"/>
              </a:spcBef>
              <a:spcAft>
                <a:spcPct val="0"/>
              </a:spcAft>
              <a:defRPr sz="2400" b="1">
                <a:solidFill>
                  <a:srgbClr val="194F8B"/>
                </a:solidFill>
                <a:latin typeface="Arial" charset="0"/>
              </a:defRPr>
            </a:lvl9pPr>
          </a:lstStyle>
          <a:p>
            <a:r>
              <a:rPr lang="en-US" sz="1600" dirty="0">
                <a:solidFill>
                  <a:schemeClr val="bg1">
                    <a:lumMod val="75000"/>
                  </a:schemeClr>
                </a:solidFill>
                <a:latin typeface="Arial" pitchFamily="34" charset="0"/>
                <a:cs typeface="Arial" pitchFamily="34" charset="0"/>
              </a:rPr>
              <a:t>Foreign Exchange Interventions and the Exchange Rate</a:t>
            </a:r>
          </a:p>
        </p:txBody>
      </p:sp>
      <p:sp>
        <p:nvSpPr>
          <p:cNvPr id="2" name="Rectangle 1"/>
          <p:cNvSpPr/>
          <p:nvPr/>
        </p:nvSpPr>
        <p:spPr>
          <a:xfrm>
            <a:off x="1143000" y="2568476"/>
            <a:ext cx="7467600" cy="3000821"/>
          </a:xfrm>
          <a:prstGeom prst="rect">
            <a:avLst/>
          </a:prstGeom>
        </p:spPr>
        <p:txBody>
          <a:bodyPr wrap="square">
            <a:spAutoFit/>
          </a:bodyPr>
          <a:lstStyle/>
          <a:p>
            <a:pPr>
              <a:lnSpc>
                <a:spcPts val="2400"/>
              </a:lnSpc>
            </a:pPr>
            <a:r>
              <a:rPr lang="en-US" dirty="0"/>
              <a:t>When the value of the yen rises, Japanese exporters, such </a:t>
            </a:r>
            <a:r>
              <a:rPr lang="en-US" dirty="0" smtClean="0"/>
              <a:t>as Toyota </a:t>
            </a:r>
            <a:r>
              <a:rPr lang="en-US" dirty="0"/>
              <a:t>and Sony, face a difficult choice: raise the dollar prices of their </a:t>
            </a:r>
            <a:r>
              <a:rPr lang="en-US" dirty="0" smtClean="0"/>
              <a:t>products and </a:t>
            </a:r>
            <a:r>
              <a:rPr lang="en-US" dirty="0"/>
              <a:t>suffer declining sales or keep the dollar prices unchanged and </a:t>
            </a:r>
            <a:r>
              <a:rPr lang="en-US" dirty="0" smtClean="0"/>
              <a:t>face declining </a:t>
            </a:r>
            <a:r>
              <a:rPr lang="en-US" dirty="0"/>
              <a:t>profits. </a:t>
            </a:r>
            <a:endParaRPr lang="en-US" dirty="0" smtClean="0"/>
          </a:p>
          <a:p>
            <a:endParaRPr lang="en-US" sz="900" dirty="0"/>
          </a:p>
          <a:p>
            <a:pPr>
              <a:lnSpc>
                <a:spcPts val="2400"/>
              </a:lnSpc>
            </a:pPr>
            <a:r>
              <a:rPr lang="en-US" dirty="0" smtClean="0"/>
              <a:t>For </a:t>
            </a:r>
            <a:r>
              <a:rPr lang="en-US" dirty="0"/>
              <a:t>example, suppose that Sony receives $200 from Best </a:t>
            </a:r>
            <a:r>
              <a:rPr lang="en-US" dirty="0" smtClean="0"/>
              <a:t>Buy and </a:t>
            </a:r>
            <a:r>
              <a:rPr lang="en-US" dirty="0"/>
              <a:t>other U.S. retailers for each PlayStation 3 sold. If the exchange rate is ¥110 </a:t>
            </a:r>
            <a:r>
              <a:rPr lang="en-US" dirty="0" smtClean="0"/>
              <a:t>= $</a:t>
            </a:r>
            <a:r>
              <a:rPr lang="en-US" dirty="0"/>
              <a:t>1, </a:t>
            </a:r>
            <a:r>
              <a:rPr lang="en-US" dirty="0" smtClean="0"/>
              <a:t>Sony receives </a:t>
            </a:r>
            <a:r>
              <a:rPr lang="en-US" dirty="0"/>
              <a:t>¥22,000 yen. But if the exchange rate is ¥85 = $1, </a:t>
            </a:r>
            <a:r>
              <a:rPr lang="en-US" dirty="0" smtClean="0"/>
              <a:t>Sony receives only ¥17,000—the </a:t>
            </a:r>
            <a:r>
              <a:rPr lang="en-US" dirty="0"/>
              <a:t>difference between a comfortable profit and a loss.</a:t>
            </a:r>
          </a:p>
        </p:txBody>
      </p:sp>
    </p:spTree>
    <p:extLst>
      <p:ext uri="{BB962C8B-B14F-4D97-AF65-F5344CB8AC3E}">
        <p14:creationId xmlns:p14="http://schemas.microsoft.com/office/powerpoint/2010/main" val="2920042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wipe(left)">
                                      <p:cBhvr>
                                        <p:cTn id="7" dur="500"/>
                                        <p:tgtEl>
                                          <p:spTgt spid="19">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9">
                                            <p:txEl>
                                              <p:pRg st="2" end="2"/>
                                            </p:txEl>
                                          </p:spTgt>
                                        </p:tgtEl>
                                        <p:attrNameLst>
                                          <p:attrName>style.visibility</p:attrName>
                                        </p:attrNameLst>
                                      </p:cBhvr>
                                      <p:to>
                                        <p:strVal val="visible"/>
                                      </p:to>
                                    </p:set>
                                    <p:animEffect transition="in" filter="wipe(left)">
                                      <p:cBhvr>
                                        <p:cTn id="11" dur="500"/>
                                        <p:tgtEl>
                                          <p:spTgt spid="19">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6">
                                            <p:txEl>
                                              <p:pRg st="0" end="0"/>
                                            </p:txEl>
                                          </p:spTgt>
                                        </p:tgtEl>
                                        <p:attrNameLst>
                                          <p:attrName>style.visibility</p:attrName>
                                        </p:attrNameLst>
                                      </p:cBhvr>
                                      <p:to>
                                        <p:strVal val="visible"/>
                                      </p:to>
                                    </p:set>
                                    <p:animEffect transition="in" filter="wipe(left)">
                                      <p:cBhvr>
                                        <p:cTn id="16" dur="500"/>
                                        <p:tgtEl>
                                          <p:spTgt spid="16">
                                            <p:txEl>
                                              <p:pRg st="0" end="0"/>
                                            </p:txEl>
                                          </p:spTgt>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2">
                                            <p:txEl>
                                              <p:pRg st="0" end="0"/>
                                            </p:txEl>
                                          </p:spTgt>
                                        </p:tgtEl>
                                        <p:attrNameLst>
                                          <p:attrName>style.visibility</p:attrName>
                                        </p:attrNameLst>
                                      </p:cBhvr>
                                      <p:to>
                                        <p:strVal val="visible"/>
                                      </p:to>
                                    </p:set>
                                    <p:animEffect transition="in" filter="wipe(left)">
                                      <p:cBhvr>
                                        <p:cTn id="20" dur="500"/>
                                        <p:tgtEl>
                                          <p:spTgt spid="2">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2">
                                            <p:txEl>
                                              <p:pRg st="2" end="2"/>
                                            </p:txEl>
                                          </p:spTgt>
                                        </p:tgtEl>
                                        <p:attrNameLst>
                                          <p:attrName>style.visibility</p:attrName>
                                        </p:attrNameLst>
                                      </p:cBhvr>
                                      <p:to>
                                        <p:strVal val="visible"/>
                                      </p:to>
                                    </p:set>
                                    <p:animEffect transition="in" filter="wipe(left)">
                                      <p:cBhvr>
                                        <p:cTn id="25"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uiExpand="1" build="p" bldLvl="2"/>
      <p:bldP spid="19" grpId="0" build="p" bldLvl="2"/>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457200" y="525868"/>
            <a:ext cx="1905000" cy="338554"/>
          </a:xfrm>
          <a:prstGeom prst="rect">
            <a:avLst/>
          </a:prstGeom>
          <a:noFill/>
        </p:spPr>
        <p:txBody>
          <a:bodyPr wrap="square" rtlCol="0" anchor="ctr" anchorCtr="0">
            <a:spAutoFit/>
          </a:bodyPr>
          <a:lstStyle/>
          <a:p>
            <a:pPr algn="ctr"/>
            <a:r>
              <a:rPr lang="en-US" sz="1600" b="1" dirty="0">
                <a:solidFill>
                  <a:schemeClr val="bg1"/>
                </a:solidFill>
              </a:rPr>
              <a:t>Solved Problem</a:t>
            </a:r>
            <a:endParaRPr lang="en-US" sz="1600" b="1" dirty="0" smtClean="0">
              <a:solidFill>
                <a:schemeClr val="bg1"/>
              </a:solidFill>
            </a:endParaRPr>
          </a:p>
        </p:txBody>
      </p:sp>
      <p:sp>
        <p:nvSpPr>
          <p:cNvPr id="19" name="TextBox 18"/>
          <p:cNvSpPr txBox="1"/>
          <p:nvPr/>
        </p:nvSpPr>
        <p:spPr>
          <a:xfrm>
            <a:off x="457200" y="1173065"/>
            <a:ext cx="8229600" cy="1492716"/>
          </a:xfrm>
          <a:prstGeom prst="rect">
            <a:avLst/>
          </a:prstGeom>
          <a:noFill/>
        </p:spPr>
        <p:txBody>
          <a:bodyPr wrap="square" rtlCol="0">
            <a:spAutoFit/>
          </a:bodyPr>
          <a:lstStyle/>
          <a:p>
            <a:pPr defTabSz="742950"/>
            <a:r>
              <a:rPr lang="en-US" dirty="0">
                <a:solidFill>
                  <a:srgbClr val="7B0046"/>
                </a:solidFill>
              </a:rPr>
              <a:t>Solving the Problem</a:t>
            </a:r>
          </a:p>
          <a:p>
            <a:pPr defTabSz="742950"/>
            <a:endParaRPr lang="en-US" sz="900" b="1" dirty="0" smtClean="0">
              <a:solidFill>
                <a:srgbClr val="7B0046"/>
              </a:solidFill>
            </a:endParaRPr>
          </a:p>
          <a:p>
            <a:pPr marL="742950" indent="-742950" defTabSz="742950"/>
            <a:r>
              <a:rPr lang="en-US" sz="1600" b="1" dirty="0" smtClean="0">
                <a:solidFill>
                  <a:srgbClr val="7B0046"/>
                </a:solidFill>
              </a:rPr>
              <a:t>Step 3</a:t>
            </a:r>
            <a:r>
              <a:rPr lang="en-US" sz="1600" dirty="0"/>
              <a:t> </a:t>
            </a:r>
            <a:r>
              <a:rPr lang="en-US" sz="1600" dirty="0" smtClean="0"/>
              <a:t> </a:t>
            </a:r>
            <a:r>
              <a:rPr lang="en-US" sz="1600" b="1" dirty="0"/>
              <a:t>Answer part (b) by explaining why the Bank of Japan would need to </a:t>
            </a:r>
            <a:r>
              <a:rPr lang="en-US" sz="1600" b="1" dirty="0" smtClean="0"/>
              <a:t>reduce interest </a:t>
            </a:r>
            <a:r>
              <a:rPr lang="en-US" sz="1600" b="1" dirty="0"/>
              <a:t>rates in Japan relative to interest rates in the United States in </a:t>
            </a:r>
            <a:r>
              <a:rPr lang="en-US" sz="1600" b="1" dirty="0" smtClean="0"/>
              <a:t>order to </a:t>
            </a:r>
            <a:r>
              <a:rPr lang="en-US" sz="1600" b="1" dirty="0"/>
              <a:t>reduce the exchange value of the yen. Draw a graph to illustrate </a:t>
            </a:r>
            <a:r>
              <a:rPr lang="en-US" sz="1600" b="1" dirty="0" smtClean="0"/>
              <a:t>your answer</a:t>
            </a:r>
            <a:r>
              <a:rPr lang="en-US" sz="1600" b="1" dirty="0"/>
              <a:t>.</a:t>
            </a:r>
            <a:endParaRPr lang="en-US" sz="1600" b="1" dirty="0" smtClean="0"/>
          </a:p>
        </p:txBody>
      </p:sp>
      <p:sp>
        <p:nvSpPr>
          <p:cNvPr id="33" name="Round Same Side Corner Rectangle 10"/>
          <p:cNvSpPr/>
          <p:nvPr/>
        </p:nvSpPr>
        <p:spPr bwMode="auto">
          <a:xfrm>
            <a:off x="457200" y="560567"/>
            <a:ext cx="1905000" cy="266700"/>
          </a:xfrm>
          <a:prstGeom prst="round2SameRect">
            <a:avLst/>
          </a:prstGeom>
          <a:solidFill>
            <a:srgbClr val="7B004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smtClean="0">
              <a:ln>
                <a:noFill/>
              </a:ln>
              <a:solidFill>
                <a:schemeClr val="tx2"/>
              </a:solidFill>
              <a:effectLst/>
              <a:latin typeface="Arial" charset="0"/>
            </a:endParaRPr>
          </a:p>
        </p:txBody>
      </p:sp>
      <p:cxnSp>
        <p:nvCxnSpPr>
          <p:cNvPr id="34" name="Straight Connector 8"/>
          <p:cNvCxnSpPr/>
          <p:nvPr/>
        </p:nvCxnSpPr>
        <p:spPr bwMode="auto">
          <a:xfrm>
            <a:off x="457200" y="827267"/>
            <a:ext cx="8229600" cy="0"/>
          </a:xfrm>
          <a:prstGeom prst="line">
            <a:avLst/>
          </a:prstGeom>
          <a:noFill/>
          <a:ln w="38100" cap="flat" cmpd="sng" algn="ctr">
            <a:solidFill>
              <a:srgbClr val="7B0046"/>
            </a:solidFill>
            <a:prstDash val="solid"/>
            <a:round/>
            <a:headEnd type="none" w="med" len="med"/>
            <a:tailEnd type="none" w="med" len="med"/>
          </a:ln>
          <a:effectLst/>
        </p:spPr>
      </p:cxnSp>
      <p:sp>
        <p:nvSpPr>
          <p:cNvPr id="35" name="TextBox 34"/>
          <p:cNvSpPr txBox="1"/>
          <p:nvPr/>
        </p:nvSpPr>
        <p:spPr>
          <a:xfrm>
            <a:off x="457200" y="533079"/>
            <a:ext cx="1905000" cy="338554"/>
          </a:xfrm>
          <a:prstGeom prst="rect">
            <a:avLst/>
          </a:prstGeom>
          <a:noFill/>
        </p:spPr>
        <p:txBody>
          <a:bodyPr wrap="square" rtlCol="0" anchor="ctr" anchorCtr="0">
            <a:spAutoFit/>
          </a:bodyPr>
          <a:lstStyle/>
          <a:p>
            <a:pPr algn="ctr"/>
            <a:r>
              <a:rPr lang="en-US" sz="1600" b="1" dirty="0">
                <a:solidFill>
                  <a:schemeClr val="bg1"/>
                </a:solidFill>
              </a:rPr>
              <a:t>Solved Problem</a:t>
            </a:r>
            <a:endParaRPr lang="en-US" sz="1600" b="1" dirty="0" smtClean="0">
              <a:solidFill>
                <a:schemeClr val="bg1"/>
              </a:solidFill>
            </a:endParaRPr>
          </a:p>
        </p:txBody>
      </p:sp>
      <p:sp>
        <p:nvSpPr>
          <p:cNvPr id="36" name="TextBox 35"/>
          <p:cNvSpPr txBox="1"/>
          <p:nvPr/>
        </p:nvSpPr>
        <p:spPr>
          <a:xfrm>
            <a:off x="2362200" y="479962"/>
            <a:ext cx="700888" cy="400110"/>
          </a:xfrm>
          <a:prstGeom prst="rect">
            <a:avLst/>
          </a:prstGeom>
          <a:noFill/>
        </p:spPr>
        <p:txBody>
          <a:bodyPr wrap="square" rtlCol="0" anchor="ctr" anchorCtr="0">
            <a:spAutoFit/>
          </a:bodyPr>
          <a:lstStyle/>
          <a:p>
            <a:pPr algn="ctr"/>
            <a:r>
              <a:rPr lang="en-US" sz="2000" b="1" dirty="0" smtClean="0">
                <a:solidFill>
                  <a:srgbClr val="7B0046"/>
                </a:solidFill>
              </a:rPr>
              <a:t>16.2</a:t>
            </a:r>
          </a:p>
        </p:txBody>
      </p:sp>
      <p:sp>
        <p:nvSpPr>
          <p:cNvPr id="37" name="Rectangle 36"/>
          <p:cNvSpPr/>
          <p:nvPr/>
        </p:nvSpPr>
        <p:spPr>
          <a:xfrm>
            <a:off x="488830" y="852151"/>
            <a:ext cx="8197970" cy="369332"/>
          </a:xfrm>
          <a:prstGeom prst="rect">
            <a:avLst/>
          </a:prstGeom>
        </p:spPr>
        <p:txBody>
          <a:bodyPr wrap="square">
            <a:spAutoFit/>
          </a:bodyPr>
          <a:lstStyle/>
          <a:p>
            <a:r>
              <a:rPr lang="en-US" b="1" dirty="0">
                <a:solidFill>
                  <a:srgbClr val="7B0046"/>
                </a:solidFill>
              </a:rPr>
              <a:t>The Bank of Japan Counters the Rising Yen</a:t>
            </a:r>
          </a:p>
        </p:txBody>
      </p:sp>
      <p:sp>
        <p:nvSpPr>
          <p:cNvPr id="13" name="Title 1"/>
          <p:cNvSpPr txBox="1">
            <a:spLocks/>
          </p:cNvSpPr>
          <p:nvPr/>
        </p:nvSpPr>
        <p:spPr bwMode="auto">
          <a:xfrm>
            <a:off x="429054" y="6290846"/>
            <a:ext cx="68929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sz="2400" b="1">
                <a:solidFill>
                  <a:srgbClr val="194F8B"/>
                </a:solidFill>
                <a:latin typeface="+mj-lt"/>
                <a:ea typeface="+mj-ea"/>
                <a:cs typeface="+mj-cs"/>
              </a:defRPr>
            </a:lvl1pPr>
            <a:lvl2pPr algn="l" rtl="0" eaLnBrk="0" fontAlgn="base" hangingPunct="0">
              <a:spcBef>
                <a:spcPct val="0"/>
              </a:spcBef>
              <a:spcAft>
                <a:spcPct val="0"/>
              </a:spcAft>
              <a:defRPr sz="2400" b="1">
                <a:solidFill>
                  <a:srgbClr val="194F8B"/>
                </a:solidFill>
                <a:latin typeface="Arial" charset="0"/>
              </a:defRPr>
            </a:lvl2pPr>
            <a:lvl3pPr algn="l" rtl="0" eaLnBrk="0" fontAlgn="base" hangingPunct="0">
              <a:spcBef>
                <a:spcPct val="0"/>
              </a:spcBef>
              <a:spcAft>
                <a:spcPct val="0"/>
              </a:spcAft>
              <a:defRPr sz="2400" b="1">
                <a:solidFill>
                  <a:srgbClr val="194F8B"/>
                </a:solidFill>
                <a:latin typeface="Arial" charset="0"/>
              </a:defRPr>
            </a:lvl3pPr>
            <a:lvl4pPr algn="l" rtl="0" eaLnBrk="0" fontAlgn="base" hangingPunct="0">
              <a:spcBef>
                <a:spcPct val="0"/>
              </a:spcBef>
              <a:spcAft>
                <a:spcPct val="0"/>
              </a:spcAft>
              <a:defRPr sz="2400" b="1">
                <a:solidFill>
                  <a:srgbClr val="194F8B"/>
                </a:solidFill>
                <a:latin typeface="Arial" charset="0"/>
              </a:defRPr>
            </a:lvl4pPr>
            <a:lvl5pPr algn="l" rtl="0" eaLnBrk="0" fontAlgn="base" hangingPunct="0">
              <a:spcBef>
                <a:spcPct val="0"/>
              </a:spcBef>
              <a:spcAft>
                <a:spcPct val="0"/>
              </a:spcAft>
              <a:defRPr sz="2400" b="1">
                <a:solidFill>
                  <a:srgbClr val="194F8B"/>
                </a:solidFill>
                <a:latin typeface="Arial" charset="0"/>
              </a:defRPr>
            </a:lvl5pPr>
            <a:lvl6pPr marL="457200" algn="l" rtl="0" fontAlgn="base">
              <a:spcBef>
                <a:spcPct val="0"/>
              </a:spcBef>
              <a:spcAft>
                <a:spcPct val="0"/>
              </a:spcAft>
              <a:defRPr sz="2400" b="1">
                <a:solidFill>
                  <a:srgbClr val="194F8B"/>
                </a:solidFill>
                <a:latin typeface="Arial" charset="0"/>
              </a:defRPr>
            </a:lvl6pPr>
            <a:lvl7pPr marL="914400" algn="l" rtl="0" fontAlgn="base">
              <a:spcBef>
                <a:spcPct val="0"/>
              </a:spcBef>
              <a:spcAft>
                <a:spcPct val="0"/>
              </a:spcAft>
              <a:defRPr sz="2400" b="1">
                <a:solidFill>
                  <a:srgbClr val="194F8B"/>
                </a:solidFill>
                <a:latin typeface="Arial" charset="0"/>
              </a:defRPr>
            </a:lvl7pPr>
            <a:lvl8pPr marL="1371600" algn="l" rtl="0" fontAlgn="base">
              <a:spcBef>
                <a:spcPct val="0"/>
              </a:spcBef>
              <a:spcAft>
                <a:spcPct val="0"/>
              </a:spcAft>
              <a:defRPr sz="2400" b="1">
                <a:solidFill>
                  <a:srgbClr val="194F8B"/>
                </a:solidFill>
                <a:latin typeface="Arial" charset="0"/>
              </a:defRPr>
            </a:lvl8pPr>
            <a:lvl9pPr marL="1828800" algn="l" rtl="0" fontAlgn="base">
              <a:spcBef>
                <a:spcPct val="0"/>
              </a:spcBef>
              <a:spcAft>
                <a:spcPct val="0"/>
              </a:spcAft>
              <a:defRPr sz="2400" b="1">
                <a:solidFill>
                  <a:srgbClr val="194F8B"/>
                </a:solidFill>
                <a:latin typeface="Arial" charset="0"/>
              </a:defRPr>
            </a:lvl9pPr>
          </a:lstStyle>
          <a:p>
            <a:r>
              <a:rPr lang="en-US" sz="1600" dirty="0">
                <a:solidFill>
                  <a:schemeClr val="bg1">
                    <a:lumMod val="75000"/>
                  </a:schemeClr>
                </a:solidFill>
                <a:latin typeface="Arial" pitchFamily="34" charset="0"/>
                <a:cs typeface="Arial" pitchFamily="34" charset="0"/>
              </a:rPr>
              <a:t>Foreign Exchange Interventions and the Exchange Rate</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47825" y="2724150"/>
            <a:ext cx="5819775" cy="3676650"/>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647825" y="2724150"/>
            <a:ext cx="5819775" cy="367665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47825" y="2724150"/>
            <a:ext cx="5819775" cy="3676650"/>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47825" y="2724150"/>
            <a:ext cx="5819775" cy="3676650"/>
          </a:xfrm>
          <a:prstGeom prst="rect">
            <a:avLst/>
          </a:prstGeom>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47825" y="2724150"/>
            <a:ext cx="5819775" cy="3676650"/>
          </a:xfrm>
          <a:prstGeom prst="rect">
            <a:avLst/>
          </a:prstGeom>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47825" y="2724150"/>
            <a:ext cx="5819775" cy="3676650"/>
          </a:xfrm>
          <a:prstGeom prst="rect">
            <a:avLst/>
          </a:prstGeom>
        </p:spPr>
      </p:pic>
      <p:pic>
        <p:nvPicPr>
          <p:cNvPr id="9" name="Picture 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47825" y="2724150"/>
            <a:ext cx="5819775" cy="3676650"/>
          </a:xfrm>
          <a:prstGeom prst="rect">
            <a:avLst/>
          </a:prstGeom>
        </p:spPr>
      </p:pic>
      <p:pic>
        <p:nvPicPr>
          <p:cNvPr id="11" name="Picture 1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47825" y="2724150"/>
            <a:ext cx="5819775" cy="3676650"/>
          </a:xfrm>
          <a:prstGeom prst="rect">
            <a:avLst/>
          </a:prstGeom>
        </p:spPr>
      </p:pic>
      <p:pic>
        <p:nvPicPr>
          <p:cNvPr id="12" name="Picture 1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47825" y="2724150"/>
            <a:ext cx="5819775" cy="3676650"/>
          </a:xfrm>
          <a:prstGeom prst="rect">
            <a:avLst/>
          </a:prstGeom>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647825" y="2724150"/>
            <a:ext cx="5819775" cy="3676650"/>
          </a:xfrm>
          <a:prstGeom prst="rect">
            <a:avLst/>
          </a:prstGeom>
        </p:spPr>
      </p:pic>
    </p:spTree>
    <p:extLst>
      <p:ext uri="{BB962C8B-B14F-4D97-AF65-F5344CB8AC3E}">
        <p14:creationId xmlns:p14="http://schemas.microsoft.com/office/powerpoint/2010/main" val="3066712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
                                            <p:txEl>
                                              <p:pRg st="2" end="2"/>
                                            </p:txEl>
                                          </p:spTgt>
                                        </p:tgtEl>
                                        <p:attrNameLst>
                                          <p:attrName>style.visibility</p:attrName>
                                        </p:attrNameLst>
                                      </p:cBhvr>
                                      <p:to>
                                        <p:strVal val="visible"/>
                                      </p:to>
                                    </p:set>
                                    <p:animEffect transition="in" filter="wipe(left)">
                                      <p:cBhvr>
                                        <p:cTn id="7" dur="500"/>
                                        <p:tgtEl>
                                          <p:spTgt spid="19">
                                            <p:txEl>
                                              <p:pRg st="2" end="2"/>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left)">
                                      <p:cBhvr>
                                        <p:cTn id="15" dur="750"/>
                                        <p:tgtEl>
                                          <p:spTgt spid="4"/>
                                        </p:tgtEl>
                                      </p:cBhvr>
                                    </p:animEffect>
                                  </p:childTnLst>
                                </p:cTn>
                              </p:par>
                            </p:childTnLst>
                          </p:cTn>
                        </p:par>
                        <p:par>
                          <p:cTn id="16" fill="hold">
                            <p:stCondLst>
                              <p:cond delay="1750"/>
                            </p:stCondLst>
                            <p:childTnLst>
                              <p:par>
                                <p:cTn id="17" presetID="22" presetClass="entr" presetSubtype="8"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left)">
                                      <p:cBhvr>
                                        <p:cTn id="19" dur="750"/>
                                        <p:tgtEl>
                                          <p:spTgt spid="5"/>
                                        </p:tgtEl>
                                      </p:cBhvr>
                                    </p:animEffect>
                                  </p:childTnLst>
                                </p:cTn>
                              </p:par>
                            </p:childTnLst>
                          </p:cTn>
                        </p:par>
                        <p:par>
                          <p:cTn id="20" fill="hold">
                            <p:stCondLst>
                              <p:cond delay="2500"/>
                            </p:stCondLst>
                            <p:childTnLst>
                              <p:par>
                                <p:cTn id="21" presetID="22" presetClass="entr" presetSubtype="2" fill="hold"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right)">
                                      <p:cBhvr>
                                        <p:cTn id="23" dur="750"/>
                                        <p:tgtEl>
                                          <p:spTgt spid="6"/>
                                        </p:tgtEl>
                                      </p:cBhvr>
                                    </p:animEffect>
                                  </p:childTnLst>
                                </p:cTn>
                              </p:par>
                            </p:childTnLst>
                          </p:cTn>
                        </p:par>
                        <p:par>
                          <p:cTn id="24" fill="hold">
                            <p:stCondLst>
                              <p:cond delay="3250"/>
                            </p:stCondLst>
                            <p:childTnLst>
                              <p:par>
                                <p:cTn id="25" presetID="22" presetClass="entr" presetSubtype="8" fill="hold"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left)">
                                      <p:cBhvr>
                                        <p:cTn id="27" dur="750"/>
                                        <p:tgtEl>
                                          <p:spTgt spid="7"/>
                                        </p:tgtEl>
                                      </p:cBhvr>
                                    </p:animEffect>
                                  </p:childTnLst>
                                </p:cTn>
                              </p:par>
                            </p:childTnLst>
                          </p:cTn>
                        </p:par>
                        <p:par>
                          <p:cTn id="28" fill="hold">
                            <p:stCondLst>
                              <p:cond delay="4000"/>
                            </p:stCondLst>
                            <p:childTnLst>
                              <p:par>
                                <p:cTn id="29" presetID="22" presetClass="entr" presetSubtype="2" fill="hold" nodeType="after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wipe(right)">
                                      <p:cBhvr>
                                        <p:cTn id="31" dur="750"/>
                                        <p:tgtEl>
                                          <p:spTgt spid="8"/>
                                        </p:tgtEl>
                                      </p:cBhvr>
                                    </p:animEffect>
                                  </p:childTnLst>
                                </p:cTn>
                              </p:par>
                            </p:childTnLst>
                          </p:cTn>
                        </p:par>
                        <p:par>
                          <p:cTn id="32" fill="hold">
                            <p:stCondLst>
                              <p:cond delay="4750"/>
                            </p:stCondLst>
                            <p:childTnLst>
                              <p:par>
                                <p:cTn id="33" presetID="22" presetClass="entr" presetSubtype="8" fill="hold" nodeType="after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wipe(left)">
                                      <p:cBhvr>
                                        <p:cTn id="35" dur="750"/>
                                        <p:tgtEl>
                                          <p:spTgt spid="9"/>
                                        </p:tgtEl>
                                      </p:cBhvr>
                                    </p:animEffect>
                                  </p:childTnLst>
                                </p:cTn>
                              </p:par>
                            </p:childTnLst>
                          </p:cTn>
                        </p:par>
                        <p:par>
                          <p:cTn id="36" fill="hold">
                            <p:stCondLst>
                              <p:cond delay="5500"/>
                            </p:stCondLst>
                            <p:childTnLst>
                              <p:par>
                                <p:cTn id="37" presetID="22" presetClass="entr" presetSubtype="8" fill="hold" nodeType="after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wipe(left)">
                                      <p:cBhvr>
                                        <p:cTn id="39" dur="750"/>
                                        <p:tgtEl>
                                          <p:spTgt spid="11"/>
                                        </p:tgtEl>
                                      </p:cBhvr>
                                    </p:animEffect>
                                  </p:childTnLst>
                                </p:cTn>
                              </p:par>
                            </p:childTnLst>
                          </p:cTn>
                        </p:par>
                        <p:par>
                          <p:cTn id="40" fill="hold">
                            <p:stCondLst>
                              <p:cond delay="6250"/>
                            </p:stCondLst>
                            <p:childTnLst>
                              <p:par>
                                <p:cTn id="41" presetID="22" presetClass="entr" presetSubtype="2" fill="hold" nodeType="after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wipe(right)">
                                      <p:cBhvr>
                                        <p:cTn id="43" dur="750"/>
                                        <p:tgtEl>
                                          <p:spTgt spid="12"/>
                                        </p:tgtEl>
                                      </p:cBhvr>
                                    </p:animEffect>
                                  </p:childTnLst>
                                </p:cTn>
                              </p:par>
                            </p:childTnLst>
                          </p:cTn>
                        </p:par>
                        <p:par>
                          <p:cTn id="44" fill="hold">
                            <p:stCondLst>
                              <p:cond delay="7000"/>
                            </p:stCondLst>
                            <p:childTnLst>
                              <p:par>
                                <p:cTn id="45" presetID="22" presetClass="entr" presetSubtype="1" fill="hold" nodeType="after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wipe(up)">
                                      <p:cBhvr>
                                        <p:cTn id="4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uiExpand="1" build="p" bldLvl="2"/>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457200" y="525868"/>
            <a:ext cx="1905000" cy="338554"/>
          </a:xfrm>
          <a:prstGeom prst="rect">
            <a:avLst/>
          </a:prstGeom>
          <a:noFill/>
        </p:spPr>
        <p:txBody>
          <a:bodyPr wrap="square" rtlCol="0" anchor="ctr" anchorCtr="0">
            <a:spAutoFit/>
          </a:bodyPr>
          <a:lstStyle/>
          <a:p>
            <a:pPr algn="ctr"/>
            <a:r>
              <a:rPr lang="en-US" sz="1600" b="1" dirty="0">
                <a:solidFill>
                  <a:schemeClr val="bg1"/>
                </a:solidFill>
              </a:rPr>
              <a:t>Solved Problem</a:t>
            </a:r>
            <a:endParaRPr lang="en-US" sz="1600" b="1" dirty="0" smtClean="0">
              <a:solidFill>
                <a:schemeClr val="bg1"/>
              </a:solidFill>
            </a:endParaRPr>
          </a:p>
        </p:txBody>
      </p:sp>
      <p:sp>
        <p:nvSpPr>
          <p:cNvPr id="19" name="TextBox 18"/>
          <p:cNvSpPr txBox="1"/>
          <p:nvPr/>
        </p:nvSpPr>
        <p:spPr>
          <a:xfrm>
            <a:off x="457200" y="1173065"/>
            <a:ext cx="8229600" cy="1000274"/>
          </a:xfrm>
          <a:prstGeom prst="rect">
            <a:avLst/>
          </a:prstGeom>
          <a:noFill/>
        </p:spPr>
        <p:txBody>
          <a:bodyPr wrap="square" rtlCol="0">
            <a:spAutoFit/>
          </a:bodyPr>
          <a:lstStyle/>
          <a:p>
            <a:pPr defTabSz="742950"/>
            <a:r>
              <a:rPr lang="en-US" dirty="0">
                <a:solidFill>
                  <a:srgbClr val="7B0046"/>
                </a:solidFill>
              </a:rPr>
              <a:t>Solving the Problem</a:t>
            </a:r>
          </a:p>
          <a:p>
            <a:pPr defTabSz="742950"/>
            <a:endParaRPr lang="en-US" sz="900" b="1" dirty="0" smtClean="0">
              <a:solidFill>
                <a:srgbClr val="7B0046"/>
              </a:solidFill>
            </a:endParaRPr>
          </a:p>
          <a:p>
            <a:pPr marL="685800" indent="-685800"/>
            <a:r>
              <a:rPr lang="en-US" sz="1600" b="1" dirty="0" smtClean="0">
                <a:solidFill>
                  <a:srgbClr val="7B0046"/>
                </a:solidFill>
              </a:rPr>
              <a:t>Step 4</a:t>
            </a:r>
            <a:r>
              <a:rPr lang="en-US" sz="1600" dirty="0" smtClean="0"/>
              <a:t>  </a:t>
            </a:r>
            <a:r>
              <a:rPr lang="en-US" sz="1600" b="1" dirty="0"/>
              <a:t>Answer part (c) by explaining that if the Bank of Japan carries out a </a:t>
            </a:r>
            <a:r>
              <a:rPr lang="en-US" sz="1600" b="1" dirty="0" smtClean="0"/>
              <a:t>sterilized intervention</a:t>
            </a:r>
            <a:r>
              <a:rPr lang="en-US" sz="1600" b="1" dirty="0"/>
              <a:t>, the exchange rate will not change.</a:t>
            </a:r>
            <a:endParaRPr lang="en-US" sz="1600" b="1" dirty="0" smtClean="0"/>
          </a:p>
        </p:txBody>
      </p:sp>
      <p:sp>
        <p:nvSpPr>
          <p:cNvPr id="33" name="Round Same Side Corner Rectangle 10"/>
          <p:cNvSpPr/>
          <p:nvPr/>
        </p:nvSpPr>
        <p:spPr bwMode="auto">
          <a:xfrm>
            <a:off x="457200" y="560567"/>
            <a:ext cx="1905000" cy="266700"/>
          </a:xfrm>
          <a:prstGeom prst="round2SameRect">
            <a:avLst/>
          </a:prstGeom>
          <a:solidFill>
            <a:srgbClr val="7B0046"/>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smtClean="0">
              <a:ln>
                <a:noFill/>
              </a:ln>
              <a:solidFill>
                <a:schemeClr val="tx2"/>
              </a:solidFill>
              <a:effectLst/>
              <a:latin typeface="Arial" charset="0"/>
            </a:endParaRPr>
          </a:p>
        </p:txBody>
      </p:sp>
      <p:cxnSp>
        <p:nvCxnSpPr>
          <p:cNvPr id="34" name="Straight Connector 8"/>
          <p:cNvCxnSpPr/>
          <p:nvPr/>
        </p:nvCxnSpPr>
        <p:spPr bwMode="auto">
          <a:xfrm>
            <a:off x="457200" y="827267"/>
            <a:ext cx="8229600" cy="0"/>
          </a:xfrm>
          <a:prstGeom prst="line">
            <a:avLst/>
          </a:prstGeom>
          <a:noFill/>
          <a:ln w="38100" cap="flat" cmpd="sng" algn="ctr">
            <a:solidFill>
              <a:srgbClr val="7B0046"/>
            </a:solidFill>
            <a:prstDash val="solid"/>
            <a:round/>
            <a:headEnd type="none" w="med" len="med"/>
            <a:tailEnd type="none" w="med" len="med"/>
          </a:ln>
          <a:effectLst/>
        </p:spPr>
      </p:cxnSp>
      <p:sp>
        <p:nvSpPr>
          <p:cNvPr id="35" name="TextBox 34"/>
          <p:cNvSpPr txBox="1"/>
          <p:nvPr/>
        </p:nvSpPr>
        <p:spPr>
          <a:xfrm>
            <a:off x="457200" y="533079"/>
            <a:ext cx="1905000" cy="338554"/>
          </a:xfrm>
          <a:prstGeom prst="rect">
            <a:avLst/>
          </a:prstGeom>
          <a:noFill/>
        </p:spPr>
        <p:txBody>
          <a:bodyPr wrap="square" rtlCol="0" anchor="ctr" anchorCtr="0">
            <a:spAutoFit/>
          </a:bodyPr>
          <a:lstStyle/>
          <a:p>
            <a:pPr algn="ctr"/>
            <a:r>
              <a:rPr lang="en-US" sz="1600" b="1" dirty="0">
                <a:solidFill>
                  <a:schemeClr val="bg1"/>
                </a:solidFill>
              </a:rPr>
              <a:t>Solved Problem</a:t>
            </a:r>
            <a:endParaRPr lang="en-US" sz="1600" b="1" dirty="0" smtClean="0">
              <a:solidFill>
                <a:schemeClr val="bg1"/>
              </a:solidFill>
            </a:endParaRPr>
          </a:p>
        </p:txBody>
      </p:sp>
      <p:sp>
        <p:nvSpPr>
          <p:cNvPr id="36" name="TextBox 35"/>
          <p:cNvSpPr txBox="1"/>
          <p:nvPr/>
        </p:nvSpPr>
        <p:spPr>
          <a:xfrm>
            <a:off x="2362200" y="479962"/>
            <a:ext cx="700888" cy="400110"/>
          </a:xfrm>
          <a:prstGeom prst="rect">
            <a:avLst/>
          </a:prstGeom>
          <a:noFill/>
        </p:spPr>
        <p:txBody>
          <a:bodyPr wrap="square" rtlCol="0" anchor="ctr" anchorCtr="0">
            <a:spAutoFit/>
          </a:bodyPr>
          <a:lstStyle/>
          <a:p>
            <a:pPr algn="ctr"/>
            <a:r>
              <a:rPr lang="en-US" sz="2000" b="1" dirty="0" smtClean="0">
                <a:solidFill>
                  <a:srgbClr val="7B0046"/>
                </a:solidFill>
              </a:rPr>
              <a:t>16.2</a:t>
            </a:r>
          </a:p>
        </p:txBody>
      </p:sp>
      <p:sp>
        <p:nvSpPr>
          <p:cNvPr id="37" name="Rectangle 36"/>
          <p:cNvSpPr/>
          <p:nvPr/>
        </p:nvSpPr>
        <p:spPr>
          <a:xfrm>
            <a:off x="488830" y="852151"/>
            <a:ext cx="8197970" cy="369332"/>
          </a:xfrm>
          <a:prstGeom prst="rect">
            <a:avLst/>
          </a:prstGeom>
        </p:spPr>
        <p:txBody>
          <a:bodyPr wrap="square">
            <a:spAutoFit/>
          </a:bodyPr>
          <a:lstStyle/>
          <a:p>
            <a:r>
              <a:rPr lang="en-US" b="1" dirty="0">
                <a:solidFill>
                  <a:srgbClr val="7B0046"/>
                </a:solidFill>
              </a:rPr>
              <a:t>The Bank of Japan Counters the Rising Yen</a:t>
            </a:r>
          </a:p>
        </p:txBody>
      </p:sp>
      <p:sp>
        <p:nvSpPr>
          <p:cNvPr id="13" name="Title 1"/>
          <p:cNvSpPr txBox="1">
            <a:spLocks/>
          </p:cNvSpPr>
          <p:nvPr/>
        </p:nvSpPr>
        <p:spPr bwMode="auto">
          <a:xfrm>
            <a:off x="429054" y="6290846"/>
            <a:ext cx="68929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sz="2400" b="1">
                <a:solidFill>
                  <a:srgbClr val="194F8B"/>
                </a:solidFill>
                <a:latin typeface="+mj-lt"/>
                <a:ea typeface="+mj-ea"/>
                <a:cs typeface="+mj-cs"/>
              </a:defRPr>
            </a:lvl1pPr>
            <a:lvl2pPr algn="l" rtl="0" eaLnBrk="0" fontAlgn="base" hangingPunct="0">
              <a:spcBef>
                <a:spcPct val="0"/>
              </a:spcBef>
              <a:spcAft>
                <a:spcPct val="0"/>
              </a:spcAft>
              <a:defRPr sz="2400" b="1">
                <a:solidFill>
                  <a:srgbClr val="194F8B"/>
                </a:solidFill>
                <a:latin typeface="Arial" charset="0"/>
              </a:defRPr>
            </a:lvl2pPr>
            <a:lvl3pPr algn="l" rtl="0" eaLnBrk="0" fontAlgn="base" hangingPunct="0">
              <a:spcBef>
                <a:spcPct val="0"/>
              </a:spcBef>
              <a:spcAft>
                <a:spcPct val="0"/>
              </a:spcAft>
              <a:defRPr sz="2400" b="1">
                <a:solidFill>
                  <a:srgbClr val="194F8B"/>
                </a:solidFill>
                <a:latin typeface="Arial" charset="0"/>
              </a:defRPr>
            </a:lvl3pPr>
            <a:lvl4pPr algn="l" rtl="0" eaLnBrk="0" fontAlgn="base" hangingPunct="0">
              <a:spcBef>
                <a:spcPct val="0"/>
              </a:spcBef>
              <a:spcAft>
                <a:spcPct val="0"/>
              </a:spcAft>
              <a:defRPr sz="2400" b="1">
                <a:solidFill>
                  <a:srgbClr val="194F8B"/>
                </a:solidFill>
                <a:latin typeface="Arial" charset="0"/>
              </a:defRPr>
            </a:lvl4pPr>
            <a:lvl5pPr algn="l" rtl="0" eaLnBrk="0" fontAlgn="base" hangingPunct="0">
              <a:spcBef>
                <a:spcPct val="0"/>
              </a:spcBef>
              <a:spcAft>
                <a:spcPct val="0"/>
              </a:spcAft>
              <a:defRPr sz="2400" b="1">
                <a:solidFill>
                  <a:srgbClr val="194F8B"/>
                </a:solidFill>
                <a:latin typeface="Arial" charset="0"/>
              </a:defRPr>
            </a:lvl5pPr>
            <a:lvl6pPr marL="457200" algn="l" rtl="0" fontAlgn="base">
              <a:spcBef>
                <a:spcPct val="0"/>
              </a:spcBef>
              <a:spcAft>
                <a:spcPct val="0"/>
              </a:spcAft>
              <a:defRPr sz="2400" b="1">
                <a:solidFill>
                  <a:srgbClr val="194F8B"/>
                </a:solidFill>
                <a:latin typeface="Arial" charset="0"/>
              </a:defRPr>
            </a:lvl6pPr>
            <a:lvl7pPr marL="914400" algn="l" rtl="0" fontAlgn="base">
              <a:spcBef>
                <a:spcPct val="0"/>
              </a:spcBef>
              <a:spcAft>
                <a:spcPct val="0"/>
              </a:spcAft>
              <a:defRPr sz="2400" b="1">
                <a:solidFill>
                  <a:srgbClr val="194F8B"/>
                </a:solidFill>
                <a:latin typeface="Arial" charset="0"/>
              </a:defRPr>
            </a:lvl7pPr>
            <a:lvl8pPr marL="1371600" algn="l" rtl="0" fontAlgn="base">
              <a:spcBef>
                <a:spcPct val="0"/>
              </a:spcBef>
              <a:spcAft>
                <a:spcPct val="0"/>
              </a:spcAft>
              <a:defRPr sz="2400" b="1">
                <a:solidFill>
                  <a:srgbClr val="194F8B"/>
                </a:solidFill>
                <a:latin typeface="Arial" charset="0"/>
              </a:defRPr>
            </a:lvl8pPr>
            <a:lvl9pPr marL="1828800" algn="l" rtl="0" fontAlgn="base">
              <a:spcBef>
                <a:spcPct val="0"/>
              </a:spcBef>
              <a:spcAft>
                <a:spcPct val="0"/>
              </a:spcAft>
              <a:defRPr sz="2400" b="1">
                <a:solidFill>
                  <a:srgbClr val="194F8B"/>
                </a:solidFill>
                <a:latin typeface="Arial" charset="0"/>
              </a:defRPr>
            </a:lvl9pPr>
          </a:lstStyle>
          <a:p>
            <a:r>
              <a:rPr lang="en-US" sz="1600" dirty="0">
                <a:solidFill>
                  <a:schemeClr val="bg1">
                    <a:lumMod val="75000"/>
                  </a:schemeClr>
                </a:solidFill>
                <a:latin typeface="Arial" pitchFamily="34" charset="0"/>
                <a:cs typeface="Arial" pitchFamily="34" charset="0"/>
              </a:rPr>
              <a:t>Foreign Exchange Interventions and the Exchange Rate</a:t>
            </a:r>
          </a:p>
        </p:txBody>
      </p:sp>
      <p:cxnSp>
        <p:nvCxnSpPr>
          <p:cNvPr id="11" name="Straight Connector 8"/>
          <p:cNvCxnSpPr/>
          <p:nvPr/>
        </p:nvCxnSpPr>
        <p:spPr bwMode="auto">
          <a:xfrm>
            <a:off x="429054" y="6248400"/>
            <a:ext cx="8229600" cy="0"/>
          </a:xfrm>
          <a:prstGeom prst="line">
            <a:avLst/>
          </a:prstGeom>
          <a:noFill/>
          <a:ln w="38100" cap="flat" cmpd="sng" algn="ctr">
            <a:solidFill>
              <a:srgbClr val="7B0046"/>
            </a:solidFill>
            <a:prstDash val="solid"/>
            <a:round/>
            <a:headEnd type="none" w="med" len="med"/>
            <a:tailEnd type="none" w="med" len="med"/>
          </a:ln>
          <a:effectLst/>
        </p:spPr>
      </p:cxnSp>
      <p:sp>
        <p:nvSpPr>
          <p:cNvPr id="2" name="Rectangle 1"/>
          <p:cNvSpPr/>
          <p:nvPr/>
        </p:nvSpPr>
        <p:spPr>
          <a:xfrm>
            <a:off x="1162050" y="2133600"/>
            <a:ext cx="7467600" cy="3308598"/>
          </a:xfrm>
          <a:prstGeom prst="rect">
            <a:avLst/>
          </a:prstGeom>
        </p:spPr>
        <p:txBody>
          <a:bodyPr wrap="square">
            <a:spAutoFit/>
          </a:bodyPr>
          <a:lstStyle/>
          <a:p>
            <a:pPr>
              <a:lnSpc>
                <a:spcPts val="2400"/>
              </a:lnSpc>
            </a:pPr>
            <a:r>
              <a:rPr lang="en-US" dirty="0"/>
              <a:t>If the Bank of </a:t>
            </a:r>
            <a:r>
              <a:rPr lang="en-US" dirty="0" smtClean="0"/>
              <a:t>Japan were </a:t>
            </a:r>
            <a:r>
              <a:rPr lang="en-US" dirty="0"/>
              <a:t>to intervene by purchasing U.S. dollar-denominated assets, such </a:t>
            </a:r>
            <a:r>
              <a:rPr lang="en-US" dirty="0" smtClean="0"/>
              <a:t>as Treasury </a:t>
            </a:r>
            <a:r>
              <a:rPr lang="en-US" dirty="0"/>
              <a:t>bills, the effect on the Japanese monetary base would be the same </a:t>
            </a:r>
            <a:r>
              <a:rPr lang="en-US" dirty="0" smtClean="0"/>
              <a:t>as that </a:t>
            </a:r>
            <a:r>
              <a:rPr lang="en-US" dirty="0"/>
              <a:t>of an open market purchase: The Japanese monetary base would rise, </a:t>
            </a:r>
            <a:r>
              <a:rPr lang="en-US" dirty="0" smtClean="0"/>
              <a:t>and Japanese </a:t>
            </a:r>
            <a:r>
              <a:rPr lang="en-US" dirty="0"/>
              <a:t>interest rates would fall. </a:t>
            </a:r>
            <a:endParaRPr lang="en-US" dirty="0" smtClean="0"/>
          </a:p>
          <a:p>
            <a:endParaRPr lang="en-US" sz="900" dirty="0"/>
          </a:p>
          <a:p>
            <a:pPr>
              <a:lnSpc>
                <a:spcPts val="2400"/>
              </a:lnSpc>
            </a:pPr>
            <a:r>
              <a:rPr lang="en-US" dirty="0" smtClean="0"/>
              <a:t>This </a:t>
            </a:r>
            <a:r>
              <a:rPr lang="en-US" dirty="0"/>
              <a:t>would be an unsterilized </a:t>
            </a:r>
            <a:r>
              <a:rPr lang="en-US" dirty="0" smtClean="0"/>
              <a:t>intervention and </a:t>
            </a:r>
            <a:r>
              <a:rPr lang="en-US" dirty="0"/>
              <a:t>would lower the exchange value of the yen. But if the Bank of Japan </a:t>
            </a:r>
            <a:r>
              <a:rPr lang="en-US" dirty="0" smtClean="0"/>
              <a:t>kept interest </a:t>
            </a:r>
            <a:r>
              <a:rPr lang="en-US" dirty="0"/>
              <a:t>rates constant by engaging in an open market sale at the same </a:t>
            </a:r>
            <a:r>
              <a:rPr lang="en-US" dirty="0" smtClean="0"/>
              <a:t>time that </a:t>
            </a:r>
            <a:r>
              <a:rPr lang="en-US" dirty="0"/>
              <a:t>it purchased U.S. Treasury bills, this sterilized intervention would </a:t>
            </a:r>
            <a:r>
              <a:rPr lang="en-US" dirty="0" smtClean="0"/>
              <a:t>not reduce </a:t>
            </a:r>
            <a:r>
              <a:rPr lang="en-US" dirty="0"/>
              <a:t>the exchange value of the yen.</a:t>
            </a:r>
          </a:p>
        </p:txBody>
      </p:sp>
    </p:spTree>
    <p:extLst>
      <p:ext uri="{BB962C8B-B14F-4D97-AF65-F5344CB8AC3E}">
        <p14:creationId xmlns:p14="http://schemas.microsoft.com/office/powerpoint/2010/main" val="548360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9">
                                            <p:txEl>
                                              <p:pRg st="2" end="2"/>
                                            </p:txEl>
                                          </p:spTgt>
                                        </p:tgtEl>
                                        <p:attrNameLst>
                                          <p:attrName>style.visibility</p:attrName>
                                        </p:attrNameLst>
                                      </p:cBhvr>
                                      <p:to>
                                        <p:strVal val="visible"/>
                                      </p:to>
                                    </p:set>
                                    <p:animEffect transition="in" filter="wipe(left)">
                                      <p:cBhvr>
                                        <p:cTn id="7" dur="500"/>
                                        <p:tgtEl>
                                          <p:spTgt spid="19">
                                            <p:txEl>
                                              <p:pRg st="2" end="2"/>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animEffect transition="in" filter="wipe(left)">
                                      <p:cBhvr>
                                        <p:cTn id="11" dur="500"/>
                                        <p:tgtEl>
                                          <p:spTgt spid="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
                                            <p:txEl>
                                              <p:pRg st="2" end="2"/>
                                            </p:txEl>
                                          </p:spTgt>
                                        </p:tgtEl>
                                        <p:attrNameLst>
                                          <p:attrName>style.visibility</p:attrName>
                                        </p:attrNameLst>
                                      </p:cBhvr>
                                      <p:to>
                                        <p:strVal val="visible"/>
                                      </p:to>
                                    </p:set>
                                    <p:animEffect transition="in" filter="wipe(left)">
                                      <p:cBhvr>
                                        <p:cTn id="16" dur="500"/>
                                        <p:tgtEl>
                                          <p:spTgt spid="2">
                                            <p:txEl>
                                              <p:pRg st="2" end="2"/>
                                            </p:txEl>
                                          </p:spTgt>
                                        </p:tgtEl>
                                      </p:cBhvr>
                                    </p:animEffect>
                                  </p:childTnLst>
                                </p:cTn>
                              </p:par>
                            </p:childTnLst>
                          </p:cTn>
                        </p:par>
                        <p:par>
                          <p:cTn id="17" fill="hold">
                            <p:stCondLst>
                              <p:cond delay="500"/>
                            </p:stCondLst>
                            <p:childTnLst>
                              <p:par>
                                <p:cTn id="18" presetID="22" presetClass="entr" presetSubtype="8" fill="hold"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wipe(left)">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bldLvl="2"/>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Foreign Exchange Interventions and the Exchange Rate</a:t>
            </a:r>
          </a:p>
        </p:txBody>
      </p:sp>
      <p:sp>
        <p:nvSpPr>
          <p:cNvPr id="9" name="Rectangle 8"/>
          <p:cNvSpPr/>
          <p:nvPr/>
        </p:nvSpPr>
        <p:spPr>
          <a:xfrm>
            <a:off x="453476" y="1140232"/>
            <a:ext cx="8231461" cy="4031873"/>
          </a:xfrm>
          <a:prstGeom prst="rect">
            <a:avLst/>
          </a:prstGeom>
        </p:spPr>
        <p:txBody>
          <a:bodyPr wrap="square">
            <a:spAutoFit/>
          </a:bodyPr>
          <a:lstStyle/>
          <a:p>
            <a:pPr>
              <a:lnSpc>
                <a:spcPts val="2400"/>
              </a:lnSpc>
            </a:pPr>
            <a:r>
              <a:rPr lang="en-US" b="1" dirty="0">
                <a:solidFill>
                  <a:srgbClr val="7B0046"/>
                </a:solidFill>
              </a:rPr>
              <a:t>Capital </a:t>
            </a:r>
            <a:r>
              <a:rPr lang="en-US" b="1" dirty="0" smtClean="0">
                <a:solidFill>
                  <a:srgbClr val="7B0046"/>
                </a:solidFill>
              </a:rPr>
              <a:t>controls </a:t>
            </a:r>
            <a:r>
              <a:rPr lang="en-US" dirty="0" smtClean="0"/>
              <a:t>Government-imposed restrictions </a:t>
            </a:r>
            <a:r>
              <a:rPr lang="en-US" dirty="0"/>
              <a:t>on </a:t>
            </a:r>
            <a:r>
              <a:rPr lang="en-US" dirty="0" smtClean="0"/>
              <a:t>foreign investors </a:t>
            </a:r>
            <a:r>
              <a:rPr lang="en-US" dirty="0"/>
              <a:t>buying </a:t>
            </a:r>
            <a:r>
              <a:rPr lang="en-US" dirty="0" smtClean="0"/>
              <a:t>domestic assets </a:t>
            </a:r>
            <a:r>
              <a:rPr lang="en-US" dirty="0"/>
              <a:t>or on </a:t>
            </a:r>
            <a:r>
              <a:rPr lang="en-US" dirty="0" smtClean="0"/>
              <a:t>domestic investors </a:t>
            </a:r>
            <a:r>
              <a:rPr lang="en-US" dirty="0"/>
              <a:t>buying </a:t>
            </a:r>
            <a:r>
              <a:rPr lang="en-US" dirty="0" smtClean="0"/>
              <a:t>foreign assets.</a:t>
            </a:r>
          </a:p>
          <a:p>
            <a:endParaRPr lang="en-US" sz="900" dirty="0"/>
          </a:p>
          <a:p>
            <a:pPr>
              <a:lnSpc>
                <a:spcPts val="2400"/>
              </a:lnSpc>
            </a:pPr>
            <a:r>
              <a:rPr lang="en-US" dirty="0"/>
              <a:t>Capital controls have significant problems. </a:t>
            </a:r>
            <a:endParaRPr lang="en-US" dirty="0" smtClean="0"/>
          </a:p>
          <a:p>
            <a:endParaRPr lang="en-US" sz="900" dirty="0"/>
          </a:p>
          <a:p>
            <a:pPr>
              <a:lnSpc>
                <a:spcPts val="2400"/>
              </a:lnSpc>
            </a:pPr>
            <a:r>
              <a:rPr lang="en-US" dirty="0" smtClean="0"/>
              <a:t>First</a:t>
            </a:r>
            <a:r>
              <a:rPr lang="en-US" dirty="0"/>
              <a:t>, </a:t>
            </a:r>
            <a:r>
              <a:rPr lang="en-US" dirty="0" smtClean="0"/>
              <a:t>the result of having to receive </a:t>
            </a:r>
            <a:r>
              <a:rPr lang="en-US" dirty="0"/>
              <a:t>permission from the government </a:t>
            </a:r>
            <a:r>
              <a:rPr lang="en-US" dirty="0" smtClean="0"/>
              <a:t>to exchange </a:t>
            </a:r>
            <a:r>
              <a:rPr lang="en-US" dirty="0"/>
              <a:t>domestic currency for foreign </a:t>
            </a:r>
            <a:r>
              <a:rPr lang="en-US" dirty="0" smtClean="0"/>
              <a:t>currency is corruption. </a:t>
            </a:r>
          </a:p>
          <a:p>
            <a:endParaRPr lang="en-US" sz="900" dirty="0"/>
          </a:p>
          <a:p>
            <a:pPr>
              <a:lnSpc>
                <a:spcPts val="2400"/>
              </a:lnSpc>
            </a:pPr>
            <a:r>
              <a:rPr lang="en-US" dirty="0"/>
              <a:t>Second, multinational </a:t>
            </a:r>
            <a:r>
              <a:rPr lang="en-US" dirty="0" smtClean="0"/>
              <a:t>firms will have difficulty </a:t>
            </a:r>
            <a:r>
              <a:rPr lang="en-US" dirty="0"/>
              <a:t>returning any profits they earn to their home countries if they can’t </a:t>
            </a:r>
            <a:r>
              <a:rPr lang="en-US" dirty="0" smtClean="0"/>
              <a:t>exchange domestic </a:t>
            </a:r>
            <a:r>
              <a:rPr lang="en-US" dirty="0"/>
              <a:t>currency for foreign currency</a:t>
            </a:r>
            <a:r>
              <a:rPr lang="en-US" dirty="0" smtClean="0"/>
              <a:t>.</a:t>
            </a:r>
          </a:p>
          <a:p>
            <a:endParaRPr lang="en-US" sz="900" dirty="0"/>
          </a:p>
          <a:p>
            <a:pPr>
              <a:lnSpc>
                <a:spcPts val="2400"/>
              </a:lnSpc>
            </a:pPr>
            <a:r>
              <a:rPr lang="en-US" dirty="0"/>
              <a:t>Finally, </a:t>
            </a:r>
            <a:r>
              <a:rPr lang="en-US" dirty="0" smtClean="0"/>
              <a:t>in practice</a:t>
            </a:r>
            <a:r>
              <a:rPr lang="en-US" dirty="0"/>
              <a:t>, </a:t>
            </a:r>
            <a:r>
              <a:rPr lang="en-US" dirty="0" smtClean="0"/>
              <a:t>individuals and firms resort </a:t>
            </a:r>
            <a:r>
              <a:rPr lang="en-US" dirty="0"/>
              <a:t>to a black market where currency traders are willing to </a:t>
            </a:r>
            <a:r>
              <a:rPr lang="en-US" dirty="0" smtClean="0"/>
              <a:t>illegally exchange </a:t>
            </a:r>
            <a:r>
              <a:rPr lang="en-US" dirty="0"/>
              <a:t>domestic currency for foreign currency</a:t>
            </a:r>
            <a:r>
              <a:rPr lang="en-US" dirty="0" smtClean="0"/>
              <a:t>.</a:t>
            </a:r>
            <a:endParaRPr lang="en-US" dirty="0"/>
          </a:p>
        </p:txBody>
      </p:sp>
      <p:sp>
        <p:nvSpPr>
          <p:cNvPr id="5" name="Rectangle 4"/>
          <p:cNvSpPr/>
          <p:nvPr/>
        </p:nvSpPr>
        <p:spPr>
          <a:xfrm>
            <a:off x="448104" y="430768"/>
            <a:ext cx="2164375" cy="400110"/>
          </a:xfrm>
          <a:prstGeom prst="rect">
            <a:avLst/>
          </a:prstGeom>
        </p:spPr>
        <p:txBody>
          <a:bodyPr wrap="none">
            <a:spAutoFit/>
          </a:bodyPr>
          <a:lstStyle/>
          <a:p>
            <a:r>
              <a:rPr lang="en-US" sz="2000" b="1" dirty="0">
                <a:solidFill>
                  <a:srgbClr val="CF8B2D"/>
                </a:solidFill>
              </a:rPr>
              <a:t>Capital Controls</a:t>
            </a:r>
            <a:endParaRPr lang="en-US" sz="2000" dirty="0">
              <a:solidFill>
                <a:srgbClr val="CF8B2D"/>
              </a:solidFill>
            </a:endParaRPr>
          </a:p>
        </p:txBody>
      </p:sp>
    </p:spTree>
    <p:extLst>
      <p:ext uri="{BB962C8B-B14F-4D97-AF65-F5344CB8AC3E}">
        <p14:creationId xmlns:p14="http://schemas.microsoft.com/office/powerpoint/2010/main" val="819161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wipe(left)">
                                      <p:cBhvr>
                                        <p:cTn id="11" dur="500"/>
                                        <p:tgtEl>
                                          <p:spTgt spid="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9">
                                            <p:txEl>
                                              <p:pRg st="2" end="2"/>
                                            </p:txEl>
                                          </p:spTgt>
                                        </p:tgtEl>
                                        <p:attrNameLst>
                                          <p:attrName>style.visibility</p:attrName>
                                        </p:attrNameLst>
                                      </p:cBhvr>
                                      <p:to>
                                        <p:strVal val="visible"/>
                                      </p:to>
                                    </p:set>
                                    <p:animEffect transition="in" filter="wipe(left)">
                                      <p:cBhvr>
                                        <p:cTn id="16" dur="500"/>
                                        <p:tgtEl>
                                          <p:spTgt spid="9">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animEffect transition="in" filter="wipe(left)">
                                      <p:cBhvr>
                                        <p:cTn id="21" dur="500"/>
                                        <p:tgtEl>
                                          <p:spTgt spid="9">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9">
                                            <p:txEl>
                                              <p:pRg st="6" end="6"/>
                                            </p:txEl>
                                          </p:spTgt>
                                        </p:tgtEl>
                                        <p:attrNameLst>
                                          <p:attrName>style.visibility</p:attrName>
                                        </p:attrNameLst>
                                      </p:cBhvr>
                                      <p:to>
                                        <p:strVal val="visible"/>
                                      </p:to>
                                    </p:set>
                                    <p:animEffect transition="in" filter="wipe(left)">
                                      <p:cBhvr>
                                        <p:cTn id="26" dur="500"/>
                                        <p:tgtEl>
                                          <p:spTgt spid="9">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9">
                                            <p:txEl>
                                              <p:pRg st="8" end="8"/>
                                            </p:txEl>
                                          </p:spTgt>
                                        </p:tgtEl>
                                        <p:attrNameLst>
                                          <p:attrName>style.visibility</p:attrName>
                                        </p:attrNameLst>
                                      </p:cBhvr>
                                      <p:to>
                                        <p:strVal val="visible"/>
                                      </p:to>
                                    </p:set>
                                    <p:animEffect transition="in" filter="wipe(left)">
                                      <p:cBhvr>
                                        <p:cTn id="31"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479321" y="2405177"/>
            <a:ext cx="552450" cy="250616"/>
          </a:xfrm>
          <a:prstGeom prst="roundRect">
            <a:avLst/>
          </a:prstGeom>
          <a:solidFill>
            <a:srgbClr val="4B75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12" name="TextBox 11"/>
          <p:cNvSpPr txBox="1"/>
          <p:nvPr/>
        </p:nvSpPr>
        <p:spPr>
          <a:xfrm>
            <a:off x="435778" y="2343264"/>
            <a:ext cx="663679" cy="369332"/>
          </a:xfrm>
          <a:prstGeom prst="rect">
            <a:avLst/>
          </a:prstGeom>
          <a:noFill/>
        </p:spPr>
        <p:txBody>
          <a:bodyPr wrap="square" rtlCol="0" anchor="ctr" anchorCtr="0">
            <a:spAutoFit/>
          </a:bodyPr>
          <a:lstStyle/>
          <a:p>
            <a:pPr algn="ctr"/>
            <a:r>
              <a:rPr lang="en-US" b="1" dirty="0" smtClean="0">
                <a:solidFill>
                  <a:schemeClr val="bg1"/>
                </a:solidFill>
              </a:rPr>
              <a:t>16.3</a:t>
            </a:r>
            <a:endParaRPr lang="en-US" sz="2000" b="1" dirty="0" smtClean="0">
              <a:solidFill>
                <a:schemeClr val="bg1"/>
              </a:solidFill>
            </a:endParaRPr>
          </a:p>
        </p:txBody>
      </p:sp>
      <p:sp>
        <p:nvSpPr>
          <p:cNvPr id="13" name="TextBox 12"/>
          <p:cNvSpPr txBox="1"/>
          <p:nvPr/>
        </p:nvSpPr>
        <p:spPr>
          <a:xfrm>
            <a:off x="983074" y="2374042"/>
            <a:ext cx="2313647" cy="369332"/>
          </a:xfrm>
          <a:prstGeom prst="rect">
            <a:avLst/>
          </a:prstGeom>
          <a:noFill/>
        </p:spPr>
        <p:txBody>
          <a:bodyPr wrap="none" rtlCol="0">
            <a:spAutoFit/>
          </a:bodyPr>
          <a:lstStyle/>
          <a:p>
            <a:r>
              <a:rPr lang="en-US" b="1" dirty="0" smtClean="0">
                <a:solidFill>
                  <a:srgbClr val="4B7520"/>
                </a:solidFill>
                <a:latin typeface="Arial Rounded MT Bold" pitchFamily="34" charset="0"/>
              </a:rPr>
              <a:t>Learning Objective</a:t>
            </a:r>
            <a:endParaRPr lang="en-US" b="1" dirty="0">
              <a:solidFill>
                <a:srgbClr val="4B7520"/>
              </a:solidFill>
              <a:latin typeface="Arial Rounded MT Bold" pitchFamily="34" charset="0"/>
            </a:endParaRPr>
          </a:p>
        </p:txBody>
      </p:sp>
      <p:sp>
        <p:nvSpPr>
          <p:cNvPr id="14" name="TextBox 13"/>
          <p:cNvSpPr txBox="1"/>
          <p:nvPr/>
        </p:nvSpPr>
        <p:spPr>
          <a:xfrm>
            <a:off x="392237" y="2743374"/>
            <a:ext cx="8599363" cy="369332"/>
          </a:xfrm>
          <a:prstGeom prst="rect">
            <a:avLst/>
          </a:prstGeom>
          <a:noFill/>
        </p:spPr>
        <p:txBody>
          <a:bodyPr wrap="square" rtlCol="0">
            <a:spAutoFit/>
          </a:bodyPr>
          <a:lstStyle/>
          <a:p>
            <a:r>
              <a:rPr lang="en-US" dirty="0">
                <a:solidFill>
                  <a:srgbClr val="384EA2"/>
                </a:solidFill>
                <a:latin typeface="Arial" pitchFamily="34" charset="0"/>
                <a:cs typeface="Arial" pitchFamily="34" charset="0"/>
              </a:rPr>
              <a:t>Understand how </a:t>
            </a:r>
            <a:r>
              <a:rPr lang="en-US" dirty="0" smtClean="0">
                <a:solidFill>
                  <a:srgbClr val="384EA2"/>
                </a:solidFill>
                <a:latin typeface="Arial" pitchFamily="34" charset="0"/>
                <a:cs typeface="Arial" pitchFamily="34" charset="0"/>
              </a:rPr>
              <a:t>the balance </a:t>
            </a:r>
            <a:r>
              <a:rPr lang="en-US" dirty="0">
                <a:solidFill>
                  <a:srgbClr val="384EA2"/>
                </a:solidFill>
                <a:latin typeface="Arial" pitchFamily="34" charset="0"/>
                <a:cs typeface="Arial" pitchFamily="34" charset="0"/>
              </a:rPr>
              <a:t>of payments </a:t>
            </a:r>
            <a:r>
              <a:rPr lang="en-US" dirty="0" smtClean="0">
                <a:solidFill>
                  <a:srgbClr val="384EA2"/>
                </a:solidFill>
                <a:latin typeface="Arial" pitchFamily="34" charset="0"/>
                <a:cs typeface="Arial" pitchFamily="34" charset="0"/>
              </a:rPr>
              <a:t>is calculated.</a:t>
            </a:r>
            <a:endParaRPr lang="en-US" dirty="0">
              <a:solidFill>
                <a:srgbClr val="384EA2"/>
              </a:solidFill>
              <a:latin typeface="Arial" pitchFamily="34" charset="0"/>
              <a:cs typeface="Arial" pitchFamily="34" charset="0"/>
            </a:endParaRPr>
          </a:p>
        </p:txBody>
      </p:sp>
    </p:spTree>
    <p:extLst>
      <p:ext uri="{BB962C8B-B14F-4D97-AF65-F5344CB8AC3E}">
        <p14:creationId xmlns:p14="http://schemas.microsoft.com/office/powerpoint/2010/main" val="397851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p:cTn id="11" dur="500" fill="hold"/>
                                        <p:tgtEl>
                                          <p:spTgt spid="12"/>
                                        </p:tgtEl>
                                        <p:attrNameLst>
                                          <p:attrName>ppt_w</p:attrName>
                                        </p:attrNameLst>
                                      </p:cBhvr>
                                      <p:tavLst>
                                        <p:tav tm="0">
                                          <p:val>
                                            <p:fltVal val="0"/>
                                          </p:val>
                                        </p:tav>
                                        <p:tav tm="100000">
                                          <p:val>
                                            <p:strVal val="#ppt_w"/>
                                          </p:val>
                                        </p:tav>
                                      </p:tavLst>
                                    </p:anim>
                                    <p:anim calcmode="lin" valueType="num">
                                      <p:cBhvr>
                                        <p:cTn id="12" dur="500" fill="hold"/>
                                        <p:tgtEl>
                                          <p:spTgt spid="12"/>
                                        </p:tgtEl>
                                        <p:attrNameLst>
                                          <p:attrName>ppt_h</p:attrName>
                                        </p:attrNameLst>
                                      </p:cBhvr>
                                      <p:tavLst>
                                        <p:tav tm="0">
                                          <p:val>
                                            <p:strVal val="#ppt_h"/>
                                          </p:val>
                                        </p:tav>
                                        <p:tav tm="100000">
                                          <p:val>
                                            <p:strVal val="#ppt_h"/>
                                          </p:val>
                                        </p:tav>
                                      </p:tavLst>
                                    </p:anim>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wipe(left)">
                                      <p:cBhvr>
                                        <p:cTn id="16" dur="500"/>
                                        <p:tgtEl>
                                          <p:spTgt spid="13"/>
                                        </p:tgtEl>
                                      </p:cBhvr>
                                    </p:animEffect>
                                  </p:childTnLst>
                                </p:cTn>
                              </p:par>
                            </p:childTnLst>
                          </p:cTn>
                        </p:par>
                        <p:par>
                          <p:cTn id="17" fill="hold">
                            <p:stCondLst>
                              <p:cond delay="1000"/>
                            </p:stCondLst>
                            <p:childTnLst>
                              <p:par>
                                <p:cTn id="18" presetID="22" presetClass="entr" presetSubtype="8" fill="hold" grpId="0"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wipe(left)">
                                      <p:cBhvr>
                                        <p:cTn id="2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p:bldP spid="13" grpId="0"/>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48" y="-31552"/>
            <a:ext cx="9154048" cy="2012752"/>
          </a:xfrm>
          <a:prstGeom prst="rect">
            <a:avLst/>
          </a:prstGeom>
        </p:spPr>
      </p:pic>
      <p:sp>
        <p:nvSpPr>
          <p:cNvPr id="2" name="Title 1"/>
          <p:cNvSpPr>
            <a:spLocks noGrp="1"/>
          </p:cNvSpPr>
          <p:nvPr>
            <p:ph type="title"/>
          </p:nvPr>
        </p:nvSpPr>
        <p:spPr>
          <a:xfrm>
            <a:off x="3048000" y="1148894"/>
            <a:ext cx="5638800" cy="954107"/>
          </a:xfrm>
        </p:spPr>
        <p:txBody>
          <a:bodyPr wrap="square" anchor="ctr">
            <a:spAutoFit/>
          </a:bodyPr>
          <a:lstStyle/>
          <a:p>
            <a:pPr algn="l"/>
            <a:r>
              <a:rPr lang="en-US" sz="2800" b="1" dirty="0">
                <a:solidFill>
                  <a:srgbClr val="7B0046"/>
                </a:solidFill>
                <a:latin typeface="Arial" pitchFamily="34" charset="0"/>
                <a:cs typeface="Arial" pitchFamily="34" charset="0"/>
              </a:rPr>
              <a:t>The International Financial </a:t>
            </a:r>
            <a:r>
              <a:rPr lang="en-US" sz="2800" b="1" dirty="0" smtClean="0">
                <a:solidFill>
                  <a:srgbClr val="7B0046"/>
                </a:solidFill>
                <a:latin typeface="Arial" pitchFamily="34" charset="0"/>
                <a:cs typeface="Arial" pitchFamily="34" charset="0"/>
              </a:rPr>
              <a:t>System and </a:t>
            </a:r>
            <a:r>
              <a:rPr lang="en-US" sz="2800" b="1" dirty="0">
                <a:solidFill>
                  <a:srgbClr val="7B0046"/>
                </a:solidFill>
                <a:latin typeface="Arial" pitchFamily="34" charset="0"/>
                <a:cs typeface="Arial" pitchFamily="34" charset="0"/>
              </a:rPr>
              <a:t>Monetary Policy</a:t>
            </a:r>
            <a:endParaRPr lang="en-US" sz="2800" dirty="0">
              <a:solidFill>
                <a:srgbClr val="7B0046"/>
              </a:solidFill>
              <a:latin typeface="Arial" pitchFamily="34" charset="0"/>
              <a:cs typeface="Arial" pitchFamily="34" charset="0"/>
            </a:endParaRPr>
          </a:p>
        </p:txBody>
      </p:sp>
      <p:sp>
        <p:nvSpPr>
          <p:cNvPr id="11" name="TextBox 10"/>
          <p:cNvSpPr txBox="1"/>
          <p:nvPr/>
        </p:nvSpPr>
        <p:spPr>
          <a:xfrm>
            <a:off x="533400" y="906213"/>
            <a:ext cx="1335045" cy="307777"/>
          </a:xfrm>
          <a:prstGeom prst="rect">
            <a:avLst/>
          </a:prstGeom>
          <a:noFill/>
        </p:spPr>
        <p:txBody>
          <a:bodyPr wrap="none" rtlCol="0">
            <a:spAutoFit/>
          </a:bodyPr>
          <a:lstStyle/>
          <a:p>
            <a:r>
              <a:rPr lang="en-US" sz="1400" b="1" dirty="0" smtClean="0">
                <a:solidFill>
                  <a:srgbClr val="384EA2"/>
                </a:solidFill>
                <a:latin typeface="Arial" pitchFamily="34" charset="0"/>
                <a:cs typeface="Arial" pitchFamily="34" charset="0"/>
              </a:rPr>
              <a:t>C H A P T E R</a:t>
            </a:r>
            <a:endParaRPr lang="en-US" sz="1400" b="1" dirty="0">
              <a:solidFill>
                <a:srgbClr val="384EA2"/>
              </a:solidFill>
              <a:latin typeface="Arial" pitchFamily="34" charset="0"/>
              <a:cs typeface="Arial" pitchFamily="34" charset="0"/>
            </a:endParaRPr>
          </a:p>
        </p:txBody>
      </p:sp>
      <p:sp>
        <p:nvSpPr>
          <p:cNvPr id="15" name="TextBox 14"/>
          <p:cNvSpPr txBox="1"/>
          <p:nvPr/>
        </p:nvSpPr>
        <p:spPr>
          <a:xfrm>
            <a:off x="1952625" y="623440"/>
            <a:ext cx="813043" cy="769441"/>
          </a:xfrm>
          <a:prstGeom prst="rect">
            <a:avLst/>
          </a:prstGeom>
          <a:noFill/>
        </p:spPr>
        <p:txBody>
          <a:bodyPr wrap="none" rtlCol="0">
            <a:spAutoFit/>
          </a:bodyPr>
          <a:lstStyle/>
          <a:p>
            <a:r>
              <a:rPr lang="en-US" sz="4400" b="1" dirty="0" smtClean="0">
                <a:solidFill>
                  <a:srgbClr val="384EA2"/>
                </a:solidFill>
                <a:latin typeface="Arial" pitchFamily="34" charset="0"/>
                <a:cs typeface="Arial" pitchFamily="34" charset="0"/>
              </a:rPr>
              <a:t>16</a:t>
            </a:r>
            <a:endParaRPr lang="en-US" sz="4400" b="1" dirty="0">
              <a:solidFill>
                <a:srgbClr val="384EA2"/>
              </a:solidFill>
              <a:latin typeface="Arial" pitchFamily="34" charset="0"/>
              <a:cs typeface="Arial" pitchFamily="34" charset="0"/>
            </a:endParaRPr>
          </a:p>
        </p:txBody>
      </p:sp>
      <p:sp>
        <p:nvSpPr>
          <p:cNvPr id="19" name="TextBox 18"/>
          <p:cNvSpPr txBox="1"/>
          <p:nvPr/>
        </p:nvSpPr>
        <p:spPr>
          <a:xfrm>
            <a:off x="838200" y="2592684"/>
            <a:ext cx="2608406" cy="338554"/>
          </a:xfrm>
          <a:prstGeom prst="rect">
            <a:avLst/>
          </a:prstGeom>
          <a:noFill/>
        </p:spPr>
        <p:txBody>
          <a:bodyPr wrap="none" rtlCol="0">
            <a:spAutoFit/>
          </a:bodyPr>
          <a:lstStyle/>
          <a:p>
            <a:r>
              <a:rPr lang="en-US" sz="1600" b="1" dirty="0" smtClean="0">
                <a:solidFill>
                  <a:srgbClr val="4B7520"/>
                </a:solidFill>
                <a:latin typeface="Arial" pitchFamily="34" charset="0"/>
                <a:cs typeface="Arial" pitchFamily="34" charset="0"/>
              </a:rPr>
              <a:t>LEARNING OBJECTIVES</a:t>
            </a:r>
            <a:endParaRPr lang="en-US" sz="1600" dirty="0"/>
          </a:p>
        </p:txBody>
      </p:sp>
      <p:sp>
        <p:nvSpPr>
          <p:cNvPr id="20" name="TextBox 19"/>
          <p:cNvSpPr txBox="1"/>
          <p:nvPr/>
        </p:nvSpPr>
        <p:spPr>
          <a:xfrm>
            <a:off x="838200" y="2913617"/>
            <a:ext cx="4648200" cy="338554"/>
          </a:xfrm>
          <a:prstGeom prst="rect">
            <a:avLst/>
          </a:prstGeom>
          <a:noFill/>
        </p:spPr>
        <p:txBody>
          <a:bodyPr wrap="square" rtlCol="0">
            <a:spAutoFit/>
          </a:bodyPr>
          <a:lstStyle/>
          <a:p>
            <a:r>
              <a:rPr lang="en-US" sz="1600" dirty="0" smtClean="0">
                <a:latin typeface="Arial" pitchFamily="34" charset="0"/>
                <a:cs typeface="Arial" pitchFamily="34" charset="0"/>
              </a:rPr>
              <a:t>After studying this chapter, you should be able to:</a:t>
            </a:r>
            <a:endParaRPr lang="en-US" sz="1600" dirty="0"/>
          </a:p>
        </p:txBody>
      </p:sp>
      <p:sp>
        <p:nvSpPr>
          <p:cNvPr id="23" name="Rounded Rectangle 22"/>
          <p:cNvSpPr/>
          <p:nvPr/>
        </p:nvSpPr>
        <p:spPr>
          <a:xfrm>
            <a:off x="838200" y="3593781"/>
            <a:ext cx="533400" cy="207406"/>
          </a:xfrm>
          <a:prstGeom prst="roundRect">
            <a:avLst/>
          </a:prstGeom>
          <a:solidFill>
            <a:srgbClr val="4B75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838200" y="3543596"/>
            <a:ext cx="533400" cy="307777"/>
          </a:xfrm>
          <a:prstGeom prst="rect">
            <a:avLst/>
          </a:prstGeom>
          <a:noFill/>
        </p:spPr>
        <p:txBody>
          <a:bodyPr wrap="square" rtlCol="0" anchor="ctr" anchorCtr="0">
            <a:spAutoFit/>
          </a:bodyPr>
          <a:lstStyle/>
          <a:p>
            <a:pPr algn="ctr"/>
            <a:r>
              <a:rPr lang="en-US" sz="1400" b="1" dirty="0" smtClean="0">
                <a:solidFill>
                  <a:schemeClr val="bg1"/>
                </a:solidFill>
              </a:rPr>
              <a:t>16.1</a:t>
            </a:r>
          </a:p>
        </p:txBody>
      </p:sp>
      <p:sp>
        <p:nvSpPr>
          <p:cNvPr id="26" name="Rounded Rectangle 25"/>
          <p:cNvSpPr/>
          <p:nvPr/>
        </p:nvSpPr>
        <p:spPr>
          <a:xfrm>
            <a:off x="838200" y="4200694"/>
            <a:ext cx="533400" cy="207406"/>
          </a:xfrm>
          <a:prstGeom prst="roundRect">
            <a:avLst/>
          </a:prstGeom>
          <a:solidFill>
            <a:srgbClr val="4B75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838200" y="4154269"/>
            <a:ext cx="533400" cy="307777"/>
          </a:xfrm>
          <a:prstGeom prst="rect">
            <a:avLst/>
          </a:prstGeom>
          <a:noFill/>
        </p:spPr>
        <p:txBody>
          <a:bodyPr wrap="square" rtlCol="0" anchor="ctr" anchorCtr="0">
            <a:spAutoFit/>
          </a:bodyPr>
          <a:lstStyle/>
          <a:p>
            <a:pPr algn="ctr"/>
            <a:r>
              <a:rPr lang="en-US" sz="1400" b="1" dirty="0" smtClean="0">
                <a:solidFill>
                  <a:schemeClr val="bg1"/>
                </a:solidFill>
              </a:rPr>
              <a:t>16.2</a:t>
            </a:r>
          </a:p>
        </p:txBody>
      </p:sp>
      <p:sp>
        <p:nvSpPr>
          <p:cNvPr id="28" name="Rounded Rectangle 27"/>
          <p:cNvSpPr/>
          <p:nvPr/>
        </p:nvSpPr>
        <p:spPr>
          <a:xfrm>
            <a:off x="838200" y="4807855"/>
            <a:ext cx="533400" cy="207406"/>
          </a:xfrm>
          <a:prstGeom prst="roundRect">
            <a:avLst/>
          </a:prstGeom>
          <a:solidFill>
            <a:srgbClr val="4B75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p:cNvSpPr txBox="1"/>
          <p:nvPr/>
        </p:nvSpPr>
        <p:spPr>
          <a:xfrm>
            <a:off x="838200" y="4757670"/>
            <a:ext cx="533400" cy="307777"/>
          </a:xfrm>
          <a:prstGeom prst="rect">
            <a:avLst/>
          </a:prstGeom>
          <a:noFill/>
        </p:spPr>
        <p:txBody>
          <a:bodyPr wrap="square" rtlCol="0" anchor="ctr" anchorCtr="0">
            <a:spAutoFit/>
          </a:bodyPr>
          <a:lstStyle/>
          <a:p>
            <a:pPr algn="ctr"/>
            <a:r>
              <a:rPr lang="en-US" sz="1400" b="1" dirty="0" smtClean="0">
                <a:solidFill>
                  <a:schemeClr val="bg1"/>
                </a:solidFill>
              </a:rPr>
              <a:t>16.3</a:t>
            </a:r>
          </a:p>
        </p:txBody>
      </p:sp>
      <p:sp>
        <p:nvSpPr>
          <p:cNvPr id="30" name="TextBox 29"/>
          <p:cNvSpPr txBox="1"/>
          <p:nvPr/>
        </p:nvSpPr>
        <p:spPr>
          <a:xfrm>
            <a:off x="1371600" y="3528206"/>
            <a:ext cx="7467600" cy="584775"/>
          </a:xfrm>
          <a:prstGeom prst="rect">
            <a:avLst/>
          </a:prstGeom>
          <a:noFill/>
        </p:spPr>
        <p:txBody>
          <a:bodyPr wrap="square" rtlCol="0">
            <a:spAutoFit/>
          </a:bodyPr>
          <a:lstStyle/>
          <a:p>
            <a:r>
              <a:rPr lang="en-US" sz="1600" dirty="0">
                <a:latin typeface="Arial" pitchFamily="34" charset="0"/>
                <a:cs typeface="Arial" pitchFamily="34" charset="0"/>
              </a:rPr>
              <a:t>Analyze how the Fed’s interventions </a:t>
            </a:r>
            <a:r>
              <a:rPr lang="en-US" sz="1600" dirty="0" smtClean="0">
                <a:latin typeface="Arial" pitchFamily="34" charset="0"/>
                <a:cs typeface="Arial" pitchFamily="34" charset="0"/>
              </a:rPr>
              <a:t>in foreign </a:t>
            </a:r>
            <a:r>
              <a:rPr lang="en-US" sz="1600" dirty="0">
                <a:latin typeface="Arial" pitchFamily="34" charset="0"/>
                <a:cs typeface="Arial" pitchFamily="34" charset="0"/>
              </a:rPr>
              <a:t>exchange markets affect the U.S.</a:t>
            </a:r>
          </a:p>
          <a:p>
            <a:r>
              <a:rPr lang="en-US" sz="1600" dirty="0">
                <a:latin typeface="Arial" pitchFamily="34" charset="0"/>
                <a:cs typeface="Arial" pitchFamily="34" charset="0"/>
              </a:rPr>
              <a:t>monetary base</a:t>
            </a:r>
            <a:endParaRPr lang="en-US" sz="1600" dirty="0" smtClean="0">
              <a:latin typeface="Arial" pitchFamily="34" charset="0"/>
              <a:cs typeface="Arial" pitchFamily="34" charset="0"/>
            </a:endParaRPr>
          </a:p>
        </p:txBody>
      </p:sp>
      <p:sp>
        <p:nvSpPr>
          <p:cNvPr id="31" name="TextBox 30"/>
          <p:cNvSpPr txBox="1"/>
          <p:nvPr/>
        </p:nvSpPr>
        <p:spPr>
          <a:xfrm>
            <a:off x="1371601" y="4116536"/>
            <a:ext cx="7619999" cy="584775"/>
          </a:xfrm>
          <a:prstGeom prst="rect">
            <a:avLst/>
          </a:prstGeom>
          <a:noFill/>
        </p:spPr>
        <p:txBody>
          <a:bodyPr wrap="square" rtlCol="0">
            <a:spAutoFit/>
          </a:bodyPr>
          <a:lstStyle/>
          <a:p>
            <a:r>
              <a:rPr lang="en-US" sz="1600" dirty="0">
                <a:solidFill>
                  <a:schemeClr val="dk1"/>
                </a:solidFill>
                <a:latin typeface="Arial" pitchFamily="34" charset="0"/>
                <a:cs typeface="Arial" pitchFamily="34" charset="0"/>
              </a:rPr>
              <a:t>Analyze how the Fed’s interventions </a:t>
            </a:r>
            <a:r>
              <a:rPr lang="en-US" sz="1600" dirty="0" smtClean="0">
                <a:solidFill>
                  <a:schemeClr val="dk1"/>
                </a:solidFill>
                <a:latin typeface="Arial" pitchFamily="34" charset="0"/>
                <a:cs typeface="Arial" pitchFamily="34" charset="0"/>
              </a:rPr>
              <a:t>in foreign </a:t>
            </a:r>
            <a:r>
              <a:rPr lang="en-US" sz="1600" dirty="0">
                <a:solidFill>
                  <a:schemeClr val="dk1"/>
                </a:solidFill>
                <a:latin typeface="Arial" pitchFamily="34" charset="0"/>
                <a:cs typeface="Arial" pitchFamily="34" charset="0"/>
              </a:rPr>
              <a:t>exchange markets affect the</a:t>
            </a:r>
          </a:p>
          <a:p>
            <a:r>
              <a:rPr lang="en-US" sz="1600" dirty="0">
                <a:solidFill>
                  <a:schemeClr val="dk1"/>
                </a:solidFill>
                <a:latin typeface="Arial" pitchFamily="34" charset="0"/>
                <a:cs typeface="Arial" pitchFamily="34" charset="0"/>
              </a:rPr>
              <a:t>exchange rate</a:t>
            </a:r>
            <a:endParaRPr lang="en-US" sz="1600" dirty="0"/>
          </a:p>
        </p:txBody>
      </p:sp>
      <p:sp>
        <p:nvSpPr>
          <p:cNvPr id="32" name="TextBox 31"/>
          <p:cNvSpPr txBox="1"/>
          <p:nvPr/>
        </p:nvSpPr>
        <p:spPr>
          <a:xfrm>
            <a:off x="1371600" y="4733092"/>
            <a:ext cx="7315200" cy="338554"/>
          </a:xfrm>
          <a:prstGeom prst="rect">
            <a:avLst/>
          </a:prstGeom>
          <a:noFill/>
        </p:spPr>
        <p:txBody>
          <a:bodyPr wrap="square" rtlCol="0">
            <a:spAutoFit/>
          </a:bodyPr>
          <a:lstStyle/>
          <a:p>
            <a:r>
              <a:rPr lang="en-US" sz="1600" dirty="0">
                <a:solidFill>
                  <a:schemeClr val="dk1"/>
                </a:solidFill>
                <a:latin typeface="Arial" pitchFamily="34" charset="0"/>
                <a:cs typeface="Arial" pitchFamily="34" charset="0"/>
              </a:rPr>
              <a:t>Understand how the balance of payments </a:t>
            </a:r>
            <a:r>
              <a:rPr lang="en-US" sz="1600" dirty="0" smtClean="0">
                <a:solidFill>
                  <a:schemeClr val="dk1"/>
                </a:solidFill>
                <a:latin typeface="Arial" pitchFamily="34" charset="0"/>
                <a:cs typeface="Arial" pitchFamily="34" charset="0"/>
              </a:rPr>
              <a:t>is calculated</a:t>
            </a:r>
            <a:endParaRPr lang="en-US" sz="1600" dirty="0"/>
          </a:p>
        </p:txBody>
      </p:sp>
      <p:sp>
        <p:nvSpPr>
          <p:cNvPr id="17" name="Rounded Rectangle 16"/>
          <p:cNvSpPr/>
          <p:nvPr/>
        </p:nvSpPr>
        <p:spPr>
          <a:xfrm>
            <a:off x="838200" y="5279410"/>
            <a:ext cx="533400" cy="207406"/>
          </a:xfrm>
          <a:prstGeom prst="roundRect">
            <a:avLst/>
          </a:prstGeom>
          <a:solidFill>
            <a:srgbClr val="4B75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838200" y="5229225"/>
            <a:ext cx="533400" cy="307777"/>
          </a:xfrm>
          <a:prstGeom prst="rect">
            <a:avLst/>
          </a:prstGeom>
          <a:noFill/>
        </p:spPr>
        <p:txBody>
          <a:bodyPr wrap="square" rtlCol="0" anchor="ctr" anchorCtr="0">
            <a:spAutoFit/>
          </a:bodyPr>
          <a:lstStyle/>
          <a:p>
            <a:pPr algn="ctr"/>
            <a:r>
              <a:rPr lang="en-US" sz="1400" b="1" dirty="0" smtClean="0">
                <a:solidFill>
                  <a:schemeClr val="bg1"/>
                </a:solidFill>
              </a:rPr>
              <a:t>16.4</a:t>
            </a:r>
          </a:p>
        </p:txBody>
      </p:sp>
      <p:sp>
        <p:nvSpPr>
          <p:cNvPr id="21" name="TextBox 20"/>
          <p:cNvSpPr txBox="1"/>
          <p:nvPr/>
        </p:nvSpPr>
        <p:spPr>
          <a:xfrm>
            <a:off x="1371600" y="5214521"/>
            <a:ext cx="7315200" cy="338554"/>
          </a:xfrm>
          <a:prstGeom prst="rect">
            <a:avLst/>
          </a:prstGeom>
          <a:noFill/>
        </p:spPr>
        <p:txBody>
          <a:bodyPr wrap="square" rtlCol="0">
            <a:spAutoFit/>
          </a:bodyPr>
          <a:lstStyle/>
          <a:p>
            <a:r>
              <a:rPr lang="en-US" sz="1600" dirty="0">
                <a:solidFill>
                  <a:schemeClr val="dk1"/>
                </a:solidFill>
                <a:latin typeface="Arial" pitchFamily="34" charset="0"/>
                <a:cs typeface="Arial" pitchFamily="34" charset="0"/>
              </a:rPr>
              <a:t>Discuss the evolution of exchange </a:t>
            </a:r>
            <a:r>
              <a:rPr lang="en-US" sz="1600" dirty="0" smtClean="0">
                <a:solidFill>
                  <a:schemeClr val="dk1"/>
                </a:solidFill>
                <a:latin typeface="Arial" pitchFamily="34" charset="0"/>
                <a:cs typeface="Arial" pitchFamily="34" charset="0"/>
              </a:rPr>
              <a:t>rate regimes</a:t>
            </a:r>
            <a:endParaRPr lang="en-US" sz="1600" dirty="0"/>
          </a:p>
        </p:txBody>
      </p:sp>
    </p:spTree>
    <p:extLst>
      <p:ext uri="{BB962C8B-B14F-4D97-AF65-F5344CB8AC3E}">
        <p14:creationId xmlns:p14="http://schemas.microsoft.com/office/powerpoint/2010/main" val="2413824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750"/>
                                        <p:tgtEl>
                                          <p:spTgt spid="3"/>
                                        </p:tgtEl>
                                      </p:cBhvr>
                                    </p:animEffect>
                                  </p:childTnLst>
                                </p:cTn>
                              </p:par>
                            </p:childTnLst>
                          </p:cTn>
                        </p:par>
                        <p:par>
                          <p:cTn id="8" fill="hold">
                            <p:stCondLst>
                              <p:cond delay="750"/>
                            </p:stCondLst>
                            <p:childTnLst>
                              <p:par>
                                <p:cTn id="9" presetID="22" presetClass="entr" presetSubtype="8"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left)">
                                      <p:cBhvr>
                                        <p:cTn id="11" dur="250"/>
                                        <p:tgtEl>
                                          <p:spTgt spid="11"/>
                                        </p:tgtEl>
                                      </p:cBhvr>
                                    </p:animEffect>
                                  </p:childTnLst>
                                </p:cTn>
                              </p:par>
                            </p:childTnLst>
                          </p:cTn>
                        </p:par>
                        <p:par>
                          <p:cTn id="12" fill="hold">
                            <p:stCondLst>
                              <p:cond delay="1000"/>
                            </p:stCondLst>
                            <p:childTnLst>
                              <p:par>
                                <p:cTn id="13" presetID="17" presetClass="entr" presetSubtype="10" fill="hold" grpId="0" nodeType="after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p:cTn id="15" dur="250" fill="hold"/>
                                        <p:tgtEl>
                                          <p:spTgt spid="15"/>
                                        </p:tgtEl>
                                        <p:attrNameLst>
                                          <p:attrName>ppt_w</p:attrName>
                                        </p:attrNameLst>
                                      </p:cBhvr>
                                      <p:tavLst>
                                        <p:tav tm="0">
                                          <p:val>
                                            <p:fltVal val="0"/>
                                          </p:val>
                                        </p:tav>
                                        <p:tav tm="100000">
                                          <p:val>
                                            <p:strVal val="#ppt_w"/>
                                          </p:val>
                                        </p:tav>
                                      </p:tavLst>
                                    </p:anim>
                                    <p:anim calcmode="lin" valueType="num">
                                      <p:cBhvr>
                                        <p:cTn id="16" dur="250" fill="hold"/>
                                        <p:tgtEl>
                                          <p:spTgt spid="15"/>
                                        </p:tgtEl>
                                        <p:attrNameLst>
                                          <p:attrName>ppt_h</p:attrName>
                                        </p:attrNameLst>
                                      </p:cBhvr>
                                      <p:tavLst>
                                        <p:tav tm="0">
                                          <p:val>
                                            <p:strVal val="#ppt_h"/>
                                          </p:val>
                                        </p:tav>
                                        <p:tav tm="100000">
                                          <p:val>
                                            <p:strVal val="#ppt_h"/>
                                          </p:val>
                                        </p:tav>
                                      </p:tavLst>
                                    </p:anim>
                                  </p:childTnLst>
                                </p:cTn>
                              </p:par>
                            </p:childTnLst>
                          </p:cTn>
                        </p:par>
                        <p:par>
                          <p:cTn id="17" fill="hold">
                            <p:stCondLst>
                              <p:cond delay="1250"/>
                            </p:stCondLst>
                            <p:childTnLst>
                              <p:par>
                                <p:cTn id="18" presetID="22" presetClass="entr" presetSubtype="8" fill="hold" grpId="0" nodeType="after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left)">
                                      <p:cBhvr>
                                        <p:cTn id="20" dur="500"/>
                                        <p:tgtEl>
                                          <p:spTgt spid="2"/>
                                        </p:tgtEl>
                                      </p:cBhvr>
                                    </p:animEffect>
                                  </p:childTnLst>
                                </p:cTn>
                              </p:par>
                            </p:childTnLst>
                          </p:cTn>
                        </p:par>
                        <p:par>
                          <p:cTn id="21" fill="hold">
                            <p:stCondLst>
                              <p:cond delay="1750"/>
                            </p:stCondLst>
                            <p:childTnLst>
                              <p:par>
                                <p:cTn id="22" presetID="22" presetClass="entr" presetSubtype="8" fill="hold" grpId="0" nodeType="afterEffect">
                                  <p:stCondLst>
                                    <p:cond delay="0"/>
                                  </p:stCondLst>
                                  <p:childTnLst>
                                    <p:set>
                                      <p:cBhvr>
                                        <p:cTn id="23" dur="1" fill="hold">
                                          <p:stCondLst>
                                            <p:cond delay="0"/>
                                          </p:stCondLst>
                                        </p:cTn>
                                        <p:tgtEl>
                                          <p:spTgt spid="19"/>
                                        </p:tgtEl>
                                        <p:attrNameLst>
                                          <p:attrName>style.visibility</p:attrName>
                                        </p:attrNameLst>
                                      </p:cBhvr>
                                      <p:to>
                                        <p:strVal val="visible"/>
                                      </p:to>
                                    </p:set>
                                    <p:animEffect transition="in" filter="wipe(left)">
                                      <p:cBhvr>
                                        <p:cTn id="24" dur="500"/>
                                        <p:tgtEl>
                                          <p:spTgt spid="19"/>
                                        </p:tgtEl>
                                      </p:cBhvr>
                                    </p:animEffect>
                                  </p:childTnLst>
                                </p:cTn>
                              </p:par>
                            </p:childTnLst>
                          </p:cTn>
                        </p:par>
                        <p:par>
                          <p:cTn id="25" fill="hold">
                            <p:stCondLst>
                              <p:cond delay="2250"/>
                            </p:stCondLst>
                            <p:childTnLst>
                              <p:par>
                                <p:cTn id="26" presetID="22" presetClass="entr" presetSubtype="8" fill="hold" grpId="0" nodeType="after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wipe(left)">
                                      <p:cBhvr>
                                        <p:cTn id="28" dur="500"/>
                                        <p:tgtEl>
                                          <p:spTgt spid="20"/>
                                        </p:tgtEl>
                                      </p:cBhvr>
                                    </p:animEffect>
                                  </p:childTnLst>
                                </p:cTn>
                              </p:par>
                            </p:childTnLst>
                          </p:cTn>
                        </p:par>
                        <p:par>
                          <p:cTn id="29" fill="hold">
                            <p:stCondLst>
                              <p:cond delay="2750"/>
                            </p:stCondLst>
                            <p:childTnLst>
                              <p:par>
                                <p:cTn id="30" presetID="17" presetClass="entr" presetSubtype="10" fill="hold" grpId="0" nodeType="afterEffect">
                                  <p:stCondLst>
                                    <p:cond delay="0"/>
                                  </p:stCondLst>
                                  <p:childTnLst>
                                    <p:set>
                                      <p:cBhvr>
                                        <p:cTn id="31" dur="1" fill="hold">
                                          <p:stCondLst>
                                            <p:cond delay="0"/>
                                          </p:stCondLst>
                                        </p:cTn>
                                        <p:tgtEl>
                                          <p:spTgt spid="23"/>
                                        </p:tgtEl>
                                        <p:attrNameLst>
                                          <p:attrName>style.visibility</p:attrName>
                                        </p:attrNameLst>
                                      </p:cBhvr>
                                      <p:to>
                                        <p:strVal val="visible"/>
                                      </p:to>
                                    </p:set>
                                    <p:anim calcmode="lin" valueType="num">
                                      <p:cBhvr>
                                        <p:cTn id="32" dur="500" fill="hold"/>
                                        <p:tgtEl>
                                          <p:spTgt spid="23"/>
                                        </p:tgtEl>
                                        <p:attrNameLst>
                                          <p:attrName>ppt_w</p:attrName>
                                        </p:attrNameLst>
                                      </p:cBhvr>
                                      <p:tavLst>
                                        <p:tav tm="0">
                                          <p:val>
                                            <p:fltVal val="0"/>
                                          </p:val>
                                        </p:tav>
                                        <p:tav tm="100000">
                                          <p:val>
                                            <p:strVal val="#ppt_w"/>
                                          </p:val>
                                        </p:tav>
                                      </p:tavLst>
                                    </p:anim>
                                    <p:anim calcmode="lin" valueType="num">
                                      <p:cBhvr>
                                        <p:cTn id="33" dur="500" fill="hold"/>
                                        <p:tgtEl>
                                          <p:spTgt spid="23"/>
                                        </p:tgtEl>
                                        <p:attrNameLst>
                                          <p:attrName>ppt_h</p:attrName>
                                        </p:attrNameLst>
                                      </p:cBhvr>
                                      <p:tavLst>
                                        <p:tav tm="0">
                                          <p:val>
                                            <p:strVal val="#ppt_h"/>
                                          </p:val>
                                        </p:tav>
                                        <p:tav tm="100000">
                                          <p:val>
                                            <p:strVal val="#ppt_h"/>
                                          </p:val>
                                        </p:tav>
                                      </p:tavLst>
                                    </p:anim>
                                  </p:childTnLst>
                                </p:cTn>
                              </p:par>
                              <p:par>
                                <p:cTn id="34" presetID="17" presetClass="entr" presetSubtype="10" fill="hold" grpId="0" nodeType="withEffect">
                                  <p:stCondLst>
                                    <p:cond delay="0"/>
                                  </p:stCondLst>
                                  <p:childTnLst>
                                    <p:set>
                                      <p:cBhvr>
                                        <p:cTn id="35" dur="1" fill="hold">
                                          <p:stCondLst>
                                            <p:cond delay="0"/>
                                          </p:stCondLst>
                                        </p:cTn>
                                        <p:tgtEl>
                                          <p:spTgt spid="24"/>
                                        </p:tgtEl>
                                        <p:attrNameLst>
                                          <p:attrName>style.visibility</p:attrName>
                                        </p:attrNameLst>
                                      </p:cBhvr>
                                      <p:to>
                                        <p:strVal val="visible"/>
                                      </p:to>
                                    </p:set>
                                    <p:anim calcmode="lin" valueType="num">
                                      <p:cBhvr>
                                        <p:cTn id="36" dur="500" fill="hold"/>
                                        <p:tgtEl>
                                          <p:spTgt spid="24"/>
                                        </p:tgtEl>
                                        <p:attrNameLst>
                                          <p:attrName>ppt_w</p:attrName>
                                        </p:attrNameLst>
                                      </p:cBhvr>
                                      <p:tavLst>
                                        <p:tav tm="0">
                                          <p:val>
                                            <p:fltVal val="0"/>
                                          </p:val>
                                        </p:tav>
                                        <p:tav tm="100000">
                                          <p:val>
                                            <p:strVal val="#ppt_w"/>
                                          </p:val>
                                        </p:tav>
                                      </p:tavLst>
                                    </p:anim>
                                    <p:anim calcmode="lin" valueType="num">
                                      <p:cBhvr>
                                        <p:cTn id="37" dur="500" fill="hold"/>
                                        <p:tgtEl>
                                          <p:spTgt spid="24"/>
                                        </p:tgtEl>
                                        <p:attrNameLst>
                                          <p:attrName>ppt_h</p:attrName>
                                        </p:attrNameLst>
                                      </p:cBhvr>
                                      <p:tavLst>
                                        <p:tav tm="0">
                                          <p:val>
                                            <p:strVal val="#ppt_h"/>
                                          </p:val>
                                        </p:tav>
                                        <p:tav tm="100000">
                                          <p:val>
                                            <p:strVal val="#ppt_h"/>
                                          </p:val>
                                        </p:tav>
                                      </p:tavLst>
                                    </p:anim>
                                  </p:childTnLst>
                                </p:cTn>
                              </p:par>
                            </p:childTnLst>
                          </p:cTn>
                        </p:par>
                        <p:par>
                          <p:cTn id="38" fill="hold">
                            <p:stCondLst>
                              <p:cond delay="3250"/>
                            </p:stCondLst>
                            <p:childTnLst>
                              <p:par>
                                <p:cTn id="39" presetID="22" presetClass="entr" presetSubtype="8" fill="hold" grpId="0" nodeType="afterEffect">
                                  <p:stCondLst>
                                    <p:cond delay="0"/>
                                  </p:stCondLst>
                                  <p:childTnLst>
                                    <p:set>
                                      <p:cBhvr>
                                        <p:cTn id="40" dur="1" fill="hold">
                                          <p:stCondLst>
                                            <p:cond delay="0"/>
                                          </p:stCondLst>
                                        </p:cTn>
                                        <p:tgtEl>
                                          <p:spTgt spid="30"/>
                                        </p:tgtEl>
                                        <p:attrNameLst>
                                          <p:attrName>style.visibility</p:attrName>
                                        </p:attrNameLst>
                                      </p:cBhvr>
                                      <p:to>
                                        <p:strVal val="visible"/>
                                      </p:to>
                                    </p:set>
                                    <p:animEffect transition="in" filter="wipe(left)">
                                      <p:cBhvr>
                                        <p:cTn id="41" dur="500"/>
                                        <p:tgtEl>
                                          <p:spTgt spid="30"/>
                                        </p:tgtEl>
                                      </p:cBhvr>
                                    </p:animEffect>
                                  </p:childTnLst>
                                </p:cTn>
                              </p:par>
                            </p:childTnLst>
                          </p:cTn>
                        </p:par>
                      </p:childTnLst>
                    </p:cTn>
                  </p:par>
                  <p:par>
                    <p:cTn id="42" fill="hold">
                      <p:stCondLst>
                        <p:cond delay="indefinite"/>
                      </p:stCondLst>
                      <p:childTnLst>
                        <p:par>
                          <p:cTn id="43" fill="hold">
                            <p:stCondLst>
                              <p:cond delay="0"/>
                            </p:stCondLst>
                            <p:childTnLst>
                              <p:par>
                                <p:cTn id="44" presetID="17" presetClass="entr" presetSubtype="10" fill="hold" grpId="0" nodeType="clickEffect">
                                  <p:stCondLst>
                                    <p:cond delay="0"/>
                                  </p:stCondLst>
                                  <p:childTnLst>
                                    <p:set>
                                      <p:cBhvr>
                                        <p:cTn id="45" dur="1" fill="hold">
                                          <p:stCondLst>
                                            <p:cond delay="0"/>
                                          </p:stCondLst>
                                        </p:cTn>
                                        <p:tgtEl>
                                          <p:spTgt spid="26"/>
                                        </p:tgtEl>
                                        <p:attrNameLst>
                                          <p:attrName>style.visibility</p:attrName>
                                        </p:attrNameLst>
                                      </p:cBhvr>
                                      <p:to>
                                        <p:strVal val="visible"/>
                                      </p:to>
                                    </p:set>
                                    <p:anim calcmode="lin" valueType="num">
                                      <p:cBhvr>
                                        <p:cTn id="46" dur="500" fill="hold"/>
                                        <p:tgtEl>
                                          <p:spTgt spid="26"/>
                                        </p:tgtEl>
                                        <p:attrNameLst>
                                          <p:attrName>ppt_w</p:attrName>
                                        </p:attrNameLst>
                                      </p:cBhvr>
                                      <p:tavLst>
                                        <p:tav tm="0">
                                          <p:val>
                                            <p:fltVal val="0"/>
                                          </p:val>
                                        </p:tav>
                                        <p:tav tm="100000">
                                          <p:val>
                                            <p:strVal val="#ppt_w"/>
                                          </p:val>
                                        </p:tav>
                                      </p:tavLst>
                                    </p:anim>
                                    <p:anim calcmode="lin" valueType="num">
                                      <p:cBhvr>
                                        <p:cTn id="47" dur="500" fill="hold"/>
                                        <p:tgtEl>
                                          <p:spTgt spid="26"/>
                                        </p:tgtEl>
                                        <p:attrNameLst>
                                          <p:attrName>ppt_h</p:attrName>
                                        </p:attrNameLst>
                                      </p:cBhvr>
                                      <p:tavLst>
                                        <p:tav tm="0">
                                          <p:val>
                                            <p:strVal val="#ppt_h"/>
                                          </p:val>
                                        </p:tav>
                                        <p:tav tm="100000">
                                          <p:val>
                                            <p:strVal val="#ppt_h"/>
                                          </p:val>
                                        </p:tav>
                                      </p:tavLst>
                                    </p:anim>
                                  </p:childTnLst>
                                </p:cTn>
                              </p:par>
                              <p:par>
                                <p:cTn id="48" presetID="17" presetClass="entr" presetSubtype="10" fill="hold" grpId="0" nodeType="withEffect">
                                  <p:stCondLst>
                                    <p:cond delay="0"/>
                                  </p:stCondLst>
                                  <p:childTnLst>
                                    <p:set>
                                      <p:cBhvr>
                                        <p:cTn id="49" dur="1" fill="hold">
                                          <p:stCondLst>
                                            <p:cond delay="0"/>
                                          </p:stCondLst>
                                        </p:cTn>
                                        <p:tgtEl>
                                          <p:spTgt spid="27"/>
                                        </p:tgtEl>
                                        <p:attrNameLst>
                                          <p:attrName>style.visibility</p:attrName>
                                        </p:attrNameLst>
                                      </p:cBhvr>
                                      <p:to>
                                        <p:strVal val="visible"/>
                                      </p:to>
                                    </p:set>
                                    <p:anim calcmode="lin" valueType="num">
                                      <p:cBhvr>
                                        <p:cTn id="50" dur="500" fill="hold"/>
                                        <p:tgtEl>
                                          <p:spTgt spid="27"/>
                                        </p:tgtEl>
                                        <p:attrNameLst>
                                          <p:attrName>ppt_w</p:attrName>
                                        </p:attrNameLst>
                                      </p:cBhvr>
                                      <p:tavLst>
                                        <p:tav tm="0">
                                          <p:val>
                                            <p:fltVal val="0"/>
                                          </p:val>
                                        </p:tav>
                                        <p:tav tm="100000">
                                          <p:val>
                                            <p:strVal val="#ppt_w"/>
                                          </p:val>
                                        </p:tav>
                                      </p:tavLst>
                                    </p:anim>
                                    <p:anim calcmode="lin" valueType="num">
                                      <p:cBhvr>
                                        <p:cTn id="51" dur="500" fill="hold"/>
                                        <p:tgtEl>
                                          <p:spTgt spid="27"/>
                                        </p:tgtEl>
                                        <p:attrNameLst>
                                          <p:attrName>ppt_h</p:attrName>
                                        </p:attrNameLst>
                                      </p:cBhvr>
                                      <p:tavLst>
                                        <p:tav tm="0">
                                          <p:val>
                                            <p:strVal val="#ppt_h"/>
                                          </p:val>
                                        </p:tav>
                                        <p:tav tm="100000">
                                          <p:val>
                                            <p:strVal val="#ppt_h"/>
                                          </p:val>
                                        </p:tav>
                                      </p:tavLst>
                                    </p:anim>
                                  </p:childTnLst>
                                </p:cTn>
                              </p:par>
                            </p:childTnLst>
                          </p:cTn>
                        </p:par>
                        <p:par>
                          <p:cTn id="52" fill="hold">
                            <p:stCondLst>
                              <p:cond delay="500"/>
                            </p:stCondLst>
                            <p:childTnLst>
                              <p:par>
                                <p:cTn id="53" presetID="22" presetClass="entr" presetSubtype="8" fill="hold" grpId="0" nodeType="afterEffect">
                                  <p:stCondLst>
                                    <p:cond delay="0"/>
                                  </p:stCondLst>
                                  <p:childTnLst>
                                    <p:set>
                                      <p:cBhvr>
                                        <p:cTn id="54" dur="1" fill="hold">
                                          <p:stCondLst>
                                            <p:cond delay="0"/>
                                          </p:stCondLst>
                                        </p:cTn>
                                        <p:tgtEl>
                                          <p:spTgt spid="31"/>
                                        </p:tgtEl>
                                        <p:attrNameLst>
                                          <p:attrName>style.visibility</p:attrName>
                                        </p:attrNameLst>
                                      </p:cBhvr>
                                      <p:to>
                                        <p:strVal val="visible"/>
                                      </p:to>
                                    </p:set>
                                    <p:animEffect transition="in" filter="wipe(left)">
                                      <p:cBhvr>
                                        <p:cTn id="55" dur="500"/>
                                        <p:tgtEl>
                                          <p:spTgt spid="31"/>
                                        </p:tgtEl>
                                      </p:cBhvr>
                                    </p:animEffect>
                                  </p:childTnLst>
                                </p:cTn>
                              </p:par>
                            </p:childTnLst>
                          </p:cTn>
                        </p:par>
                      </p:childTnLst>
                    </p:cTn>
                  </p:par>
                  <p:par>
                    <p:cTn id="56" fill="hold">
                      <p:stCondLst>
                        <p:cond delay="indefinite"/>
                      </p:stCondLst>
                      <p:childTnLst>
                        <p:par>
                          <p:cTn id="57" fill="hold">
                            <p:stCondLst>
                              <p:cond delay="0"/>
                            </p:stCondLst>
                            <p:childTnLst>
                              <p:par>
                                <p:cTn id="58" presetID="17" presetClass="entr" presetSubtype="10" fill="hold" grpId="0" nodeType="clickEffect">
                                  <p:stCondLst>
                                    <p:cond delay="0"/>
                                  </p:stCondLst>
                                  <p:childTnLst>
                                    <p:set>
                                      <p:cBhvr>
                                        <p:cTn id="59" dur="1" fill="hold">
                                          <p:stCondLst>
                                            <p:cond delay="0"/>
                                          </p:stCondLst>
                                        </p:cTn>
                                        <p:tgtEl>
                                          <p:spTgt spid="28"/>
                                        </p:tgtEl>
                                        <p:attrNameLst>
                                          <p:attrName>style.visibility</p:attrName>
                                        </p:attrNameLst>
                                      </p:cBhvr>
                                      <p:to>
                                        <p:strVal val="visible"/>
                                      </p:to>
                                    </p:set>
                                    <p:anim calcmode="lin" valueType="num">
                                      <p:cBhvr>
                                        <p:cTn id="60" dur="500" fill="hold"/>
                                        <p:tgtEl>
                                          <p:spTgt spid="28"/>
                                        </p:tgtEl>
                                        <p:attrNameLst>
                                          <p:attrName>ppt_w</p:attrName>
                                        </p:attrNameLst>
                                      </p:cBhvr>
                                      <p:tavLst>
                                        <p:tav tm="0">
                                          <p:val>
                                            <p:fltVal val="0"/>
                                          </p:val>
                                        </p:tav>
                                        <p:tav tm="100000">
                                          <p:val>
                                            <p:strVal val="#ppt_w"/>
                                          </p:val>
                                        </p:tav>
                                      </p:tavLst>
                                    </p:anim>
                                    <p:anim calcmode="lin" valueType="num">
                                      <p:cBhvr>
                                        <p:cTn id="61" dur="500" fill="hold"/>
                                        <p:tgtEl>
                                          <p:spTgt spid="28"/>
                                        </p:tgtEl>
                                        <p:attrNameLst>
                                          <p:attrName>ppt_h</p:attrName>
                                        </p:attrNameLst>
                                      </p:cBhvr>
                                      <p:tavLst>
                                        <p:tav tm="0">
                                          <p:val>
                                            <p:strVal val="#ppt_h"/>
                                          </p:val>
                                        </p:tav>
                                        <p:tav tm="100000">
                                          <p:val>
                                            <p:strVal val="#ppt_h"/>
                                          </p:val>
                                        </p:tav>
                                      </p:tavLst>
                                    </p:anim>
                                  </p:childTnLst>
                                </p:cTn>
                              </p:par>
                              <p:par>
                                <p:cTn id="62" presetID="17" presetClass="entr" presetSubtype="10" fill="hold" grpId="0" nodeType="withEffect">
                                  <p:stCondLst>
                                    <p:cond delay="0"/>
                                  </p:stCondLst>
                                  <p:childTnLst>
                                    <p:set>
                                      <p:cBhvr>
                                        <p:cTn id="63" dur="1" fill="hold">
                                          <p:stCondLst>
                                            <p:cond delay="0"/>
                                          </p:stCondLst>
                                        </p:cTn>
                                        <p:tgtEl>
                                          <p:spTgt spid="29"/>
                                        </p:tgtEl>
                                        <p:attrNameLst>
                                          <p:attrName>style.visibility</p:attrName>
                                        </p:attrNameLst>
                                      </p:cBhvr>
                                      <p:to>
                                        <p:strVal val="visible"/>
                                      </p:to>
                                    </p:set>
                                    <p:anim calcmode="lin" valueType="num">
                                      <p:cBhvr>
                                        <p:cTn id="64" dur="500" fill="hold"/>
                                        <p:tgtEl>
                                          <p:spTgt spid="29"/>
                                        </p:tgtEl>
                                        <p:attrNameLst>
                                          <p:attrName>ppt_w</p:attrName>
                                        </p:attrNameLst>
                                      </p:cBhvr>
                                      <p:tavLst>
                                        <p:tav tm="0">
                                          <p:val>
                                            <p:fltVal val="0"/>
                                          </p:val>
                                        </p:tav>
                                        <p:tav tm="100000">
                                          <p:val>
                                            <p:strVal val="#ppt_w"/>
                                          </p:val>
                                        </p:tav>
                                      </p:tavLst>
                                    </p:anim>
                                    <p:anim calcmode="lin" valueType="num">
                                      <p:cBhvr>
                                        <p:cTn id="65" dur="500" fill="hold"/>
                                        <p:tgtEl>
                                          <p:spTgt spid="29"/>
                                        </p:tgtEl>
                                        <p:attrNameLst>
                                          <p:attrName>ppt_h</p:attrName>
                                        </p:attrNameLst>
                                      </p:cBhvr>
                                      <p:tavLst>
                                        <p:tav tm="0">
                                          <p:val>
                                            <p:strVal val="#ppt_h"/>
                                          </p:val>
                                        </p:tav>
                                        <p:tav tm="100000">
                                          <p:val>
                                            <p:strVal val="#ppt_h"/>
                                          </p:val>
                                        </p:tav>
                                      </p:tavLst>
                                    </p:anim>
                                  </p:childTnLst>
                                </p:cTn>
                              </p:par>
                            </p:childTnLst>
                          </p:cTn>
                        </p:par>
                        <p:par>
                          <p:cTn id="66" fill="hold">
                            <p:stCondLst>
                              <p:cond delay="500"/>
                            </p:stCondLst>
                            <p:childTnLst>
                              <p:par>
                                <p:cTn id="67" presetID="22" presetClass="entr" presetSubtype="8" fill="hold" grpId="0" nodeType="afterEffect">
                                  <p:stCondLst>
                                    <p:cond delay="0"/>
                                  </p:stCondLst>
                                  <p:childTnLst>
                                    <p:set>
                                      <p:cBhvr>
                                        <p:cTn id="68" dur="1" fill="hold">
                                          <p:stCondLst>
                                            <p:cond delay="0"/>
                                          </p:stCondLst>
                                        </p:cTn>
                                        <p:tgtEl>
                                          <p:spTgt spid="32"/>
                                        </p:tgtEl>
                                        <p:attrNameLst>
                                          <p:attrName>style.visibility</p:attrName>
                                        </p:attrNameLst>
                                      </p:cBhvr>
                                      <p:to>
                                        <p:strVal val="visible"/>
                                      </p:to>
                                    </p:set>
                                    <p:animEffect transition="in" filter="wipe(left)">
                                      <p:cBhvr>
                                        <p:cTn id="69" dur="500"/>
                                        <p:tgtEl>
                                          <p:spTgt spid="32"/>
                                        </p:tgtEl>
                                      </p:cBhvr>
                                    </p:animEffect>
                                  </p:childTnLst>
                                </p:cTn>
                              </p:par>
                            </p:childTnLst>
                          </p:cTn>
                        </p:par>
                      </p:childTnLst>
                    </p:cTn>
                  </p:par>
                  <p:par>
                    <p:cTn id="70" fill="hold">
                      <p:stCondLst>
                        <p:cond delay="indefinite"/>
                      </p:stCondLst>
                      <p:childTnLst>
                        <p:par>
                          <p:cTn id="71" fill="hold">
                            <p:stCondLst>
                              <p:cond delay="0"/>
                            </p:stCondLst>
                            <p:childTnLst>
                              <p:par>
                                <p:cTn id="72" presetID="17" presetClass="entr" presetSubtype="10" fill="hold" grpId="0" nodeType="clickEffect">
                                  <p:stCondLst>
                                    <p:cond delay="0"/>
                                  </p:stCondLst>
                                  <p:childTnLst>
                                    <p:set>
                                      <p:cBhvr>
                                        <p:cTn id="73" dur="1" fill="hold">
                                          <p:stCondLst>
                                            <p:cond delay="0"/>
                                          </p:stCondLst>
                                        </p:cTn>
                                        <p:tgtEl>
                                          <p:spTgt spid="17"/>
                                        </p:tgtEl>
                                        <p:attrNameLst>
                                          <p:attrName>style.visibility</p:attrName>
                                        </p:attrNameLst>
                                      </p:cBhvr>
                                      <p:to>
                                        <p:strVal val="visible"/>
                                      </p:to>
                                    </p:set>
                                    <p:anim calcmode="lin" valueType="num">
                                      <p:cBhvr>
                                        <p:cTn id="74" dur="500" fill="hold"/>
                                        <p:tgtEl>
                                          <p:spTgt spid="17"/>
                                        </p:tgtEl>
                                        <p:attrNameLst>
                                          <p:attrName>ppt_w</p:attrName>
                                        </p:attrNameLst>
                                      </p:cBhvr>
                                      <p:tavLst>
                                        <p:tav tm="0">
                                          <p:val>
                                            <p:fltVal val="0"/>
                                          </p:val>
                                        </p:tav>
                                        <p:tav tm="100000">
                                          <p:val>
                                            <p:strVal val="#ppt_w"/>
                                          </p:val>
                                        </p:tav>
                                      </p:tavLst>
                                    </p:anim>
                                    <p:anim calcmode="lin" valueType="num">
                                      <p:cBhvr>
                                        <p:cTn id="75" dur="500" fill="hold"/>
                                        <p:tgtEl>
                                          <p:spTgt spid="17"/>
                                        </p:tgtEl>
                                        <p:attrNameLst>
                                          <p:attrName>ppt_h</p:attrName>
                                        </p:attrNameLst>
                                      </p:cBhvr>
                                      <p:tavLst>
                                        <p:tav tm="0">
                                          <p:val>
                                            <p:strVal val="#ppt_h"/>
                                          </p:val>
                                        </p:tav>
                                        <p:tav tm="100000">
                                          <p:val>
                                            <p:strVal val="#ppt_h"/>
                                          </p:val>
                                        </p:tav>
                                      </p:tavLst>
                                    </p:anim>
                                  </p:childTnLst>
                                </p:cTn>
                              </p:par>
                              <p:par>
                                <p:cTn id="76" presetID="17" presetClass="entr" presetSubtype="10" fill="hold" grpId="0" nodeType="withEffect">
                                  <p:stCondLst>
                                    <p:cond delay="0"/>
                                  </p:stCondLst>
                                  <p:childTnLst>
                                    <p:set>
                                      <p:cBhvr>
                                        <p:cTn id="77" dur="1" fill="hold">
                                          <p:stCondLst>
                                            <p:cond delay="0"/>
                                          </p:stCondLst>
                                        </p:cTn>
                                        <p:tgtEl>
                                          <p:spTgt spid="18"/>
                                        </p:tgtEl>
                                        <p:attrNameLst>
                                          <p:attrName>style.visibility</p:attrName>
                                        </p:attrNameLst>
                                      </p:cBhvr>
                                      <p:to>
                                        <p:strVal val="visible"/>
                                      </p:to>
                                    </p:set>
                                    <p:anim calcmode="lin" valueType="num">
                                      <p:cBhvr>
                                        <p:cTn id="78" dur="500" fill="hold"/>
                                        <p:tgtEl>
                                          <p:spTgt spid="18"/>
                                        </p:tgtEl>
                                        <p:attrNameLst>
                                          <p:attrName>ppt_w</p:attrName>
                                        </p:attrNameLst>
                                      </p:cBhvr>
                                      <p:tavLst>
                                        <p:tav tm="0">
                                          <p:val>
                                            <p:fltVal val="0"/>
                                          </p:val>
                                        </p:tav>
                                        <p:tav tm="100000">
                                          <p:val>
                                            <p:strVal val="#ppt_w"/>
                                          </p:val>
                                        </p:tav>
                                      </p:tavLst>
                                    </p:anim>
                                    <p:anim calcmode="lin" valueType="num">
                                      <p:cBhvr>
                                        <p:cTn id="79" dur="500" fill="hold"/>
                                        <p:tgtEl>
                                          <p:spTgt spid="18"/>
                                        </p:tgtEl>
                                        <p:attrNameLst>
                                          <p:attrName>ppt_h</p:attrName>
                                        </p:attrNameLst>
                                      </p:cBhvr>
                                      <p:tavLst>
                                        <p:tav tm="0">
                                          <p:val>
                                            <p:strVal val="#ppt_h"/>
                                          </p:val>
                                        </p:tav>
                                        <p:tav tm="100000">
                                          <p:val>
                                            <p:strVal val="#ppt_h"/>
                                          </p:val>
                                        </p:tav>
                                      </p:tavLst>
                                    </p:anim>
                                  </p:childTnLst>
                                </p:cTn>
                              </p:par>
                            </p:childTnLst>
                          </p:cTn>
                        </p:par>
                        <p:par>
                          <p:cTn id="80" fill="hold">
                            <p:stCondLst>
                              <p:cond delay="500"/>
                            </p:stCondLst>
                            <p:childTnLst>
                              <p:par>
                                <p:cTn id="81" presetID="22" presetClass="entr" presetSubtype="8" fill="hold" grpId="0" nodeType="afterEffect">
                                  <p:stCondLst>
                                    <p:cond delay="0"/>
                                  </p:stCondLst>
                                  <p:childTnLst>
                                    <p:set>
                                      <p:cBhvr>
                                        <p:cTn id="82" dur="1" fill="hold">
                                          <p:stCondLst>
                                            <p:cond delay="0"/>
                                          </p:stCondLst>
                                        </p:cTn>
                                        <p:tgtEl>
                                          <p:spTgt spid="21"/>
                                        </p:tgtEl>
                                        <p:attrNameLst>
                                          <p:attrName>style.visibility</p:attrName>
                                        </p:attrNameLst>
                                      </p:cBhvr>
                                      <p:to>
                                        <p:strVal val="visible"/>
                                      </p:to>
                                    </p:set>
                                    <p:animEffect transition="in" filter="wipe(left)">
                                      <p:cBhvr>
                                        <p:cTn id="8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1" grpId="0"/>
      <p:bldP spid="15" grpId="0"/>
      <p:bldP spid="19" grpId="0"/>
      <p:bldP spid="20" grpId="0"/>
      <p:bldP spid="23" grpId="0" animBg="1"/>
      <p:bldP spid="24" grpId="0"/>
      <p:bldP spid="26" grpId="0" animBg="1"/>
      <p:bldP spid="27" grpId="0"/>
      <p:bldP spid="28" grpId="0" animBg="1"/>
      <p:bldP spid="29" grpId="0"/>
      <p:bldP spid="30" grpId="0"/>
      <p:bldP spid="31" grpId="0"/>
      <p:bldP spid="32" grpId="0"/>
      <p:bldP spid="17" grpId="0" animBg="1"/>
      <p:bldP spid="18" grpId="0"/>
      <p:bldP spid="2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The Balance of Payments</a:t>
            </a:r>
          </a:p>
        </p:txBody>
      </p:sp>
      <p:sp>
        <p:nvSpPr>
          <p:cNvPr id="9" name="Rectangle 8"/>
          <p:cNvSpPr/>
          <p:nvPr/>
        </p:nvSpPr>
        <p:spPr>
          <a:xfrm>
            <a:off x="453476" y="1143000"/>
            <a:ext cx="8231461" cy="4693593"/>
          </a:xfrm>
          <a:prstGeom prst="rect">
            <a:avLst/>
          </a:prstGeom>
        </p:spPr>
        <p:txBody>
          <a:bodyPr wrap="square">
            <a:spAutoFit/>
          </a:bodyPr>
          <a:lstStyle/>
          <a:p>
            <a:pPr>
              <a:lnSpc>
                <a:spcPts val="2400"/>
              </a:lnSpc>
            </a:pPr>
            <a:r>
              <a:rPr lang="en-US" b="1" dirty="0" smtClean="0">
                <a:solidFill>
                  <a:srgbClr val="7B0046"/>
                </a:solidFill>
              </a:rPr>
              <a:t>Balance-of-payments account </a:t>
            </a:r>
            <a:r>
              <a:rPr lang="en-US" dirty="0"/>
              <a:t>A measure of </a:t>
            </a:r>
            <a:r>
              <a:rPr lang="en-US" dirty="0" smtClean="0"/>
              <a:t>all flows </a:t>
            </a:r>
            <a:r>
              <a:rPr lang="en-US" dirty="0"/>
              <a:t>of private and </a:t>
            </a:r>
            <a:r>
              <a:rPr lang="en-US" dirty="0" smtClean="0"/>
              <a:t>government funds </a:t>
            </a:r>
            <a:r>
              <a:rPr lang="en-US" dirty="0"/>
              <a:t>between </a:t>
            </a:r>
            <a:r>
              <a:rPr lang="en-US" dirty="0" smtClean="0"/>
              <a:t>a domestic </a:t>
            </a:r>
            <a:r>
              <a:rPr lang="en-US" dirty="0"/>
              <a:t>economy and </a:t>
            </a:r>
            <a:r>
              <a:rPr lang="en-US" dirty="0" smtClean="0"/>
              <a:t>all foreign </a:t>
            </a:r>
            <a:r>
              <a:rPr lang="en-US" dirty="0"/>
              <a:t>countries</a:t>
            </a:r>
            <a:r>
              <a:rPr lang="en-US" dirty="0" smtClean="0"/>
              <a:t>.</a:t>
            </a:r>
          </a:p>
          <a:p>
            <a:endParaRPr lang="en-US" sz="900" dirty="0"/>
          </a:p>
          <a:p>
            <a:r>
              <a:rPr lang="en-US" dirty="0" smtClean="0"/>
              <a:t>In the balance-of-payments account, </a:t>
            </a:r>
            <a:r>
              <a:rPr lang="en-US" dirty="0"/>
              <a:t>inflows of funds from foreigners to the United States </a:t>
            </a:r>
            <a:r>
              <a:rPr lang="en-US" dirty="0" smtClean="0"/>
              <a:t>are receipts</a:t>
            </a:r>
            <a:r>
              <a:rPr lang="en-US" dirty="0"/>
              <a:t>, which are recorded as positive numbers. Outflows of funds from the United States to foreigners are payments, which </a:t>
            </a:r>
            <a:r>
              <a:rPr lang="en-US" dirty="0" smtClean="0"/>
              <a:t>are recorded </a:t>
            </a:r>
            <a:r>
              <a:rPr lang="en-US" dirty="0"/>
              <a:t>with a minus sign.</a:t>
            </a:r>
            <a:endParaRPr lang="en-US" dirty="0" smtClean="0"/>
          </a:p>
          <a:p>
            <a:endParaRPr lang="en-US" sz="900" dirty="0"/>
          </a:p>
          <a:p>
            <a:pPr>
              <a:lnSpc>
                <a:spcPts val="2400"/>
              </a:lnSpc>
            </a:pPr>
            <a:r>
              <a:rPr lang="en-US" dirty="0" smtClean="0"/>
              <a:t>Purchases </a:t>
            </a:r>
            <a:r>
              <a:rPr lang="en-US" dirty="0"/>
              <a:t>and sales of goods and </a:t>
            </a:r>
            <a:r>
              <a:rPr lang="en-US" dirty="0" smtClean="0"/>
              <a:t>services are recorded in the </a:t>
            </a:r>
            <a:r>
              <a:rPr lang="en-US" i="1" dirty="0"/>
              <a:t>current </a:t>
            </a:r>
            <a:r>
              <a:rPr lang="en-US" i="1" dirty="0" smtClean="0"/>
              <a:t>account</a:t>
            </a:r>
            <a:r>
              <a:rPr lang="en-US" dirty="0" smtClean="0"/>
              <a:t>, </a:t>
            </a:r>
            <a:r>
              <a:rPr lang="en-US" dirty="0"/>
              <a:t>which includes the </a:t>
            </a:r>
            <a:r>
              <a:rPr lang="en-US" i="1" dirty="0"/>
              <a:t>trade </a:t>
            </a:r>
            <a:r>
              <a:rPr lang="en-US" i="1" dirty="0" smtClean="0"/>
              <a:t>balance</a:t>
            </a:r>
            <a:r>
              <a:rPr lang="en-US" dirty="0" smtClean="0"/>
              <a:t>. Flows </a:t>
            </a:r>
            <a:r>
              <a:rPr lang="en-US" dirty="0"/>
              <a:t>of funds for international </a:t>
            </a:r>
            <a:r>
              <a:rPr lang="en-US" dirty="0" smtClean="0"/>
              <a:t>lending or borrowing are recorded in the </a:t>
            </a:r>
            <a:r>
              <a:rPr lang="en-US" i="1" dirty="0"/>
              <a:t>financial account balance</a:t>
            </a:r>
            <a:r>
              <a:rPr lang="en-US" dirty="0"/>
              <a:t>, which includes </a:t>
            </a:r>
            <a:r>
              <a:rPr lang="en-US" i="1" dirty="0"/>
              <a:t>official </a:t>
            </a:r>
            <a:r>
              <a:rPr lang="en-US" i="1" dirty="0" smtClean="0"/>
              <a:t>settlements</a:t>
            </a:r>
            <a:r>
              <a:rPr lang="en-US" dirty="0" smtClean="0"/>
              <a:t>.</a:t>
            </a:r>
          </a:p>
          <a:p>
            <a:endParaRPr lang="en-US" sz="900" dirty="0"/>
          </a:p>
          <a:p>
            <a:pPr>
              <a:lnSpc>
                <a:spcPts val="2400"/>
              </a:lnSpc>
            </a:pPr>
            <a:r>
              <a:rPr lang="en-US" dirty="0" smtClean="0"/>
              <a:t>The </a:t>
            </a:r>
            <a:r>
              <a:rPr lang="en-US" dirty="0"/>
              <a:t>payments and receipts of the </a:t>
            </a:r>
            <a:r>
              <a:rPr lang="en-US" dirty="0" smtClean="0"/>
              <a:t>balance-of-payments </a:t>
            </a:r>
            <a:r>
              <a:rPr lang="en-US" dirty="0"/>
              <a:t>account must equal zero, </a:t>
            </a:r>
            <a:r>
              <a:rPr lang="en-US" dirty="0" smtClean="0"/>
              <a:t>or</a:t>
            </a:r>
          </a:p>
          <a:p>
            <a:r>
              <a:rPr lang="en-US" sz="900" dirty="0" smtClean="0"/>
              <a:t> </a:t>
            </a:r>
          </a:p>
          <a:p>
            <a:pPr algn="ctr">
              <a:lnSpc>
                <a:spcPts val="2400"/>
              </a:lnSpc>
            </a:pPr>
            <a:r>
              <a:rPr lang="en-US" dirty="0" smtClean="0"/>
              <a:t>Current </a:t>
            </a:r>
            <a:r>
              <a:rPr lang="en-US" dirty="0"/>
              <a:t>account balance + Financial account balance = 0.</a:t>
            </a:r>
            <a:endParaRPr lang="en-US" dirty="0" smtClean="0"/>
          </a:p>
        </p:txBody>
      </p:sp>
    </p:spTree>
    <p:extLst>
      <p:ext uri="{BB962C8B-B14F-4D97-AF65-F5344CB8AC3E}">
        <p14:creationId xmlns:p14="http://schemas.microsoft.com/office/powerpoint/2010/main" val="2511239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wipe(left)">
                                      <p:cBhvr>
                                        <p:cTn id="11" dur="500"/>
                                        <p:tgtEl>
                                          <p:spTgt spid="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9">
                                            <p:txEl>
                                              <p:pRg st="2" end="2"/>
                                            </p:txEl>
                                          </p:spTgt>
                                        </p:tgtEl>
                                        <p:attrNameLst>
                                          <p:attrName>style.visibility</p:attrName>
                                        </p:attrNameLst>
                                      </p:cBhvr>
                                      <p:to>
                                        <p:strVal val="visible"/>
                                      </p:to>
                                    </p:set>
                                    <p:animEffect transition="in" filter="wipe(left)">
                                      <p:cBhvr>
                                        <p:cTn id="16" dur="500"/>
                                        <p:tgtEl>
                                          <p:spTgt spid="9">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animEffect transition="in" filter="wipe(left)">
                                      <p:cBhvr>
                                        <p:cTn id="21" dur="500"/>
                                        <p:tgtEl>
                                          <p:spTgt spid="9">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9">
                                            <p:txEl>
                                              <p:pRg st="6" end="6"/>
                                            </p:txEl>
                                          </p:spTgt>
                                        </p:tgtEl>
                                        <p:attrNameLst>
                                          <p:attrName>style.visibility</p:attrName>
                                        </p:attrNameLst>
                                      </p:cBhvr>
                                      <p:to>
                                        <p:strVal val="visible"/>
                                      </p:to>
                                    </p:set>
                                    <p:animEffect transition="in" filter="wipe(left)">
                                      <p:cBhvr>
                                        <p:cTn id="26" dur="500"/>
                                        <p:tgtEl>
                                          <p:spTgt spid="9">
                                            <p:txEl>
                                              <p:pRg st="6" end="6"/>
                                            </p:txEl>
                                          </p:spTgt>
                                        </p:tgtEl>
                                      </p:cBhvr>
                                    </p:animEffect>
                                  </p:childTnLst>
                                </p:cTn>
                              </p:par>
                            </p:childTnLst>
                          </p:cTn>
                        </p:par>
                        <p:par>
                          <p:cTn id="27" fill="hold">
                            <p:stCondLst>
                              <p:cond delay="500"/>
                            </p:stCondLst>
                            <p:childTnLst>
                              <p:par>
                                <p:cTn id="28" presetID="22" presetClass="entr" presetSubtype="8" fill="hold" grpId="0" nodeType="afterEffect">
                                  <p:stCondLst>
                                    <p:cond delay="0"/>
                                  </p:stCondLst>
                                  <p:childTnLst>
                                    <p:set>
                                      <p:cBhvr>
                                        <p:cTn id="29" dur="1" fill="hold">
                                          <p:stCondLst>
                                            <p:cond delay="0"/>
                                          </p:stCondLst>
                                        </p:cTn>
                                        <p:tgtEl>
                                          <p:spTgt spid="9">
                                            <p:txEl>
                                              <p:pRg st="8" end="8"/>
                                            </p:txEl>
                                          </p:spTgt>
                                        </p:tgtEl>
                                        <p:attrNameLst>
                                          <p:attrName>style.visibility</p:attrName>
                                        </p:attrNameLst>
                                      </p:cBhvr>
                                      <p:to>
                                        <p:strVal val="visible"/>
                                      </p:to>
                                    </p:set>
                                    <p:animEffect transition="in" filter="wipe(left)">
                                      <p:cBhvr>
                                        <p:cTn id="30"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The Balance of Payments</a:t>
            </a:r>
          </a:p>
        </p:txBody>
      </p:sp>
      <p:sp>
        <p:nvSpPr>
          <p:cNvPr id="9" name="Rectangle 8"/>
          <p:cNvSpPr/>
          <p:nvPr/>
        </p:nvSpPr>
        <p:spPr>
          <a:xfrm>
            <a:off x="453476" y="1143000"/>
            <a:ext cx="8231461" cy="4985980"/>
          </a:xfrm>
          <a:prstGeom prst="rect">
            <a:avLst/>
          </a:prstGeom>
        </p:spPr>
        <p:txBody>
          <a:bodyPr wrap="square">
            <a:spAutoFit/>
          </a:bodyPr>
          <a:lstStyle/>
          <a:p>
            <a:pPr>
              <a:lnSpc>
                <a:spcPts val="2400"/>
              </a:lnSpc>
            </a:pPr>
            <a:r>
              <a:rPr lang="en-US" dirty="0" smtClean="0"/>
              <a:t>If the United </a:t>
            </a:r>
            <a:r>
              <a:rPr lang="en-US" dirty="0"/>
              <a:t>States has a current account surplus (a positive number), this means that </a:t>
            </a:r>
            <a:r>
              <a:rPr lang="en-US" dirty="0" smtClean="0"/>
              <a:t>U.S. citizens </a:t>
            </a:r>
            <a:r>
              <a:rPr lang="en-US" dirty="0"/>
              <a:t>are selling more goods and services to foreigners than they are buying </a:t>
            </a:r>
            <a:r>
              <a:rPr lang="en-US" dirty="0" smtClean="0"/>
              <a:t>imports from </a:t>
            </a:r>
            <a:r>
              <a:rPr lang="en-US" dirty="0"/>
              <a:t>foreigners. Therefore, U.S. citizens have funds to lend to foreigners. </a:t>
            </a:r>
            <a:endParaRPr lang="en-US" dirty="0" smtClean="0"/>
          </a:p>
          <a:p>
            <a:endParaRPr lang="en-US" sz="900" dirty="0"/>
          </a:p>
          <a:p>
            <a:pPr>
              <a:lnSpc>
                <a:spcPts val="2400"/>
              </a:lnSpc>
            </a:pPr>
            <a:r>
              <a:rPr lang="en-US" dirty="0" smtClean="0"/>
              <a:t>A current </a:t>
            </a:r>
            <a:r>
              <a:rPr lang="en-US" dirty="0"/>
              <a:t>account surplus or deficit must be balanced by </a:t>
            </a:r>
            <a:r>
              <a:rPr lang="en-US" dirty="0" smtClean="0"/>
              <a:t>international lending </a:t>
            </a:r>
            <a:r>
              <a:rPr lang="en-US" dirty="0"/>
              <a:t>or borrowing or by changes in official reserve </a:t>
            </a:r>
            <a:r>
              <a:rPr lang="en-US" dirty="0" smtClean="0"/>
              <a:t>transactions.</a:t>
            </a:r>
          </a:p>
          <a:p>
            <a:endParaRPr lang="en-US" sz="900" dirty="0" smtClean="0"/>
          </a:p>
          <a:p>
            <a:pPr>
              <a:lnSpc>
                <a:spcPts val="2400"/>
              </a:lnSpc>
            </a:pPr>
            <a:r>
              <a:rPr lang="en-US" dirty="0" smtClean="0"/>
              <a:t>Policymakers </a:t>
            </a:r>
            <a:r>
              <a:rPr lang="en-US" dirty="0"/>
              <a:t>have been concerned that </a:t>
            </a:r>
            <a:r>
              <a:rPr lang="en-US" dirty="0" smtClean="0"/>
              <a:t>large </a:t>
            </a:r>
            <a:r>
              <a:rPr lang="en-US" dirty="0"/>
              <a:t>U.S. current account deficits </a:t>
            </a:r>
            <a:r>
              <a:rPr lang="en-US" dirty="0" smtClean="0"/>
              <a:t>have </a:t>
            </a:r>
            <a:r>
              <a:rPr lang="en-US" dirty="0"/>
              <a:t>caused the United States to rely heavily on savings </a:t>
            </a:r>
            <a:r>
              <a:rPr lang="en-US" dirty="0" smtClean="0"/>
              <a:t>from abroad—international </a:t>
            </a:r>
            <a:r>
              <a:rPr lang="en-US" dirty="0"/>
              <a:t>borrowing—to finance domestic consumption, </a:t>
            </a:r>
            <a:r>
              <a:rPr lang="en-US" dirty="0" smtClean="0"/>
              <a:t>investment, and </a:t>
            </a:r>
            <a:r>
              <a:rPr lang="en-US" dirty="0"/>
              <a:t>the federal budget deficit. </a:t>
            </a:r>
            <a:endParaRPr lang="en-US" dirty="0" smtClean="0"/>
          </a:p>
          <a:p>
            <a:endParaRPr lang="en-US" sz="900" dirty="0"/>
          </a:p>
          <a:p>
            <a:pPr>
              <a:lnSpc>
                <a:spcPts val="2400"/>
              </a:lnSpc>
            </a:pPr>
            <a:r>
              <a:rPr lang="en-US" dirty="0" smtClean="0"/>
              <a:t>With </a:t>
            </a:r>
            <a:r>
              <a:rPr lang="en-US" dirty="0"/>
              <a:t>high savings rates and </a:t>
            </a:r>
            <a:r>
              <a:rPr lang="en-US" dirty="0" smtClean="0"/>
              <a:t>relatively limited </a:t>
            </a:r>
            <a:r>
              <a:rPr lang="en-US" dirty="0"/>
              <a:t>opportunities for investment, funds from </a:t>
            </a:r>
            <a:r>
              <a:rPr lang="en-US" dirty="0" smtClean="0"/>
              <a:t>other countries </a:t>
            </a:r>
            <a:r>
              <a:rPr lang="en-US" dirty="0"/>
              <a:t>flowed into </a:t>
            </a:r>
            <a:r>
              <a:rPr lang="en-US" dirty="0" smtClean="0"/>
              <a:t>the United </a:t>
            </a:r>
            <a:r>
              <a:rPr lang="en-US" dirty="0"/>
              <a:t>States, bidding up the value of the dollar. The high value of the dollar </a:t>
            </a:r>
            <a:r>
              <a:rPr lang="en-US" dirty="0" smtClean="0"/>
              <a:t>reduced U.S</a:t>
            </a:r>
            <a:r>
              <a:rPr lang="en-US" dirty="0"/>
              <a:t>. exports and increased imports, contributing to the current account deficit.</a:t>
            </a:r>
            <a:endParaRPr lang="en-US" sz="900" dirty="0"/>
          </a:p>
        </p:txBody>
      </p:sp>
      <p:sp>
        <p:nvSpPr>
          <p:cNvPr id="5" name="Rectangle 4"/>
          <p:cNvSpPr/>
          <p:nvPr/>
        </p:nvSpPr>
        <p:spPr>
          <a:xfrm>
            <a:off x="448104" y="430768"/>
            <a:ext cx="2727157" cy="400110"/>
          </a:xfrm>
          <a:prstGeom prst="rect">
            <a:avLst/>
          </a:prstGeom>
        </p:spPr>
        <p:txBody>
          <a:bodyPr wrap="none">
            <a:spAutoFit/>
          </a:bodyPr>
          <a:lstStyle/>
          <a:p>
            <a:r>
              <a:rPr lang="en-US" sz="2000" b="1" dirty="0">
                <a:solidFill>
                  <a:srgbClr val="CF8B2D"/>
                </a:solidFill>
              </a:rPr>
              <a:t>The Current Account</a:t>
            </a:r>
            <a:endParaRPr lang="en-US" sz="2000" dirty="0">
              <a:solidFill>
                <a:srgbClr val="CF8B2D"/>
              </a:solidFill>
            </a:endParaRPr>
          </a:p>
        </p:txBody>
      </p:sp>
    </p:spTree>
    <p:extLst>
      <p:ext uri="{BB962C8B-B14F-4D97-AF65-F5344CB8AC3E}">
        <p14:creationId xmlns:p14="http://schemas.microsoft.com/office/powerpoint/2010/main" val="2311555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wipe(left)">
                                      <p:cBhvr>
                                        <p:cTn id="11" dur="500"/>
                                        <p:tgtEl>
                                          <p:spTgt spid="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9">
                                            <p:txEl>
                                              <p:pRg st="2" end="2"/>
                                            </p:txEl>
                                          </p:spTgt>
                                        </p:tgtEl>
                                        <p:attrNameLst>
                                          <p:attrName>style.visibility</p:attrName>
                                        </p:attrNameLst>
                                      </p:cBhvr>
                                      <p:to>
                                        <p:strVal val="visible"/>
                                      </p:to>
                                    </p:set>
                                    <p:animEffect transition="in" filter="wipe(left)">
                                      <p:cBhvr>
                                        <p:cTn id="16" dur="500"/>
                                        <p:tgtEl>
                                          <p:spTgt spid="9">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animEffect transition="in" filter="wipe(left)">
                                      <p:cBhvr>
                                        <p:cTn id="21" dur="500"/>
                                        <p:tgtEl>
                                          <p:spTgt spid="9">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9">
                                            <p:txEl>
                                              <p:pRg st="6" end="6"/>
                                            </p:txEl>
                                          </p:spTgt>
                                        </p:tgtEl>
                                        <p:attrNameLst>
                                          <p:attrName>style.visibility</p:attrName>
                                        </p:attrNameLst>
                                      </p:cBhvr>
                                      <p:to>
                                        <p:strVal val="visible"/>
                                      </p:to>
                                    </p:set>
                                    <p:animEffect transition="in" filter="wipe(left)">
                                      <p:cBhvr>
                                        <p:cTn id="26"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The Balance of Payments</a:t>
            </a:r>
          </a:p>
        </p:txBody>
      </p:sp>
      <p:sp>
        <p:nvSpPr>
          <p:cNvPr id="9" name="Rectangle 8"/>
          <p:cNvSpPr/>
          <p:nvPr/>
        </p:nvSpPr>
        <p:spPr>
          <a:xfrm>
            <a:off x="453476" y="1143000"/>
            <a:ext cx="8231461" cy="4508927"/>
          </a:xfrm>
          <a:prstGeom prst="rect">
            <a:avLst/>
          </a:prstGeom>
        </p:spPr>
        <p:txBody>
          <a:bodyPr wrap="square">
            <a:spAutoFit/>
          </a:bodyPr>
          <a:lstStyle/>
          <a:p>
            <a:pPr>
              <a:lnSpc>
                <a:spcPts val="2400"/>
              </a:lnSpc>
            </a:pPr>
            <a:r>
              <a:rPr lang="en-US" dirty="0"/>
              <a:t>The financial account measures trade in existing financial or real assets among countries</a:t>
            </a:r>
            <a:r>
              <a:rPr lang="en-US" dirty="0" smtClean="0"/>
              <a:t>.</a:t>
            </a:r>
          </a:p>
          <a:p>
            <a:endParaRPr lang="en-US" sz="900" dirty="0"/>
          </a:p>
          <a:p>
            <a:pPr>
              <a:lnSpc>
                <a:spcPts val="2400"/>
              </a:lnSpc>
            </a:pPr>
            <a:r>
              <a:rPr lang="en-US" dirty="0" smtClean="0"/>
              <a:t>The sale of an asset </a:t>
            </a:r>
            <a:r>
              <a:rPr lang="en-US" dirty="0"/>
              <a:t>is recorded </a:t>
            </a:r>
            <a:r>
              <a:rPr lang="en-US" dirty="0" smtClean="0"/>
              <a:t>as </a:t>
            </a:r>
            <a:r>
              <a:rPr lang="en-US" dirty="0"/>
              <a:t>a capital </a:t>
            </a:r>
            <a:r>
              <a:rPr lang="en-US" dirty="0" smtClean="0"/>
              <a:t>inflow. When </a:t>
            </a:r>
            <a:r>
              <a:rPr lang="en-US" dirty="0"/>
              <a:t>someone in a country buys an asset abroad, the transaction is recorded </a:t>
            </a:r>
            <a:r>
              <a:rPr lang="en-US" dirty="0" smtClean="0"/>
              <a:t>as </a:t>
            </a:r>
            <a:r>
              <a:rPr lang="en-US" dirty="0"/>
              <a:t>a capital outflow because funds flow from </a:t>
            </a:r>
            <a:r>
              <a:rPr lang="en-US" dirty="0" smtClean="0"/>
              <a:t>the country </a:t>
            </a:r>
            <a:r>
              <a:rPr lang="en-US" dirty="0"/>
              <a:t>to buy the asset. </a:t>
            </a:r>
            <a:endParaRPr lang="en-US" dirty="0" smtClean="0"/>
          </a:p>
          <a:p>
            <a:endParaRPr lang="en-US" sz="900" dirty="0"/>
          </a:p>
          <a:p>
            <a:pPr>
              <a:lnSpc>
                <a:spcPts val="2400"/>
              </a:lnSpc>
            </a:pPr>
            <a:r>
              <a:rPr lang="en-US" dirty="0" smtClean="0"/>
              <a:t>The </a:t>
            </a:r>
            <a:r>
              <a:rPr lang="en-US" dirty="0"/>
              <a:t>financial account balance is the amount of capital inflows minus </a:t>
            </a:r>
            <a:r>
              <a:rPr lang="en-US" dirty="0" smtClean="0"/>
              <a:t>capital outflows—plus the net value of </a:t>
            </a:r>
            <a:r>
              <a:rPr lang="en-US" i="1" dirty="0" smtClean="0"/>
              <a:t>capital account </a:t>
            </a:r>
            <a:r>
              <a:rPr lang="en-US" dirty="0" smtClean="0"/>
              <a:t>transactions, which consist mainly of debt forgiveness and transfers of financial assets by migrants when they enter the United States. </a:t>
            </a:r>
          </a:p>
          <a:p>
            <a:endParaRPr lang="en-US" sz="900" dirty="0"/>
          </a:p>
          <a:p>
            <a:pPr>
              <a:lnSpc>
                <a:spcPts val="2400"/>
              </a:lnSpc>
            </a:pPr>
            <a:r>
              <a:rPr lang="en-US" dirty="0" smtClean="0"/>
              <a:t>The financial account balance is a surplus if the citizens of the country </a:t>
            </a:r>
            <a:r>
              <a:rPr lang="en-US" dirty="0"/>
              <a:t>sell more assets to foreigners than they buy from foreigners. The financial account </a:t>
            </a:r>
            <a:r>
              <a:rPr lang="en-US" dirty="0" smtClean="0"/>
              <a:t>balance is </a:t>
            </a:r>
            <a:r>
              <a:rPr lang="en-US" dirty="0"/>
              <a:t>a deficit if the citizens of the country buy more assets from foreigners than </a:t>
            </a:r>
            <a:r>
              <a:rPr lang="en-US" dirty="0" smtClean="0"/>
              <a:t>they sell </a:t>
            </a:r>
            <a:r>
              <a:rPr lang="en-US" dirty="0"/>
              <a:t>to foreigners. </a:t>
            </a:r>
            <a:endParaRPr lang="en-US" sz="900" dirty="0"/>
          </a:p>
        </p:txBody>
      </p:sp>
      <p:sp>
        <p:nvSpPr>
          <p:cNvPr id="5" name="Rectangle 4"/>
          <p:cNvSpPr/>
          <p:nvPr/>
        </p:nvSpPr>
        <p:spPr>
          <a:xfrm>
            <a:off x="448104" y="430768"/>
            <a:ext cx="2911503" cy="400110"/>
          </a:xfrm>
          <a:prstGeom prst="rect">
            <a:avLst/>
          </a:prstGeom>
        </p:spPr>
        <p:txBody>
          <a:bodyPr wrap="none">
            <a:spAutoFit/>
          </a:bodyPr>
          <a:lstStyle/>
          <a:p>
            <a:r>
              <a:rPr lang="en-US" sz="2000" b="1" dirty="0">
                <a:solidFill>
                  <a:srgbClr val="CF8B2D"/>
                </a:solidFill>
              </a:rPr>
              <a:t>The Financial Account</a:t>
            </a:r>
            <a:endParaRPr lang="en-US" sz="2000" dirty="0">
              <a:solidFill>
                <a:srgbClr val="CF8B2D"/>
              </a:solidFill>
            </a:endParaRPr>
          </a:p>
        </p:txBody>
      </p:sp>
    </p:spTree>
    <p:extLst>
      <p:ext uri="{BB962C8B-B14F-4D97-AF65-F5344CB8AC3E}">
        <p14:creationId xmlns:p14="http://schemas.microsoft.com/office/powerpoint/2010/main" val="1655664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wipe(left)">
                                      <p:cBhvr>
                                        <p:cTn id="11" dur="500"/>
                                        <p:tgtEl>
                                          <p:spTgt spid="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9">
                                            <p:txEl>
                                              <p:pRg st="2" end="2"/>
                                            </p:txEl>
                                          </p:spTgt>
                                        </p:tgtEl>
                                        <p:attrNameLst>
                                          <p:attrName>style.visibility</p:attrName>
                                        </p:attrNameLst>
                                      </p:cBhvr>
                                      <p:to>
                                        <p:strVal val="visible"/>
                                      </p:to>
                                    </p:set>
                                    <p:animEffect transition="in" filter="wipe(left)">
                                      <p:cBhvr>
                                        <p:cTn id="16" dur="500"/>
                                        <p:tgtEl>
                                          <p:spTgt spid="9">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animEffect transition="in" filter="wipe(left)">
                                      <p:cBhvr>
                                        <p:cTn id="21" dur="500"/>
                                        <p:tgtEl>
                                          <p:spTgt spid="9">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9">
                                            <p:txEl>
                                              <p:pRg st="6" end="6"/>
                                            </p:txEl>
                                          </p:spTgt>
                                        </p:tgtEl>
                                        <p:attrNameLst>
                                          <p:attrName>style.visibility</p:attrName>
                                        </p:attrNameLst>
                                      </p:cBhvr>
                                      <p:to>
                                        <p:strVal val="visible"/>
                                      </p:to>
                                    </p:set>
                                    <p:animEffect transition="in" filter="wipe(left)">
                                      <p:cBhvr>
                                        <p:cTn id="26"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The Balance of Payments</a:t>
            </a:r>
          </a:p>
        </p:txBody>
      </p:sp>
      <p:sp>
        <p:nvSpPr>
          <p:cNvPr id="9" name="Rectangle 8"/>
          <p:cNvSpPr/>
          <p:nvPr/>
        </p:nvSpPr>
        <p:spPr>
          <a:xfrm>
            <a:off x="453476" y="1143000"/>
            <a:ext cx="8538124" cy="4955203"/>
          </a:xfrm>
          <a:prstGeom prst="rect">
            <a:avLst/>
          </a:prstGeom>
        </p:spPr>
        <p:txBody>
          <a:bodyPr wrap="square">
            <a:spAutoFit/>
          </a:bodyPr>
          <a:lstStyle/>
          <a:p>
            <a:pPr>
              <a:lnSpc>
                <a:spcPts val="2400"/>
              </a:lnSpc>
            </a:pPr>
            <a:r>
              <a:rPr lang="en-US" i="1" dirty="0" smtClean="0"/>
              <a:t>Official </a:t>
            </a:r>
            <a:r>
              <a:rPr lang="en-US" i="1" dirty="0"/>
              <a:t>reserve assets </a:t>
            </a:r>
            <a:r>
              <a:rPr lang="en-US" dirty="0"/>
              <a:t>are assets that central banks hold and </a:t>
            </a:r>
            <a:r>
              <a:rPr lang="en-US" dirty="0" smtClean="0"/>
              <a:t>that they </a:t>
            </a:r>
            <a:r>
              <a:rPr lang="en-US" dirty="0"/>
              <a:t>use in making international payments to settle the balance of payments </a:t>
            </a:r>
            <a:r>
              <a:rPr lang="en-US" dirty="0" smtClean="0"/>
              <a:t>and to </a:t>
            </a:r>
            <a:r>
              <a:rPr lang="en-US" dirty="0"/>
              <a:t>conduct international monetary policy. </a:t>
            </a:r>
            <a:endParaRPr lang="en-US" dirty="0" smtClean="0"/>
          </a:p>
          <a:p>
            <a:endParaRPr lang="en-US" sz="900" dirty="0"/>
          </a:p>
          <a:p>
            <a:pPr>
              <a:lnSpc>
                <a:spcPts val="2400"/>
              </a:lnSpc>
            </a:pPr>
            <a:r>
              <a:rPr lang="en-US" dirty="0" smtClean="0"/>
              <a:t>Historically</a:t>
            </a:r>
            <a:r>
              <a:rPr lang="en-US" dirty="0"/>
              <a:t>, gold was the leading </a:t>
            </a:r>
            <a:r>
              <a:rPr lang="en-US" dirty="0" smtClean="0"/>
              <a:t>official reserve </a:t>
            </a:r>
            <a:r>
              <a:rPr lang="en-US" dirty="0"/>
              <a:t>asset. Official reserves now are primarily government </a:t>
            </a:r>
            <a:r>
              <a:rPr lang="en-US" dirty="0" smtClean="0"/>
              <a:t>securities, </a:t>
            </a:r>
            <a:r>
              <a:rPr lang="en-US" dirty="0"/>
              <a:t>foreign bank deposits, and special </a:t>
            </a:r>
            <a:r>
              <a:rPr lang="en-US" dirty="0" smtClean="0"/>
              <a:t>assets called </a:t>
            </a:r>
            <a:r>
              <a:rPr lang="en-US" dirty="0"/>
              <a:t>Special Drawing </a:t>
            </a:r>
            <a:r>
              <a:rPr lang="en-US" dirty="0" smtClean="0"/>
              <a:t>Rights. </a:t>
            </a:r>
          </a:p>
          <a:p>
            <a:endParaRPr lang="en-US" sz="900" dirty="0"/>
          </a:p>
          <a:p>
            <a:pPr>
              <a:lnSpc>
                <a:spcPts val="2400"/>
              </a:lnSpc>
            </a:pPr>
            <a:r>
              <a:rPr lang="en-US" dirty="0" smtClean="0"/>
              <a:t>Official </a:t>
            </a:r>
            <a:r>
              <a:rPr lang="en-US" dirty="0"/>
              <a:t>settlements equal </a:t>
            </a:r>
            <a:r>
              <a:rPr lang="en-US" dirty="0" smtClean="0"/>
              <a:t>the net </a:t>
            </a:r>
            <a:r>
              <a:rPr lang="en-US" dirty="0"/>
              <a:t>increase (domestic holdings minus foreign holdings) in a country’s </a:t>
            </a:r>
            <a:r>
              <a:rPr lang="en-US" dirty="0" smtClean="0"/>
              <a:t>official reserve </a:t>
            </a:r>
            <a:r>
              <a:rPr lang="en-US" dirty="0"/>
              <a:t>assets</a:t>
            </a:r>
            <a:r>
              <a:rPr lang="en-US" dirty="0" smtClean="0"/>
              <a:t>.</a:t>
            </a:r>
          </a:p>
          <a:p>
            <a:endParaRPr lang="en-US" sz="900" dirty="0"/>
          </a:p>
          <a:p>
            <a:pPr>
              <a:lnSpc>
                <a:spcPts val="2400"/>
              </a:lnSpc>
            </a:pPr>
            <a:r>
              <a:rPr lang="en-US" dirty="0" smtClean="0"/>
              <a:t>A </a:t>
            </a:r>
            <a:r>
              <a:rPr lang="en-US" dirty="0"/>
              <a:t>U.S. balance-of-payments deficit can be financed by a </a:t>
            </a:r>
            <a:r>
              <a:rPr lang="en-US" dirty="0" smtClean="0"/>
              <a:t>reduction in </a:t>
            </a:r>
            <a:r>
              <a:rPr lang="en-US" dirty="0"/>
              <a:t>U.S. international reserves and an increase in dollar assets held by foreign </a:t>
            </a:r>
            <a:r>
              <a:rPr lang="en-US" dirty="0" smtClean="0"/>
              <a:t>central banks.</a:t>
            </a:r>
          </a:p>
          <a:p>
            <a:endParaRPr lang="en-US" sz="900" dirty="0"/>
          </a:p>
          <a:p>
            <a:pPr>
              <a:lnSpc>
                <a:spcPts val="2400"/>
              </a:lnSpc>
            </a:pPr>
            <a:r>
              <a:rPr lang="en-US" dirty="0" smtClean="0"/>
              <a:t>Similarly</a:t>
            </a:r>
            <a:r>
              <a:rPr lang="en-US" dirty="0"/>
              <a:t>, a combination of an increase in U.S. international reserves and </a:t>
            </a:r>
            <a:r>
              <a:rPr lang="en-US" dirty="0" smtClean="0"/>
              <a:t>a decrease </a:t>
            </a:r>
            <a:r>
              <a:rPr lang="en-US" dirty="0"/>
              <a:t>in dollar assets held by foreign central banks can offset a U.S. </a:t>
            </a:r>
            <a:r>
              <a:rPr lang="en-US" dirty="0" smtClean="0"/>
              <a:t>balance-of-payments surplus</a:t>
            </a:r>
            <a:r>
              <a:rPr lang="en-US" dirty="0"/>
              <a:t>.</a:t>
            </a:r>
            <a:endParaRPr lang="en-US" sz="900" dirty="0"/>
          </a:p>
        </p:txBody>
      </p:sp>
      <p:sp>
        <p:nvSpPr>
          <p:cNvPr id="5" name="Rectangle 4"/>
          <p:cNvSpPr/>
          <p:nvPr/>
        </p:nvSpPr>
        <p:spPr>
          <a:xfrm>
            <a:off x="448104" y="430768"/>
            <a:ext cx="2573140" cy="400110"/>
          </a:xfrm>
          <a:prstGeom prst="rect">
            <a:avLst/>
          </a:prstGeom>
        </p:spPr>
        <p:txBody>
          <a:bodyPr wrap="none">
            <a:spAutoFit/>
          </a:bodyPr>
          <a:lstStyle/>
          <a:p>
            <a:r>
              <a:rPr lang="en-US" sz="2000" b="1" dirty="0">
                <a:solidFill>
                  <a:srgbClr val="CF8B2D"/>
                </a:solidFill>
              </a:rPr>
              <a:t>Official Settlements</a:t>
            </a:r>
            <a:endParaRPr lang="en-US" sz="2000" dirty="0">
              <a:solidFill>
                <a:srgbClr val="CF8B2D"/>
              </a:solidFill>
            </a:endParaRPr>
          </a:p>
        </p:txBody>
      </p:sp>
    </p:spTree>
    <p:extLst>
      <p:ext uri="{BB962C8B-B14F-4D97-AF65-F5344CB8AC3E}">
        <p14:creationId xmlns:p14="http://schemas.microsoft.com/office/powerpoint/2010/main" val="30942309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wipe(left)">
                                      <p:cBhvr>
                                        <p:cTn id="11" dur="500"/>
                                        <p:tgtEl>
                                          <p:spTgt spid="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9">
                                            <p:txEl>
                                              <p:pRg st="2" end="2"/>
                                            </p:txEl>
                                          </p:spTgt>
                                        </p:tgtEl>
                                        <p:attrNameLst>
                                          <p:attrName>style.visibility</p:attrName>
                                        </p:attrNameLst>
                                      </p:cBhvr>
                                      <p:to>
                                        <p:strVal val="visible"/>
                                      </p:to>
                                    </p:set>
                                    <p:animEffect transition="in" filter="wipe(left)">
                                      <p:cBhvr>
                                        <p:cTn id="16" dur="500"/>
                                        <p:tgtEl>
                                          <p:spTgt spid="9">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animEffect transition="in" filter="wipe(left)">
                                      <p:cBhvr>
                                        <p:cTn id="21" dur="500"/>
                                        <p:tgtEl>
                                          <p:spTgt spid="9">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9">
                                            <p:txEl>
                                              <p:pRg st="6" end="6"/>
                                            </p:txEl>
                                          </p:spTgt>
                                        </p:tgtEl>
                                        <p:attrNameLst>
                                          <p:attrName>style.visibility</p:attrName>
                                        </p:attrNameLst>
                                      </p:cBhvr>
                                      <p:to>
                                        <p:strVal val="visible"/>
                                      </p:to>
                                    </p:set>
                                    <p:animEffect transition="in" filter="wipe(left)">
                                      <p:cBhvr>
                                        <p:cTn id="26" dur="500"/>
                                        <p:tgtEl>
                                          <p:spTgt spid="9">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9">
                                            <p:txEl>
                                              <p:pRg st="8" end="8"/>
                                            </p:txEl>
                                          </p:spTgt>
                                        </p:tgtEl>
                                        <p:attrNameLst>
                                          <p:attrName>style.visibility</p:attrName>
                                        </p:attrNameLst>
                                      </p:cBhvr>
                                      <p:to>
                                        <p:strVal val="visible"/>
                                      </p:to>
                                    </p:set>
                                    <p:animEffect transition="in" filter="wipe(left)">
                                      <p:cBhvr>
                                        <p:cTn id="31"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The Balance of Payments</a:t>
            </a:r>
          </a:p>
        </p:txBody>
      </p:sp>
      <p:sp>
        <p:nvSpPr>
          <p:cNvPr id="9" name="Rectangle 8"/>
          <p:cNvSpPr/>
          <p:nvPr/>
        </p:nvSpPr>
        <p:spPr>
          <a:xfrm>
            <a:off x="453476" y="1143000"/>
            <a:ext cx="8231461" cy="2831544"/>
          </a:xfrm>
          <a:prstGeom prst="rect">
            <a:avLst/>
          </a:prstGeom>
        </p:spPr>
        <p:txBody>
          <a:bodyPr wrap="square">
            <a:spAutoFit/>
          </a:bodyPr>
          <a:lstStyle/>
          <a:p>
            <a:pPr>
              <a:lnSpc>
                <a:spcPts val="2400"/>
              </a:lnSpc>
            </a:pPr>
            <a:r>
              <a:rPr lang="en-US" dirty="0" smtClean="0"/>
              <a:t>Many analysts believe that large statistical discrepancies reflect </a:t>
            </a:r>
            <a:r>
              <a:rPr lang="en-US" dirty="0"/>
              <a:t>hidden capital flows related </a:t>
            </a:r>
            <a:r>
              <a:rPr lang="en-US" dirty="0" smtClean="0"/>
              <a:t>to illegal </a:t>
            </a:r>
            <a:r>
              <a:rPr lang="en-US" dirty="0"/>
              <a:t>activity, tax evasion, or capital flight because of political risk</a:t>
            </a:r>
            <a:r>
              <a:rPr lang="en-US" dirty="0" smtClean="0"/>
              <a:t>.</a:t>
            </a:r>
          </a:p>
          <a:p>
            <a:endParaRPr lang="en-US" sz="900" dirty="0"/>
          </a:p>
          <a:p>
            <a:pPr>
              <a:lnSpc>
                <a:spcPts val="2400"/>
              </a:lnSpc>
            </a:pPr>
            <a:r>
              <a:rPr lang="en-US" dirty="0"/>
              <a:t>To summarize, international trade and financial transactions affect both the </a:t>
            </a:r>
            <a:r>
              <a:rPr lang="en-US" dirty="0" smtClean="0"/>
              <a:t>current account </a:t>
            </a:r>
            <a:r>
              <a:rPr lang="en-US" dirty="0"/>
              <a:t>and the financial account in the balance of payments. </a:t>
            </a:r>
            <a:endParaRPr lang="en-US" dirty="0" smtClean="0"/>
          </a:p>
          <a:p>
            <a:endParaRPr lang="en-US" sz="900" dirty="0"/>
          </a:p>
          <a:p>
            <a:pPr>
              <a:lnSpc>
                <a:spcPts val="2400"/>
              </a:lnSpc>
            </a:pPr>
            <a:r>
              <a:rPr lang="en-US" dirty="0" smtClean="0"/>
              <a:t>To </a:t>
            </a:r>
            <a:r>
              <a:rPr lang="en-US" dirty="0"/>
              <a:t>close out a </a:t>
            </a:r>
            <a:r>
              <a:rPr lang="en-US" dirty="0" smtClean="0"/>
              <a:t>country’s international </a:t>
            </a:r>
            <a:r>
              <a:rPr lang="en-US" dirty="0"/>
              <a:t>transactions for balance of payments, its central bank and </a:t>
            </a:r>
            <a:r>
              <a:rPr lang="en-US" dirty="0" smtClean="0"/>
              <a:t>foreign central </a:t>
            </a:r>
            <a:r>
              <a:rPr lang="en-US" dirty="0"/>
              <a:t>banks engage in official reserve transactions, which can affect the </a:t>
            </a:r>
            <a:r>
              <a:rPr lang="en-US" dirty="0" smtClean="0"/>
              <a:t>monetary base</a:t>
            </a:r>
            <a:r>
              <a:rPr lang="en-US" dirty="0"/>
              <a:t>.</a:t>
            </a:r>
            <a:endParaRPr lang="en-US" sz="900" dirty="0"/>
          </a:p>
        </p:txBody>
      </p:sp>
      <p:sp>
        <p:nvSpPr>
          <p:cNvPr id="5" name="Rectangle 4"/>
          <p:cNvSpPr/>
          <p:nvPr/>
        </p:nvSpPr>
        <p:spPr>
          <a:xfrm>
            <a:off x="448104" y="430768"/>
            <a:ext cx="4322145" cy="400110"/>
          </a:xfrm>
          <a:prstGeom prst="rect">
            <a:avLst/>
          </a:prstGeom>
        </p:spPr>
        <p:txBody>
          <a:bodyPr wrap="none">
            <a:spAutoFit/>
          </a:bodyPr>
          <a:lstStyle/>
          <a:p>
            <a:r>
              <a:rPr lang="en-US" sz="2000" b="1" dirty="0">
                <a:solidFill>
                  <a:srgbClr val="CF8B2D"/>
                </a:solidFill>
              </a:rPr>
              <a:t>Relationship </a:t>
            </a:r>
            <a:r>
              <a:rPr lang="en-US" sz="2000" b="1" dirty="0" smtClean="0">
                <a:solidFill>
                  <a:srgbClr val="CF8B2D"/>
                </a:solidFill>
              </a:rPr>
              <a:t>among </a:t>
            </a:r>
            <a:r>
              <a:rPr lang="en-US" sz="2000" b="1" dirty="0">
                <a:solidFill>
                  <a:srgbClr val="CF8B2D"/>
                </a:solidFill>
              </a:rPr>
              <a:t>the Accounts</a:t>
            </a:r>
            <a:endParaRPr lang="en-US" sz="2000" dirty="0">
              <a:solidFill>
                <a:srgbClr val="CF8B2D"/>
              </a:solidFill>
            </a:endParaRPr>
          </a:p>
        </p:txBody>
      </p:sp>
    </p:spTree>
    <p:extLst>
      <p:ext uri="{BB962C8B-B14F-4D97-AF65-F5344CB8AC3E}">
        <p14:creationId xmlns:p14="http://schemas.microsoft.com/office/powerpoint/2010/main" val="852151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wipe(left)">
                                      <p:cBhvr>
                                        <p:cTn id="11" dur="500"/>
                                        <p:tgtEl>
                                          <p:spTgt spid="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9">
                                            <p:txEl>
                                              <p:pRg st="2" end="2"/>
                                            </p:txEl>
                                          </p:spTgt>
                                        </p:tgtEl>
                                        <p:attrNameLst>
                                          <p:attrName>style.visibility</p:attrName>
                                        </p:attrNameLst>
                                      </p:cBhvr>
                                      <p:to>
                                        <p:strVal val="visible"/>
                                      </p:to>
                                    </p:set>
                                    <p:animEffect transition="in" filter="wipe(left)">
                                      <p:cBhvr>
                                        <p:cTn id="16" dur="500"/>
                                        <p:tgtEl>
                                          <p:spTgt spid="9">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animEffect transition="in" filter="wipe(left)">
                                      <p:cBhvr>
                                        <p:cTn id="21"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479321" y="2405177"/>
            <a:ext cx="552450" cy="250616"/>
          </a:xfrm>
          <a:prstGeom prst="roundRect">
            <a:avLst/>
          </a:prstGeom>
          <a:solidFill>
            <a:srgbClr val="4B75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12" name="TextBox 11"/>
          <p:cNvSpPr txBox="1"/>
          <p:nvPr/>
        </p:nvSpPr>
        <p:spPr>
          <a:xfrm>
            <a:off x="435778" y="2343264"/>
            <a:ext cx="663679" cy="369332"/>
          </a:xfrm>
          <a:prstGeom prst="rect">
            <a:avLst/>
          </a:prstGeom>
          <a:noFill/>
        </p:spPr>
        <p:txBody>
          <a:bodyPr wrap="square" rtlCol="0" anchor="ctr" anchorCtr="0">
            <a:spAutoFit/>
          </a:bodyPr>
          <a:lstStyle/>
          <a:p>
            <a:pPr algn="ctr"/>
            <a:r>
              <a:rPr lang="en-US" b="1" dirty="0" smtClean="0">
                <a:solidFill>
                  <a:schemeClr val="bg1"/>
                </a:solidFill>
              </a:rPr>
              <a:t>16.4</a:t>
            </a:r>
            <a:endParaRPr lang="en-US" sz="2000" b="1" dirty="0" smtClean="0">
              <a:solidFill>
                <a:schemeClr val="bg1"/>
              </a:solidFill>
            </a:endParaRPr>
          </a:p>
        </p:txBody>
      </p:sp>
      <p:sp>
        <p:nvSpPr>
          <p:cNvPr id="13" name="TextBox 12"/>
          <p:cNvSpPr txBox="1"/>
          <p:nvPr/>
        </p:nvSpPr>
        <p:spPr>
          <a:xfrm>
            <a:off x="983074" y="2374042"/>
            <a:ext cx="2313647" cy="369332"/>
          </a:xfrm>
          <a:prstGeom prst="rect">
            <a:avLst/>
          </a:prstGeom>
          <a:noFill/>
        </p:spPr>
        <p:txBody>
          <a:bodyPr wrap="none" rtlCol="0">
            <a:spAutoFit/>
          </a:bodyPr>
          <a:lstStyle/>
          <a:p>
            <a:r>
              <a:rPr lang="en-US" b="1" dirty="0" smtClean="0">
                <a:solidFill>
                  <a:srgbClr val="4B7520"/>
                </a:solidFill>
                <a:latin typeface="Arial Rounded MT Bold" pitchFamily="34" charset="0"/>
              </a:rPr>
              <a:t>Learning Objective</a:t>
            </a:r>
            <a:endParaRPr lang="en-US" b="1" dirty="0">
              <a:solidFill>
                <a:srgbClr val="4B7520"/>
              </a:solidFill>
              <a:latin typeface="Arial Rounded MT Bold" pitchFamily="34" charset="0"/>
            </a:endParaRPr>
          </a:p>
        </p:txBody>
      </p:sp>
      <p:sp>
        <p:nvSpPr>
          <p:cNvPr id="14" name="TextBox 13"/>
          <p:cNvSpPr txBox="1"/>
          <p:nvPr/>
        </p:nvSpPr>
        <p:spPr>
          <a:xfrm>
            <a:off x="392237" y="2743374"/>
            <a:ext cx="8599363" cy="369332"/>
          </a:xfrm>
          <a:prstGeom prst="rect">
            <a:avLst/>
          </a:prstGeom>
          <a:noFill/>
        </p:spPr>
        <p:txBody>
          <a:bodyPr wrap="square" rtlCol="0">
            <a:spAutoFit/>
          </a:bodyPr>
          <a:lstStyle/>
          <a:p>
            <a:r>
              <a:rPr lang="en-US" dirty="0">
                <a:solidFill>
                  <a:srgbClr val="384EA2"/>
                </a:solidFill>
                <a:latin typeface="Arial" pitchFamily="34" charset="0"/>
                <a:cs typeface="Arial" pitchFamily="34" charset="0"/>
              </a:rPr>
              <a:t>Discuss the </a:t>
            </a:r>
            <a:r>
              <a:rPr lang="en-US" dirty="0" smtClean="0">
                <a:solidFill>
                  <a:srgbClr val="384EA2"/>
                </a:solidFill>
                <a:latin typeface="Arial" pitchFamily="34" charset="0"/>
                <a:cs typeface="Arial" pitchFamily="34" charset="0"/>
              </a:rPr>
              <a:t>evolution of </a:t>
            </a:r>
            <a:r>
              <a:rPr lang="en-US" dirty="0">
                <a:solidFill>
                  <a:srgbClr val="384EA2"/>
                </a:solidFill>
                <a:latin typeface="Arial" pitchFamily="34" charset="0"/>
                <a:cs typeface="Arial" pitchFamily="34" charset="0"/>
              </a:rPr>
              <a:t>exchange </a:t>
            </a:r>
            <a:r>
              <a:rPr lang="en-US" dirty="0" smtClean="0">
                <a:solidFill>
                  <a:srgbClr val="384EA2"/>
                </a:solidFill>
                <a:latin typeface="Arial" pitchFamily="34" charset="0"/>
                <a:cs typeface="Arial" pitchFamily="34" charset="0"/>
              </a:rPr>
              <a:t>rate regimes</a:t>
            </a:r>
            <a:r>
              <a:rPr lang="en-US" dirty="0">
                <a:solidFill>
                  <a:srgbClr val="384EA2"/>
                </a:solidFill>
                <a:latin typeface="Arial" pitchFamily="34" charset="0"/>
                <a:cs typeface="Arial" pitchFamily="34" charset="0"/>
              </a:rPr>
              <a:t>.</a:t>
            </a:r>
          </a:p>
        </p:txBody>
      </p:sp>
    </p:spTree>
    <p:extLst>
      <p:ext uri="{BB962C8B-B14F-4D97-AF65-F5344CB8AC3E}">
        <p14:creationId xmlns:p14="http://schemas.microsoft.com/office/powerpoint/2010/main" val="890432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p:cTn id="11" dur="500" fill="hold"/>
                                        <p:tgtEl>
                                          <p:spTgt spid="12"/>
                                        </p:tgtEl>
                                        <p:attrNameLst>
                                          <p:attrName>ppt_w</p:attrName>
                                        </p:attrNameLst>
                                      </p:cBhvr>
                                      <p:tavLst>
                                        <p:tav tm="0">
                                          <p:val>
                                            <p:fltVal val="0"/>
                                          </p:val>
                                        </p:tav>
                                        <p:tav tm="100000">
                                          <p:val>
                                            <p:strVal val="#ppt_w"/>
                                          </p:val>
                                        </p:tav>
                                      </p:tavLst>
                                    </p:anim>
                                    <p:anim calcmode="lin" valueType="num">
                                      <p:cBhvr>
                                        <p:cTn id="12" dur="500" fill="hold"/>
                                        <p:tgtEl>
                                          <p:spTgt spid="12"/>
                                        </p:tgtEl>
                                        <p:attrNameLst>
                                          <p:attrName>ppt_h</p:attrName>
                                        </p:attrNameLst>
                                      </p:cBhvr>
                                      <p:tavLst>
                                        <p:tav tm="0">
                                          <p:val>
                                            <p:strVal val="#ppt_h"/>
                                          </p:val>
                                        </p:tav>
                                        <p:tav tm="100000">
                                          <p:val>
                                            <p:strVal val="#ppt_h"/>
                                          </p:val>
                                        </p:tav>
                                      </p:tavLst>
                                    </p:anim>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wipe(left)">
                                      <p:cBhvr>
                                        <p:cTn id="16" dur="500"/>
                                        <p:tgtEl>
                                          <p:spTgt spid="13"/>
                                        </p:tgtEl>
                                      </p:cBhvr>
                                    </p:animEffect>
                                  </p:childTnLst>
                                </p:cTn>
                              </p:par>
                            </p:childTnLst>
                          </p:cTn>
                        </p:par>
                        <p:par>
                          <p:cTn id="17" fill="hold">
                            <p:stCondLst>
                              <p:cond delay="1000"/>
                            </p:stCondLst>
                            <p:childTnLst>
                              <p:par>
                                <p:cTn id="18" presetID="22" presetClass="entr" presetSubtype="8" fill="hold" grpId="0"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wipe(left)">
                                      <p:cBhvr>
                                        <p:cTn id="2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p:bldP spid="13" grpId="0"/>
      <p:bldP spid="1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a:t>
            </a:r>
            <a:r>
              <a:rPr lang="en-US" sz="1600" dirty="0" smtClean="0">
                <a:solidFill>
                  <a:schemeClr val="bg1">
                    <a:lumMod val="75000"/>
                  </a:schemeClr>
                </a:solidFill>
                <a:latin typeface="Arial" pitchFamily="34" charset="0"/>
                <a:cs typeface="Arial" pitchFamily="34" charset="0"/>
              </a:rPr>
              <a:t>the International </a:t>
            </a:r>
            <a:r>
              <a:rPr lang="en-US" sz="1600" dirty="0">
                <a:solidFill>
                  <a:schemeClr val="bg1">
                    <a:lumMod val="75000"/>
                  </a:schemeClr>
                </a:solidFill>
                <a:latin typeface="Arial" pitchFamily="34" charset="0"/>
                <a:cs typeface="Arial" pitchFamily="34" charset="0"/>
              </a:rPr>
              <a:t>Financial System</a:t>
            </a:r>
          </a:p>
        </p:txBody>
      </p:sp>
      <p:sp>
        <p:nvSpPr>
          <p:cNvPr id="3" name="Rectangle 2"/>
          <p:cNvSpPr/>
          <p:nvPr/>
        </p:nvSpPr>
        <p:spPr>
          <a:xfrm>
            <a:off x="448103" y="1143000"/>
            <a:ext cx="8236833" cy="707886"/>
          </a:xfrm>
          <a:prstGeom prst="rect">
            <a:avLst/>
          </a:prstGeom>
        </p:spPr>
        <p:txBody>
          <a:bodyPr wrap="square">
            <a:spAutoFit/>
          </a:bodyPr>
          <a:lstStyle/>
          <a:p>
            <a:pPr>
              <a:lnSpc>
                <a:spcPts val="2400"/>
              </a:lnSpc>
            </a:pPr>
            <a:r>
              <a:rPr lang="en-US" b="1" dirty="0">
                <a:solidFill>
                  <a:srgbClr val="7B0046"/>
                </a:solidFill>
              </a:rPr>
              <a:t>Exchange-rate </a:t>
            </a:r>
            <a:r>
              <a:rPr lang="en-US" b="1" dirty="0" smtClean="0">
                <a:solidFill>
                  <a:srgbClr val="7B0046"/>
                </a:solidFill>
              </a:rPr>
              <a:t>regime </a:t>
            </a:r>
            <a:r>
              <a:rPr lang="en-US" dirty="0" smtClean="0"/>
              <a:t>A </a:t>
            </a:r>
            <a:r>
              <a:rPr lang="en-US" dirty="0"/>
              <a:t>system for </a:t>
            </a:r>
            <a:r>
              <a:rPr lang="en-US" dirty="0" smtClean="0"/>
              <a:t>adjusting exchange </a:t>
            </a:r>
            <a:r>
              <a:rPr lang="en-US" dirty="0"/>
              <a:t>rates and flows</a:t>
            </a:r>
          </a:p>
          <a:p>
            <a:pPr>
              <a:lnSpc>
                <a:spcPts val="2400"/>
              </a:lnSpc>
            </a:pPr>
            <a:r>
              <a:rPr lang="en-US" dirty="0"/>
              <a:t>of goods and </a:t>
            </a:r>
            <a:r>
              <a:rPr lang="en-US" dirty="0" smtClean="0"/>
              <a:t>capital among </a:t>
            </a:r>
            <a:r>
              <a:rPr lang="en-US" dirty="0"/>
              <a:t>countries.</a:t>
            </a:r>
          </a:p>
        </p:txBody>
      </p:sp>
      <p:sp>
        <p:nvSpPr>
          <p:cNvPr id="6" name="Rectangle 5"/>
          <p:cNvSpPr/>
          <p:nvPr/>
        </p:nvSpPr>
        <p:spPr>
          <a:xfrm>
            <a:off x="453476" y="2624405"/>
            <a:ext cx="8231461" cy="1938992"/>
          </a:xfrm>
          <a:prstGeom prst="rect">
            <a:avLst/>
          </a:prstGeom>
        </p:spPr>
        <p:txBody>
          <a:bodyPr wrap="square">
            <a:spAutoFit/>
          </a:bodyPr>
          <a:lstStyle/>
          <a:p>
            <a:pPr>
              <a:lnSpc>
                <a:spcPts val="2400"/>
              </a:lnSpc>
            </a:pPr>
            <a:r>
              <a:rPr lang="en-US" b="1" dirty="0">
                <a:solidFill>
                  <a:srgbClr val="7B0046"/>
                </a:solidFill>
              </a:rPr>
              <a:t>Fixed exchange </a:t>
            </a:r>
            <a:r>
              <a:rPr lang="en-US" b="1" dirty="0" smtClean="0">
                <a:solidFill>
                  <a:srgbClr val="7B0046"/>
                </a:solidFill>
              </a:rPr>
              <a:t>rate system </a:t>
            </a:r>
            <a:r>
              <a:rPr lang="en-US" dirty="0"/>
              <a:t>A system </a:t>
            </a:r>
            <a:r>
              <a:rPr lang="en-US" dirty="0" smtClean="0"/>
              <a:t>in which </a:t>
            </a:r>
            <a:r>
              <a:rPr lang="en-US" dirty="0"/>
              <a:t>exchange rates </a:t>
            </a:r>
            <a:r>
              <a:rPr lang="en-US" dirty="0" smtClean="0"/>
              <a:t>are set </a:t>
            </a:r>
            <a:r>
              <a:rPr lang="en-US" dirty="0"/>
              <a:t>at levels </a:t>
            </a:r>
            <a:r>
              <a:rPr lang="en-US" dirty="0" smtClean="0"/>
              <a:t>determined and </a:t>
            </a:r>
            <a:r>
              <a:rPr lang="en-US" dirty="0"/>
              <a:t>maintained </a:t>
            </a:r>
            <a:r>
              <a:rPr lang="en-US" dirty="0" smtClean="0"/>
              <a:t>by governments.</a:t>
            </a:r>
          </a:p>
          <a:p>
            <a:pPr>
              <a:lnSpc>
                <a:spcPts val="2400"/>
              </a:lnSpc>
            </a:pPr>
            <a:endParaRPr lang="en-US" sz="900" dirty="0" smtClean="0"/>
          </a:p>
          <a:p>
            <a:pPr>
              <a:lnSpc>
                <a:spcPts val="2400"/>
              </a:lnSpc>
            </a:pPr>
            <a:r>
              <a:rPr lang="en-US" b="1" dirty="0" smtClean="0">
                <a:solidFill>
                  <a:srgbClr val="7B0046"/>
                </a:solidFill>
              </a:rPr>
              <a:t>Gold </a:t>
            </a:r>
            <a:r>
              <a:rPr lang="en-US" b="1" dirty="0">
                <a:solidFill>
                  <a:srgbClr val="7B0046"/>
                </a:solidFill>
              </a:rPr>
              <a:t>standard </a:t>
            </a:r>
            <a:r>
              <a:rPr lang="en-US" dirty="0"/>
              <a:t>A </a:t>
            </a:r>
            <a:r>
              <a:rPr lang="en-US" dirty="0" smtClean="0"/>
              <a:t>fixed exchange </a:t>
            </a:r>
            <a:r>
              <a:rPr lang="en-US" dirty="0"/>
              <a:t>rate </a:t>
            </a:r>
            <a:r>
              <a:rPr lang="en-US" dirty="0" smtClean="0"/>
              <a:t>system under </a:t>
            </a:r>
            <a:r>
              <a:rPr lang="en-US" dirty="0"/>
              <a:t>which currencies </a:t>
            </a:r>
            <a:r>
              <a:rPr lang="en-US" dirty="0" smtClean="0"/>
              <a:t>of participating </a:t>
            </a:r>
            <a:r>
              <a:rPr lang="en-US" dirty="0"/>
              <a:t>countries </a:t>
            </a:r>
            <a:r>
              <a:rPr lang="en-US" dirty="0" smtClean="0"/>
              <a:t>are convertible </a:t>
            </a:r>
            <a:r>
              <a:rPr lang="en-US" dirty="0"/>
              <a:t>into an </a:t>
            </a:r>
            <a:r>
              <a:rPr lang="en-US" dirty="0" smtClean="0"/>
              <a:t>agreed-upon amount </a:t>
            </a:r>
            <a:r>
              <a:rPr lang="en-US" dirty="0"/>
              <a:t>of gold</a:t>
            </a:r>
            <a:r>
              <a:rPr lang="en-US" dirty="0" smtClean="0"/>
              <a:t>.</a:t>
            </a:r>
          </a:p>
          <a:p>
            <a:pPr>
              <a:lnSpc>
                <a:spcPts val="2400"/>
              </a:lnSpc>
            </a:pPr>
            <a:endParaRPr lang="en-US" sz="900" dirty="0"/>
          </a:p>
        </p:txBody>
      </p:sp>
      <p:sp>
        <p:nvSpPr>
          <p:cNvPr id="7" name="Rectangle 6"/>
          <p:cNvSpPr/>
          <p:nvPr/>
        </p:nvSpPr>
        <p:spPr>
          <a:xfrm>
            <a:off x="448104" y="2045493"/>
            <a:ext cx="5690982" cy="400110"/>
          </a:xfrm>
          <a:prstGeom prst="rect">
            <a:avLst/>
          </a:prstGeom>
        </p:spPr>
        <p:txBody>
          <a:bodyPr wrap="none">
            <a:spAutoFit/>
          </a:bodyPr>
          <a:lstStyle/>
          <a:p>
            <a:pPr>
              <a:lnSpc>
                <a:spcPts val="2400"/>
              </a:lnSpc>
            </a:pPr>
            <a:r>
              <a:rPr lang="en-US" sz="2000" b="1" dirty="0">
                <a:solidFill>
                  <a:srgbClr val="CF8B2D"/>
                </a:solidFill>
              </a:rPr>
              <a:t>Fixed Exchange Rates and the Gold Standard</a:t>
            </a:r>
            <a:endParaRPr lang="en-US" sz="2000" dirty="0">
              <a:solidFill>
                <a:srgbClr val="CF8B2D"/>
              </a:solidFill>
            </a:endParaRPr>
          </a:p>
        </p:txBody>
      </p:sp>
    </p:spTree>
    <p:extLst>
      <p:ext uri="{BB962C8B-B14F-4D97-AF65-F5344CB8AC3E}">
        <p14:creationId xmlns:p14="http://schemas.microsoft.com/office/powerpoint/2010/main" val="2125793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left)">
                                      <p:cBhvr>
                                        <p:cTn id="16" dur="500"/>
                                        <p:tgtEl>
                                          <p:spTgt spid="7"/>
                                        </p:tgtEl>
                                      </p:cBhvr>
                                    </p:animEffect>
                                  </p:childTnLst>
                                </p:cTn>
                              </p:par>
                            </p:childTnLst>
                          </p:cTn>
                        </p:par>
                        <p:par>
                          <p:cTn id="17" fill="hold">
                            <p:stCondLst>
                              <p:cond delay="500"/>
                            </p:stCondLst>
                            <p:childTnLst>
                              <p:par>
                                <p:cTn id="18" presetID="22" presetClass="entr" presetSubtype="8" fill="hold" nodeType="after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Effect transition="in" filter="wipe(left)">
                                      <p:cBhvr>
                                        <p:cTn id="20" dur="500"/>
                                        <p:tgtEl>
                                          <p:spTgt spid="6">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Effect transition="in" filter="wipe(left)">
                                      <p:cBhvr>
                                        <p:cTn id="25"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uiExpand="1" build="p"/>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190767"/>
            <a:ext cx="9144000" cy="4476466"/>
          </a:xfrm>
          <a:prstGeom prst="rect">
            <a:avLst/>
          </a:prstGeom>
        </p:spPr>
      </p:pic>
      <p:sp>
        <p:nvSpPr>
          <p:cNvPr id="8" name="TextBox 7"/>
          <p:cNvSpPr txBox="1"/>
          <p:nvPr/>
        </p:nvSpPr>
        <p:spPr>
          <a:xfrm>
            <a:off x="152400" y="5410200"/>
            <a:ext cx="4160113" cy="369332"/>
          </a:xfrm>
          <a:prstGeom prst="rect">
            <a:avLst/>
          </a:prstGeom>
          <a:noFill/>
        </p:spPr>
        <p:txBody>
          <a:bodyPr wrap="none" rtlCol="0">
            <a:spAutoFit/>
          </a:bodyPr>
          <a:lstStyle/>
          <a:p>
            <a:r>
              <a:rPr lang="en-US" dirty="0" smtClean="0"/>
              <a:t>Countries on the gold standard in 1870</a:t>
            </a:r>
            <a:endParaRPr lang="en-US" dirty="0"/>
          </a:p>
        </p:txBody>
      </p:sp>
    </p:spTree>
    <p:extLst>
      <p:ext uri="{BB962C8B-B14F-4D97-AF65-F5344CB8AC3E}">
        <p14:creationId xmlns:p14="http://schemas.microsoft.com/office/powerpoint/2010/main" val="835855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left)">
                                      <p:cBhvr>
                                        <p:cTn id="1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190767"/>
            <a:ext cx="9144000" cy="4476466"/>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1190767"/>
            <a:ext cx="9144000" cy="4476466"/>
          </a:xfrm>
          <a:prstGeom prst="rect">
            <a:avLst/>
          </a:prstGeom>
        </p:spPr>
      </p:pic>
      <p:sp>
        <p:nvSpPr>
          <p:cNvPr id="7" name="TextBox 6"/>
          <p:cNvSpPr txBox="1"/>
          <p:nvPr/>
        </p:nvSpPr>
        <p:spPr>
          <a:xfrm>
            <a:off x="152400" y="5410200"/>
            <a:ext cx="4160113" cy="369332"/>
          </a:xfrm>
          <a:prstGeom prst="rect">
            <a:avLst/>
          </a:prstGeom>
          <a:noFill/>
        </p:spPr>
        <p:txBody>
          <a:bodyPr wrap="none" rtlCol="0">
            <a:spAutoFit/>
          </a:bodyPr>
          <a:lstStyle/>
          <a:p>
            <a:r>
              <a:rPr lang="en-US" dirty="0" smtClean="0"/>
              <a:t>Countries on the gold standard in 1913</a:t>
            </a:r>
            <a:endParaRPr lang="en-US" dirty="0"/>
          </a:p>
        </p:txBody>
      </p:sp>
    </p:spTree>
    <p:extLst>
      <p:ext uri="{BB962C8B-B14F-4D97-AF65-F5344CB8AC3E}">
        <p14:creationId xmlns:p14="http://schemas.microsoft.com/office/powerpoint/2010/main" val="191692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25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9" name="Rectangle 8"/>
          <p:cNvSpPr/>
          <p:nvPr/>
        </p:nvSpPr>
        <p:spPr>
          <a:xfrm>
            <a:off x="453476" y="1143000"/>
            <a:ext cx="8231461" cy="4062651"/>
          </a:xfrm>
          <a:prstGeom prst="rect">
            <a:avLst/>
          </a:prstGeom>
        </p:spPr>
        <p:txBody>
          <a:bodyPr wrap="square">
            <a:spAutoFit/>
          </a:bodyPr>
          <a:lstStyle/>
          <a:p>
            <a:pPr>
              <a:lnSpc>
                <a:spcPts val="2400"/>
              </a:lnSpc>
            </a:pPr>
            <a:r>
              <a:rPr lang="en-US" dirty="0" smtClean="0"/>
              <a:t>Here is how the gold standard operated. In the case between the U.S. and France, if </a:t>
            </a:r>
            <a:r>
              <a:rPr lang="en-US" dirty="0"/>
              <a:t>the relative demand for U.S. goods rises, market forces put </a:t>
            </a:r>
            <a:r>
              <a:rPr lang="en-US" dirty="0" smtClean="0"/>
              <a:t>upward pressure </a:t>
            </a:r>
            <a:r>
              <a:rPr lang="en-US" dirty="0"/>
              <a:t>on the exchange rate. Gold then flows from France to the United </a:t>
            </a:r>
            <a:r>
              <a:rPr lang="en-US" dirty="0" smtClean="0"/>
              <a:t>States, reducing </a:t>
            </a:r>
            <a:r>
              <a:rPr lang="en-US" dirty="0"/>
              <a:t>the French monetary base and increasing the U.S. monetary base. </a:t>
            </a:r>
            <a:endParaRPr lang="en-US" dirty="0" smtClean="0"/>
          </a:p>
          <a:p>
            <a:endParaRPr lang="en-US" sz="900" dirty="0"/>
          </a:p>
          <a:p>
            <a:pPr>
              <a:lnSpc>
                <a:spcPts val="2400"/>
              </a:lnSpc>
            </a:pPr>
            <a:r>
              <a:rPr lang="en-US" dirty="0" smtClean="0"/>
              <a:t>The </a:t>
            </a:r>
            <a:r>
              <a:rPr lang="en-US" dirty="0"/>
              <a:t>accompanying increase in the U.S. price level relative to the French price </a:t>
            </a:r>
            <a:r>
              <a:rPr lang="en-US" dirty="0" smtClean="0"/>
              <a:t>level makes </a:t>
            </a:r>
            <a:r>
              <a:rPr lang="en-US" dirty="0"/>
              <a:t>French goods more attractive, restoring the trade balance. The exchange </a:t>
            </a:r>
            <a:r>
              <a:rPr lang="en-US" dirty="0" smtClean="0"/>
              <a:t>rate moves </a:t>
            </a:r>
            <a:r>
              <a:rPr lang="en-US" dirty="0"/>
              <a:t>back toward the fixed </a:t>
            </a:r>
            <a:r>
              <a:rPr lang="en-US" dirty="0" smtClean="0"/>
              <a:t>rate.</a:t>
            </a:r>
          </a:p>
          <a:p>
            <a:endParaRPr lang="en-US" sz="900" dirty="0"/>
          </a:p>
          <a:p>
            <a:pPr>
              <a:lnSpc>
                <a:spcPts val="2400"/>
              </a:lnSpc>
            </a:pPr>
            <a:r>
              <a:rPr lang="en-US" dirty="0" smtClean="0"/>
              <a:t>So</a:t>
            </a:r>
            <a:r>
              <a:rPr lang="en-US" dirty="0"/>
              <a:t>, we can conclude that the gold </a:t>
            </a:r>
            <a:r>
              <a:rPr lang="en-US" dirty="0" smtClean="0"/>
              <a:t>standard had </a:t>
            </a:r>
            <a:r>
              <a:rPr lang="en-US" dirty="0"/>
              <a:t>an automatic mechanism that would cause exchange rates to reflect </a:t>
            </a:r>
            <a:r>
              <a:rPr lang="en-US" dirty="0" smtClean="0"/>
              <a:t>the underlying </a:t>
            </a:r>
            <a:r>
              <a:rPr lang="en-US" dirty="0"/>
              <a:t>gold content of countries’ currencies. This automatic mechanism </a:t>
            </a:r>
            <a:r>
              <a:rPr lang="en-US" dirty="0" smtClean="0"/>
              <a:t>was called </a:t>
            </a:r>
            <a:r>
              <a:rPr lang="en-US" dirty="0"/>
              <a:t>the </a:t>
            </a:r>
            <a:r>
              <a:rPr lang="en-US" i="1" dirty="0"/>
              <a:t>price-specie-flow mechanism</a:t>
            </a:r>
            <a:r>
              <a:rPr lang="en-US" dirty="0"/>
              <a:t>.</a:t>
            </a:r>
          </a:p>
        </p:txBody>
      </p:sp>
    </p:spTree>
    <p:extLst>
      <p:ext uri="{BB962C8B-B14F-4D97-AF65-F5344CB8AC3E}">
        <p14:creationId xmlns:p14="http://schemas.microsoft.com/office/powerpoint/2010/main" val="3056126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left)">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wipe(left)">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animEffect transition="in" filter="wipe(left)">
                                      <p:cBhvr>
                                        <p:cTn id="17"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48" y="-31552"/>
            <a:ext cx="9154048" cy="2012752"/>
          </a:xfrm>
          <a:prstGeom prst="rect">
            <a:avLst/>
          </a:prstGeom>
        </p:spPr>
      </p:pic>
      <p:sp>
        <p:nvSpPr>
          <p:cNvPr id="19" name="TextBox 18"/>
          <p:cNvSpPr txBox="1"/>
          <p:nvPr/>
        </p:nvSpPr>
        <p:spPr>
          <a:xfrm>
            <a:off x="466724" y="2222480"/>
            <a:ext cx="8296275" cy="3416320"/>
          </a:xfrm>
          <a:prstGeom prst="rect">
            <a:avLst/>
          </a:prstGeom>
          <a:noFill/>
        </p:spPr>
        <p:txBody>
          <a:bodyPr wrap="square" rtlCol="0">
            <a:spAutoFit/>
          </a:bodyPr>
          <a:lstStyle/>
          <a:p>
            <a:pPr>
              <a:lnSpc>
                <a:spcPts val="2400"/>
              </a:lnSpc>
            </a:pPr>
            <a:r>
              <a:rPr lang="en-US" altLang="zh-CN" b="1" dirty="0">
                <a:solidFill>
                  <a:srgbClr val="7B0046"/>
                </a:solidFill>
                <a:latin typeface="Arial" pitchFamily="34" charset="0"/>
                <a:cs typeface="Arial" pitchFamily="34" charset="0"/>
              </a:rPr>
              <a:t>CAN THE EURO SURVIVE</a:t>
            </a:r>
            <a:r>
              <a:rPr lang="en-US" altLang="zh-CN" b="1" dirty="0" smtClean="0">
                <a:solidFill>
                  <a:srgbClr val="7B0046"/>
                </a:solidFill>
                <a:latin typeface="Arial" pitchFamily="34" charset="0"/>
                <a:cs typeface="Arial" pitchFamily="34" charset="0"/>
              </a:rPr>
              <a:t>?</a:t>
            </a:r>
          </a:p>
          <a:p>
            <a:endParaRPr lang="en-US" altLang="zh-CN" sz="900" b="1" dirty="0" smtClean="0">
              <a:solidFill>
                <a:srgbClr val="7B0046"/>
              </a:solidFill>
              <a:latin typeface="Arial" pitchFamily="34" charset="0"/>
              <a:cs typeface="Arial" pitchFamily="34" charset="0"/>
            </a:endParaRPr>
          </a:p>
          <a:p>
            <a:pPr marL="285750" indent="-285750">
              <a:lnSpc>
                <a:spcPts val="2400"/>
              </a:lnSpc>
              <a:buFont typeface="Arial" pitchFamily="34" charset="0"/>
              <a:buChar char="•"/>
            </a:pPr>
            <a:r>
              <a:rPr lang="en-US" altLang="zh-CN" dirty="0" smtClean="0">
                <a:latin typeface="Arial" pitchFamily="34" charset="0"/>
                <a:cs typeface="Arial" pitchFamily="34" charset="0"/>
              </a:rPr>
              <a:t>To </a:t>
            </a:r>
            <a:r>
              <a:rPr lang="en-US" altLang="zh-CN" dirty="0">
                <a:latin typeface="Arial" pitchFamily="34" charset="0"/>
                <a:cs typeface="Arial" pitchFamily="34" charset="0"/>
              </a:rPr>
              <a:t>undertake monetary policy, </a:t>
            </a:r>
            <a:r>
              <a:rPr lang="en-US" altLang="zh-CN" dirty="0" smtClean="0">
                <a:latin typeface="Arial" pitchFamily="34" charset="0"/>
                <a:cs typeface="Arial" pitchFamily="34" charset="0"/>
              </a:rPr>
              <a:t>a country </a:t>
            </a:r>
            <a:r>
              <a:rPr lang="en-US" altLang="zh-CN" dirty="0">
                <a:latin typeface="Arial" pitchFamily="34" charset="0"/>
                <a:cs typeface="Arial" pitchFamily="34" charset="0"/>
              </a:rPr>
              <a:t>needs to control its money supply.</a:t>
            </a:r>
            <a:endParaRPr lang="en-US" altLang="zh-CN" dirty="0" smtClean="0">
              <a:latin typeface="Arial" pitchFamily="34" charset="0"/>
              <a:cs typeface="Arial" pitchFamily="34" charset="0"/>
            </a:endParaRPr>
          </a:p>
          <a:p>
            <a:pPr marL="285750" indent="-285750">
              <a:buFont typeface="Arial" pitchFamily="34" charset="0"/>
              <a:buChar char="•"/>
            </a:pPr>
            <a:endParaRPr lang="en-US" altLang="zh-CN" sz="900" dirty="0" smtClean="0">
              <a:latin typeface="Arial" pitchFamily="34" charset="0"/>
              <a:cs typeface="Arial" pitchFamily="34" charset="0"/>
            </a:endParaRPr>
          </a:p>
          <a:p>
            <a:pPr marL="285750" indent="-285750">
              <a:lnSpc>
                <a:spcPts val="2400"/>
              </a:lnSpc>
              <a:buFont typeface="Arial" pitchFamily="34" charset="0"/>
              <a:buChar char="•"/>
            </a:pPr>
            <a:r>
              <a:rPr lang="en-US" altLang="zh-CN" dirty="0" smtClean="0">
                <a:latin typeface="Arial" pitchFamily="34" charset="0"/>
                <a:cs typeface="Arial" pitchFamily="34" charset="0"/>
              </a:rPr>
              <a:t>The 16 countries of Europe that agreed to a common </a:t>
            </a:r>
            <a:r>
              <a:rPr lang="en-US" altLang="zh-CN" dirty="0">
                <a:latin typeface="Arial" pitchFamily="34" charset="0"/>
                <a:cs typeface="Arial" pitchFamily="34" charset="0"/>
              </a:rPr>
              <a:t>currency have surrendered control of monetary policy </a:t>
            </a:r>
            <a:r>
              <a:rPr lang="en-US" altLang="zh-CN" dirty="0" smtClean="0">
                <a:latin typeface="Arial" pitchFamily="34" charset="0"/>
                <a:cs typeface="Arial" pitchFamily="34" charset="0"/>
              </a:rPr>
              <a:t>to the </a:t>
            </a:r>
            <a:r>
              <a:rPr lang="en-US" altLang="zh-CN" dirty="0">
                <a:latin typeface="Arial" pitchFamily="34" charset="0"/>
                <a:cs typeface="Arial" pitchFamily="34" charset="0"/>
              </a:rPr>
              <a:t>European Central Bank (ECB</a:t>
            </a:r>
            <a:r>
              <a:rPr lang="en-US" altLang="zh-CN" dirty="0" smtClean="0">
                <a:latin typeface="Arial" pitchFamily="34" charset="0"/>
                <a:cs typeface="Arial" pitchFamily="34" charset="0"/>
              </a:rPr>
              <a:t>).</a:t>
            </a:r>
          </a:p>
          <a:p>
            <a:pPr marL="285750" indent="-285750">
              <a:buFont typeface="Arial" pitchFamily="34" charset="0"/>
              <a:buChar char="•"/>
            </a:pPr>
            <a:endParaRPr lang="en-US" altLang="zh-CN" sz="900" dirty="0">
              <a:latin typeface="Arial" pitchFamily="34" charset="0"/>
              <a:cs typeface="Arial" pitchFamily="34" charset="0"/>
            </a:endParaRPr>
          </a:p>
          <a:p>
            <a:pPr marL="285750" indent="-285750">
              <a:lnSpc>
                <a:spcPts val="2400"/>
              </a:lnSpc>
              <a:buFont typeface="Arial" pitchFamily="34" charset="0"/>
              <a:buChar char="•"/>
            </a:pPr>
            <a:r>
              <a:rPr lang="en-US" altLang="zh-CN" dirty="0" smtClean="0">
                <a:latin typeface="Arial" pitchFamily="34" charset="0"/>
                <a:cs typeface="Arial" pitchFamily="34" charset="0"/>
              </a:rPr>
              <a:t>Before the euro, countries could respond to an event like the financial crisis of 2007-2009 with monetary policy and exchange rate intervention. But these options to fighting recessions were no longer available.</a:t>
            </a:r>
          </a:p>
          <a:p>
            <a:pPr marL="285750" indent="-285750">
              <a:buFont typeface="Arial" pitchFamily="34" charset="0"/>
              <a:buChar char="•"/>
            </a:pPr>
            <a:endParaRPr lang="en-US" altLang="zh-CN" sz="900" dirty="0" smtClean="0">
              <a:latin typeface="Arial" pitchFamily="34" charset="0"/>
              <a:cs typeface="Arial" pitchFamily="34" charset="0"/>
            </a:endParaRPr>
          </a:p>
          <a:p>
            <a:pPr marL="285750" indent="-285750">
              <a:lnSpc>
                <a:spcPts val="2400"/>
              </a:lnSpc>
              <a:buFont typeface="Arial" pitchFamily="34" charset="0"/>
              <a:buChar char="•"/>
            </a:pPr>
            <a:r>
              <a:rPr lang="en-US" altLang="zh-CN" dirty="0">
                <a:latin typeface="Arial" pitchFamily="34" charset="0"/>
                <a:cs typeface="Arial" pitchFamily="34" charset="0"/>
              </a:rPr>
              <a:t>For a discussion of the benefits and </a:t>
            </a:r>
            <a:r>
              <a:rPr lang="en-US" altLang="zh-CN" dirty="0" smtClean="0">
                <a:latin typeface="Arial" pitchFamily="34" charset="0"/>
                <a:cs typeface="Arial" pitchFamily="34" charset="0"/>
              </a:rPr>
              <a:t>drawbacks of </a:t>
            </a:r>
            <a:r>
              <a:rPr lang="en-US" altLang="zh-CN" dirty="0">
                <a:latin typeface="Arial" pitchFamily="34" charset="0"/>
                <a:cs typeface="Arial" pitchFamily="34" charset="0"/>
              </a:rPr>
              <a:t>the euro, </a:t>
            </a:r>
            <a:r>
              <a:rPr lang="en-US" altLang="zh-CN" dirty="0" smtClean="0">
                <a:latin typeface="Arial" pitchFamily="34" charset="0"/>
                <a:cs typeface="Arial" pitchFamily="34" charset="0"/>
              </a:rPr>
              <a:t>read </a:t>
            </a:r>
            <a:r>
              <a:rPr lang="en-US" altLang="zh-CN" b="1" i="1" dirty="0" smtClean="0">
                <a:solidFill>
                  <a:srgbClr val="384EA2"/>
                </a:solidFill>
                <a:latin typeface="Arial" pitchFamily="34" charset="0"/>
                <a:cs typeface="Arial" pitchFamily="34" charset="0"/>
              </a:rPr>
              <a:t>AN </a:t>
            </a:r>
            <a:r>
              <a:rPr lang="en-US" altLang="zh-CN" b="1" i="1" dirty="0">
                <a:solidFill>
                  <a:srgbClr val="384EA2"/>
                </a:solidFill>
                <a:latin typeface="Arial" pitchFamily="34" charset="0"/>
                <a:cs typeface="Arial" pitchFamily="34" charset="0"/>
              </a:rPr>
              <a:t>INSIDE LOOK AT </a:t>
            </a:r>
            <a:r>
              <a:rPr lang="en-US" altLang="zh-CN" b="1" i="1" dirty="0" smtClean="0">
                <a:solidFill>
                  <a:srgbClr val="384EA2"/>
                </a:solidFill>
                <a:latin typeface="Arial" pitchFamily="34" charset="0"/>
                <a:cs typeface="Arial" pitchFamily="34" charset="0"/>
              </a:rPr>
              <a:t>POLICY</a:t>
            </a:r>
            <a:r>
              <a:rPr lang="en-US" altLang="zh-CN" dirty="0" smtClean="0">
                <a:latin typeface="Arial" pitchFamily="34" charset="0"/>
                <a:cs typeface="Arial" pitchFamily="34" charset="0"/>
              </a:rPr>
              <a:t> on </a:t>
            </a:r>
            <a:r>
              <a:rPr lang="en-US" altLang="zh-CN" dirty="0">
                <a:latin typeface="Arial" pitchFamily="34" charset="0"/>
                <a:cs typeface="Arial" pitchFamily="34" charset="0"/>
              </a:rPr>
              <a:t>page </a:t>
            </a:r>
            <a:r>
              <a:rPr lang="en-US" altLang="zh-CN" dirty="0" smtClean="0">
                <a:latin typeface="Arial" pitchFamily="34" charset="0"/>
                <a:cs typeface="Arial" pitchFamily="34" charset="0"/>
              </a:rPr>
              <a:t>506.</a:t>
            </a:r>
            <a:endParaRPr lang="en-US" sz="900" b="1" dirty="0" smtClean="0">
              <a:solidFill>
                <a:srgbClr val="7B0046"/>
              </a:solidFill>
              <a:latin typeface="Arial" pitchFamily="34" charset="0"/>
              <a:cs typeface="Arial" pitchFamily="34" charset="0"/>
            </a:endParaRPr>
          </a:p>
        </p:txBody>
      </p:sp>
      <p:sp>
        <p:nvSpPr>
          <p:cNvPr id="32" name="TextBox 31"/>
          <p:cNvSpPr txBox="1"/>
          <p:nvPr/>
        </p:nvSpPr>
        <p:spPr>
          <a:xfrm>
            <a:off x="533400" y="906213"/>
            <a:ext cx="1335045" cy="307777"/>
          </a:xfrm>
          <a:prstGeom prst="rect">
            <a:avLst/>
          </a:prstGeom>
          <a:noFill/>
        </p:spPr>
        <p:txBody>
          <a:bodyPr wrap="none" rtlCol="0">
            <a:spAutoFit/>
          </a:bodyPr>
          <a:lstStyle/>
          <a:p>
            <a:r>
              <a:rPr lang="en-US" sz="1400" b="1" dirty="0" smtClean="0">
                <a:solidFill>
                  <a:srgbClr val="384EA2"/>
                </a:solidFill>
                <a:latin typeface="Arial" pitchFamily="34" charset="0"/>
                <a:cs typeface="Arial" pitchFamily="34" charset="0"/>
              </a:rPr>
              <a:t>C H A P T E R</a:t>
            </a:r>
            <a:endParaRPr lang="en-US" sz="1400" b="1" dirty="0">
              <a:solidFill>
                <a:srgbClr val="384EA2"/>
              </a:solidFill>
              <a:latin typeface="Arial" pitchFamily="34" charset="0"/>
              <a:cs typeface="Arial" pitchFamily="34" charset="0"/>
            </a:endParaRPr>
          </a:p>
        </p:txBody>
      </p:sp>
      <p:sp>
        <p:nvSpPr>
          <p:cNvPr id="33" name="TextBox 32"/>
          <p:cNvSpPr txBox="1"/>
          <p:nvPr/>
        </p:nvSpPr>
        <p:spPr>
          <a:xfrm>
            <a:off x="1952625" y="623440"/>
            <a:ext cx="813043" cy="769441"/>
          </a:xfrm>
          <a:prstGeom prst="rect">
            <a:avLst/>
          </a:prstGeom>
          <a:noFill/>
        </p:spPr>
        <p:txBody>
          <a:bodyPr wrap="none" rtlCol="0">
            <a:spAutoFit/>
          </a:bodyPr>
          <a:lstStyle/>
          <a:p>
            <a:r>
              <a:rPr lang="en-US" sz="4400" b="1" dirty="0" smtClean="0">
                <a:solidFill>
                  <a:srgbClr val="384EA2"/>
                </a:solidFill>
                <a:latin typeface="Arial" pitchFamily="34" charset="0"/>
                <a:cs typeface="Arial" pitchFamily="34" charset="0"/>
              </a:rPr>
              <a:t>16</a:t>
            </a:r>
            <a:endParaRPr lang="en-US" sz="4400" b="1" dirty="0">
              <a:solidFill>
                <a:srgbClr val="384EA2"/>
              </a:solidFill>
              <a:latin typeface="Arial" pitchFamily="34" charset="0"/>
              <a:cs typeface="Arial" pitchFamily="34" charset="0"/>
            </a:endParaRPr>
          </a:p>
        </p:txBody>
      </p:sp>
      <p:sp>
        <p:nvSpPr>
          <p:cNvPr id="7" name="Title 1"/>
          <p:cNvSpPr>
            <a:spLocks noGrp="1"/>
          </p:cNvSpPr>
          <p:nvPr>
            <p:ph type="title"/>
          </p:nvPr>
        </p:nvSpPr>
        <p:spPr>
          <a:xfrm>
            <a:off x="3048000" y="1148894"/>
            <a:ext cx="5600700" cy="954107"/>
          </a:xfrm>
        </p:spPr>
        <p:txBody>
          <a:bodyPr wrap="square" anchor="ctr">
            <a:spAutoFit/>
          </a:bodyPr>
          <a:lstStyle/>
          <a:p>
            <a:pPr algn="l"/>
            <a:r>
              <a:rPr lang="en-US" sz="2800" b="1" dirty="0">
                <a:solidFill>
                  <a:srgbClr val="7B0046"/>
                </a:solidFill>
                <a:latin typeface="Arial" pitchFamily="34" charset="0"/>
                <a:cs typeface="Arial" pitchFamily="34" charset="0"/>
              </a:rPr>
              <a:t>The International Financial </a:t>
            </a:r>
            <a:r>
              <a:rPr lang="en-US" sz="2800" b="1" dirty="0" smtClean="0">
                <a:solidFill>
                  <a:srgbClr val="7B0046"/>
                </a:solidFill>
                <a:latin typeface="Arial" pitchFamily="34" charset="0"/>
                <a:cs typeface="Arial" pitchFamily="34" charset="0"/>
              </a:rPr>
              <a:t>System and </a:t>
            </a:r>
            <a:r>
              <a:rPr lang="en-US" sz="2800" b="1" dirty="0">
                <a:solidFill>
                  <a:srgbClr val="7B0046"/>
                </a:solidFill>
                <a:latin typeface="Arial" pitchFamily="34" charset="0"/>
                <a:cs typeface="Arial" pitchFamily="34" charset="0"/>
              </a:rPr>
              <a:t>Monetary Policy</a:t>
            </a:r>
            <a:endParaRPr lang="en-US" sz="2800" dirty="0">
              <a:solidFill>
                <a:srgbClr val="7B0046"/>
              </a:solidFill>
              <a:latin typeface="Arial" pitchFamily="34" charset="0"/>
              <a:cs typeface="Arial" pitchFamily="34" charset="0"/>
            </a:endParaRPr>
          </a:p>
        </p:txBody>
      </p:sp>
    </p:spTree>
    <p:extLst>
      <p:ext uri="{BB962C8B-B14F-4D97-AF65-F5344CB8AC3E}">
        <p14:creationId xmlns:p14="http://schemas.microsoft.com/office/powerpoint/2010/main" val="2327021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wipe(left)">
                                      <p:cBhvr>
                                        <p:cTn id="7" dur="500"/>
                                        <p:tgtEl>
                                          <p:spTgt spid="19">
                                            <p:txEl>
                                              <p:pRg st="0" end="0"/>
                                            </p:txEl>
                                          </p:spTgt>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9">
                                            <p:txEl>
                                              <p:pRg st="2" end="2"/>
                                            </p:txEl>
                                          </p:spTgt>
                                        </p:tgtEl>
                                        <p:attrNameLst>
                                          <p:attrName>style.visibility</p:attrName>
                                        </p:attrNameLst>
                                      </p:cBhvr>
                                      <p:to>
                                        <p:strVal val="visible"/>
                                      </p:to>
                                    </p:set>
                                    <p:animEffect transition="in" filter="wipe(left)">
                                      <p:cBhvr>
                                        <p:cTn id="11" dur="500"/>
                                        <p:tgtEl>
                                          <p:spTgt spid="19">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19">
                                            <p:txEl>
                                              <p:pRg st="4" end="4"/>
                                            </p:txEl>
                                          </p:spTgt>
                                        </p:tgtEl>
                                        <p:attrNameLst>
                                          <p:attrName>style.visibility</p:attrName>
                                        </p:attrNameLst>
                                      </p:cBhvr>
                                      <p:to>
                                        <p:strVal val="visible"/>
                                      </p:to>
                                    </p:set>
                                    <p:animEffect transition="in" filter="wipe(left)">
                                      <p:cBhvr>
                                        <p:cTn id="16" dur="500"/>
                                        <p:tgtEl>
                                          <p:spTgt spid="19">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19">
                                            <p:txEl>
                                              <p:pRg st="6" end="6"/>
                                            </p:txEl>
                                          </p:spTgt>
                                        </p:tgtEl>
                                        <p:attrNameLst>
                                          <p:attrName>style.visibility</p:attrName>
                                        </p:attrNameLst>
                                      </p:cBhvr>
                                      <p:to>
                                        <p:strVal val="visible"/>
                                      </p:to>
                                    </p:set>
                                    <p:animEffect transition="in" filter="wipe(left)">
                                      <p:cBhvr>
                                        <p:cTn id="21" dur="500"/>
                                        <p:tgtEl>
                                          <p:spTgt spid="19">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9">
                                            <p:txEl>
                                              <p:pRg st="8" end="8"/>
                                            </p:txEl>
                                          </p:spTgt>
                                        </p:tgtEl>
                                        <p:attrNameLst>
                                          <p:attrName>style.visibility</p:attrName>
                                        </p:attrNameLst>
                                      </p:cBhvr>
                                      <p:to>
                                        <p:strVal val="visible"/>
                                      </p:to>
                                    </p:set>
                                    <p:animEffect transition="in" filter="wipe(left)">
                                      <p:cBhvr>
                                        <p:cTn id="26" dur="500"/>
                                        <p:tgtEl>
                                          <p:spTgt spid="1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9" name="Rectangle 8"/>
          <p:cNvSpPr/>
          <p:nvPr/>
        </p:nvSpPr>
        <p:spPr>
          <a:xfrm>
            <a:off x="453476" y="1143000"/>
            <a:ext cx="8231461" cy="3277820"/>
          </a:xfrm>
          <a:prstGeom prst="rect">
            <a:avLst/>
          </a:prstGeom>
        </p:spPr>
        <p:txBody>
          <a:bodyPr wrap="square">
            <a:spAutoFit/>
          </a:bodyPr>
          <a:lstStyle/>
          <a:p>
            <a:pPr>
              <a:lnSpc>
                <a:spcPts val="2400"/>
              </a:lnSpc>
            </a:pPr>
            <a:r>
              <a:rPr lang="en-US" dirty="0" smtClean="0"/>
              <a:t>Under </a:t>
            </a:r>
            <a:r>
              <a:rPr lang="en-US" dirty="0"/>
              <a:t>the gold </a:t>
            </a:r>
            <a:r>
              <a:rPr lang="en-US" dirty="0" smtClean="0"/>
              <a:t>standard, periods </a:t>
            </a:r>
            <a:r>
              <a:rPr lang="en-US" dirty="0"/>
              <a:t>of unexpected and pronounced deflation caused recessions</a:t>
            </a:r>
            <a:r>
              <a:rPr lang="en-US" dirty="0" smtClean="0"/>
              <a:t>.</a:t>
            </a:r>
          </a:p>
          <a:p>
            <a:endParaRPr lang="en-US" sz="900" dirty="0"/>
          </a:p>
          <a:p>
            <a:pPr>
              <a:lnSpc>
                <a:spcPts val="2400"/>
              </a:lnSpc>
            </a:pPr>
            <a:r>
              <a:rPr lang="en-US" dirty="0" smtClean="0"/>
              <a:t>A </a:t>
            </a:r>
            <a:r>
              <a:rPr lang="en-US" dirty="0"/>
              <a:t>falling price level raised the real value of households’ and </a:t>
            </a:r>
            <a:r>
              <a:rPr lang="en-US" dirty="0" smtClean="0"/>
              <a:t>firms’ nominal </a:t>
            </a:r>
            <a:r>
              <a:rPr lang="en-US" dirty="0"/>
              <a:t>debts, leading to financial distress for many sectors of the economy</a:t>
            </a:r>
            <a:r>
              <a:rPr lang="en-US" dirty="0" smtClean="0"/>
              <a:t>.</a:t>
            </a:r>
          </a:p>
          <a:p>
            <a:endParaRPr lang="en-US" sz="900" dirty="0"/>
          </a:p>
          <a:p>
            <a:pPr>
              <a:lnSpc>
                <a:spcPts val="2400"/>
              </a:lnSpc>
            </a:pPr>
            <a:r>
              <a:rPr lang="en-US" dirty="0" smtClean="0"/>
              <a:t>With fixed </a:t>
            </a:r>
            <a:r>
              <a:rPr lang="en-US" dirty="0"/>
              <a:t>exchange </a:t>
            </a:r>
            <a:r>
              <a:rPr lang="en-US" dirty="0" smtClean="0"/>
              <a:t>rates, countries </a:t>
            </a:r>
            <a:r>
              <a:rPr lang="en-US" dirty="0"/>
              <a:t>had little control over their domestic monetary policies. </a:t>
            </a:r>
            <a:r>
              <a:rPr lang="en-US" dirty="0" smtClean="0"/>
              <a:t>Gold flows from international trade </a:t>
            </a:r>
            <a:r>
              <a:rPr lang="en-US" dirty="0"/>
              <a:t>caused changes in the monetary </a:t>
            </a:r>
            <a:r>
              <a:rPr lang="en-US" dirty="0" smtClean="0"/>
              <a:t>base, and unexpected </a:t>
            </a:r>
            <a:r>
              <a:rPr lang="en-US" dirty="0"/>
              <a:t>inflation or </a:t>
            </a:r>
            <a:r>
              <a:rPr lang="en-US" dirty="0" smtClean="0"/>
              <a:t>deflation.</a:t>
            </a:r>
          </a:p>
          <a:p>
            <a:endParaRPr lang="en-US" sz="900" dirty="0"/>
          </a:p>
          <a:p>
            <a:pPr>
              <a:lnSpc>
                <a:spcPts val="2400"/>
              </a:lnSpc>
            </a:pPr>
            <a:r>
              <a:rPr lang="en-US" dirty="0" smtClean="0"/>
              <a:t>Moreover</a:t>
            </a:r>
            <a:r>
              <a:rPr lang="en-US" dirty="0"/>
              <a:t>, gold </a:t>
            </a:r>
            <a:r>
              <a:rPr lang="en-US" dirty="0" smtClean="0"/>
              <a:t>discoveries and </a:t>
            </a:r>
            <a:r>
              <a:rPr lang="en-US" dirty="0"/>
              <a:t>production strongly influenced changes in the world money supply, </a:t>
            </a:r>
            <a:r>
              <a:rPr lang="en-US" dirty="0" smtClean="0"/>
              <a:t>making the </a:t>
            </a:r>
            <a:r>
              <a:rPr lang="en-US" dirty="0"/>
              <a:t>situation worse</a:t>
            </a:r>
            <a:r>
              <a:rPr lang="en-US" dirty="0" smtClean="0"/>
              <a:t>.</a:t>
            </a:r>
          </a:p>
        </p:txBody>
      </p:sp>
    </p:spTree>
    <p:extLst>
      <p:ext uri="{BB962C8B-B14F-4D97-AF65-F5344CB8AC3E}">
        <p14:creationId xmlns:p14="http://schemas.microsoft.com/office/powerpoint/2010/main" val="1405246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left)">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wipe(left)">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animEffect transition="in" filter="wipe(left)">
                                      <p:cBhvr>
                                        <p:cTn id="17" dur="500"/>
                                        <p:tgtEl>
                                          <p:spTgt spid="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
                                            <p:txEl>
                                              <p:pRg st="6" end="6"/>
                                            </p:txEl>
                                          </p:spTgt>
                                        </p:tgtEl>
                                        <p:attrNameLst>
                                          <p:attrName>style.visibility</p:attrName>
                                        </p:attrNameLst>
                                      </p:cBhvr>
                                      <p:to>
                                        <p:strVal val="visible"/>
                                      </p:to>
                                    </p:set>
                                    <p:animEffect transition="in" filter="wipe(left)">
                                      <p:cBhvr>
                                        <p:cTn id="22"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 Same Side Corner Rectangle 26"/>
          <p:cNvSpPr/>
          <p:nvPr/>
        </p:nvSpPr>
        <p:spPr bwMode="auto">
          <a:xfrm>
            <a:off x="457200" y="561975"/>
            <a:ext cx="2499512" cy="266700"/>
          </a:xfrm>
          <a:prstGeom prst="round2SameRect">
            <a:avLst/>
          </a:prstGeom>
          <a:solidFill>
            <a:srgbClr val="BC863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smtClean="0">
              <a:ln>
                <a:noFill/>
              </a:ln>
              <a:solidFill>
                <a:schemeClr val="tx2"/>
              </a:solidFill>
              <a:effectLst/>
              <a:latin typeface="Arial" charset="0"/>
            </a:endParaRPr>
          </a:p>
        </p:txBody>
      </p:sp>
      <p:sp>
        <p:nvSpPr>
          <p:cNvPr id="10" name="TextBox 9"/>
          <p:cNvSpPr txBox="1"/>
          <p:nvPr/>
        </p:nvSpPr>
        <p:spPr>
          <a:xfrm>
            <a:off x="457200" y="526048"/>
            <a:ext cx="2499512" cy="338554"/>
          </a:xfrm>
          <a:prstGeom prst="rect">
            <a:avLst/>
          </a:prstGeom>
          <a:noFill/>
        </p:spPr>
        <p:txBody>
          <a:bodyPr wrap="square" rtlCol="0" anchor="ctr" anchorCtr="0">
            <a:spAutoFit/>
          </a:bodyPr>
          <a:lstStyle/>
          <a:p>
            <a:pPr algn="ctr"/>
            <a:r>
              <a:rPr lang="en-US" sz="1600" b="1" dirty="0" smtClean="0">
                <a:solidFill>
                  <a:schemeClr val="bg1"/>
                </a:solidFill>
              </a:rPr>
              <a:t>Making the Connection</a:t>
            </a:r>
          </a:p>
        </p:txBody>
      </p:sp>
      <p:cxnSp>
        <p:nvCxnSpPr>
          <p:cNvPr id="11" name="Straight Connector 28"/>
          <p:cNvCxnSpPr/>
          <p:nvPr/>
        </p:nvCxnSpPr>
        <p:spPr bwMode="auto">
          <a:xfrm>
            <a:off x="457200" y="828675"/>
            <a:ext cx="8229600" cy="0"/>
          </a:xfrm>
          <a:prstGeom prst="line">
            <a:avLst/>
          </a:prstGeom>
          <a:noFill/>
          <a:ln w="38100" cap="flat" cmpd="sng" algn="ctr">
            <a:solidFill>
              <a:srgbClr val="BC8632"/>
            </a:solidFill>
            <a:prstDash val="solid"/>
            <a:round/>
            <a:headEnd type="none" w="med" len="med"/>
            <a:tailEnd type="none" w="med" len="med"/>
          </a:ln>
          <a:effectLst/>
        </p:spPr>
      </p:cxnSp>
      <p:sp>
        <p:nvSpPr>
          <p:cNvPr id="12" name="TextBox 11"/>
          <p:cNvSpPr txBox="1"/>
          <p:nvPr/>
        </p:nvSpPr>
        <p:spPr>
          <a:xfrm>
            <a:off x="457200" y="838200"/>
            <a:ext cx="7754422" cy="369332"/>
          </a:xfrm>
          <a:prstGeom prst="rect">
            <a:avLst/>
          </a:prstGeom>
          <a:noFill/>
        </p:spPr>
        <p:txBody>
          <a:bodyPr wrap="square" rtlCol="0">
            <a:spAutoFit/>
          </a:bodyPr>
          <a:lstStyle/>
          <a:p>
            <a:r>
              <a:rPr lang="en-US" b="1" dirty="0">
                <a:solidFill>
                  <a:srgbClr val="BC8632"/>
                </a:solidFill>
              </a:rPr>
              <a:t>Did the Gold Standard Make the Great Depression Worse?</a:t>
            </a:r>
            <a:endParaRPr lang="en-US" dirty="0">
              <a:solidFill>
                <a:srgbClr val="BC8632"/>
              </a:solidFill>
            </a:endParaRPr>
          </a:p>
        </p:txBody>
      </p:sp>
      <p:sp>
        <p:nvSpPr>
          <p:cNvPr id="13" name="Rectangle 12"/>
          <p:cNvSpPr/>
          <p:nvPr/>
        </p:nvSpPr>
        <p:spPr>
          <a:xfrm>
            <a:off x="457200" y="1219200"/>
            <a:ext cx="8229600" cy="1299074"/>
          </a:xfrm>
          <a:prstGeom prst="rect">
            <a:avLst/>
          </a:prstGeom>
        </p:spPr>
        <p:txBody>
          <a:bodyPr wrap="square">
            <a:spAutoFit/>
          </a:bodyPr>
          <a:lstStyle/>
          <a:p>
            <a:pPr>
              <a:lnSpc>
                <a:spcPts val="2400"/>
              </a:lnSpc>
            </a:pPr>
            <a:r>
              <a:rPr lang="en-US" dirty="0"/>
              <a:t>When the Great Depression began in 1929, governments came under pressure to </a:t>
            </a:r>
            <a:r>
              <a:rPr lang="en-US" dirty="0" smtClean="0"/>
              <a:t>abandon the </a:t>
            </a:r>
            <a:r>
              <a:rPr lang="en-US" dirty="0"/>
              <a:t>gold </a:t>
            </a:r>
            <a:r>
              <a:rPr lang="en-US" dirty="0" smtClean="0"/>
              <a:t>standard. By </a:t>
            </a:r>
            <a:r>
              <a:rPr lang="en-US" dirty="0"/>
              <a:t>the late 1930s, the gold standard had </a:t>
            </a:r>
            <a:r>
              <a:rPr lang="en-US" dirty="0" smtClean="0"/>
              <a:t>collapsed. The </a:t>
            </a:r>
            <a:r>
              <a:rPr lang="en-US" dirty="0"/>
              <a:t>earlier a country went off the gold standard, the easier time it had fighting </a:t>
            </a:r>
            <a:r>
              <a:rPr lang="en-US" dirty="0" smtClean="0"/>
              <a:t>the Depression </a:t>
            </a:r>
            <a:r>
              <a:rPr lang="en-US" dirty="0"/>
              <a:t>with expansionary monetary policies</a:t>
            </a:r>
            <a:r>
              <a:rPr lang="en-US" dirty="0" smtClean="0"/>
              <a:t>.</a:t>
            </a:r>
            <a:endParaRPr lang="en-US" sz="9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14536" y="2790825"/>
            <a:ext cx="5114925" cy="3305175"/>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14536" y="2790825"/>
            <a:ext cx="5114925" cy="3305175"/>
          </a:xfrm>
          <a:prstGeom prst="rect">
            <a:avLst/>
          </a:prstGeom>
        </p:spPr>
      </p:pic>
      <p:sp>
        <p:nvSpPr>
          <p:cNvPr id="8" name="Title 1"/>
          <p:cNvSpPr txBox="1">
            <a:spLocks/>
          </p:cNvSpPr>
          <p:nvPr/>
        </p:nvSpPr>
        <p:spPr bwMode="auto">
          <a:xfrm>
            <a:off x="429054" y="6291397"/>
            <a:ext cx="68929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sz="2400" b="1">
                <a:solidFill>
                  <a:srgbClr val="194F8B"/>
                </a:solidFill>
                <a:latin typeface="+mj-lt"/>
                <a:ea typeface="+mj-ea"/>
                <a:cs typeface="+mj-cs"/>
              </a:defRPr>
            </a:lvl1pPr>
            <a:lvl2pPr algn="l" rtl="0" eaLnBrk="0" fontAlgn="base" hangingPunct="0">
              <a:spcBef>
                <a:spcPct val="0"/>
              </a:spcBef>
              <a:spcAft>
                <a:spcPct val="0"/>
              </a:spcAft>
              <a:defRPr sz="2400" b="1">
                <a:solidFill>
                  <a:srgbClr val="194F8B"/>
                </a:solidFill>
                <a:latin typeface="Arial" charset="0"/>
              </a:defRPr>
            </a:lvl2pPr>
            <a:lvl3pPr algn="l" rtl="0" eaLnBrk="0" fontAlgn="base" hangingPunct="0">
              <a:spcBef>
                <a:spcPct val="0"/>
              </a:spcBef>
              <a:spcAft>
                <a:spcPct val="0"/>
              </a:spcAft>
              <a:defRPr sz="2400" b="1">
                <a:solidFill>
                  <a:srgbClr val="194F8B"/>
                </a:solidFill>
                <a:latin typeface="Arial" charset="0"/>
              </a:defRPr>
            </a:lvl3pPr>
            <a:lvl4pPr algn="l" rtl="0" eaLnBrk="0" fontAlgn="base" hangingPunct="0">
              <a:spcBef>
                <a:spcPct val="0"/>
              </a:spcBef>
              <a:spcAft>
                <a:spcPct val="0"/>
              </a:spcAft>
              <a:defRPr sz="2400" b="1">
                <a:solidFill>
                  <a:srgbClr val="194F8B"/>
                </a:solidFill>
                <a:latin typeface="Arial" charset="0"/>
              </a:defRPr>
            </a:lvl4pPr>
            <a:lvl5pPr algn="l" rtl="0" eaLnBrk="0" fontAlgn="base" hangingPunct="0">
              <a:spcBef>
                <a:spcPct val="0"/>
              </a:spcBef>
              <a:spcAft>
                <a:spcPct val="0"/>
              </a:spcAft>
              <a:defRPr sz="2400" b="1">
                <a:solidFill>
                  <a:srgbClr val="194F8B"/>
                </a:solidFill>
                <a:latin typeface="Arial" charset="0"/>
              </a:defRPr>
            </a:lvl5pPr>
            <a:lvl6pPr marL="457200" algn="l" rtl="0" fontAlgn="base">
              <a:spcBef>
                <a:spcPct val="0"/>
              </a:spcBef>
              <a:spcAft>
                <a:spcPct val="0"/>
              </a:spcAft>
              <a:defRPr sz="2400" b="1">
                <a:solidFill>
                  <a:srgbClr val="194F8B"/>
                </a:solidFill>
                <a:latin typeface="Arial" charset="0"/>
              </a:defRPr>
            </a:lvl6pPr>
            <a:lvl7pPr marL="914400" algn="l" rtl="0" fontAlgn="base">
              <a:spcBef>
                <a:spcPct val="0"/>
              </a:spcBef>
              <a:spcAft>
                <a:spcPct val="0"/>
              </a:spcAft>
              <a:defRPr sz="2400" b="1">
                <a:solidFill>
                  <a:srgbClr val="194F8B"/>
                </a:solidFill>
                <a:latin typeface="Arial" charset="0"/>
              </a:defRPr>
            </a:lvl7pPr>
            <a:lvl8pPr marL="1371600" algn="l" rtl="0" fontAlgn="base">
              <a:spcBef>
                <a:spcPct val="0"/>
              </a:spcBef>
              <a:spcAft>
                <a:spcPct val="0"/>
              </a:spcAft>
              <a:defRPr sz="2400" b="1">
                <a:solidFill>
                  <a:srgbClr val="194F8B"/>
                </a:solidFill>
                <a:latin typeface="Arial" charset="0"/>
              </a:defRPr>
            </a:lvl8pPr>
            <a:lvl9pPr marL="1828800" algn="l" rtl="0" fontAlgn="base">
              <a:spcBef>
                <a:spcPct val="0"/>
              </a:spcBef>
              <a:spcAft>
                <a:spcPct val="0"/>
              </a:spcAft>
              <a:defRPr sz="2400" b="1">
                <a:solidFill>
                  <a:srgbClr val="194F8B"/>
                </a:solidFill>
                <a:latin typeface="Arial" charset="0"/>
              </a:defRPr>
            </a:lvl9p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pic>
        <p:nvPicPr>
          <p:cNvPr id="3" name="Picture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14536" y="2790825"/>
            <a:ext cx="5114925" cy="3305175"/>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14536" y="2790825"/>
            <a:ext cx="5114925" cy="3305175"/>
          </a:xfrm>
          <a:prstGeom prst="rect">
            <a:avLst/>
          </a:prstGeom>
        </p:spPr>
      </p:pic>
    </p:spTree>
    <p:extLst>
      <p:ext uri="{BB962C8B-B14F-4D97-AF65-F5344CB8AC3E}">
        <p14:creationId xmlns:p14="http://schemas.microsoft.com/office/powerpoint/2010/main" val="1464543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ipe(left)">
                                      <p:cBhvr>
                                        <p:cTn id="10" dur="500"/>
                                        <p:tgtEl>
                                          <p:spTgt spid="10"/>
                                        </p:tgtEl>
                                      </p:cBhvr>
                                    </p:animEffect>
                                  </p:childTnLst>
                                </p:cTn>
                              </p:par>
                            </p:childTnLst>
                          </p:cTn>
                        </p:par>
                        <p:par>
                          <p:cTn id="11" fill="hold">
                            <p:stCondLst>
                              <p:cond delay="500"/>
                            </p:stCondLst>
                            <p:childTnLst>
                              <p:par>
                                <p:cTn id="12" presetID="22" presetClass="entr" presetSubtype="8" fill="hold" nodeType="after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wipe(left)">
                                      <p:cBhvr>
                                        <p:cTn id="14" dur="500"/>
                                        <p:tgtEl>
                                          <p:spTgt spid="11"/>
                                        </p:tgtEl>
                                      </p:cBhvr>
                                    </p:animEffec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left)">
                                      <p:cBhvr>
                                        <p:cTn id="18" dur="500"/>
                                        <p:tgtEl>
                                          <p:spTgt spid="12"/>
                                        </p:tgtEl>
                                      </p:cBhvr>
                                    </p:animEffect>
                                  </p:childTnLst>
                                </p:cTn>
                              </p:par>
                            </p:childTnLst>
                          </p:cTn>
                        </p:par>
                        <p:par>
                          <p:cTn id="19" fill="hold">
                            <p:stCondLst>
                              <p:cond delay="1500"/>
                            </p:stCondLst>
                            <p:childTnLst>
                              <p:par>
                                <p:cTn id="20" presetID="22" presetClass="entr" presetSubtype="8" fill="hold" grpId="0" nodeType="afterEffect">
                                  <p:stCondLst>
                                    <p:cond delay="0"/>
                                  </p:stCondLst>
                                  <p:childTnLst>
                                    <p:set>
                                      <p:cBhvr>
                                        <p:cTn id="21" dur="1" fill="hold">
                                          <p:stCondLst>
                                            <p:cond delay="0"/>
                                          </p:stCondLst>
                                        </p:cTn>
                                        <p:tgtEl>
                                          <p:spTgt spid="13">
                                            <p:txEl>
                                              <p:pRg st="0" end="0"/>
                                            </p:txEl>
                                          </p:spTgt>
                                        </p:tgtEl>
                                        <p:attrNameLst>
                                          <p:attrName>style.visibility</p:attrName>
                                        </p:attrNameLst>
                                      </p:cBhvr>
                                      <p:to>
                                        <p:strVal val="visible"/>
                                      </p:to>
                                    </p:set>
                                    <p:animEffect transition="in" filter="wipe(left)">
                                      <p:cBhvr>
                                        <p:cTn id="22" dur="500"/>
                                        <p:tgtEl>
                                          <p:spTgt spid="13">
                                            <p:txEl>
                                              <p:pRg st="0" end="0"/>
                                            </p:txEl>
                                          </p:spTgt>
                                        </p:tgtEl>
                                      </p:cBhvr>
                                    </p:animEffect>
                                  </p:childTnLst>
                                </p:cTn>
                              </p:par>
                            </p:childTnLst>
                          </p:cTn>
                        </p:par>
                        <p:par>
                          <p:cTn id="23" fill="hold">
                            <p:stCondLst>
                              <p:cond delay="2000"/>
                            </p:stCondLst>
                            <p:childTnLst>
                              <p:par>
                                <p:cTn id="24" presetID="22" presetClass="entr" presetSubtype="1" fill="hold" nodeType="after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up)">
                                      <p:cBhvr>
                                        <p:cTn id="26" dur="500"/>
                                        <p:tgtEl>
                                          <p:spTgt spid="3"/>
                                        </p:tgtEl>
                                      </p:cBhvr>
                                    </p:animEffect>
                                  </p:childTnLst>
                                </p:cTn>
                              </p:par>
                            </p:childTnLst>
                          </p:cTn>
                        </p:par>
                        <p:par>
                          <p:cTn id="27" fill="hold">
                            <p:stCondLst>
                              <p:cond delay="2500"/>
                            </p:stCondLst>
                            <p:childTnLst>
                              <p:par>
                                <p:cTn id="28" presetID="22" presetClass="entr" presetSubtype="1" fill="hold" nodeType="afterEffect">
                                  <p:stCondLst>
                                    <p:cond delay="0"/>
                                  </p:stCondLst>
                                  <p:childTnLst>
                                    <p:set>
                                      <p:cBhvr>
                                        <p:cTn id="29" dur="1" fill="hold">
                                          <p:stCondLst>
                                            <p:cond delay="0"/>
                                          </p:stCondLst>
                                        </p:cTn>
                                        <p:tgtEl>
                                          <p:spTgt spid="6"/>
                                        </p:tgtEl>
                                        <p:attrNameLst>
                                          <p:attrName>style.visibility</p:attrName>
                                        </p:attrNameLst>
                                      </p:cBhvr>
                                      <p:to>
                                        <p:strVal val="visible"/>
                                      </p:to>
                                    </p:set>
                                    <p:animEffect transition="in" filter="wipe(up)">
                                      <p:cBhvr>
                                        <p:cTn id="30" dur="500"/>
                                        <p:tgtEl>
                                          <p:spTgt spid="6"/>
                                        </p:tgtEl>
                                      </p:cBhvr>
                                    </p:animEffect>
                                  </p:childTnLst>
                                </p:cTn>
                              </p:par>
                            </p:childTnLst>
                          </p:cTn>
                        </p:par>
                        <p:par>
                          <p:cTn id="31" fill="hold">
                            <p:stCondLst>
                              <p:cond delay="3000"/>
                            </p:stCondLst>
                            <p:childTnLst>
                              <p:par>
                                <p:cTn id="32" presetID="22" presetClass="entr" presetSubtype="1" fill="hold" nodeType="after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wipe(up)">
                                      <p:cBhvr>
                                        <p:cTn id="34" dur="500"/>
                                        <p:tgtEl>
                                          <p:spTgt spid="4"/>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1"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wipe(up)">
                                      <p:cBhvr>
                                        <p:cTn id="3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2" grpId="0"/>
      <p:bldP spid="1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 Same Side Corner Rectangle 26"/>
          <p:cNvSpPr/>
          <p:nvPr/>
        </p:nvSpPr>
        <p:spPr bwMode="auto">
          <a:xfrm>
            <a:off x="457200" y="561975"/>
            <a:ext cx="2499512" cy="266700"/>
          </a:xfrm>
          <a:prstGeom prst="round2SameRect">
            <a:avLst/>
          </a:prstGeom>
          <a:solidFill>
            <a:srgbClr val="BC863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smtClean="0">
              <a:ln>
                <a:noFill/>
              </a:ln>
              <a:solidFill>
                <a:schemeClr val="tx2"/>
              </a:solidFill>
              <a:effectLst/>
              <a:latin typeface="Arial" charset="0"/>
            </a:endParaRPr>
          </a:p>
        </p:txBody>
      </p:sp>
      <p:sp>
        <p:nvSpPr>
          <p:cNvPr id="10" name="TextBox 9"/>
          <p:cNvSpPr txBox="1"/>
          <p:nvPr/>
        </p:nvSpPr>
        <p:spPr>
          <a:xfrm>
            <a:off x="457200" y="526048"/>
            <a:ext cx="2499512" cy="338554"/>
          </a:xfrm>
          <a:prstGeom prst="rect">
            <a:avLst/>
          </a:prstGeom>
          <a:noFill/>
        </p:spPr>
        <p:txBody>
          <a:bodyPr wrap="square" rtlCol="0" anchor="ctr" anchorCtr="0">
            <a:spAutoFit/>
          </a:bodyPr>
          <a:lstStyle/>
          <a:p>
            <a:pPr algn="ctr"/>
            <a:r>
              <a:rPr lang="en-US" sz="1600" b="1" dirty="0" smtClean="0">
                <a:solidFill>
                  <a:schemeClr val="bg1"/>
                </a:solidFill>
              </a:rPr>
              <a:t>Making the Connection</a:t>
            </a:r>
          </a:p>
        </p:txBody>
      </p:sp>
      <p:cxnSp>
        <p:nvCxnSpPr>
          <p:cNvPr id="11" name="Straight Connector 28"/>
          <p:cNvCxnSpPr/>
          <p:nvPr/>
        </p:nvCxnSpPr>
        <p:spPr bwMode="auto">
          <a:xfrm>
            <a:off x="457200" y="828675"/>
            <a:ext cx="8229600" cy="0"/>
          </a:xfrm>
          <a:prstGeom prst="line">
            <a:avLst/>
          </a:prstGeom>
          <a:noFill/>
          <a:ln w="38100" cap="flat" cmpd="sng" algn="ctr">
            <a:solidFill>
              <a:srgbClr val="BC8632"/>
            </a:solidFill>
            <a:prstDash val="solid"/>
            <a:round/>
            <a:headEnd type="none" w="med" len="med"/>
            <a:tailEnd type="none" w="med" len="med"/>
          </a:ln>
          <a:effectLst/>
        </p:spPr>
      </p:cxnSp>
      <p:sp>
        <p:nvSpPr>
          <p:cNvPr id="12" name="TextBox 11"/>
          <p:cNvSpPr txBox="1"/>
          <p:nvPr/>
        </p:nvSpPr>
        <p:spPr>
          <a:xfrm>
            <a:off x="457200" y="838200"/>
            <a:ext cx="7754422" cy="369332"/>
          </a:xfrm>
          <a:prstGeom prst="rect">
            <a:avLst/>
          </a:prstGeom>
          <a:noFill/>
        </p:spPr>
        <p:txBody>
          <a:bodyPr wrap="square" rtlCol="0">
            <a:spAutoFit/>
          </a:bodyPr>
          <a:lstStyle/>
          <a:p>
            <a:r>
              <a:rPr lang="en-US" b="1" dirty="0">
                <a:solidFill>
                  <a:srgbClr val="BC8632"/>
                </a:solidFill>
              </a:rPr>
              <a:t>Did the Gold Standard Make the Great Depression Worse?</a:t>
            </a:r>
            <a:endParaRPr lang="en-US" dirty="0">
              <a:solidFill>
                <a:srgbClr val="BC8632"/>
              </a:solidFill>
            </a:endParaRPr>
          </a:p>
        </p:txBody>
      </p:sp>
      <p:sp>
        <p:nvSpPr>
          <p:cNvPr id="13" name="Rectangle 12"/>
          <p:cNvSpPr/>
          <p:nvPr/>
        </p:nvSpPr>
        <p:spPr>
          <a:xfrm>
            <a:off x="457200" y="1219200"/>
            <a:ext cx="8229600" cy="3893374"/>
          </a:xfrm>
          <a:prstGeom prst="rect">
            <a:avLst/>
          </a:prstGeom>
        </p:spPr>
        <p:txBody>
          <a:bodyPr wrap="square">
            <a:spAutoFit/>
          </a:bodyPr>
          <a:lstStyle/>
          <a:p>
            <a:pPr>
              <a:lnSpc>
                <a:spcPts val="2400"/>
              </a:lnSpc>
            </a:pPr>
            <a:r>
              <a:rPr lang="en-US" dirty="0" smtClean="0"/>
              <a:t>To </a:t>
            </a:r>
            <a:r>
              <a:rPr lang="en-US" dirty="0"/>
              <a:t>remain on the gold standard, central banks often </a:t>
            </a:r>
            <a:r>
              <a:rPr lang="en-US" dirty="0" smtClean="0"/>
              <a:t>had to </a:t>
            </a:r>
            <a:r>
              <a:rPr lang="en-US" dirty="0"/>
              <a:t>take actions that contracted production and employment rather than expanding it</a:t>
            </a:r>
            <a:r>
              <a:rPr lang="en-US" dirty="0" smtClean="0"/>
              <a:t>.</a:t>
            </a:r>
          </a:p>
          <a:p>
            <a:endParaRPr lang="en-US" sz="900" dirty="0"/>
          </a:p>
          <a:p>
            <a:pPr>
              <a:lnSpc>
                <a:spcPts val="2400"/>
              </a:lnSpc>
            </a:pPr>
            <a:r>
              <a:rPr lang="en-US" dirty="0" smtClean="0"/>
              <a:t>For example</a:t>
            </a:r>
            <a:r>
              <a:rPr lang="en-US" dirty="0"/>
              <a:t>, </a:t>
            </a:r>
            <a:r>
              <a:rPr lang="en-US" dirty="0" smtClean="0"/>
              <a:t>in the </a:t>
            </a:r>
            <a:r>
              <a:rPr lang="en-US" dirty="0"/>
              <a:t>United States </a:t>
            </a:r>
            <a:r>
              <a:rPr lang="en-US" dirty="0" smtClean="0"/>
              <a:t>the Fed attempted </a:t>
            </a:r>
            <a:r>
              <a:rPr lang="en-US" dirty="0"/>
              <a:t>to stem </a:t>
            </a:r>
            <a:r>
              <a:rPr lang="en-US" dirty="0" smtClean="0"/>
              <a:t>gold </a:t>
            </a:r>
            <a:r>
              <a:rPr lang="en-US" dirty="0"/>
              <a:t>outflows by raising the discount rate </a:t>
            </a:r>
            <a:r>
              <a:rPr lang="en-US" dirty="0" smtClean="0"/>
              <a:t>and making financial </a:t>
            </a:r>
            <a:r>
              <a:rPr lang="en-US" dirty="0"/>
              <a:t>investments in the United States more attractive to foreign investors</a:t>
            </a:r>
            <a:r>
              <a:rPr lang="en-US" dirty="0" smtClean="0"/>
              <a:t>.</a:t>
            </a:r>
          </a:p>
          <a:p>
            <a:endParaRPr lang="en-US" sz="900" dirty="0"/>
          </a:p>
          <a:p>
            <a:pPr>
              <a:lnSpc>
                <a:spcPts val="2400"/>
              </a:lnSpc>
            </a:pPr>
            <a:r>
              <a:rPr lang="en-US" dirty="0"/>
              <a:t>Higher interest rates, though effective in stemming the gold outflow and keeping </a:t>
            </a:r>
            <a:r>
              <a:rPr lang="en-US" dirty="0" smtClean="0"/>
              <a:t>the United </a:t>
            </a:r>
            <a:r>
              <a:rPr lang="en-US" dirty="0"/>
              <a:t>States on the gold standard, were the opposite of the lower interest rates needed </a:t>
            </a:r>
            <a:r>
              <a:rPr lang="en-US" dirty="0" smtClean="0"/>
              <a:t>to stimulate </a:t>
            </a:r>
            <a:r>
              <a:rPr lang="en-US" dirty="0"/>
              <a:t>domestic spending. </a:t>
            </a:r>
            <a:endParaRPr lang="en-US" dirty="0" smtClean="0"/>
          </a:p>
          <a:p>
            <a:endParaRPr lang="en-US" sz="900" dirty="0"/>
          </a:p>
          <a:p>
            <a:pPr>
              <a:lnSpc>
                <a:spcPts val="2400"/>
              </a:lnSpc>
            </a:pPr>
            <a:r>
              <a:rPr lang="en-US" dirty="0" smtClean="0"/>
              <a:t>The </a:t>
            </a:r>
            <a:r>
              <a:rPr lang="en-US" dirty="0"/>
              <a:t>devastating economic performance of the countries that stayed on the </a:t>
            </a:r>
            <a:r>
              <a:rPr lang="en-US" dirty="0" smtClean="0"/>
              <a:t>gold standard </a:t>
            </a:r>
            <a:r>
              <a:rPr lang="en-US" dirty="0"/>
              <a:t>the longest during the 1930s is the key reason that policymakers did </a:t>
            </a:r>
            <a:r>
              <a:rPr lang="en-US" dirty="0" smtClean="0"/>
              <a:t>not attempt </a:t>
            </a:r>
            <a:r>
              <a:rPr lang="en-US" dirty="0"/>
              <a:t>to bring back the classical gold standard in later years.</a:t>
            </a:r>
            <a:endParaRPr lang="en-US" sz="900" dirty="0"/>
          </a:p>
        </p:txBody>
      </p:sp>
      <p:sp>
        <p:nvSpPr>
          <p:cNvPr id="8" name="Title 1"/>
          <p:cNvSpPr txBox="1">
            <a:spLocks/>
          </p:cNvSpPr>
          <p:nvPr/>
        </p:nvSpPr>
        <p:spPr bwMode="auto">
          <a:xfrm>
            <a:off x="429054" y="6291397"/>
            <a:ext cx="68929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sz="2400" b="1">
                <a:solidFill>
                  <a:srgbClr val="194F8B"/>
                </a:solidFill>
                <a:latin typeface="+mj-lt"/>
                <a:ea typeface="+mj-ea"/>
                <a:cs typeface="+mj-cs"/>
              </a:defRPr>
            </a:lvl1pPr>
            <a:lvl2pPr algn="l" rtl="0" eaLnBrk="0" fontAlgn="base" hangingPunct="0">
              <a:spcBef>
                <a:spcPct val="0"/>
              </a:spcBef>
              <a:spcAft>
                <a:spcPct val="0"/>
              </a:spcAft>
              <a:defRPr sz="2400" b="1">
                <a:solidFill>
                  <a:srgbClr val="194F8B"/>
                </a:solidFill>
                <a:latin typeface="Arial" charset="0"/>
              </a:defRPr>
            </a:lvl2pPr>
            <a:lvl3pPr algn="l" rtl="0" eaLnBrk="0" fontAlgn="base" hangingPunct="0">
              <a:spcBef>
                <a:spcPct val="0"/>
              </a:spcBef>
              <a:spcAft>
                <a:spcPct val="0"/>
              </a:spcAft>
              <a:defRPr sz="2400" b="1">
                <a:solidFill>
                  <a:srgbClr val="194F8B"/>
                </a:solidFill>
                <a:latin typeface="Arial" charset="0"/>
              </a:defRPr>
            </a:lvl3pPr>
            <a:lvl4pPr algn="l" rtl="0" eaLnBrk="0" fontAlgn="base" hangingPunct="0">
              <a:spcBef>
                <a:spcPct val="0"/>
              </a:spcBef>
              <a:spcAft>
                <a:spcPct val="0"/>
              </a:spcAft>
              <a:defRPr sz="2400" b="1">
                <a:solidFill>
                  <a:srgbClr val="194F8B"/>
                </a:solidFill>
                <a:latin typeface="Arial" charset="0"/>
              </a:defRPr>
            </a:lvl4pPr>
            <a:lvl5pPr algn="l" rtl="0" eaLnBrk="0" fontAlgn="base" hangingPunct="0">
              <a:spcBef>
                <a:spcPct val="0"/>
              </a:spcBef>
              <a:spcAft>
                <a:spcPct val="0"/>
              </a:spcAft>
              <a:defRPr sz="2400" b="1">
                <a:solidFill>
                  <a:srgbClr val="194F8B"/>
                </a:solidFill>
                <a:latin typeface="Arial" charset="0"/>
              </a:defRPr>
            </a:lvl5pPr>
            <a:lvl6pPr marL="457200" algn="l" rtl="0" fontAlgn="base">
              <a:spcBef>
                <a:spcPct val="0"/>
              </a:spcBef>
              <a:spcAft>
                <a:spcPct val="0"/>
              </a:spcAft>
              <a:defRPr sz="2400" b="1">
                <a:solidFill>
                  <a:srgbClr val="194F8B"/>
                </a:solidFill>
                <a:latin typeface="Arial" charset="0"/>
              </a:defRPr>
            </a:lvl6pPr>
            <a:lvl7pPr marL="914400" algn="l" rtl="0" fontAlgn="base">
              <a:spcBef>
                <a:spcPct val="0"/>
              </a:spcBef>
              <a:spcAft>
                <a:spcPct val="0"/>
              </a:spcAft>
              <a:defRPr sz="2400" b="1">
                <a:solidFill>
                  <a:srgbClr val="194F8B"/>
                </a:solidFill>
                <a:latin typeface="Arial" charset="0"/>
              </a:defRPr>
            </a:lvl7pPr>
            <a:lvl8pPr marL="1371600" algn="l" rtl="0" fontAlgn="base">
              <a:spcBef>
                <a:spcPct val="0"/>
              </a:spcBef>
              <a:spcAft>
                <a:spcPct val="0"/>
              </a:spcAft>
              <a:defRPr sz="2400" b="1">
                <a:solidFill>
                  <a:srgbClr val="194F8B"/>
                </a:solidFill>
                <a:latin typeface="Arial" charset="0"/>
              </a:defRPr>
            </a:lvl8pPr>
            <a:lvl9pPr marL="1828800" algn="l" rtl="0" fontAlgn="base">
              <a:spcBef>
                <a:spcPct val="0"/>
              </a:spcBef>
              <a:spcAft>
                <a:spcPct val="0"/>
              </a:spcAft>
              <a:defRPr sz="2400" b="1">
                <a:solidFill>
                  <a:srgbClr val="194F8B"/>
                </a:solidFill>
                <a:latin typeface="Arial" charset="0"/>
              </a:defRPr>
            </a:lvl9p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Tree>
    <p:extLst>
      <p:ext uri="{BB962C8B-B14F-4D97-AF65-F5344CB8AC3E}">
        <p14:creationId xmlns:p14="http://schemas.microsoft.com/office/powerpoint/2010/main" val="3643159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wipe(left)">
                                      <p:cBhvr>
                                        <p:cTn id="7" dur="500"/>
                                        <p:tgtEl>
                                          <p:spTgt spid="1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
                                            <p:txEl>
                                              <p:pRg st="2" end="2"/>
                                            </p:txEl>
                                          </p:spTgt>
                                        </p:tgtEl>
                                        <p:attrNameLst>
                                          <p:attrName>style.visibility</p:attrName>
                                        </p:attrNameLst>
                                      </p:cBhvr>
                                      <p:to>
                                        <p:strVal val="visible"/>
                                      </p:to>
                                    </p:set>
                                    <p:animEffect transition="in" filter="wipe(left)">
                                      <p:cBhvr>
                                        <p:cTn id="12" dur="500"/>
                                        <p:tgtEl>
                                          <p:spTgt spid="1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3">
                                            <p:txEl>
                                              <p:pRg st="4" end="4"/>
                                            </p:txEl>
                                          </p:spTgt>
                                        </p:tgtEl>
                                        <p:attrNameLst>
                                          <p:attrName>style.visibility</p:attrName>
                                        </p:attrNameLst>
                                      </p:cBhvr>
                                      <p:to>
                                        <p:strVal val="visible"/>
                                      </p:to>
                                    </p:set>
                                    <p:animEffect transition="in" filter="wipe(left)">
                                      <p:cBhvr>
                                        <p:cTn id="17" dur="500"/>
                                        <p:tgtEl>
                                          <p:spTgt spid="1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3">
                                            <p:txEl>
                                              <p:pRg st="6" end="6"/>
                                            </p:txEl>
                                          </p:spTgt>
                                        </p:tgtEl>
                                        <p:attrNameLst>
                                          <p:attrName>style.visibility</p:attrName>
                                        </p:attrNameLst>
                                      </p:cBhvr>
                                      <p:to>
                                        <p:strVal val="visible"/>
                                      </p:to>
                                    </p:set>
                                    <p:animEffect transition="in" filter="wipe(left)">
                                      <p:cBhvr>
                                        <p:cTn id="22" dur="500"/>
                                        <p:tgtEl>
                                          <p:spTgt spid="1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9" name="Rectangle 8"/>
          <p:cNvSpPr/>
          <p:nvPr/>
        </p:nvSpPr>
        <p:spPr>
          <a:xfrm>
            <a:off x="453476" y="1143000"/>
            <a:ext cx="8231461" cy="4816703"/>
          </a:xfrm>
          <a:prstGeom prst="rect">
            <a:avLst/>
          </a:prstGeom>
        </p:spPr>
        <p:txBody>
          <a:bodyPr wrap="square">
            <a:spAutoFit/>
          </a:bodyPr>
          <a:lstStyle/>
          <a:p>
            <a:pPr>
              <a:lnSpc>
                <a:spcPts val="2400"/>
              </a:lnSpc>
            </a:pPr>
            <a:r>
              <a:rPr lang="en-US" b="1" dirty="0">
                <a:solidFill>
                  <a:srgbClr val="7B0046"/>
                </a:solidFill>
              </a:rPr>
              <a:t>Bretton Woods </a:t>
            </a:r>
            <a:r>
              <a:rPr lang="en-US" b="1" dirty="0" smtClean="0">
                <a:solidFill>
                  <a:srgbClr val="7B0046"/>
                </a:solidFill>
              </a:rPr>
              <a:t>system </a:t>
            </a:r>
            <a:r>
              <a:rPr lang="en-US" dirty="0" smtClean="0"/>
              <a:t>An </a:t>
            </a:r>
            <a:r>
              <a:rPr lang="en-US" dirty="0"/>
              <a:t>exchange rate </a:t>
            </a:r>
            <a:r>
              <a:rPr lang="en-US" dirty="0" smtClean="0"/>
              <a:t>system </a:t>
            </a:r>
            <a:r>
              <a:rPr lang="en-US" dirty="0"/>
              <a:t>under which </a:t>
            </a:r>
            <a:r>
              <a:rPr lang="en-US" dirty="0" smtClean="0"/>
              <a:t>countries pledged </a:t>
            </a:r>
            <a:r>
              <a:rPr lang="en-US" dirty="0"/>
              <a:t>to buy </a:t>
            </a:r>
            <a:r>
              <a:rPr lang="en-US" dirty="0" smtClean="0"/>
              <a:t>and sell </a:t>
            </a:r>
            <a:r>
              <a:rPr lang="en-US" dirty="0"/>
              <a:t>their currencies at </a:t>
            </a:r>
            <a:r>
              <a:rPr lang="en-US" dirty="0" smtClean="0"/>
              <a:t>fixed rates </a:t>
            </a:r>
            <a:r>
              <a:rPr lang="en-US" dirty="0"/>
              <a:t>against the dollar </a:t>
            </a:r>
            <a:r>
              <a:rPr lang="en-US" dirty="0" smtClean="0"/>
              <a:t>and the </a:t>
            </a:r>
            <a:r>
              <a:rPr lang="en-US" dirty="0"/>
              <a:t>United States </a:t>
            </a:r>
            <a:r>
              <a:rPr lang="en-US" dirty="0" smtClean="0"/>
              <a:t>pledged to </a:t>
            </a:r>
            <a:r>
              <a:rPr lang="en-US" dirty="0"/>
              <a:t>convert dollars into </a:t>
            </a:r>
            <a:r>
              <a:rPr lang="en-US" dirty="0" smtClean="0"/>
              <a:t>gold if </a:t>
            </a:r>
            <a:r>
              <a:rPr lang="en-US" dirty="0"/>
              <a:t>foreign central </a:t>
            </a:r>
            <a:r>
              <a:rPr lang="en-US" dirty="0" smtClean="0"/>
              <a:t>banks requested </a:t>
            </a:r>
            <a:r>
              <a:rPr lang="en-US" dirty="0"/>
              <a:t>it to</a:t>
            </a:r>
            <a:r>
              <a:rPr lang="en-US" dirty="0" smtClean="0"/>
              <a:t>.</a:t>
            </a:r>
          </a:p>
          <a:p>
            <a:endParaRPr lang="en-US" sz="900" dirty="0"/>
          </a:p>
          <a:p>
            <a:pPr>
              <a:lnSpc>
                <a:spcPts val="2400"/>
              </a:lnSpc>
            </a:pPr>
            <a:r>
              <a:rPr lang="en-US" dirty="0"/>
              <a:t>The </a:t>
            </a:r>
            <a:r>
              <a:rPr lang="en-US" dirty="0" smtClean="0"/>
              <a:t>Bretton </a:t>
            </a:r>
            <a:r>
              <a:rPr lang="en-US" dirty="0"/>
              <a:t>Woods </a:t>
            </a:r>
            <a:r>
              <a:rPr lang="en-US" dirty="0" smtClean="0"/>
              <a:t>system </a:t>
            </a:r>
            <a:r>
              <a:rPr lang="en-US" dirty="0"/>
              <a:t>lasted from 1945 </a:t>
            </a:r>
            <a:r>
              <a:rPr lang="en-US" dirty="0" smtClean="0"/>
              <a:t>until 1971</a:t>
            </a:r>
            <a:r>
              <a:rPr lang="en-US" dirty="0"/>
              <a:t>. </a:t>
            </a:r>
            <a:r>
              <a:rPr lang="en-US" dirty="0" smtClean="0"/>
              <a:t>The </a:t>
            </a:r>
            <a:r>
              <a:rPr lang="en-US" dirty="0"/>
              <a:t>United States agreed to convert U.S. dollars into gold at a price of $</a:t>
            </a:r>
            <a:r>
              <a:rPr lang="en-US" dirty="0" smtClean="0"/>
              <a:t>35 per </a:t>
            </a:r>
            <a:r>
              <a:rPr lang="en-US" dirty="0"/>
              <a:t>ounce—but only in dealing with foreign central banks. </a:t>
            </a:r>
            <a:endParaRPr lang="en-US" dirty="0" smtClean="0"/>
          </a:p>
          <a:p>
            <a:pPr>
              <a:lnSpc>
                <a:spcPts val="2400"/>
              </a:lnSpc>
            </a:pPr>
            <a:endParaRPr lang="en-US" dirty="0"/>
          </a:p>
          <a:p>
            <a:pPr>
              <a:lnSpc>
                <a:spcPts val="2400"/>
              </a:lnSpc>
            </a:pPr>
            <a:r>
              <a:rPr lang="en-US" dirty="0" smtClean="0"/>
              <a:t>The </a:t>
            </a:r>
            <a:r>
              <a:rPr lang="en-US" dirty="0"/>
              <a:t>central banks of all other members </a:t>
            </a:r>
            <a:r>
              <a:rPr lang="en-US" dirty="0" smtClean="0"/>
              <a:t>pledged </a:t>
            </a:r>
            <a:r>
              <a:rPr lang="en-US" dirty="0"/>
              <a:t>to buy and sell their currencies at fixed rates against the dollar</a:t>
            </a:r>
            <a:r>
              <a:rPr lang="en-US" dirty="0" smtClean="0"/>
              <a:t>. By </a:t>
            </a:r>
            <a:r>
              <a:rPr lang="en-US" dirty="0"/>
              <a:t>fixing </a:t>
            </a:r>
            <a:r>
              <a:rPr lang="en-US" dirty="0" smtClean="0"/>
              <a:t>their exchange </a:t>
            </a:r>
            <a:r>
              <a:rPr lang="en-US" dirty="0"/>
              <a:t>rates against the dollar, these countries were fixing the exchange rates </a:t>
            </a:r>
            <a:r>
              <a:rPr lang="en-US" dirty="0" smtClean="0"/>
              <a:t>among their </a:t>
            </a:r>
            <a:r>
              <a:rPr lang="en-US" dirty="0"/>
              <a:t>currencies as well</a:t>
            </a:r>
            <a:r>
              <a:rPr lang="en-US" dirty="0" smtClean="0"/>
              <a:t>.</a:t>
            </a:r>
          </a:p>
          <a:p>
            <a:endParaRPr lang="en-US" sz="900" dirty="0"/>
          </a:p>
          <a:p>
            <a:pPr>
              <a:lnSpc>
                <a:spcPts val="2400"/>
              </a:lnSpc>
            </a:pPr>
            <a:r>
              <a:rPr lang="en-US" dirty="0" smtClean="0"/>
              <a:t>Because </a:t>
            </a:r>
            <a:r>
              <a:rPr lang="en-US" dirty="0"/>
              <a:t>central banks used dollar assets and gold as </a:t>
            </a:r>
            <a:r>
              <a:rPr lang="en-US" dirty="0" smtClean="0"/>
              <a:t>international reserves</a:t>
            </a:r>
            <a:r>
              <a:rPr lang="en-US" dirty="0"/>
              <a:t>, the dollar was known as the </a:t>
            </a:r>
            <a:r>
              <a:rPr lang="en-US" i="1" dirty="0"/>
              <a:t>international reserve currency</a:t>
            </a:r>
            <a:r>
              <a:rPr lang="en-US" dirty="0"/>
              <a:t>.</a:t>
            </a:r>
            <a:endParaRPr lang="en-US" dirty="0" smtClean="0"/>
          </a:p>
        </p:txBody>
      </p:sp>
      <p:sp>
        <p:nvSpPr>
          <p:cNvPr id="5" name="Rectangle 4"/>
          <p:cNvSpPr/>
          <p:nvPr/>
        </p:nvSpPr>
        <p:spPr>
          <a:xfrm>
            <a:off x="448104" y="430768"/>
            <a:ext cx="7590732" cy="400110"/>
          </a:xfrm>
          <a:prstGeom prst="rect">
            <a:avLst/>
          </a:prstGeom>
        </p:spPr>
        <p:txBody>
          <a:bodyPr wrap="none">
            <a:spAutoFit/>
          </a:bodyPr>
          <a:lstStyle/>
          <a:p>
            <a:r>
              <a:rPr lang="en-US" sz="2000" b="1" dirty="0">
                <a:solidFill>
                  <a:srgbClr val="CF8B2D"/>
                </a:solidFill>
              </a:rPr>
              <a:t>Adapting Fixed Exchange Rates: The Bretton Woods System</a:t>
            </a:r>
            <a:endParaRPr lang="en-US" sz="2000" dirty="0">
              <a:solidFill>
                <a:srgbClr val="CF8B2D"/>
              </a:solidFill>
            </a:endParaRPr>
          </a:p>
        </p:txBody>
      </p:sp>
    </p:spTree>
    <p:extLst>
      <p:ext uri="{BB962C8B-B14F-4D97-AF65-F5344CB8AC3E}">
        <p14:creationId xmlns:p14="http://schemas.microsoft.com/office/powerpoint/2010/main" val="2809731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wipe(left)">
                                      <p:cBhvr>
                                        <p:cTn id="11" dur="500"/>
                                        <p:tgtEl>
                                          <p:spTgt spid="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9">
                                            <p:txEl>
                                              <p:pRg st="2" end="2"/>
                                            </p:txEl>
                                          </p:spTgt>
                                        </p:tgtEl>
                                        <p:attrNameLst>
                                          <p:attrName>style.visibility</p:attrName>
                                        </p:attrNameLst>
                                      </p:cBhvr>
                                      <p:to>
                                        <p:strVal val="visible"/>
                                      </p:to>
                                    </p:set>
                                    <p:animEffect transition="in" filter="wipe(left)">
                                      <p:cBhvr>
                                        <p:cTn id="16" dur="500"/>
                                        <p:tgtEl>
                                          <p:spTgt spid="9">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animEffect transition="in" filter="wipe(left)">
                                      <p:cBhvr>
                                        <p:cTn id="21" dur="500"/>
                                        <p:tgtEl>
                                          <p:spTgt spid="9">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9">
                                            <p:txEl>
                                              <p:pRg st="6" end="6"/>
                                            </p:txEl>
                                          </p:spTgt>
                                        </p:tgtEl>
                                        <p:attrNameLst>
                                          <p:attrName>style.visibility</p:attrName>
                                        </p:attrNameLst>
                                      </p:cBhvr>
                                      <p:to>
                                        <p:strVal val="visible"/>
                                      </p:to>
                                    </p:set>
                                    <p:animEffect transition="in" filter="wipe(left)">
                                      <p:cBhvr>
                                        <p:cTn id="26"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9" name="Rectangle 8"/>
          <p:cNvSpPr/>
          <p:nvPr/>
        </p:nvSpPr>
        <p:spPr>
          <a:xfrm>
            <a:off x="453476" y="1143000"/>
            <a:ext cx="8231461" cy="3893374"/>
          </a:xfrm>
          <a:prstGeom prst="rect">
            <a:avLst/>
          </a:prstGeom>
        </p:spPr>
        <p:txBody>
          <a:bodyPr wrap="square">
            <a:spAutoFit/>
          </a:bodyPr>
          <a:lstStyle/>
          <a:p>
            <a:pPr>
              <a:lnSpc>
                <a:spcPts val="2400"/>
              </a:lnSpc>
            </a:pPr>
            <a:r>
              <a:rPr lang="en-US" b="1" dirty="0">
                <a:solidFill>
                  <a:srgbClr val="7B0046"/>
                </a:solidFill>
              </a:rPr>
              <a:t>International </a:t>
            </a:r>
            <a:r>
              <a:rPr lang="en-US" b="1" dirty="0" smtClean="0">
                <a:solidFill>
                  <a:srgbClr val="7B0046"/>
                </a:solidFill>
              </a:rPr>
              <a:t>Monetary Fund </a:t>
            </a:r>
            <a:r>
              <a:rPr lang="en-US" b="1" dirty="0">
                <a:solidFill>
                  <a:srgbClr val="7B0046"/>
                </a:solidFill>
              </a:rPr>
              <a:t>(IMF) </a:t>
            </a:r>
            <a:r>
              <a:rPr lang="en-US" dirty="0"/>
              <a:t>A </a:t>
            </a:r>
            <a:r>
              <a:rPr lang="en-US" dirty="0" smtClean="0"/>
              <a:t>multinational organization established by </a:t>
            </a:r>
            <a:r>
              <a:rPr lang="en-US" dirty="0"/>
              <a:t>the Bretton </a:t>
            </a:r>
            <a:r>
              <a:rPr lang="en-US" dirty="0" smtClean="0"/>
              <a:t>Woods agreement </a:t>
            </a:r>
            <a:r>
              <a:rPr lang="en-US" dirty="0"/>
              <a:t>to administer </a:t>
            </a:r>
            <a:r>
              <a:rPr lang="en-US" dirty="0" smtClean="0"/>
              <a:t>a system </a:t>
            </a:r>
            <a:r>
              <a:rPr lang="en-US" dirty="0"/>
              <a:t>of fixed </a:t>
            </a:r>
            <a:r>
              <a:rPr lang="en-US" dirty="0" smtClean="0"/>
              <a:t>exchange rates </a:t>
            </a:r>
            <a:r>
              <a:rPr lang="en-US" dirty="0"/>
              <a:t>and to serve as </a:t>
            </a:r>
            <a:r>
              <a:rPr lang="en-US" dirty="0" smtClean="0"/>
              <a:t>a lender </a:t>
            </a:r>
            <a:r>
              <a:rPr lang="en-US" dirty="0"/>
              <a:t>of last resort </a:t>
            </a:r>
            <a:r>
              <a:rPr lang="en-US" dirty="0" smtClean="0"/>
              <a:t>to countries undergoing balance-of-payments problems.</a:t>
            </a:r>
          </a:p>
          <a:p>
            <a:endParaRPr lang="en-US" sz="900" dirty="0" smtClean="0"/>
          </a:p>
          <a:p>
            <a:pPr>
              <a:lnSpc>
                <a:spcPts val="2400"/>
              </a:lnSpc>
            </a:pPr>
            <a:r>
              <a:rPr lang="en-US" dirty="0" smtClean="0"/>
              <a:t>Headquartered </a:t>
            </a:r>
            <a:r>
              <a:rPr lang="en-US" dirty="0"/>
              <a:t>in Washington, DC, this </a:t>
            </a:r>
            <a:r>
              <a:rPr lang="en-US" dirty="0" smtClean="0"/>
              <a:t>multinational organization </a:t>
            </a:r>
            <a:r>
              <a:rPr lang="en-US" dirty="0"/>
              <a:t>grew from 30 member countries in 1945 to 187 in 2010</a:t>
            </a:r>
            <a:r>
              <a:rPr lang="en-US" dirty="0" smtClean="0"/>
              <a:t>. </a:t>
            </a:r>
          </a:p>
          <a:p>
            <a:endParaRPr lang="en-US" sz="900" dirty="0"/>
          </a:p>
          <a:p>
            <a:pPr>
              <a:lnSpc>
                <a:spcPts val="2400"/>
              </a:lnSpc>
            </a:pPr>
            <a:r>
              <a:rPr lang="en-US" dirty="0" smtClean="0"/>
              <a:t>The IMF encourages </a:t>
            </a:r>
            <a:r>
              <a:rPr lang="en-US" dirty="0"/>
              <a:t>domestic economic policies that </a:t>
            </a:r>
            <a:r>
              <a:rPr lang="en-US" dirty="0" smtClean="0"/>
              <a:t>are consistent </a:t>
            </a:r>
            <a:r>
              <a:rPr lang="en-US" dirty="0"/>
              <a:t>with exchange rate stability, and gathers and standardizes international </a:t>
            </a:r>
            <a:r>
              <a:rPr lang="en-US" dirty="0" smtClean="0"/>
              <a:t>economic and </a:t>
            </a:r>
            <a:r>
              <a:rPr lang="en-US" dirty="0"/>
              <a:t>financial data to use in monitoring member countries</a:t>
            </a:r>
            <a:r>
              <a:rPr lang="en-US" dirty="0" smtClean="0"/>
              <a:t>.</a:t>
            </a:r>
          </a:p>
          <a:p>
            <a:endParaRPr lang="en-US" sz="900" dirty="0"/>
          </a:p>
          <a:p>
            <a:pPr>
              <a:lnSpc>
                <a:spcPts val="2400"/>
              </a:lnSpc>
            </a:pPr>
            <a:r>
              <a:rPr lang="en-US" dirty="0" smtClean="0"/>
              <a:t>The </a:t>
            </a:r>
            <a:r>
              <a:rPr lang="en-US" dirty="0"/>
              <a:t>IMF no longer attempts to foster fixed exchange </a:t>
            </a:r>
            <a:r>
              <a:rPr lang="en-US" dirty="0" smtClean="0"/>
              <a:t>rates, but its </a:t>
            </a:r>
            <a:r>
              <a:rPr lang="en-US" dirty="0"/>
              <a:t>activities as an international lender of last </a:t>
            </a:r>
            <a:r>
              <a:rPr lang="en-US" dirty="0" smtClean="0"/>
              <a:t>resort have </a:t>
            </a:r>
            <a:r>
              <a:rPr lang="en-US" dirty="0"/>
              <a:t>grown</a:t>
            </a:r>
            <a:r>
              <a:rPr lang="en-US" dirty="0" smtClean="0"/>
              <a:t>.</a:t>
            </a:r>
          </a:p>
        </p:txBody>
      </p:sp>
    </p:spTree>
    <p:extLst>
      <p:ext uri="{BB962C8B-B14F-4D97-AF65-F5344CB8AC3E}">
        <p14:creationId xmlns:p14="http://schemas.microsoft.com/office/powerpoint/2010/main" val="3526382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left)">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wipe(left)">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animEffect transition="in" filter="wipe(left)">
                                      <p:cBhvr>
                                        <p:cTn id="17" dur="500"/>
                                        <p:tgtEl>
                                          <p:spTgt spid="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
                                            <p:txEl>
                                              <p:pRg st="6" end="6"/>
                                            </p:txEl>
                                          </p:spTgt>
                                        </p:tgtEl>
                                        <p:attrNameLst>
                                          <p:attrName>style.visibility</p:attrName>
                                        </p:attrNameLst>
                                      </p:cBhvr>
                                      <p:to>
                                        <p:strVal val="visible"/>
                                      </p:to>
                                    </p:set>
                                    <p:animEffect transition="in" filter="wipe(left)">
                                      <p:cBhvr>
                                        <p:cTn id="22"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9" name="Rectangle 8"/>
          <p:cNvSpPr/>
          <p:nvPr/>
        </p:nvSpPr>
        <p:spPr>
          <a:xfrm>
            <a:off x="453476" y="1143000"/>
            <a:ext cx="8231461" cy="4678204"/>
          </a:xfrm>
          <a:prstGeom prst="rect">
            <a:avLst/>
          </a:prstGeom>
        </p:spPr>
        <p:txBody>
          <a:bodyPr wrap="square">
            <a:spAutoFit/>
          </a:bodyPr>
          <a:lstStyle/>
          <a:p>
            <a:pPr>
              <a:lnSpc>
                <a:spcPts val="2400"/>
              </a:lnSpc>
            </a:pPr>
            <a:r>
              <a:rPr lang="en-US" b="1" dirty="0"/>
              <a:t>Fixed Exchange Rates </a:t>
            </a:r>
            <a:r>
              <a:rPr lang="en-US" b="1" dirty="0" smtClean="0"/>
              <a:t>under </a:t>
            </a:r>
            <a:r>
              <a:rPr lang="en-US" b="1" dirty="0"/>
              <a:t>Bretton Woods </a:t>
            </a:r>
            <a:r>
              <a:rPr lang="en-US" dirty="0"/>
              <a:t>Central bank interventions in the </a:t>
            </a:r>
            <a:r>
              <a:rPr lang="en-US" dirty="0" smtClean="0"/>
              <a:t>foreign exchange </a:t>
            </a:r>
            <a:r>
              <a:rPr lang="en-US" dirty="0"/>
              <a:t>market </a:t>
            </a:r>
            <a:r>
              <a:rPr lang="en-US" dirty="0" smtClean="0"/>
              <a:t>maintained </a:t>
            </a:r>
            <a:r>
              <a:rPr lang="en-US" dirty="0"/>
              <a:t>the fixed exchange </a:t>
            </a:r>
            <a:r>
              <a:rPr lang="en-US" dirty="0" smtClean="0"/>
              <a:t>rates of </a:t>
            </a:r>
            <a:r>
              <a:rPr lang="en-US" dirty="0"/>
              <a:t>the Bretton Woods system. </a:t>
            </a:r>
            <a:endParaRPr lang="en-US" dirty="0" smtClean="0"/>
          </a:p>
          <a:p>
            <a:endParaRPr lang="en-US" sz="900" dirty="0"/>
          </a:p>
          <a:p>
            <a:pPr>
              <a:lnSpc>
                <a:spcPts val="2400"/>
              </a:lnSpc>
            </a:pPr>
            <a:r>
              <a:rPr lang="en-US" dirty="0" smtClean="0"/>
              <a:t>A </a:t>
            </a:r>
            <a:r>
              <a:rPr lang="en-US" dirty="0"/>
              <a:t>central bank can maintain a fixed exchange rate as long as it is able </a:t>
            </a:r>
            <a:r>
              <a:rPr lang="en-US" dirty="0" smtClean="0"/>
              <a:t>and willing </a:t>
            </a:r>
            <a:r>
              <a:rPr lang="en-US" dirty="0"/>
              <a:t>to buy and sell the amounts of its own currency that are necessary for </a:t>
            </a:r>
            <a:r>
              <a:rPr lang="en-US" dirty="0" smtClean="0"/>
              <a:t>exchange rate </a:t>
            </a:r>
            <a:r>
              <a:rPr lang="en-US" dirty="0"/>
              <a:t>stabilization. </a:t>
            </a:r>
            <a:endParaRPr lang="en-US" dirty="0" smtClean="0"/>
          </a:p>
          <a:p>
            <a:endParaRPr lang="en-US" sz="900" dirty="0"/>
          </a:p>
          <a:p>
            <a:pPr>
              <a:lnSpc>
                <a:spcPts val="2400"/>
              </a:lnSpc>
            </a:pPr>
            <a:r>
              <a:rPr lang="en-US" dirty="0" smtClean="0"/>
              <a:t>A </a:t>
            </a:r>
            <a:r>
              <a:rPr lang="en-US" dirty="0"/>
              <a:t>country with a balance-of-payments deficit has its ability </a:t>
            </a:r>
            <a:r>
              <a:rPr lang="en-US" dirty="0" smtClean="0"/>
              <a:t>to buy </a:t>
            </a:r>
            <a:r>
              <a:rPr lang="en-US" dirty="0"/>
              <a:t>its own currency (to raise its value relative to the dollar) limited by the </a:t>
            </a:r>
            <a:r>
              <a:rPr lang="en-US" dirty="0" smtClean="0"/>
              <a:t>country’s stock </a:t>
            </a:r>
            <a:r>
              <a:rPr lang="en-US" dirty="0"/>
              <a:t>of international reserves. </a:t>
            </a:r>
            <a:endParaRPr lang="en-US" dirty="0" smtClean="0"/>
          </a:p>
          <a:p>
            <a:endParaRPr lang="en-US" sz="900" dirty="0"/>
          </a:p>
          <a:p>
            <a:pPr>
              <a:lnSpc>
                <a:spcPts val="2400"/>
              </a:lnSpc>
            </a:pPr>
            <a:r>
              <a:rPr lang="en-US" dirty="0" smtClean="0"/>
              <a:t>When </a:t>
            </a:r>
            <a:r>
              <a:rPr lang="en-US" dirty="0"/>
              <a:t>a country’s stock of international reserves was exhausted, </a:t>
            </a:r>
            <a:r>
              <a:rPr lang="en-US" dirty="0" smtClean="0"/>
              <a:t>the central </a:t>
            </a:r>
            <a:r>
              <a:rPr lang="en-US" dirty="0"/>
              <a:t>bank and the government would have to implement restrictive </a:t>
            </a:r>
            <a:r>
              <a:rPr lang="en-US" dirty="0" smtClean="0"/>
              <a:t>economic policies</a:t>
            </a:r>
            <a:r>
              <a:rPr lang="en-US" dirty="0"/>
              <a:t>, such as increasing interest rates, to reduce imports and the trade deficit </a:t>
            </a:r>
            <a:r>
              <a:rPr lang="en-US" dirty="0" smtClean="0"/>
              <a:t>or abandon </a:t>
            </a:r>
            <a:r>
              <a:rPr lang="en-US" dirty="0"/>
              <a:t>the policy of stabilizing the exchange rate against the dollar.</a:t>
            </a:r>
            <a:endParaRPr lang="en-US" dirty="0" smtClean="0"/>
          </a:p>
        </p:txBody>
      </p:sp>
    </p:spTree>
    <p:extLst>
      <p:ext uri="{BB962C8B-B14F-4D97-AF65-F5344CB8AC3E}">
        <p14:creationId xmlns:p14="http://schemas.microsoft.com/office/powerpoint/2010/main" val="3424778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left)">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wipe(left)">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animEffect transition="in" filter="wipe(left)">
                                      <p:cBhvr>
                                        <p:cTn id="17" dur="500"/>
                                        <p:tgtEl>
                                          <p:spTgt spid="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
                                            <p:txEl>
                                              <p:pRg st="6" end="6"/>
                                            </p:txEl>
                                          </p:spTgt>
                                        </p:tgtEl>
                                        <p:attrNameLst>
                                          <p:attrName>style.visibility</p:attrName>
                                        </p:attrNameLst>
                                      </p:cBhvr>
                                      <p:to>
                                        <p:strVal val="visible"/>
                                      </p:to>
                                    </p:set>
                                    <p:animEffect transition="in" filter="wipe(left)">
                                      <p:cBhvr>
                                        <p:cTn id="22"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9" name="Rectangle 8"/>
          <p:cNvSpPr/>
          <p:nvPr/>
        </p:nvSpPr>
        <p:spPr>
          <a:xfrm>
            <a:off x="453476" y="1143000"/>
            <a:ext cx="8231461" cy="3970318"/>
          </a:xfrm>
          <a:prstGeom prst="rect">
            <a:avLst/>
          </a:prstGeom>
        </p:spPr>
        <p:txBody>
          <a:bodyPr wrap="square">
            <a:spAutoFit/>
          </a:bodyPr>
          <a:lstStyle/>
          <a:p>
            <a:r>
              <a:rPr lang="en-US" b="1" dirty="0"/>
              <a:t>Devaluations and Revaluations </a:t>
            </a:r>
            <a:r>
              <a:rPr lang="en-US" b="1" dirty="0" smtClean="0"/>
              <a:t>under </a:t>
            </a:r>
            <a:r>
              <a:rPr lang="en-US" b="1" dirty="0"/>
              <a:t>Bretton Woods </a:t>
            </a:r>
            <a:r>
              <a:rPr lang="en-US" dirty="0"/>
              <a:t>Under the Bretton </a:t>
            </a:r>
            <a:r>
              <a:rPr lang="en-US" dirty="0" smtClean="0"/>
              <a:t>Woods system</a:t>
            </a:r>
            <a:r>
              <a:rPr lang="en-US" dirty="0"/>
              <a:t>, </a:t>
            </a:r>
            <a:r>
              <a:rPr lang="en-US" dirty="0" smtClean="0"/>
              <a:t>when </a:t>
            </a:r>
            <a:r>
              <a:rPr lang="en-US" dirty="0"/>
              <a:t>its currency was overvalued relative to the dollar, </a:t>
            </a:r>
            <a:r>
              <a:rPr lang="en-US" dirty="0" smtClean="0"/>
              <a:t>with agreement </a:t>
            </a:r>
            <a:r>
              <a:rPr lang="en-US" dirty="0"/>
              <a:t>from the IMF, the country could </a:t>
            </a:r>
            <a:r>
              <a:rPr lang="en-US" b="1" dirty="0"/>
              <a:t>devalue </a:t>
            </a:r>
            <a:r>
              <a:rPr lang="en-US" dirty="0"/>
              <a:t>its </a:t>
            </a:r>
            <a:r>
              <a:rPr lang="en-US" dirty="0" smtClean="0"/>
              <a:t>currency.</a:t>
            </a:r>
          </a:p>
          <a:p>
            <a:endParaRPr lang="en-US" sz="900" dirty="0"/>
          </a:p>
          <a:p>
            <a:r>
              <a:rPr lang="en-US" b="1" dirty="0"/>
              <a:t>Devaluation </a:t>
            </a:r>
            <a:r>
              <a:rPr lang="en-US" dirty="0"/>
              <a:t>The </a:t>
            </a:r>
            <a:r>
              <a:rPr lang="en-US" dirty="0" smtClean="0"/>
              <a:t>lowering of </a:t>
            </a:r>
            <a:r>
              <a:rPr lang="en-US" dirty="0"/>
              <a:t>the official value of </a:t>
            </a:r>
            <a:r>
              <a:rPr lang="en-US" dirty="0" smtClean="0"/>
              <a:t>a country’s </a:t>
            </a:r>
            <a:r>
              <a:rPr lang="en-US" dirty="0"/>
              <a:t>currency </a:t>
            </a:r>
            <a:r>
              <a:rPr lang="en-US" dirty="0" smtClean="0"/>
              <a:t>relative to </a:t>
            </a:r>
            <a:r>
              <a:rPr lang="en-US" dirty="0"/>
              <a:t>other currencies</a:t>
            </a:r>
            <a:r>
              <a:rPr lang="en-US" dirty="0" smtClean="0"/>
              <a:t>.</a:t>
            </a:r>
          </a:p>
          <a:p>
            <a:endParaRPr lang="en-US" sz="900" dirty="0"/>
          </a:p>
          <a:p>
            <a:r>
              <a:rPr lang="en-US" dirty="0" smtClean="0"/>
              <a:t>A </a:t>
            </a:r>
            <a:r>
              <a:rPr lang="en-US" dirty="0"/>
              <a:t>country whose currency </a:t>
            </a:r>
            <a:r>
              <a:rPr lang="en-US" dirty="0" smtClean="0"/>
              <a:t>was undervalued </a:t>
            </a:r>
            <a:r>
              <a:rPr lang="en-US" dirty="0"/>
              <a:t>relative to the dollar could </a:t>
            </a:r>
            <a:r>
              <a:rPr lang="en-US" b="1" dirty="0"/>
              <a:t>revalue </a:t>
            </a:r>
            <a:r>
              <a:rPr lang="en-US" dirty="0"/>
              <a:t>its </a:t>
            </a:r>
            <a:r>
              <a:rPr lang="en-US" dirty="0" smtClean="0"/>
              <a:t>currency.</a:t>
            </a:r>
          </a:p>
          <a:p>
            <a:endParaRPr lang="en-US" sz="900" dirty="0"/>
          </a:p>
          <a:p>
            <a:r>
              <a:rPr lang="en-US" b="1" dirty="0"/>
              <a:t>Revaluation </a:t>
            </a:r>
            <a:r>
              <a:rPr lang="en-US" dirty="0"/>
              <a:t>The raising </a:t>
            </a:r>
            <a:r>
              <a:rPr lang="en-US" dirty="0" smtClean="0"/>
              <a:t>of the </a:t>
            </a:r>
            <a:r>
              <a:rPr lang="en-US" dirty="0"/>
              <a:t>official value of a </a:t>
            </a:r>
            <a:r>
              <a:rPr lang="en-US" dirty="0" smtClean="0"/>
              <a:t>country’s currency </a:t>
            </a:r>
            <a:r>
              <a:rPr lang="en-US" dirty="0"/>
              <a:t>relative </a:t>
            </a:r>
            <a:r>
              <a:rPr lang="en-US" dirty="0" smtClean="0"/>
              <a:t>to other </a:t>
            </a:r>
            <a:r>
              <a:rPr lang="en-US" dirty="0"/>
              <a:t>currencies</a:t>
            </a:r>
            <a:r>
              <a:rPr lang="en-US" dirty="0" smtClean="0"/>
              <a:t>.</a:t>
            </a:r>
          </a:p>
          <a:p>
            <a:endParaRPr lang="en-US" sz="900" dirty="0" smtClean="0"/>
          </a:p>
          <a:p>
            <a:r>
              <a:rPr lang="en-US" dirty="0" smtClean="0"/>
              <a:t>In </a:t>
            </a:r>
            <a:r>
              <a:rPr lang="en-US" dirty="0"/>
              <a:t>practice, countries didn’t often pursue devaluations or revaluations. </a:t>
            </a:r>
            <a:r>
              <a:rPr lang="en-US" dirty="0" smtClean="0"/>
              <a:t>Governments changed </a:t>
            </a:r>
            <a:r>
              <a:rPr lang="en-US" dirty="0"/>
              <a:t>their exchange rates only in response to severe imbalances in the </a:t>
            </a:r>
            <a:r>
              <a:rPr lang="en-US" dirty="0" smtClean="0"/>
              <a:t>foreign exchange </a:t>
            </a:r>
            <a:r>
              <a:rPr lang="en-US" dirty="0"/>
              <a:t>market.</a:t>
            </a:r>
            <a:endParaRPr lang="en-US" dirty="0" smtClean="0"/>
          </a:p>
        </p:txBody>
      </p:sp>
    </p:spTree>
    <p:extLst>
      <p:ext uri="{BB962C8B-B14F-4D97-AF65-F5344CB8AC3E}">
        <p14:creationId xmlns:p14="http://schemas.microsoft.com/office/powerpoint/2010/main" val="3785585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left)">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wipe(left)">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animEffect transition="in" filter="wipe(left)">
                                      <p:cBhvr>
                                        <p:cTn id="17" dur="500"/>
                                        <p:tgtEl>
                                          <p:spTgt spid="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
                                            <p:txEl>
                                              <p:pRg st="6" end="6"/>
                                            </p:txEl>
                                          </p:spTgt>
                                        </p:tgtEl>
                                        <p:attrNameLst>
                                          <p:attrName>style.visibility</p:attrName>
                                        </p:attrNameLst>
                                      </p:cBhvr>
                                      <p:to>
                                        <p:strVal val="visible"/>
                                      </p:to>
                                    </p:set>
                                    <p:animEffect transition="in" filter="wipe(left)">
                                      <p:cBhvr>
                                        <p:cTn id="22" dur="500"/>
                                        <p:tgtEl>
                                          <p:spTgt spid="9">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
                                            <p:txEl>
                                              <p:pRg st="8" end="8"/>
                                            </p:txEl>
                                          </p:spTgt>
                                        </p:tgtEl>
                                        <p:attrNameLst>
                                          <p:attrName>style.visibility</p:attrName>
                                        </p:attrNameLst>
                                      </p:cBhvr>
                                      <p:to>
                                        <p:strVal val="visible"/>
                                      </p:to>
                                    </p:set>
                                    <p:animEffect transition="in" filter="wipe(left)">
                                      <p:cBhvr>
                                        <p:cTn id="27"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9" name="Rectangle 8"/>
          <p:cNvSpPr/>
          <p:nvPr/>
        </p:nvSpPr>
        <p:spPr>
          <a:xfrm>
            <a:off x="453476" y="1143000"/>
            <a:ext cx="8231461" cy="4201150"/>
          </a:xfrm>
          <a:prstGeom prst="rect">
            <a:avLst/>
          </a:prstGeom>
        </p:spPr>
        <p:txBody>
          <a:bodyPr wrap="square">
            <a:spAutoFit/>
          </a:bodyPr>
          <a:lstStyle/>
          <a:p>
            <a:pPr>
              <a:lnSpc>
                <a:spcPts val="2400"/>
              </a:lnSpc>
            </a:pPr>
            <a:r>
              <a:rPr lang="en-US" b="1" dirty="0"/>
              <a:t>Speculative Attacks in the Bretton Woods System </a:t>
            </a:r>
            <a:r>
              <a:rPr lang="en-US" dirty="0"/>
              <a:t>When investors came to </a:t>
            </a:r>
            <a:r>
              <a:rPr lang="en-US" dirty="0" smtClean="0"/>
              <a:t>believe that </a:t>
            </a:r>
            <a:r>
              <a:rPr lang="en-US" dirty="0"/>
              <a:t>a government was unable or unwilling to maintain its exchange rate, they </a:t>
            </a:r>
            <a:r>
              <a:rPr lang="en-US" dirty="0" smtClean="0"/>
              <a:t>attempted to </a:t>
            </a:r>
            <a:r>
              <a:rPr lang="en-US" dirty="0"/>
              <a:t>profit by selling a weak currency or buying a strong currency. </a:t>
            </a:r>
            <a:r>
              <a:rPr lang="en-US" dirty="0" smtClean="0"/>
              <a:t>These actions, known </a:t>
            </a:r>
            <a:r>
              <a:rPr lang="en-US" dirty="0"/>
              <a:t>as </a:t>
            </a:r>
            <a:r>
              <a:rPr lang="en-US" i="1" dirty="0"/>
              <a:t>speculative attacks</a:t>
            </a:r>
            <a:r>
              <a:rPr lang="en-US" dirty="0"/>
              <a:t>, could force a devaluation or revaluation of the currency</a:t>
            </a:r>
            <a:r>
              <a:rPr lang="en-US" dirty="0" smtClean="0"/>
              <a:t>.</a:t>
            </a:r>
          </a:p>
          <a:p>
            <a:endParaRPr lang="en-US" sz="900" dirty="0"/>
          </a:p>
          <a:p>
            <a:pPr>
              <a:lnSpc>
                <a:spcPts val="2400"/>
              </a:lnSpc>
            </a:pPr>
            <a:r>
              <a:rPr lang="en-US" dirty="0"/>
              <a:t>Speculative attacks can produce international financial crises. That happened in </a:t>
            </a:r>
            <a:r>
              <a:rPr lang="en-US" dirty="0" smtClean="0"/>
              <a:t>1967, when </a:t>
            </a:r>
            <a:r>
              <a:rPr lang="en-US" dirty="0"/>
              <a:t>the British pound was overvalued relative to the </a:t>
            </a:r>
            <a:r>
              <a:rPr lang="en-US" dirty="0" smtClean="0"/>
              <a:t>dollar (see Figure 16-3).</a:t>
            </a:r>
          </a:p>
          <a:p>
            <a:endParaRPr lang="en-US" sz="900" dirty="0"/>
          </a:p>
          <a:p>
            <a:pPr>
              <a:lnSpc>
                <a:spcPts val="2400"/>
              </a:lnSpc>
            </a:pPr>
            <a:r>
              <a:rPr lang="en-US" dirty="0" smtClean="0"/>
              <a:t>Devaluations </a:t>
            </a:r>
            <a:r>
              <a:rPr lang="en-US" dirty="0"/>
              <a:t>are forced by speculative attacks when a central bank is </a:t>
            </a:r>
            <a:r>
              <a:rPr lang="en-US" i="1" dirty="0"/>
              <a:t>unable </a:t>
            </a:r>
            <a:r>
              <a:rPr lang="en-US" dirty="0" smtClean="0"/>
              <a:t>to defend </a:t>
            </a:r>
            <a:r>
              <a:rPr lang="en-US" dirty="0"/>
              <a:t>the exchange rate, as in England’s 1967 crisis. Revaluations, on the other </a:t>
            </a:r>
            <a:r>
              <a:rPr lang="en-US" dirty="0" smtClean="0"/>
              <a:t>hand, can </a:t>
            </a:r>
            <a:r>
              <a:rPr lang="en-US" dirty="0"/>
              <a:t>be forced by speculative attacks when a central bank is </a:t>
            </a:r>
            <a:r>
              <a:rPr lang="en-US" i="1" dirty="0"/>
              <a:t>unwilling </a:t>
            </a:r>
            <a:r>
              <a:rPr lang="en-US" dirty="0"/>
              <a:t>to defend </a:t>
            </a:r>
            <a:r>
              <a:rPr lang="en-US" dirty="0" smtClean="0"/>
              <a:t>the exchange </a:t>
            </a:r>
            <a:r>
              <a:rPr lang="en-US" dirty="0"/>
              <a:t>rate</a:t>
            </a:r>
            <a:r>
              <a:rPr lang="en-US" dirty="0" smtClean="0"/>
              <a:t>.</a:t>
            </a:r>
          </a:p>
        </p:txBody>
      </p:sp>
    </p:spTree>
    <p:extLst>
      <p:ext uri="{BB962C8B-B14F-4D97-AF65-F5344CB8AC3E}">
        <p14:creationId xmlns:p14="http://schemas.microsoft.com/office/powerpoint/2010/main" val="604634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left)">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wipe(left)">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animEffect transition="in" filter="wipe(left)">
                                      <p:cBhvr>
                                        <p:cTn id="17"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4" name="Round Same Side Corner Rectangle 3"/>
          <p:cNvSpPr/>
          <p:nvPr/>
        </p:nvSpPr>
        <p:spPr bwMode="auto">
          <a:xfrm>
            <a:off x="6038850" y="838200"/>
            <a:ext cx="1123950" cy="266700"/>
          </a:xfrm>
          <a:prstGeom prst="round2SameRect">
            <a:avLst/>
          </a:prstGeom>
          <a:solidFill>
            <a:srgbClr val="4B752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2"/>
              </a:solidFill>
              <a:effectLst/>
              <a:latin typeface="Arial" charset="0"/>
            </a:endParaRPr>
          </a:p>
        </p:txBody>
      </p:sp>
      <p:sp>
        <p:nvSpPr>
          <p:cNvPr id="5" name="TextBox 4"/>
          <p:cNvSpPr txBox="1"/>
          <p:nvPr/>
        </p:nvSpPr>
        <p:spPr>
          <a:xfrm>
            <a:off x="6038850" y="838200"/>
            <a:ext cx="1162050" cy="307777"/>
          </a:xfrm>
          <a:prstGeom prst="rect">
            <a:avLst/>
          </a:prstGeom>
          <a:noFill/>
        </p:spPr>
        <p:txBody>
          <a:bodyPr wrap="square" rtlCol="0" anchor="ctr" anchorCtr="0">
            <a:spAutoFit/>
          </a:bodyPr>
          <a:lstStyle/>
          <a:p>
            <a:pPr algn="ctr"/>
            <a:r>
              <a:rPr lang="en-US" sz="1400" b="1" dirty="0" smtClean="0">
                <a:solidFill>
                  <a:schemeClr val="bg1"/>
                </a:solidFill>
              </a:rPr>
              <a:t>Figure 16.3</a:t>
            </a:r>
          </a:p>
        </p:txBody>
      </p:sp>
      <p:cxnSp>
        <p:nvCxnSpPr>
          <p:cNvPr id="6" name="Straight Connector 5"/>
          <p:cNvCxnSpPr/>
          <p:nvPr/>
        </p:nvCxnSpPr>
        <p:spPr bwMode="auto">
          <a:xfrm>
            <a:off x="6038850" y="1104900"/>
            <a:ext cx="2381250" cy="0"/>
          </a:xfrm>
          <a:prstGeom prst="line">
            <a:avLst/>
          </a:prstGeom>
          <a:noFill/>
          <a:ln w="15875" cap="flat" cmpd="sng" algn="ctr">
            <a:solidFill>
              <a:srgbClr val="4B7520"/>
            </a:solidFill>
            <a:prstDash val="solid"/>
            <a:round/>
            <a:headEnd type="none" w="med" len="med"/>
            <a:tailEnd type="none" w="med" len="med"/>
          </a:ln>
          <a:effectLst/>
        </p:spPr>
      </p:cxnSp>
      <p:sp>
        <p:nvSpPr>
          <p:cNvPr id="7" name="TextBox 6"/>
          <p:cNvSpPr txBox="1"/>
          <p:nvPr/>
        </p:nvSpPr>
        <p:spPr>
          <a:xfrm>
            <a:off x="5943600" y="1104900"/>
            <a:ext cx="2495550" cy="584775"/>
          </a:xfrm>
          <a:prstGeom prst="rect">
            <a:avLst/>
          </a:prstGeom>
          <a:noFill/>
        </p:spPr>
        <p:txBody>
          <a:bodyPr wrap="square" rtlCol="0">
            <a:spAutoFit/>
          </a:bodyPr>
          <a:lstStyle/>
          <a:p>
            <a:r>
              <a:rPr lang="en-US" sz="1600" b="1" dirty="0">
                <a:solidFill>
                  <a:srgbClr val="384EA2"/>
                </a:solidFill>
              </a:rPr>
              <a:t>The Speculative </a:t>
            </a:r>
            <a:r>
              <a:rPr lang="en-US" sz="1600" b="1" dirty="0" smtClean="0">
                <a:solidFill>
                  <a:srgbClr val="384EA2"/>
                </a:solidFill>
              </a:rPr>
              <a:t>Attack on </a:t>
            </a:r>
            <a:r>
              <a:rPr lang="en-US" sz="1600" b="1" dirty="0">
                <a:solidFill>
                  <a:srgbClr val="384EA2"/>
                </a:solidFill>
              </a:rPr>
              <a:t>the British Pound</a:t>
            </a:r>
            <a:endParaRPr lang="en-US" sz="1600" dirty="0">
              <a:solidFill>
                <a:srgbClr val="384EA2"/>
              </a:solidFill>
            </a:endParaRPr>
          </a:p>
        </p:txBody>
      </p:sp>
      <p:sp>
        <p:nvSpPr>
          <p:cNvPr id="8" name="TextBox 7"/>
          <p:cNvSpPr txBox="1"/>
          <p:nvPr/>
        </p:nvSpPr>
        <p:spPr>
          <a:xfrm>
            <a:off x="5943600" y="1618834"/>
            <a:ext cx="3057525" cy="5016758"/>
          </a:xfrm>
          <a:prstGeom prst="rect">
            <a:avLst/>
          </a:prstGeom>
          <a:noFill/>
        </p:spPr>
        <p:txBody>
          <a:bodyPr wrap="square" rtlCol="0">
            <a:spAutoFit/>
          </a:bodyPr>
          <a:lstStyle/>
          <a:p>
            <a:r>
              <a:rPr lang="en-US" sz="1600" dirty="0"/>
              <a:t>The intersection of the </a:t>
            </a:r>
            <a:r>
              <a:rPr lang="en-US" sz="1600" dirty="0" smtClean="0"/>
              <a:t>demand and </a:t>
            </a:r>
            <a:r>
              <a:rPr lang="en-US" sz="1600" dirty="0"/>
              <a:t>supply for British pounds </a:t>
            </a:r>
            <a:r>
              <a:rPr lang="en-US" sz="1600" dirty="0" smtClean="0"/>
              <a:t>in exchange </a:t>
            </a:r>
            <a:r>
              <a:rPr lang="en-US" sz="1600" dirty="0"/>
              <a:t>for dollars occurs at </a:t>
            </a:r>
            <a:r>
              <a:rPr lang="en-US" sz="1600" i="1" dirty="0" smtClean="0"/>
              <a:t>E</a:t>
            </a:r>
            <a:r>
              <a:rPr lang="en-US" sz="1600" baseline="-25000" dirty="0" smtClean="0"/>
              <a:t>1</a:t>
            </a:r>
            <a:r>
              <a:rPr lang="en-US" sz="1600" dirty="0" smtClean="0"/>
              <a:t>, which </a:t>
            </a:r>
            <a:r>
              <a:rPr lang="en-US" sz="1600" dirty="0"/>
              <a:t>is below the fixed </a:t>
            </a:r>
            <a:r>
              <a:rPr lang="en-US" sz="1600" dirty="0" smtClean="0"/>
              <a:t>exchange rate </a:t>
            </a:r>
            <a:r>
              <a:rPr lang="en-US" sz="1600" dirty="0"/>
              <a:t>of £</a:t>
            </a:r>
            <a:r>
              <a:rPr lang="en-US" sz="1600" baseline="-25000" dirty="0"/>
              <a:t>1</a:t>
            </a:r>
            <a:r>
              <a:rPr lang="en-US" sz="1600" dirty="0"/>
              <a:t> = $2.80. </a:t>
            </a:r>
            <a:endParaRPr lang="en-US" sz="1600" dirty="0" smtClean="0"/>
          </a:p>
          <a:p>
            <a:r>
              <a:rPr lang="en-US" sz="1600" dirty="0" smtClean="0"/>
              <a:t>The </a:t>
            </a:r>
            <a:r>
              <a:rPr lang="en-US" sz="1600" dirty="0"/>
              <a:t>result </a:t>
            </a:r>
            <a:r>
              <a:rPr lang="en-US" sz="1600" dirty="0" smtClean="0"/>
              <a:t>was a </a:t>
            </a:r>
            <a:r>
              <a:rPr lang="en-US" sz="1600" dirty="0"/>
              <a:t>surplus of pounds in </a:t>
            </a:r>
            <a:r>
              <a:rPr lang="en-US" sz="1600" dirty="0" smtClean="0"/>
              <a:t>exchange for </a:t>
            </a:r>
            <a:r>
              <a:rPr lang="en-US" sz="1600" dirty="0"/>
              <a:t>dollars. To defend the </a:t>
            </a:r>
            <a:r>
              <a:rPr lang="en-US" sz="1600" dirty="0" smtClean="0"/>
              <a:t>overvalued exchange </a:t>
            </a:r>
            <a:r>
              <a:rPr lang="en-US" sz="1600" dirty="0"/>
              <a:t>rate, the Bank </a:t>
            </a:r>
            <a:r>
              <a:rPr lang="en-US" sz="1600" dirty="0" smtClean="0"/>
              <a:t>of England </a:t>
            </a:r>
            <a:r>
              <a:rPr lang="en-US" sz="1600" dirty="0"/>
              <a:t>had to buy the </a:t>
            </a:r>
            <a:r>
              <a:rPr lang="en-US" sz="1600" dirty="0" smtClean="0"/>
              <a:t>surplus pounds </a:t>
            </a:r>
            <a:r>
              <a:rPr lang="en-US" sz="1600" dirty="0"/>
              <a:t>equal to </a:t>
            </a:r>
            <a:r>
              <a:rPr lang="en-US" sz="1600" i="1" dirty="0"/>
              <a:t>Q</a:t>
            </a:r>
            <a:r>
              <a:rPr lang="en-US" sz="1600" baseline="-25000" dirty="0"/>
              <a:t>2</a:t>
            </a:r>
            <a:r>
              <a:rPr lang="en-US" sz="1600" dirty="0"/>
              <a:t> </a:t>
            </a:r>
            <a:r>
              <a:rPr lang="en-US" sz="1600" dirty="0" smtClean="0"/>
              <a:t>– </a:t>
            </a:r>
            <a:r>
              <a:rPr lang="en-US" sz="1600" i="1" dirty="0" smtClean="0"/>
              <a:t>Q</a:t>
            </a:r>
            <a:r>
              <a:rPr lang="en-US" sz="1600" baseline="-25000" dirty="0" smtClean="0"/>
              <a:t>1</a:t>
            </a:r>
            <a:r>
              <a:rPr lang="en-US" sz="1600" dirty="0"/>
              <a:t>, </a:t>
            </a:r>
            <a:r>
              <a:rPr lang="en-US" sz="1600" dirty="0" smtClean="0"/>
              <a:t>using dollars </a:t>
            </a:r>
            <a:r>
              <a:rPr lang="en-US" sz="1600" dirty="0"/>
              <a:t>from its </a:t>
            </a:r>
            <a:r>
              <a:rPr lang="en-US" sz="1600" dirty="0" smtClean="0"/>
              <a:t>international reserves.</a:t>
            </a:r>
          </a:p>
          <a:p>
            <a:r>
              <a:rPr lang="en-US" sz="1600" dirty="0" smtClean="0"/>
              <a:t>Speculators became convinced </a:t>
            </a:r>
            <a:r>
              <a:rPr lang="en-US" sz="1600" dirty="0"/>
              <a:t>that England </a:t>
            </a:r>
            <a:r>
              <a:rPr lang="en-US" sz="1600" dirty="0" smtClean="0"/>
              <a:t>would devalue </a:t>
            </a:r>
            <a:r>
              <a:rPr lang="en-US" sz="1600" dirty="0"/>
              <a:t>the pound, which </a:t>
            </a:r>
            <a:r>
              <a:rPr lang="en-US" sz="1600" dirty="0" smtClean="0"/>
              <a:t>caused the </a:t>
            </a:r>
            <a:r>
              <a:rPr lang="en-US" sz="1600" dirty="0"/>
              <a:t>supply of pounds to </a:t>
            </a:r>
            <a:r>
              <a:rPr lang="en-US" sz="1600" dirty="0" smtClean="0"/>
              <a:t>shift from </a:t>
            </a:r>
            <a:r>
              <a:rPr lang="en-US" sz="1600" i="1" dirty="0"/>
              <a:t>S</a:t>
            </a:r>
            <a:r>
              <a:rPr lang="en-US" sz="1600" baseline="-25000" dirty="0"/>
              <a:t>1</a:t>
            </a:r>
            <a:r>
              <a:rPr lang="en-US" sz="1600" dirty="0"/>
              <a:t> to </a:t>
            </a:r>
            <a:r>
              <a:rPr lang="en-US" sz="1600" i="1" dirty="0"/>
              <a:t>S</a:t>
            </a:r>
            <a:r>
              <a:rPr lang="en-US" sz="1600" baseline="-25000" dirty="0"/>
              <a:t>2</a:t>
            </a:r>
            <a:r>
              <a:rPr lang="en-US" sz="1600" dirty="0"/>
              <a:t>, increasing the overvaluation</a:t>
            </a:r>
            <a:r>
              <a:rPr lang="en-US" sz="1600" dirty="0" smtClean="0"/>
              <a:t>.</a:t>
            </a:r>
            <a:r>
              <a:rPr lang="en-US" sz="1600" dirty="0" smtClean="0">
                <a:solidFill>
                  <a:srgbClr val="4B7520"/>
                </a:solidFill>
              </a:rPr>
              <a:t>•</a:t>
            </a:r>
            <a:endParaRPr lang="en-US" sz="1600" dirty="0">
              <a:solidFill>
                <a:srgbClr val="4B7520"/>
              </a:solidFill>
            </a:endParaRPr>
          </a:p>
          <a:p>
            <a:endParaRPr lang="en-US" sz="1600" dirty="0">
              <a:solidFill>
                <a:srgbClr val="4B7520"/>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 y="1147763"/>
            <a:ext cx="5305425" cy="4400550"/>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1147763"/>
            <a:ext cx="5305425" cy="4400550"/>
          </a:xfrm>
          <a:prstGeom prst="rect">
            <a:avLst/>
          </a:prstGeom>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7200" y="1147763"/>
            <a:ext cx="5305425" cy="4400550"/>
          </a:xfrm>
          <a:prstGeom prst="rect">
            <a:avLst/>
          </a:prstGeom>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57200" y="1147763"/>
            <a:ext cx="5305425" cy="4400550"/>
          </a:xfrm>
          <a:prstGeom prst="rect">
            <a:avLst/>
          </a:prstGeom>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7200" y="1147763"/>
            <a:ext cx="5305425" cy="4400550"/>
          </a:xfrm>
          <a:prstGeom prst="rect">
            <a:avLst/>
          </a:prstGeom>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57200" y="1147763"/>
            <a:ext cx="5305425" cy="440055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57200" y="1143000"/>
            <a:ext cx="5305425" cy="4410075"/>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57200" y="1143000"/>
            <a:ext cx="5305425" cy="4410075"/>
          </a:xfrm>
          <a:prstGeom prst="rect">
            <a:avLst/>
          </a:prstGeom>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57200" y="1143000"/>
            <a:ext cx="5305425" cy="4400550"/>
          </a:xfrm>
          <a:prstGeom prst="rect">
            <a:avLst/>
          </a:prstGeom>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57200" y="1143000"/>
            <a:ext cx="5305425" cy="4400550"/>
          </a:xfrm>
          <a:prstGeom prst="rect">
            <a:avLst/>
          </a:prstGeom>
        </p:spPr>
      </p:pic>
    </p:spTree>
    <p:extLst>
      <p:ext uri="{BB962C8B-B14F-4D97-AF65-F5344CB8AC3E}">
        <p14:creationId xmlns:p14="http://schemas.microsoft.com/office/powerpoint/2010/main" val="2873112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left)">
                                      <p:cBhvr>
                                        <p:cTn id="10" dur="500"/>
                                        <p:tgtEl>
                                          <p:spTgt spid="5"/>
                                        </p:tgtEl>
                                      </p:cBhvr>
                                    </p:animEffect>
                                  </p:childTnLst>
                                </p:cTn>
                              </p:par>
                            </p:childTnLst>
                          </p:cTn>
                        </p:par>
                        <p:par>
                          <p:cTn id="11" fill="hold">
                            <p:stCondLst>
                              <p:cond delay="500"/>
                            </p:stCondLst>
                            <p:childTnLst>
                              <p:par>
                                <p:cTn id="12" presetID="22" presetClass="entr" presetSubtype="8" fill="hold"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left)">
                                      <p:cBhvr>
                                        <p:cTn id="14" dur="500"/>
                                        <p:tgtEl>
                                          <p:spTgt spid="6"/>
                                        </p:tgtEl>
                                      </p:cBhvr>
                                    </p:animEffec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wipe(left)">
                                      <p:cBhvr>
                                        <p:cTn id="18" dur="500"/>
                                        <p:tgtEl>
                                          <p:spTgt spid="7"/>
                                        </p:tgtEl>
                                      </p:cBhvr>
                                    </p:animEffect>
                                  </p:childTnLst>
                                </p:cTn>
                              </p:par>
                            </p:childTnLst>
                          </p:cTn>
                        </p:par>
                        <p:par>
                          <p:cTn id="19" fill="hold">
                            <p:stCondLst>
                              <p:cond delay="1500"/>
                            </p:stCondLst>
                            <p:childTnLst>
                              <p:par>
                                <p:cTn id="20" presetID="22" presetClass="entr" presetSubtype="8" fill="hold" grpId="0" nodeType="afterEffect">
                                  <p:stCondLst>
                                    <p:cond delay="0"/>
                                  </p:stCondLst>
                                  <p:childTnLst>
                                    <p:set>
                                      <p:cBhvr>
                                        <p:cTn id="21" dur="1" fill="hold">
                                          <p:stCondLst>
                                            <p:cond delay="0"/>
                                          </p:stCondLst>
                                        </p:cTn>
                                        <p:tgtEl>
                                          <p:spTgt spid="8">
                                            <p:txEl>
                                              <p:pRg st="0" end="0"/>
                                            </p:txEl>
                                          </p:spTgt>
                                        </p:tgtEl>
                                        <p:attrNameLst>
                                          <p:attrName>style.visibility</p:attrName>
                                        </p:attrNameLst>
                                      </p:cBhvr>
                                      <p:to>
                                        <p:strVal val="visible"/>
                                      </p:to>
                                    </p:set>
                                    <p:animEffect transition="in" filter="wipe(left)">
                                      <p:cBhvr>
                                        <p:cTn id="22" dur="500"/>
                                        <p:tgtEl>
                                          <p:spTgt spid="8">
                                            <p:txEl>
                                              <p:pRg st="0" end="0"/>
                                            </p:txEl>
                                          </p:spTgt>
                                        </p:tgtEl>
                                      </p:cBhvr>
                                    </p:animEffect>
                                  </p:childTnLst>
                                </p:cTn>
                              </p:par>
                            </p:childTnLst>
                          </p:cTn>
                        </p:par>
                        <p:par>
                          <p:cTn id="23" fill="hold">
                            <p:stCondLst>
                              <p:cond delay="2000"/>
                            </p:stCondLst>
                            <p:childTnLst>
                              <p:par>
                                <p:cTn id="24" presetID="22" presetClass="entr" presetSubtype="8" fill="hold" nodeType="after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wipe(left)">
                                      <p:cBhvr>
                                        <p:cTn id="26" dur="500"/>
                                        <p:tgtEl>
                                          <p:spTgt spid="9"/>
                                        </p:tgtEl>
                                      </p:cBhvr>
                                    </p:animEffect>
                                  </p:childTnLst>
                                </p:cTn>
                              </p:par>
                            </p:childTnLst>
                          </p:cTn>
                        </p:par>
                        <p:par>
                          <p:cTn id="27" fill="hold">
                            <p:stCondLst>
                              <p:cond delay="2500"/>
                            </p:stCondLst>
                            <p:childTnLst>
                              <p:par>
                                <p:cTn id="28" presetID="22" presetClass="entr" presetSubtype="8" fill="hold" nodeType="after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wipe(left)">
                                      <p:cBhvr>
                                        <p:cTn id="30" dur="750"/>
                                        <p:tgtEl>
                                          <p:spTgt spid="10"/>
                                        </p:tgtEl>
                                      </p:cBhvr>
                                    </p:animEffect>
                                  </p:childTnLst>
                                </p:cTn>
                              </p:par>
                            </p:childTnLst>
                          </p:cTn>
                        </p:par>
                        <p:par>
                          <p:cTn id="31" fill="hold">
                            <p:stCondLst>
                              <p:cond delay="3250"/>
                            </p:stCondLst>
                            <p:childTnLst>
                              <p:par>
                                <p:cTn id="32" presetID="22" presetClass="entr" presetSubtype="8" fill="hold" nodeType="after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left)">
                                      <p:cBhvr>
                                        <p:cTn id="34" dur="750"/>
                                        <p:tgtEl>
                                          <p:spTgt spid="11"/>
                                        </p:tgtEl>
                                      </p:cBhvr>
                                    </p:animEffect>
                                  </p:childTnLst>
                                </p:cTn>
                              </p:par>
                            </p:childTnLst>
                          </p:cTn>
                        </p:par>
                        <p:par>
                          <p:cTn id="35" fill="hold">
                            <p:stCondLst>
                              <p:cond delay="4000"/>
                            </p:stCondLst>
                            <p:childTnLst>
                              <p:par>
                                <p:cTn id="36" presetID="22" presetClass="entr" presetSubtype="8" fill="hold" nodeType="afterEffect">
                                  <p:stCondLst>
                                    <p:cond delay="0"/>
                                  </p:stCondLst>
                                  <p:childTnLst>
                                    <p:set>
                                      <p:cBhvr>
                                        <p:cTn id="37" dur="1" fill="hold">
                                          <p:stCondLst>
                                            <p:cond delay="0"/>
                                          </p:stCondLst>
                                        </p:cTn>
                                        <p:tgtEl>
                                          <p:spTgt spid="12"/>
                                        </p:tgtEl>
                                        <p:attrNameLst>
                                          <p:attrName>style.visibility</p:attrName>
                                        </p:attrNameLst>
                                      </p:cBhvr>
                                      <p:to>
                                        <p:strVal val="visible"/>
                                      </p:to>
                                    </p:set>
                                    <p:animEffect transition="in" filter="wipe(left)">
                                      <p:cBhvr>
                                        <p:cTn id="38" dur="750"/>
                                        <p:tgtEl>
                                          <p:spTgt spid="12"/>
                                        </p:tgtEl>
                                      </p:cBhvr>
                                    </p:animEffect>
                                  </p:childTnLst>
                                </p:cTn>
                              </p:par>
                            </p:childTnLst>
                          </p:cTn>
                        </p:par>
                        <p:par>
                          <p:cTn id="39" fill="hold">
                            <p:stCondLst>
                              <p:cond delay="4750"/>
                            </p:stCondLst>
                            <p:childTnLst>
                              <p:par>
                                <p:cTn id="40" presetID="22" presetClass="entr" presetSubtype="8" fill="hold" nodeType="after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ipe(left)">
                                      <p:cBhvr>
                                        <p:cTn id="42" dur="75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8">
                                            <p:txEl>
                                              <p:pRg st="1" end="1"/>
                                            </p:txEl>
                                          </p:spTgt>
                                        </p:tgtEl>
                                        <p:attrNameLst>
                                          <p:attrName>style.visibility</p:attrName>
                                        </p:attrNameLst>
                                      </p:cBhvr>
                                      <p:to>
                                        <p:strVal val="visible"/>
                                      </p:to>
                                    </p:set>
                                    <p:animEffect transition="in" filter="wipe(left)">
                                      <p:cBhvr>
                                        <p:cTn id="47" dur="500"/>
                                        <p:tgtEl>
                                          <p:spTgt spid="8">
                                            <p:txEl>
                                              <p:pRg st="1" end="1"/>
                                            </p:txEl>
                                          </p:spTgt>
                                        </p:tgtEl>
                                      </p:cBhvr>
                                    </p:animEffect>
                                  </p:childTnLst>
                                </p:cTn>
                              </p:par>
                            </p:childTnLst>
                          </p:cTn>
                        </p:par>
                        <p:par>
                          <p:cTn id="48" fill="hold">
                            <p:stCondLst>
                              <p:cond delay="500"/>
                            </p:stCondLst>
                            <p:childTnLst>
                              <p:par>
                                <p:cTn id="49" presetID="22" presetClass="entr" presetSubtype="1" fill="hold" nodeType="after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wipe(up)">
                                      <p:cBhvr>
                                        <p:cTn id="51" dur="750"/>
                                        <p:tgtEl>
                                          <p:spTgt spid="14"/>
                                        </p:tgtEl>
                                      </p:cBhvr>
                                    </p:animEffect>
                                  </p:childTnLst>
                                </p:cTn>
                              </p:par>
                            </p:childTnLst>
                          </p:cTn>
                        </p:par>
                        <p:par>
                          <p:cTn id="52" fill="hold">
                            <p:stCondLst>
                              <p:cond delay="1250"/>
                            </p:stCondLst>
                            <p:childTnLst>
                              <p:par>
                                <p:cTn id="53" presetID="22" presetClass="entr" presetSubtype="1" fill="hold" nodeType="after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wipe(up)">
                                      <p:cBhvr>
                                        <p:cTn id="55" dur="750"/>
                                        <p:tgtEl>
                                          <p:spTgt spid="15"/>
                                        </p:tgtEl>
                                      </p:cBhvr>
                                    </p:animEffect>
                                  </p:childTnLst>
                                </p:cTn>
                              </p:par>
                            </p:childTnLst>
                          </p:cTn>
                        </p:par>
                        <p:par>
                          <p:cTn id="56" fill="hold">
                            <p:stCondLst>
                              <p:cond delay="2000"/>
                            </p:stCondLst>
                            <p:childTnLst>
                              <p:par>
                                <p:cTn id="57" presetID="22" presetClass="entr" presetSubtype="8" fill="hold" nodeType="afterEffect">
                                  <p:stCondLst>
                                    <p:cond delay="0"/>
                                  </p:stCondLst>
                                  <p:childTnLst>
                                    <p:set>
                                      <p:cBhvr>
                                        <p:cTn id="58" dur="1" fill="hold">
                                          <p:stCondLst>
                                            <p:cond delay="0"/>
                                          </p:stCondLst>
                                        </p:cTn>
                                        <p:tgtEl>
                                          <p:spTgt spid="16"/>
                                        </p:tgtEl>
                                        <p:attrNameLst>
                                          <p:attrName>style.visibility</p:attrName>
                                        </p:attrNameLst>
                                      </p:cBhvr>
                                      <p:to>
                                        <p:strVal val="visible"/>
                                      </p:to>
                                    </p:set>
                                    <p:animEffect transition="in" filter="wipe(left)">
                                      <p:cBhvr>
                                        <p:cTn id="59" dur="750"/>
                                        <p:tgtEl>
                                          <p:spTgt spid="16"/>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8" fill="hold" grpId="0" nodeType="clickEffect">
                                  <p:stCondLst>
                                    <p:cond delay="0"/>
                                  </p:stCondLst>
                                  <p:childTnLst>
                                    <p:set>
                                      <p:cBhvr>
                                        <p:cTn id="63" dur="1" fill="hold">
                                          <p:stCondLst>
                                            <p:cond delay="0"/>
                                          </p:stCondLst>
                                        </p:cTn>
                                        <p:tgtEl>
                                          <p:spTgt spid="8">
                                            <p:txEl>
                                              <p:pRg st="2" end="2"/>
                                            </p:txEl>
                                          </p:spTgt>
                                        </p:tgtEl>
                                        <p:attrNameLst>
                                          <p:attrName>style.visibility</p:attrName>
                                        </p:attrNameLst>
                                      </p:cBhvr>
                                      <p:to>
                                        <p:strVal val="visible"/>
                                      </p:to>
                                    </p:set>
                                    <p:animEffect transition="in" filter="wipe(left)">
                                      <p:cBhvr>
                                        <p:cTn id="64" dur="500"/>
                                        <p:tgtEl>
                                          <p:spTgt spid="8">
                                            <p:txEl>
                                              <p:pRg st="2" end="2"/>
                                            </p:txEl>
                                          </p:spTgt>
                                        </p:tgtEl>
                                      </p:cBhvr>
                                    </p:animEffect>
                                  </p:childTnLst>
                                </p:cTn>
                              </p:par>
                            </p:childTnLst>
                          </p:cTn>
                        </p:par>
                        <p:par>
                          <p:cTn id="65" fill="hold">
                            <p:stCondLst>
                              <p:cond delay="500"/>
                            </p:stCondLst>
                            <p:childTnLst>
                              <p:par>
                                <p:cTn id="66" presetID="22" presetClass="entr" presetSubtype="8" fill="hold" nodeType="afterEffect">
                                  <p:stCondLst>
                                    <p:cond delay="0"/>
                                  </p:stCondLst>
                                  <p:childTnLst>
                                    <p:set>
                                      <p:cBhvr>
                                        <p:cTn id="67" dur="1" fill="hold">
                                          <p:stCondLst>
                                            <p:cond delay="0"/>
                                          </p:stCondLst>
                                        </p:cTn>
                                        <p:tgtEl>
                                          <p:spTgt spid="17"/>
                                        </p:tgtEl>
                                        <p:attrNameLst>
                                          <p:attrName>style.visibility</p:attrName>
                                        </p:attrNameLst>
                                      </p:cBhvr>
                                      <p:to>
                                        <p:strVal val="visible"/>
                                      </p:to>
                                    </p:set>
                                    <p:animEffect transition="in" filter="wipe(left)">
                                      <p:cBhvr>
                                        <p:cTn id="68" dur="750"/>
                                        <p:tgtEl>
                                          <p:spTgt spid="17"/>
                                        </p:tgtEl>
                                      </p:cBhvr>
                                    </p:animEffect>
                                  </p:childTnLst>
                                </p:cTn>
                              </p:par>
                            </p:childTnLst>
                          </p:cTn>
                        </p:par>
                        <p:par>
                          <p:cTn id="69" fill="hold">
                            <p:stCondLst>
                              <p:cond delay="1250"/>
                            </p:stCondLst>
                            <p:childTnLst>
                              <p:par>
                                <p:cTn id="70" presetID="22" presetClass="entr" presetSubtype="8" fill="hold" nodeType="afterEffect">
                                  <p:stCondLst>
                                    <p:cond delay="0"/>
                                  </p:stCondLst>
                                  <p:childTnLst>
                                    <p:set>
                                      <p:cBhvr>
                                        <p:cTn id="71" dur="1" fill="hold">
                                          <p:stCondLst>
                                            <p:cond delay="0"/>
                                          </p:stCondLst>
                                        </p:cTn>
                                        <p:tgtEl>
                                          <p:spTgt spid="18"/>
                                        </p:tgtEl>
                                        <p:attrNameLst>
                                          <p:attrName>style.visibility</p:attrName>
                                        </p:attrNameLst>
                                      </p:cBhvr>
                                      <p:to>
                                        <p:strVal val="visible"/>
                                      </p:to>
                                    </p:set>
                                    <p:animEffect transition="in" filter="wipe(left)">
                                      <p:cBhvr>
                                        <p:cTn id="72" dur="75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7" grpId="0"/>
      <p:bldP spid="8"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9" name="Rectangle 8"/>
          <p:cNvSpPr/>
          <p:nvPr/>
        </p:nvSpPr>
        <p:spPr>
          <a:xfrm>
            <a:off x="453476" y="762000"/>
            <a:ext cx="8385724" cy="5632311"/>
          </a:xfrm>
          <a:prstGeom prst="rect">
            <a:avLst/>
          </a:prstGeom>
        </p:spPr>
        <p:txBody>
          <a:bodyPr wrap="square">
            <a:spAutoFit/>
          </a:bodyPr>
          <a:lstStyle/>
          <a:p>
            <a:r>
              <a:rPr lang="en-US" b="1" dirty="0" smtClean="0"/>
              <a:t>The </a:t>
            </a:r>
            <a:r>
              <a:rPr lang="en-US" b="1" dirty="0"/>
              <a:t>Speculative Attack on the Deutsche Mark and the Collapse of </a:t>
            </a:r>
            <a:r>
              <a:rPr lang="en-US" b="1" dirty="0" smtClean="0"/>
              <a:t>Bretton Woods </a:t>
            </a:r>
          </a:p>
          <a:p>
            <a:endParaRPr lang="en-US" sz="900" b="1" dirty="0" smtClean="0"/>
          </a:p>
          <a:p>
            <a:r>
              <a:rPr lang="en-US" dirty="0" smtClean="0"/>
              <a:t>Below is a recount of the events that led to a </a:t>
            </a:r>
            <a:r>
              <a:rPr lang="en-US" dirty="0"/>
              <a:t>speculative attack on the undervalued deutsche mark in 1971 </a:t>
            </a:r>
            <a:r>
              <a:rPr lang="en-US" dirty="0" smtClean="0"/>
              <a:t>and </a:t>
            </a:r>
            <a:r>
              <a:rPr lang="en-US" dirty="0"/>
              <a:t>hastened the demise of </a:t>
            </a:r>
            <a:r>
              <a:rPr lang="en-US" dirty="0" smtClean="0"/>
              <a:t>Bretton Woods.</a:t>
            </a:r>
            <a:endParaRPr lang="en-US" dirty="0"/>
          </a:p>
          <a:p>
            <a:endParaRPr lang="en-US" sz="900" b="1" dirty="0" smtClean="0"/>
          </a:p>
          <a:p>
            <a:pPr marL="285750" indent="-285750">
              <a:buFont typeface="Arial" pitchFamily="34" charset="0"/>
              <a:buChar char="•"/>
            </a:pPr>
            <a:r>
              <a:rPr lang="en-US" dirty="0" smtClean="0"/>
              <a:t>The Bundesbank was trying to maintain </a:t>
            </a:r>
            <a:r>
              <a:rPr lang="en-US" dirty="0"/>
              <a:t>a low </a:t>
            </a:r>
            <a:r>
              <a:rPr lang="en-US" dirty="0" smtClean="0"/>
              <a:t>inflation rate.</a:t>
            </a:r>
          </a:p>
          <a:p>
            <a:pPr marL="285750" indent="-285750">
              <a:buFont typeface="Arial" pitchFamily="34" charset="0"/>
              <a:buChar char="•"/>
            </a:pPr>
            <a:endParaRPr lang="en-US" sz="900" dirty="0" smtClean="0"/>
          </a:p>
          <a:p>
            <a:pPr marL="285750" indent="-285750">
              <a:buFont typeface="Arial" pitchFamily="34" charset="0"/>
              <a:buChar char="•"/>
            </a:pPr>
            <a:r>
              <a:rPr lang="en-US" dirty="0" smtClean="0"/>
              <a:t>The </a:t>
            </a:r>
            <a:r>
              <a:rPr lang="en-US" dirty="0"/>
              <a:t>German deutsche mark </a:t>
            </a:r>
            <a:r>
              <a:rPr lang="en-US" dirty="0" smtClean="0"/>
              <a:t>was undervalued </a:t>
            </a:r>
            <a:r>
              <a:rPr lang="en-US" dirty="0"/>
              <a:t>against the </a:t>
            </a:r>
            <a:r>
              <a:rPr lang="en-US" dirty="0" smtClean="0"/>
              <a:t>dollar.</a:t>
            </a:r>
          </a:p>
          <a:p>
            <a:pPr marL="285750" indent="-285750">
              <a:buFont typeface="Arial" pitchFamily="34" charset="0"/>
              <a:buChar char="•"/>
            </a:pPr>
            <a:endParaRPr lang="en-US" sz="900" dirty="0" smtClean="0"/>
          </a:p>
          <a:p>
            <a:pPr marL="285750" indent="-285750">
              <a:buFont typeface="Arial" pitchFamily="34" charset="0"/>
              <a:buChar char="•"/>
            </a:pPr>
            <a:r>
              <a:rPr lang="en-US" dirty="0" smtClean="0"/>
              <a:t>Defending the </a:t>
            </a:r>
            <a:r>
              <a:rPr lang="en-US" dirty="0"/>
              <a:t>fixed exchange </a:t>
            </a:r>
            <a:r>
              <a:rPr lang="en-US" dirty="0" smtClean="0"/>
              <a:t>rate was inflationary. It required buying dollars and acquiring </a:t>
            </a:r>
            <a:r>
              <a:rPr lang="en-US" dirty="0"/>
              <a:t>international reserves, </a:t>
            </a:r>
            <a:r>
              <a:rPr lang="en-US" dirty="0" smtClean="0"/>
              <a:t>thus increasing </a:t>
            </a:r>
            <a:r>
              <a:rPr lang="en-US" dirty="0"/>
              <a:t>the </a:t>
            </a:r>
            <a:r>
              <a:rPr lang="en-US" dirty="0" smtClean="0"/>
              <a:t>monetary base.</a:t>
            </a:r>
          </a:p>
          <a:p>
            <a:pPr marL="285750" indent="-285750">
              <a:buFont typeface="Arial" pitchFamily="34" charset="0"/>
              <a:buChar char="•"/>
            </a:pPr>
            <a:endParaRPr lang="en-US" sz="900" dirty="0" smtClean="0"/>
          </a:p>
          <a:p>
            <a:pPr marL="285750" indent="-285750">
              <a:buFont typeface="Arial" pitchFamily="34" charset="0"/>
              <a:buChar char="•"/>
            </a:pPr>
            <a:r>
              <a:rPr lang="en-US" dirty="0" smtClean="0"/>
              <a:t>Revaluation would avoid </a:t>
            </a:r>
            <a:r>
              <a:rPr lang="en-US" dirty="0"/>
              <a:t>inflationary pressures but </a:t>
            </a:r>
            <a:r>
              <a:rPr lang="en-US" dirty="0" smtClean="0"/>
              <a:t>would undermine the </a:t>
            </a:r>
            <a:r>
              <a:rPr lang="en-US" dirty="0" err="1" smtClean="0"/>
              <a:t>Bretton</a:t>
            </a:r>
            <a:r>
              <a:rPr lang="en-US" dirty="0" smtClean="0"/>
              <a:t> </a:t>
            </a:r>
            <a:r>
              <a:rPr lang="en-US" dirty="0"/>
              <a:t>Woods </a:t>
            </a:r>
            <a:r>
              <a:rPr lang="en-US" dirty="0" smtClean="0"/>
              <a:t>system, upsetting </a:t>
            </a:r>
            <a:r>
              <a:rPr lang="en-US" dirty="0"/>
              <a:t>German </a:t>
            </a:r>
            <a:r>
              <a:rPr lang="en-US" dirty="0" smtClean="0"/>
              <a:t>exporters.</a:t>
            </a:r>
          </a:p>
          <a:p>
            <a:pPr marL="285750" indent="-285750">
              <a:buFont typeface="Arial" pitchFamily="34" charset="0"/>
              <a:buChar char="•"/>
            </a:pPr>
            <a:endParaRPr lang="en-US" sz="900" dirty="0" smtClean="0"/>
          </a:p>
          <a:p>
            <a:pPr marL="285750" indent="-285750">
              <a:buFont typeface="Arial" pitchFamily="34" charset="0"/>
              <a:buChar char="•"/>
            </a:pPr>
            <a:r>
              <a:rPr lang="en-US" dirty="0" smtClean="0"/>
              <a:t>Speculators </a:t>
            </a:r>
            <a:r>
              <a:rPr lang="en-US" dirty="0"/>
              <a:t>bought marks with dollars, expecting the mark to rise in </a:t>
            </a:r>
            <a:r>
              <a:rPr lang="en-US" dirty="0" smtClean="0"/>
              <a:t>value.</a:t>
            </a:r>
          </a:p>
          <a:p>
            <a:pPr marL="285750" indent="-285750">
              <a:buFont typeface="Arial" pitchFamily="34" charset="0"/>
              <a:buChar char="•"/>
            </a:pPr>
            <a:endParaRPr lang="en-US" sz="900" dirty="0" smtClean="0"/>
          </a:p>
          <a:p>
            <a:pPr marL="285750" indent="-285750">
              <a:buFont typeface="Arial" pitchFamily="34" charset="0"/>
              <a:buChar char="•"/>
            </a:pPr>
            <a:r>
              <a:rPr lang="en-US" dirty="0" smtClean="0"/>
              <a:t>On </a:t>
            </a:r>
            <a:r>
              <a:rPr lang="en-US" dirty="0"/>
              <a:t>May 5, 1971, the Bundesbank purchased more than 1 billion </a:t>
            </a:r>
            <a:r>
              <a:rPr lang="en-US" dirty="0" smtClean="0"/>
              <a:t>U.S. dollars. Afraid </a:t>
            </a:r>
            <a:r>
              <a:rPr lang="en-US" dirty="0"/>
              <a:t>that </a:t>
            </a:r>
            <a:r>
              <a:rPr lang="en-US" dirty="0" smtClean="0"/>
              <a:t>continued increases </a:t>
            </a:r>
            <a:r>
              <a:rPr lang="en-US" dirty="0"/>
              <a:t>in the monetary base would spark inflation, the Bundesbank halted its </a:t>
            </a:r>
            <a:r>
              <a:rPr lang="en-US" dirty="0" smtClean="0"/>
              <a:t>intervention later </a:t>
            </a:r>
            <a:r>
              <a:rPr lang="en-US" dirty="0"/>
              <a:t>that day</a:t>
            </a:r>
            <a:r>
              <a:rPr lang="en-US" dirty="0" smtClean="0"/>
              <a:t>.</a:t>
            </a:r>
          </a:p>
          <a:p>
            <a:pPr marL="285750" indent="-285750">
              <a:buFont typeface="Arial" pitchFamily="34" charset="0"/>
              <a:buChar char="•"/>
            </a:pPr>
            <a:endParaRPr lang="en-US" sz="900" dirty="0" smtClean="0"/>
          </a:p>
          <a:p>
            <a:pPr marL="285750" indent="-285750">
              <a:buFont typeface="Arial" pitchFamily="34" charset="0"/>
              <a:buChar char="•"/>
            </a:pPr>
            <a:r>
              <a:rPr lang="en-US" dirty="0" smtClean="0"/>
              <a:t>The </a:t>
            </a:r>
            <a:r>
              <a:rPr lang="en-US" dirty="0"/>
              <a:t>mark began to </a:t>
            </a:r>
            <a:r>
              <a:rPr lang="en-US" i="1" dirty="0"/>
              <a:t>float </a:t>
            </a:r>
            <a:r>
              <a:rPr lang="en-US" dirty="0"/>
              <a:t>against the </a:t>
            </a:r>
            <a:r>
              <a:rPr lang="en-US" dirty="0" smtClean="0"/>
              <a:t>dollar, with its value being determined solely by the forces of demand and supply in the foreign exchange market.</a:t>
            </a:r>
          </a:p>
        </p:txBody>
      </p:sp>
    </p:spTree>
    <p:extLst>
      <p:ext uri="{BB962C8B-B14F-4D97-AF65-F5344CB8AC3E}">
        <p14:creationId xmlns:p14="http://schemas.microsoft.com/office/powerpoint/2010/main" val="1090482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left)">
                                      <p:cBhvr>
                                        <p:cTn id="7" dur="500"/>
                                        <p:tgtEl>
                                          <p:spTgt spid="9">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animEffect transition="in" filter="wipe(left)">
                                      <p:cBhvr>
                                        <p:cTn id="11" dur="500"/>
                                        <p:tgtEl>
                                          <p:spTgt spid="9">
                                            <p:txEl>
                                              <p:pRg st="2" end="2"/>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9">
                                            <p:txEl>
                                              <p:pRg st="4" end="4"/>
                                            </p:txEl>
                                          </p:spTgt>
                                        </p:tgtEl>
                                        <p:attrNameLst>
                                          <p:attrName>style.visibility</p:attrName>
                                        </p:attrNameLst>
                                      </p:cBhvr>
                                      <p:to>
                                        <p:strVal val="visible"/>
                                      </p:to>
                                    </p:set>
                                    <p:animEffect transition="in" filter="wipe(left)">
                                      <p:cBhvr>
                                        <p:cTn id="16" dur="500"/>
                                        <p:tgtEl>
                                          <p:spTgt spid="9">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9">
                                            <p:txEl>
                                              <p:pRg st="6" end="6"/>
                                            </p:txEl>
                                          </p:spTgt>
                                        </p:tgtEl>
                                        <p:attrNameLst>
                                          <p:attrName>style.visibility</p:attrName>
                                        </p:attrNameLst>
                                      </p:cBhvr>
                                      <p:to>
                                        <p:strVal val="visible"/>
                                      </p:to>
                                    </p:set>
                                    <p:animEffect transition="in" filter="wipe(left)">
                                      <p:cBhvr>
                                        <p:cTn id="21" dur="500"/>
                                        <p:tgtEl>
                                          <p:spTgt spid="9">
                                            <p:txEl>
                                              <p:pRg st="6" end="6"/>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9">
                                            <p:txEl>
                                              <p:pRg st="8" end="8"/>
                                            </p:txEl>
                                          </p:spTgt>
                                        </p:tgtEl>
                                        <p:attrNameLst>
                                          <p:attrName>style.visibility</p:attrName>
                                        </p:attrNameLst>
                                      </p:cBhvr>
                                      <p:to>
                                        <p:strVal val="visible"/>
                                      </p:to>
                                    </p:set>
                                    <p:animEffect transition="in" filter="wipe(left)">
                                      <p:cBhvr>
                                        <p:cTn id="26" dur="500"/>
                                        <p:tgtEl>
                                          <p:spTgt spid="9">
                                            <p:txEl>
                                              <p:pRg st="8" end="8"/>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9">
                                            <p:txEl>
                                              <p:pRg st="10" end="10"/>
                                            </p:txEl>
                                          </p:spTgt>
                                        </p:tgtEl>
                                        <p:attrNameLst>
                                          <p:attrName>style.visibility</p:attrName>
                                        </p:attrNameLst>
                                      </p:cBhvr>
                                      <p:to>
                                        <p:strVal val="visible"/>
                                      </p:to>
                                    </p:set>
                                    <p:animEffect transition="in" filter="wipe(left)">
                                      <p:cBhvr>
                                        <p:cTn id="31" dur="500"/>
                                        <p:tgtEl>
                                          <p:spTgt spid="9">
                                            <p:txEl>
                                              <p:pRg st="10" end="1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9">
                                            <p:txEl>
                                              <p:pRg st="12" end="12"/>
                                            </p:txEl>
                                          </p:spTgt>
                                        </p:tgtEl>
                                        <p:attrNameLst>
                                          <p:attrName>style.visibility</p:attrName>
                                        </p:attrNameLst>
                                      </p:cBhvr>
                                      <p:to>
                                        <p:strVal val="visible"/>
                                      </p:to>
                                    </p:set>
                                    <p:animEffect transition="in" filter="wipe(left)">
                                      <p:cBhvr>
                                        <p:cTn id="36" dur="500"/>
                                        <p:tgtEl>
                                          <p:spTgt spid="9">
                                            <p:txEl>
                                              <p:pRg st="12" end="1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9">
                                            <p:txEl>
                                              <p:pRg st="14" end="14"/>
                                            </p:txEl>
                                          </p:spTgt>
                                        </p:tgtEl>
                                        <p:attrNameLst>
                                          <p:attrName>style.visibility</p:attrName>
                                        </p:attrNameLst>
                                      </p:cBhvr>
                                      <p:to>
                                        <p:strVal val="visible"/>
                                      </p:to>
                                    </p:set>
                                    <p:animEffect transition="in" filter="wipe(left)">
                                      <p:cBhvr>
                                        <p:cTn id="41" dur="500"/>
                                        <p:tgtEl>
                                          <p:spTgt spid="9">
                                            <p:txEl>
                                              <p:pRg st="14" end="14"/>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9">
                                            <p:txEl>
                                              <p:pRg st="16" end="16"/>
                                            </p:txEl>
                                          </p:spTgt>
                                        </p:tgtEl>
                                        <p:attrNameLst>
                                          <p:attrName>style.visibility</p:attrName>
                                        </p:attrNameLst>
                                      </p:cBhvr>
                                      <p:to>
                                        <p:strVal val="visible"/>
                                      </p:to>
                                    </p:set>
                                    <p:animEffect transition="in" filter="wipe(left)">
                                      <p:cBhvr>
                                        <p:cTn id="46" dur="500"/>
                                        <p:tgtEl>
                                          <p:spTgt spid="9">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7675" y="2438399"/>
            <a:ext cx="7705725" cy="2133601"/>
          </a:xfrm>
          <a:prstGeom prst="rect">
            <a:avLst/>
          </a:prstGeom>
        </p:spPr>
      </p:pic>
      <p:sp>
        <p:nvSpPr>
          <p:cNvPr id="4" name="TextBox 3"/>
          <p:cNvSpPr txBox="1"/>
          <p:nvPr/>
        </p:nvSpPr>
        <p:spPr>
          <a:xfrm>
            <a:off x="719138" y="2552640"/>
            <a:ext cx="3090911" cy="400110"/>
          </a:xfrm>
          <a:prstGeom prst="rect">
            <a:avLst/>
          </a:prstGeom>
          <a:noFill/>
        </p:spPr>
        <p:txBody>
          <a:bodyPr wrap="none" rtlCol="0">
            <a:spAutoFit/>
          </a:bodyPr>
          <a:lstStyle/>
          <a:p>
            <a:r>
              <a:rPr lang="en-US" sz="2000" b="1" dirty="0" smtClean="0">
                <a:solidFill>
                  <a:srgbClr val="8C3103"/>
                </a:solidFill>
                <a:latin typeface="Arial" pitchFamily="34" charset="0"/>
                <a:cs typeface="Arial" pitchFamily="34" charset="0"/>
              </a:rPr>
              <a:t>Key Issue and Question</a:t>
            </a:r>
            <a:endParaRPr lang="en-US" sz="2000" b="1" dirty="0">
              <a:solidFill>
                <a:srgbClr val="8C3103"/>
              </a:solidFill>
              <a:latin typeface="Arial" pitchFamily="34" charset="0"/>
              <a:cs typeface="Arial" pitchFamily="34" charset="0"/>
            </a:endParaRPr>
          </a:p>
        </p:txBody>
      </p:sp>
      <p:sp>
        <p:nvSpPr>
          <p:cNvPr id="10" name="TextBox 9"/>
          <p:cNvSpPr txBox="1"/>
          <p:nvPr/>
        </p:nvSpPr>
        <p:spPr>
          <a:xfrm>
            <a:off x="709613" y="2895362"/>
            <a:ext cx="7400925" cy="1600438"/>
          </a:xfrm>
          <a:prstGeom prst="rect">
            <a:avLst/>
          </a:prstGeom>
          <a:noFill/>
        </p:spPr>
        <p:txBody>
          <a:bodyPr wrap="square" rtlCol="0">
            <a:spAutoFit/>
          </a:bodyPr>
          <a:lstStyle/>
          <a:p>
            <a:endParaRPr lang="en-US" sz="900" dirty="0" smtClean="0">
              <a:latin typeface="Arial" pitchFamily="34" charset="0"/>
              <a:cs typeface="Arial" pitchFamily="34" charset="0"/>
            </a:endParaRPr>
          </a:p>
          <a:p>
            <a:pPr>
              <a:lnSpc>
                <a:spcPts val="2400"/>
              </a:lnSpc>
            </a:pPr>
            <a:r>
              <a:rPr lang="en-US" b="1" dirty="0" smtClean="0">
                <a:solidFill>
                  <a:srgbClr val="8C3103"/>
                </a:solidFill>
                <a:latin typeface="Arial" pitchFamily="34" charset="0"/>
                <a:cs typeface="Arial" pitchFamily="34" charset="0"/>
              </a:rPr>
              <a:t>Issue:</a:t>
            </a:r>
            <a:r>
              <a:rPr lang="en-US" dirty="0" smtClean="0">
                <a:latin typeface="Arial" pitchFamily="34" charset="0"/>
                <a:cs typeface="Arial" pitchFamily="34" charset="0"/>
              </a:rPr>
              <a:t> </a:t>
            </a:r>
            <a:r>
              <a:rPr lang="en-US" dirty="0">
                <a:latin typeface="Arial" pitchFamily="34" charset="0"/>
                <a:cs typeface="Arial" pitchFamily="34" charset="0"/>
              </a:rPr>
              <a:t>The financial crisis led to controversy over the European Central Bank’s monetary </a:t>
            </a:r>
            <a:r>
              <a:rPr lang="en-US" dirty="0" smtClean="0">
                <a:latin typeface="Arial" pitchFamily="34" charset="0"/>
                <a:cs typeface="Arial" pitchFamily="34" charset="0"/>
              </a:rPr>
              <a:t>policy.</a:t>
            </a:r>
          </a:p>
          <a:p>
            <a:endParaRPr lang="en-US" sz="900" dirty="0" smtClean="0">
              <a:latin typeface="Arial" pitchFamily="34" charset="0"/>
              <a:cs typeface="Arial" pitchFamily="34" charset="0"/>
            </a:endParaRPr>
          </a:p>
          <a:p>
            <a:pPr>
              <a:lnSpc>
                <a:spcPts val="2400"/>
              </a:lnSpc>
            </a:pPr>
            <a:r>
              <a:rPr lang="en-US" b="1" dirty="0" smtClean="0">
                <a:solidFill>
                  <a:srgbClr val="8C3103"/>
                </a:solidFill>
                <a:latin typeface="Arial" pitchFamily="34" charset="0"/>
                <a:cs typeface="Arial" pitchFamily="34" charset="0"/>
              </a:rPr>
              <a:t>Question: </a:t>
            </a:r>
            <a:r>
              <a:rPr lang="en-US" dirty="0">
                <a:latin typeface="Arial" pitchFamily="34" charset="0"/>
                <a:cs typeface="Arial" pitchFamily="34" charset="0"/>
              </a:rPr>
              <a:t>Should European countries abandon using a </a:t>
            </a:r>
            <a:r>
              <a:rPr lang="en-US" dirty="0" smtClean="0">
                <a:latin typeface="Arial" pitchFamily="34" charset="0"/>
                <a:cs typeface="Arial" pitchFamily="34" charset="0"/>
              </a:rPr>
              <a:t>common currency</a:t>
            </a:r>
            <a:r>
              <a:rPr lang="en-US" dirty="0">
                <a:latin typeface="Arial" pitchFamily="34" charset="0"/>
                <a:cs typeface="Arial" pitchFamily="34" charset="0"/>
              </a:rPr>
              <a:t>?</a:t>
            </a:r>
            <a:endParaRPr lang="en-US" dirty="0" smtClean="0">
              <a:latin typeface="Arial" pitchFamily="34" charset="0"/>
              <a:cs typeface="Arial" pitchFamily="34" charset="0"/>
            </a:endParaRPr>
          </a:p>
        </p:txBody>
      </p:sp>
    </p:spTree>
    <p:extLst>
      <p:ext uri="{BB962C8B-B14F-4D97-AF65-F5344CB8AC3E}">
        <p14:creationId xmlns:p14="http://schemas.microsoft.com/office/powerpoint/2010/main" val="1875703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left)">
                                      <p:cBhvr>
                                        <p:cTn id="10" dur="500"/>
                                        <p:tgtEl>
                                          <p:spTgt spid="4"/>
                                        </p:tgtEl>
                                      </p:cBhvr>
                                    </p:animEffect>
                                  </p:childTnLst>
                                </p:cTn>
                              </p:par>
                            </p:childTnLst>
                          </p:cTn>
                        </p:par>
                        <p:par>
                          <p:cTn id="11" fill="hold">
                            <p:stCondLst>
                              <p:cond delay="500"/>
                            </p:stCondLst>
                            <p:childTnLst>
                              <p:par>
                                <p:cTn id="12" presetID="22" presetClass="entr" presetSubtype="8" fill="hold" grpId="0" nodeType="afterEffect">
                                  <p:stCondLst>
                                    <p:cond delay="0"/>
                                  </p:stCondLst>
                                  <p:childTnLst>
                                    <p:set>
                                      <p:cBhvr>
                                        <p:cTn id="13" dur="1" fill="hold">
                                          <p:stCondLst>
                                            <p:cond delay="0"/>
                                          </p:stCondLst>
                                        </p:cTn>
                                        <p:tgtEl>
                                          <p:spTgt spid="10">
                                            <p:txEl>
                                              <p:pRg st="1" end="1"/>
                                            </p:txEl>
                                          </p:spTgt>
                                        </p:tgtEl>
                                        <p:attrNameLst>
                                          <p:attrName>style.visibility</p:attrName>
                                        </p:attrNameLst>
                                      </p:cBhvr>
                                      <p:to>
                                        <p:strVal val="visible"/>
                                      </p:to>
                                    </p:set>
                                    <p:animEffect transition="in" filter="wipe(left)">
                                      <p:cBhvr>
                                        <p:cTn id="14" dur="500"/>
                                        <p:tgtEl>
                                          <p:spTgt spid="10">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animEffect transition="in" filter="wipe(left)">
                                      <p:cBhvr>
                                        <p:cTn id="19" dur="500"/>
                                        <p:tgtEl>
                                          <p:spTgt spid="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uiExpand="1" build="p" bldLvl="2"/>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9" name="Rectangle 8"/>
          <p:cNvSpPr/>
          <p:nvPr/>
        </p:nvSpPr>
        <p:spPr>
          <a:xfrm>
            <a:off x="453476" y="1143000"/>
            <a:ext cx="8231461" cy="3277820"/>
          </a:xfrm>
          <a:prstGeom prst="rect">
            <a:avLst/>
          </a:prstGeom>
        </p:spPr>
        <p:txBody>
          <a:bodyPr wrap="square">
            <a:spAutoFit/>
          </a:bodyPr>
          <a:lstStyle/>
          <a:p>
            <a:pPr>
              <a:lnSpc>
                <a:spcPts val="2400"/>
              </a:lnSpc>
            </a:pPr>
            <a:r>
              <a:rPr lang="en-US" b="1" dirty="0">
                <a:solidFill>
                  <a:srgbClr val="7B0046"/>
                </a:solidFill>
              </a:rPr>
              <a:t>Flexible exchange </a:t>
            </a:r>
            <a:r>
              <a:rPr lang="en-US" b="1" dirty="0" smtClean="0">
                <a:solidFill>
                  <a:srgbClr val="7B0046"/>
                </a:solidFill>
              </a:rPr>
              <a:t>rate system </a:t>
            </a:r>
            <a:r>
              <a:rPr lang="en-US" dirty="0"/>
              <a:t>A system in </a:t>
            </a:r>
            <a:r>
              <a:rPr lang="en-US" dirty="0" smtClean="0"/>
              <a:t>which the </a:t>
            </a:r>
            <a:r>
              <a:rPr lang="en-US" dirty="0"/>
              <a:t>foreign exchange </a:t>
            </a:r>
            <a:r>
              <a:rPr lang="en-US" dirty="0" smtClean="0"/>
              <a:t>value of </a:t>
            </a:r>
            <a:r>
              <a:rPr lang="en-US" dirty="0"/>
              <a:t>a currency is </a:t>
            </a:r>
            <a:r>
              <a:rPr lang="en-US" dirty="0" smtClean="0"/>
              <a:t>determined in </a:t>
            </a:r>
            <a:r>
              <a:rPr lang="en-US" dirty="0"/>
              <a:t>the foreign </a:t>
            </a:r>
            <a:r>
              <a:rPr lang="en-US" dirty="0" smtClean="0"/>
              <a:t>exchange market.</a:t>
            </a:r>
          </a:p>
          <a:p>
            <a:endParaRPr lang="en-US" sz="900" dirty="0"/>
          </a:p>
          <a:p>
            <a:pPr>
              <a:lnSpc>
                <a:spcPts val="2400"/>
              </a:lnSpc>
            </a:pPr>
            <a:r>
              <a:rPr lang="en-US" dirty="0" smtClean="0"/>
              <a:t>When the </a:t>
            </a:r>
            <a:r>
              <a:rPr lang="en-US" dirty="0"/>
              <a:t>Fed and foreign central banks </a:t>
            </a:r>
            <a:r>
              <a:rPr lang="en-US" dirty="0" smtClean="0"/>
              <a:t>believe their currency is significantly under or overvalued, they may </a:t>
            </a:r>
            <a:r>
              <a:rPr lang="en-US" dirty="0"/>
              <a:t>intervene in the foreign exchange </a:t>
            </a:r>
            <a:r>
              <a:rPr lang="en-US" dirty="0" smtClean="0"/>
              <a:t>market.</a:t>
            </a:r>
          </a:p>
          <a:p>
            <a:endParaRPr lang="en-US" sz="900" dirty="0"/>
          </a:p>
          <a:p>
            <a:pPr>
              <a:lnSpc>
                <a:spcPts val="2400"/>
              </a:lnSpc>
            </a:pPr>
            <a:r>
              <a:rPr lang="en-US" b="1" dirty="0">
                <a:solidFill>
                  <a:srgbClr val="7B0046"/>
                </a:solidFill>
              </a:rPr>
              <a:t>Managed float </a:t>
            </a:r>
            <a:r>
              <a:rPr lang="en-US" b="1" dirty="0" smtClean="0">
                <a:solidFill>
                  <a:srgbClr val="7B0046"/>
                </a:solidFill>
              </a:rPr>
              <a:t>regime </a:t>
            </a:r>
            <a:r>
              <a:rPr lang="en-US" dirty="0" smtClean="0"/>
              <a:t>An </a:t>
            </a:r>
            <a:r>
              <a:rPr lang="en-US" dirty="0"/>
              <a:t>exchange rate system </a:t>
            </a:r>
            <a:r>
              <a:rPr lang="en-US" dirty="0" smtClean="0"/>
              <a:t>in which </a:t>
            </a:r>
            <a:r>
              <a:rPr lang="en-US" dirty="0"/>
              <a:t>central banks </a:t>
            </a:r>
            <a:r>
              <a:rPr lang="en-US" dirty="0" smtClean="0"/>
              <a:t>occasionally intervene </a:t>
            </a:r>
            <a:r>
              <a:rPr lang="en-US" dirty="0"/>
              <a:t>to </a:t>
            </a:r>
            <a:r>
              <a:rPr lang="en-US" dirty="0" smtClean="0"/>
              <a:t>affect foreign </a:t>
            </a:r>
            <a:r>
              <a:rPr lang="en-US" dirty="0"/>
              <a:t>exchange </a:t>
            </a:r>
            <a:r>
              <a:rPr lang="en-US" dirty="0" smtClean="0"/>
              <a:t>values; also </a:t>
            </a:r>
            <a:r>
              <a:rPr lang="en-US" dirty="0"/>
              <a:t>called a dirty </a:t>
            </a:r>
            <a:r>
              <a:rPr lang="en-US" dirty="0" smtClean="0"/>
              <a:t>float regime.</a:t>
            </a:r>
          </a:p>
          <a:p>
            <a:endParaRPr lang="en-US" sz="900" dirty="0" smtClean="0"/>
          </a:p>
          <a:p>
            <a:pPr>
              <a:lnSpc>
                <a:spcPts val="2400"/>
              </a:lnSpc>
            </a:pPr>
            <a:r>
              <a:rPr lang="en-US" dirty="0" smtClean="0"/>
              <a:t>International efforts to maintain exchange rates continue to affect domestic monetary policy.</a:t>
            </a:r>
          </a:p>
        </p:txBody>
      </p:sp>
      <p:sp>
        <p:nvSpPr>
          <p:cNvPr id="5" name="Rectangle 4"/>
          <p:cNvSpPr/>
          <p:nvPr/>
        </p:nvSpPr>
        <p:spPr>
          <a:xfrm>
            <a:off x="448104" y="430768"/>
            <a:ext cx="6010300" cy="400110"/>
          </a:xfrm>
          <a:prstGeom prst="rect">
            <a:avLst/>
          </a:prstGeom>
        </p:spPr>
        <p:txBody>
          <a:bodyPr wrap="none">
            <a:spAutoFit/>
          </a:bodyPr>
          <a:lstStyle/>
          <a:p>
            <a:r>
              <a:rPr lang="en-US" sz="2000" b="1" dirty="0">
                <a:solidFill>
                  <a:srgbClr val="CF8B2D"/>
                </a:solidFill>
              </a:rPr>
              <a:t>Central Bank Interventions </a:t>
            </a:r>
            <a:r>
              <a:rPr lang="en-US" sz="2000" b="1" dirty="0" smtClean="0">
                <a:solidFill>
                  <a:srgbClr val="CF8B2D"/>
                </a:solidFill>
              </a:rPr>
              <a:t>after </a:t>
            </a:r>
            <a:r>
              <a:rPr lang="en-US" sz="2000" b="1" dirty="0">
                <a:solidFill>
                  <a:srgbClr val="CF8B2D"/>
                </a:solidFill>
              </a:rPr>
              <a:t>Bretton Woods</a:t>
            </a:r>
            <a:endParaRPr lang="en-US" sz="2000" dirty="0">
              <a:solidFill>
                <a:srgbClr val="CF8B2D"/>
              </a:solidFill>
            </a:endParaRPr>
          </a:p>
        </p:txBody>
      </p:sp>
    </p:spTree>
    <p:extLst>
      <p:ext uri="{BB962C8B-B14F-4D97-AF65-F5344CB8AC3E}">
        <p14:creationId xmlns:p14="http://schemas.microsoft.com/office/powerpoint/2010/main" val="1604808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wipe(left)">
                                      <p:cBhvr>
                                        <p:cTn id="11" dur="500"/>
                                        <p:tgtEl>
                                          <p:spTgt spid="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9">
                                            <p:txEl>
                                              <p:pRg st="2" end="2"/>
                                            </p:txEl>
                                          </p:spTgt>
                                        </p:tgtEl>
                                        <p:attrNameLst>
                                          <p:attrName>style.visibility</p:attrName>
                                        </p:attrNameLst>
                                      </p:cBhvr>
                                      <p:to>
                                        <p:strVal val="visible"/>
                                      </p:to>
                                    </p:set>
                                    <p:animEffect transition="in" filter="wipe(left)">
                                      <p:cBhvr>
                                        <p:cTn id="16" dur="500"/>
                                        <p:tgtEl>
                                          <p:spTgt spid="9">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animEffect transition="in" filter="wipe(left)">
                                      <p:cBhvr>
                                        <p:cTn id="21" dur="500"/>
                                        <p:tgtEl>
                                          <p:spTgt spid="9">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9">
                                            <p:txEl>
                                              <p:pRg st="6" end="6"/>
                                            </p:txEl>
                                          </p:spTgt>
                                        </p:tgtEl>
                                        <p:attrNameLst>
                                          <p:attrName>style.visibility</p:attrName>
                                        </p:attrNameLst>
                                      </p:cBhvr>
                                      <p:to>
                                        <p:strVal val="visible"/>
                                      </p:to>
                                    </p:set>
                                    <p:animEffect transition="in" filter="wipe(left)">
                                      <p:cBhvr>
                                        <p:cTn id="26"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9" name="Rectangle 8"/>
          <p:cNvSpPr/>
          <p:nvPr/>
        </p:nvSpPr>
        <p:spPr>
          <a:xfrm>
            <a:off x="453476" y="1143000"/>
            <a:ext cx="8231461" cy="4201150"/>
          </a:xfrm>
          <a:prstGeom prst="rect">
            <a:avLst/>
          </a:prstGeom>
        </p:spPr>
        <p:txBody>
          <a:bodyPr wrap="square">
            <a:spAutoFit/>
          </a:bodyPr>
          <a:lstStyle/>
          <a:p>
            <a:pPr>
              <a:lnSpc>
                <a:spcPts val="2400"/>
              </a:lnSpc>
            </a:pPr>
            <a:r>
              <a:rPr lang="en-US" b="1" dirty="0"/>
              <a:t>Policy Trade-offs </a:t>
            </a:r>
            <a:r>
              <a:rPr lang="en-US" dirty="0"/>
              <a:t>Central banks generally lose some control over the domestic </a:t>
            </a:r>
            <a:r>
              <a:rPr lang="en-US" dirty="0" smtClean="0"/>
              <a:t>money supply </a:t>
            </a:r>
            <a:r>
              <a:rPr lang="en-US" dirty="0"/>
              <a:t>when they intervene in the foreign exchange market. </a:t>
            </a:r>
            <a:endParaRPr lang="en-US" dirty="0" smtClean="0"/>
          </a:p>
          <a:p>
            <a:endParaRPr lang="en-US" sz="900" dirty="0"/>
          </a:p>
          <a:p>
            <a:pPr>
              <a:lnSpc>
                <a:spcPts val="2400"/>
              </a:lnSpc>
            </a:pPr>
            <a:r>
              <a:rPr lang="en-US" dirty="0" smtClean="0"/>
              <a:t>To </a:t>
            </a:r>
            <a:r>
              <a:rPr lang="en-US" dirty="0"/>
              <a:t>increase the </a:t>
            </a:r>
            <a:r>
              <a:rPr lang="en-US" dirty="0" smtClean="0"/>
              <a:t>exchange rate—that </a:t>
            </a:r>
            <a:r>
              <a:rPr lang="en-US" dirty="0"/>
              <a:t>is, to make the domestic currency appreciate—a central bank must </a:t>
            </a:r>
            <a:r>
              <a:rPr lang="en-US" dirty="0" smtClean="0"/>
              <a:t>sell international </a:t>
            </a:r>
            <a:r>
              <a:rPr lang="en-US" dirty="0"/>
              <a:t>reserves and buy the domestic currency, thereby reducing the </a:t>
            </a:r>
            <a:r>
              <a:rPr lang="en-US" dirty="0" smtClean="0"/>
              <a:t>domestic monetary </a:t>
            </a:r>
            <a:r>
              <a:rPr lang="en-US" dirty="0"/>
              <a:t>base and money supply. </a:t>
            </a:r>
            <a:endParaRPr lang="en-US" dirty="0" smtClean="0"/>
          </a:p>
          <a:p>
            <a:endParaRPr lang="en-US" sz="900" dirty="0"/>
          </a:p>
          <a:p>
            <a:pPr>
              <a:lnSpc>
                <a:spcPts val="2400"/>
              </a:lnSpc>
            </a:pPr>
            <a:r>
              <a:rPr lang="en-US" dirty="0" smtClean="0"/>
              <a:t>To </a:t>
            </a:r>
            <a:r>
              <a:rPr lang="en-US" dirty="0"/>
              <a:t>decrease the exchange rate, or make the </a:t>
            </a:r>
            <a:r>
              <a:rPr lang="en-US" dirty="0" smtClean="0"/>
              <a:t>domestic currency </a:t>
            </a:r>
            <a:r>
              <a:rPr lang="en-US" dirty="0"/>
              <a:t>depreciate, a central bank must buy international reserves and sell the </a:t>
            </a:r>
            <a:r>
              <a:rPr lang="en-US" dirty="0" smtClean="0"/>
              <a:t>domestic currency</a:t>
            </a:r>
            <a:r>
              <a:rPr lang="en-US" dirty="0"/>
              <a:t>, thereby increasing the domestic monetary base and money supply. </a:t>
            </a:r>
            <a:endParaRPr lang="en-US" dirty="0" smtClean="0"/>
          </a:p>
          <a:p>
            <a:endParaRPr lang="en-US" sz="900" dirty="0"/>
          </a:p>
          <a:p>
            <a:pPr>
              <a:lnSpc>
                <a:spcPts val="2400"/>
              </a:lnSpc>
            </a:pPr>
            <a:r>
              <a:rPr lang="en-US" dirty="0" smtClean="0"/>
              <a:t>So</a:t>
            </a:r>
            <a:r>
              <a:rPr lang="en-US" dirty="0"/>
              <a:t>, </a:t>
            </a:r>
            <a:r>
              <a:rPr lang="en-US" dirty="0" smtClean="0"/>
              <a:t>a central </a:t>
            </a:r>
            <a:r>
              <a:rPr lang="en-US" dirty="0"/>
              <a:t>bank often must decide between actions to achieve its goal for the </a:t>
            </a:r>
            <a:r>
              <a:rPr lang="en-US" dirty="0" smtClean="0"/>
              <a:t>domestic monetary </a:t>
            </a:r>
            <a:r>
              <a:rPr lang="en-US" dirty="0"/>
              <a:t>base and interest rates and actions to achieve its goal for the exchange rate.</a:t>
            </a:r>
            <a:endParaRPr lang="en-US" dirty="0" smtClean="0"/>
          </a:p>
        </p:txBody>
      </p:sp>
    </p:spTree>
    <p:extLst>
      <p:ext uri="{BB962C8B-B14F-4D97-AF65-F5344CB8AC3E}">
        <p14:creationId xmlns:p14="http://schemas.microsoft.com/office/powerpoint/2010/main" val="2751750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left)">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wipe(left)">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animEffect transition="in" filter="wipe(left)">
                                      <p:cBhvr>
                                        <p:cTn id="17" dur="500"/>
                                        <p:tgtEl>
                                          <p:spTgt spid="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
                                            <p:txEl>
                                              <p:pRg st="6" end="6"/>
                                            </p:txEl>
                                          </p:spTgt>
                                        </p:tgtEl>
                                        <p:attrNameLst>
                                          <p:attrName>style.visibility</p:attrName>
                                        </p:attrNameLst>
                                      </p:cBhvr>
                                      <p:to>
                                        <p:strVal val="visible"/>
                                      </p:to>
                                    </p:set>
                                    <p:animEffect transition="in" filter="wipe(left)">
                                      <p:cBhvr>
                                        <p:cTn id="22"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9" name="Rectangle 8"/>
          <p:cNvSpPr/>
          <p:nvPr/>
        </p:nvSpPr>
        <p:spPr>
          <a:xfrm>
            <a:off x="453476" y="1143000"/>
            <a:ext cx="8385724" cy="4955203"/>
          </a:xfrm>
          <a:prstGeom prst="rect">
            <a:avLst/>
          </a:prstGeom>
        </p:spPr>
        <p:txBody>
          <a:bodyPr wrap="square">
            <a:spAutoFit/>
          </a:bodyPr>
          <a:lstStyle/>
          <a:p>
            <a:pPr>
              <a:lnSpc>
                <a:spcPts val="2400"/>
              </a:lnSpc>
            </a:pPr>
            <a:r>
              <a:rPr lang="en-US" b="1" dirty="0"/>
              <a:t>The Case of the U.S. Dollar </a:t>
            </a:r>
            <a:r>
              <a:rPr lang="en-US" dirty="0" smtClean="0"/>
              <a:t>The </a:t>
            </a:r>
            <a:r>
              <a:rPr lang="en-US" dirty="0"/>
              <a:t>dollar still </a:t>
            </a:r>
            <a:r>
              <a:rPr lang="en-US" dirty="0" smtClean="0"/>
              <a:t>accounts </a:t>
            </a:r>
            <a:r>
              <a:rPr lang="en-US" dirty="0"/>
              <a:t>for a majority of </a:t>
            </a:r>
            <a:r>
              <a:rPr lang="en-US" dirty="0" smtClean="0"/>
              <a:t>international reserves today, and it </a:t>
            </a:r>
            <a:r>
              <a:rPr lang="en-US" dirty="0"/>
              <a:t>isn’t likely to lose </a:t>
            </a:r>
            <a:r>
              <a:rPr lang="en-US" dirty="0" smtClean="0"/>
              <a:t>its position </a:t>
            </a:r>
            <a:r>
              <a:rPr lang="en-US" dirty="0"/>
              <a:t>as the dominant reserve currency in the next </a:t>
            </a:r>
            <a:r>
              <a:rPr lang="en-US" dirty="0" smtClean="0"/>
              <a:t>decade.</a:t>
            </a:r>
          </a:p>
          <a:p>
            <a:endParaRPr lang="en-US" sz="900" dirty="0" smtClean="0"/>
          </a:p>
          <a:p>
            <a:pPr>
              <a:lnSpc>
                <a:spcPts val="2400"/>
              </a:lnSpc>
            </a:pPr>
            <a:r>
              <a:rPr lang="en-US" dirty="0" smtClean="0"/>
              <a:t>Many analysts believe that the United States has something to lose if the dollar is toppled from its reserve currency pedestal. Why?</a:t>
            </a:r>
          </a:p>
          <a:p>
            <a:endParaRPr lang="en-US" sz="900" dirty="0" smtClean="0"/>
          </a:p>
          <a:p>
            <a:pPr>
              <a:lnSpc>
                <a:spcPts val="2400"/>
              </a:lnSpc>
            </a:pPr>
            <a:r>
              <a:rPr lang="en-US" dirty="0" smtClean="0"/>
              <a:t>First</a:t>
            </a:r>
            <a:r>
              <a:rPr lang="en-US" dirty="0"/>
              <a:t>, U.S. households and businesses might lose the advantage of being able </a:t>
            </a:r>
            <a:r>
              <a:rPr lang="en-US" dirty="0" smtClean="0"/>
              <a:t>to trade </a:t>
            </a:r>
            <a:r>
              <a:rPr lang="en-US" dirty="0"/>
              <a:t>and borrow around the world in U.S. currency. This advantage translates </a:t>
            </a:r>
            <a:r>
              <a:rPr lang="en-US" dirty="0" smtClean="0"/>
              <a:t>into lower </a:t>
            </a:r>
            <a:r>
              <a:rPr lang="en-US" dirty="0"/>
              <a:t>transactions costs and reduced exposure to exchange rate risk. </a:t>
            </a:r>
            <a:endParaRPr lang="en-US" dirty="0" smtClean="0"/>
          </a:p>
          <a:p>
            <a:endParaRPr lang="en-US" sz="900" dirty="0"/>
          </a:p>
          <a:p>
            <a:pPr>
              <a:lnSpc>
                <a:spcPts val="2400"/>
              </a:lnSpc>
            </a:pPr>
            <a:r>
              <a:rPr lang="en-US" dirty="0" smtClean="0"/>
              <a:t>Second</a:t>
            </a:r>
            <a:r>
              <a:rPr lang="en-US" dirty="0"/>
              <a:t>, </a:t>
            </a:r>
            <a:r>
              <a:rPr lang="en-US" dirty="0" smtClean="0"/>
              <a:t>foreigners’ willingness </a:t>
            </a:r>
            <a:r>
              <a:rPr lang="en-US" dirty="0"/>
              <a:t>to hold U.S. dollar bills confers a windfall on U.S. citizens </a:t>
            </a:r>
            <a:r>
              <a:rPr lang="en-US" dirty="0" smtClean="0"/>
              <a:t>because foreigners </a:t>
            </a:r>
            <a:r>
              <a:rPr lang="en-US" dirty="0"/>
              <a:t>are essentially providing an interest-free loan. Also, the dollar’s reserve </a:t>
            </a:r>
            <a:r>
              <a:rPr lang="en-US" dirty="0" smtClean="0"/>
              <a:t>currency status </a:t>
            </a:r>
            <a:r>
              <a:rPr lang="en-US" dirty="0"/>
              <a:t>makes foreign investors more willing to hold U.S. government </a:t>
            </a:r>
            <a:r>
              <a:rPr lang="en-US" dirty="0" smtClean="0"/>
              <a:t>bonds, lowering </a:t>
            </a:r>
            <a:r>
              <a:rPr lang="en-US" dirty="0"/>
              <a:t>the government’s borrowing costs</a:t>
            </a:r>
            <a:r>
              <a:rPr lang="en-US" dirty="0" smtClean="0"/>
              <a:t>.</a:t>
            </a:r>
          </a:p>
          <a:p>
            <a:endParaRPr lang="en-US" sz="900" dirty="0" smtClean="0"/>
          </a:p>
          <a:p>
            <a:pPr>
              <a:lnSpc>
                <a:spcPts val="2400"/>
              </a:lnSpc>
            </a:pPr>
            <a:r>
              <a:rPr lang="en-US" dirty="0" smtClean="0"/>
              <a:t>Finally</a:t>
            </a:r>
            <a:r>
              <a:rPr lang="en-US" dirty="0"/>
              <a:t>, New York’s leading </a:t>
            </a:r>
            <a:r>
              <a:rPr lang="en-US" dirty="0" smtClean="0"/>
              <a:t>international role </a:t>
            </a:r>
            <a:r>
              <a:rPr lang="en-US" dirty="0"/>
              <a:t>as a financial capital might be jeopardized if the dollar ceased to be the </a:t>
            </a:r>
            <a:r>
              <a:rPr lang="en-US" dirty="0" smtClean="0"/>
              <a:t>reserve currency</a:t>
            </a:r>
            <a:r>
              <a:rPr lang="en-US" dirty="0"/>
              <a:t>.</a:t>
            </a:r>
            <a:endParaRPr lang="en-US" dirty="0" smtClean="0"/>
          </a:p>
        </p:txBody>
      </p:sp>
    </p:spTree>
    <p:extLst>
      <p:ext uri="{BB962C8B-B14F-4D97-AF65-F5344CB8AC3E}">
        <p14:creationId xmlns:p14="http://schemas.microsoft.com/office/powerpoint/2010/main" val="673989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left)">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wipe(left)">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animEffect transition="in" filter="wipe(left)">
                                      <p:cBhvr>
                                        <p:cTn id="17" dur="500"/>
                                        <p:tgtEl>
                                          <p:spTgt spid="9">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
                                            <p:txEl>
                                              <p:pRg st="6" end="6"/>
                                            </p:txEl>
                                          </p:spTgt>
                                        </p:tgtEl>
                                        <p:attrNameLst>
                                          <p:attrName>style.visibility</p:attrName>
                                        </p:attrNameLst>
                                      </p:cBhvr>
                                      <p:to>
                                        <p:strVal val="visible"/>
                                      </p:to>
                                    </p:set>
                                    <p:animEffect transition="in" filter="wipe(left)">
                                      <p:cBhvr>
                                        <p:cTn id="22" dur="500"/>
                                        <p:tgtEl>
                                          <p:spTgt spid="9">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
                                            <p:txEl>
                                              <p:pRg st="8" end="8"/>
                                            </p:txEl>
                                          </p:spTgt>
                                        </p:tgtEl>
                                        <p:attrNameLst>
                                          <p:attrName>style.visibility</p:attrName>
                                        </p:attrNameLst>
                                      </p:cBhvr>
                                      <p:to>
                                        <p:strVal val="visible"/>
                                      </p:to>
                                    </p:set>
                                    <p:animEffect transition="in" filter="wipe(left)">
                                      <p:cBhvr>
                                        <p:cTn id="27"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9" name="Rectangle 8"/>
          <p:cNvSpPr/>
          <p:nvPr/>
        </p:nvSpPr>
        <p:spPr>
          <a:xfrm>
            <a:off x="453476" y="1143000"/>
            <a:ext cx="8231461" cy="3754874"/>
          </a:xfrm>
          <a:prstGeom prst="rect">
            <a:avLst/>
          </a:prstGeom>
        </p:spPr>
        <p:txBody>
          <a:bodyPr wrap="square">
            <a:spAutoFit/>
          </a:bodyPr>
          <a:lstStyle/>
          <a:p>
            <a:pPr>
              <a:lnSpc>
                <a:spcPts val="2400"/>
              </a:lnSpc>
            </a:pPr>
            <a:r>
              <a:rPr lang="en-US" dirty="0" smtClean="0"/>
              <a:t>Fixed </a:t>
            </a:r>
            <a:r>
              <a:rPr lang="en-US" dirty="0"/>
              <a:t>exchange rates </a:t>
            </a:r>
            <a:r>
              <a:rPr lang="en-US" dirty="0" smtClean="0"/>
              <a:t>reduce </a:t>
            </a:r>
            <a:r>
              <a:rPr lang="en-US" dirty="0"/>
              <a:t>the costs of uncertainty </a:t>
            </a:r>
            <a:r>
              <a:rPr lang="en-US" dirty="0" smtClean="0"/>
              <a:t>about exchange rates.  They have </a:t>
            </a:r>
            <a:r>
              <a:rPr lang="en-US" dirty="0"/>
              <a:t>also been used to constrain inflationary </a:t>
            </a:r>
            <a:r>
              <a:rPr lang="en-US" dirty="0" smtClean="0"/>
              <a:t>monetary policy</a:t>
            </a:r>
            <a:r>
              <a:rPr lang="en-US" dirty="0"/>
              <a:t>. </a:t>
            </a:r>
            <a:r>
              <a:rPr lang="en-US" dirty="0" smtClean="0"/>
              <a:t>When </a:t>
            </a:r>
            <a:r>
              <a:rPr lang="en-US" dirty="0"/>
              <a:t>a government commits to a fixed exchange rate, it is also implicitly </a:t>
            </a:r>
            <a:r>
              <a:rPr lang="en-US" dirty="0" smtClean="0"/>
              <a:t>committing to </a:t>
            </a:r>
            <a:r>
              <a:rPr lang="en-US" dirty="0"/>
              <a:t>restraining inflation</a:t>
            </a:r>
            <a:r>
              <a:rPr lang="en-US" dirty="0" smtClean="0"/>
              <a:t>.</a:t>
            </a:r>
          </a:p>
          <a:p>
            <a:endParaRPr lang="en-US" sz="900" dirty="0"/>
          </a:p>
          <a:p>
            <a:pPr>
              <a:lnSpc>
                <a:spcPts val="2400"/>
              </a:lnSpc>
            </a:pPr>
            <a:r>
              <a:rPr lang="en-US" b="1" dirty="0"/>
              <a:t>The Exchange Rate Mechanism and European Monetary Union </a:t>
            </a:r>
            <a:r>
              <a:rPr lang="en-US" dirty="0" smtClean="0"/>
              <a:t>Members of the </a:t>
            </a:r>
            <a:r>
              <a:rPr lang="en-US" i="1" dirty="0"/>
              <a:t>European </a:t>
            </a:r>
            <a:r>
              <a:rPr lang="en-US" i="1" dirty="0" smtClean="0"/>
              <a:t>Monetary System </a:t>
            </a:r>
            <a:r>
              <a:rPr lang="en-US" dirty="0" smtClean="0"/>
              <a:t>agreed to </a:t>
            </a:r>
            <a:r>
              <a:rPr lang="en-US" dirty="0"/>
              <a:t>participate in </a:t>
            </a:r>
            <a:r>
              <a:rPr lang="en-US" dirty="0" smtClean="0"/>
              <a:t>an </a:t>
            </a:r>
            <a:r>
              <a:rPr lang="en-US" i="1" dirty="0" smtClean="0"/>
              <a:t>exchange </a:t>
            </a:r>
            <a:r>
              <a:rPr lang="en-US" i="1" dirty="0"/>
              <a:t>rate mechanism (ERM) </a:t>
            </a:r>
            <a:r>
              <a:rPr lang="en-US" dirty="0"/>
              <a:t>to limit fluctuations in the value of their </a:t>
            </a:r>
            <a:r>
              <a:rPr lang="en-US" dirty="0" smtClean="0"/>
              <a:t>currencies against </a:t>
            </a:r>
            <a:r>
              <a:rPr lang="en-US" dirty="0"/>
              <a:t>each other. </a:t>
            </a:r>
            <a:endParaRPr lang="en-US" dirty="0" smtClean="0"/>
          </a:p>
          <a:p>
            <a:endParaRPr lang="en-US" sz="900" dirty="0"/>
          </a:p>
          <a:p>
            <a:pPr>
              <a:lnSpc>
                <a:spcPts val="2400"/>
              </a:lnSpc>
            </a:pPr>
            <a:r>
              <a:rPr lang="en-US" dirty="0" smtClean="0"/>
              <a:t>Specifically</a:t>
            </a:r>
            <a:r>
              <a:rPr lang="en-US" dirty="0"/>
              <a:t>, the member countries promised to maintain the </a:t>
            </a:r>
            <a:r>
              <a:rPr lang="en-US" dirty="0" smtClean="0"/>
              <a:t>values of </a:t>
            </a:r>
            <a:r>
              <a:rPr lang="en-US" dirty="0"/>
              <a:t>their currencies within a fixed range set in terms of the </a:t>
            </a:r>
            <a:r>
              <a:rPr lang="en-US" dirty="0" err="1"/>
              <a:t>ecu</a:t>
            </a:r>
            <a:r>
              <a:rPr lang="en-US" dirty="0"/>
              <a:t>, which was a </a:t>
            </a:r>
            <a:r>
              <a:rPr lang="en-US" dirty="0" smtClean="0"/>
              <a:t>composite European </a:t>
            </a:r>
            <a:r>
              <a:rPr lang="en-US" dirty="0"/>
              <a:t>currency unit</a:t>
            </a:r>
            <a:r>
              <a:rPr lang="en-US" dirty="0" smtClean="0"/>
              <a:t>.</a:t>
            </a:r>
          </a:p>
        </p:txBody>
      </p:sp>
      <p:sp>
        <p:nvSpPr>
          <p:cNvPr id="5" name="Rectangle 4"/>
          <p:cNvSpPr/>
          <p:nvPr/>
        </p:nvSpPr>
        <p:spPr>
          <a:xfrm>
            <a:off x="448104" y="430768"/>
            <a:ext cx="4161717" cy="400110"/>
          </a:xfrm>
          <a:prstGeom prst="rect">
            <a:avLst/>
          </a:prstGeom>
        </p:spPr>
        <p:txBody>
          <a:bodyPr wrap="none">
            <a:spAutoFit/>
          </a:bodyPr>
          <a:lstStyle/>
          <a:p>
            <a:r>
              <a:rPr lang="en-US" sz="2000" b="1" dirty="0">
                <a:solidFill>
                  <a:srgbClr val="CF8B2D"/>
                </a:solidFill>
              </a:rPr>
              <a:t>Fixed Exchange Rates in Europe</a:t>
            </a:r>
            <a:endParaRPr lang="en-US" sz="2000" dirty="0">
              <a:solidFill>
                <a:srgbClr val="CF8B2D"/>
              </a:solidFill>
            </a:endParaRPr>
          </a:p>
        </p:txBody>
      </p:sp>
    </p:spTree>
    <p:extLst>
      <p:ext uri="{BB962C8B-B14F-4D97-AF65-F5344CB8AC3E}">
        <p14:creationId xmlns:p14="http://schemas.microsoft.com/office/powerpoint/2010/main" val="445558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wipe(left)">
                                      <p:cBhvr>
                                        <p:cTn id="11" dur="500"/>
                                        <p:tgtEl>
                                          <p:spTgt spid="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9">
                                            <p:txEl>
                                              <p:pRg st="2" end="2"/>
                                            </p:txEl>
                                          </p:spTgt>
                                        </p:tgtEl>
                                        <p:attrNameLst>
                                          <p:attrName>style.visibility</p:attrName>
                                        </p:attrNameLst>
                                      </p:cBhvr>
                                      <p:to>
                                        <p:strVal val="visible"/>
                                      </p:to>
                                    </p:set>
                                    <p:animEffect transition="in" filter="wipe(left)">
                                      <p:cBhvr>
                                        <p:cTn id="16" dur="500"/>
                                        <p:tgtEl>
                                          <p:spTgt spid="9">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animEffect transition="in" filter="wipe(left)">
                                      <p:cBhvr>
                                        <p:cTn id="21"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5"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3" name="Rectangle 2"/>
          <p:cNvSpPr/>
          <p:nvPr/>
        </p:nvSpPr>
        <p:spPr>
          <a:xfrm>
            <a:off x="448104" y="1143000"/>
            <a:ext cx="8238696" cy="4339650"/>
          </a:xfrm>
          <a:prstGeom prst="rect">
            <a:avLst/>
          </a:prstGeom>
        </p:spPr>
        <p:txBody>
          <a:bodyPr wrap="square">
            <a:spAutoFit/>
          </a:bodyPr>
          <a:lstStyle/>
          <a:p>
            <a:pPr>
              <a:lnSpc>
                <a:spcPts val="2400"/>
              </a:lnSpc>
            </a:pPr>
            <a:r>
              <a:rPr lang="en-US" dirty="0"/>
              <a:t>As part of the 1992 single European market initiative, European Community (</a:t>
            </a:r>
            <a:r>
              <a:rPr lang="en-US" dirty="0" smtClean="0"/>
              <a:t>EC) countries </a:t>
            </a:r>
            <a:r>
              <a:rPr lang="en-US" dirty="0"/>
              <a:t>drafted plans for the </a:t>
            </a:r>
            <a:r>
              <a:rPr lang="en-US" b="1" dirty="0"/>
              <a:t>European Monetary Union</a:t>
            </a:r>
            <a:r>
              <a:rPr lang="en-US" dirty="0"/>
              <a:t>, in which exchange </a:t>
            </a:r>
            <a:r>
              <a:rPr lang="en-US" dirty="0" smtClean="0"/>
              <a:t>rates would </a:t>
            </a:r>
            <a:r>
              <a:rPr lang="en-US" dirty="0"/>
              <a:t>be fixed by using a common currency, the </a:t>
            </a:r>
            <a:r>
              <a:rPr lang="en-US" b="1" dirty="0"/>
              <a:t>euro</a:t>
            </a:r>
            <a:r>
              <a:rPr lang="en-US" dirty="0" smtClean="0"/>
              <a:t>.</a:t>
            </a:r>
          </a:p>
          <a:p>
            <a:endParaRPr lang="en-US" sz="900" dirty="0" smtClean="0"/>
          </a:p>
          <a:p>
            <a:pPr>
              <a:lnSpc>
                <a:spcPts val="2400"/>
              </a:lnSpc>
            </a:pPr>
            <a:r>
              <a:rPr lang="en-US" b="1" dirty="0">
                <a:solidFill>
                  <a:srgbClr val="7B0046"/>
                </a:solidFill>
              </a:rPr>
              <a:t>European </a:t>
            </a:r>
            <a:r>
              <a:rPr lang="en-US" b="1" dirty="0" smtClean="0">
                <a:solidFill>
                  <a:srgbClr val="7B0046"/>
                </a:solidFill>
              </a:rPr>
              <a:t>Monetary Union </a:t>
            </a:r>
            <a:r>
              <a:rPr lang="en-US" dirty="0"/>
              <a:t>A plan drafted </a:t>
            </a:r>
            <a:r>
              <a:rPr lang="en-US" dirty="0" smtClean="0"/>
              <a:t>as part </a:t>
            </a:r>
            <a:r>
              <a:rPr lang="en-US" dirty="0"/>
              <a:t>of the 1992 </a:t>
            </a:r>
            <a:r>
              <a:rPr lang="en-US" dirty="0" smtClean="0"/>
              <a:t>single European </a:t>
            </a:r>
            <a:r>
              <a:rPr lang="en-US" dirty="0"/>
              <a:t>market </a:t>
            </a:r>
            <a:r>
              <a:rPr lang="en-US" dirty="0" smtClean="0"/>
              <a:t>initiative, in </a:t>
            </a:r>
            <a:r>
              <a:rPr lang="en-US" dirty="0"/>
              <a:t>which exchange </a:t>
            </a:r>
            <a:r>
              <a:rPr lang="en-US" dirty="0" smtClean="0"/>
              <a:t>rates were </a:t>
            </a:r>
            <a:r>
              <a:rPr lang="en-US" dirty="0"/>
              <a:t>fixed and eventually </a:t>
            </a:r>
            <a:r>
              <a:rPr lang="en-US" dirty="0" smtClean="0"/>
              <a:t>a common </a:t>
            </a:r>
            <a:r>
              <a:rPr lang="en-US" dirty="0"/>
              <a:t>currency </a:t>
            </a:r>
            <a:r>
              <a:rPr lang="en-US" dirty="0" smtClean="0"/>
              <a:t>was adopted.</a:t>
            </a:r>
          </a:p>
          <a:p>
            <a:endParaRPr lang="en-US" sz="900" dirty="0"/>
          </a:p>
          <a:p>
            <a:pPr>
              <a:lnSpc>
                <a:spcPts val="2400"/>
              </a:lnSpc>
            </a:pPr>
            <a:r>
              <a:rPr lang="en-US" b="1" dirty="0">
                <a:solidFill>
                  <a:srgbClr val="7B0046"/>
                </a:solidFill>
              </a:rPr>
              <a:t>euro</a:t>
            </a:r>
            <a:r>
              <a:rPr lang="en-US" b="1" dirty="0"/>
              <a:t> </a:t>
            </a:r>
            <a:r>
              <a:rPr lang="en-US" dirty="0"/>
              <a:t>The </a:t>
            </a:r>
            <a:r>
              <a:rPr lang="en-US" dirty="0" smtClean="0"/>
              <a:t>common currency </a:t>
            </a:r>
            <a:r>
              <a:rPr lang="en-US" dirty="0"/>
              <a:t>of 16 </a:t>
            </a:r>
            <a:r>
              <a:rPr lang="en-US" dirty="0" smtClean="0"/>
              <a:t>European countries.</a:t>
            </a:r>
          </a:p>
          <a:p>
            <a:endParaRPr lang="en-US" sz="900" dirty="0"/>
          </a:p>
          <a:p>
            <a:pPr>
              <a:lnSpc>
                <a:spcPts val="2400"/>
              </a:lnSpc>
            </a:pPr>
            <a:r>
              <a:rPr lang="en-US" dirty="0" smtClean="0"/>
              <a:t>With </a:t>
            </a:r>
            <a:r>
              <a:rPr lang="en-US" dirty="0"/>
              <a:t>a single currency, </a:t>
            </a:r>
            <a:r>
              <a:rPr lang="en-US" dirty="0" smtClean="0"/>
              <a:t>transactions costs </a:t>
            </a:r>
            <a:r>
              <a:rPr lang="en-US" dirty="0"/>
              <a:t>of currency conversion and bearing exchange rate risks would be eliminated</a:t>
            </a:r>
            <a:r>
              <a:rPr lang="en-US" dirty="0" smtClean="0"/>
              <a:t>.</a:t>
            </a:r>
          </a:p>
          <a:p>
            <a:endParaRPr lang="en-US" sz="900" dirty="0"/>
          </a:p>
          <a:p>
            <a:pPr>
              <a:lnSpc>
                <a:spcPts val="2400"/>
              </a:lnSpc>
            </a:pPr>
            <a:r>
              <a:rPr lang="en-US" dirty="0"/>
              <a:t>In addition, the removal of high transactions costs in cross-border trades </a:t>
            </a:r>
            <a:r>
              <a:rPr lang="en-US" dirty="0" smtClean="0"/>
              <a:t>would increase </a:t>
            </a:r>
            <a:r>
              <a:rPr lang="en-US" dirty="0"/>
              <a:t>efficiency in production by offering the advantages of economies of scale.</a:t>
            </a:r>
          </a:p>
        </p:txBody>
      </p:sp>
    </p:spTree>
    <p:extLst>
      <p:ext uri="{BB962C8B-B14F-4D97-AF65-F5344CB8AC3E}">
        <p14:creationId xmlns:p14="http://schemas.microsoft.com/office/powerpoint/2010/main" val="1994282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left)">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wipe(left)">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3" name="Rectangle 2"/>
          <p:cNvSpPr/>
          <p:nvPr/>
        </p:nvSpPr>
        <p:spPr>
          <a:xfrm>
            <a:off x="448104" y="1143000"/>
            <a:ext cx="8238696" cy="3585597"/>
          </a:xfrm>
          <a:prstGeom prst="rect">
            <a:avLst/>
          </a:prstGeom>
        </p:spPr>
        <p:txBody>
          <a:bodyPr wrap="square">
            <a:spAutoFit/>
          </a:bodyPr>
          <a:lstStyle/>
          <a:p>
            <a:pPr>
              <a:lnSpc>
                <a:spcPts val="2400"/>
              </a:lnSpc>
            </a:pPr>
            <a:r>
              <a:rPr lang="en-US" b="1" dirty="0"/>
              <a:t>The European Monetary Union in Practice </a:t>
            </a:r>
            <a:r>
              <a:rPr lang="en-US" dirty="0"/>
              <a:t>In 1989, a </a:t>
            </a:r>
            <a:r>
              <a:rPr lang="en-US" dirty="0" smtClean="0"/>
              <a:t>common </a:t>
            </a:r>
            <a:r>
              <a:rPr lang="en-US" dirty="0"/>
              <a:t>central bank, the </a:t>
            </a:r>
            <a:r>
              <a:rPr lang="en-US" b="1" dirty="0"/>
              <a:t>European Central Bank (ECB</a:t>
            </a:r>
            <a:r>
              <a:rPr lang="en-US" b="1" dirty="0" smtClean="0"/>
              <a:t>)</a:t>
            </a:r>
            <a:r>
              <a:rPr lang="en-US" dirty="0" smtClean="0"/>
              <a:t>, was established to </a:t>
            </a:r>
            <a:r>
              <a:rPr lang="en-US" dirty="0"/>
              <a:t>conduct monetary policy and, eventually, to control a single currency. The </a:t>
            </a:r>
            <a:r>
              <a:rPr lang="en-US" dirty="0" smtClean="0"/>
              <a:t>ECB is </a:t>
            </a:r>
            <a:r>
              <a:rPr lang="en-US" dirty="0"/>
              <a:t>structured along the lines </a:t>
            </a:r>
            <a:r>
              <a:rPr lang="en-US" dirty="0" smtClean="0"/>
              <a:t>of the </a:t>
            </a:r>
            <a:r>
              <a:rPr lang="en-US" dirty="0"/>
              <a:t>Federal Reserve System in the United </a:t>
            </a:r>
            <a:r>
              <a:rPr lang="en-US" dirty="0" smtClean="0"/>
              <a:t>States.</a:t>
            </a:r>
          </a:p>
          <a:p>
            <a:endParaRPr lang="en-US" sz="900" dirty="0" smtClean="0"/>
          </a:p>
          <a:p>
            <a:pPr>
              <a:lnSpc>
                <a:spcPts val="2400"/>
              </a:lnSpc>
            </a:pPr>
            <a:r>
              <a:rPr lang="en-US" dirty="0" smtClean="0"/>
              <a:t>The </a:t>
            </a:r>
            <a:r>
              <a:rPr lang="en-US" dirty="0"/>
              <a:t>ECB’s charter states that the ECB’s main objective is price stability</a:t>
            </a:r>
            <a:r>
              <a:rPr lang="en-US" dirty="0" smtClean="0"/>
              <a:t>.</a:t>
            </a:r>
          </a:p>
          <a:p>
            <a:endParaRPr lang="en-US" sz="900" dirty="0"/>
          </a:p>
          <a:p>
            <a:pPr>
              <a:lnSpc>
                <a:spcPts val="2400"/>
              </a:lnSpc>
            </a:pPr>
            <a:r>
              <a:rPr lang="en-US" dirty="0" smtClean="0"/>
              <a:t>By </a:t>
            </a:r>
            <a:r>
              <a:rPr lang="en-US" dirty="0"/>
              <a:t>the time </a:t>
            </a:r>
            <a:r>
              <a:rPr lang="en-US" dirty="0" smtClean="0"/>
              <a:t>monetary union </a:t>
            </a:r>
            <a:r>
              <a:rPr lang="en-US" dirty="0"/>
              <a:t>began in 1999, 11 countries met the conditions for participation with respect </a:t>
            </a:r>
            <a:r>
              <a:rPr lang="en-US" dirty="0" smtClean="0"/>
              <a:t>to inflation </a:t>
            </a:r>
            <a:r>
              <a:rPr lang="en-US" dirty="0"/>
              <a:t>rates, interest rates, and budget deficits. The United Kingdom declined to participate</a:t>
            </a:r>
            <a:r>
              <a:rPr lang="en-US" dirty="0" smtClean="0"/>
              <a:t>.</a:t>
            </a:r>
          </a:p>
          <a:p>
            <a:endParaRPr lang="en-US" sz="900" dirty="0"/>
          </a:p>
          <a:p>
            <a:pPr>
              <a:lnSpc>
                <a:spcPts val="2400"/>
              </a:lnSpc>
            </a:pPr>
            <a:r>
              <a:rPr lang="en-US" dirty="0"/>
              <a:t>Figure 16.4 shows the 16 countries that in 2010 were using the euro as </a:t>
            </a:r>
            <a:r>
              <a:rPr lang="en-US" dirty="0" smtClean="0"/>
              <a:t>their common </a:t>
            </a:r>
            <a:r>
              <a:rPr lang="en-US" dirty="0"/>
              <a:t>currency.</a:t>
            </a:r>
          </a:p>
        </p:txBody>
      </p:sp>
    </p:spTree>
    <p:extLst>
      <p:ext uri="{BB962C8B-B14F-4D97-AF65-F5344CB8AC3E}">
        <p14:creationId xmlns:p14="http://schemas.microsoft.com/office/powerpoint/2010/main" val="1951167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left)">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5" name="Round Same Side Corner Rectangle 4"/>
          <p:cNvSpPr/>
          <p:nvPr/>
        </p:nvSpPr>
        <p:spPr bwMode="auto">
          <a:xfrm>
            <a:off x="6429375" y="1277598"/>
            <a:ext cx="1123950" cy="266700"/>
          </a:xfrm>
          <a:prstGeom prst="round2SameRect">
            <a:avLst/>
          </a:prstGeom>
          <a:solidFill>
            <a:srgbClr val="4B752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2"/>
              </a:solidFill>
              <a:effectLst/>
              <a:latin typeface="Arial" charset="0"/>
            </a:endParaRPr>
          </a:p>
        </p:txBody>
      </p:sp>
      <p:sp>
        <p:nvSpPr>
          <p:cNvPr id="6" name="TextBox 5"/>
          <p:cNvSpPr txBox="1"/>
          <p:nvPr/>
        </p:nvSpPr>
        <p:spPr>
          <a:xfrm>
            <a:off x="6391275" y="1277598"/>
            <a:ext cx="1162050" cy="307777"/>
          </a:xfrm>
          <a:prstGeom prst="rect">
            <a:avLst/>
          </a:prstGeom>
          <a:noFill/>
        </p:spPr>
        <p:txBody>
          <a:bodyPr wrap="square" rtlCol="0" anchor="ctr" anchorCtr="0">
            <a:spAutoFit/>
          </a:bodyPr>
          <a:lstStyle/>
          <a:p>
            <a:pPr algn="ctr"/>
            <a:r>
              <a:rPr lang="en-US" sz="1400" b="1" dirty="0" smtClean="0">
                <a:solidFill>
                  <a:schemeClr val="bg1"/>
                </a:solidFill>
              </a:rPr>
              <a:t>Figure 16.4</a:t>
            </a:r>
          </a:p>
        </p:txBody>
      </p:sp>
      <p:cxnSp>
        <p:nvCxnSpPr>
          <p:cNvPr id="7" name="Straight Connector 6"/>
          <p:cNvCxnSpPr/>
          <p:nvPr/>
        </p:nvCxnSpPr>
        <p:spPr bwMode="auto">
          <a:xfrm>
            <a:off x="6429375" y="1544298"/>
            <a:ext cx="2562225" cy="0"/>
          </a:xfrm>
          <a:prstGeom prst="line">
            <a:avLst/>
          </a:prstGeom>
          <a:noFill/>
          <a:ln w="15875" cap="flat" cmpd="sng" algn="ctr">
            <a:solidFill>
              <a:srgbClr val="4B7520"/>
            </a:solidFill>
            <a:prstDash val="solid"/>
            <a:round/>
            <a:headEnd type="none" w="med" len="med"/>
            <a:tailEnd type="none" w="med" len="med"/>
          </a:ln>
          <a:effectLst/>
        </p:spPr>
      </p:cxnSp>
      <p:sp>
        <p:nvSpPr>
          <p:cNvPr id="10" name="TextBox 9"/>
          <p:cNvSpPr txBox="1"/>
          <p:nvPr/>
        </p:nvSpPr>
        <p:spPr>
          <a:xfrm>
            <a:off x="6324600" y="1552575"/>
            <a:ext cx="2667000" cy="3539430"/>
          </a:xfrm>
          <a:prstGeom prst="rect">
            <a:avLst/>
          </a:prstGeom>
          <a:noFill/>
        </p:spPr>
        <p:txBody>
          <a:bodyPr wrap="square" rtlCol="0">
            <a:spAutoFit/>
          </a:bodyPr>
          <a:lstStyle/>
          <a:p>
            <a:r>
              <a:rPr lang="en-US" sz="1600" b="1" dirty="0">
                <a:solidFill>
                  <a:srgbClr val="384EA2"/>
                </a:solidFill>
              </a:rPr>
              <a:t>Countries </a:t>
            </a:r>
            <a:r>
              <a:rPr lang="en-US" sz="1600" b="1" dirty="0" smtClean="0">
                <a:solidFill>
                  <a:srgbClr val="384EA2"/>
                </a:solidFill>
              </a:rPr>
              <a:t>Using the </a:t>
            </a:r>
            <a:r>
              <a:rPr lang="en-US" sz="1600" b="1" dirty="0">
                <a:solidFill>
                  <a:srgbClr val="384EA2"/>
                </a:solidFill>
              </a:rPr>
              <a:t>Euro</a:t>
            </a:r>
          </a:p>
          <a:p>
            <a:r>
              <a:rPr lang="en-US" sz="1600" dirty="0"/>
              <a:t>The 16 member countries of </a:t>
            </a:r>
            <a:r>
              <a:rPr lang="en-US" sz="1600" dirty="0" smtClean="0"/>
              <a:t>the European </a:t>
            </a:r>
            <a:r>
              <a:rPr lang="en-US" sz="1600" dirty="0"/>
              <a:t>Union that have </a:t>
            </a:r>
            <a:r>
              <a:rPr lang="en-US" sz="1600" dirty="0" smtClean="0"/>
              <a:t>adopted the </a:t>
            </a:r>
            <a:r>
              <a:rPr lang="en-US" sz="1600" dirty="0"/>
              <a:t>euro as their common </a:t>
            </a:r>
            <a:r>
              <a:rPr lang="en-US" sz="1600" dirty="0" smtClean="0"/>
              <a:t>currency as </a:t>
            </a:r>
            <a:r>
              <a:rPr lang="en-US" sz="1600" dirty="0"/>
              <a:t>of December 2010 are </a:t>
            </a:r>
            <a:r>
              <a:rPr lang="en-US" sz="1600" dirty="0" smtClean="0"/>
              <a:t>shaded with </a:t>
            </a:r>
            <a:r>
              <a:rPr lang="en-US" sz="1600" dirty="0"/>
              <a:t>red hatch marks. </a:t>
            </a:r>
            <a:endParaRPr lang="en-US" sz="1600" dirty="0" smtClean="0"/>
          </a:p>
          <a:p>
            <a:r>
              <a:rPr lang="en-US" sz="1600" dirty="0" smtClean="0"/>
              <a:t>The members of </a:t>
            </a:r>
            <a:r>
              <a:rPr lang="en-US" sz="1600" dirty="0"/>
              <a:t>the EU that have </a:t>
            </a:r>
            <a:r>
              <a:rPr lang="en-US" sz="1600" dirty="0" smtClean="0"/>
              <a:t>not adopted </a:t>
            </a:r>
            <a:r>
              <a:rPr lang="en-US" sz="1600" dirty="0"/>
              <a:t>the euro are colored </a:t>
            </a:r>
            <a:r>
              <a:rPr lang="en-US" sz="1600" dirty="0" smtClean="0"/>
              <a:t>tan. Countries </a:t>
            </a:r>
            <a:r>
              <a:rPr lang="en-US" sz="1600" dirty="0"/>
              <a:t>in white are not </a:t>
            </a:r>
            <a:r>
              <a:rPr lang="en-US" sz="1600" dirty="0" smtClean="0"/>
              <a:t>members of </a:t>
            </a:r>
            <a:r>
              <a:rPr lang="en-US" sz="1600" dirty="0"/>
              <a:t>the EU</a:t>
            </a:r>
            <a:r>
              <a:rPr lang="en-US" sz="1600" dirty="0" smtClean="0">
                <a:solidFill>
                  <a:srgbClr val="4B7520"/>
                </a:solidFill>
              </a:rPr>
              <a:t>•</a:t>
            </a:r>
            <a:endParaRPr lang="en-US" sz="1600" dirty="0">
              <a:solidFill>
                <a:srgbClr val="4B7520"/>
              </a:solidFill>
            </a:endParaRPr>
          </a:p>
          <a:p>
            <a:endParaRPr lang="en-US" sz="1600" dirty="0">
              <a:solidFill>
                <a:srgbClr val="4B7520"/>
              </a:solidFill>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0500" y="781050"/>
            <a:ext cx="7200900" cy="6686550"/>
          </a:xfrm>
          <a:prstGeom prst="rect">
            <a:avLst/>
          </a:prstGeom>
        </p:spPr>
      </p:pic>
    </p:spTree>
    <p:extLst>
      <p:ext uri="{BB962C8B-B14F-4D97-AF65-F5344CB8AC3E}">
        <p14:creationId xmlns:p14="http://schemas.microsoft.com/office/powerpoint/2010/main" val="577582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left)">
                                      <p:cBhvr>
                                        <p:cTn id="10" dur="500"/>
                                        <p:tgtEl>
                                          <p:spTgt spid="6"/>
                                        </p:tgtEl>
                                      </p:cBhvr>
                                    </p:animEffect>
                                  </p:childTnLst>
                                </p:cTn>
                              </p:par>
                            </p:childTnLst>
                          </p:cTn>
                        </p:par>
                        <p:par>
                          <p:cTn id="11" fill="hold">
                            <p:stCondLst>
                              <p:cond delay="500"/>
                            </p:stCondLst>
                            <p:childTnLst>
                              <p:par>
                                <p:cTn id="12" presetID="22" presetClass="entr" presetSubtype="8"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left)">
                                      <p:cBhvr>
                                        <p:cTn id="14" dur="500"/>
                                        <p:tgtEl>
                                          <p:spTgt spid="7"/>
                                        </p:tgtEl>
                                      </p:cBhvr>
                                    </p:animEffec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10">
                                            <p:txEl>
                                              <p:pRg st="0" end="0"/>
                                            </p:txEl>
                                          </p:spTgt>
                                        </p:tgtEl>
                                        <p:attrNameLst>
                                          <p:attrName>style.visibility</p:attrName>
                                        </p:attrNameLst>
                                      </p:cBhvr>
                                      <p:to>
                                        <p:strVal val="visible"/>
                                      </p:to>
                                    </p:set>
                                    <p:animEffect transition="in" filter="wipe(left)">
                                      <p:cBhvr>
                                        <p:cTn id="18" dur="500"/>
                                        <p:tgtEl>
                                          <p:spTgt spid="10">
                                            <p:txEl>
                                              <p:pRg st="0" end="0"/>
                                            </p:txEl>
                                          </p:spTgt>
                                        </p:tgtEl>
                                      </p:cBhvr>
                                    </p:animEffect>
                                  </p:childTnLst>
                                </p:cTn>
                              </p:par>
                            </p:childTnLst>
                          </p:cTn>
                        </p:par>
                        <p:par>
                          <p:cTn id="19" fill="hold">
                            <p:stCondLst>
                              <p:cond delay="1500"/>
                            </p:stCondLst>
                            <p:childTnLst>
                              <p:par>
                                <p:cTn id="20" presetID="10" presetClass="entr" presetSubtype="0" fill="hold" nodeType="after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750"/>
                                        <p:tgtEl>
                                          <p:spTgt spid="4"/>
                                        </p:tgtEl>
                                      </p:cBhvr>
                                    </p:animEffect>
                                  </p:childTnLst>
                                </p:cTn>
                              </p:par>
                            </p:childTnLst>
                          </p:cTn>
                        </p:par>
                        <p:par>
                          <p:cTn id="23" fill="hold">
                            <p:stCondLst>
                              <p:cond delay="2250"/>
                            </p:stCondLst>
                            <p:childTnLst>
                              <p:par>
                                <p:cTn id="24" presetID="22" presetClass="entr" presetSubtype="8" fill="hold" grpId="0" nodeType="afterEffect">
                                  <p:stCondLst>
                                    <p:cond delay="0"/>
                                  </p:stCondLst>
                                  <p:childTnLst>
                                    <p:set>
                                      <p:cBhvr>
                                        <p:cTn id="25" dur="1" fill="hold">
                                          <p:stCondLst>
                                            <p:cond delay="0"/>
                                          </p:stCondLst>
                                        </p:cTn>
                                        <p:tgtEl>
                                          <p:spTgt spid="10">
                                            <p:txEl>
                                              <p:pRg st="1" end="1"/>
                                            </p:txEl>
                                          </p:spTgt>
                                        </p:tgtEl>
                                        <p:attrNameLst>
                                          <p:attrName>style.visibility</p:attrName>
                                        </p:attrNameLst>
                                      </p:cBhvr>
                                      <p:to>
                                        <p:strVal val="visible"/>
                                      </p:to>
                                    </p:set>
                                    <p:animEffect transition="in" filter="wipe(left)">
                                      <p:cBhvr>
                                        <p:cTn id="26" dur="500"/>
                                        <p:tgtEl>
                                          <p:spTgt spid="10">
                                            <p:txEl>
                                              <p:pRg st="1" end="1"/>
                                            </p:txEl>
                                          </p:spTgt>
                                        </p:tgtEl>
                                      </p:cBhvr>
                                    </p:animEffect>
                                  </p:childTnLst>
                                </p:cTn>
                              </p:par>
                            </p:childTnLst>
                          </p:cTn>
                        </p:par>
                        <p:par>
                          <p:cTn id="27" fill="hold">
                            <p:stCondLst>
                              <p:cond delay="2750"/>
                            </p:stCondLst>
                            <p:childTnLst>
                              <p:par>
                                <p:cTn id="28" presetID="22" presetClass="entr" presetSubtype="8" fill="hold" grpId="0" nodeType="afterEffect">
                                  <p:stCondLst>
                                    <p:cond delay="0"/>
                                  </p:stCondLst>
                                  <p:childTnLst>
                                    <p:set>
                                      <p:cBhvr>
                                        <p:cTn id="29" dur="1" fill="hold">
                                          <p:stCondLst>
                                            <p:cond delay="0"/>
                                          </p:stCondLst>
                                        </p:cTn>
                                        <p:tgtEl>
                                          <p:spTgt spid="10">
                                            <p:txEl>
                                              <p:pRg st="2" end="2"/>
                                            </p:txEl>
                                          </p:spTgt>
                                        </p:tgtEl>
                                        <p:attrNameLst>
                                          <p:attrName>style.visibility</p:attrName>
                                        </p:attrNameLst>
                                      </p:cBhvr>
                                      <p:to>
                                        <p:strVal val="visible"/>
                                      </p:to>
                                    </p:set>
                                    <p:animEffect transition="in" filter="wipe(left)">
                                      <p:cBhvr>
                                        <p:cTn id="30" dur="500"/>
                                        <p:tgtEl>
                                          <p:spTgt spid="1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10"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3" name="Rectangle 2"/>
          <p:cNvSpPr/>
          <p:nvPr/>
        </p:nvSpPr>
        <p:spPr>
          <a:xfrm>
            <a:off x="448104" y="1143000"/>
            <a:ext cx="8238696" cy="3416320"/>
          </a:xfrm>
          <a:prstGeom prst="rect">
            <a:avLst/>
          </a:prstGeom>
        </p:spPr>
        <p:txBody>
          <a:bodyPr wrap="square">
            <a:spAutoFit/>
          </a:bodyPr>
          <a:lstStyle/>
          <a:p>
            <a:r>
              <a:rPr lang="en-US" dirty="0"/>
              <a:t>Will the same thing that happened to the gold standard happen to the euro? </a:t>
            </a:r>
            <a:endParaRPr lang="en-US" dirty="0" smtClean="0"/>
          </a:p>
          <a:p>
            <a:endParaRPr lang="en-US" sz="900" dirty="0"/>
          </a:p>
          <a:p>
            <a:r>
              <a:rPr lang="en-US" dirty="0" smtClean="0"/>
              <a:t>The economies of </a:t>
            </a:r>
            <a:r>
              <a:rPr lang="en-US" dirty="0"/>
              <a:t>countries using the same currency should be harmonized, as the individual </a:t>
            </a:r>
            <a:r>
              <a:rPr lang="en-US" dirty="0" smtClean="0"/>
              <a:t>states are </a:t>
            </a:r>
            <a:r>
              <a:rPr lang="en-US" dirty="0"/>
              <a:t>in the United States</a:t>
            </a:r>
            <a:r>
              <a:rPr lang="en-US" dirty="0" smtClean="0"/>
              <a:t>.</a:t>
            </a:r>
          </a:p>
          <a:p>
            <a:endParaRPr lang="en-US" sz="900" dirty="0"/>
          </a:p>
          <a:p>
            <a:r>
              <a:rPr lang="en-US" dirty="0"/>
              <a:t>The countries using the euro are much less harmonized in all these </a:t>
            </a:r>
            <a:r>
              <a:rPr lang="en-US" dirty="0" smtClean="0"/>
              <a:t>respects, more </a:t>
            </a:r>
            <a:r>
              <a:rPr lang="en-US" dirty="0"/>
              <a:t>diverse </a:t>
            </a:r>
            <a:r>
              <a:rPr lang="en-US" dirty="0" smtClean="0"/>
              <a:t>economically, politically</a:t>
            </a:r>
            <a:r>
              <a:rPr lang="en-US" dirty="0"/>
              <a:t>, and culturally than are the states of the United States</a:t>
            </a:r>
            <a:r>
              <a:rPr lang="en-US" dirty="0" smtClean="0"/>
              <a:t>.</a:t>
            </a:r>
          </a:p>
          <a:p>
            <a:endParaRPr lang="en-US" sz="900" dirty="0"/>
          </a:p>
          <a:p>
            <a:r>
              <a:rPr lang="en-US" dirty="0" smtClean="0"/>
              <a:t>But the short-term gains from abandoning </a:t>
            </a:r>
            <a:r>
              <a:rPr lang="en-US" dirty="0"/>
              <a:t>the euro </a:t>
            </a:r>
            <a:r>
              <a:rPr lang="en-US" dirty="0" smtClean="0"/>
              <a:t>do not seem to outweigh the </a:t>
            </a:r>
            <a:r>
              <a:rPr lang="en-US" dirty="0"/>
              <a:t>long-term advantages these </a:t>
            </a:r>
            <a:r>
              <a:rPr lang="en-US" dirty="0" smtClean="0"/>
              <a:t>countries gain </a:t>
            </a:r>
            <a:r>
              <a:rPr lang="en-US" dirty="0"/>
              <a:t>from the euro. </a:t>
            </a:r>
            <a:endParaRPr lang="en-US" dirty="0" smtClean="0"/>
          </a:p>
          <a:p>
            <a:endParaRPr lang="en-US" sz="900" dirty="0"/>
          </a:p>
          <a:p>
            <a:r>
              <a:rPr lang="en-US" dirty="0" smtClean="0"/>
              <a:t>So</a:t>
            </a:r>
            <a:r>
              <a:rPr lang="en-US" dirty="0"/>
              <a:t>, while in late 2010 the euro was battered, it appeared likely </a:t>
            </a:r>
            <a:r>
              <a:rPr lang="en-US" dirty="0" smtClean="0"/>
              <a:t>to survive </a:t>
            </a:r>
            <a:r>
              <a:rPr lang="en-US" dirty="0"/>
              <a:t>the crisis.</a:t>
            </a:r>
          </a:p>
        </p:txBody>
      </p:sp>
    </p:spTree>
    <p:extLst>
      <p:ext uri="{BB962C8B-B14F-4D97-AF65-F5344CB8AC3E}">
        <p14:creationId xmlns:p14="http://schemas.microsoft.com/office/powerpoint/2010/main" val="2236769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left)">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wipe(left)">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9" name="Rectangle 8"/>
          <p:cNvSpPr/>
          <p:nvPr/>
        </p:nvSpPr>
        <p:spPr>
          <a:xfrm>
            <a:off x="453476" y="1143000"/>
            <a:ext cx="8231461" cy="4339650"/>
          </a:xfrm>
          <a:prstGeom prst="rect">
            <a:avLst/>
          </a:prstGeom>
        </p:spPr>
        <p:txBody>
          <a:bodyPr wrap="square">
            <a:spAutoFit/>
          </a:bodyPr>
          <a:lstStyle/>
          <a:p>
            <a:pPr>
              <a:lnSpc>
                <a:spcPts val="2400"/>
              </a:lnSpc>
            </a:pPr>
            <a:r>
              <a:rPr lang="en-US" b="1" dirty="0">
                <a:solidFill>
                  <a:srgbClr val="7B0046"/>
                </a:solidFill>
              </a:rPr>
              <a:t>Pegging</a:t>
            </a:r>
            <a:r>
              <a:rPr lang="en-US" b="1" dirty="0"/>
              <a:t> </a:t>
            </a:r>
            <a:r>
              <a:rPr lang="en-US" dirty="0"/>
              <a:t>The decision </a:t>
            </a:r>
            <a:r>
              <a:rPr lang="en-US" dirty="0" smtClean="0"/>
              <a:t>by a </a:t>
            </a:r>
            <a:r>
              <a:rPr lang="en-US" dirty="0"/>
              <a:t>country to keep </a:t>
            </a:r>
            <a:r>
              <a:rPr lang="en-US" dirty="0" smtClean="0"/>
              <a:t>the exchange </a:t>
            </a:r>
            <a:r>
              <a:rPr lang="en-US" dirty="0"/>
              <a:t>rate </a:t>
            </a:r>
            <a:r>
              <a:rPr lang="en-US" dirty="0" smtClean="0"/>
              <a:t>fixed between </a:t>
            </a:r>
            <a:r>
              <a:rPr lang="en-US" dirty="0"/>
              <a:t>its currency </a:t>
            </a:r>
            <a:r>
              <a:rPr lang="en-US" dirty="0" smtClean="0"/>
              <a:t>and another </a:t>
            </a:r>
            <a:r>
              <a:rPr lang="en-US" dirty="0"/>
              <a:t>country’s currency</a:t>
            </a:r>
            <a:r>
              <a:rPr lang="en-US" dirty="0" smtClean="0"/>
              <a:t>.</a:t>
            </a:r>
          </a:p>
          <a:p>
            <a:endParaRPr lang="en-US" sz="900" dirty="0"/>
          </a:p>
          <a:p>
            <a:pPr>
              <a:lnSpc>
                <a:spcPts val="2400"/>
              </a:lnSpc>
            </a:pPr>
            <a:r>
              <a:rPr lang="en-US" dirty="0" smtClean="0"/>
              <a:t>It </a:t>
            </a:r>
            <a:r>
              <a:rPr lang="en-US" dirty="0"/>
              <a:t>is not </a:t>
            </a:r>
            <a:r>
              <a:rPr lang="en-US" dirty="0" smtClean="0"/>
              <a:t>necessary for </a:t>
            </a:r>
            <a:r>
              <a:rPr lang="en-US" dirty="0"/>
              <a:t>both countries in a currency peg to agree to it. </a:t>
            </a:r>
            <a:endParaRPr lang="en-US" dirty="0" smtClean="0"/>
          </a:p>
          <a:p>
            <a:endParaRPr lang="en-US" sz="900" dirty="0"/>
          </a:p>
          <a:p>
            <a:pPr>
              <a:lnSpc>
                <a:spcPts val="2400"/>
              </a:lnSpc>
            </a:pPr>
            <a:r>
              <a:rPr lang="en-US" dirty="0" smtClean="0"/>
              <a:t>Countries </a:t>
            </a:r>
            <a:r>
              <a:rPr lang="en-US" dirty="0"/>
              <a:t>peg their currencies to gain </a:t>
            </a:r>
            <a:r>
              <a:rPr lang="en-US" dirty="0" smtClean="0"/>
              <a:t>the advantages </a:t>
            </a:r>
            <a:r>
              <a:rPr lang="en-US" dirty="0"/>
              <a:t>of a fixed exchange rate: reduced exchange rate risk, a check against </a:t>
            </a:r>
            <a:r>
              <a:rPr lang="en-US" dirty="0" smtClean="0"/>
              <a:t>inflation, and </a:t>
            </a:r>
            <a:r>
              <a:rPr lang="en-US" dirty="0"/>
              <a:t>protection for firms that have taken out loans in foreign currencies</a:t>
            </a:r>
            <a:r>
              <a:rPr lang="en-US" dirty="0" smtClean="0"/>
              <a:t>.</a:t>
            </a:r>
          </a:p>
          <a:p>
            <a:endParaRPr lang="en-US" sz="900" dirty="0"/>
          </a:p>
          <a:p>
            <a:pPr>
              <a:lnSpc>
                <a:spcPts val="2400"/>
              </a:lnSpc>
            </a:pPr>
            <a:r>
              <a:rPr lang="en-US" dirty="0" smtClean="0"/>
              <a:t>A peg </a:t>
            </a:r>
            <a:r>
              <a:rPr lang="en-US" dirty="0"/>
              <a:t>can run into </a:t>
            </a:r>
            <a:r>
              <a:rPr lang="en-US" dirty="0" smtClean="0"/>
              <a:t>problems if the equilibrium </a:t>
            </a:r>
            <a:r>
              <a:rPr lang="en-US" dirty="0"/>
              <a:t>exchange rate, as determined by demand </a:t>
            </a:r>
            <a:r>
              <a:rPr lang="en-US" dirty="0" smtClean="0"/>
              <a:t>and supply</a:t>
            </a:r>
            <a:r>
              <a:rPr lang="en-US" dirty="0"/>
              <a:t>, </a:t>
            </a:r>
            <a:r>
              <a:rPr lang="en-US" dirty="0" smtClean="0"/>
              <a:t>is significantly </a:t>
            </a:r>
            <a:r>
              <a:rPr lang="en-US" dirty="0"/>
              <a:t>different than the pegged exchange rate. The </a:t>
            </a:r>
            <a:r>
              <a:rPr lang="en-US" dirty="0" smtClean="0"/>
              <a:t>currency </a:t>
            </a:r>
            <a:r>
              <a:rPr lang="en-US" dirty="0"/>
              <a:t>may become </a:t>
            </a:r>
            <a:r>
              <a:rPr lang="en-US" dirty="0" smtClean="0"/>
              <a:t>over </a:t>
            </a:r>
            <a:r>
              <a:rPr lang="en-US" dirty="0"/>
              <a:t>or undervalued with respect to the dollar</a:t>
            </a:r>
            <a:r>
              <a:rPr lang="en-US" dirty="0" smtClean="0"/>
              <a:t>.</a:t>
            </a:r>
          </a:p>
          <a:p>
            <a:endParaRPr lang="en-US" sz="900" dirty="0"/>
          </a:p>
          <a:p>
            <a:pPr>
              <a:lnSpc>
                <a:spcPts val="2400"/>
              </a:lnSpc>
            </a:pPr>
            <a:r>
              <a:rPr lang="en-US" dirty="0"/>
              <a:t>In the 1990s, a number of Asian countries with overvalued currencies were subject </a:t>
            </a:r>
            <a:r>
              <a:rPr lang="en-US" dirty="0" smtClean="0"/>
              <a:t>to speculative </a:t>
            </a:r>
            <a:r>
              <a:rPr lang="en-US" dirty="0"/>
              <a:t>attacks. During the resulting </a:t>
            </a:r>
            <a:r>
              <a:rPr lang="en-US" i="1" dirty="0"/>
              <a:t>East Asian currency crisis</a:t>
            </a:r>
            <a:r>
              <a:rPr lang="en-US" dirty="0"/>
              <a:t>, these </a:t>
            </a:r>
            <a:r>
              <a:rPr lang="en-US" dirty="0" smtClean="0"/>
              <a:t>countries attempted unsuccessfully to </a:t>
            </a:r>
            <a:r>
              <a:rPr lang="en-US" dirty="0"/>
              <a:t>defend their </a:t>
            </a:r>
            <a:r>
              <a:rPr lang="en-US" dirty="0" smtClean="0"/>
              <a:t>pegs.</a:t>
            </a:r>
          </a:p>
        </p:txBody>
      </p:sp>
      <p:sp>
        <p:nvSpPr>
          <p:cNvPr id="5" name="Rectangle 4"/>
          <p:cNvSpPr/>
          <p:nvPr/>
        </p:nvSpPr>
        <p:spPr>
          <a:xfrm>
            <a:off x="448104" y="430768"/>
            <a:ext cx="2395207" cy="400110"/>
          </a:xfrm>
          <a:prstGeom prst="rect">
            <a:avLst/>
          </a:prstGeom>
        </p:spPr>
        <p:txBody>
          <a:bodyPr wrap="none">
            <a:spAutoFit/>
          </a:bodyPr>
          <a:lstStyle/>
          <a:p>
            <a:r>
              <a:rPr lang="en-US" sz="2000" b="1" dirty="0">
                <a:solidFill>
                  <a:srgbClr val="CF8B2D"/>
                </a:solidFill>
              </a:rPr>
              <a:t>Currency Pegging</a:t>
            </a:r>
            <a:endParaRPr lang="en-US" sz="2000" dirty="0">
              <a:solidFill>
                <a:srgbClr val="CF8B2D"/>
              </a:solidFill>
            </a:endParaRPr>
          </a:p>
        </p:txBody>
      </p:sp>
    </p:spTree>
    <p:extLst>
      <p:ext uri="{BB962C8B-B14F-4D97-AF65-F5344CB8AC3E}">
        <p14:creationId xmlns:p14="http://schemas.microsoft.com/office/powerpoint/2010/main" val="2684639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wipe(left)">
                                      <p:cBhvr>
                                        <p:cTn id="11" dur="500"/>
                                        <p:tgtEl>
                                          <p:spTgt spid="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9">
                                            <p:txEl>
                                              <p:pRg st="2" end="2"/>
                                            </p:txEl>
                                          </p:spTgt>
                                        </p:tgtEl>
                                        <p:attrNameLst>
                                          <p:attrName>style.visibility</p:attrName>
                                        </p:attrNameLst>
                                      </p:cBhvr>
                                      <p:to>
                                        <p:strVal val="visible"/>
                                      </p:to>
                                    </p:set>
                                    <p:animEffect transition="in" filter="wipe(left)">
                                      <p:cBhvr>
                                        <p:cTn id="16" dur="500"/>
                                        <p:tgtEl>
                                          <p:spTgt spid="9">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animEffect transition="in" filter="wipe(left)">
                                      <p:cBhvr>
                                        <p:cTn id="21" dur="500"/>
                                        <p:tgtEl>
                                          <p:spTgt spid="9">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9">
                                            <p:txEl>
                                              <p:pRg st="6" end="6"/>
                                            </p:txEl>
                                          </p:spTgt>
                                        </p:tgtEl>
                                        <p:attrNameLst>
                                          <p:attrName>style.visibility</p:attrName>
                                        </p:attrNameLst>
                                      </p:cBhvr>
                                      <p:to>
                                        <p:strVal val="visible"/>
                                      </p:to>
                                    </p:set>
                                    <p:animEffect transition="in" filter="wipe(left)">
                                      <p:cBhvr>
                                        <p:cTn id="26" dur="500"/>
                                        <p:tgtEl>
                                          <p:spTgt spid="9">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9">
                                            <p:txEl>
                                              <p:pRg st="8" end="8"/>
                                            </p:txEl>
                                          </p:spTgt>
                                        </p:tgtEl>
                                        <p:attrNameLst>
                                          <p:attrName>style.visibility</p:attrName>
                                        </p:attrNameLst>
                                      </p:cBhvr>
                                      <p:to>
                                        <p:strVal val="visible"/>
                                      </p:to>
                                    </p:set>
                                    <p:animEffect transition="in" filter="wipe(left)">
                                      <p:cBhvr>
                                        <p:cTn id="31"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5"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 Same Side Corner Rectangle 26"/>
          <p:cNvSpPr/>
          <p:nvPr/>
        </p:nvSpPr>
        <p:spPr bwMode="auto">
          <a:xfrm>
            <a:off x="457200" y="561975"/>
            <a:ext cx="2499512" cy="266700"/>
          </a:xfrm>
          <a:prstGeom prst="round2SameRect">
            <a:avLst/>
          </a:prstGeom>
          <a:solidFill>
            <a:srgbClr val="BC863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600" b="0" i="0" u="none" strike="noStrike" cap="none" normalizeH="0" baseline="0" smtClean="0">
              <a:ln>
                <a:noFill/>
              </a:ln>
              <a:solidFill>
                <a:schemeClr val="tx2"/>
              </a:solidFill>
              <a:effectLst/>
              <a:latin typeface="Arial" charset="0"/>
            </a:endParaRPr>
          </a:p>
        </p:txBody>
      </p:sp>
      <p:sp>
        <p:nvSpPr>
          <p:cNvPr id="10" name="TextBox 9"/>
          <p:cNvSpPr txBox="1"/>
          <p:nvPr/>
        </p:nvSpPr>
        <p:spPr>
          <a:xfrm>
            <a:off x="457200" y="526048"/>
            <a:ext cx="2499512" cy="338554"/>
          </a:xfrm>
          <a:prstGeom prst="rect">
            <a:avLst/>
          </a:prstGeom>
          <a:noFill/>
        </p:spPr>
        <p:txBody>
          <a:bodyPr wrap="square" rtlCol="0" anchor="ctr" anchorCtr="0">
            <a:spAutoFit/>
          </a:bodyPr>
          <a:lstStyle/>
          <a:p>
            <a:pPr algn="ctr"/>
            <a:r>
              <a:rPr lang="en-US" sz="1600" b="1" dirty="0" smtClean="0">
                <a:solidFill>
                  <a:schemeClr val="bg1"/>
                </a:solidFill>
              </a:rPr>
              <a:t>Making the Connection</a:t>
            </a:r>
          </a:p>
        </p:txBody>
      </p:sp>
      <p:cxnSp>
        <p:nvCxnSpPr>
          <p:cNvPr id="11" name="Straight Connector 28"/>
          <p:cNvCxnSpPr/>
          <p:nvPr/>
        </p:nvCxnSpPr>
        <p:spPr bwMode="auto">
          <a:xfrm>
            <a:off x="457200" y="828675"/>
            <a:ext cx="8229600" cy="0"/>
          </a:xfrm>
          <a:prstGeom prst="line">
            <a:avLst/>
          </a:prstGeom>
          <a:noFill/>
          <a:ln w="38100" cap="flat" cmpd="sng" algn="ctr">
            <a:solidFill>
              <a:srgbClr val="BC8632"/>
            </a:solidFill>
            <a:prstDash val="solid"/>
            <a:round/>
            <a:headEnd type="none" w="med" len="med"/>
            <a:tailEnd type="none" w="med" len="med"/>
          </a:ln>
          <a:effectLst/>
        </p:spPr>
      </p:cxnSp>
      <p:sp>
        <p:nvSpPr>
          <p:cNvPr id="12" name="TextBox 11"/>
          <p:cNvSpPr txBox="1"/>
          <p:nvPr/>
        </p:nvSpPr>
        <p:spPr>
          <a:xfrm>
            <a:off x="457200" y="838200"/>
            <a:ext cx="7754422" cy="369332"/>
          </a:xfrm>
          <a:prstGeom prst="rect">
            <a:avLst/>
          </a:prstGeom>
          <a:noFill/>
        </p:spPr>
        <p:txBody>
          <a:bodyPr wrap="square" rtlCol="0">
            <a:spAutoFit/>
          </a:bodyPr>
          <a:lstStyle/>
          <a:p>
            <a:r>
              <a:rPr lang="en-US" b="1" dirty="0">
                <a:solidFill>
                  <a:srgbClr val="BC8632"/>
                </a:solidFill>
              </a:rPr>
              <a:t>Explaining the East Asian Currency Crisis</a:t>
            </a:r>
            <a:endParaRPr lang="en-US" dirty="0">
              <a:solidFill>
                <a:srgbClr val="BC8632"/>
              </a:solidFill>
            </a:endParaRPr>
          </a:p>
        </p:txBody>
      </p:sp>
      <p:sp>
        <p:nvSpPr>
          <p:cNvPr id="13" name="Rectangle 12"/>
          <p:cNvSpPr/>
          <p:nvPr/>
        </p:nvSpPr>
        <p:spPr>
          <a:xfrm>
            <a:off x="457200" y="1219200"/>
            <a:ext cx="8229600" cy="4370427"/>
          </a:xfrm>
          <a:prstGeom prst="rect">
            <a:avLst/>
          </a:prstGeom>
        </p:spPr>
        <p:txBody>
          <a:bodyPr wrap="square">
            <a:spAutoFit/>
          </a:bodyPr>
          <a:lstStyle/>
          <a:p>
            <a:pPr>
              <a:lnSpc>
                <a:spcPts val="2400"/>
              </a:lnSpc>
            </a:pPr>
            <a:r>
              <a:rPr lang="en-US" dirty="0" smtClean="0"/>
              <a:t>Currency </a:t>
            </a:r>
            <a:r>
              <a:rPr lang="en-US" dirty="0"/>
              <a:t>devaluations and debt defaults </a:t>
            </a:r>
            <a:r>
              <a:rPr lang="en-US" dirty="0" smtClean="0"/>
              <a:t>spread </a:t>
            </a:r>
            <a:r>
              <a:rPr lang="en-US" dirty="0"/>
              <a:t>from </a:t>
            </a:r>
            <a:r>
              <a:rPr lang="en-US" dirty="0" smtClean="0"/>
              <a:t>Thailand through </a:t>
            </a:r>
            <a:r>
              <a:rPr lang="en-US" dirty="0"/>
              <a:t>Asia to Russia and the emerging economies in Latin America in 1997 and </a:t>
            </a:r>
            <a:r>
              <a:rPr lang="en-US" dirty="0" smtClean="0"/>
              <a:t>1998. Thailand devalued the </a:t>
            </a:r>
            <a:r>
              <a:rPr lang="en-US" dirty="0"/>
              <a:t>baht in July 1997, </a:t>
            </a:r>
            <a:r>
              <a:rPr lang="en-US" dirty="0" smtClean="0"/>
              <a:t>setting off an </a:t>
            </a:r>
            <a:r>
              <a:rPr lang="en-US" dirty="0"/>
              <a:t>avalanche of </a:t>
            </a:r>
            <a:r>
              <a:rPr lang="en-US" dirty="0" smtClean="0"/>
              <a:t>shrinking output in </a:t>
            </a:r>
            <a:r>
              <a:rPr lang="en-US" dirty="0"/>
              <a:t>Indonesia, South Korea, and Malaysia—and the shock waves were felt </a:t>
            </a:r>
            <a:r>
              <a:rPr lang="en-US" dirty="0" smtClean="0"/>
              <a:t>in Japan </a:t>
            </a:r>
            <a:r>
              <a:rPr lang="en-US" dirty="0"/>
              <a:t>and China. Russia’s debt default in 1998 triggered another round of capital </a:t>
            </a:r>
            <a:r>
              <a:rPr lang="en-US" dirty="0" smtClean="0"/>
              <a:t>flight from </a:t>
            </a:r>
            <a:r>
              <a:rPr lang="en-US" dirty="0"/>
              <a:t>emerging economies and contributed to the spectacular collapse of </a:t>
            </a:r>
            <a:r>
              <a:rPr lang="en-US" dirty="0" smtClean="0"/>
              <a:t>Long-Term Capital </a:t>
            </a:r>
            <a:r>
              <a:rPr lang="en-US" dirty="0"/>
              <a:t>Management, a large U.S. hedge fund</a:t>
            </a:r>
            <a:r>
              <a:rPr lang="en-US" dirty="0" smtClean="0"/>
              <a:t>.</a:t>
            </a:r>
          </a:p>
          <a:p>
            <a:endParaRPr lang="en-US" sz="900" dirty="0" smtClean="0"/>
          </a:p>
          <a:p>
            <a:pPr>
              <a:lnSpc>
                <a:spcPts val="2400"/>
              </a:lnSpc>
            </a:pPr>
            <a:r>
              <a:rPr lang="en-US" dirty="0" smtClean="0"/>
              <a:t>What </a:t>
            </a:r>
            <a:r>
              <a:rPr lang="en-US" dirty="0"/>
              <a:t>went wrong</a:t>
            </a:r>
            <a:r>
              <a:rPr lang="en-US" dirty="0" smtClean="0"/>
              <a:t>?</a:t>
            </a:r>
          </a:p>
          <a:p>
            <a:endParaRPr lang="en-US" sz="900" dirty="0" smtClean="0"/>
          </a:p>
          <a:p>
            <a:pPr>
              <a:lnSpc>
                <a:spcPts val="2400"/>
              </a:lnSpc>
            </a:pPr>
            <a:r>
              <a:rPr lang="en-US" dirty="0" smtClean="0"/>
              <a:t>Shifts in market expectations and confidence, weak economic and </a:t>
            </a:r>
            <a:r>
              <a:rPr lang="en-US" dirty="0"/>
              <a:t>financial </a:t>
            </a:r>
            <a:r>
              <a:rPr lang="en-US" dirty="0" smtClean="0"/>
              <a:t>fundamentals, and poor lending practices were among the main reasons. Several </a:t>
            </a:r>
            <a:r>
              <a:rPr lang="en-US" dirty="0"/>
              <a:t>leading </a:t>
            </a:r>
            <a:r>
              <a:rPr lang="en-US" dirty="0" smtClean="0"/>
              <a:t>economists also argue that </a:t>
            </a:r>
            <a:r>
              <a:rPr lang="en-US" dirty="0"/>
              <a:t>anticipation of a future bailout gave </a:t>
            </a:r>
            <a:r>
              <a:rPr lang="en-US" dirty="0" smtClean="0"/>
              <a:t>international investors </a:t>
            </a:r>
            <a:r>
              <a:rPr lang="en-US" dirty="0"/>
              <a:t>a strong incentive to take on excessive risk in lending </a:t>
            </a:r>
            <a:r>
              <a:rPr lang="en-US" dirty="0" smtClean="0"/>
              <a:t>to Asian economies.</a:t>
            </a:r>
          </a:p>
        </p:txBody>
      </p:sp>
      <p:sp>
        <p:nvSpPr>
          <p:cNvPr id="8" name="Title 1"/>
          <p:cNvSpPr txBox="1">
            <a:spLocks/>
          </p:cNvSpPr>
          <p:nvPr/>
        </p:nvSpPr>
        <p:spPr bwMode="auto">
          <a:xfrm>
            <a:off x="429054" y="6291397"/>
            <a:ext cx="689292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sz="2400" b="1">
                <a:solidFill>
                  <a:srgbClr val="194F8B"/>
                </a:solidFill>
                <a:latin typeface="+mj-lt"/>
                <a:ea typeface="+mj-ea"/>
                <a:cs typeface="+mj-cs"/>
              </a:defRPr>
            </a:lvl1pPr>
            <a:lvl2pPr algn="l" rtl="0" eaLnBrk="0" fontAlgn="base" hangingPunct="0">
              <a:spcBef>
                <a:spcPct val="0"/>
              </a:spcBef>
              <a:spcAft>
                <a:spcPct val="0"/>
              </a:spcAft>
              <a:defRPr sz="2400" b="1">
                <a:solidFill>
                  <a:srgbClr val="194F8B"/>
                </a:solidFill>
                <a:latin typeface="Arial" charset="0"/>
              </a:defRPr>
            </a:lvl2pPr>
            <a:lvl3pPr algn="l" rtl="0" eaLnBrk="0" fontAlgn="base" hangingPunct="0">
              <a:spcBef>
                <a:spcPct val="0"/>
              </a:spcBef>
              <a:spcAft>
                <a:spcPct val="0"/>
              </a:spcAft>
              <a:defRPr sz="2400" b="1">
                <a:solidFill>
                  <a:srgbClr val="194F8B"/>
                </a:solidFill>
                <a:latin typeface="Arial" charset="0"/>
              </a:defRPr>
            </a:lvl3pPr>
            <a:lvl4pPr algn="l" rtl="0" eaLnBrk="0" fontAlgn="base" hangingPunct="0">
              <a:spcBef>
                <a:spcPct val="0"/>
              </a:spcBef>
              <a:spcAft>
                <a:spcPct val="0"/>
              </a:spcAft>
              <a:defRPr sz="2400" b="1">
                <a:solidFill>
                  <a:srgbClr val="194F8B"/>
                </a:solidFill>
                <a:latin typeface="Arial" charset="0"/>
              </a:defRPr>
            </a:lvl4pPr>
            <a:lvl5pPr algn="l" rtl="0" eaLnBrk="0" fontAlgn="base" hangingPunct="0">
              <a:spcBef>
                <a:spcPct val="0"/>
              </a:spcBef>
              <a:spcAft>
                <a:spcPct val="0"/>
              </a:spcAft>
              <a:defRPr sz="2400" b="1">
                <a:solidFill>
                  <a:srgbClr val="194F8B"/>
                </a:solidFill>
                <a:latin typeface="Arial" charset="0"/>
              </a:defRPr>
            </a:lvl5pPr>
            <a:lvl6pPr marL="457200" algn="l" rtl="0" fontAlgn="base">
              <a:spcBef>
                <a:spcPct val="0"/>
              </a:spcBef>
              <a:spcAft>
                <a:spcPct val="0"/>
              </a:spcAft>
              <a:defRPr sz="2400" b="1">
                <a:solidFill>
                  <a:srgbClr val="194F8B"/>
                </a:solidFill>
                <a:latin typeface="Arial" charset="0"/>
              </a:defRPr>
            </a:lvl6pPr>
            <a:lvl7pPr marL="914400" algn="l" rtl="0" fontAlgn="base">
              <a:spcBef>
                <a:spcPct val="0"/>
              </a:spcBef>
              <a:spcAft>
                <a:spcPct val="0"/>
              </a:spcAft>
              <a:defRPr sz="2400" b="1">
                <a:solidFill>
                  <a:srgbClr val="194F8B"/>
                </a:solidFill>
                <a:latin typeface="Arial" charset="0"/>
              </a:defRPr>
            </a:lvl7pPr>
            <a:lvl8pPr marL="1371600" algn="l" rtl="0" fontAlgn="base">
              <a:spcBef>
                <a:spcPct val="0"/>
              </a:spcBef>
              <a:spcAft>
                <a:spcPct val="0"/>
              </a:spcAft>
              <a:defRPr sz="2400" b="1">
                <a:solidFill>
                  <a:srgbClr val="194F8B"/>
                </a:solidFill>
                <a:latin typeface="Arial" charset="0"/>
              </a:defRPr>
            </a:lvl8pPr>
            <a:lvl9pPr marL="1828800" algn="l" rtl="0" fontAlgn="base">
              <a:spcBef>
                <a:spcPct val="0"/>
              </a:spcBef>
              <a:spcAft>
                <a:spcPct val="0"/>
              </a:spcAft>
              <a:defRPr sz="2400" b="1">
                <a:solidFill>
                  <a:srgbClr val="194F8B"/>
                </a:solidFill>
                <a:latin typeface="Arial" charset="0"/>
              </a:defRPr>
            </a:lvl9p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Tree>
    <p:extLst>
      <p:ext uri="{BB962C8B-B14F-4D97-AF65-F5344CB8AC3E}">
        <p14:creationId xmlns:p14="http://schemas.microsoft.com/office/powerpoint/2010/main" val="2860989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wipe(left)">
                                      <p:cBhvr>
                                        <p:cTn id="10" dur="500"/>
                                        <p:tgtEl>
                                          <p:spTgt spid="10"/>
                                        </p:tgtEl>
                                      </p:cBhvr>
                                    </p:animEffect>
                                  </p:childTnLst>
                                </p:cTn>
                              </p:par>
                            </p:childTnLst>
                          </p:cTn>
                        </p:par>
                        <p:par>
                          <p:cTn id="11" fill="hold">
                            <p:stCondLst>
                              <p:cond delay="500"/>
                            </p:stCondLst>
                            <p:childTnLst>
                              <p:par>
                                <p:cTn id="12" presetID="22" presetClass="entr" presetSubtype="8" fill="hold" nodeType="after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wipe(left)">
                                      <p:cBhvr>
                                        <p:cTn id="14" dur="500"/>
                                        <p:tgtEl>
                                          <p:spTgt spid="11"/>
                                        </p:tgtEl>
                                      </p:cBhvr>
                                    </p:animEffec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Effect transition="in" filter="wipe(left)">
                                      <p:cBhvr>
                                        <p:cTn id="18" dur="500"/>
                                        <p:tgtEl>
                                          <p:spTgt spid="12"/>
                                        </p:tgtEl>
                                      </p:cBhvr>
                                    </p:animEffect>
                                  </p:childTnLst>
                                </p:cTn>
                              </p:par>
                            </p:childTnLst>
                          </p:cTn>
                        </p:par>
                        <p:par>
                          <p:cTn id="19" fill="hold">
                            <p:stCondLst>
                              <p:cond delay="1500"/>
                            </p:stCondLst>
                            <p:childTnLst>
                              <p:par>
                                <p:cTn id="20" presetID="22" presetClass="entr" presetSubtype="8" fill="hold" grpId="0" nodeType="afterEffect">
                                  <p:stCondLst>
                                    <p:cond delay="0"/>
                                  </p:stCondLst>
                                  <p:childTnLst>
                                    <p:set>
                                      <p:cBhvr>
                                        <p:cTn id="21" dur="1" fill="hold">
                                          <p:stCondLst>
                                            <p:cond delay="0"/>
                                          </p:stCondLst>
                                        </p:cTn>
                                        <p:tgtEl>
                                          <p:spTgt spid="13">
                                            <p:txEl>
                                              <p:pRg st="0" end="0"/>
                                            </p:txEl>
                                          </p:spTgt>
                                        </p:tgtEl>
                                        <p:attrNameLst>
                                          <p:attrName>style.visibility</p:attrName>
                                        </p:attrNameLst>
                                      </p:cBhvr>
                                      <p:to>
                                        <p:strVal val="visible"/>
                                      </p:to>
                                    </p:set>
                                    <p:animEffect transition="in" filter="wipe(left)">
                                      <p:cBhvr>
                                        <p:cTn id="22" dur="500"/>
                                        <p:tgtEl>
                                          <p:spTgt spid="1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3">
                                            <p:txEl>
                                              <p:pRg st="2" end="2"/>
                                            </p:txEl>
                                          </p:spTgt>
                                        </p:tgtEl>
                                        <p:attrNameLst>
                                          <p:attrName>style.visibility</p:attrName>
                                        </p:attrNameLst>
                                      </p:cBhvr>
                                      <p:to>
                                        <p:strVal val="visible"/>
                                      </p:to>
                                    </p:set>
                                    <p:animEffect transition="in" filter="wipe(left)">
                                      <p:cBhvr>
                                        <p:cTn id="27" dur="500"/>
                                        <p:tgtEl>
                                          <p:spTgt spid="13">
                                            <p:txEl>
                                              <p:pRg st="2" end="2"/>
                                            </p:txEl>
                                          </p:spTgt>
                                        </p:tgtEl>
                                      </p:cBhvr>
                                    </p:animEffect>
                                  </p:childTnLst>
                                </p:cTn>
                              </p:par>
                            </p:childTnLst>
                          </p:cTn>
                        </p:par>
                        <p:par>
                          <p:cTn id="28" fill="hold">
                            <p:stCondLst>
                              <p:cond delay="500"/>
                            </p:stCondLst>
                            <p:childTnLst>
                              <p:par>
                                <p:cTn id="29" presetID="22" presetClass="entr" presetSubtype="8" fill="hold" grpId="0" nodeType="afterEffect">
                                  <p:stCondLst>
                                    <p:cond delay="0"/>
                                  </p:stCondLst>
                                  <p:childTnLst>
                                    <p:set>
                                      <p:cBhvr>
                                        <p:cTn id="30" dur="1" fill="hold">
                                          <p:stCondLst>
                                            <p:cond delay="0"/>
                                          </p:stCondLst>
                                        </p:cTn>
                                        <p:tgtEl>
                                          <p:spTgt spid="13">
                                            <p:txEl>
                                              <p:pRg st="4" end="4"/>
                                            </p:txEl>
                                          </p:spTgt>
                                        </p:tgtEl>
                                        <p:attrNameLst>
                                          <p:attrName>style.visibility</p:attrName>
                                        </p:attrNameLst>
                                      </p:cBhvr>
                                      <p:to>
                                        <p:strVal val="visible"/>
                                      </p:to>
                                    </p:set>
                                    <p:animEffect transition="in" filter="wipe(left)">
                                      <p:cBhvr>
                                        <p:cTn id="31" dur="500"/>
                                        <p:tgtEl>
                                          <p:spTgt spid="1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p:bldP spid="12" grpId="0"/>
      <p:bldP spid="1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479321" y="2405177"/>
            <a:ext cx="552450" cy="250616"/>
          </a:xfrm>
          <a:prstGeom prst="roundRect">
            <a:avLst/>
          </a:prstGeom>
          <a:solidFill>
            <a:srgbClr val="4B75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a:p>
        </p:txBody>
      </p:sp>
      <p:sp>
        <p:nvSpPr>
          <p:cNvPr id="12" name="TextBox 11"/>
          <p:cNvSpPr txBox="1"/>
          <p:nvPr/>
        </p:nvSpPr>
        <p:spPr>
          <a:xfrm>
            <a:off x="435778" y="2343264"/>
            <a:ext cx="663679" cy="369332"/>
          </a:xfrm>
          <a:prstGeom prst="rect">
            <a:avLst/>
          </a:prstGeom>
          <a:noFill/>
        </p:spPr>
        <p:txBody>
          <a:bodyPr wrap="square" rtlCol="0" anchor="ctr" anchorCtr="0">
            <a:spAutoFit/>
          </a:bodyPr>
          <a:lstStyle/>
          <a:p>
            <a:pPr algn="ctr"/>
            <a:r>
              <a:rPr lang="en-US" b="1" dirty="0" smtClean="0">
                <a:solidFill>
                  <a:schemeClr val="bg1"/>
                </a:solidFill>
              </a:rPr>
              <a:t>16.1</a:t>
            </a:r>
            <a:endParaRPr lang="en-US" sz="2000" b="1" dirty="0" smtClean="0">
              <a:solidFill>
                <a:schemeClr val="bg1"/>
              </a:solidFill>
            </a:endParaRPr>
          </a:p>
        </p:txBody>
      </p:sp>
      <p:sp>
        <p:nvSpPr>
          <p:cNvPr id="13" name="TextBox 12"/>
          <p:cNvSpPr txBox="1"/>
          <p:nvPr/>
        </p:nvSpPr>
        <p:spPr>
          <a:xfrm>
            <a:off x="983074" y="2374042"/>
            <a:ext cx="2313647" cy="369332"/>
          </a:xfrm>
          <a:prstGeom prst="rect">
            <a:avLst/>
          </a:prstGeom>
          <a:noFill/>
        </p:spPr>
        <p:txBody>
          <a:bodyPr wrap="none" rtlCol="0">
            <a:spAutoFit/>
          </a:bodyPr>
          <a:lstStyle/>
          <a:p>
            <a:r>
              <a:rPr lang="en-US" b="1" dirty="0" smtClean="0">
                <a:solidFill>
                  <a:srgbClr val="4B7520"/>
                </a:solidFill>
                <a:latin typeface="Arial Rounded MT Bold" pitchFamily="34" charset="0"/>
              </a:rPr>
              <a:t>Learning Objective</a:t>
            </a:r>
            <a:endParaRPr lang="en-US" b="1" dirty="0">
              <a:solidFill>
                <a:srgbClr val="4B7520"/>
              </a:solidFill>
              <a:latin typeface="Arial Rounded MT Bold" pitchFamily="34" charset="0"/>
            </a:endParaRPr>
          </a:p>
        </p:txBody>
      </p:sp>
      <p:sp>
        <p:nvSpPr>
          <p:cNvPr id="14" name="TextBox 13"/>
          <p:cNvSpPr txBox="1"/>
          <p:nvPr/>
        </p:nvSpPr>
        <p:spPr>
          <a:xfrm>
            <a:off x="392237" y="2743374"/>
            <a:ext cx="8446963" cy="646331"/>
          </a:xfrm>
          <a:prstGeom prst="rect">
            <a:avLst/>
          </a:prstGeom>
          <a:noFill/>
        </p:spPr>
        <p:txBody>
          <a:bodyPr wrap="square" rtlCol="0">
            <a:spAutoFit/>
          </a:bodyPr>
          <a:lstStyle/>
          <a:p>
            <a:r>
              <a:rPr lang="en-US" dirty="0">
                <a:solidFill>
                  <a:srgbClr val="384EA2"/>
                </a:solidFill>
                <a:latin typeface="Arial" pitchFamily="34" charset="0"/>
                <a:cs typeface="Arial" pitchFamily="34" charset="0"/>
              </a:rPr>
              <a:t>Analyze how the </a:t>
            </a:r>
            <a:r>
              <a:rPr lang="en-US" dirty="0" smtClean="0">
                <a:solidFill>
                  <a:srgbClr val="384EA2"/>
                </a:solidFill>
                <a:latin typeface="Arial" pitchFamily="34" charset="0"/>
                <a:cs typeface="Arial" pitchFamily="34" charset="0"/>
              </a:rPr>
              <a:t>Fed’s interventions </a:t>
            </a:r>
            <a:r>
              <a:rPr lang="en-US" dirty="0">
                <a:solidFill>
                  <a:srgbClr val="384EA2"/>
                </a:solidFill>
                <a:latin typeface="Arial" pitchFamily="34" charset="0"/>
                <a:cs typeface="Arial" pitchFamily="34" charset="0"/>
              </a:rPr>
              <a:t>in </a:t>
            </a:r>
            <a:r>
              <a:rPr lang="en-US" dirty="0" smtClean="0">
                <a:solidFill>
                  <a:srgbClr val="384EA2"/>
                </a:solidFill>
                <a:latin typeface="Arial" pitchFamily="34" charset="0"/>
                <a:cs typeface="Arial" pitchFamily="34" charset="0"/>
              </a:rPr>
              <a:t>foreign exchange markets affect </a:t>
            </a:r>
            <a:r>
              <a:rPr lang="en-US" dirty="0">
                <a:solidFill>
                  <a:srgbClr val="384EA2"/>
                </a:solidFill>
                <a:latin typeface="Arial" pitchFamily="34" charset="0"/>
                <a:cs typeface="Arial" pitchFamily="34" charset="0"/>
              </a:rPr>
              <a:t>the U.S.</a:t>
            </a:r>
          </a:p>
          <a:p>
            <a:r>
              <a:rPr lang="en-US" dirty="0">
                <a:solidFill>
                  <a:srgbClr val="384EA2"/>
                </a:solidFill>
                <a:latin typeface="Arial" pitchFamily="34" charset="0"/>
                <a:cs typeface="Arial" pitchFamily="34" charset="0"/>
              </a:rPr>
              <a:t>monetary base.</a:t>
            </a:r>
          </a:p>
        </p:txBody>
      </p:sp>
    </p:spTree>
    <p:extLst>
      <p:ext uri="{BB962C8B-B14F-4D97-AF65-F5344CB8AC3E}">
        <p14:creationId xmlns:p14="http://schemas.microsoft.com/office/powerpoint/2010/main" val="1407324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grpId="0" nodeType="after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strVal val="#ppt_h"/>
                                          </p:val>
                                        </p:tav>
                                        <p:tav tm="100000">
                                          <p:val>
                                            <p:strVal val="#ppt_h"/>
                                          </p:val>
                                        </p:tav>
                                      </p:tavLst>
                                    </p:anim>
                                  </p:childTnLst>
                                </p:cTn>
                              </p:par>
                              <p:par>
                                <p:cTn id="9" presetID="17" presetClass="entr" presetSubtype="1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p:cTn id="11" dur="500" fill="hold"/>
                                        <p:tgtEl>
                                          <p:spTgt spid="12"/>
                                        </p:tgtEl>
                                        <p:attrNameLst>
                                          <p:attrName>ppt_w</p:attrName>
                                        </p:attrNameLst>
                                      </p:cBhvr>
                                      <p:tavLst>
                                        <p:tav tm="0">
                                          <p:val>
                                            <p:fltVal val="0"/>
                                          </p:val>
                                        </p:tav>
                                        <p:tav tm="100000">
                                          <p:val>
                                            <p:strVal val="#ppt_w"/>
                                          </p:val>
                                        </p:tav>
                                      </p:tavLst>
                                    </p:anim>
                                    <p:anim calcmode="lin" valueType="num">
                                      <p:cBhvr>
                                        <p:cTn id="12" dur="500" fill="hold"/>
                                        <p:tgtEl>
                                          <p:spTgt spid="12"/>
                                        </p:tgtEl>
                                        <p:attrNameLst>
                                          <p:attrName>ppt_h</p:attrName>
                                        </p:attrNameLst>
                                      </p:cBhvr>
                                      <p:tavLst>
                                        <p:tav tm="0">
                                          <p:val>
                                            <p:strVal val="#ppt_h"/>
                                          </p:val>
                                        </p:tav>
                                        <p:tav tm="100000">
                                          <p:val>
                                            <p:strVal val="#ppt_h"/>
                                          </p:val>
                                        </p:tav>
                                      </p:tavLst>
                                    </p:anim>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wipe(left)">
                                      <p:cBhvr>
                                        <p:cTn id="16" dur="500"/>
                                        <p:tgtEl>
                                          <p:spTgt spid="13"/>
                                        </p:tgtEl>
                                      </p:cBhvr>
                                    </p:animEffect>
                                  </p:childTnLst>
                                </p:cTn>
                              </p:par>
                            </p:childTnLst>
                          </p:cTn>
                        </p:par>
                        <p:par>
                          <p:cTn id="17" fill="hold">
                            <p:stCondLst>
                              <p:cond delay="1000"/>
                            </p:stCondLst>
                            <p:childTnLst>
                              <p:par>
                                <p:cTn id="18" presetID="22" presetClass="entr" presetSubtype="8" fill="hold" grpId="0" nodeType="after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wipe(left)">
                                      <p:cBhvr>
                                        <p:cTn id="2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p:bldP spid="13" grpId="0"/>
      <p:bldP spid="14"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9" name="Rectangle 8"/>
          <p:cNvSpPr/>
          <p:nvPr/>
        </p:nvSpPr>
        <p:spPr>
          <a:xfrm>
            <a:off x="453476" y="1143000"/>
            <a:ext cx="8231461" cy="4247317"/>
          </a:xfrm>
          <a:prstGeom prst="rect">
            <a:avLst/>
          </a:prstGeom>
        </p:spPr>
        <p:txBody>
          <a:bodyPr wrap="square">
            <a:spAutoFit/>
          </a:bodyPr>
          <a:lstStyle/>
          <a:p>
            <a:r>
              <a:rPr lang="en-US" dirty="0"/>
              <a:t>In the late 2000s, there was considerable controversy over the policy of the Chinese </a:t>
            </a:r>
            <a:r>
              <a:rPr lang="en-US" dirty="0" smtClean="0"/>
              <a:t>government pegging </a:t>
            </a:r>
            <a:r>
              <a:rPr lang="en-US" dirty="0"/>
              <a:t>its currency, the yuan, against the U.S. dollar. </a:t>
            </a:r>
            <a:endParaRPr lang="en-US" dirty="0" smtClean="0"/>
          </a:p>
          <a:p>
            <a:endParaRPr lang="en-US" sz="900" dirty="0"/>
          </a:p>
          <a:p>
            <a:r>
              <a:rPr lang="en-US" dirty="0" smtClean="0"/>
              <a:t>In 1994, the Chinese pegged </a:t>
            </a:r>
            <a:r>
              <a:rPr lang="en-US" dirty="0"/>
              <a:t>the value of the yuan to the </a:t>
            </a:r>
            <a:r>
              <a:rPr lang="en-US" dirty="0" smtClean="0"/>
              <a:t>dollar at </a:t>
            </a:r>
            <a:r>
              <a:rPr lang="en-US" dirty="0"/>
              <a:t>a fixed rate of 8.28 yuan to the dollar. </a:t>
            </a:r>
            <a:r>
              <a:rPr lang="en-US" dirty="0" smtClean="0"/>
              <a:t>By </a:t>
            </a:r>
            <a:r>
              <a:rPr lang="en-US" dirty="0"/>
              <a:t>the early 2000s, many economists argued that the yuan was </a:t>
            </a:r>
            <a:r>
              <a:rPr lang="en-US" dirty="0" smtClean="0"/>
              <a:t>undervalued, and some </a:t>
            </a:r>
            <a:r>
              <a:rPr lang="en-US" dirty="0"/>
              <a:t>U.S. firms claimed that the </a:t>
            </a:r>
            <a:r>
              <a:rPr lang="en-US" dirty="0" smtClean="0"/>
              <a:t>undervaluation of </a:t>
            </a:r>
            <a:r>
              <a:rPr lang="en-US" dirty="0"/>
              <a:t>the yuan gave Chinese firms an unfair advantage in competing with U.S. </a:t>
            </a:r>
            <a:r>
              <a:rPr lang="en-US" dirty="0" smtClean="0"/>
              <a:t>firms.</a:t>
            </a:r>
          </a:p>
          <a:p>
            <a:endParaRPr lang="en-US" sz="900" dirty="0"/>
          </a:p>
          <a:p>
            <a:r>
              <a:rPr lang="en-US" dirty="0" smtClean="0"/>
              <a:t>In </a:t>
            </a:r>
            <a:r>
              <a:rPr lang="en-US" dirty="0"/>
              <a:t>mid-2010, President Barack Obama </a:t>
            </a:r>
            <a:r>
              <a:rPr lang="en-US" dirty="0" smtClean="0"/>
              <a:t>argued that </a:t>
            </a:r>
            <a:r>
              <a:rPr lang="en-US" dirty="0"/>
              <a:t>“market-determined exchange rates are essential to global economic activity.” </a:t>
            </a:r>
            <a:endParaRPr lang="en-US" dirty="0" smtClean="0"/>
          </a:p>
          <a:p>
            <a:endParaRPr lang="en-US" sz="900" dirty="0"/>
          </a:p>
          <a:p>
            <a:r>
              <a:rPr lang="en-US" dirty="0" smtClean="0"/>
              <a:t>The Chinese </a:t>
            </a:r>
            <a:r>
              <a:rPr lang="en-US" dirty="0"/>
              <a:t>central bank responded a few days later that it would return to allowing </a:t>
            </a:r>
            <a:r>
              <a:rPr lang="en-US" dirty="0" smtClean="0"/>
              <a:t>the value </a:t>
            </a:r>
            <a:r>
              <a:rPr lang="en-US" dirty="0"/>
              <a:t>of the yuan to change based on movements in </a:t>
            </a:r>
            <a:r>
              <a:rPr lang="en-US" dirty="0" smtClean="0"/>
              <a:t>other </a:t>
            </a:r>
            <a:r>
              <a:rPr lang="en-US" dirty="0"/>
              <a:t>currencies. </a:t>
            </a:r>
            <a:endParaRPr lang="en-US" dirty="0" smtClean="0"/>
          </a:p>
          <a:p>
            <a:endParaRPr lang="en-US" sz="900" dirty="0"/>
          </a:p>
          <a:p>
            <a:r>
              <a:rPr lang="en-US" dirty="0" smtClean="0"/>
              <a:t>By </a:t>
            </a:r>
            <a:r>
              <a:rPr lang="en-US" dirty="0"/>
              <a:t>late </a:t>
            </a:r>
            <a:r>
              <a:rPr lang="en-US" dirty="0" smtClean="0"/>
              <a:t>2010, however</a:t>
            </a:r>
            <a:r>
              <a:rPr lang="en-US" dirty="0"/>
              <a:t>, the exchange rate between the yuan and the dollar had changed </a:t>
            </a:r>
            <a:r>
              <a:rPr lang="en-US" dirty="0" smtClean="0"/>
              <a:t>relatively little.</a:t>
            </a:r>
          </a:p>
        </p:txBody>
      </p:sp>
      <p:sp>
        <p:nvSpPr>
          <p:cNvPr id="5" name="Rectangle 4"/>
          <p:cNvSpPr/>
          <p:nvPr/>
        </p:nvSpPr>
        <p:spPr>
          <a:xfrm>
            <a:off x="448104" y="430768"/>
            <a:ext cx="3219151" cy="400110"/>
          </a:xfrm>
          <a:prstGeom prst="rect">
            <a:avLst/>
          </a:prstGeom>
        </p:spPr>
        <p:txBody>
          <a:bodyPr wrap="none">
            <a:spAutoFit/>
          </a:bodyPr>
          <a:lstStyle/>
          <a:p>
            <a:r>
              <a:rPr lang="en-US" sz="2000" b="1" dirty="0">
                <a:solidFill>
                  <a:srgbClr val="CF8B2D"/>
                </a:solidFill>
              </a:rPr>
              <a:t>China and the Dollar Peg</a:t>
            </a:r>
            <a:endParaRPr lang="en-US" sz="2000" dirty="0">
              <a:solidFill>
                <a:srgbClr val="CF8B2D"/>
              </a:solidFill>
            </a:endParaRPr>
          </a:p>
        </p:txBody>
      </p:sp>
    </p:spTree>
    <p:extLst>
      <p:ext uri="{BB962C8B-B14F-4D97-AF65-F5344CB8AC3E}">
        <p14:creationId xmlns:p14="http://schemas.microsoft.com/office/powerpoint/2010/main" val="4150145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wipe(left)">
                                      <p:cBhvr>
                                        <p:cTn id="11" dur="500"/>
                                        <p:tgtEl>
                                          <p:spTgt spid="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9">
                                            <p:txEl>
                                              <p:pRg st="2" end="2"/>
                                            </p:txEl>
                                          </p:spTgt>
                                        </p:tgtEl>
                                        <p:attrNameLst>
                                          <p:attrName>style.visibility</p:attrName>
                                        </p:attrNameLst>
                                      </p:cBhvr>
                                      <p:to>
                                        <p:strVal val="visible"/>
                                      </p:to>
                                    </p:set>
                                    <p:animEffect transition="in" filter="wipe(left)">
                                      <p:cBhvr>
                                        <p:cTn id="16" dur="500"/>
                                        <p:tgtEl>
                                          <p:spTgt spid="9">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animEffect transition="in" filter="wipe(left)">
                                      <p:cBhvr>
                                        <p:cTn id="21" dur="500"/>
                                        <p:tgtEl>
                                          <p:spTgt spid="9">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9">
                                            <p:txEl>
                                              <p:pRg st="6" end="6"/>
                                            </p:txEl>
                                          </p:spTgt>
                                        </p:tgtEl>
                                        <p:attrNameLst>
                                          <p:attrName>style.visibility</p:attrName>
                                        </p:attrNameLst>
                                      </p:cBhvr>
                                      <p:to>
                                        <p:strVal val="visible"/>
                                      </p:to>
                                    </p:set>
                                    <p:animEffect transition="in" filter="wipe(left)">
                                      <p:cBhvr>
                                        <p:cTn id="26" dur="500"/>
                                        <p:tgtEl>
                                          <p:spTgt spid="9">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9">
                                            <p:txEl>
                                              <p:pRg st="8" end="8"/>
                                            </p:txEl>
                                          </p:spTgt>
                                        </p:tgtEl>
                                        <p:attrNameLst>
                                          <p:attrName>style.visibility</p:attrName>
                                        </p:attrNameLst>
                                      </p:cBhvr>
                                      <p:to>
                                        <p:strVal val="visible"/>
                                      </p:to>
                                    </p:set>
                                    <p:animEffect transition="in" filter="wipe(left)">
                                      <p:cBhvr>
                                        <p:cTn id="31"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5"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Exchange Rate Regimes and the International Financial System</a:t>
            </a:r>
          </a:p>
        </p:txBody>
      </p:sp>
      <p:sp>
        <p:nvSpPr>
          <p:cNvPr id="6" name="Round Same Side Corner Rectangle 5"/>
          <p:cNvSpPr/>
          <p:nvPr/>
        </p:nvSpPr>
        <p:spPr bwMode="auto">
          <a:xfrm>
            <a:off x="457200" y="4419600"/>
            <a:ext cx="1123950" cy="266700"/>
          </a:xfrm>
          <a:prstGeom prst="round2SameRect">
            <a:avLst/>
          </a:prstGeom>
          <a:solidFill>
            <a:srgbClr val="4B7520"/>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2"/>
              </a:solidFill>
              <a:effectLst/>
              <a:latin typeface="Arial" charset="0"/>
            </a:endParaRPr>
          </a:p>
        </p:txBody>
      </p:sp>
      <p:sp>
        <p:nvSpPr>
          <p:cNvPr id="7" name="TextBox 6"/>
          <p:cNvSpPr txBox="1"/>
          <p:nvPr/>
        </p:nvSpPr>
        <p:spPr>
          <a:xfrm>
            <a:off x="457200" y="4419600"/>
            <a:ext cx="1162050" cy="307777"/>
          </a:xfrm>
          <a:prstGeom prst="rect">
            <a:avLst/>
          </a:prstGeom>
          <a:noFill/>
        </p:spPr>
        <p:txBody>
          <a:bodyPr wrap="square" rtlCol="0" anchor="ctr" anchorCtr="0">
            <a:spAutoFit/>
          </a:bodyPr>
          <a:lstStyle/>
          <a:p>
            <a:pPr algn="ctr"/>
            <a:r>
              <a:rPr lang="en-US" sz="1400" b="1" dirty="0" smtClean="0">
                <a:solidFill>
                  <a:schemeClr val="bg1"/>
                </a:solidFill>
              </a:rPr>
              <a:t>Figure 16.5</a:t>
            </a:r>
          </a:p>
        </p:txBody>
      </p:sp>
      <p:cxnSp>
        <p:nvCxnSpPr>
          <p:cNvPr id="8" name="Straight Connector 7"/>
          <p:cNvCxnSpPr/>
          <p:nvPr/>
        </p:nvCxnSpPr>
        <p:spPr bwMode="auto">
          <a:xfrm>
            <a:off x="457200" y="4686300"/>
            <a:ext cx="8305800" cy="0"/>
          </a:xfrm>
          <a:prstGeom prst="line">
            <a:avLst/>
          </a:prstGeom>
          <a:noFill/>
          <a:ln w="15875" cap="flat" cmpd="sng" algn="ctr">
            <a:solidFill>
              <a:srgbClr val="4B7520"/>
            </a:solidFill>
            <a:prstDash val="solid"/>
            <a:round/>
            <a:headEnd type="none" w="med" len="med"/>
            <a:tailEnd type="none" w="med" len="med"/>
          </a:ln>
          <a:effectLst/>
        </p:spPr>
      </p:cxnSp>
      <p:sp>
        <p:nvSpPr>
          <p:cNvPr id="10" name="TextBox 9"/>
          <p:cNvSpPr txBox="1"/>
          <p:nvPr/>
        </p:nvSpPr>
        <p:spPr>
          <a:xfrm>
            <a:off x="361950" y="4686300"/>
            <a:ext cx="8324850" cy="338554"/>
          </a:xfrm>
          <a:prstGeom prst="rect">
            <a:avLst/>
          </a:prstGeom>
          <a:noFill/>
        </p:spPr>
        <p:txBody>
          <a:bodyPr wrap="square" rtlCol="0">
            <a:spAutoFit/>
          </a:bodyPr>
          <a:lstStyle/>
          <a:p>
            <a:r>
              <a:rPr lang="en-US" sz="1600" b="1" dirty="0">
                <a:solidFill>
                  <a:srgbClr val="384EA2"/>
                </a:solidFill>
              </a:rPr>
              <a:t>The </a:t>
            </a:r>
            <a:r>
              <a:rPr lang="en-US" sz="1600" b="1" dirty="0" smtClean="0">
                <a:solidFill>
                  <a:srgbClr val="384EA2"/>
                </a:solidFill>
              </a:rPr>
              <a:t>Yuan–Dollar Exchange </a:t>
            </a:r>
            <a:r>
              <a:rPr lang="en-US" sz="1600" b="1" dirty="0">
                <a:solidFill>
                  <a:srgbClr val="384EA2"/>
                </a:solidFill>
              </a:rPr>
              <a:t>Rate</a:t>
            </a:r>
            <a:endParaRPr lang="en-US" sz="1600" dirty="0">
              <a:solidFill>
                <a:srgbClr val="384EA2"/>
              </a:solidFill>
            </a:endParaRPr>
          </a:p>
        </p:txBody>
      </p:sp>
      <p:sp>
        <p:nvSpPr>
          <p:cNvPr id="11" name="TextBox 10"/>
          <p:cNvSpPr txBox="1"/>
          <p:nvPr/>
        </p:nvSpPr>
        <p:spPr>
          <a:xfrm>
            <a:off x="457200" y="4953000"/>
            <a:ext cx="8543925" cy="1569660"/>
          </a:xfrm>
          <a:prstGeom prst="rect">
            <a:avLst/>
          </a:prstGeom>
          <a:noFill/>
        </p:spPr>
        <p:txBody>
          <a:bodyPr wrap="square" rtlCol="0">
            <a:spAutoFit/>
          </a:bodyPr>
          <a:lstStyle/>
          <a:p>
            <a:r>
              <a:rPr lang="en-US" sz="1600" dirty="0"/>
              <a:t>China began explicitly </a:t>
            </a:r>
            <a:r>
              <a:rPr lang="en-US" sz="1600" dirty="0" smtClean="0"/>
              <a:t>pegging the </a:t>
            </a:r>
            <a:r>
              <a:rPr lang="en-US" sz="1600" dirty="0"/>
              <a:t>value of the yuan to the </a:t>
            </a:r>
            <a:r>
              <a:rPr lang="en-US" sz="1600" dirty="0" smtClean="0"/>
              <a:t>dollar in </a:t>
            </a:r>
            <a:r>
              <a:rPr lang="en-US" sz="1600" dirty="0"/>
              <a:t>1994. Between July 2005 </a:t>
            </a:r>
            <a:r>
              <a:rPr lang="en-US" sz="1600" dirty="0" smtClean="0"/>
              <a:t>and July </a:t>
            </a:r>
            <a:r>
              <a:rPr lang="en-US" sz="1600" dirty="0"/>
              <a:t>2008, China allowed </a:t>
            </a:r>
            <a:r>
              <a:rPr lang="en-US" sz="1600" dirty="0" smtClean="0"/>
              <a:t>the value </a:t>
            </a:r>
            <a:r>
              <a:rPr lang="en-US" sz="1600" dirty="0"/>
              <a:t>of the yuan to rise </a:t>
            </a:r>
            <a:r>
              <a:rPr lang="en-US" sz="1600" dirty="0" smtClean="0"/>
              <a:t>against the </a:t>
            </a:r>
            <a:r>
              <a:rPr lang="en-US" sz="1600" dirty="0"/>
              <a:t>dollar before returning to </a:t>
            </a:r>
            <a:r>
              <a:rPr lang="en-US" sz="1600" dirty="0" smtClean="0"/>
              <a:t>a hard </a:t>
            </a:r>
            <a:r>
              <a:rPr lang="en-US" sz="1600" dirty="0"/>
              <a:t>peg at about 6.83 yuan </a:t>
            </a:r>
            <a:r>
              <a:rPr lang="en-US" sz="1600" dirty="0" smtClean="0"/>
              <a:t>to the </a:t>
            </a:r>
            <a:r>
              <a:rPr lang="en-US" sz="1600" dirty="0"/>
              <a:t>dollar</a:t>
            </a:r>
            <a:r>
              <a:rPr lang="en-US" sz="1600" dirty="0" smtClean="0"/>
              <a:t>.</a:t>
            </a:r>
          </a:p>
          <a:p>
            <a:r>
              <a:rPr lang="en-US" sz="1600" dirty="0" smtClean="0"/>
              <a:t>Although </a:t>
            </a:r>
            <a:r>
              <a:rPr lang="en-US" sz="1600" dirty="0"/>
              <a:t>the </a:t>
            </a:r>
            <a:r>
              <a:rPr lang="en-US" sz="1600" dirty="0" smtClean="0"/>
              <a:t>central bank </a:t>
            </a:r>
            <a:r>
              <a:rPr lang="en-US" sz="1600" dirty="0"/>
              <a:t>of China announced in </a:t>
            </a:r>
            <a:r>
              <a:rPr lang="en-US" sz="1600" dirty="0" smtClean="0"/>
              <a:t>June 2010 </a:t>
            </a:r>
            <a:r>
              <a:rPr lang="en-US" sz="1600" dirty="0"/>
              <a:t>that it would return </a:t>
            </a:r>
            <a:r>
              <a:rPr lang="en-US" sz="1600" dirty="0" smtClean="0"/>
              <a:t>to allowing </a:t>
            </a:r>
            <a:r>
              <a:rPr lang="en-US" sz="1600" dirty="0"/>
              <a:t>the value of the yuan </a:t>
            </a:r>
            <a:r>
              <a:rPr lang="en-US" sz="1600" dirty="0" smtClean="0"/>
              <a:t>to rise </a:t>
            </a:r>
            <a:r>
              <a:rPr lang="en-US" sz="1600" dirty="0"/>
              <a:t>against the dollar, initially </a:t>
            </a:r>
            <a:r>
              <a:rPr lang="en-US" sz="1600" dirty="0" smtClean="0"/>
              <a:t>no significant </a:t>
            </a:r>
            <a:r>
              <a:rPr lang="en-US" sz="1600" dirty="0"/>
              <a:t>increase occurred</a:t>
            </a:r>
            <a:r>
              <a:rPr lang="en-US" sz="1600" dirty="0" smtClean="0"/>
              <a:t>.</a:t>
            </a:r>
            <a:r>
              <a:rPr lang="en-US" sz="1600" dirty="0" smtClean="0">
                <a:solidFill>
                  <a:srgbClr val="4B7520"/>
                </a:solidFill>
              </a:rPr>
              <a:t>•</a:t>
            </a:r>
            <a:endParaRPr lang="en-US" sz="1600" dirty="0">
              <a:solidFill>
                <a:srgbClr val="4B7520"/>
              </a:solidFill>
            </a:endParaRPr>
          </a:p>
          <a:p>
            <a:endParaRPr lang="en-US" sz="1600" dirty="0">
              <a:solidFill>
                <a:srgbClr val="4B7520"/>
              </a:solidFill>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43000" y="914400"/>
            <a:ext cx="6562725" cy="3190875"/>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43000" y="914400"/>
            <a:ext cx="6562725" cy="3190875"/>
          </a:xfrm>
          <a:prstGeom prst="rect">
            <a:avLst/>
          </a:prstGeom>
        </p:spPr>
      </p:pic>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3000" y="914400"/>
            <a:ext cx="6562725" cy="3190875"/>
          </a:xfrm>
          <a:prstGeom prst="rect">
            <a:avLst/>
          </a:prstGeom>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43000" y="914400"/>
            <a:ext cx="6562725" cy="3190875"/>
          </a:xfrm>
          <a:prstGeom prst="rect">
            <a:avLst/>
          </a:prstGeom>
        </p:spPr>
      </p:pic>
    </p:spTree>
    <p:extLst>
      <p:ext uri="{BB962C8B-B14F-4D97-AF65-F5344CB8AC3E}">
        <p14:creationId xmlns:p14="http://schemas.microsoft.com/office/powerpoint/2010/main" val="1195818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left)">
                                      <p:cBhvr>
                                        <p:cTn id="10" dur="500"/>
                                        <p:tgtEl>
                                          <p:spTgt spid="7"/>
                                        </p:tgtEl>
                                      </p:cBhvr>
                                    </p:animEffect>
                                  </p:childTnLst>
                                </p:cTn>
                              </p:par>
                            </p:childTnLst>
                          </p:cTn>
                        </p:par>
                        <p:par>
                          <p:cTn id="11" fill="hold">
                            <p:stCondLst>
                              <p:cond delay="500"/>
                            </p:stCondLst>
                            <p:childTnLst>
                              <p:par>
                                <p:cTn id="12" presetID="22" presetClass="entr" presetSubtype="8" fill="hold"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wipe(left)">
                                      <p:cBhvr>
                                        <p:cTn id="14" dur="500"/>
                                        <p:tgtEl>
                                          <p:spTgt spid="8"/>
                                        </p:tgtEl>
                                      </p:cBhvr>
                                    </p:animEffect>
                                  </p:childTnLst>
                                </p:cTn>
                              </p:par>
                            </p:childTnLst>
                          </p:cTn>
                        </p:par>
                        <p:par>
                          <p:cTn id="15" fill="hold">
                            <p:stCondLst>
                              <p:cond delay="1000"/>
                            </p:stCondLst>
                            <p:childTnLst>
                              <p:par>
                                <p:cTn id="16" presetID="22" presetClass="entr" presetSubtype="8" fill="hold" grpId="0" nodeType="after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wipe(left)">
                                      <p:cBhvr>
                                        <p:cTn id="18" dur="500"/>
                                        <p:tgtEl>
                                          <p:spTgt spid="10"/>
                                        </p:tgtEl>
                                      </p:cBhvr>
                                    </p:animEffect>
                                  </p:childTnLst>
                                </p:cTn>
                              </p:par>
                            </p:childTnLst>
                          </p:cTn>
                        </p:par>
                        <p:par>
                          <p:cTn id="19" fill="hold">
                            <p:stCondLst>
                              <p:cond delay="1500"/>
                            </p:stCondLst>
                            <p:childTnLst>
                              <p:par>
                                <p:cTn id="20" presetID="22" presetClass="entr" presetSubtype="8" fill="hold" grpId="0" nodeType="afterEffect">
                                  <p:stCondLst>
                                    <p:cond delay="0"/>
                                  </p:stCondLst>
                                  <p:childTnLst>
                                    <p:set>
                                      <p:cBhvr>
                                        <p:cTn id="21" dur="1" fill="hold">
                                          <p:stCondLst>
                                            <p:cond delay="0"/>
                                          </p:stCondLst>
                                        </p:cTn>
                                        <p:tgtEl>
                                          <p:spTgt spid="11">
                                            <p:txEl>
                                              <p:pRg st="0" end="0"/>
                                            </p:txEl>
                                          </p:spTgt>
                                        </p:tgtEl>
                                        <p:attrNameLst>
                                          <p:attrName>style.visibility</p:attrName>
                                        </p:attrNameLst>
                                      </p:cBhvr>
                                      <p:to>
                                        <p:strVal val="visible"/>
                                      </p:to>
                                    </p:set>
                                    <p:animEffect transition="in" filter="wipe(left)">
                                      <p:cBhvr>
                                        <p:cTn id="22" dur="500"/>
                                        <p:tgtEl>
                                          <p:spTgt spid="11">
                                            <p:txEl>
                                              <p:pRg st="0" end="0"/>
                                            </p:txEl>
                                          </p:spTgt>
                                        </p:tgtEl>
                                      </p:cBhvr>
                                    </p:animEffect>
                                  </p:childTnLst>
                                </p:cTn>
                              </p:par>
                            </p:childTnLst>
                          </p:cTn>
                        </p:par>
                        <p:par>
                          <p:cTn id="23" fill="hold">
                            <p:stCondLst>
                              <p:cond delay="2500"/>
                            </p:stCondLst>
                            <p:childTnLst>
                              <p:par>
                                <p:cTn id="24" presetID="22" presetClass="entr" presetSubtype="8" fill="hold" nodeType="after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wipe(left)">
                                      <p:cBhvr>
                                        <p:cTn id="26" dur="500"/>
                                        <p:tgtEl>
                                          <p:spTgt spid="5"/>
                                        </p:tgtEl>
                                      </p:cBhvr>
                                    </p:animEffect>
                                  </p:childTnLst>
                                </p:cTn>
                              </p:par>
                            </p:childTnLst>
                          </p:cTn>
                        </p:par>
                        <p:par>
                          <p:cTn id="27" fill="hold">
                            <p:stCondLst>
                              <p:cond delay="3000"/>
                            </p:stCondLst>
                            <p:childTnLst>
                              <p:par>
                                <p:cTn id="28" presetID="22" presetClass="entr" presetSubtype="1" fill="hold" nodeType="after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wipe(up)">
                                      <p:cBhvr>
                                        <p:cTn id="30" dur="500"/>
                                        <p:tgtEl>
                                          <p:spTgt spid="12"/>
                                        </p:tgtEl>
                                      </p:cBhvr>
                                    </p:animEffect>
                                  </p:childTnLst>
                                </p:cTn>
                              </p:par>
                            </p:childTnLst>
                          </p:cTn>
                        </p:par>
                        <p:par>
                          <p:cTn id="31" fill="hold">
                            <p:stCondLst>
                              <p:cond delay="3500"/>
                            </p:stCondLst>
                            <p:childTnLst>
                              <p:par>
                                <p:cTn id="32" presetID="22" presetClass="entr" presetSubtype="8" fill="hold" nodeType="after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wipe(left)">
                                      <p:cBhvr>
                                        <p:cTn id="34" dur="500"/>
                                        <p:tgtEl>
                                          <p:spTgt spid="9"/>
                                        </p:tgtEl>
                                      </p:cBhvr>
                                    </p:animEffect>
                                  </p:childTnLst>
                                </p:cTn>
                              </p:par>
                            </p:childTnLst>
                          </p:cTn>
                        </p:par>
                        <p:par>
                          <p:cTn id="35" fill="hold">
                            <p:stCondLst>
                              <p:cond delay="4000"/>
                            </p:stCondLst>
                            <p:childTnLst>
                              <p:par>
                                <p:cTn id="36" presetID="22" presetClass="entr" presetSubtype="8" fill="hold" nodeType="afterEffect">
                                  <p:stCondLst>
                                    <p:cond delay="0"/>
                                  </p:stCondLst>
                                  <p:childTnLst>
                                    <p:set>
                                      <p:cBhvr>
                                        <p:cTn id="37" dur="1" fill="hold">
                                          <p:stCondLst>
                                            <p:cond delay="0"/>
                                          </p:stCondLst>
                                        </p:cTn>
                                        <p:tgtEl>
                                          <p:spTgt spid="13"/>
                                        </p:tgtEl>
                                        <p:attrNameLst>
                                          <p:attrName>style.visibility</p:attrName>
                                        </p:attrNameLst>
                                      </p:cBhvr>
                                      <p:to>
                                        <p:strVal val="visible"/>
                                      </p:to>
                                    </p:set>
                                    <p:animEffect transition="in" filter="wipe(left)">
                                      <p:cBhvr>
                                        <p:cTn id="38" dur="500"/>
                                        <p:tgtEl>
                                          <p:spTgt spid="13"/>
                                        </p:tgtEl>
                                      </p:cBhvr>
                                    </p:animEffect>
                                  </p:childTnLst>
                                </p:cTn>
                              </p:par>
                            </p:childTnLst>
                          </p:cTn>
                        </p:par>
                        <p:par>
                          <p:cTn id="39" fill="hold">
                            <p:stCondLst>
                              <p:cond delay="4500"/>
                            </p:stCondLst>
                            <p:childTnLst>
                              <p:par>
                                <p:cTn id="40" presetID="22" presetClass="entr" presetSubtype="8" fill="hold" grpId="0" nodeType="afterEffect">
                                  <p:stCondLst>
                                    <p:cond delay="0"/>
                                  </p:stCondLst>
                                  <p:childTnLst>
                                    <p:set>
                                      <p:cBhvr>
                                        <p:cTn id="41" dur="1" fill="hold">
                                          <p:stCondLst>
                                            <p:cond delay="0"/>
                                          </p:stCondLst>
                                        </p:cTn>
                                        <p:tgtEl>
                                          <p:spTgt spid="11">
                                            <p:txEl>
                                              <p:pRg st="1" end="1"/>
                                            </p:txEl>
                                          </p:spTgt>
                                        </p:tgtEl>
                                        <p:attrNameLst>
                                          <p:attrName>style.visibility</p:attrName>
                                        </p:attrNameLst>
                                      </p:cBhvr>
                                      <p:to>
                                        <p:strVal val="visible"/>
                                      </p:to>
                                    </p:set>
                                    <p:animEffect transition="in" filter="wipe(left)">
                                      <p:cBhvr>
                                        <p:cTn id="42" dur="500"/>
                                        <p:tgtEl>
                                          <p:spTgt spid="1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10" grpId="0"/>
      <p:bldP spid="11" grpId="0" uiExpand="1"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7675" y="639542"/>
            <a:ext cx="8077199" cy="5456457"/>
          </a:xfrm>
          <a:prstGeom prst="rect">
            <a:avLst/>
          </a:prstGeom>
        </p:spPr>
      </p:pic>
      <p:sp>
        <p:nvSpPr>
          <p:cNvPr id="12" name="TextBox 11"/>
          <p:cNvSpPr txBox="1"/>
          <p:nvPr/>
        </p:nvSpPr>
        <p:spPr>
          <a:xfrm>
            <a:off x="914400" y="725269"/>
            <a:ext cx="3674404" cy="400110"/>
          </a:xfrm>
          <a:prstGeom prst="rect">
            <a:avLst/>
          </a:prstGeom>
          <a:noFill/>
        </p:spPr>
        <p:txBody>
          <a:bodyPr wrap="none" rtlCol="0">
            <a:spAutoFit/>
          </a:bodyPr>
          <a:lstStyle/>
          <a:p>
            <a:r>
              <a:rPr lang="en-US" sz="2000" b="1" dirty="0" smtClean="0">
                <a:solidFill>
                  <a:srgbClr val="8C3103"/>
                </a:solidFill>
                <a:latin typeface="Arial" pitchFamily="34" charset="0"/>
                <a:cs typeface="Arial" pitchFamily="34" charset="0"/>
              </a:rPr>
              <a:t>Answering the Key Question</a:t>
            </a:r>
            <a:endParaRPr lang="en-US" sz="2000" b="1" dirty="0">
              <a:solidFill>
                <a:srgbClr val="8C3103"/>
              </a:solidFill>
              <a:latin typeface="Arial" pitchFamily="34" charset="0"/>
              <a:cs typeface="Arial" pitchFamily="34" charset="0"/>
            </a:endParaRPr>
          </a:p>
        </p:txBody>
      </p:sp>
      <p:sp>
        <p:nvSpPr>
          <p:cNvPr id="13" name="TextBox 12"/>
          <p:cNvSpPr txBox="1"/>
          <p:nvPr/>
        </p:nvSpPr>
        <p:spPr>
          <a:xfrm>
            <a:off x="476249" y="1140797"/>
            <a:ext cx="8048625" cy="4955203"/>
          </a:xfrm>
          <a:prstGeom prst="rect">
            <a:avLst/>
          </a:prstGeom>
          <a:noFill/>
        </p:spPr>
        <p:txBody>
          <a:bodyPr wrap="square" rtlCol="0">
            <a:spAutoFit/>
          </a:bodyPr>
          <a:lstStyle/>
          <a:p>
            <a:pPr>
              <a:lnSpc>
                <a:spcPts val="2400"/>
              </a:lnSpc>
            </a:pPr>
            <a:r>
              <a:rPr lang="en-US" dirty="0">
                <a:latin typeface="Arial" pitchFamily="34" charset="0"/>
                <a:cs typeface="Arial" pitchFamily="34" charset="0"/>
              </a:rPr>
              <a:t>At the beginning of this chapter, we asked the question</a:t>
            </a:r>
            <a:r>
              <a:rPr lang="en-US" dirty="0" smtClean="0">
                <a:latin typeface="Arial" pitchFamily="34" charset="0"/>
                <a:cs typeface="Arial" pitchFamily="34" charset="0"/>
              </a:rPr>
              <a:t>:</a:t>
            </a:r>
          </a:p>
          <a:p>
            <a:endParaRPr lang="en-US" sz="900" dirty="0">
              <a:latin typeface="Arial" pitchFamily="34" charset="0"/>
              <a:cs typeface="Arial" pitchFamily="34" charset="0"/>
            </a:endParaRPr>
          </a:p>
          <a:p>
            <a:r>
              <a:rPr lang="en-US" dirty="0"/>
              <a:t>“Should European countries abandon using a common currency</a:t>
            </a:r>
            <a:r>
              <a:rPr lang="en-US" dirty="0" smtClean="0"/>
              <a:t>?”</a:t>
            </a:r>
          </a:p>
          <a:p>
            <a:endParaRPr lang="en-US" sz="900" dirty="0">
              <a:latin typeface="Arial" pitchFamily="34" charset="0"/>
              <a:cs typeface="Arial" pitchFamily="34" charset="0"/>
            </a:endParaRPr>
          </a:p>
          <a:p>
            <a:pPr>
              <a:lnSpc>
                <a:spcPts val="2400"/>
              </a:lnSpc>
            </a:pPr>
            <a:r>
              <a:rPr lang="en-US" dirty="0">
                <a:latin typeface="Arial" pitchFamily="34" charset="0"/>
                <a:cs typeface="Arial" pitchFamily="34" charset="0"/>
              </a:rPr>
              <a:t>As we have seen in this chapter, having a common currency in most of Europe has made it easier </a:t>
            </a:r>
            <a:r>
              <a:rPr lang="en-US" dirty="0" smtClean="0">
                <a:latin typeface="Arial" pitchFamily="34" charset="0"/>
                <a:cs typeface="Arial" pitchFamily="34" charset="0"/>
              </a:rPr>
              <a:t>for households </a:t>
            </a:r>
            <a:r>
              <a:rPr lang="en-US" dirty="0">
                <a:latin typeface="Arial" pitchFamily="34" charset="0"/>
                <a:cs typeface="Arial" pitchFamily="34" charset="0"/>
              </a:rPr>
              <a:t>and firms to buy, sell, and invest across borders. From the introduction of the euro as </a:t>
            </a:r>
            <a:r>
              <a:rPr lang="en-US" dirty="0" smtClean="0">
                <a:latin typeface="Arial" pitchFamily="34" charset="0"/>
                <a:cs typeface="Arial" pitchFamily="34" charset="0"/>
              </a:rPr>
              <a:t>a currency </a:t>
            </a:r>
            <a:r>
              <a:rPr lang="en-US" dirty="0">
                <a:latin typeface="Arial" pitchFamily="34" charset="0"/>
                <a:cs typeface="Arial" pitchFamily="34" charset="0"/>
              </a:rPr>
              <a:t>in 2002 until the beginning of the financial crisis in 2007, by and large European </a:t>
            </a:r>
            <a:r>
              <a:rPr lang="en-US" dirty="0" smtClean="0">
                <a:latin typeface="Arial" pitchFamily="34" charset="0"/>
                <a:cs typeface="Arial" pitchFamily="34" charset="0"/>
              </a:rPr>
              <a:t>economies did </a:t>
            </a:r>
            <a:r>
              <a:rPr lang="en-US" dirty="0">
                <a:latin typeface="Arial" pitchFamily="34" charset="0"/>
                <a:cs typeface="Arial" pitchFamily="34" charset="0"/>
              </a:rPr>
              <a:t>well, experiencing economic growth with low inflation. During the financial crisis, conflicts </a:t>
            </a:r>
            <a:r>
              <a:rPr lang="en-US" dirty="0" smtClean="0">
                <a:latin typeface="Arial" pitchFamily="34" charset="0"/>
                <a:cs typeface="Arial" pitchFamily="34" charset="0"/>
              </a:rPr>
              <a:t>arose over </a:t>
            </a:r>
            <a:r>
              <a:rPr lang="en-US" dirty="0">
                <a:latin typeface="Arial" pitchFamily="34" charset="0"/>
                <a:cs typeface="Arial" pitchFamily="34" charset="0"/>
              </a:rPr>
              <a:t>the policies of the European Central Bank. The countries whose economies had been hardest </a:t>
            </a:r>
            <a:r>
              <a:rPr lang="en-US" dirty="0" smtClean="0">
                <a:latin typeface="Arial" pitchFamily="34" charset="0"/>
                <a:cs typeface="Arial" pitchFamily="34" charset="0"/>
              </a:rPr>
              <a:t>hit also </a:t>
            </a:r>
            <a:r>
              <a:rPr lang="en-US" dirty="0">
                <a:latin typeface="Arial" pitchFamily="34" charset="0"/>
                <a:cs typeface="Arial" pitchFamily="34" charset="0"/>
              </a:rPr>
              <a:t>were unable to allow their currencies to depreciate, as had happened in earlier recessions, </a:t>
            </a:r>
            <a:r>
              <a:rPr lang="en-US" dirty="0" smtClean="0">
                <a:latin typeface="Arial" pitchFamily="34" charset="0"/>
                <a:cs typeface="Arial" pitchFamily="34" charset="0"/>
              </a:rPr>
              <a:t>to spur </a:t>
            </a:r>
            <a:r>
              <a:rPr lang="en-US" dirty="0">
                <a:latin typeface="Arial" pitchFamily="34" charset="0"/>
                <a:cs typeface="Arial" pitchFamily="34" charset="0"/>
              </a:rPr>
              <a:t>their exports. In 2010, the possibility that the euro system would collapse remained. </a:t>
            </a:r>
            <a:r>
              <a:rPr lang="en-US" dirty="0" smtClean="0">
                <a:latin typeface="Arial" pitchFamily="34" charset="0"/>
                <a:cs typeface="Arial" pitchFamily="34" charset="0"/>
              </a:rPr>
              <a:t>However, the </a:t>
            </a:r>
            <a:r>
              <a:rPr lang="en-US" dirty="0">
                <a:latin typeface="Arial" pitchFamily="34" charset="0"/>
                <a:cs typeface="Arial" pitchFamily="34" charset="0"/>
              </a:rPr>
              <a:t>system seemed likely to hold together because of the conviction among many European </a:t>
            </a:r>
            <a:r>
              <a:rPr lang="en-US" dirty="0" smtClean="0">
                <a:latin typeface="Arial" pitchFamily="34" charset="0"/>
                <a:cs typeface="Arial" pitchFamily="34" charset="0"/>
              </a:rPr>
              <a:t>economists and </a:t>
            </a:r>
            <a:r>
              <a:rPr lang="en-US" dirty="0">
                <a:latin typeface="Arial" pitchFamily="34" charset="0"/>
                <a:cs typeface="Arial" pitchFamily="34" charset="0"/>
              </a:rPr>
              <a:t>policymakers that the advantages of a common currency outweighed its disadvantages.</a:t>
            </a:r>
          </a:p>
        </p:txBody>
      </p:sp>
    </p:spTree>
    <p:extLst>
      <p:ext uri="{BB962C8B-B14F-4D97-AF65-F5344CB8AC3E}">
        <p14:creationId xmlns:p14="http://schemas.microsoft.com/office/powerpoint/2010/main" val="1227410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par>
                          <p:cTn id="11" fill="hold">
                            <p:stCondLst>
                              <p:cond delay="500"/>
                            </p:stCondLst>
                            <p:childTnLst>
                              <p:par>
                                <p:cTn id="12" presetID="22" presetClass="entr" presetSubtype="8" fill="hold" grpId="0" nodeType="afterEffect">
                                  <p:stCondLst>
                                    <p:cond delay="0"/>
                                  </p:stCondLst>
                                  <p:childTnLst>
                                    <p:set>
                                      <p:cBhvr>
                                        <p:cTn id="13" dur="1" fill="hold">
                                          <p:stCondLst>
                                            <p:cond delay="0"/>
                                          </p:stCondLst>
                                        </p:cTn>
                                        <p:tgtEl>
                                          <p:spTgt spid="13">
                                            <p:txEl>
                                              <p:pRg st="0" end="0"/>
                                            </p:txEl>
                                          </p:spTgt>
                                        </p:tgtEl>
                                        <p:attrNameLst>
                                          <p:attrName>style.visibility</p:attrName>
                                        </p:attrNameLst>
                                      </p:cBhvr>
                                      <p:to>
                                        <p:strVal val="visible"/>
                                      </p:to>
                                    </p:set>
                                    <p:animEffect transition="in" filter="wipe(left)">
                                      <p:cBhvr>
                                        <p:cTn id="14" dur="500"/>
                                        <p:tgtEl>
                                          <p:spTgt spid="13">
                                            <p:txEl>
                                              <p:pRg st="0" end="0"/>
                                            </p:txEl>
                                          </p:spTgt>
                                        </p:tgtEl>
                                      </p:cBhvr>
                                    </p:animEffect>
                                  </p:childTnLst>
                                </p:cTn>
                              </p:par>
                            </p:childTnLst>
                          </p:cTn>
                        </p:par>
                        <p:par>
                          <p:cTn id="15" fill="hold">
                            <p:stCondLst>
                              <p:cond delay="1000"/>
                            </p:stCondLst>
                            <p:childTnLst>
                              <p:par>
                                <p:cTn id="16" presetID="22" presetClass="entr" presetSubtype="8" fill="hold" nodeType="afterEffect">
                                  <p:stCondLst>
                                    <p:cond delay="0"/>
                                  </p:stCondLst>
                                  <p:childTnLst>
                                    <p:set>
                                      <p:cBhvr>
                                        <p:cTn id="17" dur="1" fill="hold">
                                          <p:stCondLst>
                                            <p:cond delay="0"/>
                                          </p:stCondLst>
                                        </p:cTn>
                                        <p:tgtEl>
                                          <p:spTgt spid="13">
                                            <p:txEl>
                                              <p:pRg st="2" end="2"/>
                                            </p:txEl>
                                          </p:spTgt>
                                        </p:tgtEl>
                                        <p:attrNameLst>
                                          <p:attrName>style.visibility</p:attrName>
                                        </p:attrNameLst>
                                      </p:cBhvr>
                                      <p:to>
                                        <p:strVal val="visible"/>
                                      </p:to>
                                    </p:set>
                                    <p:animEffect transition="in" filter="wipe(left)">
                                      <p:cBhvr>
                                        <p:cTn id="18" dur="500"/>
                                        <p:tgtEl>
                                          <p:spTgt spid="1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13">
                                            <p:txEl>
                                              <p:pRg st="4" end="4"/>
                                            </p:txEl>
                                          </p:spTgt>
                                        </p:tgtEl>
                                        <p:attrNameLst>
                                          <p:attrName>style.visibility</p:attrName>
                                        </p:attrNameLst>
                                      </p:cBhvr>
                                      <p:to>
                                        <p:strVal val="visible"/>
                                      </p:to>
                                    </p:set>
                                    <p:animEffect transition="in" filter="wipe(left)">
                                      <p:cBhvr>
                                        <p:cTn id="23" dur="500"/>
                                        <p:tgtEl>
                                          <p:spTgt spid="1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uiExpand="1"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48" y="-22610"/>
            <a:ext cx="9154048" cy="1775210"/>
          </a:xfrm>
          <a:prstGeom prst="rect">
            <a:avLst/>
          </a:prstGeom>
        </p:spPr>
      </p:pic>
      <p:sp>
        <p:nvSpPr>
          <p:cNvPr id="10" name="TextBox 9"/>
          <p:cNvSpPr txBox="1"/>
          <p:nvPr/>
        </p:nvSpPr>
        <p:spPr>
          <a:xfrm>
            <a:off x="609600" y="462522"/>
            <a:ext cx="4343400" cy="369332"/>
          </a:xfrm>
          <a:prstGeom prst="rect">
            <a:avLst/>
          </a:prstGeom>
          <a:noFill/>
        </p:spPr>
        <p:txBody>
          <a:bodyPr wrap="square" rtlCol="0">
            <a:spAutoFit/>
          </a:bodyPr>
          <a:lstStyle/>
          <a:p>
            <a:pPr algn="ctr"/>
            <a:r>
              <a:rPr lang="en-US" dirty="0">
                <a:solidFill>
                  <a:srgbClr val="384EA2"/>
                </a:solidFill>
                <a:latin typeface="Arial" pitchFamily="34" charset="0"/>
                <a:cs typeface="Arial" pitchFamily="34" charset="0"/>
              </a:rPr>
              <a:t>AN </a:t>
            </a:r>
            <a:r>
              <a:rPr lang="en-US" dirty="0" smtClean="0">
                <a:solidFill>
                  <a:srgbClr val="384EA2"/>
                </a:solidFill>
                <a:latin typeface="Arial" pitchFamily="34" charset="0"/>
                <a:cs typeface="Arial" pitchFamily="34" charset="0"/>
              </a:rPr>
              <a:t> INSIDE  LOOK  AT  </a:t>
            </a:r>
            <a:r>
              <a:rPr lang="en-US" dirty="0">
                <a:solidFill>
                  <a:srgbClr val="384EA2"/>
                </a:solidFill>
                <a:latin typeface="Arial" pitchFamily="34" charset="0"/>
                <a:cs typeface="Arial" pitchFamily="34" charset="0"/>
              </a:rPr>
              <a:t>POLICY</a:t>
            </a:r>
          </a:p>
        </p:txBody>
      </p:sp>
      <p:sp>
        <p:nvSpPr>
          <p:cNvPr id="9" name="Rectangle 8"/>
          <p:cNvSpPr/>
          <p:nvPr/>
        </p:nvSpPr>
        <p:spPr>
          <a:xfrm>
            <a:off x="449664" y="927948"/>
            <a:ext cx="8694336" cy="400110"/>
          </a:xfrm>
          <a:prstGeom prst="rect">
            <a:avLst/>
          </a:prstGeom>
        </p:spPr>
        <p:txBody>
          <a:bodyPr wrap="square">
            <a:spAutoFit/>
          </a:bodyPr>
          <a:lstStyle/>
          <a:p>
            <a:r>
              <a:rPr lang="en-US" altLang="zh-CN" sz="2000" b="1" dirty="0">
                <a:solidFill>
                  <a:srgbClr val="7B0046"/>
                </a:solidFill>
                <a:latin typeface="Arial" pitchFamily="34" charset="0"/>
                <a:cs typeface="Arial" pitchFamily="34" charset="0"/>
              </a:rPr>
              <a:t>Are the Euro’s </a:t>
            </a:r>
            <a:r>
              <a:rPr lang="en-US" altLang="zh-CN" sz="2000" b="1" dirty="0" smtClean="0">
                <a:solidFill>
                  <a:srgbClr val="7B0046"/>
                </a:solidFill>
                <a:latin typeface="Arial" pitchFamily="34" charset="0"/>
                <a:cs typeface="Arial" pitchFamily="34" charset="0"/>
              </a:rPr>
              <a:t>Benefits Worth </a:t>
            </a:r>
            <a:r>
              <a:rPr lang="en-US" altLang="zh-CN" sz="2000" b="1" dirty="0">
                <a:solidFill>
                  <a:srgbClr val="7B0046"/>
                </a:solidFill>
                <a:latin typeface="Arial" pitchFamily="34" charset="0"/>
                <a:cs typeface="Arial" pitchFamily="34" charset="0"/>
              </a:rPr>
              <a:t>the Costs?</a:t>
            </a:r>
            <a:endParaRPr lang="en-US" altLang="zh-CN" sz="2000" dirty="0">
              <a:solidFill>
                <a:srgbClr val="7B0046"/>
              </a:solidFill>
              <a:latin typeface="Arial" pitchFamily="34" charset="0"/>
              <a:cs typeface="Arial" pitchFamily="34" charset="0"/>
            </a:endParaRPr>
          </a:p>
        </p:txBody>
      </p:sp>
      <p:sp>
        <p:nvSpPr>
          <p:cNvPr id="7" name="Rectangle 6"/>
          <p:cNvSpPr/>
          <p:nvPr/>
        </p:nvSpPr>
        <p:spPr>
          <a:xfrm>
            <a:off x="449664" y="1447800"/>
            <a:ext cx="8541936" cy="369332"/>
          </a:xfrm>
          <a:prstGeom prst="rect">
            <a:avLst/>
          </a:prstGeom>
        </p:spPr>
        <p:txBody>
          <a:bodyPr wrap="square">
            <a:spAutoFit/>
          </a:bodyPr>
          <a:lstStyle/>
          <a:p>
            <a:r>
              <a:rPr lang="en-US" b="1" dirty="0">
                <a:latin typeface="Arial Narrow" pitchFamily="34" charset="0"/>
              </a:rPr>
              <a:t>NATIONAL PUBLIC RADIO, </a:t>
            </a:r>
            <a:r>
              <a:rPr lang="en-US" i="1" dirty="0">
                <a:latin typeface="Arial Narrow" pitchFamily="34" charset="0"/>
              </a:rPr>
              <a:t>Summer </a:t>
            </a:r>
            <a:r>
              <a:rPr lang="en-US" i="1" dirty="0" smtClean="0">
                <a:latin typeface="Arial Narrow" pitchFamily="34" charset="0"/>
              </a:rPr>
              <a:t>of Discontent </a:t>
            </a:r>
            <a:r>
              <a:rPr lang="en-US" i="1" dirty="0">
                <a:latin typeface="Arial Narrow" pitchFamily="34" charset="0"/>
              </a:rPr>
              <a:t>a</a:t>
            </a:r>
            <a:r>
              <a:rPr lang="en-US" i="1" dirty="0" smtClean="0">
                <a:latin typeface="Arial Narrow" pitchFamily="34" charset="0"/>
              </a:rPr>
              <a:t>s Euro Crisis </a:t>
            </a:r>
            <a:r>
              <a:rPr lang="en-US" i="1" dirty="0">
                <a:latin typeface="Arial Narrow" pitchFamily="34" charset="0"/>
              </a:rPr>
              <a:t>Smolders</a:t>
            </a:r>
          </a:p>
        </p:txBody>
      </p:sp>
      <p:sp>
        <p:nvSpPr>
          <p:cNvPr id="3" name="Rectangle 2"/>
          <p:cNvSpPr/>
          <p:nvPr/>
        </p:nvSpPr>
        <p:spPr>
          <a:xfrm>
            <a:off x="457200" y="2326481"/>
            <a:ext cx="8382000" cy="3754874"/>
          </a:xfrm>
          <a:prstGeom prst="rect">
            <a:avLst/>
          </a:prstGeom>
        </p:spPr>
        <p:txBody>
          <a:bodyPr wrap="square">
            <a:spAutoFit/>
          </a:bodyPr>
          <a:lstStyle/>
          <a:p>
            <a:pPr marL="285750" indent="-285750">
              <a:lnSpc>
                <a:spcPts val="2400"/>
              </a:lnSpc>
              <a:buFont typeface="Arial" pitchFamily="34" charset="0"/>
              <a:buChar char="•"/>
            </a:pPr>
            <a:r>
              <a:rPr lang="en-US" dirty="0"/>
              <a:t>In the summer of 2010, the </a:t>
            </a:r>
            <a:r>
              <a:rPr lang="en-US" dirty="0" smtClean="0"/>
              <a:t>European Central </a:t>
            </a:r>
            <a:r>
              <a:rPr lang="en-US" dirty="0"/>
              <a:t>Bank warned that the debt </a:t>
            </a:r>
            <a:r>
              <a:rPr lang="en-US" dirty="0" smtClean="0"/>
              <a:t>crisis in </a:t>
            </a:r>
            <a:r>
              <a:rPr lang="en-US" dirty="0"/>
              <a:t>Greece could result in further </a:t>
            </a:r>
            <a:r>
              <a:rPr lang="en-US" dirty="0" smtClean="0"/>
              <a:t>losses for </a:t>
            </a:r>
            <a:r>
              <a:rPr lang="en-US" dirty="0"/>
              <a:t>the region’s banks. Large </a:t>
            </a:r>
            <a:r>
              <a:rPr lang="en-US" dirty="0" smtClean="0"/>
              <a:t>government debts </a:t>
            </a:r>
            <a:r>
              <a:rPr lang="en-US" dirty="0"/>
              <a:t>in Portugal, Italy, </a:t>
            </a:r>
            <a:r>
              <a:rPr lang="en-US" dirty="0" smtClean="0"/>
              <a:t>Greece, and </a:t>
            </a:r>
            <a:r>
              <a:rPr lang="en-US" dirty="0"/>
              <a:t>Spain (the PIGS) could harm </a:t>
            </a:r>
            <a:r>
              <a:rPr lang="en-US" dirty="0" smtClean="0"/>
              <a:t>the </a:t>
            </a:r>
            <a:r>
              <a:rPr lang="en-US" dirty="0" err="1" smtClean="0"/>
              <a:t>eurozone</a:t>
            </a:r>
            <a:r>
              <a:rPr lang="en-US" dirty="0" smtClean="0"/>
              <a:t> </a:t>
            </a:r>
            <a:r>
              <a:rPr lang="en-US" dirty="0"/>
              <a:t>economy and damage </a:t>
            </a:r>
            <a:r>
              <a:rPr lang="en-US" dirty="0" smtClean="0"/>
              <a:t>the economic </a:t>
            </a:r>
            <a:r>
              <a:rPr lang="en-US" dirty="0"/>
              <a:t>recovery in the United States</a:t>
            </a:r>
            <a:r>
              <a:rPr lang="en-US" dirty="0" smtClean="0"/>
              <a:t>.</a:t>
            </a:r>
          </a:p>
          <a:p>
            <a:pPr marL="285750" indent="-285750">
              <a:buFont typeface="Arial" pitchFamily="34" charset="0"/>
              <a:buChar char="•"/>
            </a:pPr>
            <a:endParaRPr lang="en-US" sz="900" dirty="0"/>
          </a:p>
          <a:p>
            <a:pPr marL="285750" indent="-285750">
              <a:lnSpc>
                <a:spcPts val="2400"/>
              </a:lnSpc>
              <a:buFont typeface="Arial" pitchFamily="34" charset="0"/>
              <a:buChar char="•"/>
            </a:pPr>
            <a:r>
              <a:rPr lang="en-US" dirty="0" smtClean="0"/>
              <a:t>To </a:t>
            </a:r>
            <a:r>
              <a:rPr lang="en-US" dirty="0"/>
              <a:t>forestall this </a:t>
            </a:r>
            <a:r>
              <a:rPr lang="en-US" dirty="0" smtClean="0"/>
              <a:t>scenario, </a:t>
            </a:r>
            <a:r>
              <a:rPr lang="en-US" dirty="0" err="1" smtClean="0"/>
              <a:t>eurozone</a:t>
            </a:r>
            <a:r>
              <a:rPr lang="en-US" dirty="0" smtClean="0"/>
              <a:t> finance </a:t>
            </a:r>
            <a:r>
              <a:rPr lang="en-US" dirty="0"/>
              <a:t>ministers and the </a:t>
            </a:r>
            <a:r>
              <a:rPr lang="en-US" dirty="0" smtClean="0"/>
              <a:t>International Monetary </a:t>
            </a:r>
            <a:r>
              <a:rPr lang="en-US" dirty="0"/>
              <a:t>Fund approved a $925 </a:t>
            </a:r>
            <a:r>
              <a:rPr lang="en-US" dirty="0" smtClean="0"/>
              <a:t>billion loan </a:t>
            </a:r>
            <a:r>
              <a:rPr lang="en-US" dirty="0"/>
              <a:t>fund to help Greece and, </a:t>
            </a:r>
            <a:r>
              <a:rPr lang="en-US" dirty="0" smtClean="0"/>
              <a:t>potentially, other </a:t>
            </a:r>
            <a:r>
              <a:rPr lang="en-US" dirty="0" err="1"/>
              <a:t>eurozone</a:t>
            </a:r>
            <a:r>
              <a:rPr lang="en-US" dirty="0"/>
              <a:t> countries</a:t>
            </a:r>
            <a:r>
              <a:rPr lang="en-US" dirty="0" smtClean="0"/>
              <a:t>.</a:t>
            </a:r>
          </a:p>
          <a:p>
            <a:pPr marL="285750" indent="-285750">
              <a:buFont typeface="Arial" pitchFamily="34" charset="0"/>
              <a:buChar char="•"/>
            </a:pPr>
            <a:endParaRPr lang="en-US" sz="900" dirty="0" smtClean="0"/>
          </a:p>
          <a:p>
            <a:pPr marL="285750" indent="-285750">
              <a:lnSpc>
                <a:spcPts val="2400"/>
              </a:lnSpc>
              <a:buFont typeface="Arial" pitchFamily="34" charset="0"/>
              <a:buChar char="•"/>
            </a:pPr>
            <a:r>
              <a:rPr lang="en-US" dirty="0" smtClean="0"/>
              <a:t>Greece </a:t>
            </a:r>
            <a:r>
              <a:rPr lang="en-US" dirty="0"/>
              <a:t>may be </a:t>
            </a:r>
            <a:r>
              <a:rPr lang="en-US" dirty="0" smtClean="0"/>
              <a:t>tempted to </a:t>
            </a:r>
            <a:r>
              <a:rPr lang="en-US" dirty="0"/>
              <a:t>leave the euro system and go </a:t>
            </a:r>
            <a:r>
              <a:rPr lang="en-US" dirty="0" smtClean="0"/>
              <a:t>back to </a:t>
            </a:r>
            <a:r>
              <a:rPr lang="en-US" dirty="0"/>
              <a:t>a national currency, which can </a:t>
            </a:r>
            <a:r>
              <a:rPr lang="en-US" dirty="0" smtClean="0"/>
              <a:t>then be </a:t>
            </a:r>
            <a:r>
              <a:rPr lang="en-US" dirty="0"/>
              <a:t>devalued. Debts incurred when </a:t>
            </a:r>
            <a:r>
              <a:rPr lang="en-US" dirty="0" smtClean="0"/>
              <a:t>the value </a:t>
            </a:r>
            <a:r>
              <a:rPr lang="en-US" dirty="0"/>
              <a:t>of the currency was high can </a:t>
            </a:r>
            <a:r>
              <a:rPr lang="en-US" dirty="0" smtClean="0"/>
              <a:t>be paid </a:t>
            </a:r>
            <a:r>
              <a:rPr lang="en-US" dirty="0"/>
              <a:t>back in money that’s worth less</a:t>
            </a:r>
            <a:r>
              <a:rPr lang="en-US" dirty="0" smtClean="0"/>
              <a:t>.</a:t>
            </a:r>
          </a:p>
        </p:txBody>
      </p:sp>
      <p:sp>
        <p:nvSpPr>
          <p:cNvPr id="4" name="Rectangle 3"/>
          <p:cNvSpPr/>
          <p:nvPr/>
        </p:nvSpPr>
        <p:spPr>
          <a:xfrm>
            <a:off x="457200" y="1905000"/>
            <a:ext cx="2830647" cy="369332"/>
          </a:xfrm>
          <a:prstGeom prst="rect">
            <a:avLst/>
          </a:prstGeom>
        </p:spPr>
        <p:txBody>
          <a:bodyPr wrap="none">
            <a:spAutoFit/>
          </a:bodyPr>
          <a:lstStyle/>
          <a:p>
            <a:r>
              <a:rPr lang="en-US" b="1" dirty="0">
                <a:solidFill>
                  <a:srgbClr val="384EA2"/>
                </a:solidFill>
              </a:rPr>
              <a:t>Key Points in the Article</a:t>
            </a:r>
            <a:endParaRPr lang="en-US" dirty="0">
              <a:solidFill>
                <a:srgbClr val="384EA2"/>
              </a:solidFill>
            </a:endParaRPr>
          </a:p>
        </p:txBody>
      </p:sp>
    </p:spTree>
    <p:extLst>
      <p:ext uri="{BB962C8B-B14F-4D97-AF65-F5344CB8AC3E}">
        <p14:creationId xmlns:p14="http://schemas.microsoft.com/office/powerpoint/2010/main" val="264452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left)">
                                      <p:cBhvr>
                                        <p:cTn id="11" dur="500"/>
                                        <p:tgtEl>
                                          <p:spTgt spid="10"/>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left)">
                                      <p:cBhvr>
                                        <p:cTn id="15" dur="500"/>
                                        <p:tgtEl>
                                          <p:spTgt spid="9"/>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left)">
                                      <p:cBhvr>
                                        <p:cTn id="19" dur="500"/>
                                        <p:tgtEl>
                                          <p:spTgt spid="7"/>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left)">
                                      <p:cBhvr>
                                        <p:cTn id="23" dur="500"/>
                                        <p:tgtEl>
                                          <p:spTgt spid="4"/>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3">
                                            <p:txEl>
                                              <p:pRg st="0" end="0"/>
                                            </p:txEl>
                                          </p:spTgt>
                                        </p:tgtEl>
                                        <p:attrNameLst>
                                          <p:attrName>style.visibility</p:attrName>
                                        </p:attrNameLst>
                                      </p:cBhvr>
                                      <p:to>
                                        <p:strVal val="visible"/>
                                      </p:to>
                                    </p:set>
                                    <p:animEffect transition="in" filter="wipe(left)">
                                      <p:cBhvr>
                                        <p:cTn id="27" dur="500"/>
                                        <p:tgtEl>
                                          <p:spTgt spid="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wipe(left)">
                                      <p:cBhvr>
                                        <p:cTn id="32" dur="5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wipe(left)">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9" grpId="0"/>
      <p:bldP spid="7" grpId="0"/>
      <p:bldP spid="3" grpId="0" uiExpand="1" build="p"/>
      <p:bldP spid="4"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48" y="-22610"/>
            <a:ext cx="9154048" cy="1775210"/>
          </a:xfrm>
          <a:prstGeom prst="rect">
            <a:avLst/>
          </a:prstGeom>
        </p:spPr>
      </p:pic>
      <p:sp>
        <p:nvSpPr>
          <p:cNvPr id="10" name="TextBox 9"/>
          <p:cNvSpPr txBox="1"/>
          <p:nvPr/>
        </p:nvSpPr>
        <p:spPr>
          <a:xfrm>
            <a:off x="609600" y="462522"/>
            <a:ext cx="4343400" cy="369332"/>
          </a:xfrm>
          <a:prstGeom prst="rect">
            <a:avLst/>
          </a:prstGeom>
          <a:noFill/>
        </p:spPr>
        <p:txBody>
          <a:bodyPr wrap="square" rtlCol="0">
            <a:spAutoFit/>
          </a:bodyPr>
          <a:lstStyle/>
          <a:p>
            <a:pPr algn="ctr"/>
            <a:r>
              <a:rPr lang="en-US" dirty="0">
                <a:solidFill>
                  <a:srgbClr val="384EA2"/>
                </a:solidFill>
                <a:latin typeface="Arial" pitchFamily="34" charset="0"/>
                <a:cs typeface="Arial" pitchFamily="34" charset="0"/>
              </a:rPr>
              <a:t>AN </a:t>
            </a:r>
            <a:r>
              <a:rPr lang="en-US" dirty="0" smtClean="0">
                <a:solidFill>
                  <a:srgbClr val="384EA2"/>
                </a:solidFill>
                <a:latin typeface="Arial" pitchFamily="34" charset="0"/>
                <a:cs typeface="Arial" pitchFamily="34" charset="0"/>
              </a:rPr>
              <a:t> INSIDE  LOOK  AT  </a:t>
            </a:r>
            <a:r>
              <a:rPr lang="en-US" dirty="0">
                <a:solidFill>
                  <a:srgbClr val="384EA2"/>
                </a:solidFill>
                <a:latin typeface="Arial" pitchFamily="34" charset="0"/>
                <a:cs typeface="Arial" pitchFamily="34" charset="0"/>
              </a:rPr>
              <a:t>POLICY</a:t>
            </a:r>
          </a:p>
        </p:txBody>
      </p:sp>
      <p:sp>
        <p:nvSpPr>
          <p:cNvPr id="3" name="Rectangle 2"/>
          <p:cNvSpPr/>
          <p:nvPr/>
        </p:nvSpPr>
        <p:spPr>
          <a:xfrm>
            <a:off x="457200" y="4907340"/>
            <a:ext cx="8534400" cy="1569660"/>
          </a:xfrm>
          <a:prstGeom prst="rect">
            <a:avLst/>
          </a:prstGeom>
        </p:spPr>
        <p:txBody>
          <a:bodyPr wrap="square">
            <a:spAutoFit/>
          </a:bodyPr>
          <a:lstStyle/>
          <a:p>
            <a:r>
              <a:rPr lang="en-US" sz="1600" dirty="0"/>
              <a:t>The fiscal crisis in Greece started </a:t>
            </a:r>
            <a:r>
              <a:rPr lang="en-US" sz="1600" dirty="0" smtClean="0"/>
              <a:t>a decline </a:t>
            </a:r>
            <a:r>
              <a:rPr lang="en-US" sz="1600" dirty="0"/>
              <a:t>in the exchange rate of </a:t>
            </a:r>
            <a:r>
              <a:rPr lang="en-US" sz="1600" dirty="0" smtClean="0"/>
              <a:t>the euro </a:t>
            </a:r>
            <a:r>
              <a:rPr lang="en-US" sz="1600" dirty="0"/>
              <a:t>relative to the U.S. dollar</a:t>
            </a:r>
            <a:r>
              <a:rPr lang="en-US" sz="1600" dirty="0" smtClean="0"/>
              <a:t>. </a:t>
            </a:r>
          </a:p>
          <a:p>
            <a:r>
              <a:rPr lang="en-US" sz="1600" dirty="0" smtClean="0"/>
              <a:t>As </a:t>
            </a:r>
            <a:r>
              <a:rPr lang="en-US" sz="1600" dirty="0"/>
              <a:t>investors grew </a:t>
            </a:r>
            <a:r>
              <a:rPr lang="en-US" sz="1600" dirty="0" smtClean="0"/>
              <a:t>concerned that </a:t>
            </a:r>
            <a:r>
              <a:rPr lang="en-US" sz="1600" dirty="0"/>
              <a:t>the crisis would spread </a:t>
            </a:r>
            <a:r>
              <a:rPr lang="en-US" sz="1600" dirty="0" smtClean="0"/>
              <a:t>to other countries, the demand for the euro </a:t>
            </a:r>
            <a:r>
              <a:rPr lang="en-US" sz="1600" dirty="0"/>
              <a:t>decreased and the supply of </a:t>
            </a:r>
            <a:r>
              <a:rPr lang="en-US" sz="1600" dirty="0" smtClean="0"/>
              <a:t>euros increased </a:t>
            </a:r>
            <a:r>
              <a:rPr lang="en-US" sz="1600" dirty="0"/>
              <a:t>in foreign exchange markets.</a:t>
            </a:r>
          </a:p>
          <a:p>
            <a:r>
              <a:rPr lang="en-US" sz="1600" dirty="0"/>
              <a:t>Though the U.S. economy was </a:t>
            </a:r>
            <a:r>
              <a:rPr lang="en-US" sz="1600" dirty="0" smtClean="0"/>
              <a:t>experiencing a </a:t>
            </a:r>
            <a:r>
              <a:rPr lang="en-US" sz="1600" dirty="0"/>
              <a:t>sluggish recovery from </a:t>
            </a:r>
            <a:r>
              <a:rPr lang="en-US" sz="1600" dirty="0" smtClean="0"/>
              <a:t>recession, the </a:t>
            </a:r>
            <a:r>
              <a:rPr lang="en-US" sz="1600" dirty="0"/>
              <a:t>value of the euro </a:t>
            </a:r>
            <a:r>
              <a:rPr lang="en-US" sz="1600" dirty="0" smtClean="0"/>
              <a:t>decreased relative </a:t>
            </a:r>
            <a:r>
              <a:rPr lang="en-US" sz="1600" dirty="0"/>
              <a:t>to the dollar</a:t>
            </a:r>
            <a:r>
              <a:rPr lang="en-US" sz="1600" dirty="0" smtClean="0"/>
              <a:t>.</a:t>
            </a:r>
            <a:endParaRPr lang="en-US" sz="800" dirty="0" smtClean="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05000" y="1238250"/>
            <a:ext cx="5334000" cy="3562350"/>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05000" y="1238250"/>
            <a:ext cx="5334000" cy="3562350"/>
          </a:xfrm>
          <a:prstGeom prst="rect">
            <a:avLst/>
          </a:prstGeom>
        </p:spPr>
      </p:pic>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905000" y="1238250"/>
            <a:ext cx="5334000" cy="3562350"/>
          </a:xfrm>
          <a:prstGeom prst="rect">
            <a:avLst/>
          </a:prstGeom>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1238250"/>
            <a:ext cx="5334000" cy="3562350"/>
          </a:xfrm>
          <a:prstGeom prst="rect">
            <a:avLst/>
          </a:prstGeom>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5000" y="1238250"/>
            <a:ext cx="5334000" cy="3562350"/>
          </a:xfrm>
          <a:prstGeom prst="rect">
            <a:avLst/>
          </a:prstGeom>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905000" y="1238250"/>
            <a:ext cx="5334000" cy="3562350"/>
          </a:xfrm>
          <a:prstGeom prst="rect">
            <a:avLst/>
          </a:prstGeom>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05000" y="1238250"/>
            <a:ext cx="5334000" cy="3562350"/>
          </a:xfrm>
          <a:prstGeom prst="rect">
            <a:avLst/>
          </a:prstGeom>
        </p:spPr>
      </p:pic>
    </p:spTree>
    <p:extLst>
      <p:ext uri="{BB962C8B-B14F-4D97-AF65-F5344CB8AC3E}">
        <p14:creationId xmlns:p14="http://schemas.microsoft.com/office/powerpoint/2010/main" val="1879141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50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1000"/>
                            </p:stCondLst>
                            <p:childTnLst>
                              <p:par>
                                <p:cTn id="9" presetID="22" presetClass="entr" presetSubtype="8" fill="hold"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left)">
                                      <p:cBhvr>
                                        <p:cTn id="11" dur="750"/>
                                        <p:tgtEl>
                                          <p:spTgt spid="11"/>
                                        </p:tgtEl>
                                      </p:cBhvr>
                                    </p:animEffect>
                                  </p:childTnLst>
                                </p:cTn>
                              </p:par>
                            </p:childTnLst>
                          </p:cTn>
                        </p:par>
                        <p:par>
                          <p:cTn id="12" fill="hold">
                            <p:stCondLst>
                              <p:cond delay="1750"/>
                            </p:stCondLst>
                            <p:childTnLst>
                              <p:par>
                                <p:cTn id="13" presetID="22" presetClass="entr" presetSubtype="8" fill="hold" nodeType="after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wipe(left)">
                                      <p:cBhvr>
                                        <p:cTn id="15" dur="750"/>
                                        <p:tgtEl>
                                          <p:spTgt spid="12"/>
                                        </p:tgtEl>
                                      </p:cBhvr>
                                    </p:animEffect>
                                  </p:childTnLst>
                                </p:cTn>
                              </p:par>
                            </p:childTnLst>
                          </p:cTn>
                        </p:par>
                        <p:par>
                          <p:cTn id="16" fill="hold">
                            <p:stCondLst>
                              <p:cond delay="2500"/>
                            </p:stCondLst>
                            <p:childTnLst>
                              <p:par>
                                <p:cTn id="17" presetID="22" presetClass="entr" presetSubtype="8" fill="hold" nodeType="after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wipe(left)">
                                      <p:cBhvr>
                                        <p:cTn id="19" dur="750"/>
                                        <p:tgtEl>
                                          <p:spTgt spid="13"/>
                                        </p:tgtEl>
                                      </p:cBhvr>
                                    </p:animEffect>
                                  </p:childTnLst>
                                </p:cTn>
                              </p:par>
                            </p:childTnLst>
                          </p:cTn>
                        </p:par>
                        <p:par>
                          <p:cTn id="20" fill="hold">
                            <p:stCondLst>
                              <p:cond delay="3250"/>
                            </p:stCondLst>
                            <p:childTnLst>
                              <p:par>
                                <p:cTn id="21" presetID="22" presetClass="entr" presetSubtype="8" fill="hold" grpId="0" nodeType="after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Effect transition="in" filter="wipe(left)">
                                      <p:cBhvr>
                                        <p:cTn id="23" dur="500"/>
                                        <p:tgtEl>
                                          <p:spTgt spid="3">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1" fill="hold"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wipe(up)">
                                      <p:cBhvr>
                                        <p:cTn id="28" dur="750"/>
                                        <p:tgtEl>
                                          <p:spTgt spid="14"/>
                                        </p:tgtEl>
                                      </p:cBhvr>
                                    </p:animEffect>
                                  </p:childTnLst>
                                </p:cTn>
                              </p:par>
                            </p:childTnLst>
                          </p:cTn>
                        </p:par>
                        <p:par>
                          <p:cTn id="29" fill="hold">
                            <p:stCondLst>
                              <p:cond delay="750"/>
                            </p:stCondLst>
                            <p:childTnLst>
                              <p:par>
                                <p:cTn id="30" presetID="22" presetClass="entr" presetSubtype="8" fill="hold" nodeType="after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wipe(left)">
                                      <p:cBhvr>
                                        <p:cTn id="32" dur="750"/>
                                        <p:tgtEl>
                                          <p:spTgt spid="15"/>
                                        </p:tgtEl>
                                      </p:cBhvr>
                                    </p:animEffect>
                                  </p:childTnLst>
                                </p:cTn>
                              </p:par>
                            </p:childTnLst>
                          </p:cTn>
                        </p:par>
                        <p:par>
                          <p:cTn id="33" fill="hold">
                            <p:stCondLst>
                              <p:cond delay="1500"/>
                            </p:stCondLst>
                            <p:childTnLst>
                              <p:par>
                                <p:cTn id="34" presetID="22" presetClass="entr" presetSubtype="8" fill="hold" grpId="0" nodeType="afterEffect">
                                  <p:stCondLst>
                                    <p:cond delay="0"/>
                                  </p:stCondLst>
                                  <p:childTnLst>
                                    <p:set>
                                      <p:cBhvr>
                                        <p:cTn id="35" dur="1" fill="hold">
                                          <p:stCondLst>
                                            <p:cond delay="0"/>
                                          </p:stCondLst>
                                        </p:cTn>
                                        <p:tgtEl>
                                          <p:spTgt spid="3">
                                            <p:txEl>
                                              <p:pRg st="1" end="1"/>
                                            </p:txEl>
                                          </p:spTgt>
                                        </p:tgtEl>
                                        <p:attrNameLst>
                                          <p:attrName>style.visibility</p:attrName>
                                        </p:attrNameLst>
                                      </p:cBhvr>
                                      <p:to>
                                        <p:strVal val="visible"/>
                                      </p:to>
                                    </p:set>
                                    <p:animEffect transition="in" filter="wipe(left)">
                                      <p:cBhvr>
                                        <p:cTn id="36" dur="500"/>
                                        <p:tgtEl>
                                          <p:spTgt spid="3">
                                            <p:txEl>
                                              <p:pRg st="1" end="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1"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wipe(up)">
                                      <p:cBhvr>
                                        <p:cTn id="41" dur="750"/>
                                        <p:tgtEl>
                                          <p:spTgt spid="16"/>
                                        </p:tgtEl>
                                      </p:cBhvr>
                                    </p:animEffect>
                                  </p:childTnLst>
                                </p:cTn>
                              </p:par>
                            </p:childTnLst>
                          </p:cTn>
                        </p:par>
                        <p:par>
                          <p:cTn id="42" fill="hold">
                            <p:stCondLst>
                              <p:cond delay="750"/>
                            </p:stCondLst>
                            <p:childTnLst>
                              <p:par>
                                <p:cTn id="43" presetID="22" presetClass="entr" presetSubtype="8" fill="hold" grpId="0" nodeType="afterEffect">
                                  <p:stCondLst>
                                    <p:cond delay="0"/>
                                  </p:stCondLst>
                                  <p:childTnLst>
                                    <p:set>
                                      <p:cBhvr>
                                        <p:cTn id="44" dur="1" fill="hold">
                                          <p:stCondLst>
                                            <p:cond delay="0"/>
                                          </p:stCondLst>
                                        </p:cTn>
                                        <p:tgtEl>
                                          <p:spTgt spid="3">
                                            <p:txEl>
                                              <p:pRg st="2" end="2"/>
                                            </p:txEl>
                                          </p:spTgt>
                                        </p:tgtEl>
                                        <p:attrNameLst>
                                          <p:attrName>style.visibility</p:attrName>
                                        </p:attrNameLst>
                                      </p:cBhvr>
                                      <p:to>
                                        <p:strVal val="visible"/>
                                      </p:to>
                                    </p:set>
                                    <p:animEffect transition="in" filter="wipe(left)">
                                      <p:cBhvr>
                                        <p:cTn id="4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Foreign Exchange Intervention and </a:t>
            </a:r>
            <a:r>
              <a:rPr lang="en-US" sz="1600" dirty="0" smtClean="0">
                <a:solidFill>
                  <a:schemeClr val="bg1">
                    <a:lumMod val="75000"/>
                  </a:schemeClr>
                </a:solidFill>
                <a:latin typeface="Arial" pitchFamily="34" charset="0"/>
                <a:cs typeface="Arial" pitchFamily="34" charset="0"/>
              </a:rPr>
              <a:t>the Monetary </a:t>
            </a:r>
            <a:r>
              <a:rPr lang="en-US" sz="1600" dirty="0">
                <a:solidFill>
                  <a:schemeClr val="bg1">
                    <a:lumMod val="75000"/>
                  </a:schemeClr>
                </a:solidFill>
                <a:latin typeface="Arial" pitchFamily="34" charset="0"/>
                <a:cs typeface="Arial" pitchFamily="34" charset="0"/>
              </a:rPr>
              <a:t>Base</a:t>
            </a:r>
          </a:p>
        </p:txBody>
      </p:sp>
      <p:sp>
        <p:nvSpPr>
          <p:cNvPr id="9" name="Rectangle 8"/>
          <p:cNvSpPr/>
          <p:nvPr/>
        </p:nvSpPr>
        <p:spPr>
          <a:xfrm>
            <a:off x="453476" y="1143000"/>
            <a:ext cx="8231461" cy="2831544"/>
          </a:xfrm>
          <a:prstGeom prst="rect">
            <a:avLst/>
          </a:prstGeom>
        </p:spPr>
        <p:txBody>
          <a:bodyPr wrap="square">
            <a:spAutoFit/>
          </a:bodyPr>
          <a:lstStyle/>
          <a:p>
            <a:pPr>
              <a:lnSpc>
                <a:spcPts val="2400"/>
              </a:lnSpc>
            </a:pPr>
            <a:r>
              <a:rPr lang="en-US" b="1" dirty="0">
                <a:solidFill>
                  <a:srgbClr val="7B0046"/>
                </a:solidFill>
              </a:rPr>
              <a:t>Foreign </a:t>
            </a:r>
            <a:r>
              <a:rPr lang="en-US" b="1" dirty="0" smtClean="0">
                <a:solidFill>
                  <a:srgbClr val="7B0046"/>
                </a:solidFill>
              </a:rPr>
              <a:t>exchange market intervention </a:t>
            </a:r>
            <a:r>
              <a:rPr lang="en-US" dirty="0" smtClean="0"/>
              <a:t>A </a:t>
            </a:r>
            <a:r>
              <a:rPr lang="en-US" dirty="0"/>
              <a:t>deliberate action by </a:t>
            </a:r>
            <a:r>
              <a:rPr lang="en-US" dirty="0" smtClean="0"/>
              <a:t>a central </a:t>
            </a:r>
            <a:r>
              <a:rPr lang="en-US" dirty="0"/>
              <a:t>bank to </a:t>
            </a:r>
            <a:r>
              <a:rPr lang="en-US" dirty="0" smtClean="0"/>
              <a:t>influence the </a:t>
            </a:r>
            <a:r>
              <a:rPr lang="en-US" dirty="0"/>
              <a:t>exchange rate</a:t>
            </a:r>
            <a:r>
              <a:rPr lang="en-US" dirty="0" smtClean="0"/>
              <a:t>.</a:t>
            </a:r>
          </a:p>
          <a:p>
            <a:endParaRPr lang="en-US" sz="900" dirty="0"/>
          </a:p>
          <a:p>
            <a:pPr>
              <a:lnSpc>
                <a:spcPts val="2400"/>
              </a:lnSpc>
            </a:pPr>
            <a:r>
              <a:rPr lang="en-US" b="1" dirty="0">
                <a:solidFill>
                  <a:srgbClr val="7B0046"/>
                </a:solidFill>
              </a:rPr>
              <a:t>International </a:t>
            </a:r>
            <a:r>
              <a:rPr lang="en-US" b="1" dirty="0" smtClean="0">
                <a:solidFill>
                  <a:srgbClr val="7B0046"/>
                </a:solidFill>
              </a:rPr>
              <a:t>reserves </a:t>
            </a:r>
            <a:r>
              <a:rPr lang="en-US" dirty="0" smtClean="0"/>
              <a:t>Central </a:t>
            </a:r>
            <a:r>
              <a:rPr lang="en-US" dirty="0"/>
              <a:t>bank assets that </a:t>
            </a:r>
            <a:r>
              <a:rPr lang="en-US" dirty="0" smtClean="0"/>
              <a:t>are denominated </a:t>
            </a:r>
            <a:r>
              <a:rPr lang="en-US" dirty="0"/>
              <a:t>in a </a:t>
            </a:r>
            <a:r>
              <a:rPr lang="en-US" dirty="0" smtClean="0"/>
              <a:t>foreign currency </a:t>
            </a:r>
            <a:r>
              <a:rPr lang="en-US" dirty="0"/>
              <a:t>and used in </a:t>
            </a:r>
            <a:r>
              <a:rPr lang="en-US" dirty="0" smtClean="0"/>
              <a:t>international transactions.</a:t>
            </a:r>
          </a:p>
          <a:p>
            <a:endParaRPr lang="en-US" sz="900" dirty="0"/>
          </a:p>
          <a:p>
            <a:pPr>
              <a:lnSpc>
                <a:spcPts val="2400"/>
              </a:lnSpc>
            </a:pPr>
            <a:r>
              <a:rPr lang="en-US" dirty="0"/>
              <a:t>If the Fed wants the foreign exchange value of the dollar to </a:t>
            </a:r>
            <a:r>
              <a:rPr lang="en-US" dirty="0" smtClean="0"/>
              <a:t>rise (fall), </a:t>
            </a:r>
            <a:r>
              <a:rPr lang="en-US" dirty="0"/>
              <a:t>it can </a:t>
            </a:r>
            <a:r>
              <a:rPr lang="en-US" dirty="0" smtClean="0"/>
              <a:t>increase (decrease) the </a:t>
            </a:r>
            <a:r>
              <a:rPr lang="en-US" dirty="0"/>
              <a:t>supply of dollars by selling </a:t>
            </a:r>
            <a:r>
              <a:rPr lang="en-US" dirty="0" smtClean="0"/>
              <a:t>(buying) dollars </a:t>
            </a:r>
            <a:r>
              <a:rPr lang="en-US" dirty="0"/>
              <a:t>and </a:t>
            </a:r>
            <a:r>
              <a:rPr lang="en-US" dirty="0" smtClean="0"/>
              <a:t>foreign </a:t>
            </a:r>
            <a:r>
              <a:rPr lang="en-US" dirty="0"/>
              <a:t>assets. Such </a:t>
            </a:r>
            <a:r>
              <a:rPr lang="en-US" dirty="0" smtClean="0"/>
              <a:t>transactions affect </a:t>
            </a:r>
            <a:r>
              <a:rPr lang="en-US" dirty="0"/>
              <a:t>not only the value of the dollar but also the domestic monetary base.</a:t>
            </a:r>
          </a:p>
        </p:txBody>
      </p:sp>
    </p:spTree>
    <p:extLst>
      <p:ext uri="{BB962C8B-B14F-4D97-AF65-F5344CB8AC3E}">
        <p14:creationId xmlns:p14="http://schemas.microsoft.com/office/powerpoint/2010/main" val="3895320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750"/>
                                        <p:tgtEl>
                                          <p:spTgt spid="2"/>
                                        </p:tgtEl>
                                      </p:cBhvr>
                                    </p:animEffect>
                                  </p:childTnLst>
                                </p:cTn>
                              </p:par>
                            </p:childTnLst>
                          </p:cTn>
                        </p:par>
                        <p:par>
                          <p:cTn id="8" fill="hold">
                            <p:stCondLst>
                              <p:cond delay="750"/>
                            </p:stCondLst>
                            <p:childTnLst>
                              <p:par>
                                <p:cTn id="9" presetID="22" presetClass="entr" presetSubtype="8"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wipe(left)">
                                      <p:cBhvr>
                                        <p:cTn id="11" dur="500"/>
                                        <p:tgtEl>
                                          <p:spTgt spid="9">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9">
                                            <p:txEl>
                                              <p:pRg st="2" end="2"/>
                                            </p:txEl>
                                          </p:spTgt>
                                        </p:tgtEl>
                                        <p:attrNameLst>
                                          <p:attrName>style.visibility</p:attrName>
                                        </p:attrNameLst>
                                      </p:cBhvr>
                                      <p:to>
                                        <p:strVal val="visible"/>
                                      </p:to>
                                    </p:set>
                                    <p:animEffect transition="in" filter="wipe(left)">
                                      <p:cBhvr>
                                        <p:cTn id="16" dur="500"/>
                                        <p:tgtEl>
                                          <p:spTgt spid="9">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9">
                                            <p:txEl>
                                              <p:pRg st="4" end="4"/>
                                            </p:txEl>
                                          </p:spTgt>
                                        </p:tgtEl>
                                        <p:attrNameLst>
                                          <p:attrName>style.visibility</p:attrName>
                                        </p:attrNameLst>
                                      </p:cBhvr>
                                      <p:to>
                                        <p:strVal val="visible"/>
                                      </p:to>
                                    </p:set>
                                    <p:animEffect transition="in" filter="wipe(left)">
                                      <p:cBhvr>
                                        <p:cTn id="21"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9"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Foreign Exchange Intervention and </a:t>
            </a:r>
            <a:r>
              <a:rPr lang="en-US" sz="1600" dirty="0" smtClean="0">
                <a:solidFill>
                  <a:schemeClr val="bg1">
                    <a:lumMod val="75000"/>
                  </a:schemeClr>
                </a:solidFill>
                <a:latin typeface="Arial" pitchFamily="34" charset="0"/>
                <a:cs typeface="Arial" pitchFamily="34" charset="0"/>
              </a:rPr>
              <a:t>the Monetary </a:t>
            </a:r>
            <a:r>
              <a:rPr lang="en-US" sz="1600" dirty="0">
                <a:solidFill>
                  <a:schemeClr val="bg1">
                    <a:lumMod val="75000"/>
                  </a:schemeClr>
                </a:solidFill>
                <a:latin typeface="Arial" pitchFamily="34" charset="0"/>
                <a:cs typeface="Arial" pitchFamily="34" charset="0"/>
              </a:rPr>
              <a:t>Base</a:t>
            </a:r>
          </a:p>
        </p:txBody>
      </p:sp>
      <p:sp>
        <p:nvSpPr>
          <p:cNvPr id="9" name="Rectangle 8"/>
          <p:cNvSpPr/>
          <p:nvPr/>
        </p:nvSpPr>
        <p:spPr>
          <a:xfrm>
            <a:off x="453476" y="1143000"/>
            <a:ext cx="8231461" cy="1015663"/>
          </a:xfrm>
          <a:prstGeom prst="rect">
            <a:avLst/>
          </a:prstGeom>
        </p:spPr>
        <p:txBody>
          <a:bodyPr wrap="square">
            <a:spAutoFit/>
          </a:bodyPr>
          <a:lstStyle/>
          <a:p>
            <a:pPr>
              <a:lnSpc>
                <a:spcPts val="2400"/>
              </a:lnSpc>
            </a:pPr>
            <a:r>
              <a:rPr lang="en-US" dirty="0" smtClean="0"/>
              <a:t>In this example, the Fed attempts to reduce the foreign exchange value of the dollar by buying foreign securities. The Fed pays with a check for $1 billion, adding to the bank’s reserve deposits.</a:t>
            </a: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66837" y="2466975"/>
            <a:ext cx="6410325" cy="1038225"/>
          </a:xfrm>
          <a:prstGeom prst="rect">
            <a:avLst/>
          </a:prstGeom>
        </p:spPr>
      </p:pic>
      <p:sp>
        <p:nvSpPr>
          <p:cNvPr id="7" name="Rectangle 6"/>
          <p:cNvSpPr/>
          <p:nvPr/>
        </p:nvSpPr>
        <p:spPr>
          <a:xfrm>
            <a:off x="453475" y="4126468"/>
            <a:ext cx="8231461" cy="369332"/>
          </a:xfrm>
          <a:prstGeom prst="rect">
            <a:avLst/>
          </a:prstGeom>
        </p:spPr>
        <p:txBody>
          <a:bodyPr wrap="square">
            <a:spAutoFit/>
          </a:bodyPr>
          <a:lstStyle/>
          <a:p>
            <a:r>
              <a:rPr lang="en-US" dirty="0" smtClean="0"/>
              <a:t>If the Fed pays with currency, its </a:t>
            </a:r>
            <a:r>
              <a:rPr lang="en-US" dirty="0"/>
              <a:t>liabilities still rise </a:t>
            </a:r>
            <a:r>
              <a:rPr lang="en-US" dirty="0" smtClean="0"/>
              <a:t>by $1 </a:t>
            </a:r>
            <a:r>
              <a:rPr lang="en-US" dirty="0"/>
              <a:t>billion:</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66837" y="4819650"/>
            <a:ext cx="6410325" cy="1047750"/>
          </a:xfrm>
          <a:prstGeom prst="rect">
            <a:avLst/>
          </a:prstGeom>
        </p:spPr>
      </p:pic>
    </p:spTree>
    <p:extLst>
      <p:ext uri="{BB962C8B-B14F-4D97-AF65-F5344CB8AC3E}">
        <p14:creationId xmlns:p14="http://schemas.microsoft.com/office/powerpoint/2010/main" val="1921165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left)">
                                      <p:cBhvr>
                                        <p:cTn id="7" dur="500"/>
                                        <p:tgtEl>
                                          <p:spTgt spid="9">
                                            <p:txEl>
                                              <p:pRg st="0" end="0"/>
                                            </p:txEl>
                                          </p:spTgt>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up)">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7">
                                            <p:txEl>
                                              <p:pRg st="0" end="0"/>
                                            </p:txEl>
                                          </p:spTgt>
                                        </p:tgtEl>
                                        <p:attrNameLst>
                                          <p:attrName>style.visibility</p:attrName>
                                        </p:attrNameLst>
                                      </p:cBhvr>
                                      <p:to>
                                        <p:strVal val="visible"/>
                                      </p:to>
                                    </p:set>
                                    <p:animEffect transition="in" filter="wipe(left)">
                                      <p:cBhvr>
                                        <p:cTn id="16" dur="500"/>
                                        <p:tgtEl>
                                          <p:spTgt spid="7">
                                            <p:txEl>
                                              <p:pRg st="0" end="0"/>
                                            </p:txEl>
                                          </p:spTgt>
                                        </p:tgtEl>
                                      </p:cBhvr>
                                    </p:animEffect>
                                  </p:childTnLst>
                                </p:cTn>
                              </p:par>
                            </p:childTnLst>
                          </p:cTn>
                        </p:par>
                        <p:par>
                          <p:cTn id="17" fill="hold">
                            <p:stCondLst>
                              <p:cond delay="500"/>
                            </p:stCondLst>
                            <p:childTnLst>
                              <p:par>
                                <p:cTn id="18" presetID="22" presetClass="entr" presetSubtype="1" fill="hold" nodeType="after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up)">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Foreign Exchange Intervention and </a:t>
            </a:r>
            <a:r>
              <a:rPr lang="en-US" sz="1600" dirty="0" smtClean="0">
                <a:solidFill>
                  <a:schemeClr val="bg1">
                    <a:lumMod val="75000"/>
                  </a:schemeClr>
                </a:solidFill>
                <a:latin typeface="Arial" pitchFamily="34" charset="0"/>
                <a:cs typeface="Arial" pitchFamily="34" charset="0"/>
              </a:rPr>
              <a:t>the Monetary </a:t>
            </a:r>
            <a:r>
              <a:rPr lang="en-US" sz="1600" dirty="0">
                <a:solidFill>
                  <a:schemeClr val="bg1">
                    <a:lumMod val="75000"/>
                  </a:schemeClr>
                </a:solidFill>
                <a:latin typeface="Arial" pitchFamily="34" charset="0"/>
                <a:cs typeface="Arial" pitchFamily="34" charset="0"/>
              </a:rPr>
              <a:t>Base</a:t>
            </a:r>
          </a:p>
        </p:txBody>
      </p:sp>
      <p:sp>
        <p:nvSpPr>
          <p:cNvPr id="9" name="Rectangle 8"/>
          <p:cNvSpPr/>
          <p:nvPr/>
        </p:nvSpPr>
        <p:spPr>
          <a:xfrm>
            <a:off x="453476" y="1143000"/>
            <a:ext cx="8385724" cy="1323439"/>
          </a:xfrm>
          <a:prstGeom prst="rect">
            <a:avLst/>
          </a:prstGeom>
        </p:spPr>
        <p:txBody>
          <a:bodyPr wrap="square">
            <a:spAutoFit/>
          </a:bodyPr>
          <a:lstStyle/>
          <a:p>
            <a:pPr>
              <a:lnSpc>
                <a:spcPts val="2400"/>
              </a:lnSpc>
            </a:pPr>
            <a:r>
              <a:rPr lang="en-US" dirty="0"/>
              <a:t>Similarly, if the Fed in an effort to increase the foreign exchange value of </a:t>
            </a:r>
            <a:r>
              <a:rPr lang="en-US" dirty="0" smtClean="0"/>
              <a:t>the dollar </a:t>
            </a:r>
            <a:r>
              <a:rPr lang="en-US" dirty="0"/>
              <a:t>sells foreign assets, the monetary base will </a:t>
            </a:r>
            <a:r>
              <a:rPr lang="en-US" dirty="0" smtClean="0"/>
              <a:t>decline </a:t>
            </a:r>
            <a:r>
              <a:rPr lang="en-US" dirty="0"/>
              <a:t>while the value of the </a:t>
            </a:r>
            <a:r>
              <a:rPr lang="en-US" dirty="0" smtClean="0"/>
              <a:t>dollar will </a:t>
            </a:r>
            <a:r>
              <a:rPr lang="en-US" dirty="0"/>
              <a:t>rise</a:t>
            </a:r>
            <a:r>
              <a:rPr lang="en-US" dirty="0" smtClean="0"/>
              <a:t>. </a:t>
            </a:r>
            <a:r>
              <a:rPr lang="en-US" dirty="0"/>
              <a:t>I</a:t>
            </a:r>
            <a:r>
              <a:rPr lang="en-US" dirty="0" smtClean="0"/>
              <a:t>f </a:t>
            </a:r>
            <a:r>
              <a:rPr lang="en-US" dirty="0"/>
              <a:t>the Fed sells $1 billion of short-term securities issued by </a:t>
            </a:r>
            <a:r>
              <a:rPr lang="en-US" dirty="0" smtClean="0"/>
              <a:t>foreign governments, the transaction </a:t>
            </a:r>
            <a:r>
              <a:rPr lang="en-US" dirty="0"/>
              <a:t>affects </a:t>
            </a:r>
            <a:r>
              <a:rPr lang="en-US" dirty="0" smtClean="0"/>
              <a:t>the Fed’s </a:t>
            </a:r>
            <a:r>
              <a:rPr lang="en-US" dirty="0"/>
              <a:t>balance sheet as follows:</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66837" y="2686050"/>
            <a:ext cx="6410325" cy="1047750"/>
          </a:xfrm>
          <a:prstGeom prst="rect">
            <a:avLst/>
          </a:prstGeom>
        </p:spPr>
      </p:pic>
    </p:spTree>
    <p:extLst>
      <p:ext uri="{BB962C8B-B14F-4D97-AF65-F5344CB8AC3E}">
        <p14:creationId xmlns:p14="http://schemas.microsoft.com/office/powerpoint/2010/main" val="2572760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left)">
                                      <p:cBhvr>
                                        <p:cTn id="7" dur="500"/>
                                        <p:tgtEl>
                                          <p:spTgt spid="9">
                                            <p:txEl>
                                              <p:pRg st="0" end="0"/>
                                            </p:txEl>
                                          </p:spTgt>
                                        </p:tgtEl>
                                      </p:cBhvr>
                                    </p:animEffect>
                                  </p:childTnLst>
                                </p:cTn>
                              </p:par>
                            </p:childTnLst>
                          </p:cTn>
                        </p:par>
                        <p:par>
                          <p:cTn id="8" fill="hold">
                            <p:stCondLst>
                              <p:cond delay="500"/>
                            </p:stCondLst>
                            <p:childTnLst>
                              <p:par>
                                <p:cTn id="9" presetID="22" presetClass="entr" presetSubtype="1"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29054" y="6291397"/>
            <a:ext cx="6892925" cy="338554"/>
          </a:xfrm>
        </p:spPr>
        <p:txBody>
          <a:bodyPr>
            <a:spAutoFit/>
          </a:bodyPr>
          <a:lstStyle/>
          <a:p>
            <a:r>
              <a:rPr lang="en-US" sz="1600" dirty="0">
                <a:solidFill>
                  <a:schemeClr val="bg1">
                    <a:lumMod val="75000"/>
                  </a:schemeClr>
                </a:solidFill>
                <a:latin typeface="Arial" pitchFamily="34" charset="0"/>
                <a:cs typeface="Arial" pitchFamily="34" charset="0"/>
              </a:rPr>
              <a:t>Foreign Exchange Intervention and </a:t>
            </a:r>
            <a:r>
              <a:rPr lang="en-US" sz="1600" dirty="0" smtClean="0">
                <a:solidFill>
                  <a:schemeClr val="bg1">
                    <a:lumMod val="75000"/>
                  </a:schemeClr>
                </a:solidFill>
                <a:latin typeface="Arial" pitchFamily="34" charset="0"/>
                <a:cs typeface="Arial" pitchFamily="34" charset="0"/>
              </a:rPr>
              <a:t>the Monetary </a:t>
            </a:r>
            <a:r>
              <a:rPr lang="en-US" sz="1600" dirty="0">
                <a:solidFill>
                  <a:schemeClr val="bg1">
                    <a:lumMod val="75000"/>
                  </a:schemeClr>
                </a:solidFill>
                <a:latin typeface="Arial" pitchFamily="34" charset="0"/>
                <a:cs typeface="Arial" pitchFamily="34" charset="0"/>
              </a:rPr>
              <a:t>Base</a:t>
            </a:r>
          </a:p>
        </p:txBody>
      </p:sp>
      <p:sp>
        <p:nvSpPr>
          <p:cNvPr id="9" name="Rectangle 8"/>
          <p:cNvSpPr/>
          <p:nvPr/>
        </p:nvSpPr>
        <p:spPr>
          <a:xfrm>
            <a:off x="453476" y="1143000"/>
            <a:ext cx="8385724" cy="3447098"/>
          </a:xfrm>
          <a:prstGeom prst="rect">
            <a:avLst/>
          </a:prstGeom>
        </p:spPr>
        <p:txBody>
          <a:bodyPr wrap="square">
            <a:spAutoFit/>
          </a:bodyPr>
          <a:lstStyle/>
          <a:p>
            <a:pPr>
              <a:lnSpc>
                <a:spcPts val="2400"/>
              </a:lnSpc>
            </a:pPr>
            <a:r>
              <a:rPr lang="en-US" dirty="0"/>
              <a:t>When a central bank allows the monetary base to respond to the sale or purchase </a:t>
            </a:r>
            <a:r>
              <a:rPr lang="en-US" dirty="0" smtClean="0"/>
              <a:t>of domestic </a:t>
            </a:r>
            <a:r>
              <a:rPr lang="en-US" dirty="0"/>
              <a:t>currency in the foreign exchange market, the transaction is called </a:t>
            </a:r>
            <a:r>
              <a:rPr lang="en-US" dirty="0" smtClean="0"/>
              <a:t>an </a:t>
            </a:r>
            <a:r>
              <a:rPr lang="en-US" b="1" dirty="0" smtClean="0"/>
              <a:t>unsterilized </a:t>
            </a:r>
            <a:r>
              <a:rPr lang="en-US" b="1" dirty="0"/>
              <a:t>foreign exchange intervention</a:t>
            </a:r>
            <a:r>
              <a:rPr lang="en-US" dirty="0" smtClean="0"/>
              <a:t>.</a:t>
            </a:r>
          </a:p>
          <a:p>
            <a:endParaRPr lang="en-US" sz="900" dirty="0"/>
          </a:p>
          <a:p>
            <a:pPr>
              <a:lnSpc>
                <a:spcPts val="2400"/>
              </a:lnSpc>
            </a:pPr>
            <a:r>
              <a:rPr lang="en-US" dirty="0"/>
              <a:t>When a foreign exchange intervention is accompanied by offsetting domestic </a:t>
            </a:r>
            <a:r>
              <a:rPr lang="en-US" dirty="0" smtClean="0"/>
              <a:t>open market </a:t>
            </a:r>
            <a:r>
              <a:rPr lang="en-US" dirty="0"/>
              <a:t>operations that leave the monetary base unchanged, it is called a </a:t>
            </a:r>
            <a:r>
              <a:rPr lang="en-US" b="1" dirty="0"/>
              <a:t>sterilized </a:t>
            </a:r>
            <a:r>
              <a:rPr lang="en-US" b="1" dirty="0" smtClean="0"/>
              <a:t>foreign exchange </a:t>
            </a:r>
            <a:r>
              <a:rPr lang="en-US" b="1" dirty="0"/>
              <a:t>intervention</a:t>
            </a:r>
            <a:r>
              <a:rPr lang="en-US" dirty="0" smtClean="0"/>
              <a:t>.</a:t>
            </a:r>
          </a:p>
          <a:p>
            <a:endParaRPr lang="en-US" sz="900" dirty="0"/>
          </a:p>
          <a:p>
            <a:pPr>
              <a:lnSpc>
                <a:spcPts val="2400"/>
              </a:lnSpc>
            </a:pPr>
            <a:r>
              <a:rPr lang="en-US" dirty="0" smtClean="0"/>
              <a:t>For example, a </a:t>
            </a:r>
            <a:r>
              <a:rPr lang="en-US" dirty="0"/>
              <a:t>Fed sale of $1 billion of </a:t>
            </a:r>
            <a:r>
              <a:rPr lang="en-US" dirty="0" smtClean="0"/>
              <a:t>foreign assets causes the </a:t>
            </a:r>
            <a:r>
              <a:rPr lang="en-US" dirty="0"/>
              <a:t>monetary base </a:t>
            </a:r>
            <a:r>
              <a:rPr lang="en-US" dirty="0" smtClean="0"/>
              <a:t>to fall </a:t>
            </a:r>
            <a:r>
              <a:rPr lang="en-US" dirty="0"/>
              <a:t>by $</a:t>
            </a:r>
            <a:r>
              <a:rPr lang="en-US" dirty="0" smtClean="0"/>
              <a:t>1 billion</a:t>
            </a:r>
            <a:r>
              <a:rPr lang="en-US" dirty="0"/>
              <a:t>. </a:t>
            </a:r>
            <a:r>
              <a:rPr lang="en-US" dirty="0" smtClean="0"/>
              <a:t>But if </a:t>
            </a:r>
            <a:r>
              <a:rPr lang="en-US" dirty="0"/>
              <a:t>the Fed </a:t>
            </a:r>
            <a:r>
              <a:rPr lang="en-US" dirty="0" smtClean="0"/>
              <a:t>conducts </a:t>
            </a:r>
            <a:r>
              <a:rPr lang="en-US" dirty="0"/>
              <a:t>an open market purchase </a:t>
            </a:r>
            <a:r>
              <a:rPr lang="en-US" dirty="0" smtClean="0"/>
              <a:t>of $1 </a:t>
            </a:r>
            <a:r>
              <a:rPr lang="en-US" dirty="0"/>
              <a:t>billion of Treasury </a:t>
            </a:r>
            <a:r>
              <a:rPr lang="en-US" dirty="0" smtClean="0"/>
              <a:t>bills, the </a:t>
            </a:r>
            <a:r>
              <a:rPr lang="en-US" dirty="0"/>
              <a:t>decrease in the monetary </a:t>
            </a:r>
            <a:r>
              <a:rPr lang="en-US" dirty="0" smtClean="0"/>
              <a:t>base is eliminated. </a:t>
            </a:r>
            <a:r>
              <a:rPr lang="en-US" dirty="0"/>
              <a:t>The following T-account illustrates these transactions:</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62075" y="4724400"/>
            <a:ext cx="6419850" cy="1238250"/>
          </a:xfrm>
          <a:prstGeom prst="rect">
            <a:avLst/>
          </a:prstGeom>
        </p:spPr>
      </p:pic>
    </p:spTree>
    <p:extLst>
      <p:ext uri="{BB962C8B-B14F-4D97-AF65-F5344CB8AC3E}">
        <p14:creationId xmlns:p14="http://schemas.microsoft.com/office/powerpoint/2010/main" val="3615674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left)">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wipe(left)">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xEl>
                                              <p:pRg st="4" end="4"/>
                                            </p:txEl>
                                          </p:spTgt>
                                        </p:tgtEl>
                                        <p:attrNameLst>
                                          <p:attrName>style.visibility</p:attrName>
                                        </p:attrNameLst>
                                      </p:cBhvr>
                                      <p:to>
                                        <p:strVal val="visible"/>
                                      </p:to>
                                    </p:set>
                                    <p:animEffect transition="in" filter="wipe(left)">
                                      <p:cBhvr>
                                        <p:cTn id="17" dur="500"/>
                                        <p:tgtEl>
                                          <p:spTgt spid="9">
                                            <p:txEl>
                                              <p:pRg st="4" end="4"/>
                                            </p:txEl>
                                          </p:spTgt>
                                        </p:tgtEl>
                                      </p:cBhvr>
                                    </p:animEffect>
                                  </p:childTnLst>
                                </p:cTn>
                              </p:par>
                            </p:childTnLst>
                          </p:cTn>
                        </p:par>
                        <p:par>
                          <p:cTn id="18" fill="hold">
                            <p:stCondLst>
                              <p:cond delay="500"/>
                            </p:stCondLst>
                            <p:childTnLst>
                              <p:par>
                                <p:cTn id="19" presetID="22" presetClass="entr" presetSubtype="1" fill="hold" nodeType="after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up)">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theme/theme1.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wrap="square">
        <a:spAutoFit/>
      </a:bodyPr>
      <a:lstStyle>
        <a:defPPr>
          <a:lnSpc>
            <a:spcPts val="2400"/>
          </a:lnSpc>
          <a:defRPr b="1" dirty="0">
            <a:solidFill>
              <a:srgbClr val="7B0046"/>
            </a:solidFill>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2"/>
            </a:solidFill>
            <a:effectLst/>
            <a:latin typeface="Arial"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37708</TotalTime>
  <Words>6338</Words>
  <Application>Microsoft Office PowerPoint</Application>
  <PresentationFormat>On-screen Show (4:3)</PresentationFormat>
  <Paragraphs>467</Paragraphs>
  <Slides>54</Slides>
  <Notes>47</Notes>
  <HiddenSlides>0</HiddenSlides>
  <MMClips>0</MMClips>
  <ScaleCrop>false</ScaleCrop>
  <HeadingPairs>
    <vt:vector size="4" baseType="variant">
      <vt:variant>
        <vt:lpstr>Theme</vt:lpstr>
      </vt:variant>
      <vt:variant>
        <vt:i4>2</vt:i4>
      </vt:variant>
      <vt:variant>
        <vt:lpstr>Slide Titles</vt:lpstr>
      </vt:variant>
      <vt:variant>
        <vt:i4>54</vt:i4>
      </vt:variant>
    </vt:vector>
  </HeadingPairs>
  <TitlesOfParts>
    <vt:vector size="56" baseType="lpstr">
      <vt:lpstr>2_Custom Design</vt:lpstr>
      <vt:lpstr>Office Theme</vt:lpstr>
      <vt:lpstr>R. GLENN HUBBARD ANTHONY PATRICK O’BRIEN</vt:lpstr>
      <vt:lpstr>The International Financial System and Monetary Policy</vt:lpstr>
      <vt:lpstr>The International Financial System and Monetary Policy</vt:lpstr>
      <vt:lpstr>PowerPoint Presentation</vt:lpstr>
      <vt:lpstr>PowerPoint Presentation</vt:lpstr>
      <vt:lpstr>Foreign Exchange Intervention and the Monetary Base</vt:lpstr>
      <vt:lpstr>Foreign Exchange Intervention and the Monetary Base</vt:lpstr>
      <vt:lpstr>Foreign Exchange Intervention and the Monetary Base</vt:lpstr>
      <vt:lpstr>Foreign Exchange Intervention and the Monetary Base</vt:lpstr>
      <vt:lpstr>PowerPoint Presentation</vt:lpstr>
      <vt:lpstr>Foreign Exchange Interventions and the Exchange Rate</vt:lpstr>
      <vt:lpstr>Foreign Exchange Interventions and the Exchange Rate</vt:lpstr>
      <vt:lpstr>Foreign Exchange Interventions and the Exchange Rate</vt:lpstr>
      <vt:lpstr>PowerPoint Presentation</vt:lpstr>
      <vt:lpstr>PowerPoint Presentation</vt:lpstr>
      <vt:lpstr>PowerPoint Presentation</vt:lpstr>
      <vt:lpstr>PowerPoint Presentation</vt:lpstr>
      <vt:lpstr>Foreign Exchange Interventions and the Exchange Rate</vt:lpstr>
      <vt:lpstr>PowerPoint Presentation</vt:lpstr>
      <vt:lpstr>The Balance of Payments</vt:lpstr>
      <vt:lpstr>The Balance of Payments</vt:lpstr>
      <vt:lpstr>The Balance of Payments</vt:lpstr>
      <vt:lpstr>The Balance of Payments</vt:lpstr>
      <vt:lpstr>The Balance of Payments</vt:lpstr>
      <vt:lpstr>PowerPoint Presentation</vt:lpstr>
      <vt:lpstr>Exchange Rate Regimes and the International Financial System</vt:lpstr>
      <vt:lpstr>Exchange Rate Regimes and the International Financial System</vt:lpstr>
      <vt:lpstr>Exchange Rate Regimes and the International Financial System</vt:lpstr>
      <vt:lpstr>Exchange Rate Regimes and the International Financial System</vt:lpstr>
      <vt:lpstr>Exchange Rate Regimes and the International Financial System</vt:lpstr>
      <vt:lpstr>PowerPoint Presentation</vt:lpstr>
      <vt:lpstr>PowerPoint Presentation</vt:lpstr>
      <vt:lpstr>Exchange Rate Regimes and the International Financial System</vt:lpstr>
      <vt:lpstr>Exchange Rate Regimes and the International Financial System</vt:lpstr>
      <vt:lpstr>Exchange Rate Regimes and the International Financial System</vt:lpstr>
      <vt:lpstr>Exchange Rate Regimes and the International Financial System</vt:lpstr>
      <vt:lpstr>Exchange Rate Regimes and the International Financial System</vt:lpstr>
      <vt:lpstr>Exchange Rate Regimes and the International Financial System</vt:lpstr>
      <vt:lpstr>Exchange Rate Regimes and the International Financial System</vt:lpstr>
      <vt:lpstr>Exchange Rate Regimes and the International Financial System</vt:lpstr>
      <vt:lpstr>Exchange Rate Regimes and the International Financial System</vt:lpstr>
      <vt:lpstr>Exchange Rate Regimes and the International Financial System</vt:lpstr>
      <vt:lpstr>Exchange Rate Regimes and the International Financial System</vt:lpstr>
      <vt:lpstr>Exchange Rate Regimes and the International Financial System</vt:lpstr>
      <vt:lpstr>Exchange Rate Regimes and the International Financial System</vt:lpstr>
      <vt:lpstr>Exchange Rate Regimes and the International Financial System</vt:lpstr>
      <vt:lpstr>Exchange Rate Regimes and the International Financial System</vt:lpstr>
      <vt:lpstr>Exchange Rate Regimes and the International Financial System</vt:lpstr>
      <vt:lpstr>PowerPoint Presentation</vt:lpstr>
      <vt:lpstr>Exchange Rate Regimes and the International Financial System</vt:lpstr>
      <vt:lpstr>Exchange Rate Regimes and the International Financial System</vt:lpstr>
      <vt:lpstr>PowerPoint Presentation</vt:lpstr>
      <vt:lpstr>PowerPoint Presentation</vt:lpstr>
      <vt:lpstr>PowerPoint Presentation</vt:lpstr>
    </vt:vector>
  </TitlesOfParts>
  <Manager>David Alexander</Manager>
  <Company>Pearson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Money, Banking, and the Financial System</dc:title>
  <dc:creator>Fernando Quijano &amp; Shelly Tefft</dc:creator>
  <cp:lastModifiedBy>Periklis Gogas</cp:lastModifiedBy>
  <cp:revision>1786</cp:revision>
  <dcterms:created xsi:type="dcterms:W3CDTF">2010-11-05T19:39:20Z</dcterms:created>
  <dcterms:modified xsi:type="dcterms:W3CDTF">2011-11-19T18:42:47Z</dcterms:modified>
</cp:coreProperties>
</file>