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6"/>
  </p:notesMasterIdLst>
  <p:handoutMasterIdLst>
    <p:handoutMasterId r:id="rId87"/>
  </p:handoutMasterIdLst>
  <p:sldIdLst>
    <p:sldId id="257" r:id="rId5"/>
    <p:sldId id="265" r:id="rId6"/>
    <p:sldId id="258" r:id="rId7"/>
    <p:sldId id="275" r:id="rId8"/>
    <p:sldId id="276" r:id="rId9"/>
    <p:sldId id="280" r:id="rId10"/>
    <p:sldId id="463" r:id="rId11"/>
    <p:sldId id="464" r:id="rId12"/>
    <p:sldId id="465" r:id="rId13"/>
    <p:sldId id="466" r:id="rId14"/>
    <p:sldId id="286" r:id="rId15"/>
    <p:sldId id="287" r:id="rId16"/>
    <p:sldId id="288" r:id="rId17"/>
    <p:sldId id="289" r:id="rId18"/>
    <p:sldId id="290" r:id="rId19"/>
    <p:sldId id="291" r:id="rId20"/>
    <p:sldId id="292" r:id="rId21"/>
    <p:sldId id="285" r:id="rId22"/>
    <p:sldId id="293" r:id="rId23"/>
    <p:sldId id="284" r:id="rId24"/>
    <p:sldId id="308" r:id="rId25"/>
    <p:sldId id="312" r:id="rId26"/>
    <p:sldId id="313" r:id="rId27"/>
    <p:sldId id="318" r:id="rId28"/>
    <p:sldId id="319" r:id="rId29"/>
    <p:sldId id="320" r:id="rId30"/>
    <p:sldId id="321"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60" r:id="rId51"/>
    <p:sldId id="361" r:id="rId52"/>
    <p:sldId id="362" r:id="rId53"/>
    <p:sldId id="364" r:id="rId54"/>
    <p:sldId id="369" r:id="rId55"/>
    <p:sldId id="370" r:id="rId56"/>
    <p:sldId id="371" r:id="rId57"/>
    <p:sldId id="372" r:id="rId58"/>
    <p:sldId id="373" r:id="rId59"/>
    <p:sldId id="374" r:id="rId60"/>
    <p:sldId id="375" r:id="rId61"/>
    <p:sldId id="380" r:id="rId62"/>
    <p:sldId id="398" r:id="rId63"/>
    <p:sldId id="414" r:id="rId64"/>
    <p:sldId id="415" r:id="rId65"/>
    <p:sldId id="416" r:id="rId66"/>
    <p:sldId id="417" r:id="rId67"/>
    <p:sldId id="418" r:id="rId68"/>
    <p:sldId id="419" r:id="rId69"/>
    <p:sldId id="421" r:id="rId70"/>
    <p:sldId id="425" r:id="rId71"/>
    <p:sldId id="428" r:id="rId72"/>
    <p:sldId id="429" r:id="rId73"/>
    <p:sldId id="430" r:id="rId74"/>
    <p:sldId id="446" r:id="rId75"/>
    <p:sldId id="448" r:id="rId76"/>
    <p:sldId id="457" r:id="rId77"/>
    <p:sldId id="447" r:id="rId78"/>
    <p:sldId id="449" r:id="rId79"/>
    <p:sldId id="454" r:id="rId80"/>
    <p:sldId id="456" r:id="rId81"/>
    <p:sldId id="460" r:id="rId82"/>
    <p:sldId id="311" r:id="rId83"/>
    <p:sldId id="307" r:id="rId84"/>
    <p:sldId id="309"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2" d="100"/>
          <a:sy n="72" d="100"/>
        </p:scale>
        <p:origin x="660" y="7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l-GR"/>
        </a:p>
      </dgm:t>
    </dgm:pt>
    <dgm:pt modelId="{0EFAF7DB-220E-474B-A306-B18848A2E64E}">
      <dgm:prSet phldrT="[Κείμενο]" custT="1"/>
      <dgm:spPr/>
      <dgm:t>
        <a:bodyPr/>
        <a:lstStyle/>
        <a:p>
          <a:r>
            <a:rPr lang="el-GR" sz="2400" dirty="0"/>
            <a:t>Μνημονικές</a:t>
          </a:r>
        </a:p>
      </dgm:t>
    </dgm:pt>
    <dgm:pt modelId="{ADEA5C60-BA03-45CE-8AE4-87E8350E817F}" type="parTrans" cxnId="{E88E6FD0-5EE8-42CE-8AC4-D71962510EE7}">
      <dgm:prSet/>
      <dgm:spPr/>
      <dgm:t>
        <a:bodyPr/>
        <a:lstStyle/>
        <a:p>
          <a:endParaRPr lang="el-GR"/>
        </a:p>
      </dgm:t>
    </dgm:pt>
    <dgm:pt modelId="{8655DB40-16AB-41AF-B7B9-C009642A6E8E}" type="sibTrans" cxnId="{E88E6FD0-5EE8-42CE-8AC4-D71962510EE7}">
      <dgm:prSet/>
      <dgm:spPr/>
      <dgm:t>
        <a:bodyPr/>
        <a:lstStyle/>
        <a:p>
          <a:endParaRPr lang="el-GR"/>
        </a:p>
      </dgm:t>
    </dgm:pt>
    <dgm:pt modelId="{9CA7C66F-6CF9-4093-95BD-C861D9811AA0}">
      <dgm:prSet phldrT="[Κείμενο]" custT="1"/>
      <dgm:spPr/>
      <dgm:t>
        <a:bodyPr/>
        <a:lstStyle/>
        <a:p>
          <a:r>
            <a:rPr lang="el-GR" sz="2400" dirty="0"/>
            <a:t>Μεταγνωστικές</a:t>
          </a:r>
          <a:r>
            <a:rPr lang="el-GR" sz="1800" dirty="0"/>
            <a:t> </a:t>
          </a:r>
        </a:p>
      </dgm:t>
      <dgm:extLst>
        <a:ext uri="{E40237B7-FDA0-4F09-8148-C483321AD2D9}">
          <dgm14:cNvPr xmlns:dgm14="http://schemas.microsoft.com/office/drawing/2010/diagram" id="0" name="" descr="Βασική λίστα μπλοκ" title="SmartArt"/>
        </a:ext>
      </dgm:extLst>
    </dgm:pt>
    <dgm:pt modelId="{5C383048-3A83-419C-82E9-AA46D2B4FFD3}" type="parTrans" cxnId="{1A254136-9EEE-43D0-BC71-1289B085104A}">
      <dgm:prSet/>
      <dgm:spPr/>
      <dgm:t>
        <a:bodyPr/>
        <a:lstStyle/>
        <a:p>
          <a:endParaRPr lang="el-GR"/>
        </a:p>
      </dgm:t>
    </dgm:pt>
    <dgm:pt modelId="{9AC506A7-F034-46F5-B26F-46FD22856FB4}" type="sibTrans" cxnId="{1A254136-9EEE-43D0-BC71-1289B085104A}">
      <dgm:prSet/>
      <dgm:spPr/>
      <dgm:t>
        <a:bodyPr/>
        <a:lstStyle/>
        <a:p>
          <a:endParaRPr lang="el-GR"/>
        </a:p>
      </dgm:t>
    </dgm:pt>
    <dgm:pt modelId="{8AEC6483-23EF-4414-8E2A-6A005181899E}">
      <dgm:prSet phldrT="[Κείμενο]" custT="1"/>
      <dgm:spPr/>
      <dgm:t>
        <a:bodyPr/>
        <a:lstStyle/>
        <a:p>
          <a:r>
            <a:rPr lang="el-GR" sz="2400" dirty="0"/>
            <a:t>Γνωστικές</a:t>
          </a:r>
          <a:r>
            <a:rPr lang="el-GR" sz="1800" dirty="0"/>
            <a:t> </a:t>
          </a:r>
        </a:p>
      </dgm:t>
    </dgm:pt>
    <dgm:pt modelId="{526DBE94-00A7-461E-AF61-51DFFA468BD0}" type="parTrans" cxnId="{976405B9-79B8-494E-A105-801AB128A327}">
      <dgm:prSet/>
      <dgm:spPr/>
      <dgm:t>
        <a:bodyPr/>
        <a:lstStyle/>
        <a:p>
          <a:endParaRPr lang="el-GR"/>
        </a:p>
      </dgm:t>
    </dgm:pt>
    <dgm:pt modelId="{C81D2561-AE20-4589-919A-5479573342B0}" type="sibTrans" cxnId="{976405B9-79B8-494E-A105-801AB128A327}">
      <dgm:prSet/>
      <dgm:spPr/>
      <dgm:t>
        <a:bodyPr/>
        <a:lstStyle/>
        <a:p>
          <a:endParaRPr lang="el-GR"/>
        </a:p>
      </dgm:t>
    </dgm:pt>
    <dgm:pt modelId="{056BF56F-CC43-4DDD-9D89-CA94DE101ECC}">
      <dgm:prSet phldrT="[Κείμενο]" custT="1"/>
      <dgm:spPr/>
      <dgm:t>
        <a:bodyPr/>
        <a:lstStyle/>
        <a:p>
          <a:r>
            <a:rPr lang="el-GR" sz="2400" dirty="0"/>
            <a:t>Συναισθηματικές</a:t>
          </a:r>
        </a:p>
      </dgm:t>
    </dgm:pt>
    <dgm:pt modelId="{001921C4-E4A3-488C-B466-13D798BB2038}" type="parTrans" cxnId="{778F2B2A-B50E-4B4B-8031-BBB0BAF3076A}">
      <dgm:prSet/>
      <dgm:spPr/>
      <dgm:t>
        <a:bodyPr/>
        <a:lstStyle/>
        <a:p>
          <a:endParaRPr lang="el-GR"/>
        </a:p>
      </dgm:t>
    </dgm:pt>
    <dgm:pt modelId="{B28DA56B-359A-427D-B40B-7C9A5E29DAD4}" type="sibTrans" cxnId="{778F2B2A-B50E-4B4B-8031-BBB0BAF3076A}">
      <dgm:prSet/>
      <dgm:spPr/>
      <dgm:t>
        <a:bodyPr/>
        <a:lstStyle/>
        <a:p>
          <a:endParaRPr lang="el-GR"/>
        </a:p>
      </dgm:t>
    </dgm:pt>
    <dgm:pt modelId="{204779DA-9EFD-416C-AA17-3047285492E6}">
      <dgm:prSet phldrT="[Κείμενο]" custT="1"/>
      <dgm:spPr/>
      <dgm:t>
        <a:bodyPr/>
        <a:lstStyle/>
        <a:p>
          <a:r>
            <a:rPr lang="el-GR" sz="2400" dirty="0"/>
            <a:t>Αναπλήρωσης</a:t>
          </a:r>
        </a:p>
      </dgm:t>
    </dgm:pt>
    <dgm:pt modelId="{10182E5A-267A-4FF5-8BE4-365E5F0F59FD}" type="parTrans" cxnId="{4B45AE37-5E95-4459-A22C-A76A562E440A}">
      <dgm:prSet/>
      <dgm:spPr/>
      <dgm:t>
        <a:bodyPr/>
        <a:lstStyle/>
        <a:p>
          <a:endParaRPr lang="el-GR"/>
        </a:p>
      </dgm:t>
    </dgm:pt>
    <dgm:pt modelId="{89F8EF12-ABE9-4852-AA60-32F3BE4FD92C}" type="sibTrans" cxnId="{4B45AE37-5E95-4459-A22C-A76A562E440A}">
      <dgm:prSet/>
      <dgm:spPr/>
      <dgm:t>
        <a:bodyPr/>
        <a:lstStyle/>
        <a:p>
          <a:endParaRPr lang="el-GR"/>
        </a:p>
      </dgm:t>
    </dgm:pt>
    <dgm:pt modelId="{FBE57202-63C6-4AC6-8A48-2F7EEDE18422}">
      <dgm:prSet phldrT="[Κείμενο]" custT="1"/>
      <dgm:spPr/>
      <dgm:t>
        <a:bodyPr/>
        <a:lstStyle/>
        <a:p>
          <a:r>
            <a:rPr lang="el-GR" sz="2400" dirty="0"/>
            <a:t>Κοινωνικές</a:t>
          </a:r>
        </a:p>
      </dgm:t>
    </dgm:pt>
    <dgm:pt modelId="{22E9EA7B-06A1-4DB0-8C13-4FDDC38F5300}" type="parTrans" cxnId="{89F86E09-7B46-4DCB-A438-8B1FC1DB0A71}">
      <dgm:prSet/>
      <dgm:spPr/>
      <dgm:t>
        <a:bodyPr/>
        <a:lstStyle/>
        <a:p>
          <a:endParaRPr lang="el-GR"/>
        </a:p>
      </dgm:t>
    </dgm:pt>
    <dgm:pt modelId="{29B1D402-63E0-4277-B9B1-DE1AE207061C}" type="sibTrans" cxnId="{89F86E09-7B46-4DCB-A438-8B1FC1DB0A71}">
      <dgm:prSet/>
      <dgm:spPr/>
      <dgm:t>
        <a:bodyPr/>
        <a:lstStyle/>
        <a:p>
          <a:endParaRPr lang="el-GR"/>
        </a:p>
      </dgm:t>
    </dgm:pt>
    <dgm:pt modelId="{068CCA7D-1404-4068-AB93-6968EFC37502}" type="pres">
      <dgm:prSet presAssocID="{B842BC11-90CF-49FF-8D61-E8A8AAFE1BB6}" presName="diagram" presStyleCnt="0">
        <dgm:presLayoutVars>
          <dgm:dir/>
          <dgm:resizeHandles val="exact"/>
        </dgm:presLayoutVars>
      </dgm:prSet>
      <dgm:spPr/>
    </dgm:pt>
    <dgm:pt modelId="{EAA4FAF7-2B1B-440D-AB04-52061A8327A8}" type="pres">
      <dgm:prSet presAssocID="{0EFAF7DB-220E-474B-A306-B18848A2E64E}" presName="node" presStyleLbl="node1" presStyleIdx="0" presStyleCnt="6" custScaleX="160995" custLinFactNeighborX="-17392" custLinFactNeighborY="-94982">
        <dgm:presLayoutVars>
          <dgm:bulletEnabled val="1"/>
        </dgm:presLayoutVars>
      </dgm:prSet>
      <dgm:spPr/>
    </dgm:pt>
    <dgm:pt modelId="{D86C629E-FD24-4979-AD6C-FF765663342C}" type="pres">
      <dgm:prSet presAssocID="{8655DB40-16AB-41AF-B7B9-C009642A6E8E}" presName="sibTrans" presStyleCnt="0"/>
      <dgm:spPr/>
    </dgm:pt>
    <dgm:pt modelId="{C593AB34-4B84-4F47-A09D-1663F9F71AFC}" type="pres">
      <dgm:prSet presAssocID="{9CA7C66F-6CF9-4093-95BD-C861D9811AA0}" presName="node" presStyleLbl="node1" presStyleIdx="1" presStyleCnt="6" custScaleX="180735" custScaleY="100042" custLinFactY="-24365" custLinFactNeighborX="85084" custLinFactNeighborY="-100000">
        <dgm:presLayoutVars>
          <dgm:bulletEnabled val="1"/>
        </dgm:presLayoutVars>
      </dgm:prSet>
      <dgm:spPr/>
    </dgm:pt>
    <dgm:pt modelId="{5AD6466A-5AEB-4BDD-BDCC-43ADA92E714A}" type="pres">
      <dgm:prSet presAssocID="{9AC506A7-F034-46F5-B26F-46FD22856FB4}" presName="sibTrans" presStyleCnt="0"/>
      <dgm:spPr/>
    </dgm:pt>
    <dgm:pt modelId="{917D3CD9-BA5B-404E-931F-223BF970C99B}" type="pres">
      <dgm:prSet presAssocID="{8AEC6483-23EF-4414-8E2A-6A005181899E}" presName="node" presStyleLbl="node1" presStyleIdx="2" presStyleCnt="6" custScaleX="113931" custLinFactNeighborX="-13915" custLinFactNeighborY="-59865">
        <dgm:presLayoutVars>
          <dgm:bulletEnabled val="1"/>
        </dgm:presLayoutVars>
      </dgm:prSet>
      <dgm:spPr/>
    </dgm:pt>
    <dgm:pt modelId="{D803BB6F-28BD-4A03-B872-7769C680243B}" type="pres">
      <dgm:prSet presAssocID="{C81D2561-AE20-4589-919A-5479573342B0}" presName="sibTrans" presStyleCnt="0"/>
      <dgm:spPr/>
    </dgm:pt>
    <dgm:pt modelId="{4F7EBD7D-DFCF-42D9-919C-E6E65091B79C}" type="pres">
      <dgm:prSet presAssocID="{056BF56F-CC43-4DDD-9D89-CA94DE101ECC}" presName="node" presStyleLbl="node1" presStyleIdx="3" presStyleCnt="6" custScaleX="170334" custLinFactNeighborX="11004" custLinFactNeighborY="-42041">
        <dgm:presLayoutVars>
          <dgm:bulletEnabled val="1"/>
        </dgm:presLayoutVars>
      </dgm:prSet>
      <dgm:spPr/>
    </dgm:pt>
    <dgm:pt modelId="{371926FB-9294-4D9C-9214-4CEF0275C497}" type="pres">
      <dgm:prSet presAssocID="{B28DA56B-359A-427D-B40B-7C9A5E29DAD4}" presName="sibTrans" presStyleCnt="0"/>
      <dgm:spPr/>
    </dgm:pt>
    <dgm:pt modelId="{CB52FD11-6E75-4074-AC8F-10E0FD59B7A0}" type="pres">
      <dgm:prSet presAssocID="{204779DA-9EFD-416C-AA17-3047285492E6}" presName="node" presStyleLbl="node1" presStyleIdx="4" presStyleCnt="6" custScaleX="142516" custLinFactNeighborX="-16216" custLinFactNeighborY="-39973">
        <dgm:presLayoutVars>
          <dgm:bulletEnabled val="1"/>
        </dgm:presLayoutVars>
      </dgm:prSet>
      <dgm:spPr/>
    </dgm:pt>
    <dgm:pt modelId="{08588CD8-2C19-489E-9D24-02924B217C45}" type="pres">
      <dgm:prSet presAssocID="{89F8EF12-ABE9-4852-AA60-32F3BE4FD92C}" presName="sibTrans" presStyleCnt="0"/>
      <dgm:spPr/>
    </dgm:pt>
    <dgm:pt modelId="{76049CD1-75A7-4C80-9C4F-81F0D3E4B5DC}" type="pres">
      <dgm:prSet presAssocID="{FBE57202-63C6-4AC6-8A48-2F7EEDE18422}" presName="node" presStyleLbl="node1" presStyleIdx="5" presStyleCnt="6" custScaleX="137146" custLinFactNeighborX="-3133" custLinFactNeighborY="-41573">
        <dgm:presLayoutVars>
          <dgm:bulletEnabled val="1"/>
        </dgm:presLayoutVars>
      </dgm:prSet>
      <dgm:spPr/>
    </dgm:pt>
  </dgm:ptLst>
  <dgm:cxnLst>
    <dgm:cxn modelId="{89F86E09-7B46-4DCB-A438-8B1FC1DB0A71}" srcId="{B842BC11-90CF-49FF-8D61-E8A8AAFE1BB6}" destId="{FBE57202-63C6-4AC6-8A48-2F7EEDE18422}" srcOrd="5" destOrd="0" parTransId="{22E9EA7B-06A1-4DB0-8C13-4FDDC38F5300}" sibTransId="{29B1D402-63E0-4277-B9B1-DE1AE207061C}"/>
    <dgm:cxn modelId="{4C41BE15-3799-4642-92AF-58F1C6904769}" type="presOf" srcId="{056BF56F-CC43-4DDD-9D89-CA94DE101ECC}" destId="{4F7EBD7D-DFCF-42D9-919C-E6E65091B79C}" srcOrd="0" destOrd="0" presId="urn:microsoft.com/office/officeart/2005/8/layout/default"/>
    <dgm:cxn modelId="{98E9781F-6C85-4C8B-A8C8-ACC68D56FD26}" type="presOf" srcId="{0EFAF7DB-220E-474B-A306-B18848A2E64E}" destId="{EAA4FAF7-2B1B-440D-AB04-52061A8327A8}" srcOrd="0" destOrd="0" presId="urn:microsoft.com/office/officeart/2005/8/layout/default"/>
    <dgm:cxn modelId="{778F2B2A-B50E-4B4B-8031-BBB0BAF3076A}" srcId="{B842BC11-90CF-49FF-8D61-E8A8AAFE1BB6}" destId="{056BF56F-CC43-4DDD-9D89-CA94DE101ECC}" srcOrd="3" destOrd="0" parTransId="{001921C4-E4A3-488C-B466-13D798BB2038}" sibTransId="{B28DA56B-359A-427D-B40B-7C9A5E29DAD4}"/>
    <dgm:cxn modelId="{1A254136-9EEE-43D0-BC71-1289B085104A}" srcId="{B842BC11-90CF-49FF-8D61-E8A8AAFE1BB6}" destId="{9CA7C66F-6CF9-4093-95BD-C861D9811AA0}" srcOrd="1" destOrd="0" parTransId="{5C383048-3A83-419C-82E9-AA46D2B4FFD3}" sibTransId="{9AC506A7-F034-46F5-B26F-46FD22856FB4}"/>
    <dgm:cxn modelId="{4B45AE37-5E95-4459-A22C-A76A562E440A}" srcId="{B842BC11-90CF-49FF-8D61-E8A8AAFE1BB6}" destId="{204779DA-9EFD-416C-AA17-3047285492E6}" srcOrd="4" destOrd="0" parTransId="{10182E5A-267A-4FF5-8BE4-365E5F0F59FD}" sibTransId="{89F8EF12-ABE9-4852-AA60-32F3BE4FD92C}"/>
    <dgm:cxn modelId="{C2739289-C7F5-4C2B-8002-E64A84A3CCF1}" type="presOf" srcId="{9CA7C66F-6CF9-4093-95BD-C861D9811AA0}" destId="{C593AB34-4B84-4F47-A09D-1663F9F71AFC}" srcOrd="0" destOrd="0" presId="urn:microsoft.com/office/officeart/2005/8/layout/default"/>
    <dgm:cxn modelId="{5257829B-1EC2-4B27-82CD-9A4900A3CEF5}" type="presOf" srcId="{204779DA-9EFD-416C-AA17-3047285492E6}" destId="{CB52FD11-6E75-4074-AC8F-10E0FD59B7A0}" srcOrd="0" destOrd="0" presId="urn:microsoft.com/office/officeart/2005/8/layout/default"/>
    <dgm:cxn modelId="{4B3A68AC-F7E0-44C7-B1C8-7CD80B465A26}" type="presOf" srcId="{8AEC6483-23EF-4414-8E2A-6A005181899E}" destId="{917D3CD9-BA5B-404E-931F-223BF970C99B}" srcOrd="0" destOrd="0" presId="urn:microsoft.com/office/officeart/2005/8/layout/default"/>
    <dgm:cxn modelId="{976405B9-79B8-494E-A105-801AB128A327}" srcId="{B842BC11-90CF-49FF-8D61-E8A8AAFE1BB6}" destId="{8AEC6483-23EF-4414-8E2A-6A005181899E}" srcOrd="2" destOrd="0" parTransId="{526DBE94-00A7-461E-AF61-51DFFA468BD0}" sibTransId="{C81D2561-AE20-4589-919A-5479573342B0}"/>
    <dgm:cxn modelId="{1A373FBE-0C0B-4365-8600-C5B96F883073}" type="presOf" srcId="{FBE57202-63C6-4AC6-8A48-2F7EEDE18422}" destId="{76049CD1-75A7-4C80-9C4F-81F0D3E4B5DC}" srcOrd="0" destOrd="0" presId="urn:microsoft.com/office/officeart/2005/8/layout/default"/>
    <dgm:cxn modelId="{E88E6FD0-5EE8-42CE-8AC4-D71962510EE7}" srcId="{B842BC11-90CF-49FF-8D61-E8A8AAFE1BB6}" destId="{0EFAF7DB-220E-474B-A306-B18848A2E64E}" srcOrd="0" destOrd="0" parTransId="{ADEA5C60-BA03-45CE-8AE4-87E8350E817F}" sibTransId="{8655DB40-16AB-41AF-B7B9-C009642A6E8E}"/>
    <dgm:cxn modelId="{7095E1F8-4EDE-4430-B07D-B7175589A733}" type="presOf" srcId="{B842BC11-90CF-49FF-8D61-E8A8AAFE1BB6}" destId="{068CCA7D-1404-4068-AB93-6968EFC37502}" srcOrd="0" destOrd="0" presId="urn:microsoft.com/office/officeart/2005/8/layout/default"/>
    <dgm:cxn modelId="{BC5FF21A-43E7-485A-B596-C5AADF327B05}" type="presParOf" srcId="{068CCA7D-1404-4068-AB93-6968EFC37502}" destId="{EAA4FAF7-2B1B-440D-AB04-52061A8327A8}" srcOrd="0" destOrd="0" presId="urn:microsoft.com/office/officeart/2005/8/layout/default"/>
    <dgm:cxn modelId="{7DBDEB3C-0922-4C11-B032-8800766EAAC7}" type="presParOf" srcId="{068CCA7D-1404-4068-AB93-6968EFC37502}" destId="{D86C629E-FD24-4979-AD6C-FF765663342C}" srcOrd="1" destOrd="0" presId="urn:microsoft.com/office/officeart/2005/8/layout/default"/>
    <dgm:cxn modelId="{613FE1F9-EF48-4B26-8AF0-FACA67BF29EB}" type="presParOf" srcId="{068CCA7D-1404-4068-AB93-6968EFC37502}" destId="{C593AB34-4B84-4F47-A09D-1663F9F71AFC}" srcOrd="2" destOrd="0" presId="urn:microsoft.com/office/officeart/2005/8/layout/default"/>
    <dgm:cxn modelId="{40AAE183-EE4F-4AB0-9437-11D5128906F3}" type="presParOf" srcId="{068CCA7D-1404-4068-AB93-6968EFC37502}" destId="{5AD6466A-5AEB-4BDD-BDCC-43ADA92E714A}" srcOrd="3" destOrd="0" presId="urn:microsoft.com/office/officeart/2005/8/layout/default"/>
    <dgm:cxn modelId="{0859D5FC-F1F1-41ED-AFE7-9ED996860B28}" type="presParOf" srcId="{068CCA7D-1404-4068-AB93-6968EFC37502}" destId="{917D3CD9-BA5B-404E-931F-223BF970C99B}" srcOrd="4" destOrd="0" presId="urn:microsoft.com/office/officeart/2005/8/layout/default"/>
    <dgm:cxn modelId="{235E33CA-9331-4C4F-9FB8-E86BD246400B}" type="presParOf" srcId="{068CCA7D-1404-4068-AB93-6968EFC37502}" destId="{D803BB6F-28BD-4A03-B872-7769C680243B}" srcOrd="5" destOrd="0" presId="urn:microsoft.com/office/officeart/2005/8/layout/default"/>
    <dgm:cxn modelId="{B063FF6D-1F2D-472D-8B4C-B6A378A09833}" type="presParOf" srcId="{068CCA7D-1404-4068-AB93-6968EFC37502}" destId="{4F7EBD7D-DFCF-42D9-919C-E6E65091B79C}" srcOrd="6" destOrd="0" presId="urn:microsoft.com/office/officeart/2005/8/layout/default"/>
    <dgm:cxn modelId="{8DEA9DD5-5136-4B11-90B8-93E3C16F0472}" type="presParOf" srcId="{068CCA7D-1404-4068-AB93-6968EFC37502}" destId="{371926FB-9294-4D9C-9214-4CEF0275C497}" srcOrd="7" destOrd="0" presId="urn:microsoft.com/office/officeart/2005/8/layout/default"/>
    <dgm:cxn modelId="{59493989-76F3-460C-95F9-0ACC1B69B031}" type="presParOf" srcId="{068CCA7D-1404-4068-AB93-6968EFC37502}" destId="{CB52FD11-6E75-4074-AC8F-10E0FD59B7A0}" srcOrd="8" destOrd="0" presId="urn:microsoft.com/office/officeart/2005/8/layout/default"/>
    <dgm:cxn modelId="{6A894F3B-0B32-4910-89E9-FF9567B8B041}" type="presParOf" srcId="{068CCA7D-1404-4068-AB93-6968EFC37502}" destId="{08588CD8-2C19-489E-9D24-02924B217C45}" srcOrd="9" destOrd="0" presId="urn:microsoft.com/office/officeart/2005/8/layout/default"/>
    <dgm:cxn modelId="{A2512EF8-018A-47CE-AD9F-9EF6FA2C53E3}" type="presParOf" srcId="{068CCA7D-1404-4068-AB93-6968EFC37502}" destId="{76049CD1-75A7-4C80-9C4F-81F0D3E4B5D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4FAF7-2B1B-440D-AB04-52061A8327A8}">
      <dsp:nvSpPr>
        <dsp:cNvPr id="0" name=""/>
        <dsp:cNvSpPr/>
      </dsp:nvSpPr>
      <dsp:spPr>
        <a:xfrm>
          <a:off x="0" y="0"/>
          <a:ext cx="3027158" cy="11281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Μνημονικές</a:t>
          </a:r>
        </a:p>
      </dsp:txBody>
      <dsp:txXfrm>
        <a:off x="0" y="0"/>
        <a:ext cx="3027158" cy="1128168"/>
      </dsp:txXfrm>
    </dsp:sp>
    <dsp:sp modelId="{C593AB34-4B84-4F47-A09D-1663F9F71AFC}">
      <dsp:nvSpPr>
        <dsp:cNvPr id="0" name=""/>
        <dsp:cNvSpPr/>
      </dsp:nvSpPr>
      <dsp:spPr>
        <a:xfrm>
          <a:off x="3218195" y="0"/>
          <a:ext cx="3398325" cy="112864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Μεταγνωστικές</a:t>
          </a:r>
          <a:r>
            <a:rPr lang="el-GR" sz="1800" kern="1200" dirty="0"/>
            <a:t> </a:t>
          </a:r>
        </a:p>
      </dsp:txBody>
      <dsp:txXfrm>
        <a:off x="3218195" y="0"/>
        <a:ext cx="3398325" cy="1128642"/>
      </dsp:txXfrm>
    </dsp:sp>
    <dsp:sp modelId="{917D3CD9-BA5B-404E-931F-223BF970C99B}">
      <dsp:nvSpPr>
        <dsp:cNvPr id="0" name=""/>
        <dsp:cNvSpPr/>
      </dsp:nvSpPr>
      <dsp:spPr>
        <a:xfrm>
          <a:off x="280115" y="1265715"/>
          <a:ext cx="2142222" cy="112816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Γνωστικές</a:t>
          </a:r>
          <a:r>
            <a:rPr lang="el-GR" sz="1800" kern="1200" dirty="0"/>
            <a:t> </a:t>
          </a:r>
        </a:p>
      </dsp:txBody>
      <dsp:txXfrm>
        <a:off x="280115" y="1265715"/>
        <a:ext cx="2142222" cy="1128168"/>
      </dsp:txXfrm>
    </dsp:sp>
    <dsp:sp modelId="{4F7EBD7D-DFCF-42D9-919C-E6E65091B79C}">
      <dsp:nvSpPr>
        <dsp:cNvPr id="0" name=""/>
        <dsp:cNvSpPr/>
      </dsp:nvSpPr>
      <dsp:spPr>
        <a:xfrm>
          <a:off x="3078913" y="1466799"/>
          <a:ext cx="3202757" cy="1128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Συναισθηματικές</a:t>
          </a:r>
        </a:p>
      </dsp:txBody>
      <dsp:txXfrm>
        <a:off x="3078913" y="1466799"/>
        <a:ext cx="3202757" cy="1128168"/>
      </dsp:txXfrm>
    </dsp:sp>
    <dsp:sp modelId="{CB52FD11-6E75-4074-AC8F-10E0FD59B7A0}">
      <dsp:nvSpPr>
        <dsp:cNvPr id="0" name=""/>
        <dsp:cNvSpPr/>
      </dsp:nvSpPr>
      <dsp:spPr>
        <a:xfrm>
          <a:off x="280124" y="2806326"/>
          <a:ext cx="2679701" cy="112816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Αναπλήρωσης</a:t>
          </a:r>
        </a:p>
      </dsp:txBody>
      <dsp:txXfrm>
        <a:off x="280124" y="2806326"/>
        <a:ext cx="2679701" cy="1128168"/>
      </dsp:txXfrm>
    </dsp:sp>
    <dsp:sp modelId="{76049CD1-75A7-4C80-9C4F-81F0D3E4B5DC}">
      <dsp:nvSpPr>
        <dsp:cNvPr id="0" name=""/>
        <dsp:cNvSpPr/>
      </dsp:nvSpPr>
      <dsp:spPr>
        <a:xfrm>
          <a:off x="3393850" y="2788276"/>
          <a:ext cx="2578730" cy="112816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Κοινωνικές</a:t>
          </a:r>
        </a:p>
      </dsp:txBody>
      <dsp:txXfrm>
        <a:off x="3393850" y="2788276"/>
        <a:ext cx="2578730" cy="11281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81</a:t>
            </a:fld>
            <a:endParaRPr lang="en-US"/>
          </a:p>
        </p:txBody>
      </p:sp>
    </p:spTree>
    <p:extLst>
      <p:ext uri="{BB962C8B-B14F-4D97-AF65-F5344CB8AC3E}">
        <p14:creationId xmlns:p14="http://schemas.microsoft.com/office/powerpoint/2010/main" val="3871048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greek-language.gr/greekLang/modern_greek/foreign/education/proposals/index.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l-GR" b="1" dirty="0"/>
              <a:t>Παρουσίαση εφαρμογών της διδασκαλίας στρατηγικών στην τάξη</a:t>
            </a:r>
            <a:endParaRPr lang="en-US" dirty="0"/>
          </a:p>
        </p:txBody>
      </p:sp>
      <p:sp>
        <p:nvSpPr>
          <p:cNvPr id="3" name="Subtitle 2"/>
          <p:cNvSpPr>
            <a:spLocks noGrp="1"/>
          </p:cNvSpPr>
          <p:nvPr>
            <p:ph type="subTitle" idx="1"/>
          </p:nvPr>
        </p:nvSpPr>
        <p:spPr/>
        <p:txBody>
          <a:bodyPr/>
          <a:lstStyle/>
          <a:p>
            <a:r>
              <a:rPr lang="el-GR" dirty="0"/>
              <a:t>Λύδια Μίτιτς</a:t>
            </a:r>
            <a:endParaRPr lang="en-US"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Πίνακας 5"/>
          <p:cNvGraphicFramePr>
            <a:graphicFrameLocks noGrp="1"/>
          </p:cNvGraphicFramePr>
          <p:nvPr>
            <p:extLst>
              <p:ext uri="{D42A27DB-BD31-4B8C-83A1-F6EECF244321}">
                <p14:modId xmlns:p14="http://schemas.microsoft.com/office/powerpoint/2010/main" val="4265960575"/>
              </p:ext>
            </p:extLst>
          </p:nvPr>
        </p:nvGraphicFramePr>
        <p:xfrm>
          <a:off x="990600" y="398162"/>
          <a:ext cx="10439399" cy="5505174"/>
        </p:xfrm>
        <a:graphic>
          <a:graphicData uri="http://schemas.openxmlformats.org/drawingml/2006/table">
            <a:tbl>
              <a:tblPr firstRow="1" firstCol="1" bandRow="1"/>
              <a:tblGrid>
                <a:gridCol w="10439399">
                  <a:extLst>
                    <a:ext uri="{9D8B030D-6E8A-4147-A177-3AD203B41FA5}">
                      <a16:colId xmlns:a16="http://schemas.microsoft.com/office/drawing/2014/main" val="20000"/>
                    </a:ext>
                  </a:extLst>
                </a:gridCol>
              </a:tblGrid>
              <a:tr h="348598">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36.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Ψάχνω ευκαιρίες για να διαβάζω όσο το δυνατόν περισσότερο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37.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Ξέρω καλά τι πρέπει να κάνω για να βελτιώσω τα Αγγλικά μου.</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38.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Παρακολουθώ την πρόοδο μου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5629">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39.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χαλαρώσω κάθε φορά που φοβάμαι να μιλήσω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6903">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40.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Ενθαρρύνω τον εαυτό μου να μιλήσει Αγγλικά ακόμα και όταν φοβάμαι μην κάνω λάθος.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41.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Επιβραβεύω τον εαυτό μου όταν τα πάω καλά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42.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Καταλαβαίνω εάν έχω άγχος όταν διαβάζω ή χρησιμοποιώ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207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43.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Πάντα προσπαθώ να μαντεύω την σημασία των λέξεων ή να μιλάω παρόλο που μπορεί να κάνω κάποια λάθη.</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44.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Συζητάω με άλλους για το πώς νιώθω όταν μαθαίνω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99238">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45.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Όταν δεν καταλαβαίνω κάτι στα Αγγλικά, ζητώ από το συνομιλητή μου να μιλάει πιο σιγά ή να επαναλάβει αυτό που είπε.</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2871">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46.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Ζητώ από τους ανθρώπους που η μητρική τους γλώσσα είναι τα Αγγλικά να με διορθώνουν όταν μιλάω.</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Κάνω εξάσκηση στα Αγγλικά με τους συμμαθητές μου.</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48.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Ζητώ βοήθεια από αυτούς που μιλούν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31310">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49.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Κάνω ερωτήσεις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413413">
                <a:tc>
                  <a:txBody>
                    <a:bodyPr/>
                    <a:lstStyle/>
                    <a:p>
                      <a:pPr marL="0" marR="0" lvl="0" indent="0" algn="l">
                        <a:lnSpc>
                          <a:spcPct val="100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50.</a:t>
                      </a:r>
                      <a:r>
                        <a:rPr lang="en-US"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μάθω για το πολιτισμό των ανθρώπων που μιλούν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7362" marR="673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9260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65212" y="309094"/>
            <a:ext cx="10058402" cy="764146"/>
          </a:xfrm>
        </p:spPr>
        <p:txBody>
          <a:bodyPr>
            <a:normAutofit/>
          </a:bodyPr>
          <a:lstStyle/>
          <a:p>
            <a:pPr algn="ctr"/>
            <a:r>
              <a:rPr lang="el-GR" sz="4400" dirty="0"/>
              <a:t>Στρατηγικές μάθησης</a:t>
            </a:r>
          </a:p>
        </p:txBody>
      </p:sp>
      <p:sp>
        <p:nvSpPr>
          <p:cNvPr id="4" name="Σύμβολο κράτησης θέσης περιεχομένου 3"/>
          <p:cNvSpPr>
            <a:spLocks noGrp="1"/>
          </p:cNvSpPr>
          <p:nvPr>
            <p:ph sz="half" idx="1"/>
          </p:nvPr>
        </p:nvSpPr>
        <p:spPr>
          <a:xfrm>
            <a:off x="614452" y="2224870"/>
            <a:ext cx="4369673" cy="3158499"/>
          </a:xfrm>
        </p:spPr>
        <p:txBody>
          <a:bodyPr>
            <a:normAutofit/>
          </a:bodyPr>
          <a:lstStyle/>
          <a:p>
            <a:r>
              <a:rPr lang="el-GR" sz="4000" dirty="0">
                <a:latin typeface="+mj-lt"/>
              </a:rPr>
              <a:t>Άμεσες στρατηγικές </a:t>
            </a:r>
          </a:p>
          <a:p>
            <a:r>
              <a:rPr lang="el-GR" sz="4000" dirty="0">
                <a:latin typeface="+mj-lt"/>
              </a:rPr>
              <a:t>Έμμεσες στρατηγικές </a:t>
            </a:r>
          </a:p>
        </p:txBody>
      </p:sp>
      <p:graphicFrame>
        <p:nvGraphicFramePr>
          <p:cNvPr id="9" name="Σύμβολο κράτησης θέσης περιεχομένου 8"/>
          <p:cNvGraphicFramePr>
            <a:graphicFrameLocks noGrp="1"/>
          </p:cNvGraphicFramePr>
          <p:nvPr>
            <p:ph sz="half" idx="2"/>
            <p:extLst/>
          </p:nvPr>
        </p:nvGraphicFramePr>
        <p:xfrm>
          <a:off x="4704007" y="1455313"/>
          <a:ext cx="6616521" cy="5009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26FF8414-027F-4A9F-8E65-30D69592A97D}"/>
              </a:ext>
            </a:extLst>
          </p:cNvPr>
          <p:cNvSpPr>
            <a:spLocks noGrp="1"/>
          </p:cNvSpPr>
          <p:nvPr>
            <p:ph type="sldNum" sz="quarter" idx="12"/>
          </p:nvPr>
        </p:nvSpPr>
        <p:spPr/>
        <p:txBody>
          <a:bodyPr/>
          <a:lstStyle/>
          <a:p>
            <a:fld id="{289D71E3-7D81-4C24-B9D8-6B108755C64C}" type="slidenum">
              <a:rPr lang="en-US" smtClean="0"/>
              <a:t>11</a:t>
            </a:fld>
            <a:endParaRPr lang="en-US"/>
          </a:p>
        </p:txBody>
      </p:sp>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74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74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43000" y="304800"/>
            <a:ext cx="9388698" cy="5280338"/>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C4079E02-8134-4BA9-AD98-0D7E4D447D02}"/>
              </a:ext>
            </a:extLst>
          </p:cNvPr>
          <p:cNvSpPr>
            <a:spLocks noGrp="1"/>
          </p:cNvSpPr>
          <p:nvPr>
            <p:ph type="sldNum" sz="quarter" idx="12"/>
          </p:nvPr>
        </p:nvSpPr>
        <p:spPr/>
        <p:txBody>
          <a:bodyPr/>
          <a:lstStyle/>
          <a:p>
            <a:fld id="{289D71E3-7D81-4C24-B9D8-6B108755C64C}" type="slidenum">
              <a:rPr lang="en-US" smtClean="0"/>
              <a:t>12</a:t>
            </a:fld>
            <a:endParaRPr lang="en-US"/>
          </a:p>
        </p:txBody>
      </p:sp>
    </p:spTree>
    <p:extLst>
      <p:ext uri="{BB962C8B-B14F-4D97-AF65-F5344CB8AC3E}">
        <p14:creationId xmlns:p14="http://schemas.microsoft.com/office/powerpoint/2010/main" val="50169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427408" y="304800"/>
            <a:ext cx="9337183" cy="5293217"/>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8455B7CD-26BF-4BDD-93FE-9407C53EECCC}"/>
              </a:ext>
            </a:extLst>
          </p:cNvPr>
          <p:cNvSpPr>
            <a:spLocks noGrp="1"/>
          </p:cNvSpPr>
          <p:nvPr>
            <p:ph type="sldNum" sz="quarter" idx="12"/>
          </p:nvPr>
        </p:nvSpPr>
        <p:spPr/>
        <p:txBody>
          <a:bodyPr/>
          <a:lstStyle/>
          <a:p>
            <a:fld id="{289D71E3-7D81-4C24-B9D8-6B108755C64C}" type="slidenum">
              <a:rPr lang="en-US" smtClean="0"/>
              <a:t>13</a:t>
            </a:fld>
            <a:endParaRPr lang="en-US"/>
          </a:p>
        </p:txBody>
      </p:sp>
    </p:spTree>
    <p:extLst>
      <p:ext uri="{BB962C8B-B14F-4D97-AF65-F5344CB8AC3E}">
        <p14:creationId xmlns:p14="http://schemas.microsoft.com/office/powerpoint/2010/main" val="79345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195589" y="304800"/>
            <a:ext cx="9800822" cy="5331854"/>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5D521E0C-3829-46D0-B301-CEF3B1E22CCA}"/>
              </a:ext>
            </a:extLst>
          </p:cNvPr>
          <p:cNvSpPr>
            <a:spLocks noGrp="1"/>
          </p:cNvSpPr>
          <p:nvPr>
            <p:ph type="sldNum" sz="quarter" idx="12"/>
          </p:nvPr>
        </p:nvSpPr>
        <p:spPr/>
        <p:txBody>
          <a:bodyPr/>
          <a:lstStyle/>
          <a:p>
            <a:fld id="{289D71E3-7D81-4C24-B9D8-6B108755C64C}" type="slidenum">
              <a:rPr lang="en-US" smtClean="0"/>
              <a:t>14</a:t>
            </a:fld>
            <a:endParaRPr lang="en-US"/>
          </a:p>
        </p:txBody>
      </p:sp>
    </p:spTree>
    <p:extLst>
      <p:ext uri="{BB962C8B-B14F-4D97-AF65-F5344CB8AC3E}">
        <p14:creationId xmlns:p14="http://schemas.microsoft.com/office/powerpoint/2010/main" val="302787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098998" y="533400"/>
            <a:ext cx="9994004" cy="5447763"/>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124F3DF6-703C-4E40-BD64-9FBE64A37038}"/>
              </a:ext>
            </a:extLst>
          </p:cNvPr>
          <p:cNvSpPr>
            <a:spLocks noGrp="1"/>
          </p:cNvSpPr>
          <p:nvPr>
            <p:ph type="sldNum" sz="quarter" idx="12"/>
          </p:nvPr>
        </p:nvSpPr>
        <p:spPr/>
        <p:txBody>
          <a:bodyPr/>
          <a:lstStyle/>
          <a:p>
            <a:fld id="{289D71E3-7D81-4C24-B9D8-6B108755C64C}" type="slidenum">
              <a:rPr lang="en-US" smtClean="0"/>
              <a:t>15</a:t>
            </a:fld>
            <a:endParaRPr lang="en-US"/>
          </a:p>
        </p:txBody>
      </p:sp>
    </p:spTree>
    <p:extLst>
      <p:ext uri="{BB962C8B-B14F-4D97-AF65-F5344CB8AC3E}">
        <p14:creationId xmlns:p14="http://schemas.microsoft.com/office/powerpoint/2010/main" val="401868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46975" y="228600"/>
            <a:ext cx="10006884" cy="5410200"/>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0D7430C5-5DDD-4E4C-B28E-01913D71DE61}"/>
              </a:ext>
            </a:extLst>
          </p:cNvPr>
          <p:cNvSpPr>
            <a:spLocks noGrp="1"/>
          </p:cNvSpPr>
          <p:nvPr>
            <p:ph type="sldNum" sz="quarter" idx="12"/>
          </p:nvPr>
        </p:nvSpPr>
        <p:spPr/>
        <p:txBody>
          <a:bodyPr/>
          <a:lstStyle/>
          <a:p>
            <a:fld id="{289D71E3-7D81-4C24-B9D8-6B108755C64C}" type="slidenum">
              <a:rPr lang="en-US" smtClean="0"/>
              <a:t>16</a:t>
            </a:fld>
            <a:endParaRPr lang="en-US"/>
          </a:p>
        </p:txBody>
      </p:sp>
    </p:spTree>
    <p:extLst>
      <p:ext uri="{BB962C8B-B14F-4D97-AF65-F5344CB8AC3E}">
        <p14:creationId xmlns:p14="http://schemas.microsoft.com/office/powerpoint/2010/main" val="322351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90600" y="228600"/>
            <a:ext cx="9955369" cy="5499279"/>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BDEACB9E-ACFB-4E28-980E-CE757ABAC461}"/>
              </a:ext>
            </a:extLst>
          </p:cNvPr>
          <p:cNvSpPr>
            <a:spLocks noGrp="1"/>
          </p:cNvSpPr>
          <p:nvPr>
            <p:ph type="sldNum" sz="quarter" idx="12"/>
          </p:nvPr>
        </p:nvSpPr>
        <p:spPr/>
        <p:txBody>
          <a:bodyPr/>
          <a:lstStyle/>
          <a:p>
            <a:fld id="{289D71E3-7D81-4C24-B9D8-6B108755C64C}" type="slidenum">
              <a:rPr lang="en-US" smtClean="0"/>
              <a:t>17</a:t>
            </a:fld>
            <a:endParaRPr lang="en-US"/>
          </a:p>
        </p:txBody>
      </p:sp>
    </p:spTree>
    <p:extLst>
      <p:ext uri="{BB962C8B-B14F-4D97-AF65-F5344CB8AC3E}">
        <p14:creationId xmlns:p14="http://schemas.microsoft.com/office/powerpoint/2010/main" val="36273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ΔΡΑΣΤΗΡΙΟΤΗΤΑ </a:t>
            </a:r>
          </a:p>
        </p:txBody>
      </p:sp>
      <p:sp>
        <p:nvSpPr>
          <p:cNvPr id="3" name="Θέση περιεχομένου 2"/>
          <p:cNvSpPr>
            <a:spLocks noGrp="1"/>
          </p:cNvSpPr>
          <p:nvPr>
            <p:ph idx="1"/>
          </p:nvPr>
        </p:nvSpPr>
        <p:spPr/>
        <p:txBody>
          <a:bodyPr/>
          <a:lstStyle/>
          <a:p>
            <a:pPr marL="0" indent="0">
              <a:buNone/>
            </a:pPr>
            <a:r>
              <a:rPr lang="el-GR" sz="3600" dirty="0">
                <a:latin typeface="+mj-lt"/>
              </a:rPr>
              <a:t>Κατηγοριοποιήστε τις στρατηγικές του ερωτηματολόγιού σύμφωνα με την παραπάνω ταξινόμηση.</a:t>
            </a:r>
          </a:p>
          <a:p>
            <a:endParaRPr lang="el-GR" dirty="0"/>
          </a:p>
        </p:txBody>
      </p:sp>
      <p:sp>
        <p:nvSpPr>
          <p:cNvPr id="4" name="Slide Number Placeholder 3">
            <a:extLst>
              <a:ext uri="{FF2B5EF4-FFF2-40B4-BE49-F238E27FC236}">
                <a16:creationId xmlns:a16="http://schemas.microsoft.com/office/drawing/2014/main" id="{77CF55D4-0FFA-4023-99C9-7C8F83523ABB}"/>
              </a:ext>
            </a:extLst>
          </p:cNvPr>
          <p:cNvSpPr>
            <a:spLocks noGrp="1"/>
          </p:cNvSpPr>
          <p:nvPr>
            <p:ph type="sldNum" sz="quarter" idx="12"/>
          </p:nvPr>
        </p:nvSpPr>
        <p:spPr/>
        <p:txBody>
          <a:bodyPr/>
          <a:lstStyle/>
          <a:p>
            <a:fld id="{289D71E3-7D81-4C24-B9D8-6B108755C64C}" type="slidenum">
              <a:rPr lang="en-US" smtClean="0"/>
              <a:t>18</a:t>
            </a:fld>
            <a:endParaRPr lang="en-US"/>
          </a:p>
        </p:txBody>
      </p:sp>
    </p:spTree>
    <p:extLst>
      <p:ext uri="{BB962C8B-B14F-4D97-AF65-F5344CB8AC3E}">
        <p14:creationId xmlns:p14="http://schemas.microsoft.com/office/powerpoint/2010/main" val="104755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9829800" cy="625474"/>
          </a:xfrm>
        </p:spPr>
        <p:txBody>
          <a:bodyPr/>
          <a:lstStyle/>
          <a:p>
            <a:r>
              <a:rPr lang="el-GR" dirty="0"/>
              <a:t>ΔΡΑΣΤΗΡΙΟΤΗΤΑ</a:t>
            </a:r>
          </a:p>
        </p:txBody>
      </p:sp>
      <p:sp>
        <p:nvSpPr>
          <p:cNvPr id="3" name="Θέση περιεχομένου 2"/>
          <p:cNvSpPr>
            <a:spLocks noGrp="1"/>
          </p:cNvSpPr>
          <p:nvPr>
            <p:ph idx="1"/>
          </p:nvPr>
        </p:nvSpPr>
        <p:spPr>
          <a:xfrm>
            <a:off x="838200" y="1066800"/>
            <a:ext cx="10363199" cy="4236720"/>
          </a:xfrm>
        </p:spPr>
        <p:txBody>
          <a:bodyPr>
            <a:normAutofit lnSpcReduction="10000"/>
          </a:bodyPr>
          <a:lstStyle/>
          <a:p>
            <a:pPr marL="0" indent="0">
              <a:buNone/>
            </a:pPr>
            <a:r>
              <a:rPr lang="el-GR" sz="2400" dirty="0">
                <a:latin typeface="+mj-lt"/>
              </a:rPr>
              <a:t>Θυμηθείτε τις δικές σας εμπειρίες όταν μαθαίνατε μια καινούργια γλώσσα. Ποιες από τις έξι κατηγορίες στρατηγικών (Μνημονικές, Γνωστικές, Αντισταθμιστικές, Μεταγνωστικές, Συναισθηματικές, Κοινωνικές) χρησιμοποιούσατε ποιο συχνά/λιγότερο; </a:t>
            </a:r>
          </a:p>
          <a:p>
            <a:pPr marL="0" indent="0">
              <a:buNone/>
            </a:pPr>
            <a:r>
              <a:rPr lang="el-GR" sz="2400" dirty="0">
                <a:latin typeface="+mj-lt"/>
              </a:rPr>
              <a:t>Ποιες δεν χρησιμοποιήσατε ποτέ; </a:t>
            </a:r>
          </a:p>
          <a:p>
            <a:pPr marL="0" indent="0">
              <a:buNone/>
            </a:pPr>
            <a:r>
              <a:rPr lang="el-GR" sz="2400" dirty="0">
                <a:latin typeface="+mj-lt"/>
              </a:rPr>
              <a:t>Συζητήστε πως θα μπορούσε η χρήση αυτών των στρατηγικών να σας φανεί χρήσιμη. </a:t>
            </a:r>
          </a:p>
          <a:p>
            <a:pPr marL="0" indent="0">
              <a:buNone/>
            </a:pPr>
            <a:r>
              <a:rPr lang="el-GR" sz="2400" dirty="0">
                <a:latin typeface="+mj-lt"/>
              </a:rPr>
              <a:t>Δώστε παραδείγματα για το πώς εσείς χρησιμοποιούσατε κάποιες στρατηγικές. </a:t>
            </a:r>
          </a:p>
          <a:p>
            <a:pPr marL="0" indent="0">
              <a:buNone/>
            </a:pPr>
            <a:r>
              <a:rPr lang="el-GR" sz="2400" dirty="0">
                <a:latin typeface="+mj-lt"/>
              </a:rPr>
              <a:t>Συζητήστε πως θα μπορούσαν οι μαθητές σας να χρησιμοποιούν στρατηγικές για να μάθουν την ελληνική.</a:t>
            </a:r>
          </a:p>
        </p:txBody>
      </p:sp>
      <p:sp>
        <p:nvSpPr>
          <p:cNvPr id="4" name="Slide Number Placeholder 3">
            <a:extLst>
              <a:ext uri="{FF2B5EF4-FFF2-40B4-BE49-F238E27FC236}">
                <a16:creationId xmlns:a16="http://schemas.microsoft.com/office/drawing/2014/main" id="{C76F47CF-1438-4F41-8EFB-FBC5D4CC63CD}"/>
              </a:ext>
            </a:extLst>
          </p:cNvPr>
          <p:cNvSpPr>
            <a:spLocks noGrp="1"/>
          </p:cNvSpPr>
          <p:nvPr>
            <p:ph type="sldNum" sz="quarter" idx="12"/>
          </p:nvPr>
        </p:nvSpPr>
        <p:spPr/>
        <p:txBody>
          <a:bodyPr/>
          <a:lstStyle/>
          <a:p>
            <a:fld id="{289D71E3-7D81-4C24-B9D8-6B108755C64C}" type="slidenum">
              <a:rPr lang="en-US" smtClean="0"/>
              <a:t>19</a:t>
            </a:fld>
            <a:endParaRPr lang="en-US"/>
          </a:p>
        </p:txBody>
      </p:sp>
    </p:spTree>
    <p:extLst>
      <p:ext uri="{BB962C8B-B14F-4D97-AF65-F5344CB8AC3E}">
        <p14:creationId xmlns:p14="http://schemas.microsoft.com/office/powerpoint/2010/main" val="14580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410200" y="914400"/>
            <a:ext cx="6629400" cy="4724400"/>
          </a:xfrm>
        </p:spPr>
        <p:txBody>
          <a:bodyPr>
            <a:noAutofit/>
          </a:bodyPr>
          <a:lstStyle/>
          <a:p>
            <a:r>
              <a:rPr lang="el-GR" sz="2800" i="1" dirty="0">
                <a:solidFill>
                  <a:srgbClr val="C00000"/>
                </a:solidFill>
                <a:latin typeface="+mj-lt"/>
              </a:rPr>
              <a:t>Οι μαθητές είναι υπεύθυνοι για την εκμάθηση της γλώσσας απόλυτα και ολοκληρωτικά. Εκείνοι θέτουν τους στόχους, ορίζουν το περιεχόμενο, επιλέγουν τις μεθόδους και τις τεχνικές που θα χρησιμοποιήσουν, επιβλέπουν τη διαδικασία μάθησης και αξιολογούν τα αποτελέσματα. Οι δάσκαλοι μπορούν να βοηθήσουν τους μαθητές να αναλάβουν αυτή την ευθύνη, αλλά η τελική ευθύνη είναι των μαθητών. </a:t>
            </a:r>
          </a:p>
          <a:p>
            <a:endParaRPr lang="el-GR" sz="2800" b="1" dirty="0">
              <a:latin typeface="+mj-lt"/>
            </a:endParaRPr>
          </a:p>
          <a:p>
            <a:r>
              <a:rPr lang="el-GR" sz="2800" b="1" dirty="0">
                <a:latin typeface="+mj-lt"/>
              </a:rPr>
              <a:t>Συμφωνείτε; </a:t>
            </a:r>
          </a:p>
        </p:txBody>
      </p:sp>
      <p:pic>
        <p:nvPicPr>
          <p:cNvPr id="5" name="Picture 4">
            <a:extLst>
              <a:ext uri="{FF2B5EF4-FFF2-40B4-BE49-F238E27FC236}">
                <a16:creationId xmlns:a16="http://schemas.microsoft.com/office/drawing/2014/main" id="{01402516-D17C-4204-ADFC-61ED062C70A3}"/>
              </a:ext>
            </a:extLst>
          </p:cNvPr>
          <p:cNvPicPr>
            <a:picLocks noChangeAspect="1"/>
          </p:cNvPicPr>
          <p:nvPr/>
        </p:nvPicPr>
        <p:blipFill>
          <a:blip r:embed="rId3"/>
          <a:stretch>
            <a:fillRect/>
          </a:stretch>
        </p:blipFill>
        <p:spPr>
          <a:xfrm>
            <a:off x="1676400" y="2356941"/>
            <a:ext cx="2390775" cy="1914525"/>
          </a:xfrm>
          <a:prstGeom prst="rect">
            <a:avLst/>
          </a:prstGeom>
        </p:spPr>
      </p:pic>
      <p:pic>
        <p:nvPicPr>
          <p:cNvPr id="7" name="Picture Placeholder 6">
            <a:extLst>
              <a:ext uri="{FF2B5EF4-FFF2-40B4-BE49-F238E27FC236}">
                <a16:creationId xmlns:a16="http://schemas.microsoft.com/office/drawing/2014/main" id="{DED3B6CF-1AE1-4E5D-B7E1-E986C57A816C}"/>
              </a:ext>
            </a:extLst>
          </p:cNvPr>
          <p:cNvPicPr>
            <a:picLocks noGrp="1" noChangeAspect="1"/>
          </p:cNvPicPr>
          <p:nvPr>
            <p:ph type="pic" idx="1"/>
          </p:nvPr>
        </p:nvPicPr>
        <p:blipFill>
          <a:blip r:embed="rId3"/>
          <a:srcRect t="14697" b="14697"/>
          <a:stretch>
            <a:fillRect/>
          </a:stretch>
        </p:blipFill>
        <p:spPr>
          <a:xfrm>
            <a:off x="418306" y="1219200"/>
            <a:ext cx="4906962" cy="2936875"/>
          </a:xfrm>
          <a:prstGeom prst="rect">
            <a:avLst/>
          </a:prstGeom>
        </p:spPr>
      </p:pic>
      <p:sp>
        <p:nvSpPr>
          <p:cNvPr id="9" name="Slide Number Placeholder 8">
            <a:extLst>
              <a:ext uri="{FF2B5EF4-FFF2-40B4-BE49-F238E27FC236}">
                <a16:creationId xmlns:a16="http://schemas.microsoft.com/office/drawing/2014/main" id="{B05523EB-5512-4A29-841E-7D84E295A3F2}"/>
              </a:ext>
            </a:extLst>
          </p:cNvPr>
          <p:cNvSpPr>
            <a:spLocks noGrp="1"/>
          </p:cNvSpPr>
          <p:nvPr>
            <p:ph type="sldNum" sz="quarter" idx="12"/>
          </p:nvPr>
        </p:nvSpPr>
        <p:spPr/>
        <p:txBody>
          <a:bodyPr/>
          <a:lstStyle/>
          <a:p>
            <a:fld id="{289D71E3-7D81-4C24-B9D8-6B108755C64C}" type="slidenum">
              <a:rPr lang="en-US" smtClean="0"/>
              <a:t>2</a:t>
            </a:fld>
            <a:endParaRPr lang="en-US"/>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53489" y="269633"/>
            <a:ext cx="10058402" cy="492368"/>
          </a:xfrm>
        </p:spPr>
        <p:txBody>
          <a:bodyPr>
            <a:normAutofit fontScale="90000"/>
          </a:bodyPr>
          <a:lstStyle/>
          <a:p>
            <a:pPr algn="ctr"/>
            <a:br>
              <a:rPr lang="el-GR" dirty="0"/>
            </a:br>
            <a:br>
              <a:rPr lang="el-GR" dirty="0"/>
            </a:br>
            <a:br>
              <a:rPr lang="el-GR" dirty="0"/>
            </a:br>
            <a:br>
              <a:rPr lang="el-GR" dirty="0"/>
            </a:br>
            <a:r>
              <a:rPr lang="el-GR" dirty="0"/>
              <a:t>Διδασκαλία Στρατηγικών (</a:t>
            </a:r>
            <a:r>
              <a:rPr lang="el-GR" dirty="0" err="1"/>
              <a:t>Μοντελοποίηση</a:t>
            </a:r>
            <a:r>
              <a:rPr lang="el-GR" dirty="0"/>
              <a:t>) </a:t>
            </a:r>
          </a:p>
        </p:txBody>
      </p:sp>
      <p:sp>
        <p:nvSpPr>
          <p:cNvPr id="3" name="Θέση περιεχομένου 2"/>
          <p:cNvSpPr>
            <a:spLocks noGrp="1"/>
          </p:cNvSpPr>
          <p:nvPr>
            <p:ph idx="1"/>
          </p:nvPr>
        </p:nvSpPr>
        <p:spPr>
          <a:xfrm>
            <a:off x="762000" y="914400"/>
            <a:ext cx="10668000" cy="5181600"/>
          </a:xfrm>
        </p:spPr>
        <p:txBody>
          <a:bodyPr>
            <a:normAutofit lnSpcReduction="10000"/>
          </a:bodyPr>
          <a:lstStyle/>
          <a:p>
            <a:pPr>
              <a:buFont typeface="Wingdings" panose="05000000000000000000" pitchFamily="2" charset="2"/>
              <a:buChar char="Ø"/>
            </a:pPr>
            <a:r>
              <a:rPr lang="el-GR" b="1" dirty="0">
                <a:solidFill>
                  <a:srgbClr val="002060"/>
                </a:solidFill>
                <a:latin typeface="+mj-lt"/>
              </a:rPr>
              <a:t>Ο εκπαιδευτικός εφόσον έχει προβεί σε διάγνωση του επιπέδου, των αναγκών και των στρατηγικών τις οποίες εφαρμόζουν ασύνειδα οι μαθητές, οργανώνει την άμεση διδασκαλία τους στο πλαίσιο του γλωσσικού μαθήματος.</a:t>
            </a:r>
          </a:p>
          <a:p>
            <a:pPr>
              <a:buFont typeface="Wingdings" panose="05000000000000000000" pitchFamily="2" charset="2"/>
              <a:buChar char="Ø"/>
            </a:pPr>
            <a:r>
              <a:rPr lang="el-GR" b="1" dirty="0">
                <a:solidFill>
                  <a:srgbClr val="C00000"/>
                </a:solidFill>
                <a:latin typeface="+mj-lt"/>
              </a:rPr>
              <a:t>Επιλέγει τις κατάλληλες κάθε φορά στρατηγικές, τις περιγράφει κατονομάζοντάς τες και παρουσιάζοντας το πού, πότε και πώς μπορεί να χρησιμοποιηθεί η καθεμιά από αυτές και τονίζει τη σημασία τους. </a:t>
            </a:r>
          </a:p>
          <a:p>
            <a:pPr>
              <a:buFont typeface="Wingdings" panose="05000000000000000000" pitchFamily="2" charset="2"/>
              <a:buChar char="Ø"/>
            </a:pPr>
            <a:r>
              <a:rPr lang="el-GR" b="1" dirty="0" err="1">
                <a:solidFill>
                  <a:srgbClr val="FFC000"/>
                </a:solidFill>
                <a:latin typeface="+mj-lt"/>
              </a:rPr>
              <a:t>Μοντελοποιεί</a:t>
            </a:r>
            <a:r>
              <a:rPr lang="el-GR" b="1" dirty="0">
                <a:solidFill>
                  <a:srgbClr val="FFC000"/>
                </a:solidFill>
                <a:latin typeface="+mj-lt"/>
              </a:rPr>
              <a:t> την κάθε στρατηγική μέσω της </a:t>
            </a:r>
            <a:r>
              <a:rPr lang="el-GR" b="1" dirty="0" err="1">
                <a:solidFill>
                  <a:srgbClr val="FFC000"/>
                </a:solidFill>
                <a:latin typeface="+mj-lt"/>
              </a:rPr>
              <a:t>έκφωνης</a:t>
            </a:r>
            <a:r>
              <a:rPr lang="el-GR" b="1" dirty="0">
                <a:solidFill>
                  <a:srgbClr val="FFC000"/>
                </a:solidFill>
                <a:latin typeface="+mj-lt"/>
              </a:rPr>
              <a:t> σκέψης , δίνει παραδείγματα χρήσης τους και εκμαιεύει πρόσθετα παραδείγματα από τους μαθητές.</a:t>
            </a:r>
          </a:p>
          <a:p>
            <a:pPr>
              <a:buFont typeface="Wingdings" panose="05000000000000000000" pitchFamily="2" charset="2"/>
              <a:buChar char="Ø"/>
            </a:pPr>
            <a:r>
              <a:rPr lang="el-GR" b="1" dirty="0">
                <a:solidFill>
                  <a:srgbClr val="00B050"/>
                </a:solidFill>
                <a:latin typeface="+mj-lt"/>
              </a:rPr>
              <a:t>Παρέχει ευκαιρίες εξάσκησης των μαθητών σε αυτά που διδάχτηκαν. </a:t>
            </a:r>
          </a:p>
          <a:p>
            <a:pPr>
              <a:buFont typeface="Wingdings" panose="05000000000000000000" pitchFamily="2" charset="2"/>
              <a:buChar char="Ø"/>
            </a:pPr>
            <a:r>
              <a:rPr lang="el-GR" b="1" dirty="0">
                <a:solidFill>
                  <a:srgbClr val="002060"/>
                </a:solidFill>
                <a:latin typeface="+mj-lt"/>
              </a:rPr>
              <a:t>Το μοντέλο της φθίνουσας καθοδήγησης…</a:t>
            </a:r>
          </a:p>
          <a:p>
            <a:pPr>
              <a:buFont typeface="Wingdings" panose="05000000000000000000" pitchFamily="2" charset="2"/>
              <a:buChar char="Ø"/>
            </a:pPr>
            <a:r>
              <a:rPr lang="el-GR" b="1" dirty="0">
                <a:solidFill>
                  <a:srgbClr val="0070C0"/>
                </a:solidFill>
                <a:latin typeface="+mj-lt"/>
              </a:rPr>
              <a:t>Αξιολογείται η επίτευξη των μαθησιακών στόχων από τον εκπαιδευτικό αλλά και από τους μαθητές. </a:t>
            </a:r>
          </a:p>
          <a:p>
            <a:pPr>
              <a:buFont typeface="Wingdings" panose="05000000000000000000" pitchFamily="2" charset="2"/>
              <a:buChar char="Ø"/>
            </a:pPr>
            <a:r>
              <a:rPr lang="el-GR" b="1" dirty="0">
                <a:solidFill>
                  <a:schemeClr val="accent1">
                    <a:lumMod val="60000"/>
                    <a:lumOff val="40000"/>
                  </a:schemeClr>
                </a:solidFill>
                <a:latin typeface="+mj-lt"/>
              </a:rPr>
              <a:t>Οι μαθητές ενθαρρύνονται, ώστε να επεκτείνουν τη χρήση των στρατηγικών που διδάχθηκαν και σε άλλα πεδία γνώσης.</a:t>
            </a:r>
          </a:p>
        </p:txBody>
      </p:sp>
      <p:sp>
        <p:nvSpPr>
          <p:cNvPr id="4" name="Slide Number Placeholder 3">
            <a:extLst>
              <a:ext uri="{FF2B5EF4-FFF2-40B4-BE49-F238E27FC236}">
                <a16:creationId xmlns:a16="http://schemas.microsoft.com/office/drawing/2014/main" id="{F63AD1A6-CE87-4E5E-8CAE-A3D686DC56F9}"/>
              </a:ext>
            </a:extLst>
          </p:cNvPr>
          <p:cNvSpPr>
            <a:spLocks noGrp="1"/>
          </p:cNvSpPr>
          <p:nvPr>
            <p:ph type="sldNum" sz="quarter" idx="12"/>
          </p:nvPr>
        </p:nvSpPr>
        <p:spPr/>
        <p:txBody>
          <a:bodyPr/>
          <a:lstStyle/>
          <a:p>
            <a:fld id="{289D71E3-7D81-4C24-B9D8-6B108755C64C}" type="slidenum">
              <a:rPr lang="en-US" smtClean="0"/>
              <a:t>20</a:t>
            </a:fld>
            <a:endParaRPr lang="en-US"/>
          </a:p>
        </p:txBody>
      </p:sp>
    </p:spTree>
    <p:extLst>
      <p:ext uri="{BB962C8B-B14F-4D97-AF65-F5344CB8AC3E}">
        <p14:creationId xmlns:p14="http://schemas.microsoft.com/office/powerpoint/2010/main" val="14926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Χαρακτηριστικά της κατανόησης του προφορικού και γραπτού λόγου</a:t>
            </a:r>
            <a:endParaRPr lang="en-US" dirty="0"/>
          </a:p>
        </p:txBody>
      </p:sp>
      <p:sp>
        <p:nvSpPr>
          <p:cNvPr id="3" name="Text Placeholder 2"/>
          <p:cNvSpPr>
            <a:spLocks noGrp="1"/>
          </p:cNvSpPr>
          <p:nvPr>
            <p:ph type="body" idx="1"/>
          </p:nvPr>
        </p:nvSpPr>
        <p:spPr>
          <a:xfrm>
            <a:off x="3352800" y="2438400"/>
            <a:ext cx="5867400" cy="914400"/>
          </a:xfrm>
        </p:spPr>
        <p:txBody>
          <a:bodyPr>
            <a:normAutofit fontScale="92500"/>
          </a:bodyPr>
          <a:lstStyle/>
          <a:p>
            <a:r>
              <a:rPr lang="el-GR" b="1" dirty="0"/>
              <a:t>Στρατηγικές για την ανάπτυξη της δεξιότητας κατανόησης προφορικού και γραπτού λόγου</a:t>
            </a:r>
            <a:endParaRPr lang="en-US" dirty="0"/>
          </a:p>
        </p:txBody>
      </p:sp>
    </p:spTree>
    <p:extLst>
      <p:ext uri="{BB962C8B-B14F-4D97-AF65-F5344CB8AC3E}">
        <p14:creationId xmlns:p14="http://schemas.microsoft.com/office/powerpoint/2010/main" val="111962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9FDB2-39D3-475D-AB1F-818EA0151AC7}"/>
              </a:ext>
            </a:extLst>
          </p:cNvPr>
          <p:cNvSpPr>
            <a:spLocks noGrp="1"/>
          </p:cNvSpPr>
          <p:nvPr>
            <p:ph idx="1"/>
          </p:nvPr>
        </p:nvSpPr>
        <p:spPr>
          <a:xfrm>
            <a:off x="838200" y="715617"/>
            <a:ext cx="10515600" cy="5461346"/>
          </a:xfrm>
        </p:spPr>
        <p:txBody>
          <a:bodyPr>
            <a:normAutofit/>
          </a:bodyPr>
          <a:lstStyle/>
          <a:p>
            <a:pPr marL="0" indent="0">
              <a:buNone/>
            </a:pPr>
            <a:r>
              <a:rPr lang="el-GR" sz="3600" dirty="0">
                <a:latin typeface="+mj-lt"/>
              </a:rPr>
              <a:t>Η κατανόηση του προφορικού λόγου </a:t>
            </a:r>
            <a:endParaRPr lang="en-US" sz="3600" dirty="0">
              <a:latin typeface="+mj-lt"/>
            </a:endParaRPr>
          </a:p>
          <a:p>
            <a:pPr>
              <a:buFont typeface="Wingdings" panose="05000000000000000000" pitchFamily="2" charset="2"/>
              <a:buChar char="Ø"/>
            </a:pPr>
            <a:r>
              <a:rPr lang="el-GR" sz="3600" dirty="0">
                <a:latin typeface="+mj-lt"/>
              </a:rPr>
              <a:t>Δεξιότητα: φυσικές/σωματικές, διανοητικές, ψυχολογικές διαδικασίες, ακρόαση και κατανόηση </a:t>
            </a:r>
            <a:endParaRPr lang="en-US" sz="3600" dirty="0">
              <a:latin typeface="+mj-lt"/>
            </a:endParaRPr>
          </a:p>
          <a:p>
            <a:pPr>
              <a:buFont typeface="Wingdings" panose="05000000000000000000" pitchFamily="2" charset="2"/>
              <a:buChar char="Ø"/>
            </a:pPr>
            <a:r>
              <a:rPr lang="el-GR" sz="3600" dirty="0">
                <a:latin typeface="+mj-lt"/>
              </a:rPr>
              <a:t>Φωνήματα, προφορά, επιτονισμός,  χειρονομίες, έκφραση του ομιλητή, κτλ. </a:t>
            </a:r>
            <a:endParaRPr lang="en-US" sz="3600" dirty="0">
              <a:latin typeface="+mj-lt"/>
            </a:endParaRPr>
          </a:p>
          <a:p>
            <a:pPr>
              <a:buFont typeface="Wingdings" panose="05000000000000000000" pitchFamily="2" charset="2"/>
              <a:buChar char="Ø"/>
            </a:pPr>
            <a:r>
              <a:rPr lang="el-GR" sz="3600" dirty="0">
                <a:latin typeface="+mj-lt"/>
              </a:rPr>
              <a:t>Στοιχεία του κειμένου, πολιτιστικά-πολιτισμικά στοιχεία</a:t>
            </a:r>
            <a:endParaRPr lang="en-US" sz="3600" dirty="0">
              <a:latin typeface="+mj-lt"/>
            </a:endParaRPr>
          </a:p>
        </p:txBody>
      </p:sp>
      <p:sp>
        <p:nvSpPr>
          <p:cNvPr id="2" name="Slide Number Placeholder 1">
            <a:extLst>
              <a:ext uri="{FF2B5EF4-FFF2-40B4-BE49-F238E27FC236}">
                <a16:creationId xmlns:a16="http://schemas.microsoft.com/office/drawing/2014/main" id="{E178DC04-87DA-48F0-AD9E-00FCE01008C5}"/>
              </a:ext>
            </a:extLst>
          </p:cNvPr>
          <p:cNvSpPr>
            <a:spLocks noGrp="1"/>
          </p:cNvSpPr>
          <p:nvPr>
            <p:ph type="sldNum" sz="quarter" idx="12"/>
          </p:nvPr>
        </p:nvSpPr>
        <p:spPr/>
        <p:txBody>
          <a:bodyPr/>
          <a:lstStyle/>
          <a:p>
            <a:fld id="{79D5C211-6F1C-4C14-91BA-420C941CDC50}" type="slidenum">
              <a:rPr lang="en-US" smtClean="0"/>
              <a:t>22</a:t>
            </a:fld>
            <a:endParaRPr lang="en-US"/>
          </a:p>
        </p:txBody>
      </p:sp>
    </p:spTree>
    <p:extLst>
      <p:ext uri="{BB962C8B-B14F-4D97-AF65-F5344CB8AC3E}">
        <p14:creationId xmlns:p14="http://schemas.microsoft.com/office/powerpoint/2010/main" val="964848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C9B3F1-E535-4CA4-AE97-52AE1BFFB11C}"/>
              </a:ext>
            </a:extLst>
          </p:cNvPr>
          <p:cNvSpPr>
            <a:spLocks noGrp="1"/>
          </p:cNvSpPr>
          <p:nvPr>
            <p:ph idx="1"/>
          </p:nvPr>
        </p:nvSpPr>
        <p:spPr>
          <a:xfrm>
            <a:off x="838200" y="755374"/>
            <a:ext cx="10515600" cy="5421589"/>
          </a:xfrm>
        </p:spPr>
        <p:txBody>
          <a:bodyPr>
            <a:normAutofit/>
          </a:bodyPr>
          <a:lstStyle/>
          <a:p>
            <a:pPr marL="0" indent="0">
              <a:buNone/>
            </a:pPr>
            <a:r>
              <a:rPr lang="el-GR" b="1" dirty="0">
                <a:latin typeface="+mj-lt"/>
              </a:rPr>
              <a:t>Ο προφορικός λόγος: </a:t>
            </a:r>
          </a:p>
          <a:p>
            <a:r>
              <a:rPr lang="el-GR" sz="3600" dirty="0">
                <a:latin typeface="+mj-lt"/>
              </a:rPr>
              <a:t>συνεχής (ομιλία, ραδιόφωνο, ειδήσεις, ανακοινώσεις σε σταθμούς κτλ.) </a:t>
            </a:r>
          </a:p>
          <a:p>
            <a:r>
              <a:rPr lang="el-GR" sz="3600" dirty="0">
                <a:latin typeface="+mj-lt"/>
              </a:rPr>
              <a:t>είτε όχι (διάλογος). </a:t>
            </a:r>
            <a:endParaRPr lang="en-US" sz="3600" dirty="0">
              <a:latin typeface="+mj-lt"/>
            </a:endParaRPr>
          </a:p>
          <a:p>
            <a:r>
              <a:rPr lang="el-GR" sz="3600" dirty="0">
                <a:latin typeface="+mj-lt"/>
              </a:rPr>
              <a:t>ο ακροατής παρακολουθεί λόγο με συγκεκριμένη ροή η οποία εξαρτάται από τον ομιλητή </a:t>
            </a:r>
          </a:p>
          <a:p>
            <a:r>
              <a:rPr lang="el-GR" sz="3600" dirty="0">
                <a:latin typeface="+mj-lt"/>
              </a:rPr>
              <a:t>η συμμετοχή στον προφορικό λόγο χαρακτηρίζεται από ενεργητικότητα</a:t>
            </a:r>
            <a:endParaRPr lang="en-US" sz="3600" dirty="0">
              <a:latin typeface="+mj-lt"/>
            </a:endParaRPr>
          </a:p>
        </p:txBody>
      </p:sp>
      <p:sp>
        <p:nvSpPr>
          <p:cNvPr id="2" name="Slide Number Placeholder 1">
            <a:extLst>
              <a:ext uri="{FF2B5EF4-FFF2-40B4-BE49-F238E27FC236}">
                <a16:creationId xmlns:a16="http://schemas.microsoft.com/office/drawing/2014/main" id="{C5702852-19E6-464D-A40A-0F8BF0F68124}"/>
              </a:ext>
            </a:extLst>
          </p:cNvPr>
          <p:cNvSpPr>
            <a:spLocks noGrp="1"/>
          </p:cNvSpPr>
          <p:nvPr>
            <p:ph type="sldNum" sz="quarter" idx="12"/>
          </p:nvPr>
        </p:nvSpPr>
        <p:spPr/>
        <p:txBody>
          <a:bodyPr/>
          <a:lstStyle/>
          <a:p>
            <a:fld id="{79D5C211-6F1C-4C14-91BA-420C941CDC50}" type="slidenum">
              <a:rPr lang="en-US" smtClean="0"/>
              <a:t>23</a:t>
            </a:fld>
            <a:endParaRPr lang="en-US"/>
          </a:p>
        </p:txBody>
      </p:sp>
    </p:spTree>
    <p:extLst>
      <p:ext uri="{BB962C8B-B14F-4D97-AF65-F5344CB8AC3E}">
        <p14:creationId xmlns:p14="http://schemas.microsoft.com/office/powerpoint/2010/main" val="4746189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7BB3-B467-43A6-A692-7AA79DCE3597}"/>
              </a:ext>
            </a:extLst>
          </p:cNvPr>
          <p:cNvSpPr>
            <a:spLocks noGrp="1"/>
          </p:cNvSpPr>
          <p:nvPr>
            <p:ph type="title"/>
          </p:nvPr>
        </p:nvSpPr>
        <p:spPr>
          <a:xfrm>
            <a:off x="838200" y="463826"/>
            <a:ext cx="10515600" cy="1182412"/>
          </a:xfrm>
        </p:spPr>
        <p:txBody>
          <a:bodyPr>
            <a:noAutofit/>
          </a:bodyPr>
          <a:lstStyle/>
          <a:p>
            <a:pPr algn="ctr"/>
            <a:br>
              <a:rPr lang="en-US" sz="3200" b="1" dirty="0"/>
            </a:br>
            <a:r>
              <a:rPr lang="el-GR" sz="3200" b="1" dirty="0"/>
              <a:t>Δυσκολίες των μαθητών στην κατανόηση προφορικού λόγου: Προβλήματα και λύσεις</a:t>
            </a:r>
            <a:br>
              <a:rPr lang="en-US" sz="3200" dirty="0"/>
            </a:br>
            <a:endParaRPr lang="en-US" sz="3200" dirty="0"/>
          </a:p>
        </p:txBody>
      </p:sp>
      <p:sp>
        <p:nvSpPr>
          <p:cNvPr id="3" name="Content Placeholder 2">
            <a:extLst>
              <a:ext uri="{FF2B5EF4-FFF2-40B4-BE49-F238E27FC236}">
                <a16:creationId xmlns:a16="http://schemas.microsoft.com/office/drawing/2014/main" id="{942F1C35-929E-4C66-9158-0761AE23F191}"/>
              </a:ext>
            </a:extLst>
          </p:cNvPr>
          <p:cNvSpPr>
            <a:spLocks noGrp="1"/>
          </p:cNvSpPr>
          <p:nvPr>
            <p:ph idx="1"/>
          </p:nvPr>
        </p:nvSpPr>
        <p:spPr>
          <a:xfrm>
            <a:off x="838200" y="1646238"/>
            <a:ext cx="10515600" cy="4530725"/>
          </a:xfrm>
        </p:spPr>
        <p:txBody>
          <a:bodyPr/>
          <a:lstStyle/>
          <a:p>
            <a:pPr marL="0" indent="0">
              <a:buNone/>
            </a:pPr>
            <a:r>
              <a:rPr lang="el-GR" sz="3200" dirty="0">
                <a:latin typeface="+mj-lt"/>
              </a:rPr>
              <a:t>Αξιοποιώντας τα χαρακτηριστικά της κατανόησης του προφορικού λόγου (ενεργητικότητα, αμεσότητα) καθώς και αυτά των δεξιοτήτων (ακοή, βραχύχρονη μνήμη) που την αφορούν, μπορούμε να κατανοήσουμε τις δυσκολίες που αντιμετωπίζει ο χρήστης της γλώσσας, κυρίως βέβαια ο μαθητής της δεύτερης/ξένης γλώσσας στο ρόλο του ακροατή. </a:t>
            </a:r>
            <a:endParaRPr lang="en-US" sz="3200" dirty="0">
              <a:latin typeface="+mj-lt"/>
            </a:endParaRPr>
          </a:p>
          <a:p>
            <a:endParaRPr lang="en-US" dirty="0"/>
          </a:p>
        </p:txBody>
      </p:sp>
      <p:sp>
        <p:nvSpPr>
          <p:cNvPr id="4" name="Slide Number Placeholder 3">
            <a:extLst>
              <a:ext uri="{FF2B5EF4-FFF2-40B4-BE49-F238E27FC236}">
                <a16:creationId xmlns:a16="http://schemas.microsoft.com/office/drawing/2014/main" id="{C4F40BBB-F99F-4338-B882-0B38959BC6B2}"/>
              </a:ext>
            </a:extLst>
          </p:cNvPr>
          <p:cNvSpPr>
            <a:spLocks noGrp="1"/>
          </p:cNvSpPr>
          <p:nvPr>
            <p:ph type="sldNum" sz="quarter" idx="12"/>
          </p:nvPr>
        </p:nvSpPr>
        <p:spPr/>
        <p:txBody>
          <a:bodyPr/>
          <a:lstStyle/>
          <a:p>
            <a:fld id="{79D5C211-6F1C-4C14-91BA-420C941CDC50}" type="slidenum">
              <a:rPr lang="en-US" smtClean="0"/>
              <a:t>24</a:t>
            </a:fld>
            <a:endParaRPr lang="en-US"/>
          </a:p>
        </p:txBody>
      </p:sp>
    </p:spTree>
    <p:extLst>
      <p:ext uri="{BB962C8B-B14F-4D97-AF65-F5344CB8AC3E}">
        <p14:creationId xmlns:p14="http://schemas.microsoft.com/office/powerpoint/2010/main" val="1371090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FE9D2-528E-4398-B1D9-0532278762B9}"/>
              </a:ext>
            </a:extLst>
          </p:cNvPr>
          <p:cNvSpPr>
            <a:spLocks noGrp="1"/>
          </p:cNvSpPr>
          <p:nvPr>
            <p:ph idx="1"/>
          </p:nvPr>
        </p:nvSpPr>
        <p:spPr>
          <a:xfrm>
            <a:off x="1139686" y="609601"/>
            <a:ext cx="10214113" cy="4648200"/>
          </a:xfrm>
        </p:spPr>
        <p:txBody>
          <a:bodyPr>
            <a:normAutofit fontScale="92500" lnSpcReduction="10000"/>
          </a:bodyPr>
          <a:lstStyle/>
          <a:p>
            <a:pPr marL="0" indent="0">
              <a:buNone/>
            </a:pPr>
            <a:r>
              <a:rPr lang="el-GR" sz="2800" dirty="0">
                <a:latin typeface="+mj-lt"/>
              </a:rPr>
              <a:t>Η πρώτη δυσκολία αφορά το </a:t>
            </a:r>
            <a:r>
              <a:rPr lang="el-GR" sz="2800" b="1" dirty="0">
                <a:latin typeface="+mj-lt"/>
              </a:rPr>
              <a:t>ρυθμό</a:t>
            </a:r>
            <a:r>
              <a:rPr lang="el-GR" sz="2800" dirty="0">
                <a:latin typeface="+mj-lt"/>
              </a:rPr>
              <a:t> και την </a:t>
            </a:r>
            <a:r>
              <a:rPr lang="el-GR" sz="2800" b="1" dirty="0">
                <a:latin typeface="+mj-lt"/>
              </a:rPr>
              <a:t>προφορά </a:t>
            </a:r>
            <a:r>
              <a:rPr lang="el-GR" sz="2800" dirty="0">
                <a:latin typeface="+mj-lt"/>
              </a:rPr>
              <a:t>της ομιλίας των φυσικών ομιλητών οι οποίοι μιλούν γρήγορα. </a:t>
            </a:r>
          </a:p>
          <a:p>
            <a:pPr marL="0" indent="0">
              <a:buNone/>
            </a:pPr>
            <a:r>
              <a:rPr lang="el-GR" sz="2800" dirty="0">
                <a:latin typeface="+mj-lt"/>
              </a:rPr>
              <a:t>Οι μαθητές μιας δεύτερης/ξένης γλώσσας χρειάζονται </a:t>
            </a:r>
            <a:r>
              <a:rPr lang="el-GR" sz="2800" b="1" dirty="0">
                <a:latin typeface="+mj-lt"/>
              </a:rPr>
              <a:t>περισσότερο χρόνο </a:t>
            </a:r>
            <a:r>
              <a:rPr lang="el-GR" sz="2800" dirty="0">
                <a:latin typeface="+mj-lt"/>
              </a:rPr>
              <a:t>από τους φυσικούς ομιλητές για να κωδικοποιήσουν και να ερμηνεύσουν το λόγο που προσλαμβάνουν προφορικά και επομένως ο ρυθμός των φυσικών ομιλητών τους προκαλεί δυσκολίες σε αυτό το επίπεδο. </a:t>
            </a:r>
          </a:p>
          <a:p>
            <a:pPr marL="0" indent="0">
              <a:buNone/>
            </a:pPr>
            <a:r>
              <a:rPr lang="el-GR" sz="2800" dirty="0">
                <a:latin typeface="+mj-lt"/>
              </a:rPr>
              <a:t>Επίσης, οι περισσότεροι μαθητές εξαρτούν την κατανόηση του λόγου από την </a:t>
            </a:r>
            <a:r>
              <a:rPr lang="el-GR" sz="2800" b="1" dirty="0">
                <a:latin typeface="+mj-lt"/>
              </a:rPr>
              <a:t>προσήλωση σε κάθε λέξη και φράση </a:t>
            </a:r>
            <a:r>
              <a:rPr lang="el-GR" sz="2800" dirty="0">
                <a:latin typeface="+mj-lt"/>
              </a:rPr>
              <a:t>του ομιλητή. </a:t>
            </a:r>
          </a:p>
          <a:p>
            <a:pPr marL="0" indent="0">
              <a:buNone/>
            </a:pPr>
            <a:r>
              <a:rPr lang="el-GR" sz="2800" dirty="0">
                <a:latin typeface="+mj-lt"/>
              </a:rPr>
              <a:t>Αυτή η τακτική καθιστά απαραίτητη τη γνώση της σημασίας όλων των λέξεων και φράσεων και η ύπαρξη άγνωστων λέξεων μπλοκάρει τους ακροατές και μειώνει την κατανόηση του μηνύματος. </a:t>
            </a: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4F4D289F-EAEF-491C-A24F-BB8DD08A2324}"/>
              </a:ext>
            </a:extLst>
          </p:cNvPr>
          <p:cNvSpPr>
            <a:spLocks noGrp="1"/>
          </p:cNvSpPr>
          <p:nvPr>
            <p:ph type="sldNum" sz="quarter" idx="12"/>
          </p:nvPr>
        </p:nvSpPr>
        <p:spPr/>
        <p:txBody>
          <a:bodyPr/>
          <a:lstStyle/>
          <a:p>
            <a:fld id="{79D5C211-6F1C-4C14-91BA-420C941CDC50}" type="slidenum">
              <a:rPr lang="en-US" smtClean="0"/>
              <a:t>25</a:t>
            </a:fld>
            <a:endParaRPr lang="en-US"/>
          </a:p>
        </p:txBody>
      </p:sp>
    </p:spTree>
    <p:extLst>
      <p:ext uri="{BB962C8B-B14F-4D97-AF65-F5344CB8AC3E}">
        <p14:creationId xmlns:p14="http://schemas.microsoft.com/office/powerpoint/2010/main" val="2032613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7C6AF9-2514-4289-BADE-BBF9B99C8FD1}"/>
              </a:ext>
            </a:extLst>
          </p:cNvPr>
          <p:cNvSpPr>
            <a:spLocks noGrp="1"/>
          </p:cNvSpPr>
          <p:nvPr>
            <p:ph idx="1"/>
          </p:nvPr>
        </p:nvSpPr>
        <p:spPr>
          <a:xfrm>
            <a:off x="838200" y="795130"/>
            <a:ext cx="10515600" cy="5381833"/>
          </a:xfrm>
        </p:spPr>
        <p:txBody>
          <a:bodyPr/>
          <a:lstStyle/>
          <a:p>
            <a:r>
              <a:rPr lang="el-GR" sz="2400" dirty="0">
                <a:latin typeface="+mj-lt"/>
              </a:rPr>
              <a:t>Μια άλλη δυσκολία για τους μαθητές οφείλεται στην </a:t>
            </a:r>
            <a:r>
              <a:rPr lang="el-GR" sz="2400" b="1" dirty="0">
                <a:latin typeface="+mj-lt"/>
              </a:rPr>
              <a:t>προσωπική</a:t>
            </a:r>
            <a:r>
              <a:rPr lang="el-GR" sz="2400" dirty="0">
                <a:latin typeface="+mj-lt"/>
              </a:rPr>
              <a:t> διαφορετική αντίληψη των </a:t>
            </a:r>
            <a:r>
              <a:rPr lang="el-GR" sz="2400" b="1" dirty="0">
                <a:latin typeface="+mj-lt"/>
              </a:rPr>
              <a:t>πολιτιστικών</a:t>
            </a:r>
            <a:r>
              <a:rPr lang="el-GR" sz="2400" dirty="0">
                <a:latin typeface="+mj-lt"/>
              </a:rPr>
              <a:t> αναφορών και της δομής του λόγου από αυτή που αντανακλάται και εκφράζεται στα κείμενα, γραπτά ή προφορικά, της γλώσσας που μαθαίνουν. Έτσι, ενώ κατανοούν το σημασιολογικό νόημα κάθε μεμονωμένης λέξης του μηνύματος που προσλαμβάνουν, δεν κατανοούν τη σημασία του συνόλου του μηνύματος. </a:t>
            </a:r>
          </a:p>
          <a:p>
            <a:r>
              <a:rPr lang="el-GR" sz="2400" dirty="0">
                <a:latin typeface="+mj-lt"/>
              </a:rPr>
              <a:t>Πολύ συχνά οι μαθητές της δεύτερης/ξένης γλώσσας δυσκολεύονται κατά την κατανόηση του προφορικού λόγου επειδή θα πρέπει </a:t>
            </a:r>
            <a:r>
              <a:rPr lang="el-GR" sz="2400" b="1" dirty="0">
                <a:latin typeface="+mj-lt"/>
              </a:rPr>
              <a:t>να ανταποκριθούν άμεσα </a:t>
            </a:r>
            <a:r>
              <a:rPr lang="el-GR" sz="2400" dirty="0">
                <a:latin typeface="+mj-lt"/>
              </a:rPr>
              <a:t>στο γλωσσικό ερέθισμα που λαμβάνουν παράγοντας προφορικό λόγο οι ίδιοι, δεξιότητα που επίσης παρουσιάζει ιδιαίτερες δυσκολίες στους χρήστες της δεύτερης/ξένης γλώσσας. </a:t>
            </a:r>
            <a:endParaRPr lang="en-US" sz="2400" dirty="0">
              <a:latin typeface="+mj-lt"/>
            </a:endParaRPr>
          </a:p>
          <a:p>
            <a:endParaRPr lang="en-US" dirty="0"/>
          </a:p>
          <a:p>
            <a:endParaRPr lang="en-US" dirty="0"/>
          </a:p>
        </p:txBody>
      </p:sp>
      <p:sp>
        <p:nvSpPr>
          <p:cNvPr id="2" name="Slide Number Placeholder 1">
            <a:extLst>
              <a:ext uri="{FF2B5EF4-FFF2-40B4-BE49-F238E27FC236}">
                <a16:creationId xmlns:a16="http://schemas.microsoft.com/office/drawing/2014/main" id="{52DF679B-0EFA-48CC-A9DB-1221C079C2B4}"/>
              </a:ext>
            </a:extLst>
          </p:cNvPr>
          <p:cNvSpPr>
            <a:spLocks noGrp="1"/>
          </p:cNvSpPr>
          <p:nvPr>
            <p:ph type="sldNum" sz="quarter" idx="12"/>
          </p:nvPr>
        </p:nvSpPr>
        <p:spPr/>
        <p:txBody>
          <a:bodyPr/>
          <a:lstStyle/>
          <a:p>
            <a:fld id="{79D5C211-6F1C-4C14-91BA-420C941CDC50}" type="slidenum">
              <a:rPr lang="en-US" smtClean="0"/>
              <a:t>26</a:t>
            </a:fld>
            <a:endParaRPr lang="en-US"/>
          </a:p>
        </p:txBody>
      </p:sp>
    </p:spTree>
    <p:extLst>
      <p:ext uri="{BB962C8B-B14F-4D97-AF65-F5344CB8AC3E}">
        <p14:creationId xmlns:p14="http://schemas.microsoft.com/office/powerpoint/2010/main" val="2182308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D69DA-77EF-4728-8722-F82BD4FA07B1}"/>
              </a:ext>
            </a:extLst>
          </p:cNvPr>
          <p:cNvSpPr>
            <a:spLocks noGrp="1"/>
          </p:cNvSpPr>
          <p:nvPr>
            <p:ph idx="1"/>
          </p:nvPr>
        </p:nvSpPr>
        <p:spPr>
          <a:xfrm>
            <a:off x="838200" y="901148"/>
            <a:ext cx="10515600" cy="5275815"/>
          </a:xfrm>
        </p:spPr>
        <p:txBody>
          <a:bodyPr/>
          <a:lstStyle/>
          <a:p>
            <a:pPr marL="0" indent="0">
              <a:buNone/>
            </a:pPr>
            <a:r>
              <a:rPr lang="el-GR" sz="2800" dirty="0">
                <a:latin typeface="+mj-lt"/>
              </a:rPr>
              <a:t>Όταν είναι απαραίτητο να κρατήσουν σημειώσεις στη δεύτερη/ξένη γλώσσα, συχνά παρουσιάζεται κάποια </a:t>
            </a:r>
            <a:r>
              <a:rPr lang="el-GR" sz="2800" b="1" dirty="0">
                <a:latin typeface="+mj-lt"/>
              </a:rPr>
              <a:t>αδυναμία της βραχυπρόθεσμης μνήμης </a:t>
            </a:r>
            <a:r>
              <a:rPr lang="el-GR" sz="2800" dirty="0">
                <a:latin typeface="+mj-lt"/>
              </a:rPr>
              <a:t>να συγκρατήσει την πληροφορία που παίρνει και να την αναπαραγάγει αμέσως σε γραπτό λόγο. </a:t>
            </a:r>
          </a:p>
          <a:p>
            <a:pPr marL="0" indent="0">
              <a:buNone/>
            </a:pPr>
            <a:r>
              <a:rPr lang="el-GR" sz="2800" dirty="0">
                <a:latin typeface="+mj-lt"/>
              </a:rPr>
              <a:t>Δεν μπορούν να συγκρατήσουν τις πληροφορίες που λαμβάνουν στην δεύτερη/ξένη γλώσσα. Προσηλώνουν την προσοχή τους στο να κατανοήσουν τη κάθε λέξη ξεχωριστά και δεν εστιάζουν στην </a:t>
            </a:r>
            <a:r>
              <a:rPr lang="el-GR" sz="2800" b="1" dirty="0">
                <a:latin typeface="+mj-lt"/>
              </a:rPr>
              <a:t>κατανόηση του γενικού νοήματος </a:t>
            </a:r>
            <a:r>
              <a:rPr lang="el-GR" sz="2800" dirty="0">
                <a:latin typeface="+mj-lt"/>
              </a:rPr>
              <a:t>που θα τους βοηθήσει να επικοινωνήσουν με το συνομιλητή τους. </a:t>
            </a:r>
            <a:endParaRPr lang="en-US" sz="2800" dirty="0">
              <a:latin typeface="+mj-lt"/>
            </a:endParaRPr>
          </a:p>
          <a:p>
            <a:endParaRPr lang="en-US" dirty="0"/>
          </a:p>
        </p:txBody>
      </p:sp>
      <p:sp>
        <p:nvSpPr>
          <p:cNvPr id="2" name="Slide Number Placeholder 1">
            <a:extLst>
              <a:ext uri="{FF2B5EF4-FFF2-40B4-BE49-F238E27FC236}">
                <a16:creationId xmlns:a16="http://schemas.microsoft.com/office/drawing/2014/main" id="{FF65C634-F6EE-49C5-B696-70090428E361}"/>
              </a:ext>
            </a:extLst>
          </p:cNvPr>
          <p:cNvSpPr>
            <a:spLocks noGrp="1"/>
          </p:cNvSpPr>
          <p:nvPr>
            <p:ph type="sldNum" sz="quarter" idx="12"/>
          </p:nvPr>
        </p:nvSpPr>
        <p:spPr/>
        <p:txBody>
          <a:bodyPr/>
          <a:lstStyle/>
          <a:p>
            <a:fld id="{79D5C211-6F1C-4C14-91BA-420C941CDC50}" type="slidenum">
              <a:rPr lang="en-US" smtClean="0"/>
              <a:t>27</a:t>
            </a:fld>
            <a:endParaRPr lang="en-US"/>
          </a:p>
        </p:txBody>
      </p:sp>
    </p:spTree>
    <p:extLst>
      <p:ext uri="{BB962C8B-B14F-4D97-AF65-F5344CB8AC3E}">
        <p14:creationId xmlns:p14="http://schemas.microsoft.com/office/powerpoint/2010/main" val="1200924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82D85-D6F3-4BA0-A9DF-C2EB304CB7C6}"/>
              </a:ext>
            </a:extLst>
          </p:cNvPr>
          <p:cNvSpPr>
            <a:spLocks noGrp="1"/>
          </p:cNvSpPr>
          <p:nvPr>
            <p:ph type="title"/>
          </p:nvPr>
        </p:nvSpPr>
        <p:spPr>
          <a:xfrm>
            <a:off x="838200" y="365125"/>
            <a:ext cx="10515600" cy="734805"/>
          </a:xfrm>
        </p:spPr>
        <p:txBody>
          <a:bodyPr>
            <a:normAutofit fontScale="90000"/>
          </a:bodyPr>
          <a:lstStyle/>
          <a:p>
            <a:br>
              <a:rPr lang="el-GR" b="1" dirty="0"/>
            </a:br>
            <a:r>
              <a:rPr lang="el-GR" b="1" dirty="0"/>
              <a:t>Στρατηγικές κατανόησης προφορικού λόγου</a:t>
            </a:r>
            <a:br>
              <a:rPr lang="en-US" dirty="0"/>
            </a:br>
            <a:endParaRPr lang="en-US" dirty="0"/>
          </a:p>
        </p:txBody>
      </p:sp>
      <p:sp>
        <p:nvSpPr>
          <p:cNvPr id="3" name="Content Placeholder 2">
            <a:extLst>
              <a:ext uri="{FF2B5EF4-FFF2-40B4-BE49-F238E27FC236}">
                <a16:creationId xmlns:a16="http://schemas.microsoft.com/office/drawing/2014/main" id="{17806DD4-7FDE-4C0F-AE68-53EC8F0CE64E}"/>
              </a:ext>
            </a:extLst>
          </p:cNvPr>
          <p:cNvSpPr>
            <a:spLocks noGrp="1"/>
          </p:cNvSpPr>
          <p:nvPr>
            <p:ph idx="1"/>
          </p:nvPr>
        </p:nvSpPr>
        <p:spPr>
          <a:xfrm>
            <a:off x="838200" y="1245704"/>
            <a:ext cx="10515600" cy="4931259"/>
          </a:xfrm>
        </p:spPr>
        <p:txBody>
          <a:bodyPr>
            <a:normAutofit/>
          </a:bodyPr>
          <a:lstStyle/>
          <a:p>
            <a:pPr marL="0" indent="0">
              <a:buNone/>
            </a:pPr>
            <a:r>
              <a:rPr lang="el-GR" sz="2400" dirty="0">
                <a:latin typeface="+mj-lt"/>
              </a:rPr>
              <a:t>Στους στόχους του μαθήματος θα πρέπει να συμπεριληφθεί και η απόκτηση στρατηγικών που θα διευκολύνουν την κατανόηση του προφορικού λόγου ακόμη και σε περιπτώσεις που πρόκειται για κείμενο με δυσκολίες. </a:t>
            </a:r>
          </a:p>
          <a:p>
            <a:pPr marL="0" indent="0">
              <a:buNone/>
            </a:pPr>
            <a:r>
              <a:rPr lang="el-GR" sz="2400" dirty="0">
                <a:latin typeface="+mj-lt"/>
              </a:rPr>
              <a:t>Οι μαθητές θα πρέπει να μάθουν πώς να αντιδρούν σε περιπτώσεις που θα χρειάζεται να κατανοήσουν μια δύσκολη προφορική συζήτηση σε περιστάσεις επικοινωνίας. </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75DAD1E9-9CDA-4AED-93E1-DA43E86B560F}"/>
              </a:ext>
            </a:extLst>
          </p:cNvPr>
          <p:cNvSpPr>
            <a:spLocks noGrp="1"/>
          </p:cNvSpPr>
          <p:nvPr>
            <p:ph type="sldNum" sz="quarter" idx="12"/>
          </p:nvPr>
        </p:nvSpPr>
        <p:spPr/>
        <p:txBody>
          <a:bodyPr/>
          <a:lstStyle/>
          <a:p>
            <a:fld id="{79D5C211-6F1C-4C14-91BA-420C941CDC50}" type="slidenum">
              <a:rPr lang="en-US" smtClean="0"/>
              <a:t>28</a:t>
            </a:fld>
            <a:endParaRPr lang="en-US"/>
          </a:p>
        </p:txBody>
      </p:sp>
    </p:spTree>
    <p:extLst>
      <p:ext uri="{BB962C8B-B14F-4D97-AF65-F5344CB8AC3E}">
        <p14:creationId xmlns:p14="http://schemas.microsoft.com/office/powerpoint/2010/main" val="30811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8FE88F-0704-4D3D-AD73-07B7C5083D97}"/>
              </a:ext>
            </a:extLst>
          </p:cNvPr>
          <p:cNvSpPr>
            <a:spLocks noGrp="1"/>
          </p:cNvSpPr>
          <p:nvPr>
            <p:ph idx="1"/>
          </p:nvPr>
        </p:nvSpPr>
        <p:spPr>
          <a:xfrm>
            <a:off x="838200" y="861392"/>
            <a:ext cx="10515600" cy="5315572"/>
          </a:xfrm>
        </p:spPr>
        <p:txBody>
          <a:bodyPr/>
          <a:lstStyle/>
          <a:p>
            <a:pPr marL="0" indent="0">
              <a:buNone/>
            </a:pPr>
            <a:r>
              <a:rPr lang="el-GR" sz="2400" b="1" dirty="0">
                <a:latin typeface="+mj-lt"/>
              </a:rPr>
              <a:t>Καταιγισμός ιδεών:</a:t>
            </a:r>
            <a:r>
              <a:rPr lang="el-GR" sz="2400" dirty="0">
                <a:latin typeface="+mj-lt"/>
              </a:rPr>
              <a:t> </a:t>
            </a:r>
          </a:p>
          <a:p>
            <a:pPr marL="0" indent="0">
              <a:buNone/>
            </a:pPr>
            <a:r>
              <a:rPr lang="el-GR" sz="2400" dirty="0">
                <a:latin typeface="+mj-lt"/>
              </a:rPr>
              <a:t>είναι μια στρατηγική κατά την οποία οι μαθητές ενθαρρύνονται να συμβάλουν με όποια ιδέα έχουν στο ερώτημα ή στα ερωτήματα που τους θέτει ο δάσκαλος. </a:t>
            </a:r>
          </a:p>
          <a:p>
            <a:pPr marL="0" indent="0">
              <a:buNone/>
            </a:pPr>
            <a:r>
              <a:rPr lang="el-GR" sz="2400" dirty="0">
                <a:latin typeface="+mj-lt"/>
              </a:rPr>
              <a:t>Η διαδικασία αυτή γίνεται μέσα σε ένα φιλικό κλίμα έτσι ώστε οι μαθητές να μπορούν να εκφράσουν ελεύθερα την άποψή τους χωρίς να έχουν την αίσθηση ότι θα κριθούν αρνητικά αν πουν κάτι που δεν ισχύει. </a:t>
            </a:r>
          </a:p>
          <a:p>
            <a:pPr marL="0" indent="0">
              <a:buNone/>
            </a:pPr>
            <a:r>
              <a:rPr lang="el-GR" sz="2400" dirty="0">
                <a:latin typeface="+mj-lt"/>
              </a:rPr>
              <a:t>Επίσης, ο δάσκαλος πρέπει να προσπαθήσει να ενθαρρύνει τους πιο ντροπαλούς μαθητές να συμμετάσχουν στη διαδικασία αυτή χωρίς να έχουν αναστολές. </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F3A740CC-902D-4BFB-890F-9BDE2D155259}"/>
              </a:ext>
            </a:extLst>
          </p:cNvPr>
          <p:cNvSpPr>
            <a:spLocks noGrp="1"/>
          </p:cNvSpPr>
          <p:nvPr>
            <p:ph type="sldNum" sz="quarter" idx="12"/>
          </p:nvPr>
        </p:nvSpPr>
        <p:spPr/>
        <p:txBody>
          <a:bodyPr/>
          <a:lstStyle/>
          <a:p>
            <a:fld id="{79D5C211-6F1C-4C14-91BA-420C941CDC50}" type="slidenum">
              <a:rPr lang="en-US" smtClean="0"/>
              <a:t>29</a:t>
            </a:fld>
            <a:endParaRPr lang="en-US"/>
          </a:p>
        </p:txBody>
      </p:sp>
    </p:spTree>
    <p:extLst>
      <p:ext uri="{BB962C8B-B14F-4D97-AF65-F5344CB8AC3E}">
        <p14:creationId xmlns:p14="http://schemas.microsoft.com/office/powerpoint/2010/main" val="135261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Τι είναι οι στρατηγικές εκμάθησης της δεύτερης/ξένης γλώσσας;</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CDB89-241D-446A-8B51-4925829FC772}"/>
              </a:ext>
            </a:extLst>
          </p:cNvPr>
          <p:cNvSpPr>
            <a:spLocks noGrp="1"/>
          </p:cNvSpPr>
          <p:nvPr>
            <p:ph idx="1"/>
          </p:nvPr>
        </p:nvSpPr>
        <p:spPr>
          <a:xfrm>
            <a:off x="838200" y="503583"/>
            <a:ext cx="10515600" cy="5673380"/>
          </a:xfrm>
        </p:spPr>
        <p:txBody>
          <a:bodyPr>
            <a:normAutofit/>
          </a:bodyPr>
          <a:lstStyle/>
          <a:p>
            <a:pPr marL="0" indent="0">
              <a:buNone/>
            </a:pPr>
            <a:r>
              <a:rPr lang="el-GR" b="1" dirty="0">
                <a:latin typeface="+mj-lt"/>
              </a:rPr>
              <a:t>Ενεργοποίηση προϋπάρχουσας γνώσης:</a:t>
            </a:r>
            <a:r>
              <a:rPr lang="el-GR" dirty="0">
                <a:latin typeface="+mj-lt"/>
              </a:rPr>
              <a:t> </a:t>
            </a:r>
          </a:p>
          <a:p>
            <a:pPr marL="0" indent="0">
              <a:buNone/>
            </a:pPr>
            <a:r>
              <a:rPr lang="el-GR" dirty="0">
                <a:latin typeface="+mj-lt"/>
              </a:rPr>
              <a:t>Με ερωτήσεις σχετικές με το θέμα του κειμένου, ο δάσκαλος μπορεί να ενεργοποιήσει τις παλαιότερες γνώσεις των μαθητών ώστε να δημιουργήσουν συνειρμούς που θα τους βοηθήσουν στην κατανόησή του.</a:t>
            </a:r>
            <a:endParaRPr lang="en-US" dirty="0">
              <a:latin typeface="+mj-lt"/>
            </a:endParaRPr>
          </a:p>
          <a:p>
            <a:pPr marL="0" indent="0">
              <a:buNone/>
            </a:pPr>
            <a:r>
              <a:rPr lang="el-GR" dirty="0">
                <a:latin typeface="+mj-lt"/>
              </a:rPr>
              <a:t>Ο δάσκαλος μπορεί να τους το αναφέρει από το προηγούμενο μάθημα έτσι ώστε αυτοί να έχουν την ευκαιρία να ενημερωθούν σχετικά είτε συζητώντας με τους συμμαθητές τους, είτε ανατρέχοντας σε γραπτές ή άλλες πηγές. </a:t>
            </a:r>
          </a:p>
          <a:p>
            <a:pPr marL="0" indent="0">
              <a:buNone/>
            </a:pPr>
            <a:r>
              <a:rPr lang="el-GR" dirty="0">
                <a:latin typeface="+mj-lt"/>
              </a:rPr>
              <a:t>Μπορεί ακόμη να τους προτείνει πηγές, και σε αυτή την περίπτωση η δραστηριότητα εμπλέκει εκτός από την κατανόηση του προφορικού και την κατανόηση του γραπτού λόγου. </a:t>
            </a:r>
          </a:p>
          <a:p>
            <a:pPr marL="0" indent="0">
              <a:buNone/>
            </a:pPr>
            <a:r>
              <a:rPr lang="el-GR" dirty="0">
                <a:latin typeface="+mj-lt"/>
              </a:rPr>
              <a:t>Ωστόσο, αν το επίπεδό τους στα ελληνικά δεν είναι ακόμη ιδιαίτερα ικανοποιητικό μπορούν να ενημερωθούν σχετικά με το θέμα που θα τους απασχολήσει στη μητρική τους γλώσσα. </a:t>
            </a:r>
          </a:p>
          <a:p>
            <a:pPr marL="0" indent="0">
              <a:buNone/>
            </a:pPr>
            <a:r>
              <a:rPr lang="el-GR" dirty="0">
                <a:latin typeface="+mj-lt"/>
              </a:rPr>
              <a:t>Επίσης όταν ο δάσκαλος επιλέγει ιστορίες που έχουν σχέση με τη χώρα καταγωγής των μαθητών ή όταν τους λέει στην ελληνική γλώσσα ιστορίες που είναι γνωστές σε όλες τις χώρες όπως </a:t>
            </a:r>
            <a:r>
              <a:rPr lang="el-GR" dirty="0" err="1">
                <a:latin typeface="+mj-lt"/>
              </a:rPr>
              <a:t>π.χ</a:t>
            </a:r>
            <a:r>
              <a:rPr lang="el-GR" dirty="0">
                <a:latin typeface="+mj-lt"/>
              </a:rPr>
              <a:t> η Σταχτοπούτα, εξασφαλίζει ότι οι μαθητές του γνωρίζουν σχετικά με το θέμα του κειμένου της κατανόησης προφορικού λόγου.</a:t>
            </a:r>
            <a:endParaRPr lang="en-US" dirty="0">
              <a:latin typeface="+mj-lt"/>
            </a:endParaRPr>
          </a:p>
          <a:p>
            <a:endParaRPr lang="en-US" dirty="0"/>
          </a:p>
        </p:txBody>
      </p:sp>
      <p:sp>
        <p:nvSpPr>
          <p:cNvPr id="2" name="Slide Number Placeholder 1">
            <a:extLst>
              <a:ext uri="{FF2B5EF4-FFF2-40B4-BE49-F238E27FC236}">
                <a16:creationId xmlns:a16="http://schemas.microsoft.com/office/drawing/2014/main" id="{A0A83376-BBB3-49AB-A8DD-D4696F530FBF}"/>
              </a:ext>
            </a:extLst>
          </p:cNvPr>
          <p:cNvSpPr>
            <a:spLocks noGrp="1"/>
          </p:cNvSpPr>
          <p:nvPr>
            <p:ph type="sldNum" sz="quarter" idx="12"/>
          </p:nvPr>
        </p:nvSpPr>
        <p:spPr/>
        <p:txBody>
          <a:bodyPr/>
          <a:lstStyle/>
          <a:p>
            <a:fld id="{79D5C211-6F1C-4C14-91BA-420C941CDC50}" type="slidenum">
              <a:rPr lang="en-US" smtClean="0"/>
              <a:t>30</a:t>
            </a:fld>
            <a:endParaRPr lang="en-US"/>
          </a:p>
        </p:txBody>
      </p:sp>
    </p:spTree>
    <p:extLst>
      <p:ext uri="{BB962C8B-B14F-4D97-AF65-F5344CB8AC3E}">
        <p14:creationId xmlns:p14="http://schemas.microsoft.com/office/powerpoint/2010/main" val="1285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4A65BC-EDC6-498C-8C09-364C668AEE70}"/>
              </a:ext>
            </a:extLst>
          </p:cNvPr>
          <p:cNvSpPr>
            <a:spLocks noGrp="1"/>
          </p:cNvSpPr>
          <p:nvPr>
            <p:ph idx="1"/>
          </p:nvPr>
        </p:nvSpPr>
        <p:spPr>
          <a:xfrm>
            <a:off x="838200" y="874643"/>
            <a:ext cx="10515600" cy="5302320"/>
          </a:xfrm>
        </p:spPr>
        <p:txBody>
          <a:bodyPr/>
          <a:lstStyle/>
          <a:p>
            <a:pPr marL="0" indent="0">
              <a:buNone/>
            </a:pPr>
            <a:r>
              <a:rPr lang="el-GR" sz="2400" b="1" dirty="0">
                <a:latin typeface="+mj-lt"/>
              </a:rPr>
              <a:t>Προβλέψεις</a:t>
            </a:r>
            <a:r>
              <a:rPr lang="el-GR" sz="2400" dirty="0">
                <a:latin typeface="+mj-lt"/>
              </a:rPr>
              <a:t>: </a:t>
            </a:r>
          </a:p>
          <a:p>
            <a:pPr marL="0" indent="0">
              <a:buNone/>
            </a:pPr>
            <a:r>
              <a:rPr lang="el-GR" sz="2400" dirty="0">
                <a:latin typeface="+mj-lt"/>
              </a:rPr>
              <a:t>Αυτή η στρατηγική σχετίζεται με τις υποθέσεις που μπορεί να κάνει ο μαθητής σχετικά με το κείμενο που θα ακούσει. Όταν οι μαθητές, πριν την ακρόαση του προφορικού κειμένου, προβλέπουν το περιεχόμενό του αποκτούν κίνητρο για την κατανόησή του αφού έχουν στόχο να ελέγξουν το βαθμό στον οποίο οι προβλέψεις τους είναι σωστές. </a:t>
            </a:r>
          </a:p>
          <a:p>
            <a:pPr marL="0" indent="0">
              <a:buNone/>
            </a:pPr>
            <a:r>
              <a:rPr lang="el-GR" sz="2400" dirty="0">
                <a:latin typeface="+mj-lt"/>
              </a:rPr>
              <a:t>Στις υποθέσεις που θα κάνουν θα τους βοηθήσουν πολύ οι γνώσεις που έχουν γενικά για το θέμα του προφορικού κειμένου.</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83D7943D-2EC0-473D-AF8C-C3DD9CBAE8DA}"/>
              </a:ext>
            </a:extLst>
          </p:cNvPr>
          <p:cNvSpPr>
            <a:spLocks noGrp="1"/>
          </p:cNvSpPr>
          <p:nvPr>
            <p:ph type="sldNum" sz="quarter" idx="12"/>
          </p:nvPr>
        </p:nvSpPr>
        <p:spPr/>
        <p:txBody>
          <a:bodyPr/>
          <a:lstStyle/>
          <a:p>
            <a:fld id="{79D5C211-6F1C-4C14-91BA-420C941CDC50}" type="slidenum">
              <a:rPr lang="en-US" smtClean="0"/>
              <a:t>31</a:t>
            </a:fld>
            <a:endParaRPr lang="en-US"/>
          </a:p>
        </p:txBody>
      </p:sp>
    </p:spTree>
    <p:extLst>
      <p:ext uri="{BB962C8B-B14F-4D97-AF65-F5344CB8AC3E}">
        <p14:creationId xmlns:p14="http://schemas.microsoft.com/office/powerpoint/2010/main" val="245988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080686-E270-4914-B4BA-C6C246EEF8EE}"/>
              </a:ext>
            </a:extLst>
          </p:cNvPr>
          <p:cNvSpPr>
            <a:spLocks noGrp="1"/>
          </p:cNvSpPr>
          <p:nvPr>
            <p:ph idx="1"/>
          </p:nvPr>
        </p:nvSpPr>
        <p:spPr>
          <a:xfrm>
            <a:off x="838200" y="609600"/>
            <a:ext cx="10515600" cy="5567363"/>
          </a:xfrm>
        </p:spPr>
        <p:txBody>
          <a:bodyPr>
            <a:normAutofit/>
          </a:bodyPr>
          <a:lstStyle/>
          <a:p>
            <a:pPr marL="0" indent="0">
              <a:buNone/>
            </a:pPr>
            <a:r>
              <a:rPr lang="el-GR" b="1" dirty="0">
                <a:latin typeface="+mj-lt"/>
              </a:rPr>
              <a:t>Χρήση </a:t>
            </a:r>
            <a:r>
              <a:rPr lang="el-GR" b="1" dirty="0" err="1">
                <a:latin typeface="+mj-lt"/>
              </a:rPr>
              <a:t>παραγλωσσικών</a:t>
            </a:r>
            <a:r>
              <a:rPr lang="el-GR" b="1" dirty="0">
                <a:latin typeface="+mj-lt"/>
              </a:rPr>
              <a:t> στοιχείων των ομιλητών:</a:t>
            </a:r>
            <a:r>
              <a:rPr lang="el-GR" dirty="0">
                <a:latin typeface="+mj-lt"/>
              </a:rPr>
              <a:t> </a:t>
            </a:r>
          </a:p>
          <a:p>
            <a:pPr marL="0" indent="0">
              <a:buNone/>
            </a:pPr>
            <a:r>
              <a:rPr lang="el-GR" dirty="0">
                <a:latin typeface="+mj-lt"/>
              </a:rPr>
              <a:t>Ο τονισμός, οι χειρονομίες και κυρίως οι εκφράσεις του προσώπου των ομιλητών μπορούν να βοηθήσουν πολύ αποτελεσματικά τον ακροατή να συμπεράνει την άποψη που εκφράζει ο συνομιλητής του. </a:t>
            </a:r>
          </a:p>
          <a:p>
            <a:pPr marL="0" indent="0">
              <a:buNone/>
            </a:pPr>
            <a:r>
              <a:rPr lang="el-GR" dirty="0">
                <a:latin typeface="+mj-lt"/>
              </a:rPr>
              <a:t>Οι μαθητές έχουν την ευκαιρία να αξιοποιήσουν τα </a:t>
            </a:r>
            <a:r>
              <a:rPr lang="el-GR" dirty="0" err="1">
                <a:latin typeface="+mj-lt"/>
              </a:rPr>
              <a:t>παραγλωσσικά</a:t>
            </a:r>
            <a:r>
              <a:rPr lang="el-GR" dirty="0">
                <a:latin typeface="+mj-lt"/>
              </a:rPr>
              <a:t> στοιχεία όταν στο μάθημα χρησιμοποιείται το βίντεο στο οποίο συνδυάζεται η εικόνα με τον ήχο. </a:t>
            </a:r>
          </a:p>
          <a:p>
            <a:pPr marL="0" indent="0">
              <a:buNone/>
            </a:pPr>
            <a:r>
              <a:rPr lang="el-GR" dirty="0">
                <a:latin typeface="+mj-lt"/>
              </a:rPr>
              <a:t>Ο δάσκαλος μπορεί να χρησιμοποιήσει ποικίλο αυθεντικό υλικό στο μάθημά του, όπως διαφημίσεις, ταινίες κτλ. </a:t>
            </a:r>
          </a:p>
          <a:p>
            <a:pPr marL="0" indent="0">
              <a:buNone/>
            </a:pPr>
            <a:r>
              <a:rPr lang="el-GR" dirty="0">
                <a:latin typeface="+mj-lt"/>
              </a:rPr>
              <a:t>Αν ο δάσκαλος αφήσει τους μαθητές του να δουν μια φορά το υλικό που έφερε στην τάξη χρησιμοποιώντας μόνο την εικόνα (χωρίς ήχο) και μια φορά χωρίς εικόνα (μόνο με ήχο) θα συνειδητοποιήσουν οι μαθητές ότι ο συνδυασμός ήχου-εικόνας μπορεί να τους διευκολύνει κατά την προσπάθειά τους να κατανοήσουν ένα κείμενο στη γλώσσα που μαθαίνουν.</a:t>
            </a:r>
            <a:endParaRPr lang="en-US" dirty="0">
              <a:latin typeface="+mj-lt"/>
            </a:endParaRPr>
          </a:p>
          <a:p>
            <a:endParaRPr lang="en-US" dirty="0"/>
          </a:p>
        </p:txBody>
      </p:sp>
      <p:sp>
        <p:nvSpPr>
          <p:cNvPr id="2" name="Slide Number Placeholder 1">
            <a:extLst>
              <a:ext uri="{FF2B5EF4-FFF2-40B4-BE49-F238E27FC236}">
                <a16:creationId xmlns:a16="http://schemas.microsoft.com/office/drawing/2014/main" id="{11DEC58C-FB4F-4EB8-B476-03A5964BD8E2}"/>
              </a:ext>
            </a:extLst>
          </p:cNvPr>
          <p:cNvSpPr>
            <a:spLocks noGrp="1"/>
          </p:cNvSpPr>
          <p:nvPr>
            <p:ph type="sldNum" sz="quarter" idx="12"/>
          </p:nvPr>
        </p:nvSpPr>
        <p:spPr/>
        <p:txBody>
          <a:bodyPr/>
          <a:lstStyle/>
          <a:p>
            <a:fld id="{79D5C211-6F1C-4C14-91BA-420C941CDC50}" type="slidenum">
              <a:rPr lang="en-US" smtClean="0"/>
              <a:t>32</a:t>
            </a:fld>
            <a:endParaRPr lang="en-US"/>
          </a:p>
        </p:txBody>
      </p:sp>
    </p:spTree>
    <p:extLst>
      <p:ext uri="{BB962C8B-B14F-4D97-AF65-F5344CB8AC3E}">
        <p14:creationId xmlns:p14="http://schemas.microsoft.com/office/powerpoint/2010/main" val="316677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685381-A074-48DF-946B-F0B81CC43436}"/>
              </a:ext>
            </a:extLst>
          </p:cNvPr>
          <p:cNvSpPr>
            <a:spLocks noGrp="1"/>
          </p:cNvSpPr>
          <p:nvPr>
            <p:ph idx="1"/>
          </p:nvPr>
        </p:nvSpPr>
        <p:spPr>
          <a:xfrm>
            <a:off x="838200" y="715618"/>
            <a:ext cx="10515600" cy="5461346"/>
          </a:xfrm>
        </p:spPr>
        <p:txBody>
          <a:bodyPr/>
          <a:lstStyle/>
          <a:p>
            <a:pPr marL="0" indent="0">
              <a:buNone/>
            </a:pPr>
            <a:r>
              <a:rPr lang="el-GR" sz="2400" b="1" dirty="0">
                <a:latin typeface="+mj-lt"/>
              </a:rPr>
              <a:t>Χρήση των </a:t>
            </a:r>
            <a:r>
              <a:rPr lang="el-GR" sz="2400" b="1" dirty="0" err="1">
                <a:latin typeface="+mj-lt"/>
              </a:rPr>
              <a:t>συμφραζομένων</a:t>
            </a:r>
            <a:r>
              <a:rPr lang="el-GR" sz="2400" b="1" dirty="0">
                <a:latin typeface="+mj-lt"/>
              </a:rPr>
              <a:t> για την κατανόηση του μηνύματος:</a:t>
            </a:r>
            <a:r>
              <a:rPr lang="el-GR" sz="2400" dirty="0">
                <a:latin typeface="+mj-lt"/>
              </a:rPr>
              <a:t> παρόλο που ο δάσκαλος θα πρέπει να διδάξει κάποιο λεξιλόγιο για να διευκολύνει την κατανόηση των κειμένων από τους μαθητές, θα πρέπει να επιμείνει και να ενθαρρύνει την τάξη του να αξιοποιεί τα </a:t>
            </a:r>
            <a:r>
              <a:rPr lang="el-GR" sz="2400" dirty="0" err="1">
                <a:latin typeface="+mj-lt"/>
              </a:rPr>
              <a:t>συμφραζόμενα</a:t>
            </a:r>
            <a:r>
              <a:rPr lang="el-GR" sz="2400" dirty="0">
                <a:latin typeface="+mj-lt"/>
              </a:rPr>
              <a:t> για να κατανοήσει άγνωστα μέρη του μηνύματος.</a:t>
            </a:r>
          </a:p>
          <a:p>
            <a:endParaRPr lang="en-US" sz="2400" dirty="0">
              <a:latin typeface="+mj-lt"/>
            </a:endParaRPr>
          </a:p>
          <a:p>
            <a:pPr marL="0" indent="0">
              <a:buNone/>
            </a:pPr>
            <a:r>
              <a:rPr lang="el-GR" sz="2400" b="1" dirty="0">
                <a:latin typeface="+mj-lt"/>
              </a:rPr>
              <a:t>Αναγνώριση της δομής του λόγου:</a:t>
            </a:r>
            <a:r>
              <a:rPr lang="el-GR" sz="2400" dirty="0">
                <a:latin typeface="+mj-lt"/>
              </a:rPr>
              <a:t> λέξεις όπως </a:t>
            </a:r>
            <a:r>
              <a:rPr lang="el-GR" sz="2400" i="1" dirty="0">
                <a:latin typeface="+mj-lt"/>
              </a:rPr>
              <a:t>κατ' αρχήν, στη συνέχεια, τελικά, όμως, αλλά, έτσι,</a:t>
            </a:r>
            <a:r>
              <a:rPr lang="el-GR" sz="2400" dirty="0">
                <a:latin typeface="+mj-lt"/>
              </a:rPr>
              <a:t> προσφέρουν πολύτιμη βοήθεια στον ακροατή για το νόημα του μηνύματος που θα εκφράσει ο ομιλητής στη συνέχεια. Ιδιαίτερα χρήσιμη αποδεικνύεται αυτή η στρατηγική στην κατανόηση της εξιστόρησης ενός γεγονότος, την αφήγηση μιας ιστορίας.</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16FA881A-7562-4009-92DC-A2282605472F}"/>
              </a:ext>
            </a:extLst>
          </p:cNvPr>
          <p:cNvSpPr>
            <a:spLocks noGrp="1"/>
          </p:cNvSpPr>
          <p:nvPr>
            <p:ph type="sldNum" sz="quarter" idx="12"/>
          </p:nvPr>
        </p:nvSpPr>
        <p:spPr/>
        <p:txBody>
          <a:bodyPr/>
          <a:lstStyle/>
          <a:p>
            <a:fld id="{79D5C211-6F1C-4C14-91BA-420C941CDC50}" type="slidenum">
              <a:rPr lang="en-US" smtClean="0"/>
              <a:t>33</a:t>
            </a:fld>
            <a:endParaRPr lang="en-US"/>
          </a:p>
        </p:txBody>
      </p:sp>
    </p:spTree>
    <p:extLst>
      <p:ext uri="{BB962C8B-B14F-4D97-AF65-F5344CB8AC3E}">
        <p14:creationId xmlns:p14="http://schemas.microsoft.com/office/powerpoint/2010/main" val="327057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6925EB-AB46-4CDD-AE21-89181AD3E552}"/>
              </a:ext>
            </a:extLst>
          </p:cNvPr>
          <p:cNvSpPr>
            <a:spLocks noGrp="1"/>
          </p:cNvSpPr>
          <p:nvPr>
            <p:ph idx="1"/>
          </p:nvPr>
        </p:nvSpPr>
        <p:spPr>
          <a:xfrm>
            <a:off x="838200" y="874643"/>
            <a:ext cx="10515600" cy="5302320"/>
          </a:xfrm>
        </p:spPr>
        <p:txBody>
          <a:bodyPr/>
          <a:lstStyle/>
          <a:p>
            <a:pPr marL="0" indent="0">
              <a:buNone/>
            </a:pPr>
            <a:r>
              <a:rPr lang="el-GR" sz="3200" b="1" dirty="0">
                <a:latin typeface="+mj-lt"/>
              </a:rPr>
              <a:t>Αξιοποίηση της γνώσης σχετικά με τα μοντέλα λόγου</a:t>
            </a:r>
            <a:r>
              <a:rPr lang="el-GR" sz="3200" dirty="0">
                <a:latin typeface="+mj-lt"/>
              </a:rPr>
              <a:t> (</a:t>
            </a:r>
            <a:r>
              <a:rPr lang="en-US" sz="3200" dirty="0">
                <a:latin typeface="+mj-lt"/>
              </a:rPr>
              <a:t>patterns</a:t>
            </a:r>
            <a:r>
              <a:rPr lang="el-GR" sz="3200" dirty="0">
                <a:latin typeface="+mj-lt"/>
              </a:rPr>
              <a:t>): </a:t>
            </a:r>
          </a:p>
          <a:p>
            <a:pPr marL="0" indent="0">
              <a:buNone/>
            </a:pPr>
            <a:r>
              <a:rPr lang="el-GR" sz="3200" dirty="0">
                <a:latin typeface="+mj-lt"/>
              </a:rPr>
              <a:t>στον προφορικό λόγο επαναλαμβάνονται συχνά, στις ίδιες περιστάσεις επικοινωνίας, ίδια εκφραστικά μοντέλα τα οποία μπορούν να παράσχουν σημαντική πληροφορία στους μαθητές σχετικά με την επικοινωνιακή περίσταση την οποία θα πρέπει να κατανοήσουν π.χ. βοηθούν τους μαθητές να καταλάβουν ότι πρόκειται για παραγγελία σε εστιατόριο, τηλεφωνική επικοινωνία, κτλ.</a:t>
            </a:r>
            <a:endParaRPr lang="en-US" sz="3200" dirty="0">
              <a:latin typeface="+mj-lt"/>
            </a:endParaRPr>
          </a:p>
          <a:p>
            <a:endParaRPr lang="en-US" dirty="0"/>
          </a:p>
        </p:txBody>
      </p:sp>
      <p:sp>
        <p:nvSpPr>
          <p:cNvPr id="2" name="Slide Number Placeholder 1">
            <a:extLst>
              <a:ext uri="{FF2B5EF4-FFF2-40B4-BE49-F238E27FC236}">
                <a16:creationId xmlns:a16="http://schemas.microsoft.com/office/drawing/2014/main" id="{E35C02FE-8008-4311-9234-91DA1B190A6D}"/>
              </a:ext>
            </a:extLst>
          </p:cNvPr>
          <p:cNvSpPr>
            <a:spLocks noGrp="1"/>
          </p:cNvSpPr>
          <p:nvPr>
            <p:ph type="sldNum" sz="quarter" idx="12"/>
          </p:nvPr>
        </p:nvSpPr>
        <p:spPr/>
        <p:txBody>
          <a:bodyPr/>
          <a:lstStyle/>
          <a:p>
            <a:fld id="{79D5C211-6F1C-4C14-91BA-420C941CDC50}" type="slidenum">
              <a:rPr lang="en-US" smtClean="0"/>
              <a:t>34</a:t>
            </a:fld>
            <a:endParaRPr lang="en-US"/>
          </a:p>
        </p:txBody>
      </p:sp>
    </p:spTree>
    <p:extLst>
      <p:ext uri="{BB962C8B-B14F-4D97-AF65-F5344CB8AC3E}">
        <p14:creationId xmlns:p14="http://schemas.microsoft.com/office/powerpoint/2010/main" val="389778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20350-9CD7-4669-B0D8-4040D63F1479}"/>
              </a:ext>
            </a:extLst>
          </p:cNvPr>
          <p:cNvSpPr>
            <a:spLocks noGrp="1"/>
          </p:cNvSpPr>
          <p:nvPr>
            <p:ph idx="1"/>
          </p:nvPr>
        </p:nvSpPr>
        <p:spPr>
          <a:xfrm>
            <a:off x="838200" y="304800"/>
            <a:ext cx="10515600" cy="5686633"/>
          </a:xfrm>
        </p:spPr>
        <p:txBody>
          <a:bodyPr>
            <a:noAutofit/>
          </a:bodyPr>
          <a:lstStyle/>
          <a:p>
            <a:pPr marL="0" indent="0">
              <a:lnSpc>
                <a:spcPct val="100000"/>
              </a:lnSpc>
              <a:spcBef>
                <a:spcPts val="0"/>
              </a:spcBef>
              <a:buNone/>
            </a:pPr>
            <a:r>
              <a:rPr lang="el-GR" sz="2400" b="1" dirty="0">
                <a:latin typeface="+mj-lt"/>
              </a:rPr>
              <a:t>Προσοχή:</a:t>
            </a:r>
            <a:r>
              <a:rPr lang="el-GR" sz="2400" dirty="0">
                <a:latin typeface="+mj-lt"/>
              </a:rPr>
              <a:t> </a:t>
            </a:r>
          </a:p>
          <a:p>
            <a:pPr marL="0" indent="0">
              <a:lnSpc>
                <a:spcPct val="100000"/>
              </a:lnSpc>
              <a:spcBef>
                <a:spcPts val="0"/>
              </a:spcBef>
              <a:buNone/>
            </a:pPr>
            <a:r>
              <a:rPr lang="el-GR" sz="2400" dirty="0">
                <a:latin typeface="+mj-lt"/>
              </a:rPr>
              <a:t>διακρίνεται στη γενική (</a:t>
            </a:r>
            <a:r>
              <a:rPr lang="en-US" sz="2400" dirty="0">
                <a:latin typeface="+mj-lt"/>
              </a:rPr>
              <a:t>directed</a:t>
            </a:r>
            <a:r>
              <a:rPr lang="el-GR" sz="2400" dirty="0">
                <a:latin typeface="+mj-lt"/>
              </a:rPr>
              <a:t>) και επιλεκτική (</a:t>
            </a:r>
            <a:r>
              <a:rPr lang="en-US" sz="2400" dirty="0">
                <a:latin typeface="+mj-lt"/>
              </a:rPr>
              <a:t>selective</a:t>
            </a:r>
            <a:r>
              <a:rPr lang="el-GR" sz="2400" dirty="0">
                <a:latin typeface="+mj-lt"/>
              </a:rPr>
              <a:t>) προσοχή για την κατανόηση πληροφοριών. Η συγκεκριμένη στρατηγική βοηθά τους μαθητές να εστιάσουν την προσοχή τους ή σε γενικές πληροφορίες ή σε πληροφορίες που τους ενδιαφέρουν χωρίς να ασχοληθούν με τα στοιχεία του κειμένου που δεν τους αφορούν.</a:t>
            </a:r>
          </a:p>
          <a:p>
            <a:pPr marL="0" indent="0">
              <a:lnSpc>
                <a:spcPct val="100000"/>
              </a:lnSpc>
              <a:spcBef>
                <a:spcPts val="0"/>
              </a:spcBef>
              <a:buNone/>
            </a:pPr>
            <a:r>
              <a:rPr lang="el-GR" sz="2400" dirty="0">
                <a:latin typeface="+mj-lt"/>
              </a:rPr>
              <a:t> Έτσι ξεχωρίζουμε την ακρόαση του κειμένου με στόχο την αναζήτηση των γενικών πληροφοριών/κεντρικών ιδεών (</a:t>
            </a:r>
            <a:r>
              <a:rPr lang="en-US" sz="2400" dirty="0">
                <a:latin typeface="+mj-lt"/>
              </a:rPr>
              <a:t>skimming</a:t>
            </a:r>
            <a:r>
              <a:rPr lang="el-GR" sz="2400" dirty="0">
                <a:latin typeface="+mj-lt"/>
              </a:rPr>
              <a:t>) και την ακρόαση του κειμένου όπου ο μαθητής ενδιαφέρεται και για επιμέρους λεπτομέρειες που μεταδίδονται από αυτό (</a:t>
            </a:r>
            <a:r>
              <a:rPr lang="en-US" sz="2400" dirty="0">
                <a:latin typeface="+mj-lt"/>
              </a:rPr>
              <a:t>scanning</a:t>
            </a:r>
            <a:r>
              <a:rPr lang="el-GR" sz="2400" dirty="0">
                <a:latin typeface="+mj-lt"/>
              </a:rPr>
              <a:t>). </a:t>
            </a:r>
          </a:p>
          <a:p>
            <a:pPr marL="0" indent="0">
              <a:lnSpc>
                <a:spcPct val="100000"/>
              </a:lnSpc>
              <a:spcBef>
                <a:spcPts val="0"/>
              </a:spcBef>
              <a:buNone/>
            </a:pPr>
            <a:r>
              <a:rPr lang="el-GR" sz="2400" dirty="0">
                <a:latin typeface="+mj-lt"/>
              </a:rPr>
              <a:t>Με προκαταρκτικές ερωτήσεις ο δάσκαλος μπορεί να βοηθήσει. Για τους αρχάριους μαθητές οι ερωτήσεις αυτές δίνουν πολλές πληροφορίες για το κείμενο διευκολύνοντάς τους ταυτόχρονα να κατανοήσουν το κείμενο που θα ακούσουν. Με γενικές ερωτήσεις, όπως «ποιες είναι οι 3 κύριες ιδέες του κειμένου», ο δάσκαλος μπορεί να καθοδηγήσει τους μαθητές να εντοπίσουν το γενικό νόημα του κειμένου. </a:t>
            </a:r>
            <a:endParaRPr lang="en-US" sz="2400" dirty="0">
              <a:latin typeface="+mj-lt"/>
            </a:endParaRPr>
          </a:p>
        </p:txBody>
      </p:sp>
      <p:sp>
        <p:nvSpPr>
          <p:cNvPr id="2" name="Slide Number Placeholder 1">
            <a:extLst>
              <a:ext uri="{FF2B5EF4-FFF2-40B4-BE49-F238E27FC236}">
                <a16:creationId xmlns:a16="http://schemas.microsoft.com/office/drawing/2014/main" id="{28F331A4-F073-4341-8FB9-959305FCF32B}"/>
              </a:ext>
            </a:extLst>
          </p:cNvPr>
          <p:cNvSpPr>
            <a:spLocks noGrp="1"/>
          </p:cNvSpPr>
          <p:nvPr>
            <p:ph type="sldNum" sz="quarter" idx="12"/>
          </p:nvPr>
        </p:nvSpPr>
        <p:spPr/>
        <p:txBody>
          <a:bodyPr/>
          <a:lstStyle/>
          <a:p>
            <a:fld id="{79D5C211-6F1C-4C14-91BA-420C941CDC50}" type="slidenum">
              <a:rPr lang="en-US" smtClean="0"/>
              <a:t>35</a:t>
            </a:fld>
            <a:endParaRPr lang="en-US"/>
          </a:p>
        </p:txBody>
      </p:sp>
    </p:spTree>
    <p:extLst>
      <p:ext uri="{BB962C8B-B14F-4D97-AF65-F5344CB8AC3E}">
        <p14:creationId xmlns:p14="http://schemas.microsoft.com/office/powerpoint/2010/main" val="13667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0C2B1-F1AD-4652-BD44-FB49607E66A5}"/>
              </a:ext>
            </a:extLst>
          </p:cNvPr>
          <p:cNvSpPr>
            <a:spLocks noGrp="1"/>
          </p:cNvSpPr>
          <p:nvPr>
            <p:ph idx="1"/>
          </p:nvPr>
        </p:nvSpPr>
        <p:spPr>
          <a:xfrm>
            <a:off x="838200" y="901148"/>
            <a:ext cx="10515600" cy="5275815"/>
          </a:xfrm>
        </p:spPr>
        <p:txBody>
          <a:bodyPr/>
          <a:lstStyle/>
          <a:p>
            <a:pPr marL="0" indent="0">
              <a:buNone/>
            </a:pPr>
            <a:r>
              <a:rPr lang="el-GR" sz="2800" b="1" dirty="0">
                <a:latin typeface="+mj-lt"/>
              </a:rPr>
              <a:t>Μετάφραση:</a:t>
            </a:r>
            <a:r>
              <a:rPr lang="el-GR" sz="2800" dirty="0">
                <a:latin typeface="+mj-lt"/>
              </a:rPr>
              <a:t> </a:t>
            </a:r>
          </a:p>
          <a:p>
            <a:pPr marL="0" indent="0">
              <a:buNone/>
            </a:pPr>
            <a:r>
              <a:rPr lang="el-GR" sz="2800" dirty="0">
                <a:latin typeface="+mj-lt"/>
              </a:rPr>
              <a:t>Οι μαθητές των πρώτων κυρίως επιπέδων προστρέχουν στη πιστή μετάφραση του προσλαμβανόμενου κειμένου. Αυτό που θα πρέπει να κάνει ο δάσκαλος είναι να αποθαρρύνει τους μαθητές από αυτή την τεχνική η οποία πολύ συχνά μπορεί να τους παραπλανήσει και να τους οδηγήσει στη μη κατανόηση του κειμένου. Σε ό,τι αφορά τη σημασία των λέξεων, οι μαθητές θα πρέπει να συνειδητοποιήσουν την ύπαρξη των </a:t>
            </a:r>
            <a:r>
              <a:rPr lang="el-GR" sz="2800" dirty="0" err="1">
                <a:latin typeface="+mj-lt"/>
              </a:rPr>
              <a:t>ψευδόφιλων</a:t>
            </a:r>
            <a:r>
              <a:rPr lang="el-GR" sz="2800" dirty="0">
                <a:latin typeface="+mj-lt"/>
              </a:rPr>
              <a:t> λέξεων (εμπάθεια-</a:t>
            </a:r>
            <a:r>
              <a:rPr lang="en-US" sz="2800" dirty="0">
                <a:latin typeface="+mj-lt"/>
              </a:rPr>
              <a:t>empathy</a:t>
            </a:r>
            <a:r>
              <a:rPr lang="el-GR" sz="2800" dirty="0">
                <a:latin typeface="+mj-lt"/>
              </a:rPr>
              <a:t>) οι οποίες είναι δυνατό να τους παραπλανήσουν σε ό,τι αφορά τη σημασία του κειμένου. </a:t>
            </a:r>
            <a:endParaRPr lang="en-US" sz="2800" dirty="0">
              <a:latin typeface="+mj-lt"/>
            </a:endParaRPr>
          </a:p>
          <a:p>
            <a:endParaRPr lang="en-US" dirty="0"/>
          </a:p>
        </p:txBody>
      </p:sp>
      <p:sp>
        <p:nvSpPr>
          <p:cNvPr id="2" name="Slide Number Placeholder 1">
            <a:extLst>
              <a:ext uri="{FF2B5EF4-FFF2-40B4-BE49-F238E27FC236}">
                <a16:creationId xmlns:a16="http://schemas.microsoft.com/office/drawing/2014/main" id="{01793773-7BB7-44AA-B3AA-7E7E02567C56}"/>
              </a:ext>
            </a:extLst>
          </p:cNvPr>
          <p:cNvSpPr>
            <a:spLocks noGrp="1"/>
          </p:cNvSpPr>
          <p:nvPr>
            <p:ph type="sldNum" sz="quarter" idx="12"/>
          </p:nvPr>
        </p:nvSpPr>
        <p:spPr/>
        <p:txBody>
          <a:bodyPr/>
          <a:lstStyle/>
          <a:p>
            <a:fld id="{79D5C211-6F1C-4C14-91BA-420C941CDC50}" type="slidenum">
              <a:rPr lang="en-US" smtClean="0"/>
              <a:t>36</a:t>
            </a:fld>
            <a:endParaRPr lang="en-US"/>
          </a:p>
        </p:txBody>
      </p:sp>
    </p:spTree>
    <p:extLst>
      <p:ext uri="{BB962C8B-B14F-4D97-AF65-F5344CB8AC3E}">
        <p14:creationId xmlns:p14="http://schemas.microsoft.com/office/powerpoint/2010/main" val="211524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B988E-8821-4AA1-99CE-0DB1D64681E6}"/>
              </a:ext>
            </a:extLst>
          </p:cNvPr>
          <p:cNvSpPr>
            <a:spLocks noGrp="1"/>
          </p:cNvSpPr>
          <p:nvPr>
            <p:ph idx="1"/>
          </p:nvPr>
        </p:nvSpPr>
        <p:spPr>
          <a:xfrm>
            <a:off x="838200" y="622852"/>
            <a:ext cx="10515600" cy="5554111"/>
          </a:xfrm>
        </p:spPr>
        <p:txBody>
          <a:bodyPr>
            <a:normAutofit/>
          </a:bodyPr>
          <a:lstStyle/>
          <a:p>
            <a:pPr marL="0" indent="0">
              <a:buNone/>
            </a:pPr>
            <a:r>
              <a:rPr lang="el-GR" sz="2400" b="1" dirty="0">
                <a:latin typeface="+mj-lt"/>
              </a:rPr>
              <a:t>Σημειώσεις:</a:t>
            </a:r>
            <a:r>
              <a:rPr lang="el-GR" sz="2400" dirty="0">
                <a:latin typeface="+mj-lt"/>
              </a:rPr>
              <a:t> </a:t>
            </a:r>
          </a:p>
          <a:p>
            <a:pPr marL="0" indent="0">
              <a:buNone/>
            </a:pPr>
            <a:r>
              <a:rPr lang="el-GR" sz="2400" dirty="0">
                <a:latin typeface="+mj-lt"/>
              </a:rPr>
              <a:t>Παρόλο που η στρατηγική αυτή είναι πολύ σημαντική για την κατανόηση του προφορικού λόγου, συνήθως δεν αξιοποιείται όσο θα έπρεπε. Στις σημειώσεις είναι βασική η κατανόηση και όχι η παραγωγή γραπτού κειμένου. </a:t>
            </a:r>
          </a:p>
          <a:p>
            <a:pPr marL="0" indent="0">
              <a:buNone/>
            </a:pPr>
            <a:r>
              <a:rPr lang="el-GR" sz="2400" dirty="0">
                <a:latin typeface="+mj-lt"/>
              </a:rPr>
              <a:t>Ακόμα και για τα πρώτα στάδια της εκμάθησης μιας γλώσσας είναι κατάλληλη η συγκεκριμένη άσκηση. </a:t>
            </a:r>
          </a:p>
          <a:p>
            <a:pPr marL="0" indent="0">
              <a:buNone/>
            </a:pPr>
            <a:r>
              <a:rPr lang="el-GR" sz="2400" dirty="0">
                <a:latin typeface="+mj-lt"/>
              </a:rPr>
              <a:t>Οι τρόποι με τους οποίους είναι δυνατό οι μαθητές να κρατήσουν σημειώσεις είναι πολλοί. Π.χ. οι ακατέργαστες σημειώσεις στις οποίες όμως είναι απαραίτητο πολύ γρήγορα μετά την ακρόαση του κειμένου να επιστρέψουν για να οργανώσουν τη δομή τους. Ο καθηγητής μπορεί να τους δώσει στοιχεία για τις πληροφορίες που θα πρέπει να κρατήσουν σε σημειώσεις. Σχεδιαγράμματα, χάρτες κτλ. είναι καλοί τύποι ασκήσεων.</a:t>
            </a:r>
            <a:endParaRPr lang="en-US" sz="2400" dirty="0">
              <a:latin typeface="+mj-lt"/>
            </a:endParaRPr>
          </a:p>
        </p:txBody>
      </p:sp>
      <p:sp>
        <p:nvSpPr>
          <p:cNvPr id="2" name="Slide Number Placeholder 1">
            <a:extLst>
              <a:ext uri="{FF2B5EF4-FFF2-40B4-BE49-F238E27FC236}">
                <a16:creationId xmlns:a16="http://schemas.microsoft.com/office/drawing/2014/main" id="{E35D3500-3C5C-413C-A6C7-765D9BA1A1AE}"/>
              </a:ext>
            </a:extLst>
          </p:cNvPr>
          <p:cNvSpPr>
            <a:spLocks noGrp="1"/>
          </p:cNvSpPr>
          <p:nvPr>
            <p:ph type="sldNum" sz="quarter" idx="12"/>
          </p:nvPr>
        </p:nvSpPr>
        <p:spPr/>
        <p:txBody>
          <a:bodyPr/>
          <a:lstStyle/>
          <a:p>
            <a:fld id="{79D5C211-6F1C-4C14-91BA-420C941CDC50}" type="slidenum">
              <a:rPr lang="en-US" smtClean="0"/>
              <a:t>37</a:t>
            </a:fld>
            <a:endParaRPr lang="en-US"/>
          </a:p>
        </p:txBody>
      </p:sp>
    </p:spTree>
    <p:extLst>
      <p:ext uri="{BB962C8B-B14F-4D97-AF65-F5344CB8AC3E}">
        <p14:creationId xmlns:p14="http://schemas.microsoft.com/office/powerpoint/2010/main" val="20905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9ECCC-7A33-44C8-B90B-A41FDEDA6560}"/>
              </a:ext>
            </a:extLst>
          </p:cNvPr>
          <p:cNvSpPr>
            <a:spLocks noGrp="1"/>
          </p:cNvSpPr>
          <p:nvPr>
            <p:ph idx="1"/>
          </p:nvPr>
        </p:nvSpPr>
        <p:spPr>
          <a:xfrm>
            <a:off x="838200" y="715617"/>
            <a:ext cx="10515600" cy="5461346"/>
          </a:xfrm>
        </p:spPr>
        <p:txBody>
          <a:bodyPr>
            <a:normAutofit/>
          </a:bodyPr>
          <a:lstStyle/>
          <a:p>
            <a:pPr marL="0" indent="0">
              <a:buNone/>
            </a:pPr>
            <a:r>
              <a:rPr lang="el-GR" sz="2400" b="1" dirty="0">
                <a:latin typeface="+mj-lt"/>
              </a:rPr>
              <a:t>Επανάληψη:</a:t>
            </a:r>
            <a:r>
              <a:rPr lang="el-GR" sz="2400" dirty="0">
                <a:latin typeface="+mj-lt"/>
              </a:rPr>
              <a:t> </a:t>
            </a:r>
          </a:p>
          <a:p>
            <a:pPr marL="0" indent="0">
              <a:buNone/>
            </a:pPr>
            <a:r>
              <a:rPr lang="el-GR" sz="2400" dirty="0">
                <a:latin typeface="+mj-lt"/>
              </a:rPr>
              <a:t>προκειμένου οι μαθητές να εξοικειωθούν με συγκεκριμένα είδη λόγου ο δάσκαλος θα πρέπει να τους ενθαρρύνει να έρχονται συνεχώς σε επαφή με αυτά. Μπορεί π.χ. να αναθέσει σε κάποιους από τους μαθητές, οι οποίοι θα εναλλάσσονται κατά τη διάρκεια των μαθημάτων, να ακούν καθημερινά το δελτίο καιρού και να ενημερώνουν τους συμμαθητές τους σχετικά με αυτό (διαμεσολάβηση). Έτσι όλοι οι μαθητές θα έχουν την ευκαιρία να εξοικειωθούν με το λόγο των φυσικών ομιλητών σε αυτό το είδος, ενώ παράλληλα με την κατανόηση του προφορικού λόγου, οι μαθητές οι οποίοι θα πρέπει να ενημερώσουν για τον καιρό της ημέρας την τάξη θα εξασκούνται στην παραγωγή του προφορικού λόγου. </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64280E57-49CD-46C8-8E1C-E97F22A45CCE}"/>
              </a:ext>
            </a:extLst>
          </p:cNvPr>
          <p:cNvSpPr>
            <a:spLocks noGrp="1"/>
          </p:cNvSpPr>
          <p:nvPr>
            <p:ph type="sldNum" sz="quarter" idx="12"/>
          </p:nvPr>
        </p:nvSpPr>
        <p:spPr/>
        <p:txBody>
          <a:bodyPr/>
          <a:lstStyle/>
          <a:p>
            <a:fld id="{79D5C211-6F1C-4C14-91BA-420C941CDC50}" type="slidenum">
              <a:rPr lang="en-US" smtClean="0"/>
              <a:t>38</a:t>
            </a:fld>
            <a:endParaRPr lang="en-US"/>
          </a:p>
        </p:txBody>
      </p:sp>
    </p:spTree>
    <p:extLst>
      <p:ext uri="{BB962C8B-B14F-4D97-AF65-F5344CB8AC3E}">
        <p14:creationId xmlns:p14="http://schemas.microsoft.com/office/powerpoint/2010/main" val="395288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3F6A85-5021-4422-AE7A-05EF4F310D19}"/>
              </a:ext>
            </a:extLst>
          </p:cNvPr>
          <p:cNvSpPr>
            <a:spLocks noGrp="1"/>
          </p:cNvSpPr>
          <p:nvPr>
            <p:ph idx="1"/>
          </p:nvPr>
        </p:nvSpPr>
        <p:spPr>
          <a:xfrm>
            <a:off x="838200" y="490330"/>
            <a:ext cx="10515600" cy="5866020"/>
          </a:xfrm>
        </p:spPr>
        <p:txBody>
          <a:bodyPr>
            <a:normAutofit/>
          </a:bodyPr>
          <a:lstStyle/>
          <a:p>
            <a:pPr marL="0" indent="0">
              <a:lnSpc>
                <a:spcPct val="100000"/>
              </a:lnSpc>
              <a:spcBef>
                <a:spcPts val="0"/>
              </a:spcBef>
              <a:buNone/>
            </a:pPr>
            <a:r>
              <a:rPr lang="el-GR" sz="2400" b="1" dirty="0">
                <a:latin typeface="+mj-lt"/>
              </a:rPr>
              <a:t>Χρήση αισθήσεων ή κίνησης</a:t>
            </a:r>
            <a:r>
              <a:rPr lang="el-GR" sz="2400" dirty="0">
                <a:latin typeface="+mj-lt"/>
              </a:rPr>
              <a:t>: </a:t>
            </a:r>
          </a:p>
          <a:p>
            <a:pPr marL="0" indent="0">
              <a:lnSpc>
                <a:spcPct val="100000"/>
              </a:lnSpc>
              <a:spcBef>
                <a:spcPts val="0"/>
              </a:spcBef>
              <a:buNone/>
            </a:pPr>
            <a:r>
              <a:rPr lang="el-GR" sz="2400" dirty="0">
                <a:latin typeface="+mj-lt"/>
              </a:rPr>
              <a:t>στους μικρούς κυρίως μαθητές αρέσει να χρωματίζουν σκίτσα, να ζωγραφίζουν, καθώς και να κάνουν διάφορες κατασκευές από χαρτί, μανταλάκια, κτλ. Επομένως ο δάσκαλος μπορεί να αξιοποιήσει αυτό το ενδιαφέρον των μαθητών του δίνοντας οδηγίες στην ξένη γλώσσα να τους επιτρέψει να διασκεδάσουν ασκούμενοι ταυτόχρονα στην προφορική κατανόηση των οδηγιών. Ιδιαίτερα σε διάφορες γιορτές που ετοιμάζει το σχολείο μπορούν να συμμετέχουν με διάφορες εύκολες κατασκευές ή με τη διακόσμηση του χώρου την οποία θα ετοιμάσουν με τη βοήθεια των οδηγιών του δασκάλου τους. </a:t>
            </a:r>
            <a:endParaRPr lang="en-US" sz="2400" dirty="0">
              <a:latin typeface="+mj-lt"/>
            </a:endParaRPr>
          </a:p>
          <a:p>
            <a:pPr marL="0" indent="0">
              <a:lnSpc>
                <a:spcPct val="100000"/>
              </a:lnSpc>
              <a:spcBef>
                <a:spcPts val="0"/>
              </a:spcBef>
              <a:buNone/>
            </a:pPr>
            <a:r>
              <a:rPr lang="el-GR" sz="2400" dirty="0">
                <a:latin typeface="+mj-lt"/>
              </a:rPr>
              <a:t>Επίσης, εξοικειώνονται παίρνοντας οδηγίες από το δάσκαλο για να προχωρήσουν σε κάποια συγκεκριμένη ενέργεια. π.χ. όταν ο δάσκαλος χρησιμοποιεί την δεύτερη/ξένη γλώσσα για να ζητήσει από τους μαθητές να κλείσουν το παράθυρο, να ανοίξουν την πόρτα, να μεταφέρουν ένα αντικείμενο από μια θέση σε μια άλλη.</a:t>
            </a:r>
            <a:endParaRPr lang="en-US" sz="2400" dirty="0">
              <a:latin typeface="+mj-lt"/>
            </a:endParaRPr>
          </a:p>
        </p:txBody>
      </p:sp>
      <p:sp>
        <p:nvSpPr>
          <p:cNvPr id="2" name="Slide Number Placeholder 1">
            <a:extLst>
              <a:ext uri="{FF2B5EF4-FFF2-40B4-BE49-F238E27FC236}">
                <a16:creationId xmlns:a16="http://schemas.microsoft.com/office/drawing/2014/main" id="{E26ECF24-DBD7-47E2-98E5-E9CDD0EDC3A7}"/>
              </a:ext>
            </a:extLst>
          </p:cNvPr>
          <p:cNvSpPr>
            <a:spLocks noGrp="1"/>
          </p:cNvSpPr>
          <p:nvPr>
            <p:ph type="sldNum" sz="quarter" idx="12"/>
          </p:nvPr>
        </p:nvSpPr>
        <p:spPr/>
        <p:txBody>
          <a:bodyPr/>
          <a:lstStyle/>
          <a:p>
            <a:fld id="{79D5C211-6F1C-4C14-91BA-420C941CDC50}" type="slidenum">
              <a:rPr lang="en-US" smtClean="0"/>
              <a:t>39</a:t>
            </a:fld>
            <a:endParaRPr lang="en-US"/>
          </a:p>
        </p:txBody>
      </p:sp>
    </p:spTree>
    <p:extLst>
      <p:ext uri="{BB962C8B-B14F-4D97-AF65-F5344CB8AC3E}">
        <p14:creationId xmlns:p14="http://schemas.microsoft.com/office/powerpoint/2010/main" val="37571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Σκεφθείτε …</a:t>
            </a:r>
          </a:p>
        </p:txBody>
      </p:sp>
      <p:sp>
        <p:nvSpPr>
          <p:cNvPr id="3" name="Θέση περιεχομένου 2"/>
          <p:cNvSpPr>
            <a:spLocks noGrp="1"/>
          </p:cNvSpPr>
          <p:nvPr>
            <p:ph idx="1"/>
          </p:nvPr>
        </p:nvSpPr>
        <p:spPr/>
        <p:txBody>
          <a:bodyPr>
            <a:normAutofit/>
          </a:bodyPr>
          <a:lstStyle/>
          <a:p>
            <a:pPr marL="0" indent="0">
              <a:buNone/>
            </a:pPr>
            <a:r>
              <a:rPr lang="el-GR" sz="5400" dirty="0">
                <a:latin typeface="+mj-lt"/>
              </a:rPr>
              <a:t>τι τεχνικές χρησιμοποιούσατε κατά την εκμάθηση της δεύτερης/ξένης γλώσσας;</a:t>
            </a:r>
          </a:p>
        </p:txBody>
      </p:sp>
      <p:sp>
        <p:nvSpPr>
          <p:cNvPr id="4" name="Slide Number Placeholder 3">
            <a:extLst>
              <a:ext uri="{FF2B5EF4-FFF2-40B4-BE49-F238E27FC236}">
                <a16:creationId xmlns:a16="http://schemas.microsoft.com/office/drawing/2014/main" id="{D33ED151-EE05-4700-94C3-D5C8D1C7D645}"/>
              </a:ext>
            </a:extLst>
          </p:cNvPr>
          <p:cNvSpPr>
            <a:spLocks noGrp="1"/>
          </p:cNvSpPr>
          <p:nvPr>
            <p:ph type="sldNum" sz="quarter" idx="12"/>
          </p:nvPr>
        </p:nvSpPr>
        <p:spPr/>
        <p:txBody>
          <a:bodyPr/>
          <a:lstStyle/>
          <a:p>
            <a:fld id="{289D71E3-7D81-4C24-B9D8-6B108755C64C}" type="slidenum">
              <a:rPr lang="en-US" smtClean="0"/>
              <a:t>4</a:t>
            </a:fld>
            <a:endParaRPr lang="en-US"/>
          </a:p>
        </p:txBody>
      </p:sp>
    </p:spTree>
    <p:extLst>
      <p:ext uri="{BB962C8B-B14F-4D97-AF65-F5344CB8AC3E}">
        <p14:creationId xmlns:p14="http://schemas.microsoft.com/office/powerpoint/2010/main" val="42341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64E7D2-D8E7-4AD4-80D9-892EEDAE5AF3}"/>
              </a:ext>
            </a:extLst>
          </p:cNvPr>
          <p:cNvSpPr>
            <a:spLocks noGrp="1"/>
          </p:cNvSpPr>
          <p:nvPr>
            <p:ph idx="1"/>
          </p:nvPr>
        </p:nvSpPr>
        <p:spPr>
          <a:xfrm>
            <a:off x="838200" y="609600"/>
            <a:ext cx="10515600" cy="5567363"/>
          </a:xfrm>
        </p:spPr>
        <p:txBody>
          <a:bodyPr>
            <a:normAutofit/>
          </a:bodyPr>
          <a:lstStyle/>
          <a:p>
            <a:pPr marL="0" indent="0">
              <a:buNone/>
            </a:pPr>
            <a:r>
              <a:rPr lang="el-GR" sz="2400" b="1" dirty="0">
                <a:latin typeface="+mj-lt"/>
              </a:rPr>
              <a:t>Συνεργασία:</a:t>
            </a:r>
            <a:r>
              <a:rPr lang="el-GR" sz="2400" dirty="0">
                <a:latin typeface="+mj-lt"/>
              </a:rPr>
              <a:t> </a:t>
            </a:r>
          </a:p>
          <a:p>
            <a:pPr marL="0" indent="0">
              <a:buNone/>
            </a:pPr>
            <a:r>
              <a:rPr lang="el-GR" sz="2400" dirty="0">
                <a:latin typeface="+mj-lt"/>
              </a:rPr>
              <a:t>αφορά δραστηριότητες που ευνοούν τόσο τη συνεργασία των μαθητών μεταξύ τους όσο και με πιο έμπειρους χρήστες της γλώσσας-στόχου (όπως π.χ. ο δάσκαλος). Για την ανάπτυξη της συνεργασίας των μαθητών είναι χρήσιμο να χωρίζεται η τάξη σε ομάδες τα μέλη των οποίων έχουν ένα κοινό στόχο. Έτσι, πριν ξεκινήσει η ακρόαση του κειμένου, ο δάσκαλος μπορεί να χωρίσει την τάξη του σε ομάδες. Μια ομάδα έχει σκοπό να βρει τις ερωτήσεις που θα απαντήσουν στη συνέχεια τα μέλη των άλλων ομάδων. Με αυτόν τον τρόπο η ομάδα που βγάζει τις ερωτήσεις αποκτά σκοπό και ενδιαφέρον για να ακούσει προσεκτικά ενώ οι άλλες ομάδες θα πρέπει να απαντήσουν σε ερωτήσεις που ανταποκρίνονται στο επίπεδό τους αφού τις επέλεξαν άτομα του ίδιου επιπέδου στη ξένη γλώσσα με αυτούς. </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A2600A5E-5C6F-41A6-82FD-F2EDE00E3C72}"/>
              </a:ext>
            </a:extLst>
          </p:cNvPr>
          <p:cNvSpPr>
            <a:spLocks noGrp="1"/>
          </p:cNvSpPr>
          <p:nvPr>
            <p:ph type="sldNum" sz="quarter" idx="12"/>
          </p:nvPr>
        </p:nvSpPr>
        <p:spPr/>
        <p:txBody>
          <a:bodyPr/>
          <a:lstStyle/>
          <a:p>
            <a:fld id="{79D5C211-6F1C-4C14-91BA-420C941CDC50}" type="slidenum">
              <a:rPr lang="en-US" smtClean="0"/>
              <a:t>40</a:t>
            </a:fld>
            <a:endParaRPr lang="en-US"/>
          </a:p>
        </p:txBody>
      </p:sp>
    </p:spTree>
    <p:extLst>
      <p:ext uri="{BB962C8B-B14F-4D97-AF65-F5344CB8AC3E}">
        <p14:creationId xmlns:p14="http://schemas.microsoft.com/office/powerpoint/2010/main" val="796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9D10A3-D95D-4653-ACDE-05311792555C}"/>
              </a:ext>
            </a:extLst>
          </p:cNvPr>
          <p:cNvSpPr>
            <a:spLocks noGrp="1"/>
          </p:cNvSpPr>
          <p:nvPr>
            <p:ph idx="1"/>
          </p:nvPr>
        </p:nvSpPr>
        <p:spPr>
          <a:xfrm>
            <a:off x="838200" y="530087"/>
            <a:ext cx="10515600" cy="5646876"/>
          </a:xfrm>
        </p:spPr>
        <p:txBody>
          <a:bodyPr>
            <a:normAutofit/>
          </a:bodyPr>
          <a:lstStyle/>
          <a:p>
            <a:pPr marL="0" indent="0">
              <a:buNone/>
            </a:pPr>
            <a:r>
              <a:rPr lang="el-GR" sz="2400" b="1" dirty="0">
                <a:latin typeface="+mj-lt"/>
              </a:rPr>
              <a:t>Διαμεσολάβηση:</a:t>
            </a:r>
            <a:r>
              <a:rPr lang="el-GR" sz="2400" dirty="0">
                <a:latin typeface="+mj-lt"/>
              </a:rPr>
              <a:t> </a:t>
            </a:r>
          </a:p>
          <a:p>
            <a:pPr marL="0" indent="0">
              <a:buNone/>
            </a:pPr>
            <a:r>
              <a:rPr lang="el-GR" sz="2400" dirty="0">
                <a:latin typeface="+mj-lt"/>
              </a:rPr>
              <a:t>Ο δάσκαλος ζητάει από τους μαθητές, αφού ακούσουν ένα κείμενο στην ελληνική γλώσσα να το μεταφέρουν προφορικά στη μητρική τους γλώσσα σε κάποιον από τους μαθητές που δεν το έχει κατανοήσει, κάνοντας το διαμεσολαβητή. Η συγκεκριμένη δραστηριότητα είναι ιδιαίτερα επικοινωνιακή, ωστόσο, απαιτείται όλοι οι μαθητές της τάξης να έχουν την ίδια μητρική γλώσσα και βέβαια ο δάσκαλος να τη γνωρίζει πολύ καλά. Είναι δυνατόν, όμως, να λειτουργήσει και αντίστροφα, δηλαδή, ο μαθητής να διαβάσει κάτι στη μητρική του γλώσσα και να το παρουσιάσει προφορικά (ή γραπτά) στους συμμαθητές του στην τάξη, μεταφέροντας τις πληροφορίες στην ελληνική γλώσσα, χωρίς όμως να κάνει κατά λέξη μετάφραση. </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1EB942F6-242C-4923-923F-9A6BF2BFFD3B}"/>
              </a:ext>
            </a:extLst>
          </p:cNvPr>
          <p:cNvSpPr>
            <a:spLocks noGrp="1"/>
          </p:cNvSpPr>
          <p:nvPr>
            <p:ph type="sldNum" sz="quarter" idx="12"/>
          </p:nvPr>
        </p:nvSpPr>
        <p:spPr/>
        <p:txBody>
          <a:bodyPr/>
          <a:lstStyle/>
          <a:p>
            <a:fld id="{79D5C211-6F1C-4C14-91BA-420C941CDC50}" type="slidenum">
              <a:rPr lang="en-US" smtClean="0"/>
              <a:t>41</a:t>
            </a:fld>
            <a:endParaRPr lang="en-US"/>
          </a:p>
        </p:txBody>
      </p:sp>
    </p:spTree>
    <p:extLst>
      <p:ext uri="{BB962C8B-B14F-4D97-AF65-F5344CB8AC3E}">
        <p14:creationId xmlns:p14="http://schemas.microsoft.com/office/powerpoint/2010/main" val="92701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8A61C-6BE5-4A0B-BB0F-F9BA7D91AE5E}"/>
              </a:ext>
            </a:extLst>
          </p:cNvPr>
          <p:cNvSpPr>
            <a:spLocks noGrp="1"/>
          </p:cNvSpPr>
          <p:nvPr>
            <p:ph idx="1"/>
          </p:nvPr>
        </p:nvSpPr>
        <p:spPr>
          <a:xfrm>
            <a:off x="838200" y="728870"/>
            <a:ext cx="10515600" cy="5448093"/>
          </a:xfrm>
        </p:spPr>
        <p:txBody>
          <a:bodyPr>
            <a:normAutofit/>
          </a:bodyPr>
          <a:lstStyle/>
          <a:p>
            <a:pPr marL="0" indent="0">
              <a:buNone/>
            </a:pPr>
            <a:r>
              <a:rPr lang="el-GR" sz="2400" b="1" dirty="0">
                <a:latin typeface="+mj-lt"/>
              </a:rPr>
              <a:t>Περίληψη:</a:t>
            </a:r>
            <a:r>
              <a:rPr lang="el-GR" sz="2400" dirty="0">
                <a:latin typeface="+mj-lt"/>
              </a:rPr>
              <a:t> </a:t>
            </a:r>
          </a:p>
          <a:p>
            <a:pPr marL="0" indent="0">
              <a:buNone/>
            </a:pPr>
            <a:r>
              <a:rPr lang="el-GR" sz="2400" dirty="0">
                <a:latin typeface="+mj-lt"/>
              </a:rPr>
              <a:t>Ο δάσκαλος ζητάει από τους μαθητές να ακούσουν ένα κείμενο που έχει επιλέξει ο ίδιος στην ελληνική γλώσσα και ζητάει στη συνέχεια σε έναν από αυτούς να το παρουσιάσει περιληπτικά και σε απλή γλώσσα σε κάποιον από τους συμμαθητές που δεν το έχει κατανοήσει. Η συγκεκριμένη άσκηση έχει ομοιότητες με την άσκηση της διαμεσολάβησης. Απευθύνεται σε μαθητές που χειρίζονται καλά και την παραγωγή προφορικού λόγου στην ελληνική γλώσσα, ενώ μπορεί να εφαρμοστεί και σε πολυπολιτισμικές τάξεις όπου οι μαθητές δεν έχουν όλοι τον ίδιοι πρώτο κώδικα επικοινωνίας. </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E7A18609-FD58-4446-839B-F64D309326ED}"/>
              </a:ext>
            </a:extLst>
          </p:cNvPr>
          <p:cNvSpPr>
            <a:spLocks noGrp="1"/>
          </p:cNvSpPr>
          <p:nvPr>
            <p:ph type="sldNum" sz="quarter" idx="12"/>
          </p:nvPr>
        </p:nvSpPr>
        <p:spPr/>
        <p:txBody>
          <a:bodyPr/>
          <a:lstStyle/>
          <a:p>
            <a:fld id="{79D5C211-6F1C-4C14-91BA-420C941CDC50}" type="slidenum">
              <a:rPr lang="en-US" smtClean="0"/>
              <a:t>42</a:t>
            </a:fld>
            <a:endParaRPr lang="en-US"/>
          </a:p>
        </p:txBody>
      </p:sp>
    </p:spTree>
    <p:extLst>
      <p:ext uri="{BB962C8B-B14F-4D97-AF65-F5344CB8AC3E}">
        <p14:creationId xmlns:p14="http://schemas.microsoft.com/office/powerpoint/2010/main" val="403788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0E9ED-6594-4D03-B6FD-F005078EF41D}"/>
              </a:ext>
            </a:extLst>
          </p:cNvPr>
          <p:cNvSpPr>
            <a:spLocks noGrp="1"/>
          </p:cNvSpPr>
          <p:nvPr>
            <p:ph idx="1"/>
          </p:nvPr>
        </p:nvSpPr>
        <p:spPr>
          <a:xfrm>
            <a:off x="838200" y="762000"/>
            <a:ext cx="10515600" cy="5414963"/>
          </a:xfrm>
        </p:spPr>
        <p:txBody>
          <a:bodyPr/>
          <a:lstStyle/>
          <a:p>
            <a:pPr marL="0" indent="0">
              <a:buNone/>
            </a:pPr>
            <a:r>
              <a:rPr lang="el-GR" sz="2800" b="1" dirty="0">
                <a:latin typeface="+mj-lt"/>
              </a:rPr>
              <a:t>Μεταφορά</a:t>
            </a:r>
            <a:r>
              <a:rPr lang="el-GR" sz="2800" dirty="0">
                <a:latin typeface="+mj-lt"/>
              </a:rPr>
              <a:t>: </a:t>
            </a:r>
          </a:p>
          <a:p>
            <a:pPr marL="0" indent="0">
              <a:buNone/>
            </a:pPr>
            <a:r>
              <a:rPr lang="el-GR" sz="2800" dirty="0">
                <a:latin typeface="+mj-lt"/>
              </a:rPr>
              <a:t>Με αυτή τη στρατηγική ο μαθητής μπορεί να μεταφέρει γνώση που ήδη έχει προκειμένου να κατανοήσει νέα δεδομένα που προσλαμβάνει στη ξένη γλώσσα. Τέτοια στοιχεία μπορεί να είναι γλωσσικά στοιχεία της μητρικής του γλώσσας στην νέα γλώσσα που μαθαίνει ή στοιχεία της ξένης γλώσσας που γνωρίζει σε στοιχεία νέα. Πολύ συχνά βέβαια με τη μεταφορά οι μαθητές μπορεί να </a:t>
            </a:r>
            <a:r>
              <a:rPr lang="el-GR" sz="2800" dirty="0" err="1">
                <a:latin typeface="+mj-lt"/>
              </a:rPr>
              <a:t>παραπλανηθούν</a:t>
            </a:r>
            <a:r>
              <a:rPr lang="el-GR" sz="2800" dirty="0">
                <a:latin typeface="+mj-lt"/>
              </a:rPr>
              <a:t>. Π.χ. αν κάποιος μαθητής συσχετίσει τις λέξεις εμπάθεια και </a:t>
            </a:r>
            <a:r>
              <a:rPr lang="en-US" sz="2800" dirty="0">
                <a:latin typeface="+mj-lt"/>
              </a:rPr>
              <a:t>empathy</a:t>
            </a:r>
            <a:r>
              <a:rPr lang="el-GR" sz="2800" dirty="0">
                <a:latin typeface="+mj-lt"/>
              </a:rPr>
              <a:t> είναι προφανές ότι θα οδηγηθεί σε παρανόηση της μεταδιδόμενης πληροφορίας. </a:t>
            </a:r>
            <a:endParaRPr lang="en-US" sz="2800" dirty="0">
              <a:latin typeface="+mj-lt"/>
            </a:endParaRPr>
          </a:p>
          <a:p>
            <a:endParaRPr lang="en-US" dirty="0"/>
          </a:p>
        </p:txBody>
      </p:sp>
      <p:sp>
        <p:nvSpPr>
          <p:cNvPr id="2" name="Slide Number Placeholder 1">
            <a:extLst>
              <a:ext uri="{FF2B5EF4-FFF2-40B4-BE49-F238E27FC236}">
                <a16:creationId xmlns:a16="http://schemas.microsoft.com/office/drawing/2014/main" id="{D6229939-99BE-4315-B047-17F831B1E1C5}"/>
              </a:ext>
            </a:extLst>
          </p:cNvPr>
          <p:cNvSpPr>
            <a:spLocks noGrp="1"/>
          </p:cNvSpPr>
          <p:nvPr>
            <p:ph type="sldNum" sz="quarter" idx="12"/>
          </p:nvPr>
        </p:nvSpPr>
        <p:spPr/>
        <p:txBody>
          <a:bodyPr/>
          <a:lstStyle/>
          <a:p>
            <a:fld id="{79D5C211-6F1C-4C14-91BA-420C941CDC50}" type="slidenum">
              <a:rPr lang="en-US" smtClean="0"/>
              <a:t>43</a:t>
            </a:fld>
            <a:endParaRPr lang="en-US"/>
          </a:p>
        </p:txBody>
      </p:sp>
    </p:spTree>
    <p:extLst>
      <p:ext uri="{BB962C8B-B14F-4D97-AF65-F5344CB8AC3E}">
        <p14:creationId xmlns:p14="http://schemas.microsoft.com/office/powerpoint/2010/main" val="140914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EA1E39-2552-43CC-AC9E-33F52DE54F32}"/>
              </a:ext>
            </a:extLst>
          </p:cNvPr>
          <p:cNvSpPr>
            <a:spLocks noGrp="1"/>
          </p:cNvSpPr>
          <p:nvPr>
            <p:ph idx="1"/>
          </p:nvPr>
        </p:nvSpPr>
        <p:spPr>
          <a:xfrm>
            <a:off x="838200" y="954157"/>
            <a:ext cx="10515600" cy="5222806"/>
          </a:xfrm>
        </p:spPr>
        <p:txBody>
          <a:bodyPr/>
          <a:lstStyle/>
          <a:p>
            <a:pPr marL="0" indent="0">
              <a:buNone/>
            </a:pPr>
            <a:r>
              <a:rPr lang="el-GR" sz="2800" b="1" dirty="0">
                <a:latin typeface="+mj-lt"/>
              </a:rPr>
              <a:t>Αυτοέλεγχος</a:t>
            </a:r>
            <a:r>
              <a:rPr lang="el-GR" sz="2800" dirty="0">
                <a:latin typeface="+mj-lt"/>
              </a:rPr>
              <a:t>: </a:t>
            </a:r>
          </a:p>
          <a:p>
            <a:pPr marL="0" indent="0">
              <a:buNone/>
            </a:pPr>
            <a:r>
              <a:rPr lang="el-GR" sz="2800" dirty="0">
                <a:latin typeface="+mj-lt"/>
              </a:rPr>
              <a:t>με τη στρατηγική αυτή οι μαθητές αξιολογούν την επίδοσή τους και αναζητούν τις αιτίες για τις οποίες έχουν κάνει λανθασμένες επιλογές στην ξένη γλώσσα. Μέσα από την προσπάθεια να ερμηνεύσουν τα λάθη τους, οι μαθητές συνειδητοποιούν περισσότερο το είδος των αδυναμιών που έχουν και ξεκαθαρίζουν τις πιθανές παρερμηνείες που έχουν κάνει ξεπερνώντας τελικά τις αδυναμίες τους στην ξένη γλώσσα. </a:t>
            </a:r>
            <a:endParaRPr lang="en-US" sz="2800" dirty="0">
              <a:latin typeface="+mj-lt"/>
            </a:endParaRPr>
          </a:p>
          <a:p>
            <a:endParaRPr lang="en-US" dirty="0"/>
          </a:p>
        </p:txBody>
      </p:sp>
      <p:sp>
        <p:nvSpPr>
          <p:cNvPr id="2" name="Slide Number Placeholder 1">
            <a:extLst>
              <a:ext uri="{FF2B5EF4-FFF2-40B4-BE49-F238E27FC236}">
                <a16:creationId xmlns:a16="http://schemas.microsoft.com/office/drawing/2014/main" id="{9E9FA691-FCE7-4763-9DF1-0BE887F0316E}"/>
              </a:ext>
            </a:extLst>
          </p:cNvPr>
          <p:cNvSpPr>
            <a:spLocks noGrp="1"/>
          </p:cNvSpPr>
          <p:nvPr>
            <p:ph type="sldNum" sz="quarter" idx="12"/>
          </p:nvPr>
        </p:nvSpPr>
        <p:spPr/>
        <p:txBody>
          <a:bodyPr/>
          <a:lstStyle/>
          <a:p>
            <a:fld id="{79D5C211-6F1C-4C14-91BA-420C941CDC50}" type="slidenum">
              <a:rPr lang="en-US" smtClean="0"/>
              <a:t>44</a:t>
            </a:fld>
            <a:endParaRPr lang="en-US"/>
          </a:p>
        </p:txBody>
      </p:sp>
    </p:spTree>
    <p:extLst>
      <p:ext uri="{BB962C8B-B14F-4D97-AF65-F5344CB8AC3E}">
        <p14:creationId xmlns:p14="http://schemas.microsoft.com/office/powerpoint/2010/main" val="207685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872309-B14D-4FC9-B2AB-A6C4770B6882}"/>
              </a:ext>
            </a:extLst>
          </p:cNvPr>
          <p:cNvSpPr>
            <a:spLocks noGrp="1"/>
          </p:cNvSpPr>
          <p:nvPr>
            <p:ph idx="1"/>
          </p:nvPr>
        </p:nvSpPr>
        <p:spPr>
          <a:xfrm>
            <a:off x="838200" y="742122"/>
            <a:ext cx="10515600" cy="5434841"/>
          </a:xfrm>
        </p:spPr>
        <p:txBody>
          <a:bodyPr>
            <a:normAutofit/>
          </a:bodyPr>
          <a:lstStyle/>
          <a:p>
            <a:pPr marL="0" indent="0">
              <a:buNone/>
            </a:pPr>
            <a:r>
              <a:rPr lang="el-GR" sz="2400" b="1" dirty="0">
                <a:latin typeface="+mj-lt"/>
              </a:rPr>
              <a:t>Επιβράβευση:</a:t>
            </a:r>
            <a:r>
              <a:rPr lang="el-GR" sz="2400" dirty="0">
                <a:latin typeface="+mj-lt"/>
              </a:rPr>
              <a:t> </a:t>
            </a:r>
          </a:p>
          <a:p>
            <a:pPr marL="0" indent="0">
              <a:buNone/>
            </a:pPr>
            <a:r>
              <a:rPr lang="el-GR" sz="2400" dirty="0">
                <a:latin typeface="+mj-lt"/>
              </a:rPr>
              <a:t>Πολύ συχνά οι μαθητές έχουν ανάγκη για επιβράβευση της προσπάθειάς τους. Εκτός από την επιβράβευση που παίρνουν από το δάσκαλο έχουν επίσης ανάγκη οι ίδιοι να αναγνωρίσουν και να επιβραβεύσουν τις προσπάθειες που κάνουν. Γι' αυτό το λόγο θα πρέπει ο κάθε μαθητής να μάθει να διακρίνει πότε οι προσπάθειές του έχουν αποτέλεσμα και να επιβραβεύει τον εαυτό του γι' αυτές. </a:t>
            </a:r>
          </a:p>
          <a:p>
            <a:pPr marL="0" indent="0">
              <a:buNone/>
            </a:pPr>
            <a:r>
              <a:rPr lang="el-GR" sz="2400" b="1" dirty="0">
                <a:latin typeface="+mj-lt"/>
              </a:rPr>
              <a:t>Ανάπτυξη πολιτισμικής αντίληψης</a:t>
            </a:r>
            <a:r>
              <a:rPr lang="el-GR" sz="2400" dirty="0">
                <a:latin typeface="+mj-lt"/>
              </a:rPr>
              <a:t>: </a:t>
            </a:r>
          </a:p>
          <a:p>
            <a:pPr marL="0" indent="0">
              <a:buNone/>
            </a:pPr>
            <a:r>
              <a:rPr lang="el-GR" sz="2400" dirty="0">
                <a:latin typeface="+mj-lt"/>
              </a:rPr>
              <a:t>Η γνώση του πολιτισμού της χώρας όπου μιλιέται η γλώσσα-στόχος των μαθητών είναι απαραίτητο στοιχείο που διευκολύνει την εκμάθηση μιας γλώσσας. Πολύ συχνά αυτή η γνώση είναι καθοριστικό στοιχείο για την κατανόηση και την αποφυγή παρεξηγήσεων στην ξένη γλώσσα. </a:t>
            </a:r>
            <a:endParaRPr lang="en-US" sz="2400" dirty="0">
              <a:latin typeface="+mj-lt"/>
            </a:endParaRPr>
          </a:p>
          <a:p>
            <a:endParaRPr lang="en-US" dirty="0"/>
          </a:p>
          <a:p>
            <a:endParaRPr lang="en-US" dirty="0"/>
          </a:p>
        </p:txBody>
      </p:sp>
      <p:sp>
        <p:nvSpPr>
          <p:cNvPr id="2" name="Slide Number Placeholder 1">
            <a:extLst>
              <a:ext uri="{FF2B5EF4-FFF2-40B4-BE49-F238E27FC236}">
                <a16:creationId xmlns:a16="http://schemas.microsoft.com/office/drawing/2014/main" id="{BFCC81AC-C44B-4B7A-B146-DCE9FF943113}"/>
              </a:ext>
            </a:extLst>
          </p:cNvPr>
          <p:cNvSpPr>
            <a:spLocks noGrp="1"/>
          </p:cNvSpPr>
          <p:nvPr>
            <p:ph type="sldNum" sz="quarter" idx="12"/>
          </p:nvPr>
        </p:nvSpPr>
        <p:spPr/>
        <p:txBody>
          <a:bodyPr/>
          <a:lstStyle/>
          <a:p>
            <a:fld id="{79D5C211-6F1C-4C14-91BA-420C941CDC50}" type="slidenum">
              <a:rPr lang="en-US" smtClean="0"/>
              <a:t>45</a:t>
            </a:fld>
            <a:endParaRPr lang="en-US"/>
          </a:p>
        </p:txBody>
      </p:sp>
    </p:spTree>
    <p:extLst>
      <p:ext uri="{BB962C8B-B14F-4D97-AF65-F5344CB8AC3E}">
        <p14:creationId xmlns:p14="http://schemas.microsoft.com/office/powerpoint/2010/main" val="395235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3441A-D605-4CC1-BFB5-9CA57CF716F9}"/>
              </a:ext>
            </a:extLst>
          </p:cNvPr>
          <p:cNvSpPr>
            <a:spLocks noGrp="1"/>
          </p:cNvSpPr>
          <p:nvPr>
            <p:ph idx="1"/>
          </p:nvPr>
        </p:nvSpPr>
        <p:spPr>
          <a:xfrm>
            <a:off x="838200" y="636104"/>
            <a:ext cx="10515600" cy="5720246"/>
          </a:xfrm>
        </p:spPr>
        <p:txBody>
          <a:bodyPr>
            <a:normAutofit/>
          </a:bodyPr>
          <a:lstStyle/>
          <a:p>
            <a:pPr marL="0" indent="0">
              <a:lnSpc>
                <a:spcPct val="100000"/>
              </a:lnSpc>
              <a:spcBef>
                <a:spcPts val="0"/>
              </a:spcBef>
              <a:buNone/>
            </a:pPr>
            <a:r>
              <a:rPr lang="el-GR" b="1" dirty="0">
                <a:latin typeface="+mj-lt"/>
              </a:rPr>
              <a:t>Κατανόηση της σκέψης και των συναισθημάτων των άλλων</a:t>
            </a:r>
            <a:r>
              <a:rPr lang="el-GR" dirty="0">
                <a:latin typeface="+mj-lt"/>
              </a:rPr>
              <a:t>: </a:t>
            </a:r>
          </a:p>
          <a:p>
            <a:pPr marL="0" indent="0">
              <a:lnSpc>
                <a:spcPct val="100000"/>
              </a:lnSpc>
              <a:spcBef>
                <a:spcPts val="0"/>
              </a:spcBef>
              <a:buNone/>
            </a:pPr>
            <a:r>
              <a:rPr lang="el-GR" dirty="0">
                <a:latin typeface="+mj-lt"/>
              </a:rPr>
              <a:t>Οι μαθητές, παρατηρώντας τους ομιλητές καθώς μιλούν, μπορούν να κατανοήσουν τις σκέψεις και τα συναισθήματα που εκφράζουν. Είναι σκόπιμο να κατανοήσουν ποια στοιχεία της ομιλίας θα πρέπει να προσέχουν έτσι ώστε να διευκολύνουν την κατανόησή τους. </a:t>
            </a:r>
            <a:endParaRPr lang="en-US" dirty="0">
              <a:latin typeface="+mj-lt"/>
            </a:endParaRPr>
          </a:p>
          <a:p>
            <a:pPr marL="0" indent="0">
              <a:lnSpc>
                <a:spcPct val="100000"/>
              </a:lnSpc>
              <a:spcBef>
                <a:spcPts val="0"/>
              </a:spcBef>
              <a:buNone/>
            </a:pPr>
            <a:endParaRPr lang="el-GR" b="1" dirty="0">
              <a:latin typeface="+mj-lt"/>
            </a:endParaRPr>
          </a:p>
          <a:p>
            <a:pPr marL="0" indent="0">
              <a:lnSpc>
                <a:spcPct val="100000"/>
              </a:lnSpc>
              <a:spcBef>
                <a:spcPts val="0"/>
              </a:spcBef>
              <a:buNone/>
            </a:pPr>
            <a:r>
              <a:rPr lang="el-GR" b="1" dirty="0">
                <a:latin typeface="+mj-lt"/>
              </a:rPr>
              <a:t>Ερωτήσεις</a:t>
            </a:r>
            <a:r>
              <a:rPr lang="el-GR" dirty="0">
                <a:latin typeface="+mj-lt"/>
              </a:rPr>
              <a:t>: </a:t>
            </a:r>
          </a:p>
          <a:p>
            <a:pPr marL="0" indent="0">
              <a:lnSpc>
                <a:spcPct val="100000"/>
              </a:lnSpc>
              <a:spcBef>
                <a:spcPts val="0"/>
              </a:spcBef>
              <a:buNone/>
            </a:pPr>
            <a:r>
              <a:rPr lang="el-GR" dirty="0">
                <a:latin typeface="+mj-lt"/>
              </a:rPr>
              <a:t>Ο κάθε χρήστης της γλώσσας σε φυσικές περιστάσεις επικοινωνίας ζητάει διευκρινήσεις, επαναλήψεις, παραδείγματα, εξηγήσεις προκειμένου να κατανοήσει το λόγο του συνομιλητή του και επεμβαίνει σε κάθε διάλογο με στόχο να διευκρινιστούν στοιχεία που πιθανόν οδηγήσουν σε παρερμηνεία του μεταδιδόμενου μηνύματος. </a:t>
            </a:r>
            <a:endParaRPr lang="en-US" dirty="0">
              <a:latin typeface="+mj-lt"/>
            </a:endParaRPr>
          </a:p>
          <a:p>
            <a:pPr marL="0" indent="0">
              <a:lnSpc>
                <a:spcPct val="100000"/>
              </a:lnSpc>
              <a:spcBef>
                <a:spcPts val="0"/>
              </a:spcBef>
              <a:buNone/>
            </a:pPr>
            <a:endParaRPr lang="el-GR" b="1" dirty="0">
              <a:latin typeface="+mj-lt"/>
            </a:endParaRPr>
          </a:p>
          <a:p>
            <a:pPr marL="0" indent="0">
              <a:lnSpc>
                <a:spcPct val="100000"/>
              </a:lnSpc>
              <a:spcBef>
                <a:spcPts val="0"/>
              </a:spcBef>
              <a:buNone/>
            </a:pPr>
            <a:r>
              <a:rPr lang="el-GR" b="1" dirty="0">
                <a:latin typeface="+mj-lt"/>
              </a:rPr>
              <a:t>Χρήση μουσικής/αστείου για χαλάρωση</a:t>
            </a:r>
            <a:r>
              <a:rPr lang="el-GR" dirty="0">
                <a:latin typeface="+mj-lt"/>
              </a:rPr>
              <a:t>: </a:t>
            </a:r>
          </a:p>
          <a:p>
            <a:pPr marL="0" indent="0">
              <a:lnSpc>
                <a:spcPct val="100000"/>
              </a:lnSpc>
              <a:spcBef>
                <a:spcPts val="0"/>
              </a:spcBef>
              <a:buNone/>
            </a:pPr>
            <a:r>
              <a:rPr lang="el-GR" dirty="0">
                <a:latin typeface="+mj-lt"/>
              </a:rPr>
              <a:t>Με τη μουσική και το γέλιο είναι διαπιστωμένο ότι οι μαθητές χαλαρώνουν, απαλλάσσονται από το άγχος που δυσκολεύει την προσπάθειά τους και μπορούν καλύτερα να κατανοήσουν τα νέα στοιχεία που διδάσκονται στη ξένη γλώσσα. </a:t>
            </a:r>
            <a:endParaRPr lang="en-US" dirty="0">
              <a:latin typeface="+mj-lt"/>
            </a:endParaRPr>
          </a:p>
          <a:p>
            <a:endParaRPr lang="en-US" dirty="0"/>
          </a:p>
        </p:txBody>
      </p:sp>
      <p:sp>
        <p:nvSpPr>
          <p:cNvPr id="2" name="Slide Number Placeholder 1">
            <a:extLst>
              <a:ext uri="{FF2B5EF4-FFF2-40B4-BE49-F238E27FC236}">
                <a16:creationId xmlns:a16="http://schemas.microsoft.com/office/drawing/2014/main" id="{5E60C336-A735-4A6C-8A38-CDB3C5A3851C}"/>
              </a:ext>
            </a:extLst>
          </p:cNvPr>
          <p:cNvSpPr>
            <a:spLocks noGrp="1"/>
          </p:cNvSpPr>
          <p:nvPr>
            <p:ph type="sldNum" sz="quarter" idx="12"/>
          </p:nvPr>
        </p:nvSpPr>
        <p:spPr/>
        <p:txBody>
          <a:bodyPr/>
          <a:lstStyle/>
          <a:p>
            <a:fld id="{79D5C211-6F1C-4C14-91BA-420C941CDC50}" type="slidenum">
              <a:rPr lang="en-US" smtClean="0"/>
              <a:t>46</a:t>
            </a:fld>
            <a:endParaRPr lang="en-US"/>
          </a:p>
        </p:txBody>
      </p:sp>
    </p:spTree>
    <p:extLst>
      <p:ext uri="{BB962C8B-B14F-4D97-AF65-F5344CB8AC3E}">
        <p14:creationId xmlns:p14="http://schemas.microsoft.com/office/powerpoint/2010/main" val="16034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CB2F9-65A1-4DA4-B8E0-D32A35E6E94F}"/>
              </a:ext>
            </a:extLst>
          </p:cNvPr>
          <p:cNvSpPr>
            <a:spLocks noGrp="1"/>
          </p:cNvSpPr>
          <p:nvPr>
            <p:ph idx="1"/>
          </p:nvPr>
        </p:nvSpPr>
        <p:spPr>
          <a:xfrm>
            <a:off x="838200" y="1447800"/>
            <a:ext cx="10744200" cy="4729163"/>
          </a:xfrm>
        </p:spPr>
        <p:txBody>
          <a:bodyPr>
            <a:normAutofit/>
          </a:bodyPr>
          <a:lstStyle/>
          <a:p>
            <a:pPr marL="0" indent="0">
              <a:buNone/>
            </a:pPr>
            <a:r>
              <a:rPr lang="el-GR" sz="2400" dirty="0">
                <a:latin typeface="+mj-lt"/>
              </a:rPr>
              <a:t>α) Κάποιοι μαθητές διαβάζουν με </a:t>
            </a:r>
            <a:r>
              <a:rPr lang="el-GR" sz="2400" b="1" dirty="0">
                <a:latin typeface="+mj-lt"/>
              </a:rPr>
              <a:t>αργό ρυθμό </a:t>
            </a:r>
            <a:r>
              <a:rPr lang="el-GR" sz="2400" dirty="0">
                <a:latin typeface="+mj-lt"/>
              </a:rPr>
              <a:t>επειδή επικεντρώνουν την προσοχή τους σε κάθε λέξη ξεχωριστά και αν τυχόν δεν κατανοούν κάποια λέξη καθυστερούν στην ανάγνωση του υπόλοιπου κειμένου (ανάγνωση από τη βάση-προς-την κορυφή). Το αποτέλεσμα είναι ότι μέχρι να φτάσουν στην τελευταία λέξη μιας νοηματικής ενότητας (πρόταση, παράγραφος) έχουν ξεχάσει το νόημα όσων προηγήθηκαν. </a:t>
            </a:r>
          </a:p>
          <a:p>
            <a:pPr marL="0" indent="0">
              <a:buNone/>
            </a:pPr>
            <a:r>
              <a:rPr lang="el-GR" sz="2400" dirty="0">
                <a:latin typeface="+mj-lt"/>
              </a:rPr>
              <a:t>Αυτό συμβαίνει γιατί η βραχυπρόθεσμη μνήμη μπορεί να συγκρατήσει πληροφορίες μόνο για περίπου δέκα δευτερόλεπτα και μετά φθίνει με αποτέλεσμα οι μαθητές που χρειάζονται πάνω από δέκα δευτερόλεπτα για να φτάσουν στο τέλος μιας νοηματικής ενότητας να χάνουν τις πληροφορίες που προηγήθηκαν. Στην περίπτωση αυτή, οι μαθητές πρέπει να πάνε πίσω στην αρχή της νοηματικής ενότητας και να την ξαναδιαβάσουν για να την κατανοήσουν και να καταχωρήσουν το νόημα στην μακροπρόθεσμη μνήμη τους.</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9AB949D4-ED8B-4D1F-AF98-54BEE2AE99A7}"/>
              </a:ext>
            </a:extLst>
          </p:cNvPr>
          <p:cNvSpPr>
            <a:spLocks noGrp="1"/>
          </p:cNvSpPr>
          <p:nvPr>
            <p:ph type="sldNum" sz="quarter" idx="12"/>
          </p:nvPr>
        </p:nvSpPr>
        <p:spPr/>
        <p:txBody>
          <a:bodyPr/>
          <a:lstStyle/>
          <a:p>
            <a:fld id="{79D5C211-6F1C-4C14-91BA-420C941CDC50}" type="slidenum">
              <a:rPr lang="en-US" smtClean="0"/>
              <a:t>47</a:t>
            </a:fld>
            <a:endParaRPr lang="en-US"/>
          </a:p>
        </p:txBody>
      </p:sp>
      <p:sp>
        <p:nvSpPr>
          <p:cNvPr id="4" name="Rectangle 3">
            <a:extLst>
              <a:ext uri="{FF2B5EF4-FFF2-40B4-BE49-F238E27FC236}">
                <a16:creationId xmlns:a16="http://schemas.microsoft.com/office/drawing/2014/main" id="{A8ECC7B8-0A61-4E7B-8D1A-22C6C60C3C5E}"/>
              </a:ext>
            </a:extLst>
          </p:cNvPr>
          <p:cNvSpPr/>
          <p:nvPr/>
        </p:nvSpPr>
        <p:spPr>
          <a:xfrm>
            <a:off x="1219200" y="533400"/>
            <a:ext cx="9753600" cy="830997"/>
          </a:xfrm>
          <a:prstGeom prst="rect">
            <a:avLst/>
          </a:prstGeom>
        </p:spPr>
        <p:txBody>
          <a:bodyPr wrap="square">
            <a:spAutoFit/>
          </a:bodyPr>
          <a:lstStyle/>
          <a:p>
            <a:pPr algn="ctr"/>
            <a:r>
              <a:rPr lang="el-GR" sz="2400" b="1" dirty="0">
                <a:latin typeface="+mj-lt"/>
              </a:rPr>
              <a:t>Δυσκολίες μαθητών στην κατανόηση του γραπτού λόγου:</a:t>
            </a:r>
          </a:p>
          <a:p>
            <a:pPr algn="ctr"/>
            <a:r>
              <a:rPr lang="el-GR" sz="2400" b="1" dirty="0">
                <a:latin typeface="+mj-lt"/>
              </a:rPr>
              <a:t> προβλήματα και λύσεις</a:t>
            </a:r>
            <a:endParaRPr lang="en-US" sz="2400" dirty="0">
              <a:latin typeface="+mj-lt"/>
            </a:endParaRPr>
          </a:p>
        </p:txBody>
      </p:sp>
    </p:spTree>
    <p:extLst>
      <p:ext uri="{BB962C8B-B14F-4D97-AF65-F5344CB8AC3E}">
        <p14:creationId xmlns:p14="http://schemas.microsoft.com/office/powerpoint/2010/main" val="848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4C3E04-A313-4A36-B90E-C557CA81B600}"/>
              </a:ext>
            </a:extLst>
          </p:cNvPr>
          <p:cNvSpPr>
            <a:spLocks noGrp="1"/>
          </p:cNvSpPr>
          <p:nvPr>
            <p:ph idx="1"/>
          </p:nvPr>
        </p:nvSpPr>
        <p:spPr>
          <a:xfrm>
            <a:off x="838200" y="762001"/>
            <a:ext cx="10515600" cy="3886200"/>
          </a:xfrm>
        </p:spPr>
        <p:txBody>
          <a:bodyPr/>
          <a:lstStyle/>
          <a:p>
            <a:pPr marL="0" indent="0">
              <a:buNone/>
            </a:pPr>
            <a:r>
              <a:rPr lang="el-GR" sz="2400" dirty="0">
                <a:latin typeface="+mj-lt"/>
              </a:rPr>
              <a:t>β) Ένα άλλο πρόβλημα είναι η τάση που έχουν οι μαθητές να </a:t>
            </a:r>
            <a:r>
              <a:rPr lang="el-GR" sz="2400" b="1" dirty="0">
                <a:latin typeface="+mj-lt"/>
              </a:rPr>
              <a:t>διαβάζουν επιφανειακά</a:t>
            </a:r>
            <a:r>
              <a:rPr lang="el-GR" sz="2400" dirty="0">
                <a:latin typeface="+mj-lt"/>
              </a:rPr>
              <a:t> χωρίς να εμβαθύνουν στο νόημα του κειμένου. Η ανάγνωση στην περίπτωση αυτή γίνεται μηχανικά και είναι διαχωρισμένη από τη διαδικασία κατανόησης με αποτέλεσμα οι μαθητές να αποκωδικοποιούν απλώς τα γράμματα χωρίς να καταλαβαίνουν τι διαβάζουν. </a:t>
            </a:r>
          </a:p>
          <a:p>
            <a:pPr marL="0" indent="0">
              <a:buNone/>
            </a:pPr>
            <a:r>
              <a:rPr lang="el-GR" sz="2400" dirty="0">
                <a:latin typeface="+mj-lt"/>
              </a:rPr>
              <a:t>Για να αντιμετωπιστεί αυτό το είδος προβλήματος πρέπει οι μαθητές να διδαχθούν από τον δάσκαλο ότι η κατανόηση είναι μια ενέργεια γνωστική και αποτέλεσμα μιας πνευματικής δράσης που πρέπει να γίνεται με ενεργητικό τρόπο.</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806CC7C4-B5A7-40E0-908B-C05A90587862}"/>
              </a:ext>
            </a:extLst>
          </p:cNvPr>
          <p:cNvSpPr>
            <a:spLocks noGrp="1"/>
          </p:cNvSpPr>
          <p:nvPr>
            <p:ph type="sldNum" sz="quarter" idx="12"/>
          </p:nvPr>
        </p:nvSpPr>
        <p:spPr/>
        <p:txBody>
          <a:bodyPr/>
          <a:lstStyle/>
          <a:p>
            <a:fld id="{79D5C211-6F1C-4C14-91BA-420C941CDC50}" type="slidenum">
              <a:rPr lang="en-US" smtClean="0"/>
              <a:t>48</a:t>
            </a:fld>
            <a:endParaRPr lang="en-US"/>
          </a:p>
        </p:txBody>
      </p:sp>
    </p:spTree>
    <p:extLst>
      <p:ext uri="{BB962C8B-B14F-4D97-AF65-F5344CB8AC3E}">
        <p14:creationId xmlns:p14="http://schemas.microsoft.com/office/powerpoint/2010/main" val="183796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1020E9-B5C8-44DD-BB41-0E17EA5836A4}"/>
              </a:ext>
            </a:extLst>
          </p:cNvPr>
          <p:cNvSpPr>
            <a:spLocks noGrp="1"/>
          </p:cNvSpPr>
          <p:nvPr>
            <p:ph idx="1"/>
          </p:nvPr>
        </p:nvSpPr>
        <p:spPr>
          <a:xfrm>
            <a:off x="838200" y="755374"/>
            <a:ext cx="10515600" cy="5421589"/>
          </a:xfrm>
        </p:spPr>
        <p:txBody>
          <a:bodyPr/>
          <a:lstStyle/>
          <a:p>
            <a:pPr marL="0" indent="0">
              <a:buNone/>
            </a:pPr>
            <a:r>
              <a:rPr lang="el-GR" sz="2800" dirty="0">
                <a:latin typeface="+mj-lt"/>
              </a:rPr>
              <a:t>γ) Πολύ συχνά οι μαθητές έχουν να αντιμετωπίσουν κείμενα με </a:t>
            </a:r>
            <a:r>
              <a:rPr lang="el-GR" sz="2800" b="1" dirty="0">
                <a:latin typeface="+mj-lt"/>
              </a:rPr>
              <a:t>άγνωστο λεξιλόγιο </a:t>
            </a:r>
            <a:r>
              <a:rPr lang="el-GR" sz="2800" dirty="0">
                <a:latin typeface="+mj-lt"/>
              </a:rPr>
              <a:t>που τους δυσκολεύει στην ανάγνωση και στην κατανόηση του νοήματος. </a:t>
            </a:r>
          </a:p>
          <a:p>
            <a:pPr marL="0" indent="0">
              <a:buNone/>
            </a:pPr>
            <a:r>
              <a:rPr lang="el-GR" sz="2800" dirty="0">
                <a:latin typeface="+mj-lt"/>
              </a:rPr>
              <a:t>Σε άλλες περιπτώσεις, το ίδιο το </a:t>
            </a:r>
            <a:r>
              <a:rPr lang="el-GR" sz="2800" b="1" dirty="0">
                <a:latin typeface="+mj-lt"/>
              </a:rPr>
              <a:t>θέμα</a:t>
            </a:r>
            <a:r>
              <a:rPr lang="el-GR" sz="2800" dirty="0">
                <a:latin typeface="+mj-lt"/>
              </a:rPr>
              <a:t> του κειμένου μπορεί να είναι πολύ εξειδικευμένο και καθόλου οικείο για τον μαθητή ο οποίος από την αρχή αισθάνεται ότι δεν θα μπορέσει να ανταποκριθεί στις απαιτήσεις του κειμένου. </a:t>
            </a:r>
          </a:p>
          <a:p>
            <a:pPr marL="0" indent="0">
              <a:buNone/>
            </a:pPr>
            <a:r>
              <a:rPr lang="el-GR" sz="2800" dirty="0">
                <a:latin typeface="+mj-lt"/>
              </a:rPr>
              <a:t>Τέλος, το κείμενο μπορεί να αναφέρεται σε </a:t>
            </a:r>
            <a:r>
              <a:rPr lang="el-GR" sz="2800" b="1" dirty="0">
                <a:latin typeface="+mj-lt"/>
              </a:rPr>
              <a:t>κοινωνικά ή πολιτιστικά στοιχεία</a:t>
            </a:r>
            <a:r>
              <a:rPr lang="el-GR" sz="2800" dirty="0">
                <a:latin typeface="+mj-lt"/>
              </a:rPr>
              <a:t> για τα οποία ο μαθητής, είτε λόγω ηλικίας είτε λόγω διαφορετικής κουλτούρας, δεν έχει τα ανάλογα βιώματα και τις κατάλληλες εμπειρίες για να τα κατανοήσει. </a:t>
            </a:r>
            <a:endParaRPr lang="en-US" sz="2800" dirty="0">
              <a:latin typeface="+mj-lt"/>
            </a:endParaRPr>
          </a:p>
          <a:p>
            <a:endParaRPr lang="en-US" dirty="0"/>
          </a:p>
        </p:txBody>
      </p:sp>
      <p:sp>
        <p:nvSpPr>
          <p:cNvPr id="2" name="Slide Number Placeholder 1">
            <a:extLst>
              <a:ext uri="{FF2B5EF4-FFF2-40B4-BE49-F238E27FC236}">
                <a16:creationId xmlns:a16="http://schemas.microsoft.com/office/drawing/2014/main" id="{C414AEBD-F7B9-4C31-8A44-44023A02C659}"/>
              </a:ext>
            </a:extLst>
          </p:cNvPr>
          <p:cNvSpPr>
            <a:spLocks noGrp="1"/>
          </p:cNvSpPr>
          <p:nvPr>
            <p:ph type="sldNum" sz="quarter" idx="12"/>
          </p:nvPr>
        </p:nvSpPr>
        <p:spPr/>
        <p:txBody>
          <a:bodyPr/>
          <a:lstStyle/>
          <a:p>
            <a:fld id="{79D5C211-6F1C-4C14-91BA-420C941CDC50}" type="slidenum">
              <a:rPr lang="en-US" smtClean="0"/>
              <a:t>49</a:t>
            </a:fld>
            <a:endParaRPr lang="en-US"/>
          </a:p>
        </p:txBody>
      </p:sp>
    </p:spTree>
    <p:extLst>
      <p:ext uri="{BB962C8B-B14F-4D97-AF65-F5344CB8AC3E}">
        <p14:creationId xmlns:p14="http://schemas.microsoft.com/office/powerpoint/2010/main" val="157895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Σύμβολο κράτησης θέσης περιεχομένου 13"/>
          <p:cNvSpPr>
            <a:spLocks noGrp="1"/>
          </p:cNvSpPr>
          <p:nvPr>
            <p:ph idx="1"/>
          </p:nvPr>
        </p:nvSpPr>
        <p:spPr>
          <a:xfrm>
            <a:off x="1333500" y="1051506"/>
            <a:ext cx="9525000" cy="4754987"/>
          </a:xfrm>
        </p:spPr>
        <p:txBody>
          <a:bodyPr>
            <a:noAutofit/>
          </a:bodyPr>
          <a:lstStyle/>
          <a:p>
            <a:pPr marL="0" indent="0">
              <a:buNone/>
            </a:pPr>
            <a:r>
              <a:rPr lang="el-GR" sz="3600" b="1" i="1" dirty="0">
                <a:latin typeface="+mj-lt"/>
              </a:rPr>
              <a:t>«Οι στρατηγικές μάθησης είναι συγκεκριμένες </a:t>
            </a:r>
            <a:r>
              <a:rPr lang="el-GR" sz="3600" b="1" i="1" u="sng" dirty="0">
                <a:latin typeface="+mj-lt"/>
              </a:rPr>
              <a:t>πράξεις</a:t>
            </a:r>
            <a:r>
              <a:rPr lang="el-GR" sz="3600" b="1" i="1" dirty="0">
                <a:latin typeface="+mj-lt"/>
              </a:rPr>
              <a:t> στις οποίες καταφεύγει ο μαθητής για να κάνει τη μάθηση πιο </a:t>
            </a:r>
            <a:r>
              <a:rPr lang="el-GR" sz="3600" b="1" i="1" u="sng" dirty="0">
                <a:latin typeface="+mj-lt"/>
              </a:rPr>
              <a:t>εύκολη</a:t>
            </a:r>
            <a:r>
              <a:rPr lang="el-GR" sz="3600" b="1" i="1" dirty="0">
                <a:latin typeface="+mj-lt"/>
              </a:rPr>
              <a:t>, </a:t>
            </a:r>
            <a:r>
              <a:rPr lang="el-GR" sz="3600" b="1" i="1" u="sng" dirty="0">
                <a:latin typeface="+mj-lt"/>
              </a:rPr>
              <a:t>γρήγορη</a:t>
            </a:r>
            <a:r>
              <a:rPr lang="el-GR" sz="3600" b="1" i="1" dirty="0">
                <a:latin typeface="+mj-lt"/>
              </a:rPr>
              <a:t>, </a:t>
            </a:r>
            <a:r>
              <a:rPr lang="el-GR" sz="3600" b="1" i="1" u="sng" dirty="0">
                <a:latin typeface="+mj-lt"/>
              </a:rPr>
              <a:t>ευχάριστη</a:t>
            </a:r>
            <a:r>
              <a:rPr lang="el-GR" sz="3600" b="1" i="1" dirty="0">
                <a:latin typeface="+mj-lt"/>
              </a:rPr>
              <a:t>, </a:t>
            </a:r>
            <a:r>
              <a:rPr lang="el-GR" sz="3600" b="1" i="1" u="sng" dirty="0">
                <a:latin typeface="+mj-lt"/>
              </a:rPr>
              <a:t>αυτοκατευθυνόμενη</a:t>
            </a:r>
            <a:r>
              <a:rPr lang="el-GR" sz="3600" b="1" i="1" dirty="0">
                <a:latin typeface="+mj-lt"/>
              </a:rPr>
              <a:t>, </a:t>
            </a:r>
            <a:r>
              <a:rPr lang="el-GR" sz="3600" b="1" i="1" u="sng" dirty="0">
                <a:latin typeface="+mj-lt"/>
              </a:rPr>
              <a:t>αποτελεσματική</a:t>
            </a:r>
            <a:r>
              <a:rPr lang="el-GR" sz="3600" b="1" i="1" dirty="0">
                <a:latin typeface="+mj-lt"/>
              </a:rPr>
              <a:t> και πιο εύκολα </a:t>
            </a:r>
            <a:r>
              <a:rPr lang="el-GR" sz="3600" b="1" i="1" u="sng" dirty="0">
                <a:latin typeface="+mj-lt"/>
              </a:rPr>
              <a:t>μεταφερόμενη</a:t>
            </a:r>
            <a:r>
              <a:rPr lang="el-GR" sz="3600" b="1" i="1" dirty="0">
                <a:latin typeface="+mj-lt"/>
              </a:rPr>
              <a:t> σε άλλες καταστάσεις.»</a:t>
            </a:r>
            <a:r>
              <a:rPr lang="el-GR" sz="3600" dirty="0">
                <a:latin typeface="+mj-lt"/>
              </a:rPr>
              <a:t> </a:t>
            </a:r>
            <a:r>
              <a:rPr lang="en-US" sz="3600" dirty="0">
                <a:latin typeface="+mj-lt"/>
              </a:rPr>
              <a:t>O</a:t>
            </a:r>
            <a:r>
              <a:rPr lang="el-GR" sz="3600" dirty="0" err="1">
                <a:latin typeface="+mj-lt"/>
              </a:rPr>
              <a:t>xford</a:t>
            </a:r>
            <a:r>
              <a:rPr lang="el-GR" sz="3600" dirty="0">
                <a:latin typeface="+mj-lt"/>
              </a:rPr>
              <a:t> (1990:8)</a:t>
            </a:r>
          </a:p>
        </p:txBody>
      </p:sp>
      <p:sp>
        <p:nvSpPr>
          <p:cNvPr id="2" name="Slide Number Placeholder 1">
            <a:extLst>
              <a:ext uri="{FF2B5EF4-FFF2-40B4-BE49-F238E27FC236}">
                <a16:creationId xmlns:a16="http://schemas.microsoft.com/office/drawing/2014/main" id="{F54217B0-15BB-4A0E-B767-CA126305A279}"/>
              </a:ext>
            </a:extLst>
          </p:cNvPr>
          <p:cNvSpPr>
            <a:spLocks noGrp="1"/>
          </p:cNvSpPr>
          <p:nvPr>
            <p:ph type="sldNum" sz="quarter" idx="12"/>
          </p:nvPr>
        </p:nvSpPr>
        <p:spPr/>
        <p:txBody>
          <a:bodyPr/>
          <a:lstStyle/>
          <a:p>
            <a:fld id="{289D71E3-7D81-4C24-B9D8-6B108755C64C}" type="slidenum">
              <a:rPr lang="en-US" smtClean="0"/>
              <a:t>5</a:t>
            </a:fld>
            <a:endParaRPr lang="en-US"/>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B49A96-50AF-4F50-A4EF-941415B7C46B}"/>
              </a:ext>
            </a:extLst>
          </p:cNvPr>
          <p:cNvSpPr>
            <a:spLocks noGrp="1"/>
          </p:cNvSpPr>
          <p:nvPr>
            <p:ph idx="1"/>
          </p:nvPr>
        </p:nvSpPr>
        <p:spPr>
          <a:xfrm>
            <a:off x="838200" y="887896"/>
            <a:ext cx="10515600" cy="5289067"/>
          </a:xfrm>
        </p:spPr>
        <p:txBody>
          <a:bodyPr>
            <a:normAutofit/>
          </a:bodyPr>
          <a:lstStyle/>
          <a:p>
            <a:pPr marL="0" indent="0">
              <a:buNone/>
            </a:pPr>
            <a:r>
              <a:rPr lang="el-GR" sz="2800" dirty="0">
                <a:latin typeface="+mj-lt"/>
              </a:rPr>
              <a:t>α) Οι μαθητές πρέπει να διδαχθούν στρατηγικές ανάγνωσης που θα τους βοηθήσουν να </a:t>
            </a:r>
            <a:r>
              <a:rPr lang="el-GR" sz="2800" dirty="0" err="1">
                <a:latin typeface="+mj-lt"/>
              </a:rPr>
              <a:t>απεμπλακούν</a:t>
            </a:r>
            <a:r>
              <a:rPr lang="el-GR" sz="2800" dirty="0">
                <a:latin typeface="+mj-lt"/>
              </a:rPr>
              <a:t> από την προσπάθεια για κατανόηση της κάθε λέξης ξεχωριστά. </a:t>
            </a:r>
          </a:p>
          <a:p>
            <a:pPr marL="0" indent="0">
              <a:buNone/>
            </a:pPr>
            <a:r>
              <a:rPr lang="el-GR" sz="2800" dirty="0">
                <a:latin typeface="+mj-lt"/>
              </a:rPr>
              <a:t>Με τις τεχνικές αυτές, οι μαθητές θα μπορέσουν να ξεφύγουν από τα στενά όρια της κάθε λέξης και να επιτύχουν μια ουσιαστική κατανόηση του κειμένου όπως να συμπεραίνουν το νόημα από τα </a:t>
            </a:r>
            <a:r>
              <a:rPr lang="el-GR" sz="2800" dirty="0" err="1">
                <a:latin typeface="+mj-lt"/>
              </a:rPr>
              <a:t>συμφραζόμενα</a:t>
            </a:r>
            <a:r>
              <a:rPr lang="el-GR" sz="2800" dirty="0">
                <a:latin typeface="+mj-lt"/>
              </a:rPr>
              <a:t>, να κατανοούν το γενικό νόημα του κειμένου, να επιστρατεύουν ήδη υπάρχουσες γνώσεις που έχουν και άλλες.</a:t>
            </a:r>
            <a:endParaRPr lang="en-US" sz="2800" dirty="0">
              <a:latin typeface="+mj-lt"/>
            </a:endParaRPr>
          </a:p>
        </p:txBody>
      </p:sp>
      <p:sp>
        <p:nvSpPr>
          <p:cNvPr id="2" name="Slide Number Placeholder 1">
            <a:extLst>
              <a:ext uri="{FF2B5EF4-FFF2-40B4-BE49-F238E27FC236}">
                <a16:creationId xmlns:a16="http://schemas.microsoft.com/office/drawing/2014/main" id="{9A4E654A-5F7B-484C-8FA4-01C45429D742}"/>
              </a:ext>
            </a:extLst>
          </p:cNvPr>
          <p:cNvSpPr>
            <a:spLocks noGrp="1"/>
          </p:cNvSpPr>
          <p:nvPr>
            <p:ph type="sldNum" sz="quarter" idx="12"/>
          </p:nvPr>
        </p:nvSpPr>
        <p:spPr/>
        <p:txBody>
          <a:bodyPr/>
          <a:lstStyle/>
          <a:p>
            <a:fld id="{79D5C211-6F1C-4C14-91BA-420C941CDC50}" type="slidenum">
              <a:rPr lang="en-US" smtClean="0"/>
              <a:t>50</a:t>
            </a:fld>
            <a:endParaRPr lang="en-US"/>
          </a:p>
        </p:txBody>
      </p:sp>
    </p:spTree>
    <p:extLst>
      <p:ext uri="{BB962C8B-B14F-4D97-AF65-F5344CB8AC3E}">
        <p14:creationId xmlns:p14="http://schemas.microsoft.com/office/powerpoint/2010/main" val="5093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360B-1F28-4615-A3EB-78EF018B7265}"/>
              </a:ext>
            </a:extLst>
          </p:cNvPr>
          <p:cNvSpPr>
            <a:spLocks noGrp="1"/>
          </p:cNvSpPr>
          <p:nvPr>
            <p:ph type="title"/>
          </p:nvPr>
        </p:nvSpPr>
        <p:spPr>
          <a:xfrm>
            <a:off x="838200" y="365126"/>
            <a:ext cx="10515600" cy="787814"/>
          </a:xfrm>
        </p:spPr>
        <p:txBody>
          <a:bodyPr>
            <a:normAutofit fontScale="90000"/>
          </a:bodyPr>
          <a:lstStyle/>
          <a:p>
            <a:pPr algn="ctr"/>
            <a:br>
              <a:rPr lang="el-GR" sz="3600" b="1" dirty="0"/>
            </a:br>
            <a:br>
              <a:rPr lang="en-US" dirty="0"/>
            </a:br>
            <a:r>
              <a:rPr lang="el-GR" b="1" dirty="0"/>
              <a:t>Στρατηγικές που χρησιμοποιούνται για την ανάπτυξη της κατανόησης του γραπτού λόγου</a:t>
            </a:r>
            <a:endParaRPr lang="en-US" dirty="0"/>
          </a:p>
        </p:txBody>
      </p:sp>
      <p:sp>
        <p:nvSpPr>
          <p:cNvPr id="3" name="Content Placeholder 2">
            <a:extLst>
              <a:ext uri="{FF2B5EF4-FFF2-40B4-BE49-F238E27FC236}">
                <a16:creationId xmlns:a16="http://schemas.microsoft.com/office/drawing/2014/main" id="{2BC367BF-D633-4AAA-8D8C-B7BE29D136AA}"/>
              </a:ext>
            </a:extLst>
          </p:cNvPr>
          <p:cNvSpPr>
            <a:spLocks noGrp="1"/>
          </p:cNvSpPr>
          <p:nvPr>
            <p:ph idx="1"/>
          </p:nvPr>
        </p:nvSpPr>
        <p:spPr>
          <a:xfrm>
            <a:off x="838200" y="1404730"/>
            <a:ext cx="10515600" cy="4772233"/>
          </a:xfrm>
        </p:spPr>
        <p:txBody>
          <a:bodyPr/>
          <a:lstStyle/>
          <a:p>
            <a:pPr marL="0" indent="0">
              <a:buNone/>
            </a:pPr>
            <a:r>
              <a:rPr lang="el-GR" sz="2400" dirty="0">
                <a:latin typeface="+mj-lt"/>
              </a:rPr>
              <a:t>Οι διδάσκοντες μπορούν να ενθαρρύνουν τους μαθητές τους να συμμετάσχουν ενεργά στη διαδικασία κατανόησης χρησιμοποιώντας μια σειρά από στρατηγικές και μεθόδους ανάλογα με τις ανάγκες τους. </a:t>
            </a:r>
          </a:p>
          <a:p>
            <a:pPr marL="0" indent="0">
              <a:buNone/>
            </a:pPr>
            <a:r>
              <a:rPr lang="el-GR" sz="2400" dirty="0">
                <a:latin typeface="+mj-lt"/>
              </a:rPr>
              <a:t>Ο στρατηγικές μάθησης χρησιμοποιούνται σε μεγάλο βαθμό υποσυνείδητα από τους μαθητές στην μητρική τους γλώσσα.</a:t>
            </a:r>
          </a:p>
          <a:p>
            <a:pPr marL="0" indent="0">
              <a:buNone/>
            </a:pPr>
            <a:r>
              <a:rPr lang="el-GR" sz="2400" dirty="0">
                <a:latin typeface="+mj-lt"/>
              </a:rPr>
              <a:t> Όμως στην ξένη γλώσσα για διάφορους λόγους (έλλειψη αυτοπεποίθησης, φόβος αποτυχίας) οι μαθητές δυσκολεύονται να τις χρησιμοποιήσουν αυθόρμητα και είναι απαραίτητη η συμβολή του διδάσκοντα προκειμένου να τις ενσωματώσουν στη διαδικασία κατανόησης ενός κειμένου.</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A974B3D9-5790-43A8-91AE-7EA4645DF4FB}"/>
              </a:ext>
            </a:extLst>
          </p:cNvPr>
          <p:cNvSpPr>
            <a:spLocks noGrp="1"/>
          </p:cNvSpPr>
          <p:nvPr>
            <p:ph type="sldNum" sz="quarter" idx="12"/>
          </p:nvPr>
        </p:nvSpPr>
        <p:spPr/>
        <p:txBody>
          <a:bodyPr/>
          <a:lstStyle/>
          <a:p>
            <a:fld id="{79D5C211-6F1C-4C14-91BA-420C941CDC50}" type="slidenum">
              <a:rPr lang="en-US" smtClean="0"/>
              <a:t>51</a:t>
            </a:fld>
            <a:endParaRPr lang="en-US"/>
          </a:p>
        </p:txBody>
      </p:sp>
    </p:spTree>
    <p:extLst>
      <p:ext uri="{BB962C8B-B14F-4D97-AF65-F5344CB8AC3E}">
        <p14:creationId xmlns:p14="http://schemas.microsoft.com/office/powerpoint/2010/main" val="1864186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8F7FA-55CC-49DD-9E3D-B1C596CD5D84}"/>
              </a:ext>
            </a:extLst>
          </p:cNvPr>
          <p:cNvSpPr>
            <a:spLocks noGrp="1"/>
          </p:cNvSpPr>
          <p:nvPr>
            <p:ph idx="1"/>
          </p:nvPr>
        </p:nvSpPr>
        <p:spPr>
          <a:xfrm>
            <a:off x="838200" y="569843"/>
            <a:ext cx="10515600" cy="5607120"/>
          </a:xfrm>
        </p:spPr>
        <p:txBody>
          <a:bodyPr>
            <a:normAutofit/>
          </a:bodyPr>
          <a:lstStyle/>
          <a:p>
            <a:pPr marL="0" indent="0">
              <a:buNone/>
            </a:pPr>
            <a:r>
              <a:rPr lang="el-GR" sz="2400" dirty="0">
                <a:latin typeface="+mj-lt"/>
              </a:rPr>
              <a:t>Η έρευνα έχει δείξει ότι οι πιο </a:t>
            </a:r>
            <a:r>
              <a:rPr lang="el-GR" sz="2400" b="1" dirty="0">
                <a:latin typeface="+mj-lt"/>
              </a:rPr>
              <a:t>ικανοί μαθητές </a:t>
            </a:r>
            <a:r>
              <a:rPr lang="el-GR" sz="2400" dirty="0">
                <a:latin typeface="+mj-lt"/>
              </a:rPr>
              <a:t>έχουν </a:t>
            </a:r>
            <a:r>
              <a:rPr lang="el-GR" sz="2400" b="1" dirty="0">
                <a:latin typeface="+mj-lt"/>
              </a:rPr>
              <a:t>επίγνωση</a:t>
            </a:r>
            <a:r>
              <a:rPr lang="el-GR" sz="2400" dirty="0">
                <a:latin typeface="+mj-lt"/>
              </a:rPr>
              <a:t> των στρατηγικών που χρησιμοποιούν και για πιο λόγο τις χρησιμοποιούν και ότι γενικά </a:t>
            </a:r>
            <a:r>
              <a:rPr lang="el-GR" sz="2400" b="1" dirty="0">
                <a:latin typeface="+mj-lt"/>
              </a:rPr>
              <a:t>προσαρμόζουν</a:t>
            </a:r>
            <a:r>
              <a:rPr lang="el-GR" sz="2400" dirty="0">
                <a:latin typeface="+mj-lt"/>
              </a:rPr>
              <a:t> τις στρατηγικές αυτές στις μαθησιακές ανάγκες τους. Οι στρατηγικές που χρησιμοποιούν </a:t>
            </a:r>
            <a:r>
              <a:rPr lang="el-GR" sz="2400" b="1" dirty="0">
                <a:latin typeface="+mj-lt"/>
              </a:rPr>
              <a:t>ποικίλουν</a:t>
            </a:r>
            <a:r>
              <a:rPr lang="el-GR" sz="2400" dirty="0">
                <a:latin typeface="+mj-lt"/>
              </a:rPr>
              <a:t> ανάλογα με το μαθησιακό τους επίπεδο, την προσωπικότητά τους, την ηλικία τους, τον σκοπό για τον οποίο μαθαίνουν τη γλώσσα και το φύλο τους. Επίσης, έχουν μαθησιακή </a:t>
            </a:r>
            <a:r>
              <a:rPr lang="el-GR" sz="2400" b="1" dirty="0">
                <a:latin typeface="+mj-lt"/>
              </a:rPr>
              <a:t>ευελιξία</a:t>
            </a:r>
            <a:r>
              <a:rPr lang="el-GR" sz="2400" dirty="0">
                <a:latin typeface="+mj-lt"/>
              </a:rPr>
              <a:t> και επιλέγουν </a:t>
            </a:r>
            <a:r>
              <a:rPr lang="el-GR" sz="2400" b="1" dirty="0">
                <a:latin typeface="+mj-lt"/>
              </a:rPr>
              <a:t>κατάλληλες στρατηγικές </a:t>
            </a:r>
            <a:r>
              <a:rPr lang="el-GR" sz="2400" dirty="0">
                <a:latin typeface="+mj-lt"/>
              </a:rPr>
              <a:t>ανάλογα με το συγκεκριμένο κείμενο που καλούνται να διαβάσουν. </a:t>
            </a:r>
          </a:p>
          <a:p>
            <a:pPr marL="0" indent="0">
              <a:buNone/>
            </a:pPr>
            <a:r>
              <a:rPr lang="el-GR" sz="2400" dirty="0">
                <a:latin typeface="+mj-lt"/>
              </a:rPr>
              <a:t>Αντίθετα, οι λιγότερο ικανοί μαθητές-αναγνώστες μπορεί να είναι σε θέση να εντοπίζουν τις στρατηγικές που τους ταιριάζουν αλλά δεν γνωρίζουν πώς να επιλέξουν τις κατάλληλες στρατηγικές για κάποιο κείμενο ή πώς να τις συνδέσουν μεταξύ τους. </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86DB37CE-0AE1-48F1-A2BD-877D2B72AC07}"/>
              </a:ext>
            </a:extLst>
          </p:cNvPr>
          <p:cNvSpPr>
            <a:spLocks noGrp="1"/>
          </p:cNvSpPr>
          <p:nvPr>
            <p:ph type="sldNum" sz="quarter" idx="12"/>
          </p:nvPr>
        </p:nvSpPr>
        <p:spPr/>
        <p:txBody>
          <a:bodyPr/>
          <a:lstStyle/>
          <a:p>
            <a:fld id="{79D5C211-6F1C-4C14-91BA-420C941CDC50}" type="slidenum">
              <a:rPr lang="en-US" smtClean="0"/>
              <a:t>52</a:t>
            </a:fld>
            <a:endParaRPr lang="en-US"/>
          </a:p>
        </p:txBody>
      </p:sp>
    </p:spTree>
    <p:extLst>
      <p:ext uri="{BB962C8B-B14F-4D97-AF65-F5344CB8AC3E}">
        <p14:creationId xmlns:p14="http://schemas.microsoft.com/office/powerpoint/2010/main" val="387138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510CA-66C6-4BC0-9571-01D17C717FD9}"/>
              </a:ext>
            </a:extLst>
          </p:cNvPr>
          <p:cNvSpPr>
            <a:spLocks noGrp="1"/>
          </p:cNvSpPr>
          <p:nvPr>
            <p:ph idx="1"/>
          </p:nvPr>
        </p:nvSpPr>
        <p:spPr>
          <a:xfrm>
            <a:off x="838200" y="503584"/>
            <a:ext cx="10515600" cy="5673380"/>
          </a:xfrm>
        </p:spPr>
        <p:txBody>
          <a:bodyPr>
            <a:normAutofit/>
          </a:bodyPr>
          <a:lstStyle/>
          <a:p>
            <a:pPr marL="0" indent="0">
              <a:buNone/>
            </a:pPr>
            <a:r>
              <a:rPr lang="el-GR" sz="2400" b="1" dirty="0">
                <a:latin typeface="+mj-lt"/>
              </a:rPr>
              <a:t>Γρήγορη ανάγνωση:</a:t>
            </a:r>
            <a:r>
              <a:rPr lang="el-GR" sz="2400" dirty="0">
                <a:latin typeface="+mj-lt"/>
              </a:rPr>
              <a:t> </a:t>
            </a:r>
          </a:p>
          <a:p>
            <a:pPr marL="0" indent="0">
              <a:buNone/>
            </a:pPr>
            <a:r>
              <a:rPr lang="el-GR" sz="2400" dirty="0">
                <a:latin typeface="+mj-lt"/>
              </a:rPr>
              <a:t>Ο μαθητής κάνει μια πρώτη, γρήγορη ανάγνωση του κειμένου με σκοπό είτε να εντοπίσει τη γενική ιδέα του κειμένου είτε κάποια συγκεκριμένα στοιχεία του. Με την πρώτη ανάγνωση ο μαθητής εξοικειώνεται με το θέμα και το περιεχόμενο του κειμένου πριν εμβαθύνει περισσότερο σε αυτό μέσω μιας δεύτερης ή ίσως και τρίτης ανάγνωσης. </a:t>
            </a:r>
          </a:p>
          <a:p>
            <a:pPr marL="0" indent="0">
              <a:buNone/>
            </a:pPr>
            <a:r>
              <a:rPr lang="el-GR" sz="2400" b="1" dirty="0">
                <a:latin typeface="+mj-lt"/>
              </a:rPr>
              <a:t>Εστίαση της προσοχής για τον εντοπισμό της γενικής ιδέας του κειμένου (γενική προσοχή):</a:t>
            </a:r>
            <a:r>
              <a:rPr lang="el-GR" sz="2400" dirty="0">
                <a:latin typeface="+mj-lt"/>
              </a:rPr>
              <a:t> </a:t>
            </a:r>
          </a:p>
          <a:p>
            <a:pPr marL="0" indent="0">
              <a:buNone/>
            </a:pPr>
            <a:r>
              <a:rPr lang="el-GR" sz="2400" dirty="0">
                <a:latin typeface="+mj-lt"/>
              </a:rPr>
              <a:t>Με μια πρώτη, γρήγορη ανάγνωση του κειμένου ο μαθητής είναι σε θέση να αντιληφθεί το γενικό νόημά του παραβλέποντας τυχόν άγνωστες λέξεις και λεπτομέρειες τις οποίες χρειάζεται περισσότερο χρόνο για να κατανοήσει. Με τη στρατηγική αυτή ο μαθητής είναι σε θέση να εντοπίζει και να εστιάζει την προσοχή του μόνο στα κύρια σημεία του κειμένου και να παραβλέπει τα λιγότερο ουσιώδη.</a:t>
            </a:r>
            <a:endParaRPr lang="en-US" sz="2400" dirty="0">
              <a:latin typeface="+mj-lt"/>
            </a:endParaRPr>
          </a:p>
          <a:p>
            <a:endParaRPr lang="en-US" dirty="0"/>
          </a:p>
          <a:p>
            <a:endParaRPr lang="en-US" dirty="0"/>
          </a:p>
        </p:txBody>
      </p:sp>
      <p:sp>
        <p:nvSpPr>
          <p:cNvPr id="2" name="Slide Number Placeholder 1">
            <a:extLst>
              <a:ext uri="{FF2B5EF4-FFF2-40B4-BE49-F238E27FC236}">
                <a16:creationId xmlns:a16="http://schemas.microsoft.com/office/drawing/2014/main" id="{5434D054-AF8F-4395-A29D-3A4985821D18}"/>
              </a:ext>
            </a:extLst>
          </p:cNvPr>
          <p:cNvSpPr>
            <a:spLocks noGrp="1"/>
          </p:cNvSpPr>
          <p:nvPr>
            <p:ph type="sldNum" sz="quarter" idx="12"/>
          </p:nvPr>
        </p:nvSpPr>
        <p:spPr/>
        <p:txBody>
          <a:bodyPr/>
          <a:lstStyle/>
          <a:p>
            <a:fld id="{79D5C211-6F1C-4C14-91BA-420C941CDC50}" type="slidenum">
              <a:rPr lang="en-US" smtClean="0"/>
              <a:t>53</a:t>
            </a:fld>
            <a:endParaRPr lang="en-US"/>
          </a:p>
        </p:txBody>
      </p:sp>
    </p:spTree>
    <p:extLst>
      <p:ext uri="{BB962C8B-B14F-4D97-AF65-F5344CB8AC3E}">
        <p14:creationId xmlns:p14="http://schemas.microsoft.com/office/powerpoint/2010/main" val="258112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2F7A3-635D-4F5A-9B7E-A84059E9E5F9}"/>
              </a:ext>
            </a:extLst>
          </p:cNvPr>
          <p:cNvSpPr>
            <a:spLocks noGrp="1"/>
          </p:cNvSpPr>
          <p:nvPr>
            <p:ph idx="1"/>
          </p:nvPr>
        </p:nvSpPr>
        <p:spPr>
          <a:xfrm>
            <a:off x="838200" y="834887"/>
            <a:ext cx="10515600" cy="5342076"/>
          </a:xfrm>
        </p:spPr>
        <p:txBody>
          <a:bodyPr>
            <a:normAutofit/>
          </a:bodyPr>
          <a:lstStyle/>
          <a:p>
            <a:pPr marL="0" indent="0">
              <a:buNone/>
            </a:pPr>
            <a:r>
              <a:rPr lang="el-GR" sz="2400" b="1" dirty="0">
                <a:latin typeface="+mj-lt"/>
              </a:rPr>
              <a:t>Εστίαση της προσοχής για τον εντοπισμό συγκεκριμένων πληροφοριών (επιλεκτική προσοχή):</a:t>
            </a:r>
            <a:r>
              <a:rPr lang="el-GR" sz="2400" dirty="0">
                <a:latin typeface="+mj-lt"/>
              </a:rPr>
              <a:t> </a:t>
            </a:r>
          </a:p>
          <a:p>
            <a:pPr marL="0" indent="0">
              <a:buNone/>
            </a:pPr>
            <a:r>
              <a:rPr lang="el-GR" sz="2400" dirty="0">
                <a:latin typeface="+mj-lt"/>
              </a:rPr>
              <a:t>Εκτός από τη γενική ιδέα του κειμένου που αποκτάται με μια πρώτη ανάγνωση, ο μαθητής πρέπει να είναι σε θέση, με μια δεύτερη ανάγνωση, να εντοπίζει συγκεκριμένες πληροφορίες στο κείμενο οι οποίες μπορεί να του έχουν ζητηθεί από κάποιες ερωτήσεις κατανόησης ή κάποια άλλη δραστηριότητα. Ο μαθητής διαβάζει πρώτα τις ερωτήσεις ή τη δραστηριότητα ώστε να ξέρει για ποια πληροφορία πρέπει να ψάξει στο κείμενο και εντοπίζει ακριβώς το σημείο που περιέχει την πληροφορία που θέλει χωρίς να </a:t>
            </a:r>
            <a:r>
              <a:rPr lang="el-GR" sz="2400" dirty="0" err="1">
                <a:latin typeface="+mj-lt"/>
              </a:rPr>
              <a:t>παραπλανάται</a:t>
            </a:r>
            <a:r>
              <a:rPr lang="el-GR" sz="2400" dirty="0">
                <a:latin typeface="+mj-lt"/>
              </a:rPr>
              <a:t> από άλλα στοιχεία του κειμένου.</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4604BED7-1837-4B3A-B474-902218DEF728}"/>
              </a:ext>
            </a:extLst>
          </p:cNvPr>
          <p:cNvSpPr>
            <a:spLocks noGrp="1"/>
          </p:cNvSpPr>
          <p:nvPr>
            <p:ph type="sldNum" sz="quarter" idx="12"/>
          </p:nvPr>
        </p:nvSpPr>
        <p:spPr/>
        <p:txBody>
          <a:bodyPr/>
          <a:lstStyle/>
          <a:p>
            <a:fld id="{79D5C211-6F1C-4C14-91BA-420C941CDC50}" type="slidenum">
              <a:rPr lang="en-US" smtClean="0"/>
              <a:t>54</a:t>
            </a:fld>
            <a:endParaRPr lang="en-US"/>
          </a:p>
        </p:txBody>
      </p:sp>
    </p:spTree>
    <p:extLst>
      <p:ext uri="{BB962C8B-B14F-4D97-AF65-F5344CB8AC3E}">
        <p14:creationId xmlns:p14="http://schemas.microsoft.com/office/powerpoint/2010/main" val="195411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D29C2F-3821-441C-A0C4-E615DB10A738}"/>
              </a:ext>
            </a:extLst>
          </p:cNvPr>
          <p:cNvSpPr>
            <a:spLocks noGrp="1"/>
          </p:cNvSpPr>
          <p:nvPr>
            <p:ph idx="1"/>
          </p:nvPr>
        </p:nvSpPr>
        <p:spPr>
          <a:xfrm>
            <a:off x="838200" y="490330"/>
            <a:ext cx="10515600" cy="5686633"/>
          </a:xfrm>
        </p:spPr>
        <p:txBody>
          <a:bodyPr>
            <a:normAutofit/>
          </a:bodyPr>
          <a:lstStyle/>
          <a:p>
            <a:pPr marL="0" indent="0">
              <a:buNone/>
            </a:pPr>
            <a:r>
              <a:rPr lang="el-GR" b="1" dirty="0">
                <a:latin typeface="+mj-lt"/>
              </a:rPr>
              <a:t>Προβλέψεις:</a:t>
            </a:r>
            <a:r>
              <a:rPr lang="el-GR" dirty="0">
                <a:latin typeface="+mj-lt"/>
              </a:rPr>
              <a:t> </a:t>
            </a:r>
          </a:p>
          <a:p>
            <a:pPr marL="0" indent="0">
              <a:buNone/>
            </a:pPr>
            <a:r>
              <a:rPr lang="el-GR" dirty="0">
                <a:latin typeface="+mj-lt"/>
              </a:rPr>
              <a:t>Ο μαθητής, βασιζόμενος σε διάφορα στοιχεία του κειμένου (τίτλος κειμένου, τίτλοι παραγράφων, πίνακες, κάποιες λέξεις ή κάποιο μικρό τμήμα του κειμένου που του δίνονται από το διδάσκοντα, εισαγωγικές ερωτήσεις, κ. ά.), μπορεί να προβλέψει τι θα επακολουθήσει στο κείμενο. Μια δραστηριότητα που μπορεί να ακολουθήσει και η οποία αυξάνει το ενδιαφέρον για ανάγνωση είναι η εξακρίβωση της ορθότητας της πρόβλεψης από τον ίδιο τον μαθητή ύστερα από την ανάγνωση του κειμένου.</a:t>
            </a:r>
          </a:p>
          <a:p>
            <a:pPr marL="0" indent="0">
              <a:buNone/>
            </a:pPr>
            <a:r>
              <a:rPr lang="el-GR" b="1" dirty="0">
                <a:latin typeface="+mj-lt"/>
              </a:rPr>
              <a:t>Αξιοποίηση </a:t>
            </a:r>
            <a:r>
              <a:rPr lang="el-GR" b="1" dirty="0" err="1">
                <a:latin typeface="+mj-lt"/>
              </a:rPr>
              <a:t>συμφραζομένων</a:t>
            </a:r>
            <a:r>
              <a:rPr lang="el-GR" b="1" dirty="0">
                <a:latin typeface="+mj-lt"/>
              </a:rPr>
              <a:t> για την κατανόηση του νοήματος:</a:t>
            </a:r>
            <a:r>
              <a:rPr lang="el-GR" dirty="0">
                <a:latin typeface="+mj-lt"/>
              </a:rPr>
              <a:t> </a:t>
            </a:r>
          </a:p>
          <a:p>
            <a:pPr marL="0" indent="0">
              <a:buNone/>
            </a:pPr>
            <a:r>
              <a:rPr lang="el-GR" dirty="0">
                <a:latin typeface="+mj-lt"/>
              </a:rPr>
              <a:t>Με την στρατηγική αυτή ο μαθητής αναπτύσσει την ικανότητά του να μαντεύει το νόημα άγνωστων λέξεων από τα </a:t>
            </a:r>
            <a:r>
              <a:rPr lang="el-GR" dirty="0" err="1">
                <a:latin typeface="+mj-lt"/>
              </a:rPr>
              <a:t>συμφραζόμενα</a:t>
            </a:r>
            <a:r>
              <a:rPr lang="el-GR" dirty="0">
                <a:latin typeface="+mj-lt"/>
              </a:rPr>
              <a:t>. Έτσι ξεπερνά το εμπόδιο του άγνωστου λεξιλογίου, με την προϋπόθεση φυσικά ότι το λεξιλόγιο αυτό δεν ξεπερνά σε ποσότητα το γνωστό. Για να αποφευχθεί το ενδεχόμενο αυτό θα πρέπει ο διδάσκων να επιλέξει κείμενο κατάλληλο για το επίπεδο του μαθητή. </a:t>
            </a:r>
            <a:endParaRPr lang="en-US" dirty="0">
              <a:latin typeface="+mj-lt"/>
            </a:endParaRPr>
          </a:p>
          <a:p>
            <a:endParaRPr lang="en-US" dirty="0"/>
          </a:p>
          <a:p>
            <a:endParaRPr lang="en-US" dirty="0"/>
          </a:p>
        </p:txBody>
      </p:sp>
      <p:sp>
        <p:nvSpPr>
          <p:cNvPr id="2" name="Slide Number Placeholder 1">
            <a:extLst>
              <a:ext uri="{FF2B5EF4-FFF2-40B4-BE49-F238E27FC236}">
                <a16:creationId xmlns:a16="http://schemas.microsoft.com/office/drawing/2014/main" id="{38433467-0F9D-4823-84DC-166A6EDC5227}"/>
              </a:ext>
            </a:extLst>
          </p:cNvPr>
          <p:cNvSpPr>
            <a:spLocks noGrp="1"/>
          </p:cNvSpPr>
          <p:nvPr>
            <p:ph type="sldNum" sz="quarter" idx="12"/>
          </p:nvPr>
        </p:nvSpPr>
        <p:spPr/>
        <p:txBody>
          <a:bodyPr/>
          <a:lstStyle/>
          <a:p>
            <a:fld id="{79D5C211-6F1C-4C14-91BA-420C941CDC50}" type="slidenum">
              <a:rPr lang="en-US" smtClean="0"/>
              <a:t>55</a:t>
            </a:fld>
            <a:endParaRPr lang="en-US"/>
          </a:p>
        </p:txBody>
      </p:sp>
    </p:spTree>
    <p:extLst>
      <p:ext uri="{BB962C8B-B14F-4D97-AF65-F5344CB8AC3E}">
        <p14:creationId xmlns:p14="http://schemas.microsoft.com/office/powerpoint/2010/main" val="32756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AAAAB-7917-42B4-809D-112D6BEC6FAF}"/>
              </a:ext>
            </a:extLst>
          </p:cNvPr>
          <p:cNvSpPr>
            <a:spLocks noGrp="1"/>
          </p:cNvSpPr>
          <p:nvPr>
            <p:ph idx="1"/>
          </p:nvPr>
        </p:nvSpPr>
        <p:spPr>
          <a:xfrm>
            <a:off x="838200" y="768626"/>
            <a:ext cx="10515600" cy="5408337"/>
          </a:xfrm>
        </p:spPr>
        <p:txBody>
          <a:bodyPr>
            <a:normAutofit/>
          </a:bodyPr>
          <a:lstStyle/>
          <a:p>
            <a:pPr marL="0" indent="0">
              <a:buNone/>
            </a:pPr>
            <a:r>
              <a:rPr lang="el-GR" sz="2400" b="1" dirty="0">
                <a:latin typeface="+mj-lt"/>
              </a:rPr>
              <a:t>Αναγνώριση δομικών στοιχείων του γραπτού λόγου:</a:t>
            </a:r>
            <a:r>
              <a:rPr lang="el-GR" sz="2400" dirty="0">
                <a:latin typeface="+mj-lt"/>
              </a:rPr>
              <a:t> </a:t>
            </a:r>
          </a:p>
          <a:p>
            <a:pPr marL="0" indent="0">
              <a:buNone/>
            </a:pPr>
            <a:r>
              <a:rPr lang="el-GR" sz="2400" dirty="0">
                <a:latin typeface="+mj-lt"/>
              </a:rPr>
              <a:t>Ο γραπτός λόγος περιέχει πληθώρα λέξεων, φράσεων και άλλων στοιχείων που βοηθούν το μαθητή να κατανοήσει ευκολότερα το κείμενο που διαβάζει. Ο χωρισμός των παραγράφων δίνει έναν προσανατολισμό στο μαθητή για τη δομή του κειμένου και λέξεις όπως «καταρχήν», «στη συνέχεια», «τέλος» δίνουν μια ιδέα στον μαθητή για τη διάρθρωση του κειμένου. </a:t>
            </a:r>
          </a:p>
          <a:p>
            <a:pPr marL="0" indent="0">
              <a:buNone/>
            </a:pPr>
            <a:r>
              <a:rPr lang="el-GR" sz="2400" dirty="0">
                <a:latin typeface="+mj-lt"/>
              </a:rPr>
              <a:t>Επίσης, ο μαθητής δίνοντας προσοχή σε ορισμένες λέξεις και εκφράσεις μπορεί να αποκτήσει μια καλύτερη εικόνα του περιεχομένου του κειμένου. Για παράδειγμα, αν δει τη λέξη «δηλαδή» μπορεί να συμπεράνει ότι θα ακολουθήσει κάποια επεξήγηση για ό,τι αναφέρθηκε πριν.</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8A58D403-6931-4F32-8E16-60961A861FF3}"/>
              </a:ext>
            </a:extLst>
          </p:cNvPr>
          <p:cNvSpPr>
            <a:spLocks noGrp="1"/>
          </p:cNvSpPr>
          <p:nvPr>
            <p:ph type="sldNum" sz="quarter" idx="12"/>
          </p:nvPr>
        </p:nvSpPr>
        <p:spPr/>
        <p:txBody>
          <a:bodyPr/>
          <a:lstStyle/>
          <a:p>
            <a:fld id="{79D5C211-6F1C-4C14-91BA-420C941CDC50}" type="slidenum">
              <a:rPr lang="en-US" smtClean="0"/>
              <a:t>56</a:t>
            </a:fld>
            <a:endParaRPr lang="en-US"/>
          </a:p>
        </p:txBody>
      </p:sp>
    </p:spTree>
    <p:extLst>
      <p:ext uri="{BB962C8B-B14F-4D97-AF65-F5344CB8AC3E}">
        <p14:creationId xmlns:p14="http://schemas.microsoft.com/office/powerpoint/2010/main" val="40331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AE6DD6-2D6F-48D1-817E-0461896A53AB}"/>
              </a:ext>
            </a:extLst>
          </p:cNvPr>
          <p:cNvSpPr>
            <a:spLocks noGrp="1"/>
          </p:cNvSpPr>
          <p:nvPr>
            <p:ph idx="1"/>
          </p:nvPr>
        </p:nvSpPr>
        <p:spPr>
          <a:xfrm>
            <a:off x="838200" y="728870"/>
            <a:ext cx="10515600" cy="5448093"/>
          </a:xfrm>
        </p:spPr>
        <p:txBody>
          <a:bodyPr>
            <a:normAutofit/>
          </a:bodyPr>
          <a:lstStyle/>
          <a:p>
            <a:pPr marL="0" indent="0">
              <a:buNone/>
            </a:pPr>
            <a:r>
              <a:rPr lang="el-GR" sz="2400" b="1" dirty="0">
                <a:latin typeface="+mj-lt"/>
              </a:rPr>
              <a:t>Λεπτομερής ανάγνωση:</a:t>
            </a:r>
            <a:r>
              <a:rPr lang="el-GR" sz="2400" dirty="0">
                <a:latin typeface="+mj-lt"/>
              </a:rPr>
              <a:t> </a:t>
            </a:r>
          </a:p>
          <a:p>
            <a:pPr marL="0" indent="0">
              <a:buNone/>
            </a:pPr>
            <a:r>
              <a:rPr lang="el-GR" sz="2400" dirty="0">
                <a:latin typeface="+mj-lt"/>
              </a:rPr>
              <a:t>Προκειμένου να κατανοήσει σε βάθος το κείμενο, ο μαθητής πρέπει να κάνει μια ουσιαστική και λεπτομερή ανάγνωση κατά την οποία θα πρέπει να είναι απόλυτα προσηλωμένος στο κείμενο. Κατά τη διάρκεια αυτής της ανάγνωσης ο μαθητής πρέπει να αποκτήσει μια ξεκάθαρη εικόνα του κειμένου και των πληροφοριών που περιέχει. Εκτός όμως από τα εμφανή στοιχεία του κειμένου ο μαθητής (ιδιαίτερα στα προχωρημένα επίπεδα) θα πρέπει να αντιληφθεί και άλλα στοιχεία που δεν είναι εμφανή όπως για παράδειγμα την άποψη του συγγραφέα για το θέμα που παρουσιάζει, συναισθήματα των προσώπων που αναφέρονται στο κείμενο, κ.ά. Στο πλαίσιο αυτής της ανάγνωσης ο μαθητής μπορεί να κάνει χρήση πηγών όπως λεξικά. </a:t>
            </a:r>
            <a:endParaRPr lang="en-US" sz="2400" dirty="0">
              <a:latin typeface="+mj-lt"/>
            </a:endParaRPr>
          </a:p>
          <a:p>
            <a:endParaRPr lang="en-US" dirty="0"/>
          </a:p>
        </p:txBody>
      </p:sp>
      <p:sp>
        <p:nvSpPr>
          <p:cNvPr id="2" name="Slide Number Placeholder 1">
            <a:extLst>
              <a:ext uri="{FF2B5EF4-FFF2-40B4-BE49-F238E27FC236}">
                <a16:creationId xmlns:a16="http://schemas.microsoft.com/office/drawing/2014/main" id="{1F020E2B-A41B-4D24-B5D2-A4A616EE42E5}"/>
              </a:ext>
            </a:extLst>
          </p:cNvPr>
          <p:cNvSpPr>
            <a:spLocks noGrp="1"/>
          </p:cNvSpPr>
          <p:nvPr>
            <p:ph type="sldNum" sz="quarter" idx="12"/>
          </p:nvPr>
        </p:nvSpPr>
        <p:spPr/>
        <p:txBody>
          <a:bodyPr/>
          <a:lstStyle/>
          <a:p>
            <a:fld id="{79D5C211-6F1C-4C14-91BA-420C941CDC50}" type="slidenum">
              <a:rPr lang="en-US" smtClean="0"/>
              <a:t>57</a:t>
            </a:fld>
            <a:endParaRPr lang="en-US"/>
          </a:p>
        </p:txBody>
      </p:sp>
    </p:spTree>
    <p:extLst>
      <p:ext uri="{BB962C8B-B14F-4D97-AF65-F5344CB8AC3E}">
        <p14:creationId xmlns:p14="http://schemas.microsoft.com/office/powerpoint/2010/main" val="334209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A3D501-62BC-4DD8-9B23-3F29027E6C67}"/>
              </a:ext>
            </a:extLst>
          </p:cNvPr>
          <p:cNvSpPr>
            <a:spLocks noGrp="1"/>
          </p:cNvSpPr>
          <p:nvPr>
            <p:ph idx="1"/>
          </p:nvPr>
        </p:nvSpPr>
        <p:spPr>
          <a:xfrm>
            <a:off x="838200" y="861391"/>
            <a:ext cx="10515600" cy="5315572"/>
          </a:xfrm>
        </p:spPr>
        <p:txBody>
          <a:bodyPr>
            <a:normAutofit/>
          </a:bodyPr>
          <a:lstStyle/>
          <a:p>
            <a:pPr marL="0" indent="0">
              <a:buNone/>
            </a:pPr>
            <a:r>
              <a:rPr lang="el-GR" sz="2800" b="1" dirty="0">
                <a:latin typeface="+mj-lt"/>
              </a:rPr>
              <a:t>Σημειώσεις:</a:t>
            </a:r>
            <a:r>
              <a:rPr lang="el-GR" sz="2800" dirty="0">
                <a:latin typeface="+mj-lt"/>
              </a:rPr>
              <a:t> </a:t>
            </a:r>
          </a:p>
          <a:p>
            <a:pPr marL="0" indent="0">
              <a:buNone/>
            </a:pPr>
            <a:r>
              <a:rPr lang="el-GR" sz="2800" dirty="0">
                <a:latin typeface="+mj-lt"/>
              </a:rPr>
              <a:t>Η συγγραφή σημειώσεων είναι μια στρατηγική που χρησιμεύει στο να καταγράφουν γρήγορα και σύντομα οι μαθητές κάποιες ιδέες που έχουν ή κάποια σημεία που εντοπίζουν σε ένα κείμενο. Η έμφαση στη στρατηγική αυτή πρέπει να είναι στην κατανόηση και όχι στην άρτια συγγραφή των σημειώσεων. Υπάρχουν πολλοί τρόποι συγγραφής σημειώσεων -από τον πολύ απλό και συνηθισμένο που είναι οι σύντομες και ακατέργαστες σημειώσεις ως τον πιο οργανωμένο όπως η συμπλήρωση κάποιου διαγράμματος που δίνεται. </a:t>
            </a:r>
            <a:endParaRPr lang="en-US" sz="2800" dirty="0">
              <a:latin typeface="+mj-lt"/>
            </a:endParaRPr>
          </a:p>
          <a:p>
            <a:endParaRPr lang="en-US" dirty="0"/>
          </a:p>
        </p:txBody>
      </p:sp>
      <p:sp>
        <p:nvSpPr>
          <p:cNvPr id="2" name="Slide Number Placeholder 1">
            <a:extLst>
              <a:ext uri="{FF2B5EF4-FFF2-40B4-BE49-F238E27FC236}">
                <a16:creationId xmlns:a16="http://schemas.microsoft.com/office/drawing/2014/main" id="{7C7C59A5-3AF1-4107-9DE7-DC0E196D7496}"/>
              </a:ext>
            </a:extLst>
          </p:cNvPr>
          <p:cNvSpPr>
            <a:spLocks noGrp="1"/>
          </p:cNvSpPr>
          <p:nvPr>
            <p:ph type="sldNum" sz="quarter" idx="12"/>
          </p:nvPr>
        </p:nvSpPr>
        <p:spPr/>
        <p:txBody>
          <a:bodyPr/>
          <a:lstStyle/>
          <a:p>
            <a:fld id="{79D5C211-6F1C-4C14-91BA-420C941CDC50}" type="slidenum">
              <a:rPr lang="en-US" smtClean="0"/>
              <a:t>58</a:t>
            </a:fld>
            <a:endParaRPr lang="en-US"/>
          </a:p>
        </p:txBody>
      </p:sp>
    </p:spTree>
    <p:extLst>
      <p:ext uri="{BB962C8B-B14F-4D97-AF65-F5344CB8AC3E}">
        <p14:creationId xmlns:p14="http://schemas.microsoft.com/office/powerpoint/2010/main" val="294214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a:t>Χαρακτηριστικά της παραγωγής του προφορικού και γραπτού λόγου</a:t>
            </a:r>
            <a:endParaRPr lang="en-US" dirty="0"/>
          </a:p>
        </p:txBody>
      </p:sp>
      <p:sp>
        <p:nvSpPr>
          <p:cNvPr id="3" name="Text Placeholder 2"/>
          <p:cNvSpPr>
            <a:spLocks noGrp="1"/>
          </p:cNvSpPr>
          <p:nvPr>
            <p:ph type="body" idx="1"/>
          </p:nvPr>
        </p:nvSpPr>
        <p:spPr/>
        <p:txBody>
          <a:bodyPr>
            <a:normAutofit fontScale="92500" lnSpcReduction="10000"/>
          </a:bodyPr>
          <a:lstStyle/>
          <a:p>
            <a:r>
              <a:rPr lang="el-GR" b="1" dirty="0"/>
              <a:t>Στρατηγικές για την ανάπτυξη της δεξιότητας παραγωγής προφορικού και γραπτού λόγου</a:t>
            </a:r>
            <a:endParaRPr lang="en-US" dirty="0"/>
          </a:p>
        </p:txBody>
      </p:sp>
    </p:spTree>
    <p:extLst>
      <p:ext uri="{BB962C8B-B14F-4D97-AF65-F5344CB8AC3E}">
        <p14:creationId xmlns:p14="http://schemas.microsoft.com/office/powerpoint/2010/main" val="291968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1840" y="465993"/>
            <a:ext cx="10058402" cy="726830"/>
          </a:xfrm>
        </p:spPr>
        <p:txBody>
          <a:bodyPr>
            <a:normAutofit fontScale="90000"/>
          </a:bodyPr>
          <a:lstStyle/>
          <a:p>
            <a:pPr algn="ctr"/>
            <a:br>
              <a:rPr lang="el-GR" sz="2700" dirty="0"/>
            </a:br>
            <a:br>
              <a:rPr lang="el-GR" sz="2700" dirty="0"/>
            </a:br>
            <a:br>
              <a:rPr lang="el-GR" sz="2700" dirty="0"/>
            </a:br>
            <a:br>
              <a:rPr lang="el-GR" sz="2700" dirty="0"/>
            </a:br>
            <a:br>
              <a:rPr lang="el-GR" sz="2700" dirty="0"/>
            </a:br>
            <a:br>
              <a:rPr lang="el-GR" sz="2700" dirty="0"/>
            </a:br>
            <a:r>
              <a:rPr lang="el-GR" sz="2700" i="1" dirty="0"/>
              <a:t>ΧΑΡΑΚΤΗΡΙΣΤΙΚΑ ΤΩΝ ΣΤΡΑΤΗΓΙΚΩΝ ΜΑΘΗΣΗΣ</a:t>
            </a:r>
            <a:br>
              <a:rPr lang="el-GR" dirty="0"/>
            </a:br>
            <a:endParaRPr lang="el-GR" dirty="0"/>
          </a:p>
        </p:txBody>
      </p:sp>
      <p:sp>
        <p:nvSpPr>
          <p:cNvPr id="3" name="Θέση περιεχομένου 2"/>
          <p:cNvSpPr>
            <a:spLocks noGrp="1"/>
          </p:cNvSpPr>
          <p:nvPr>
            <p:ph idx="1"/>
          </p:nvPr>
        </p:nvSpPr>
        <p:spPr>
          <a:xfrm>
            <a:off x="1065214" y="990600"/>
            <a:ext cx="10058400" cy="4674577"/>
          </a:xfrm>
        </p:spPr>
        <p:txBody>
          <a:bodyPr>
            <a:normAutofit fontScale="92500"/>
          </a:bodyPr>
          <a:lstStyle/>
          <a:p>
            <a:pPr>
              <a:lnSpc>
                <a:spcPct val="160000"/>
              </a:lnSpc>
              <a:spcBef>
                <a:spcPts val="0"/>
              </a:spcBef>
              <a:buFont typeface="Wingdings" panose="05000000000000000000" pitchFamily="2" charset="2"/>
              <a:buChar char="ü"/>
            </a:pPr>
            <a:r>
              <a:rPr lang="el-GR" sz="2400" dirty="0">
                <a:solidFill>
                  <a:srgbClr val="FF0000"/>
                </a:solidFill>
                <a:latin typeface="+mj-lt"/>
              </a:rPr>
              <a:t>Είναι συγκεκριμένες ενέργειες</a:t>
            </a:r>
          </a:p>
          <a:p>
            <a:pPr>
              <a:lnSpc>
                <a:spcPct val="160000"/>
              </a:lnSpc>
              <a:spcBef>
                <a:spcPts val="0"/>
              </a:spcBef>
              <a:buFont typeface="Wingdings" panose="05000000000000000000" pitchFamily="2" charset="2"/>
              <a:buChar char="ü"/>
            </a:pPr>
            <a:r>
              <a:rPr lang="el-GR" sz="2400" dirty="0">
                <a:solidFill>
                  <a:srgbClr val="FF0000"/>
                </a:solidFill>
                <a:latin typeface="+mj-lt"/>
              </a:rPr>
              <a:t>Αναπτύσσονται συνειδητά και εμπρόθετα από τους μαθητές</a:t>
            </a:r>
          </a:p>
          <a:p>
            <a:pPr>
              <a:lnSpc>
                <a:spcPct val="160000"/>
              </a:lnSpc>
              <a:spcBef>
                <a:spcPts val="0"/>
              </a:spcBef>
              <a:buFont typeface="Wingdings" panose="05000000000000000000" pitchFamily="2" charset="2"/>
              <a:buChar char="ü"/>
            </a:pPr>
            <a:r>
              <a:rPr lang="el-GR" sz="2400" dirty="0">
                <a:solidFill>
                  <a:srgbClr val="FF0000"/>
                </a:solidFill>
                <a:latin typeface="+mj-lt"/>
              </a:rPr>
              <a:t>Στοχεύουν στην επίλυση ενός προβλήματος ή στην επίτευξη ενός μαθησιακού στόχου</a:t>
            </a:r>
          </a:p>
          <a:p>
            <a:pPr>
              <a:lnSpc>
                <a:spcPct val="160000"/>
              </a:lnSpc>
              <a:spcBef>
                <a:spcPts val="0"/>
              </a:spcBef>
              <a:buFont typeface="Wingdings" panose="05000000000000000000" pitchFamily="2" charset="2"/>
              <a:buChar char="ü"/>
            </a:pPr>
            <a:r>
              <a:rPr lang="el-GR" sz="2400" dirty="0">
                <a:solidFill>
                  <a:srgbClr val="FF0000"/>
                </a:solidFill>
                <a:latin typeface="+mj-lt"/>
              </a:rPr>
              <a:t>Υποστηρίζουν τη μάθηση άμεσα ή έμμεσα</a:t>
            </a:r>
          </a:p>
          <a:p>
            <a:pPr>
              <a:lnSpc>
                <a:spcPct val="160000"/>
              </a:lnSpc>
              <a:spcBef>
                <a:spcPts val="0"/>
              </a:spcBef>
              <a:buFont typeface="Wingdings" panose="05000000000000000000" pitchFamily="2" charset="2"/>
              <a:buChar char="ü"/>
            </a:pPr>
            <a:r>
              <a:rPr lang="el-GR" sz="2400" dirty="0">
                <a:solidFill>
                  <a:srgbClr val="FF0000"/>
                </a:solidFill>
                <a:latin typeface="+mj-lt"/>
              </a:rPr>
              <a:t>Δεν είναι πάντοτε </a:t>
            </a:r>
            <a:r>
              <a:rPr lang="el-GR" sz="2400" dirty="0" err="1">
                <a:solidFill>
                  <a:srgbClr val="FF0000"/>
                </a:solidFill>
                <a:latin typeface="+mj-lt"/>
              </a:rPr>
              <a:t>παρατηρήσιμες</a:t>
            </a:r>
            <a:endParaRPr lang="el-GR" sz="2400" dirty="0">
              <a:solidFill>
                <a:srgbClr val="FF0000"/>
              </a:solidFill>
              <a:latin typeface="+mj-lt"/>
            </a:endParaRPr>
          </a:p>
          <a:p>
            <a:pPr>
              <a:lnSpc>
                <a:spcPct val="160000"/>
              </a:lnSpc>
              <a:spcBef>
                <a:spcPts val="0"/>
              </a:spcBef>
              <a:buFont typeface="Wingdings" panose="05000000000000000000" pitchFamily="2" charset="2"/>
              <a:buChar char="ü"/>
            </a:pPr>
            <a:r>
              <a:rPr lang="el-GR" sz="2400" dirty="0">
                <a:solidFill>
                  <a:srgbClr val="FF0000"/>
                </a:solidFill>
                <a:latin typeface="+mj-lt"/>
              </a:rPr>
              <a:t>Τροποποιούνται</a:t>
            </a:r>
          </a:p>
          <a:p>
            <a:pPr>
              <a:lnSpc>
                <a:spcPct val="160000"/>
              </a:lnSpc>
              <a:spcBef>
                <a:spcPts val="0"/>
              </a:spcBef>
              <a:buFont typeface="Wingdings" panose="05000000000000000000" pitchFamily="2" charset="2"/>
              <a:buChar char="ü"/>
            </a:pPr>
            <a:r>
              <a:rPr lang="el-GR" sz="2400" dirty="0">
                <a:solidFill>
                  <a:srgbClr val="FF0000"/>
                </a:solidFill>
                <a:latin typeface="+mj-lt"/>
              </a:rPr>
              <a:t>Διδάσκονται</a:t>
            </a:r>
          </a:p>
          <a:p>
            <a:pPr>
              <a:lnSpc>
                <a:spcPct val="160000"/>
              </a:lnSpc>
              <a:spcBef>
                <a:spcPts val="0"/>
              </a:spcBef>
              <a:buFont typeface="Wingdings" panose="05000000000000000000" pitchFamily="2" charset="2"/>
              <a:buChar char="ü"/>
            </a:pPr>
            <a:r>
              <a:rPr lang="el-GR" sz="2400" dirty="0">
                <a:solidFill>
                  <a:srgbClr val="FF0000"/>
                </a:solidFill>
                <a:latin typeface="+mj-lt"/>
              </a:rPr>
              <a:t>Συμβάλλουν στην αυτονομία των μαθητών</a:t>
            </a:r>
          </a:p>
          <a:p>
            <a:endParaRPr lang="el-GR" dirty="0"/>
          </a:p>
        </p:txBody>
      </p:sp>
      <p:sp>
        <p:nvSpPr>
          <p:cNvPr id="4" name="Slide Number Placeholder 3">
            <a:extLst>
              <a:ext uri="{FF2B5EF4-FFF2-40B4-BE49-F238E27FC236}">
                <a16:creationId xmlns:a16="http://schemas.microsoft.com/office/drawing/2014/main" id="{05FBBB8A-E96C-47F7-A959-8D60D76DA4D9}"/>
              </a:ext>
            </a:extLst>
          </p:cNvPr>
          <p:cNvSpPr>
            <a:spLocks noGrp="1"/>
          </p:cNvSpPr>
          <p:nvPr>
            <p:ph type="sldNum" sz="quarter" idx="12"/>
          </p:nvPr>
        </p:nvSpPr>
        <p:spPr/>
        <p:txBody>
          <a:bodyPr/>
          <a:lstStyle/>
          <a:p>
            <a:fld id="{289D71E3-7D81-4C24-B9D8-6B108755C64C}" type="slidenum">
              <a:rPr lang="en-US" smtClean="0"/>
              <a:t>6</a:t>
            </a:fld>
            <a:endParaRPr lang="en-US"/>
          </a:p>
        </p:txBody>
      </p:sp>
    </p:spTree>
    <p:extLst>
      <p:ext uri="{BB962C8B-B14F-4D97-AF65-F5344CB8AC3E}">
        <p14:creationId xmlns:p14="http://schemas.microsoft.com/office/powerpoint/2010/main" val="378147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0AA06-AF25-41E0-A8A8-7CC0D383C6F4}"/>
              </a:ext>
            </a:extLst>
          </p:cNvPr>
          <p:cNvSpPr>
            <a:spLocks noGrp="1"/>
          </p:cNvSpPr>
          <p:nvPr>
            <p:ph type="title"/>
          </p:nvPr>
        </p:nvSpPr>
        <p:spPr>
          <a:xfrm>
            <a:off x="838200" y="1272209"/>
            <a:ext cx="10515600" cy="2432809"/>
          </a:xfrm>
        </p:spPr>
        <p:txBody>
          <a:bodyPr>
            <a:normAutofit/>
          </a:bodyPr>
          <a:lstStyle/>
          <a:p>
            <a:pPr algn="ctr"/>
            <a:r>
              <a:rPr lang="el-GR" b="1" dirty="0"/>
              <a:t>Στρατηγικές που χρησιμοποιούνται για την ανάπτυξη της δεξιότητας παραγωγής προφορικού λόγου</a:t>
            </a:r>
            <a:br>
              <a:rPr lang="en-US" dirty="0"/>
            </a:br>
            <a:endParaRPr lang="en-US" dirty="0"/>
          </a:p>
        </p:txBody>
      </p:sp>
      <p:sp>
        <p:nvSpPr>
          <p:cNvPr id="4" name="Slide Number Placeholder 3">
            <a:extLst>
              <a:ext uri="{FF2B5EF4-FFF2-40B4-BE49-F238E27FC236}">
                <a16:creationId xmlns:a16="http://schemas.microsoft.com/office/drawing/2014/main" id="{DB7AD39F-E614-4ADC-B167-29E5B56CCF16}"/>
              </a:ext>
            </a:extLst>
          </p:cNvPr>
          <p:cNvSpPr>
            <a:spLocks noGrp="1"/>
          </p:cNvSpPr>
          <p:nvPr>
            <p:ph type="sldNum" sz="quarter" idx="12"/>
          </p:nvPr>
        </p:nvSpPr>
        <p:spPr/>
        <p:txBody>
          <a:bodyPr/>
          <a:lstStyle/>
          <a:p>
            <a:fld id="{CC1A34D1-28C2-40C0-A0F4-109FCE5762D8}" type="slidenum">
              <a:rPr lang="en-US" smtClean="0"/>
              <a:t>60</a:t>
            </a:fld>
            <a:endParaRPr lang="en-US"/>
          </a:p>
        </p:txBody>
      </p:sp>
    </p:spTree>
    <p:extLst>
      <p:ext uri="{BB962C8B-B14F-4D97-AF65-F5344CB8AC3E}">
        <p14:creationId xmlns:p14="http://schemas.microsoft.com/office/powerpoint/2010/main" val="158358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90CBF7-298C-4B21-93E0-CB80AFB8E3D3}"/>
              </a:ext>
            </a:extLst>
          </p:cNvPr>
          <p:cNvSpPr>
            <a:spLocks noGrp="1"/>
          </p:cNvSpPr>
          <p:nvPr>
            <p:ph idx="1"/>
          </p:nvPr>
        </p:nvSpPr>
        <p:spPr>
          <a:xfrm>
            <a:off x="838200" y="457200"/>
            <a:ext cx="10515600" cy="5719763"/>
          </a:xfrm>
        </p:spPr>
        <p:txBody>
          <a:bodyPr>
            <a:normAutofit/>
          </a:bodyPr>
          <a:lstStyle/>
          <a:p>
            <a:pPr marL="0" indent="0">
              <a:buNone/>
            </a:pPr>
            <a:r>
              <a:rPr lang="el-GR" sz="2400" b="1" dirty="0">
                <a:latin typeface="+mj-lt"/>
              </a:rPr>
              <a:t>Χρήση τυποποιημένων εκφράσεων:</a:t>
            </a:r>
            <a:r>
              <a:rPr lang="el-GR" sz="2400" dirty="0">
                <a:latin typeface="+mj-lt"/>
              </a:rPr>
              <a:t> </a:t>
            </a:r>
          </a:p>
          <a:p>
            <a:pPr marL="0" indent="0">
              <a:buNone/>
            </a:pPr>
            <a:r>
              <a:rPr lang="el-GR" sz="2800" dirty="0">
                <a:latin typeface="+mj-lt"/>
              </a:rPr>
              <a:t>Πρόκειται για εκφράσεις που μπορούν οι μαθητές να ακούν και να αναπαράγουν. Πολλές από αυτές χρησιμοποιούνται για να ρυθμιστεί η συζήτηση και να δείξει ο μαθητής ενδιαφέρον στη συνέχιση της συνομιλίας μεταδίδοντας ουσιαστικά κενό μήνυμα. Είναι αυτές οι εκφράσεις που εξασφαλίζουν στο μαθητή τον απαραίτητο χρόνο για να σχεδιάσει το </a:t>
            </a:r>
            <a:r>
              <a:rPr lang="el-GR" sz="2800" dirty="0" err="1">
                <a:latin typeface="+mj-lt"/>
              </a:rPr>
              <a:t>εκφώνημά</a:t>
            </a:r>
            <a:r>
              <a:rPr lang="el-GR" sz="2800" dirty="0">
                <a:latin typeface="+mj-lt"/>
              </a:rPr>
              <a:t> του όσο μιλά. Για το λόγο αυτό, βοηθάμε τους μαθητές να εντοπίσουν τις στρατηγικές αυτές μέσα από διαλόγους, συνεντεύξεις ή από καθημερινές περιστάσεις επικοινωνίας και τους ενθαρρύνουμε να τις απομνημονεύσουν και να τις χρησιμοποιούν στις κατάλληλες περιστάσεις επικοινωνίας. </a:t>
            </a:r>
            <a:endParaRPr lang="en-US" sz="2800" dirty="0">
              <a:latin typeface="+mj-lt"/>
            </a:endParaRPr>
          </a:p>
        </p:txBody>
      </p:sp>
      <p:sp>
        <p:nvSpPr>
          <p:cNvPr id="4" name="Slide Number Placeholder 3">
            <a:extLst>
              <a:ext uri="{FF2B5EF4-FFF2-40B4-BE49-F238E27FC236}">
                <a16:creationId xmlns:a16="http://schemas.microsoft.com/office/drawing/2014/main" id="{53E48BD5-CFBC-4CD9-AA4E-61F9467B993C}"/>
              </a:ext>
            </a:extLst>
          </p:cNvPr>
          <p:cNvSpPr>
            <a:spLocks noGrp="1"/>
          </p:cNvSpPr>
          <p:nvPr>
            <p:ph type="sldNum" sz="quarter" idx="12"/>
          </p:nvPr>
        </p:nvSpPr>
        <p:spPr/>
        <p:txBody>
          <a:bodyPr/>
          <a:lstStyle/>
          <a:p>
            <a:fld id="{CC1A34D1-28C2-40C0-A0F4-109FCE5762D8}" type="slidenum">
              <a:rPr lang="en-US" smtClean="0"/>
              <a:t>61</a:t>
            </a:fld>
            <a:endParaRPr lang="en-US"/>
          </a:p>
        </p:txBody>
      </p:sp>
    </p:spTree>
    <p:extLst>
      <p:ext uri="{BB962C8B-B14F-4D97-AF65-F5344CB8AC3E}">
        <p14:creationId xmlns:p14="http://schemas.microsoft.com/office/powerpoint/2010/main" val="42064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6CB69-4096-4D25-97C5-5E336DD5B06B}"/>
              </a:ext>
            </a:extLst>
          </p:cNvPr>
          <p:cNvSpPr>
            <a:spLocks noGrp="1"/>
          </p:cNvSpPr>
          <p:nvPr>
            <p:ph idx="1"/>
          </p:nvPr>
        </p:nvSpPr>
        <p:spPr>
          <a:xfrm>
            <a:off x="838200" y="397565"/>
            <a:ext cx="10515600" cy="5779398"/>
          </a:xfrm>
        </p:spPr>
        <p:txBody>
          <a:bodyPr>
            <a:normAutofit/>
          </a:bodyPr>
          <a:lstStyle/>
          <a:p>
            <a:pPr marL="0" indent="0">
              <a:buNone/>
            </a:pPr>
            <a:r>
              <a:rPr lang="el-GR" sz="2400" b="1" dirty="0">
                <a:latin typeface="+mj-lt"/>
              </a:rPr>
              <a:t>Εξάσκηση σε φυσικές περιστάσεις επικοινωνίας:</a:t>
            </a:r>
            <a:r>
              <a:rPr lang="el-GR" sz="2400" dirty="0">
                <a:latin typeface="+mj-lt"/>
              </a:rPr>
              <a:t> </a:t>
            </a:r>
          </a:p>
          <a:p>
            <a:pPr marL="0" indent="0">
              <a:buNone/>
            </a:pPr>
            <a:r>
              <a:rPr lang="el-GR" sz="2400" dirty="0">
                <a:latin typeface="+mj-lt"/>
              </a:rPr>
              <a:t>Εδώ εντάσσονται οι δραματοποιήσεις και τα παιχνίδια ρόλων, οι προσομοιώσεις, οι συζητήσεις με φυσικό ομιλητή στην τάξη, η ανταλλαγή ηλεκτρονικών μηνυμάτων (που είναι ένα υβριδικό είδος ανάμεσα στον προφορικό και τον γραπτό λόγο), η συμμετοχή σε ένα φόρουμ στο διαδίκτυο. </a:t>
            </a:r>
          </a:p>
          <a:p>
            <a:pPr marL="0" indent="0">
              <a:buNone/>
            </a:pPr>
            <a:r>
              <a:rPr lang="el-GR" sz="2400" dirty="0">
                <a:latin typeface="+mj-lt"/>
              </a:rPr>
              <a:t>Οι δύο τελευταίες δραστηριότητες προτείνονται για τους μαθητές που συναντούν δυσκολίες στον προφορικό λόγο λόγω χρόνου. Τα κείμενα αυτά στο διαδίκτυο έχουν πολλά από τα χαρακτηριστικά του προφορικού, προσφέρουν συγχρόνως και την πολυτέλεια του να τροποποιήσει κανείς αυτό που γράφει, να διορθώσει τα λάθη, να το σχεδιάσει καλύτερα, εφόσον ο χρόνος δεν πιέζει. </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E8EE11D1-5885-4363-8E7C-ABA8EA8A055E}"/>
              </a:ext>
            </a:extLst>
          </p:cNvPr>
          <p:cNvSpPr>
            <a:spLocks noGrp="1"/>
          </p:cNvSpPr>
          <p:nvPr>
            <p:ph type="sldNum" sz="quarter" idx="12"/>
          </p:nvPr>
        </p:nvSpPr>
        <p:spPr/>
        <p:txBody>
          <a:bodyPr/>
          <a:lstStyle/>
          <a:p>
            <a:fld id="{CC1A34D1-28C2-40C0-A0F4-109FCE5762D8}" type="slidenum">
              <a:rPr lang="en-US" smtClean="0"/>
              <a:t>62</a:t>
            </a:fld>
            <a:endParaRPr lang="en-US"/>
          </a:p>
        </p:txBody>
      </p:sp>
    </p:spTree>
    <p:extLst>
      <p:ext uri="{BB962C8B-B14F-4D97-AF65-F5344CB8AC3E}">
        <p14:creationId xmlns:p14="http://schemas.microsoft.com/office/powerpoint/2010/main" val="19700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66AC13-13BB-45C9-9568-F948A1F7427D}"/>
              </a:ext>
            </a:extLst>
          </p:cNvPr>
          <p:cNvSpPr>
            <a:spLocks noGrp="1"/>
          </p:cNvSpPr>
          <p:nvPr>
            <p:ph idx="1"/>
          </p:nvPr>
        </p:nvSpPr>
        <p:spPr>
          <a:xfrm>
            <a:off x="838200" y="795130"/>
            <a:ext cx="10515600" cy="5381833"/>
          </a:xfrm>
        </p:spPr>
        <p:txBody>
          <a:bodyPr/>
          <a:lstStyle/>
          <a:p>
            <a:pPr marL="0" indent="0">
              <a:buNone/>
            </a:pPr>
            <a:r>
              <a:rPr lang="el-GR" sz="2400" b="1" dirty="0">
                <a:latin typeface="+mj-lt"/>
              </a:rPr>
              <a:t>Μετάφραση:</a:t>
            </a:r>
            <a:r>
              <a:rPr lang="el-GR" sz="2400" dirty="0">
                <a:latin typeface="+mj-lt"/>
              </a:rPr>
              <a:t> </a:t>
            </a:r>
          </a:p>
          <a:p>
            <a:pPr marL="0" indent="0">
              <a:buNone/>
            </a:pPr>
            <a:r>
              <a:rPr lang="el-GR" sz="2400" dirty="0">
                <a:latin typeface="+mj-lt"/>
              </a:rPr>
              <a:t>Οι μαθητές, κατά τα αρχικά στάδια εκμάθησης μιας ξένης γλώσσας, συχνά καταφεύγουν στη μετάφραση φράσεων και λέξεων από την ξένη στη μητρική τους γλώσσα, για να κατανοήσουν ευκολότερα και γρηγορότερα νοήματα που αυτές εκφράζουν. </a:t>
            </a:r>
            <a:endParaRPr lang="en-US" sz="2400" dirty="0">
              <a:latin typeface="+mj-lt"/>
            </a:endParaRPr>
          </a:p>
          <a:p>
            <a:pPr marL="0" indent="0">
              <a:buNone/>
            </a:pPr>
            <a:r>
              <a:rPr lang="el-GR" sz="2400" b="1" dirty="0">
                <a:latin typeface="+mj-lt"/>
              </a:rPr>
              <a:t>Μεταφορά:</a:t>
            </a:r>
          </a:p>
          <a:p>
            <a:pPr marL="0" indent="0">
              <a:buNone/>
            </a:pPr>
            <a:r>
              <a:rPr lang="el-GR" sz="2400" dirty="0">
                <a:latin typeface="+mj-lt"/>
              </a:rPr>
              <a:t>Από όσα ήδη γνωρίζουν οι μαθητές γύρω/σχετικά με τη νέα γλώσσα που μαθαίνουν ή ακόμα και τη μητρική τους γλώσσα, διευκολύνονται στο να αποκτήσουν ή να κατανοήσουν νέα γνώση καθώς μεταφέρουν στο νέο περιβάλλον τις γνώσεις που ήδη έχουν αποκτήσει. </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F1B78306-C17F-4B03-9279-B68EB83E431F}"/>
              </a:ext>
            </a:extLst>
          </p:cNvPr>
          <p:cNvSpPr>
            <a:spLocks noGrp="1"/>
          </p:cNvSpPr>
          <p:nvPr>
            <p:ph type="sldNum" sz="quarter" idx="12"/>
          </p:nvPr>
        </p:nvSpPr>
        <p:spPr/>
        <p:txBody>
          <a:bodyPr/>
          <a:lstStyle/>
          <a:p>
            <a:fld id="{CC1A34D1-28C2-40C0-A0F4-109FCE5762D8}" type="slidenum">
              <a:rPr lang="en-US" smtClean="0"/>
              <a:t>63</a:t>
            </a:fld>
            <a:endParaRPr lang="en-US"/>
          </a:p>
        </p:txBody>
      </p:sp>
    </p:spTree>
    <p:extLst>
      <p:ext uri="{BB962C8B-B14F-4D97-AF65-F5344CB8AC3E}">
        <p14:creationId xmlns:p14="http://schemas.microsoft.com/office/powerpoint/2010/main" val="326409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34C5A-58F1-4B71-9C46-262232443137}"/>
              </a:ext>
            </a:extLst>
          </p:cNvPr>
          <p:cNvSpPr>
            <a:spLocks noGrp="1"/>
          </p:cNvSpPr>
          <p:nvPr>
            <p:ph idx="1"/>
          </p:nvPr>
        </p:nvSpPr>
        <p:spPr>
          <a:xfrm>
            <a:off x="838200" y="742122"/>
            <a:ext cx="10515600" cy="5434841"/>
          </a:xfrm>
        </p:spPr>
        <p:txBody>
          <a:bodyPr/>
          <a:lstStyle/>
          <a:p>
            <a:pPr marL="0" indent="0">
              <a:buNone/>
            </a:pPr>
            <a:r>
              <a:rPr lang="el-GR" sz="2400" b="1" dirty="0">
                <a:latin typeface="+mj-lt"/>
              </a:rPr>
              <a:t>Εναλλαγή γλωσσικού κώδικα:</a:t>
            </a:r>
          </a:p>
          <a:p>
            <a:pPr marL="0" indent="0">
              <a:buNone/>
            </a:pPr>
            <a:r>
              <a:rPr lang="el-GR" sz="2400" dirty="0">
                <a:latin typeface="+mj-lt"/>
              </a:rPr>
              <a:t>Στα πρώτα επίπεδα εκμάθησης της γλώσσας είναι πιθανό ο μαθητής να προσπαθεί να ανταποκριθεί στο πρόβλημα του ελλιπούς λεξιλογίου χρησιμοποιώντας λέξεις από τη μητρική, ειδικά όσες κατά τη γνώμη του είναι πιθανό να παρουσιάζουν ομοιότητα με τις λέξεις της γλώσσας που μαθαίνει ή να εκφέρει λέξεις της μητρικής συνοδεύοντάς τες με κατάλληλες χειρονομίες, έτσι ώστε να γίνει κατανοητός. Ενθαρρύνουμε την στάση αυτή για να δείξουμε ότι αυτό που μας ενδιαφέρει, σε ένα πρώτο στάδιο εκμάθησης της γλώσσας, είναι η συνεχής ροή (</a:t>
            </a:r>
            <a:r>
              <a:rPr lang="en-US" sz="2400" dirty="0">
                <a:latin typeface="+mj-lt"/>
              </a:rPr>
              <a:t>fluency</a:t>
            </a:r>
            <a:r>
              <a:rPr lang="el-GR" sz="2400" dirty="0">
                <a:latin typeface="+mj-lt"/>
              </a:rPr>
              <a:t>) και όχι η ακρίβεια ή η ορθότητα. </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C52C8DF9-0944-4EBA-B9E1-226C12A65585}"/>
              </a:ext>
            </a:extLst>
          </p:cNvPr>
          <p:cNvSpPr>
            <a:spLocks noGrp="1"/>
          </p:cNvSpPr>
          <p:nvPr>
            <p:ph type="sldNum" sz="quarter" idx="12"/>
          </p:nvPr>
        </p:nvSpPr>
        <p:spPr/>
        <p:txBody>
          <a:bodyPr/>
          <a:lstStyle/>
          <a:p>
            <a:fld id="{CC1A34D1-28C2-40C0-A0F4-109FCE5762D8}" type="slidenum">
              <a:rPr lang="en-US" smtClean="0"/>
              <a:t>64</a:t>
            </a:fld>
            <a:endParaRPr lang="en-US"/>
          </a:p>
        </p:txBody>
      </p:sp>
    </p:spTree>
    <p:extLst>
      <p:ext uri="{BB962C8B-B14F-4D97-AF65-F5344CB8AC3E}">
        <p14:creationId xmlns:p14="http://schemas.microsoft.com/office/powerpoint/2010/main" val="270584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3106F-BB09-44B1-BCE5-DEDCDE211DA4}"/>
              </a:ext>
            </a:extLst>
          </p:cNvPr>
          <p:cNvSpPr>
            <a:spLocks noGrp="1"/>
          </p:cNvSpPr>
          <p:nvPr>
            <p:ph idx="1"/>
          </p:nvPr>
        </p:nvSpPr>
        <p:spPr>
          <a:xfrm>
            <a:off x="838200" y="901148"/>
            <a:ext cx="10515600" cy="5275815"/>
          </a:xfrm>
        </p:spPr>
        <p:txBody>
          <a:bodyPr/>
          <a:lstStyle/>
          <a:p>
            <a:pPr marL="0" indent="0">
              <a:buNone/>
            </a:pPr>
            <a:r>
              <a:rPr lang="el-GR" sz="2400" b="1" dirty="0">
                <a:latin typeface="+mj-lt"/>
              </a:rPr>
              <a:t>Αίτημα για βοήθεια από τον συνομιλητή:</a:t>
            </a:r>
            <a:r>
              <a:rPr lang="el-GR" sz="2400" dirty="0">
                <a:latin typeface="+mj-lt"/>
              </a:rPr>
              <a:t> </a:t>
            </a:r>
          </a:p>
          <a:p>
            <a:pPr marL="0" indent="0">
              <a:buNone/>
            </a:pPr>
            <a:r>
              <a:rPr lang="el-GR" sz="2400" dirty="0">
                <a:latin typeface="+mj-lt"/>
              </a:rPr>
              <a:t>Ο μαθητής ζητά τη βοήθεια για να αντιμετωπίσει κάποια δυσκολία κατά τη διάρκεια συνομιλίας ή να εξασφαλίσει ότι η χρήση μιας δομής ή λέξης είναι η σωστή. Στην αρχή αυτό γίνεται με αλλαγή στον επιτονισμό και μετά με ερώτηση. </a:t>
            </a:r>
            <a:endParaRPr lang="en-US" sz="2400" dirty="0">
              <a:latin typeface="+mj-lt"/>
            </a:endParaRPr>
          </a:p>
          <a:p>
            <a:pPr marL="0" indent="0">
              <a:buNone/>
            </a:pPr>
            <a:r>
              <a:rPr lang="el-GR" sz="2400" b="1" dirty="0">
                <a:latin typeface="+mj-lt"/>
              </a:rPr>
              <a:t>Αξιοποίηση </a:t>
            </a:r>
            <a:r>
              <a:rPr lang="el-GR" sz="2400" b="1" dirty="0" err="1">
                <a:latin typeface="+mj-lt"/>
              </a:rPr>
              <a:t>παραγλωσσικών</a:t>
            </a:r>
            <a:r>
              <a:rPr lang="el-GR" sz="2400" b="1" dirty="0">
                <a:latin typeface="+mj-lt"/>
              </a:rPr>
              <a:t> στοιχείων</a:t>
            </a:r>
            <a:r>
              <a:rPr lang="el-GR" sz="2400" dirty="0">
                <a:latin typeface="+mj-lt"/>
              </a:rPr>
              <a:t> (μίμηση, τονισμός, χειρονομίες): </a:t>
            </a:r>
          </a:p>
          <a:p>
            <a:pPr marL="0" indent="0">
              <a:buNone/>
            </a:pPr>
            <a:r>
              <a:rPr lang="el-GR" sz="2400" dirty="0">
                <a:latin typeface="+mj-lt"/>
              </a:rPr>
              <a:t>Συχνά, σε προβλήματα ανεπάρκειας σε λεξιλόγιο, το νόημα του μεταδιδόμενου μηνύματος περιγράφεται με χειρονομίες ή μιμήσεις αλλά και με εναλλαγές τονισμού κατά τη μετάδοση του μηνύματος.</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0D1CC55D-B9B5-44F5-99F5-37EC7BC2410A}"/>
              </a:ext>
            </a:extLst>
          </p:cNvPr>
          <p:cNvSpPr>
            <a:spLocks noGrp="1"/>
          </p:cNvSpPr>
          <p:nvPr>
            <p:ph type="sldNum" sz="quarter" idx="12"/>
          </p:nvPr>
        </p:nvSpPr>
        <p:spPr/>
        <p:txBody>
          <a:bodyPr/>
          <a:lstStyle/>
          <a:p>
            <a:fld id="{CC1A34D1-28C2-40C0-A0F4-109FCE5762D8}" type="slidenum">
              <a:rPr lang="en-US" smtClean="0"/>
              <a:t>65</a:t>
            </a:fld>
            <a:endParaRPr lang="en-US"/>
          </a:p>
        </p:txBody>
      </p:sp>
    </p:spTree>
    <p:extLst>
      <p:ext uri="{BB962C8B-B14F-4D97-AF65-F5344CB8AC3E}">
        <p14:creationId xmlns:p14="http://schemas.microsoft.com/office/powerpoint/2010/main" val="269986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1C334F-C844-4CD0-9E26-47FA62907A00}"/>
              </a:ext>
            </a:extLst>
          </p:cNvPr>
          <p:cNvSpPr>
            <a:spLocks noGrp="1"/>
          </p:cNvSpPr>
          <p:nvPr>
            <p:ph idx="1"/>
          </p:nvPr>
        </p:nvSpPr>
        <p:spPr>
          <a:xfrm>
            <a:off x="838200" y="381000"/>
            <a:ext cx="10515600" cy="5315572"/>
          </a:xfrm>
        </p:spPr>
        <p:txBody>
          <a:bodyPr>
            <a:normAutofit/>
          </a:bodyPr>
          <a:lstStyle/>
          <a:p>
            <a:pPr marL="0" indent="0">
              <a:lnSpc>
                <a:spcPct val="100000"/>
              </a:lnSpc>
              <a:spcBef>
                <a:spcPts val="0"/>
              </a:spcBef>
              <a:buNone/>
            </a:pPr>
            <a:r>
              <a:rPr lang="el-GR" sz="2400" b="1" dirty="0">
                <a:latin typeface="+mj-lt"/>
              </a:rPr>
              <a:t>Παραγωγή νέων λέξεων:</a:t>
            </a:r>
            <a:r>
              <a:rPr lang="el-GR" sz="2400" dirty="0">
                <a:latin typeface="+mj-lt"/>
              </a:rPr>
              <a:t> </a:t>
            </a:r>
          </a:p>
          <a:p>
            <a:pPr marL="0" indent="0">
              <a:lnSpc>
                <a:spcPct val="100000"/>
              </a:lnSpc>
              <a:spcBef>
                <a:spcPts val="0"/>
              </a:spcBef>
              <a:buNone/>
            </a:pPr>
            <a:r>
              <a:rPr lang="el-GR" sz="2400" dirty="0">
                <a:latin typeface="+mj-lt"/>
              </a:rPr>
              <a:t>Πρόκειται για εκφορά δυνατών αλλά όχι υπαρκτών λέξεων που γίνεται για την αντιμετώπιση ελλείψεων στο λεξιλόγιο, κυρίως. Ο μαθητής συνδυάζοντας λέξεις κάνει νέες παράγωγες ή σύνθετες, που είναι πιθανόν να υπακούν στους κανόνες σχηματισμού της προς εκμάθηση γλώσσας. Αν και η βιβλιογραφία δεν αναφέρει παραδείγματα από την ελληνική θα μπορούσαμε να φέρουμε ως παράδειγμα το σχηματισμό της λέξης '</a:t>
            </a:r>
            <a:r>
              <a:rPr lang="el-GR" sz="2400" dirty="0" err="1">
                <a:latin typeface="+mj-lt"/>
              </a:rPr>
              <a:t>αερόπτερο</a:t>
            </a:r>
            <a:r>
              <a:rPr lang="el-GR" sz="2400" dirty="0">
                <a:latin typeface="+mj-lt"/>
              </a:rPr>
              <a:t>', αντί της λέξης ανεμόπτερο και σύμφωνα με το πρότυπο σχηματισμού της λέξης αεροπλάνο. </a:t>
            </a:r>
          </a:p>
          <a:p>
            <a:pPr marL="0" indent="0">
              <a:lnSpc>
                <a:spcPct val="100000"/>
              </a:lnSpc>
              <a:spcBef>
                <a:spcPts val="0"/>
              </a:spcBef>
              <a:buNone/>
            </a:pPr>
            <a:endParaRPr lang="el-GR" sz="2400" dirty="0">
              <a:latin typeface="+mj-lt"/>
            </a:endParaRPr>
          </a:p>
          <a:p>
            <a:pPr marL="0" indent="0">
              <a:lnSpc>
                <a:spcPct val="100000"/>
              </a:lnSpc>
              <a:spcBef>
                <a:spcPts val="0"/>
              </a:spcBef>
              <a:buNone/>
            </a:pPr>
            <a:r>
              <a:rPr lang="el-GR" sz="2400" b="1" dirty="0">
                <a:latin typeface="+mj-lt"/>
              </a:rPr>
              <a:t>Χρήση παράφρασης ή συνώνυμης λέξης:</a:t>
            </a:r>
            <a:r>
              <a:rPr lang="el-GR" sz="2400" dirty="0">
                <a:latin typeface="+mj-lt"/>
              </a:rPr>
              <a:t> </a:t>
            </a:r>
          </a:p>
          <a:p>
            <a:pPr marL="0" indent="0">
              <a:lnSpc>
                <a:spcPct val="100000"/>
              </a:lnSpc>
              <a:spcBef>
                <a:spcPts val="0"/>
              </a:spcBef>
              <a:buNone/>
            </a:pPr>
            <a:r>
              <a:rPr lang="el-GR" sz="2400" dirty="0">
                <a:latin typeface="+mj-lt"/>
              </a:rPr>
              <a:t>Και πάλι για να αντιμετωπιστεί έλλειψη στο λεξιλόγιο, ο μαθητής αντικαθιστά τη λέξη που δεν μπορεί να θυμηθεί ή δεν ξέρει, με μια περιγραφή της (π.χ. 'αυτό που τρώμε μετά το φαγητό' αντί της λέξης επιδόρπιο) ή με μια συνώνυμη λέξη. </a:t>
            </a:r>
            <a:endParaRPr lang="en-US" sz="2400" dirty="0">
              <a:latin typeface="+mj-lt"/>
            </a:endParaRPr>
          </a:p>
          <a:p>
            <a:pPr marL="0" indent="0">
              <a:buNone/>
            </a:pPr>
            <a:endParaRPr lang="en-US" sz="2400" dirty="0">
              <a:latin typeface="+mj-lt"/>
            </a:endParaRPr>
          </a:p>
        </p:txBody>
      </p:sp>
      <p:sp>
        <p:nvSpPr>
          <p:cNvPr id="4" name="Slide Number Placeholder 3">
            <a:extLst>
              <a:ext uri="{FF2B5EF4-FFF2-40B4-BE49-F238E27FC236}">
                <a16:creationId xmlns:a16="http://schemas.microsoft.com/office/drawing/2014/main" id="{773F64F7-D3D3-4B1D-AD7E-6B946B6150C2}"/>
              </a:ext>
            </a:extLst>
          </p:cNvPr>
          <p:cNvSpPr>
            <a:spLocks noGrp="1"/>
          </p:cNvSpPr>
          <p:nvPr>
            <p:ph type="sldNum" sz="quarter" idx="12"/>
          </p:nvPr>
        </p:nvSpPr>
        <p:spPr/>
        <p:txBody>
          <a:bodyPr/>
          <a:lstStyle/>
          <a:p>
            <a:fld id="{CC1A34D1-28C2-40C0-A0F4-109FCE5762D8}" type="slidenum">
              <a:rPr lang="en-US" smtClean="0"/>
              <a:t>66</a:t>
            </a:fld>
            <a:endParaRPr lang="en-US"/>
          </a:p>
        </p:txBody>
      </p:sp>
    </p:spTree>
    <p:extLst>
      <p:ext uri="{BB962C8B-B14F-4D97-AF65-F5344CB8AC3E}">
        <p14:creationId xmlns:p14="http://schemas.microsoft.com/office/powerpoint/2010/main" val="106778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1CB2F4-6B66-4E9B-8B6C-F6CA0DEA5FEB}"/>
              </a:ext>
            </a:extLst>
          </p:cNvPr>
          <p:cNvSpPr>
            <a:spLocks noGrp="1"/>
          </p:cNvSpPr>
          <p:nvPr>
            <p:ph idx="1"/>
          </p:nvPr>
        </p:nvSpPr>
        <p:spPr>
          <a:xfrm>
            <a:off x="838200" y="728870"/>
            <a:ext cx="10515600" cy="5448093"/>
          </a:xfrm>
        </p:spPr>
        <p:txBody>
          <a:bodyPr/>
          <a:lstStyle/>
          <a:p>
            <a:pPr marL="0" indent="0">
              <a:buNone/>
            </a:pPr>
            <a:r>
              <a:rPr lang="el-GR" sz="2400" b="1" dirty="0">
                <a:latin typeface="+mj-lt"/>
              </a:rPr>
              <a:t>Αίτημα για διόρθωση λαθών/νοήματος:</a:t>
            </a:r>
            <a:r>
              <a:rPr lang="el-GR" sz="2400" dirty="0">
                <a:latin typeface="+mj-lt"/>
              </a:rPr>
              <a:t> </a:t>
            </a:r>
          </a:p>
          <a:p>
            <a:pPr marL="0" indent="0">
              <a:buNone/>
            </a:pPr>
            <a:r>
              <a:rPr lang="el-GR" sz="2400" dirty="0">
                <a:latin typeface="+mj-lt"/>
              </a:rPr>
              <a:t>Με τη στρατηγική αυτή ο μαθητής μπορεί να αναζητήσει βοήθεια από τον δάσκαλο, τους συμμαθητές ή έναν φυσικό ομιλητή, για να του διορθώνουν τυχόν λάθη που κάνει κατά την εκφορά λόγου στην ξένη γλώσσα. </a:t>
            </a:r>
            <a:endParaRPr lang="en-US" sz="2400" dirty="0">
              <a:latin typeface="+mj-lt"/>
            </a:endParaRPr>
          </a:p>
          <a:p>
            <a:pPr marL="0" indent="0">
              <a:buNone/>
            </a:pPr>
            <a:r>
              <a:rPr lang="el-GR" sz="2400" b="1" dirty="0">
                <a:latin typeface="+mj-lt"/>
              </a:rPr>
              <a:t>Χρήση πηγών:</a:t>
            </a:r>
          </a:p>
          <a:p>
            <a:pPr marL="0" indent="0">
              <a:buNone/>
            </a:pPr>
            <a:r>
              <a:rPr lang="el-GR" sz="2400" dirty="0">
                <a:latin typeface="+mj-lt"/>
              </a:rPr>
              <a:t>Ο μαθητής εξοικειώνεται με τη χρήση πηγών, τη χρήση λεξικών, γραμματικών, καταλόγων λέξεων για να κατανοήσει καλύτερα ένα θέμα και για να μάθει το λεξιλόγιο που θα χρειαστεί. Μπορεί να χρησιμοποιεί διάφορα κείμενα αυθεντικού λόγου (εφημερίδες, ταξιδιωτικούς οδηγούς, έντυπα διαφημίσεων). </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1F639FA7-7FB4-4EB5-A811-28BBBFCC4269}"/>
              </a:ext>
            </a:extLst>
          </p:cNvPr>
          <p:cNvSpPr>
            <a:spLocks noGrp="1"/>
          </p:cNvSpPr>
          <p:nvPr>
            <p:ph type="sldNum" sz="quarter" idx="12"/>
          </p:nvPr>
        </p:nvSpPr>
        <p:spPr/>
        <p:txBody>
          <a:bodyPr/>
          <a:lstStyle/>
          <a:p>
            <a:fld id="{CC1A34D1-28C2-40C0-A0F4-109FCE5762D8}" type="slidenum">
              <a:rPr lang="en-US" smtClean="0"/>
              <a:t>67</a:t>
            </a:fld>
            <a:endParaRPr lang="en-US"/>
          </a:p>
        </p:txBody>
      </p:sp>
    </p:spTree>
    <p:extLst>
      <p:ext uri="{BB962C8B-B14F-4D97-AF65-F5344CB8AC3E}">
        <p14:creationId xmlns:p14="http://schemas.microsoft.com/office/powerpoint/2010/main" val="32161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44EAAD-46A3-460E-ADC2-B5DE76CF7255}"/>
              </a:ext>
            </a:extLst>
          </p:cNvPr>
          <p:cNvSpPr>
            <a:spLocks noGrp="1"/>
          </p:cNvSpPr>
          <p:nvPr>
            <p:ph idx="1"/>
          </p:nvPr>
        </p:nvSpPr>
        <p:spPr>
          <a:xfrm>
            <a:off x="838200" y="457200"/>
            <a:ext cx="10515600" cy="5434841"/>
          </a:xfrm>
        </p:spPr>
        <p:txBody>
          <a:bodyPr>
            <a:normAutofit/>
          </a:bodyPr>
          <a:lstStyle/>
          <a:p>
            <a:pPr marL="0" indent="0">
              <a:buNone/>
            </a:pPr>
            <a:r>
              <a:rPr lang="el-GR" sz="2400" b="1" dirty="0">
                <a:latin typeface="+mj-lt"/>
              </a:rPr>
              <a:t>Τοποθέτηση νέων λέξεων σε συγκείμενο:</a:t>
            </a:r>
            <a:r>
              <a:rPr lang="el-GR" sz="2400" dirty="0">
                <a:latin typeface="+mj-lt"/>
              </a:rPr>
              <a:t> </a:t>
            </a:r>
          </a:p>
          <a:p>
            <a:pPr marL="0" indent="0">
              <a:buNone/>
            </a:pPr>
            <a:r>
              <a:rPr lang="el-GR" sz="2400" dirty="0">
                <a:latin typeface="+mj-lt"/>
              </a:rPr>
              <a:t>Άμεσα συνδεδεμένη με την προηγούμενη, η στρατηγική αυτή αναφέρεται στην ικανότητα χρήσης των λέξεων που προέρχονται από την ομαδοποίηση λεξιλογίου σε άλλες περιστάσεις επικοινωνίας (π.χ. ικανότητα μεταφοράς του λεξιλογίου που συγκέντρωσε από αγγελίες για ενοικίαση σπιτιών, σε περίσταση που απαιτεί από αυτόν να περιγράψει το σπίτι του). </a:t>
            </a:r>
            <a:endParaRPr lang="en-US" sz="2400" dirty="0">
              <a:latin typeface="+mj-lt"/>
            </a:endParaRPr>
          </a:p>
          <a:p>
            <a:pPr marL="0" indent="0">
              <a:buNone/>
            </a:pPr>
            <a:r>
              <a:rPr lang="el-GR" sz="2400" b="1" dirty="0">
                <a:latin typeface="+mj-lt"/>
              </a:rPr>
              <a:t>Αναγνώριση του στόχου μιας δραστηριότητας:</a:t>
            </a:r>
            <a:r>
              <a:rPr lang="el-GR" sz="2400" dirty="0">
                <a:latin typeface="+mj-lt"/>
              </a:rPr>
              <a:t> </a:t>
            </a:r>
          </a:p>
          <a:p>
            <a:pPr marL="0" indent="0">
              <a:buNone/>
            </a:pPr>
            <a:r>
              <a:rPr lang="el-GR" sz="2400" dirty="0">
                <a:latin typeface="+mj-lt"/>
              </a:rPr>
              <a:t>Ο μαθητής διευκολύνεται στο να κατακτήσει τον στόχο και να οργανώσει συστηματικά τον τρόπο που μαθαίνει. Για τον προφορικό λόγο, η στρατηγική έχει να κάνει με την ικανότητα διάκρισης του στόχου ανά περίσταση συνομιλίας, με την ικανότητα εντοπισμού του στόχου όλων των ασκήσεων που γίνονται στην τάξη και αφορούν στην παραγωγή προφορικού</a:t>
            </a:r>
            <a:r>
              <a:rPr lang="el-GR" dirty="0"/>
              <a:t>. </a:t>
            </a:r>
            <a:endParaRPr lang="en-US" dirty="0"/>
          </a:p>
          <a:p>
            <a:endParaRPr lang="en-US" dirty="0"/>
          </a:p>
        </p:txBody>
      </p:sp>
      <p:sp>
        <p:nvSpPr>
          <p:cNvPr id="4" name="Slide Number Placeholder 3">
            <a:extLst>
              <a:ext uri="{FF2B5EF4-FFF2-40B4-BE49-F238E27FC236}">
                <a16:creationId xmlns:a16="http://schemas.microsoft.com/office/drawing/2014/main" id="{2D55923D-7A64-4980-84EA-DAAB8B1DA10F}"/>
              </a:ext>
            </a:extLst>
          </p:cNvPr>
          <p:cNvSpPr>
            <a:spLocks noGrp="1"/>
          </p:cNvSpPr>
          <p:nvPr>
            <p:ph type="sldNum" sz="quarter" idx="12"/>
          </p:nvPr>
        </p:nvSpPr>
        <p:spPr/>
        <p:txBody>
          <a:bodyPr/>
          <a:lstStyle/>
          <a:p>
            <a:fld id="{CC1A34D1-28C2-40C0-A0F4-109FCE5762D8}" type="slidenum">
              <a:rPr lang="en-US" smtClean="0"/>
              <a:t>68</a:t>
            </a:fld>
            <a:endParaRPr lang="en-US"/>
          </a:p>
        </p:txBody>
      </p:sp>
    </p:spTree>
    <p:extLst>
      <p:ext uri="{BB962C8B-B14F-4D97-AF65-F5344CB8AC3E}">
        <p14:creationId xmlns:p14="http://schemas.microsoft.com/office/powerpoint/2010/main" val="291131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DD856-0734-42B3-A0CB-BBFCC0D71A66}"/>
              </a:ext>
            </a:extLst>
          </p:cNvPr>
          <p:cNvSpPr>
            <a:spLocks noGrp="1"/>
          </p:cNvSpPr>
          <p:nvPr>
            <p:ph idx="1"/>
          </p:nvPr>
        </p:nvSpPr>
        <p:spPr>
          <a:xfrm>
            <a:off x="838200" y="768626"/>
            <a:ext cx="10515600" cy="5408337"/>
          </a:xfrm>
        </p:spPr>
        <p:txBody>
          <a:bodyPr/>
          <a:lstStyle/>
          <a:p>
            <a:pPr marL="0" indent="0">
              <a:buNone/>
            </a:pPr>
            <a:r>
              <a:rPr lang="el-GR" sz="2400" b="1" dirty="0">
                <a:latin typeface="+mj-lt"/>
              </a:rPr>
              <a:t>Σχεδιασμός/προετοιμασία προφορικού μηνύματος:</a:t>
            </a:r>
            <a:r>
              <a:rPr lang="el-GR" sz="2400" dirty="0">
                <a:latin typeface="+mj-lt"/>
              </a:rPr>
              <a:t> </a:t>
            </a:r>
          </a:p>
          <a:p>
            <a:pPr marL="0" indent="0">
              <a:buNone/>
            </a:pPr>
            <a:r>
              <a:rPr lang="el-GR" sz="2400" dirty="0">
                <a:latin typeface="+mj-lt"/>
              </a:rPr>
              <a:t>Ο μαθητής περιγράφει τι θα κάνει και τι γνωστικούς στόχους έχει η δραστηριότητα αυτή. Στη συνέχεια βρίσκει τα γλωσσικά στοιχεία που θα του χρειαστούν (χρόνοι, γραμματική, λεξιλόγιο) και αξιολογεί τη δραστηριότητα ως προς το αν πρόκειται για κάτι με το οποίο θα διδαχθεί κάτι καινούριο ή ήδη γνωστό. Η </a:t>
            </a:r>
            <a:r>
              <a:rPr lang="el-GR" sz="2400" dirty="0" err="1">
                <a:latin typeface="+mj-lt"/>
              </a:rPr>
              <a:t>μεταγνωστική</a:t>
            </a:r>
            <a:r>
              <a:rPr lang="el-GR" sz="2400" dirty="0">
                <a:latin typeface="+mj-lt"/>
              </a:rPr>
              <a:t> αυτή στρατηγική συνδέεται και με τη χρήση πηγών. Για την παραγωγή προφορικού λόγου, η 'συλλογή' του υλικού αυτού ή η προετοιμασία θα αφορά σε συγκεκριμένη περίσταση επικοινωνίας και θα εμπλέκει και την εξάσκηση και τον έλεγχο της σωστής προφοράς, του σωστού επιτονισμού. </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11744D40-54D9-42FE-8745-CEB7568F1FE8}"/>
              </a:ext>
            </a:extLst>
          </p:cNvPr>
          <p:cNvSpPr>
            <a:spLocks noGrp="1"/>
          </p:cNvSpPr>
          <p:nvPr>
            <p:ph type="sldNum" sz="quarter" idx="12"/>
          </p:nvPr>
        </p:nvSpPr>
        <p:spPr/>
        <p:txBody>
          <a:bodyPr/>
          <a:lstStyle/>
          <a:p>
            <a:fld id="{CC1A34D1-28C2-40C0-A0F4-109FCE5762D8}" type="slidenum">
              <a:rPr lang="en-US" smtClean="0"/>
              <a:t>69</a:t>
            </a:fld>
            <a:endParaRPr lang="en-US"/>
          </a:p>
        </p:txBody>
      </p:sp>
    </p:spTree>
    <p:extLst>
      <p:ext uri="{BB962C8B-B14F-4D97-AF65-F5344CB8AC3E}">
        <p14:creationId xmlns:p14="http://schemas.microsoft.com/office/powerpoint/2010/main" val="29345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ΔΡΑΣΤΗΡΙΟΤΗΤΑ</a:t>
            </a:r>
            <a:br>
              <a:rPr lang="el-GR" dirty="0"/>
            </a:br>
            <a:endParaRPr lang="el-GR" dirty="0"/>
          </a:p>
        </p:txBody>
      </p:sp>
      <p:sp>
        <p:nvSpPr>
          <p:cNvPr id="3" name="Θέση περιεχομένου 2"/>
          <p:cNvSpPr>
            <a:spLocks noGrp="1"/>
          </p:cNvSpPr>
          <p:nvPr>
            <p:ph idx="1"/>
          </p:nvPr>
        </p:nvSpPr>
        <p:spPr/>
        <p:txBody>
          <a:bodyPr>
            <a:normAutofit/>
          </a:bodyPr>
          <a:lstStyle/>
          <a:p>
            <a:pPr marL="0" indent="0">
              <a:buNone/>
            </a:pPr>
            <a:r>
              <a:rPr lang="el-GR" sz="5400" dirty="0">
                <a:latin typeface="+mj-lt"/>
              </a:rPr>
              <a:t>Απαντήστε στις ερωτήσεις του ερωτηματολογίου</a:t>
            </a:r>
            <a:r>
              <a:rPr lang="en-US" sz="5400" dirty="0">
                <a:latin typeface="+mj-lt"/>
              </a:rPr>
              <a:t>.</a:t>
            </a:r>
            <a:endParaRPr lang="el-GR" sz="5400" dirty="0">
              <a:latin typeface="+mj-lt"/>
            </a:endParaRPr>
          </a:p>
          <a:p>
            <a:endParaRPr lang="el-GR" sz="4000" dirty="0"/>
          </a:p>
        </p:txBody>
      </p:sp>
    </p:spTree>
    <p:extLst>
      <p:ext uri="{BB962C8B-B14F-4D97-AF65-F5344CB8AC3E}">
        <p14:creationId xmlns:p14="http://schemas.microsoft.com/office/powerpoint/2010/main" val="384390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EC7D5D-A7DD-41B1-B604-40A634402EF6}"/>
              </a:ext>
            </a:extLst>
          </p:cNvPr>
          <p:cNvSpPr>
            <a:spLocks noGrp="1"/>
          </p:cNvSpPr>
          <p:nvPr>
            <p:ph idx="1"/>
          </p:nvPr>
        </p:nvSpPr>
        <p:spPr>
          <a:xfrm>
            <a:off x="838200" y="728870"/>
            <a:ext cx="10515600" cy="5448093"/>
          </a:xfrm>
        </p:spPr>
        <p:txBody>
          <a:bodyPr>
            <a:normAutofit/>
          </a:bodyPr>
          <a:lstStyle/>
          <a:p>
            <a:pPr marL="0" indent="0">
              <a:buNone/>
            </a:pPr>
            <a:r>
              <a:rPr lang="el-GR" b="1" dirty="0">
                <a:latin typeface="+mj-lt"/>
              </a:rPr>
              <a:t>Αναζήτηση ευκαιριών για εξάσκηση:</a:t>
            </a:r>
            <a:r>
              <a:rPr lang="el-GR" dirty="0">
                <a:latin typeface="+mj-lt"/>
              </a:rPr>
              <a:t> </a:t>
            </a:r>
          </a:p>
          <a:p>
            <a:pPr marL="0" indent="0">
              <a:buNone/>
            </a:pPr>
            <a:r>
              <a:rPr lang="el-GR" dirty="0">
                <a:latin typeface="+mj-lt"/>
              </a:rPr>
              <a:t>Για την παραγωγή προφορικού λόγου θα μπορούσε να περιλαμβάνει την αναζήτηση φυσικών ομιλητών. </a:t>
            </a:r>
            <a:endParaRPr lang="en-US" dirty="0">
              <a:latin typeface="+mj-lt"/>
            </a:endParaRPr>
          </a:p>
          <a:p>
            <a:pPr marL="0" indent="0">
              <a:buNone/>
            </a:pPr>
            <a:r>
              <a:rPr lang="el-GR" b="1" dirty="0" err="1">
                <a:latin typeface="+mj-lt"/>
              </a:rPr>
              <a:t>Αυτοαξιολόγηση</a:t>
            </a:r>
            <a:r>
              <a:rPr lang="el-GR" b="1" dirty="0">
                <a:latin typeface="+mj-lt"/>
              </a:rPr>
              <a:t>:</a:t>
            </a:r>
            <a:r>
              <a:rPr lang="el-GR" dirty="0">
                <a:latin typeface="+mj-lt"/>
              </a:rPr>
              <a:t> </a:t>
            </a:r>
          </a:p>
          <a:p>
            <a:pPr marL="0" indent="0">
              <a:buNone/>
            </a:pPr>
            <a:r>
              <a:rPr lang="el-GR" dirty="0">
                <a:latin typeface="+mj-lt"/>
              </a:rPr>
              <a:t>Ο μαθητής συγκεντρώνει τις διορθώσεις που του έγιναν ή παρατηρεί τα λάθη του σε ηχογράφηση ή ακόμη ελέγχει τους στόχους που έχει κατακτήσει, είτε συγκρινόμενος με τους συμμαθητές του, είτε με τους φυσικούς ομιλητές. </a:t>
            </a:r>
            <a:endParaRPr lang="en-US" dirty="0">
              <a:latin typeface="+mj-lt"/>
            </a:endParaRPr>
          </a:p>
          <a:p>
            <a:pPr marL="0" indent="0">
              <a:buNone/>
            </a:pPr>
            <a:r>
              <a:rPr lang="el-GR" b="1" dirty="0">
                <a:latin typeface="+mj-lt"/>
              </a:rPr>
              <a:t>Ερωτήσεις για επαλήθευση ή αποσαφήνιση:</a:t>
            </a:r>
            <a:r>
              <a:rPr lang="el-GR" dirty="0">
                <a:latin typeface="+mj-lt"/>
              </a:rPr>
              <a:t> </a:t>
            </a:r>
          </a:p>
          <a:p>
            <a:pPr marL="0" indent="0">
              <a:buNone/>
            </a:pPr>
            <a:r>
              <a:rPr lang="el-GR" dirty="0">
                <a:latin typeface="+mj-lt"/>
              </a:rPr>
              <a:t>Με τη στρατηγική αυτή ο μαθητής μπορεί να ξεπεράσει γλωσσικές δυσκολίες, να ελέγξει αν κατανοεί σωστά το συνομιλητή του, αλλά και να συνεισφέρει </a:t>
            </a:r>
            <a:r>
              <a:rPr lang="el-GR" dirty="0" err="1">
                <a:latin typeface="+mj-lt"/>
              </a:rPr>
              <a:t>συνομιλιακά</a:t>
            </a:r>
            <a:r>
              <a:rPr lang="el-GR" dirty="0">
                <a:latin typeface="+mj-lt"/>
              </a:rPr>
              <a:t> δείχνοντας ότι κατανοεί ό,τι ακούει. </a:t>
            </a:r>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id="{700856B6-1EE7-43B7-A8AF-3A31BB85EAC7}"/>
              </a:ext>
            </a:extLst>
          </p:cNvPr>
          <p:cNvSpPr>
            <a:spLocks noGrp="1"/>
          </p:cNvSpPr>
          <p:nvPr>
            <p:ph type="sldNum" sz="quarter" idx="12"/>
          </p:nvPr>
        </p:nvSpPr>
        <p:spPr/>
        <p:txBody>
          <a:bodyPr/>
          <a:lstStyle/>
          <a:p>
            <a:fld id="{CC1A34D1-28C2-40C0-A0F4-109FCE5762D8}" type="slidenum">
              <a:rPr lang="en-US" smtClean="0"/>
              <a:t>70</a:t>
            </a:fld>
            <a:endParaRPr lang="en-US"/>
          </a:p>
        </p:txBody>
      </p:sp>
    </p:spTree>
    <p:extLst>
      <p:ext uri="{BB962C8B-B14F-4D97-AF65-F5344CB8AC3E}">
        <p14:creationId xmlns:p14="http://schemas.microsoft.com/office/powerpoint/2010/main" val="235179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0F64-3A26-4F17-B18E-234E91FCD967}"/>
              </a:ext>
            </a:extLst>
          </p:cNvPr>
          <p:cNvSpPr>
            <a:spLocks noGrp="1"/>
          </p:cNvSpPr>
          <p:nvPr>
            <p:ph type="title"/>
          </p:nvPr>
        </p:nvSpPr>
        <p:spPr>
          <a:xfrm>
            <a:off x="838200" y="365126"/>
            <a:ext cx="10515600" cy="1039604"/>
          </a:xfrm>
        </p:spPr>
        <p:txBody>
          <a:bodyPr>
            <a:normAutofit fontScale="90000"/>
          </a:bodyPr>
          <a:lstStyle/>
          <a:p>
            <a:pPr algn="ctr"/>
            <a:br>
              <a:rPr lang="el-GR" sz="3600" dirty="0"/>
            </a:br>
            <a:br>
              <a:rPr lang="el-GR" sz="3600" dirty="0"/>
            </a:br>
            <a:br>
              <a:rPr lang="el-GR" sz="3600" dirty="0"/>
            </a:br>
            <a:endParaRPr lang="en-US" dirty="0"/>
          </a:p>
        </p:txBody>
      </p:sp>
      <p:sp>
        <p:nvSpPr>
          <p:cNvPr id="3" name="Content Placeholder 2">
            <a:extLst>
              <a:ext uri="{FF2B5EF4-FFF2-40B4-BE49-F238E27FC236}">
                <a16:creationId xmlns:a16="http://schemas.microsoft.com/office/drawing/2014/main" id="{E6F41948-E9D3-40D6-917A-54B9EACB3BBF}"/>
              </a:ext>
            </a:extLst>
          </p:cNvPr>
          <p:cNvSpPr>
            <a:spLocks noGrp="1"/>
          </p:cNvSpPr>
          <p:nvPr>
            <p:ph idx="1"/>
          </p:nvPr>
        </p:nvSpPr>
        <p:spPr>
          <a:xfrm>
            <a:off x="838200" y="1815762"/>
            <a:ext cx="10515600" cy="4361201"/>
          </a:xfrm>
        </p:spPr>
        <p:txBody>
          <a:bodyPr/>
          <a:lstStyle/>
          <a:p>
            <a:pPr marL="0" indent="0">
              <a:buNone/>
            </a:pPr>
            <a:r>
              <a:rPr lang="el-GR" sz="2400" b="1" dirty="0">
                <a:latin typeface="+mj-lt"/>
              </a:rPr>
              <a:t>Εύρεση της κεντρικής ιδέας και των επιμέρους στοιχείων του μηνύματος:</a:t>
            </a:r>
            <a:r>
              <a:rPr lang="el-GR" sz="2400" dirty="0">
                <a:latin typeface="+mj-lt"/>
              </a:rPr>
              <a:t> </a:t>
            </a:r>
          </a:p>
          <a:p>
            <a:pPr marL="0" indent="0">
              <a:buNone/>
            </a:pPr>
            <a:r>
              <a:rPr lang="el-GR" sz="2400" dirty="0">
                <a:latin typeface="+mj-lt"/>
              </a:rPr>
              <a:t>Ο δάσκαλος προετοιμάζει ερωτήσεις που για τους αρχάριους μπορεί να απαιτούν απάντηση του τύπου </a:t>
            </a:r>
            <a:r>
              <a:rPr lang="el-GR" sz="2400" i="1" dirty="0">
                <a:latin typeface="+mj-lt"/>
              </a:rPr>
              <a:t>ναι</a:t>
            </a:r>
            <a:r>
              <a:rPr lang="el-GR" sz="2400" dirty="0">
                <a:latin typeface="+mj-lt"/>
              </a:rPr>
              <a:t> ή </a:t>
            </a:r>
            <a:r>
              <a:rPr lang="el-GR" sz="2400" i="1" dirty="0">
                <a:latin typeface="+mj-lt"/>
              </a:rPr>
              <a:t>όχι</a:t>
            </a:r>
            <a:r>
              <a:rPr lang="el-GR" sz="2400" dirty="0">
                <a:latin typeface="+mj-lt"/>
              </a:rPr>
              <a:t>, αλλά στα υψηλότερα επίπεδα γλωσσομάθειας ζητά τα βασικά σημεία της δράσης ή το θέμα ενός επιμέρους κομματιού. </a:t>
            </a:r>
            <a:endParaRPr lang="en-US" sz="2400" dirty="0">
              <a:latin typeface="+mj-lt"/>
            </a:endParaRPr>
          </a:p>
          <a:p>
            <a:pPr marL="0" indent="0">
              <a:buNone/>
            </a:pPr>
            <a:r>
              <a:rPr lang="el-GR" sz="2400" dirty="0">
                <a:latin typeface="+mj-lt"/>
              </a:rPr>
              <a:t>Για την εστίαση σε επιμέρους στοιχεία θέτει ερωτήσεις που αναφέρονται σε λεπτομέρειες του μηνύματος και μπορούν να απαντηθούν γραπτώς, δίνει καταλόγους και διαγράμματα να συμπληρωθούν ή να ζητάει από τους μαθητές να κρατήσουν σημειώσεις κτλ.</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0B5123D8-AF0F-4071-B437-3180AE95A195}"/>
              </a:ext>
            </a:extLst>
          </p:cNvPr>
          <p:cNvSpPr>
            <a:spLocks noGrp="1"/>
          </p:cNvSpPr>
          <p:nvPr>
            <p:ph type="sldNum" sz="quarter" idx="12"/>
          </p:nvPr>
        </p:nvSpPr>
        <p:spPr/>
        <p:txBody>
          <a:bodyPr/>
          <a:lstStyle/>
          <a:p>
            <a:fld id="{CC1A34D1-28C2-40C0-A0F4-109FCE5762D8}" type="slidenum">
              <a:rPr lang="en-US" smtClean="0"/>
              <a:t>71</a:t>
            </a:fld>
            <a:endParaRPr lang="en-US"/>
          </a:p>
        </p:txBody>
      </p:sp>
      <p:sp>
        <p:nvSpPr>
          <p:cNvPr id="5" name="Rectangle 4">
            <a:extLst>
              <a:ext uri="{FF2B5EF4-FFF2-40B4-BE49-F238E27FC236}">
                <a16:creationId xmlns:a16="http://schemas.microsoft.com/office/drawing/2014/main" id="{62AD23D8-53B1-431F-AB08-994F53CD8A8E}"/>
              </a:ext>
            </a:extLst>
          </p:cNvPr>
          <p:cNvSpPr/>
          <p:nvPr/>
        </p:nvSpPr>
        <p:spPr>
          <a:xfrm>
            <a:off x="838200" y="536446"/>
            <a:ext cx="10972800" cy="1107996"/>
          </a:xfrm>
          <a:prstGeom prst="rect">
            <a:avLst/>
          </a:prstGeom>
        </p:spPr>
        <p:txBody>
          <a:bodyPr wrap="square">
            <a:spAutoFit/>
          </a:bodyPr>
          <a:lstStyle/>
          <a:p>
            <a:pPr algn="ctr"/>
            <a:r>
              <a:rPr lang="el-GR" sz="2400" b="1" dirty="0">
                <a:latin typeface="+mj-lt"/>
              </a:rPr>
              <a:t>Στρατηγικές που χρησιμοποιούνται για την ανάπτυξη της δεξιότητας παραγωγής γραπτού λόγου</a:t>
            </a:r>
            <a:br>
              <a:rPr lang="en-US" dirty="0"/>
            </a:br>
            <a:endParaRPr lang="en-US" dirty="0"/>
          </a:p>
        </p:txBody>
      </p:sp>
    </p:spTree>
    <p:extLst>
      <p:ext uri="{BB962C8B-B14F-4D97-AF65-F5344CB8AC3E}">
        <p14:creationId xmlns:p14="http://schemas.microsoft.com/office/powerpoint/2010/main" val="112905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AF1492-1D88-4B48-899E-621241885178}"/>
              </a:ext>
            </a:extLst>
          </p:cNvPr>
          <p:cNvSpPr>
            <a:spLocks noGrp="1"/>
          </p:cNvSpPr>
          <p:nvPr>
            <p:ph idx="1"/>
          </p:nvPr>
        </p:nvSpPr>
        <p:spPr>
          <a:xfrm>
            <a:off x="838200" y="596348"/>
            <a:ext cx="10515600" cy="5580615"/>
          </a:xfrm>
        </p:spPr>
        <p:txBody>
          <a:bodyPr/>
          <a:lstStyle/>
          <a:p>
            <a:pPr marL="0" indent="0">
              <a:buNone/>
            </a:pPr>
            <a:r>
              <a:rPr lang="el-GR" sz="2400" b="1" dirty="0">
                <a:latin typeface="+mj-lt"/>
              </a:rPr>
              <a:t>Ενεργοποίηση προϋπάρχουσας γνώσης</a:t>
            </a:r>
            <a:r>
              <a:rPr lang="el-GR" sz="2400" dirty="0">
                <a:latin typeface="+mj-lt"/>
              </a:rPr>
              <a:t> (δηλ. σύνδεση με ήδη γνωστό υλικό): </a:t>
            </a:r>
          </a:p>
          <a:p>
            <a:pPr marL="0" indent="0">
              <a:buNone/>
            </a:pPr>
            <a:r>
              <a:rPr lang="el-GR" sz="2400" dirty="0">
                <a:latin typeface="+mj-lt"/>
              </a:rPr>
              <a:t>Επιδιώκεται να κάνουν τις συνδέσεις οι ίδιοι οι μαθητές παρά να τους τις υποδεικνύει ο δάσκαλος. </a:t>
            </a:r>
            <a:r>
              <a:rPr lang="el-GR" sz="2400" dirty="0" err="1">
                <a:latin typeface="+mj-lt"/>
              </a:rPr>
              <a:t>Αφόρμηση</a:t>
            </a:r>
            <a:r>
              <a:rPr lang="el-GR" sz="2400" dirty="0">
                <a:latin typeface="+mj-lt"/>
              </a:rPr>
              <a:t> μπορούν να είναι ερωτήσεις του τύπου: </a:t>
            </a:r>
            <a:r>
              <a:rPr lang="el-GR" sz="2400" i="1" dirty="0">
                <a:latin typeface="+mj-lt"/>
              </a:rPr>
              <a:t>Τι σας φέρνει στο μυαλό αυτός ο τίτλος/αυτή η φράση/αυτή η λέξη;</a:t>
            </a:r>
            <a:r>
              <a:rPr lang="el-GR" sz="2400" dirty="0">
                <a:latin typeface="+mj-lt"/>
              </a:rPr>
              <a:t> και να ξεκινήσει συζήτηση μεταξύ των μαθητών, στην οποία θα ενεργοποιήσουν το λεξιλόγιό τους, τις γνώσεις και τις εμπειρίες τους. </a:t>
            </a:r>
            <a:endParaRPr lang="en-US" sz="2400" dirty="0">
              <a:latin typeface="+mj-lt"/>
            </a:endParaRPr>
          </a:p>
          <a:p>
            <a:pPr marL="0" indent="0">
              <a:buNone/>
            </a:pPr>
            <a:r>
              <a:rPr lang="el-GR" sz="2400" dirty="0">
                <a:latin typeface="+mj-lt"/>
              </a:rPr>
              <a:t>Στόχος είναι η μεταφορά είτε γλωσσικής είτε εννοιολογικής γνώσης από το ένα (γλωσσικό ή εννοιολογικό) πεδίο στο άλλο, πράγμα που αποτελεί ξεχωριστή στρατηγική.</a:t>
            </a:r>
            <a:endParaRPr lang="en-US" sz="2400" dirty="0">
              <a:latin typeface="+mj-lt"/>
            </a:endParaRPr>
          </a:p>
          <a:p>
            <a:endParaRPr lang="en-US" dirty="0"/>
          </a:p>
        </p:txBody>
      </p:sp>
      <p:sp>
        <p:nvSpPr>
          <p:cNvPr id="4" name="Slide Number Placeholder 3">
            <a:extLst>
              <a:ext uri="{FF2B5EF4-FFF2-40B4-BE49-F238E27FC236}">
                <a16:creationId xmlns:a16="http://schemas.microsoft.com/office/drawing/2014/main" id="{AC13B1AD-C50A-42B5-96F2-AF9C348FE2DB}"/>
              </a:ext>
            </a:extLst>
          </p:cNvPr>
          <p:cNvSpPr>
            <a:spLocks noGrp="1"/>
          </p:cNvSpPr>
          <p:nvPr>
            <p:ph type="sldNum" sz="quarter" idx="12"/>
          </p:nvPr>
        </p:nvSpPr>
        <p:spPr/>
        <p:txBody>
          <a:bodyPr/>
          <a:lstStyle/>
          <a:p>
            <a:fld id="{CC1A34D1-28C2-40C0-A0F4-109FCE5762D8}" type="slidenum">
              <a:rPr lang="en-US" smtClean="0"/>
              <a:t>72</a:t>
            </a:fld>
            <a:endParaRPr lang="en-US"/>
          </a:p>
        </p:txBody>
      </p:sp>
    </p:spTree>
    <p:extLst>
      <p:ext uri="{BB962C8B-B14F-4D97-AF65-F5344CB8AC3E}">
        <p14:creationId xmlns:p14="http://schemas.microsoft.com/office/powerpoint/2010/main" val="347944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782DAA-BBFE-436E-9583-B8B04FE57491}"/>
              </a:ext>
            </a:extLst>
          </p:cNvPr>
          <p:cNvSpPr>
            <a:spLocks noGrp="1"/>
          </p:cNvSpPr>
          <p:nvPr>
            <p:ph idx="1"/>
          </p:nvPr>
        </p:nvSpPr>
        <p:spPr>
          <a:xfrm>
            <a:off x="838200" y="927652"/>
            <a:ext cx="10515600" cy="5249311"/>
          </a:xfrm>
        </p:spPr>
        <p:txBody>
          <a:bodyPr/>
          <a:lstStyle/>
          <a:p>
            <a:pPr marL="0" indent="0">
              <a:buNone/>
            </a:pPr>
            <a:r>
              <a:rPr lang="el-GR" sz="2800" b="1" dirty="0">
                <a:latin typeface="+mj-lt"/>
              </a:rPr>
              <a:t>Σημασιολογικός/εννοιολογικός χάρτης</a:t>
            </a:r>
            <a:r>
              <a:rPr lang="el-GR" sz="2800" dirty="0">
                <a:latin typeface="+mj-lt"/>
              </a:rPr>
              <a:t> (δίκτυα λέξεων): </a:t>
            </a:r>
          </a:p>
          <a:p>
            <a:pPr marL="0" indent="0">
              <a:buNone/>
            </a:pPr>
            <a:r>
              <a:rPr lang="el-GR" sz="2800" dirty="0">
                <a:latin typeface="+mj-lt"/>
              </a:rPr>
              <a:t>Η απόκτηση νέου λεξιλογίου είναι πολύτιμη και στηρίζεται στην εισαγωγή νέων λέξεων σε παλιότερα δίκτυα λέξεων και στη χρήση των λέξεων από τους μαθητές, που ανακαλύπτουν τις λεξικές σημασίες και δεν είναι απλώς αποδέκτες ενός ορισμού που τους δίνεται. </a:t>
            </a:r>
            <a:endParaRPr lang="en-US" sz="2800" dirty="0">
              <a:latin typeface="+mj-lt"/>
            </a:endParaRPr>
          </a:p>
          <a:p>
            <a:pPr marL="0" indent="0">
              <a:buNone/>
            </a:pPr>
            <a:r>
              <a:rPr lang="el-GR" sz="2800" dirty="0">
                <a:latin typeface="+mj-lt"/>
              </a:rPr>
              <a:t>Για το σκοπό αυτό σημαντικό είναι να μάθουν οι μαθητές να χρησιμοποιούν το λεξικό (δίγλωσσο και μονόγλωσσο) και να συνδέουν νέες έννοιες με γενικές έννοιες ενός συγκεκριμένου σημασιολογικού πεδίου. </a:t>
            </a:r>
            <a:endParaRPr lang="en-US" sz="2800" dirty="0">
              <a:latin typeface="+mj-lt"/>
            </a:endParaRPr>
          </a:p>
          <a:p>
            <a:endParaRPr lang="en-US" dirty="0"/>
          </a:p>
        </p:txBody>
      </p:sp>
      <p:sp>
        <p:nvSpPr>
          <p:cNvPr id="4" name="Slide Number Placeholder 3">
            <a:extLst>
              <a:ext uri="{FF2B5EF4-FFF2-40B4-BE49-F238E27FC236}">
                <a16:creationId xmlns:a16="http://schemas.microsoft.com/office/drawing/2014/main" id="{A008C75B-1629-4C5D-811B-5F7DA23D028C}"/>
              </a:ext>
            </a:extLst>
          </p:cNvPr>
          <p:cNvSpPr>
            <a:spLocks noGrp="1"/>
          </p:cNvSpPr>
          <p:nvPr>
            <p:ph type="sldNum" sz="quarter" idx="12"/>
          </p:nvPr>
        </p:nvSpPr>
        <p:spPr/>
        <p:txBody>
          <a:bodyPr/>
          <a:lstStyle/>
          <a:p>
            <a:fld id="{CC1A34D1-28C2-40C0-A0F4-109FCE5762D8}" type="slidenum">
              <a:rPr lang="en-US" smtClean="0"/>
              <a:t>73</a:t>
            </a:fld>
            <a:endParaRPr lang="en-US"/>
          </a:p>
        </p:txBody>
      </p:sp>
    </p:spTree>
    <p:extLst>
      <p:ext uri="{BB962C8B-B14F-4D97-AF65-F5344CB8AC3E}">
        <p14:creationId xmlns:p14="http://schemas.microsoft.com/office/powerpoint/2010/main" val="212689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1ACDD-C83D-42C5-A54A-CAB55AC19C4F}"/>
              </a:ext>
            </a:extLst>
          </p:cNvPr>
          <p:cNvSpPr>
            <a:spLocks noGrp="1"/>
          </p:cNvSpPr>
          <p:nvPr>
            <p:ph idx="1"/>
          </p:nvPr>
        </p:nvSpPr>
        <p:spPr>
          <a:xfrm>
            <a:off x="838200" y="609600"/>
            <a:ext cx="10515600" cy="5567363"/>
          </a:xfrm>
        </p:spPr>
        <p:txBody>
          <a:bodyPr>
            <a:normAutofit/>
          </a:bodyPr>
          <a:lstStyle/>
          <a:p>
            <a:pPr marL="0" indent="0">
              <a:buNone/>
            </a:pPr>
            <a:r>
              <a:rPr lang="el-GR" b="1" dirty="0">
                <a:latin typeface="+mj-lt"/>
              </a:rPr>
              <a:t>Καταιγισμός ιδεών:</a:t>
            </a:r>
            <a:r>
              <a:rPr lang="el-GR" dirty="0">
                <a:latin typeface="+mj-lt"/>
              </a:rPr>
              <a:t> </a:t>
            </a:r>
          </a:p>
          <a:p>
            <a:pPr marL="0" indent="0">
              <a:buNone/>
            </a:pPr>
            <a:r>
              <a:rPr lang="el-GR" dirty="0">
                <a:latin typeface="+mj-lt"/>
              </a:rPr>
              <a:t>Προκειμένου να εφαρμοστεί αυτή η στρατηγική πρέπει το θέμα να καθοριστεί καλά, να γίνει κατανοητό ότι καμία απάντηση δεν θεωρείται λαθεμένη και να καταγραφούν όλες οι απαντήσεις, ασχέτως του πόσο απομακρυσμένες μπορεί να φαίνονται ως προς το θέμα. Όταν αυτή η διαδικασία τελειώσει, εξετάζονται οι δοσμένες απαντήσεις, διαγράφονται όσες αποτελούν επαναλήψεις, καθώς και όσες φαίνεται ότι τελικά δεν ταιριάζουν και οι υπόλοιπες ομαδοποιούνται και συζητούνται από την τάξη.</a:t>
            </a:r>
            <a:endParaRPr lang="en-US" dirty="0">
              <a:latin typeface="+mj-lt"/>
            </a:endParaRPr>
          </a:p>
          <a:p>
            <a:pPr marL="0" indent="0">
              <a:buNone/>
            </a:pPr>
            <a:r>
              <a:rPr lang="el-GR" b="1" dirty="0">
                <a:latin typeface="+mj-lt"/>
              </a:rPr>
              <a:t>Χρήση πηγών:</a:t>
            </a:r>
            <a:r>
              <a:rPr lang="el-GR" dirty="0">
                <a:latin typeface="+mj-lt"/>
              </a:rPr>
              <a:t> </a:t>
            </a:r>
          </a:p>
          <a:p>
            <a:pPr marL="0" indent="0">
              <a:buNone/>
            </a:pPr>
            <a:r>
              <a:rPr lang="el-GR" dirty="0">
                <a:latin typeface="+mj-lt"/>
              </a:rPr>
              <a:t>Οι πηγές στις οποίες μπορούν να ανατρέξουν οι μαθητές είναι λεξικά, κατάλογοι λέξεων, βιβλία γραμματικής για τη βελτίωση της ικανότητας των μαθητών να κατανοούν και να παράγουν μηνύματα. Επίσης εγκυκλοπαίδειες, τουριστικοί οδηγοί, περιοδικά και βιβλία σχετικά με τον πολιτισμό της γλώσσας-στόχου τα οποία παρέχουν χρήσιμες πληροφορίες ώστε ο μαθητής να καταλάβει καλύτερα τη γλώσσα και να μπορέσει στη συνέχεια να τη χρησιμοποιήσει στα δικά του κείμενα. </a:t>
            </a:r>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id="{EED76AB4-699D-43B0-B02C-49FB708AFDCE}"/>
              </a:ext>
            </a:extLst>
          </p:cNvPr>
          <p:cNvSpPr>
            <a:spLocks noGrp="1"/>
          </p:cNvSpPr>
          <p:nvPr>
            <p:ph type="sldNum" sz="quarter" idx="12"/>
          </p:nvPr>
        </p:nvSpPr>
        <p:spPr/>
        <p:txBody>
          <a:bodyPr/>
          <a:lstStyle/>
          <a:p>
            <a:fld id="{CC1A34D1-28C2-40C0-A0F4-109FCE5762D8}" type="slidenum">
              <a:rPr lang="en-US" smtClean="0"/>
              <a:t>74</a:t>
            </a:fld>
            <a:endParaRPr lang="en-US"/>
          </a:p>
        </p:txBody>
      </p:sp>
    </p:spTree>
    <p:extLst>
      <p:ext uri="{BB962C8B-B14F-4D97-AF65-F5344CB8AC3E}">
        <p14:creationId xmlns:p14="http://schemas.microsoft.com/office/powerpoint/2010/main" val="276304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2AFE1-2F5E-4331-B4D1-66A8BAED8676}"/>
              </a:ext>
            </a:extLst>
          </p:cNvPr>
          <p:cNvSpPr>
            <a:spLocks noGrp="1"/>
          </p:cNvSpPr>
          <p:nvPr>
            <p:ph idx="1"/>
          </p:nvPr>
        </p:nvSpPr>
        <p:spPr>
          <a:xfrm>
            <a:off x="838200" y="728870"/>
            <a:ext cx="10515600" cy="5448093"/>
          </a:xfrm>
        </p:spPr>
        <p:txBody>
          <a:bodyPr>
            <a:normAutofit/>
          </a:bodyPr>
          <a:lstStyle/>
          <a:p>
            <a:pPr marL="0" indent="0">
              <a:buNone/>
            </a:pPr>
            <a:r>
              <a:rPr lang="el-GR" b="1" dirty="0">
                <a:latin typeface="+mj-lt"/>
              </a:rPr>
              <a:t>Προσαρμογή του μηνύματος στις γλωσσικές γνώσεις των μαθητών:</a:t>
            </a:r>
            <a:r>
              <a:rPr lang="el-GR" dirty="0">
                <a:latin typeface="+mj-lt"/>
              </a:rPr>
              <a:t> Επιτυγχάνεται με την παράλειψη μερικών πληροφοριών, την απλοποίηση των ιδεών ή με το να διατυπώνεται κάτι λίγο διαφορετικό από ό,τι αρχικά είχαν πρόθεση οι μαθητές. Στόχος είναι η υπερπήδηση των γλωσσικών περιορισμών των μαθητών στο γράψιμο. </a:t>
            </a:r>
            <a:endParaRPr lang="en-US" dirty="0">
              <a:latin typeface="+mj-lt"/>
            </a:endParaRPr>
          </a:p>
          <a:p>
            <a:pPr marL="0" indent="0">
              <a:buNone/>
            </a:pPr>
            <a:r>
              <a:rPr lang="el-GR" b="1" dirty="0">
                <a:latin typeface="+mj-lt"/>
              </a:rPr>
              <a:t>Προσοχή:</a:t>
            </a:r>
            <a:r>
              <a:rPr lang="el-GR" dirty="0">
                <a:latin typeface="+mj-lt"/>
              </a:rPr>
              <a:t> </a:t>
            </a:r>
          </a:p>
          <a:p>
            <a:pPr marL="0" indent="0">
              <a:buNone/>
            </a:pPr>
            <a:r>
              <a:rPr lang="el-GR" dirty="0">
                <a:latin typeface="+mj-lt"/>
              </a:rPr>
              <a:t>Ο μαθητής πρέπει να προσέξει είτε τη γενική ιδέα (</a:t>
            </a:r>
            <a:r>
              <a:rPr lang="el-GR" b="1" dirty="0">
                <a:latin typeface="+mj-lt"/>
              </a:rPr>
              <a:t>γενική προσοχή</a:t>
            </a:r>
            <a:r>
              <a:rPr lang="el-GR" dirty="0">
                <a:latin typeface="+mj-lt"/>
              </a:rPr>
              <a:t>) της δραστηριότητας είτε επιμέρους στοιχεία της (</a:t>
            </a:r>
            <a:r>
              <a:rPr lang="el-GR" b="1" dirty="0">
                <a:latin typeface="+mj-lt"/>
              </a:rPr>
              <a:t>επιλεκτική προσοχή</a:t>
            </a:r>
            <a:r>
              <a:rPr lang="el-GR" dirty="0">
                <a:latin typeface="+mj-lt"/>
              </a:rPr>
              <a:t>). </a:t>
            </a:r>
            <a:endParaRPr lang="en-US" dirty="0">
              <a:latin typeface="+mj-lt"/>
            </a:endParaRPr>
          </a:p>
          <a:p>
            <a:pPr marL="0" indent="0">
              <a:buNone/>
            </a:pPr>
            <a:r>
              <a:rPr lang="el-GR" dirty="0">
                <a:latin typeface="+mj-lt"/>
              </a:rPr>
              <a:t>Η απόδοση προσοχής σε επιμέρους στοιχεία όσον αφορά το γράψιμο μπορεί να αφορά το να αποφασιστεί εκ των προτέρων σε ποιες πλευρές θα πρέπει να δοθεί έμφαση κάθε φορά (π.χ. στη δομή, το περιεχόμενο, το ύφος, τη φραστική δομή, το λεξιλόγιο, τη στίξη ή τις ανάγκες του ακροατηρίου). Ειδικά οι αρχάριοι είναι δύσκολο να αποδίδουν προσοχή σε όλα αυτά τα στοιχεία μαζί. </a:t>
            </a:r>
            <a:endParaRPr lang="en-US" dirty="0">
              <a:latin typeface="+mj-lt"/>
            </a:endParaRPr>
          </a:p>
          <a:p>
            <a:endParaRPr lang="en-US" dirty="0"/>
          </a:p>
        </p:txBody>
      </p:sp>
      <p:sp>
        <p:nvSpPr>
          <p:cNvPr id="4" name="Slide Number Placeholder 3">
            <a:extLst>
              <a:ext uri="{FF2B5EF4-FFF2-40B4-BE49-F238E27FC236}">
                <a16:creationId xmlns:a16="http://schemas.microsoft.com/office/drawing/2014/main" id="{70D29334-02E0-4DE7-AA9B-16C05BF30377}"/>
              </a:ext>
            </a:extLst>
          </p:cNvPr>
          <p:cNvSpPr>
            <a:spLocks noGrp="1"/>
          </p:cNvSpPr>
          <p:nvPr>
            <p:ph type="sldNum" sz="quarter" idx="12"/>
          </p:nvPr>
        </p:nvSpPr>
        <p:spPr/>
        <p:txBody>
          <a:bodyPr/>
          <a:lstStyle/>
          <a:p>
            <a:fld id="{CC1A34D1-28C2-40C0-A0F4-109FCE5762D8}" type="slidenum">
              <a:rPr lang="en-US" smtClean="0"/>
              <a:t>75</a:t>
            </a:fld>
            <a:endParaRPr lang="en-US"/>
          </a:p>
        </p:txBody>
      </p:sp>
    </p:spTree>
    <p:extLst>
      <p:ext uri="{BB962C8B-B14F-4D97-AF65-F5344CB8AC3E}">
        <p14:creationId xmlns:p14="http://schemas.microsoft.com/office/powerpoint/2010/main" val="326917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A0142-71E5-447F-9AF5-64148FCDC60B}"/>
              </a:ext>
            </a:extLst>
          </p:cNvPr>
          <p:cNvSpPr>
            <a:spLocks noGrp="1"/>
          </p:cNvSpPr>
          <p:nvPr>
            <p:ph idx="1"/>
          </p:nvPr>
        </p:nvSpPr>
        <p:spPr>
          <a:xfrm>
            <a:off x="838200" y="609600"/>
            <a:ext cx="10515600" cy="5567363"/>
          </a:xfrm>
        </p:spPr>
        <p:txBody>
          <a:bodyPr>
            <a:normAutofit/>
          </a:bodyPr>
          <a:lstStyle/>
          <a:p>
            <a:pPr marL="0" indent="0">
              <a:lnSpc>
                <a:spcPct val="100000"/>
              </a:lnSpc>
              <a:spcBef>
                <a:spcPts val="0"/>
              </a:spcBef>
              <a:buNone/>
            </a:pPr>
            <a:r>
              <a:rPr lang="el-GR" sz="2400" b="1" dirty="0">
                <a:latin typeface="+mj-lt"/>
              </a:rPr>
              <a:t>Σχεδιασμός της δομής του κειμένου:</a:t>
            </a:r>
            <a:r>
              <a:rPr lang="el-GR" sz="2400" dirty="0">
                <a:latin typeface="+mj-lt"/>
              </a:rPr>
              <a:t> </a:t>
            </a:r>
          </a:p>
          <a:p>
            <a:pPr marL="0" indent="0">
              <a:lnSpc>
                <a:spcPct val="100000"/>
              </a:lnSpc>
              <a:spcBef>
                <a:spcPts val="0"/>
              </a:spcBef>
              <a:buNone/>
            </a:pPr>
            <a:r>
              <a:rPr lang="el-GR" sz="2400" dirty="0">
                <a:latin typeface="+mj-lt"/>
              </a:rPr>
              <a:t>Αυτός ο σχεδιασμός περιλαμβάνει τα εξής στοιχεία:</a:t>
            </a:r>
            <a:endParaRPr lang="en-US" sz="2400" dirty="0">
              <a:latin typeface="+mj-lt"/>
            </a:endParaRPr>
          </a:p>
          <a:p>
            <a:pPr lvl="0">
              <a:lnSpc>
                <a:spcPct val="100000"/>
              </a:lnSpc>
              <a:spcBef>
                <a:spcPts val="0"/>
              </a:spcBef>
            </a:pPr>
            <a:r>
              <a:rPr lang="el-GR" sz="2400" dirty="0">
                <a:latin typeface="+mj-lt"/>
              </a:rPr>
              <a:t>τον καθορισμό του θέματος</a:t>
            </a:r>
          </a:p>
          <a:p>
            <a:pPr lvl="0">
              <a:lnSpc>
                <a:spcPct val="100000"/>
              </a:lnSpc>
              <a:spcBef>
                <a:spcPts val="0"/>
              </a:spcBef>
            </a:pPr>
            <a:r>
              <a:rPr lang="el-GR" sz="2400" dirty="0">
                <a:latin typeface="+mj-lt"/>
              </a:rPr>
              <a:t>τον καθορισμό των παραληπτών του κειμένου/ του ακροατηρίου</a:t>
            </a:r>
            <a:endParaRPr lang="en-US" sz="2400" dirty="0">
              <a:latin typeface="+mj-lt"/>
            </a:endParaRPr>
          </a:p>
          <a:p>
            <a:pPr lvl="0">
              <a:lnSpc>
                <a:spcPct val="100000"/>
              </a:lnSpc>
              <a:spcBef>
                <a:spcPts val="0"/>
              </a:spcBef>
            </a:pPr>
            <a:r>
              <a:rPr lang="el-GR" sz="2400" dirty="0">
                <a:latin typeface="+mj-lt"/>
              </a:rPr>
              <a:t>την πρόθεση του συγγραφέα (να διδάξει, να πληροφορήσει, να εκφράσει τη γνώμη του κτλ.)</a:t>
            </a:r>
            <a:endParaRPr lang="en-US" sz="2400" dirty="0">
              <a:latin typeface="+mj-lt"/>
            </a:endParaRPr>
          </a:p>
          <a:p>
            <a:pPr lvl="0">
              <a:lnSpc>
                <a:spcPct val="100000"/>
              </a:lnSpc>
              <a:spcBef>
                <a:spcPts val="0"/>
              </a:spcBef>
            </a:pPr>
            <a:r>
              <a:rPr lang="el-GR" sz="2400" dirty="0">
                <a:latin typeface="+mj-lt"/>
              </a:rPr>
              <a:t>την κεντρική ιδέα του κειμένου</a:t>
            </a:r>
          </a:p>
          <a:p>
            <a:pPr lvl="0">
              <a:lnSpc>
                <a:spcPct val="100000"/>
              </a:lnSpc>
              <a:spcBef>
                <a:spcPts val="0"/>
              </a:spcBef>
            </a:pPr>
            <a:r>
              <a:rPr lang="el-GR" sz="2400" dirty="0">
                <a:latin typeface="+mj-lt"/>
              </a:rPr>
              <a:t>τις δευτερεύουσες ιδέες του κειμένου</a:t>
            </a:r>
          </a:p>
          <a:p>
            <a:pPr lvl="0">
              <a:lnSpc>
                <a:spcPct val="100000"/>
              </a:lnSpc>
              <a:spcBef>
                <a:spcPts val="0"/>
              </a:spcBef>
            </a:pPr>
            <a:r>
              <a:rPr lang="el-GR" sz="2400" dirty="0">
                <a:latin typeface="+mj-lt"/>
              </a:rPr>
              <a:t>το κειμενικό είδος (σημείωμα, επιστολή, διήγημα, ποίημα, κινούμενα σχέδια, εικονογραφημένη ιστορία, παραμύθι κτλ.)</a:t>
            </a:r>
            <a:endParaRPr lang="en-US" sz="2400" dirty="0">
              <a:latin typeface="+mj-lt"/>
            </a:endParaRPr>
          </a:p>
          <a:p>
            <a:pPr lvl="0">
              <a:lnSpc>
                <a:spcPct val="100000"/>
              </a:lnSpc>
              <a:spcBef>
                <a:spcPts val="0"/>
              </a:spcBef>
            </a:pPr>
            <a:r>
              <a:rPr lang="el-GR" sz="2400" dirty="0">
                <a:latin typeface="+mj-lt"/>
              </a:rPr>
              <a:t>την οπτική που υιοθετείται (θετική, αρνητική, ουδέτερη παρουσίαση κτλ.)</a:t>
            </a:r>
            <a:endParaRPr lang="en-US" sz="2400" dirty="0">
              <a:latin typeface="+mj-lt"/>
            </a:endParaRPr>
          </a:p>
          <a:p>
            <a:pPr lvl="0">
              <a:lnSpc>
                <a:spcPct val="100000"/>
              </a:lnSpc>
              <a:spcBef>
                <a:spcPts val="0"/>
              </a:spcBef>
            </a:pPr>
            <a:r>
              <a:rPr lang="el-GR" sz="2400" dirty="0">
                <a:latin typeface="+mj-lt"/>
              </a:rPr>
              <a:t>το ύφος του κειμένου</a:t>
            </a:r>
          </a:p>
          <a:p>
            <a:endParaRPr lang="en-US" dirty="0"/>
          </a:p>
        </p:txBody>
      </p:sp>
      <p:sp>
        <p:nvSpPr>
          <p:cNvPr id="4" name="Slide Number Placeholder 3">
            <a:extLst>
              <a:ext uri="{FF2B5EF4-FFF2-40B4-BE49-F238E27FC236}">
                <a16:creationId xmlns:a16="http://schemas.microsoft.com/office/drawing/2014/main" id="{BBEE04C8-DBFF-4EE3-AE82-F15B984F9DF4}"/>
              </a:ext>
            </a:extLst>
          </p:cNvPr>
          <p:cNvSpPr>
            <a:spLocks noGrp="1"/>
          </p:cNvSpPr>
          <p:nvPr>
            <p:ph type="sldNum" sz="quarter" idx="12"/>
          </p:nvPr>
        </p:nvSpPr>
        <p:spPr/>
        <p:txBody>
          <a:bodyPr/>
          <a:lstStyle/>
          <a:p>
            <a:fld id="{CC1A34D1-28C2-40C0-A0F4-109FCE5762D8}" type="slidenum">
              <a:rPr lang="en-US" smtClean="0"/>
              <a:t>76</a:t>
            </a:fld>
            <a:endParaRPr lang="en-US"/>
          </a:p>
        </p:txBody>
      </p:sp>
    </p:spTree>
    <p:extLst>
      <p:ext uri="{BB962C8B-B14F-4D97-AF65-F5344CB8AC3E}">
        <p14:creationId xmlns:p14="http://schemas.microsoft.com/office/powerpoint/2010/main" val="255616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C77B6-D631-4B82-A307-0C988D50140C}"/>
              </a:ext>
            </a:extLst>
          </p:cNvPr>
          <p:cNvSpPr>
            <a:spLocks noGrp="1"/>
          </p:cNvSpPr>
          <p:nvPr>
            <p:ph idx="1"/>
          </p:nvPr>
        </p:nvSpPr>
        <p:spPr>
          <a:xfrm>
            <a:off x="838200" y="649357"/>
            <a:ext cx="10515600" cy="5527606"/>
          </a:xfrm>
        </p:spPr>
        <p:txBody>
          <a:bodyPr/>
          <a:lstStyle/>
          <a:p>
            <a:pPr marL="0" indent="0">
              <a:lnSpc>
                <a:spcPct val="100000"/>
              </a:lnSpc>
              <a:spcBef>
                <a:spcPts val="0"/>
              </a:spcBef>
              <a:buNone/>
            </a:pPr>
            <a:r>
              <a:rPr lang="el-GR" sz="2800" b="1" dirty="0">
                <a:latin typeface="+mj-lt"/>
              </a:rPr>
              <a:t>Διασφάλιση της συνοχής του κειμένου:</a:t>
            </a:r>
            <a:r>
              <a:rPr lang="el-GR" sz="2800" dirty="0">
                <a:latin typeface="+mj-lt"/>
              </a:rPr>
              <a:t> </a:t>
            </a:r>
          </a:p>
          <a:p>
            <a:pPr marL="0" indent="0">
              <a:lnSpc>
                <a:spcPct val="100000"/>
              </a:lnSpc>
              <a:spcBef>
                <a:spcPts val="0"/>
              </a:spcBef>
              <a:buNone/>
            </a:pPr>
            <a:r>
              <a:rPr lang="el-GR" sz="2800" dirty="0">
                <a:latin typeface="+mj-lt"/>
              </a:rPr>
              <a:t>Η συνοχή πρέπει να επιτευχθεί σε τρία επίπεδα: </a:t>
            </a:r>
            <a:endParaRPr lang="en-US" sz="2800" dirty="0">
              <a:latin typeface="+mj-lt"/>
            </a:endParaRPr>
          </a:p>
          <a:p>
            <a:pPr lvl="0">
              <a:lnSpc>
                <a:spcPct val="100000"/>
              </a:lnSpc>
              <a:spcBef>
                <a:spcPts val="0"/>
              </a:spcBef>
            </a:pPr>
            <a:r>
              <a:rPr lang="el-GR" sz="2800" dirty="0">
                <a:latin typeface="+mj-lt"/>
              </a:rPr>
              <a:t>σε θεματικό επίπεδο (συνοχή χώρου και χρόνου, γεγονότων)</a:t>
            </a:r>
            <a:endParaRPr lang="en-US" sz="2800" dirty="0">
              <a:latin typeface="+mj-lt"/>
            </a:endParaRPr>
          </a:p>
          <a:p>
            <a:pPr lvl="0">
              <a:lnSpc>
                <a:spcPct val="100000"/>
              </a:lnSpc>
              <a:spcBef>
                <a:spcPts val="0"/>
              </a:spcBef>
            </a:pPr>
            <a:r>
              <a:rPr lang="el-GR" sz="2800" dirty="0">
                <a:latin typeface="+mj-lt"/>
              </a:rPr>
              <a:t>σε λεξιλογικό επίπεδο</a:t>
            </a:r>
          </a:p>
          <a:p>
            <a:pPr lvl="0">
              <a:lnSpc>
                <a:spcPct val="100000"/>
              </a:lnSpc>
              <a:spcBef>
                <a:spcPts val="0"/>
              </a:spcBef>
            </a:pPr>
            <a:r>
              <a:rPr lang="el-GR" sz="2800" dirty="0">
                <a:latin typeface="+mj-lt"/>
              </a:rPr>
              <a:t>σε γραμματικό επίπεδο</a:t>
            </a:r>
          </a:p>
          <a:p>
            <a:pPr>
              <a:lnSpc>
                <a:spcPct val="100000"/>
              </a:lnSpc>
              <a:spcBef>
                <a:spcPts val="0"/>
              </a:spcBef>
            </a:pPr>
            <a:r>
              <a:rPr lang="el-GR" sz="2800" dirty="0">
                <a:latin typeface="+mj-lt"/>
              </a:rPr>
              <a:t>Μεγάλο ρόλο στη διασφάλιση της συνοχής παίζει η χρήση των δεικτών συνοχής που δηλώνουν σχέση, χρόνο, τόπο, συνδέουν, αντιπαραθέτουν κτλ. </a:t>
            </a:r>
            <a:endParaRPr lang="en-US" sz="2800" dirty="0">
              <a:latin typeface="+mj-lt"/>
            </a:endParaRPr>
          </a:p>
          <a:p>
            <a:endParaRPr lang="en-US" dirty="0"/>
          </a:p>
        </p:txBody>
      </p:sp>
      <p:sp>
        <p:nvSpPr>
          <p:cNvPr id="4" name="Slide Number Placeholder 3">
            <a:extLst>
              <a:ext uri="{FF2B5EF4-FFF2-40B4-BE49-F238E27FC236}">
                <a16:creationId xmlns:a16="http://schemas.microsoft.com/office/drawing/2014/main" id="{8AB92D54-B365-43B2-BCAC-C4BC08CAF3F9}"/>
              </a:ext>
            </a:extLst>
          </p:cNvPr>
          <p:cNvSpPr>
            <a:spLocks noGrp="1"/>
          </p:cNvSpPr>
          <p:nvPr>
            <p:ph type="sldNum" sz="quarter" idx="12"/>
          </p:nvPr>
        </p:nvSpPr>
        <p:spPr/>
        <p:txBody>
          <a:bodyPr/>
          <a:lstStyle/>
          <a:p>
            <a:fld id="{CC1A34D1-28C2-40C0-A0F4-109FCE5762D8}" type="slidenum">
              <a:rPr lang="en-US" smtClean="0"/>
              <a:t>77</a:t>
            </a:fld>
            <a:endParaRPr lang="en-US"/>
          </a:p>
        </p:txBody>
      </p:sp>
    </p:spTree>
    <p:extLst>
      <p:ext uri="{BB962C8B-B14F-4D97-AF65-F5344CB8AC3E}">
        <p14:creationId xmlns:p14="http://schemas.microsoft.com/office/powerpoint/2010/main" val="278118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40A72A-9FFB-4C29-A024-5094FB7B4F05}"/>
              </a:ext>
            </a:extLst>
          </p:cNvPr>
          <p:cNvSpPr>
            <a:spLocks noGrp="1"/>
          </p:cNvSpPr>
          <p:nvPr>
            <p:ph idx="1"/>
          </p:nvPr>
        </p:nvSpPr>
        <p:spPr>
          <a:xfrm>
            <a:off x="838200" y="808383"/>
            <a:ext cx="10515600" cy="5368580"/>
          </a:xfrm>
        </p:spPr>
        <p:txBody>
          <a:bodyPr>
            <a:normAutofit/>
          </a:bodyPr>
          <a:lstStyle/>
          <a:p>
            <a:pPr marL="0" indent="0">
              <a:buNone/>
            </a:pPr>
            <a:r>
              <a:rPr lang="el-GR" sz="3200" b="1" dirty="0">
                <a:latin typeface="+mj-lt"/>
              </a:rPr>
              <a:t>Επιβράβευση:</a:t>
            </a:r>
            <a:r>
              <a:rPr lang="el-GR" sz="3200" dirty="0">
                <a:latin typeface="+mj-lt"/>
              </a:rPr>
              <a:t> </a:t>
            </a:r>
          </a:p>
          <a:p>
            <a:pPr marL="0" indent="0">
              <a:buNone/>
            </a:pPr>
            <a:r>
              <a:rPr lang="el-GR" sz="3200" dirty="0">
                <a:latin typeface="+mj-lt"/>
              </a:rPr>
              <a:t>Πολύ συχνά οι μαθητές έχουν ανάγκη για επιβράβευση της προσπάθειάς τους. Εκτός από την επιβράβευση που παίρνουν από το δάσκαλο έχουν επίσης ανάγκη οι ίδιοι να αναγνωρίσουν και να επιβραβεύσουν τις προσπάθειες που κάνουν. Γι' αυτό το λόγο θα πρέπει ο κάθε μαθητής να μάθει να διακρίνει πότε οι προσπάθειές του έχουν αποτέλεσμα και να επιβραβεύει τον εαυτό του γι’ αυτές. </a:t>
            </a:r>
            <a:endParaRPr lang="en-US" sz="3200" dirty="0">
              <a:latin typeface="+mj-lt"/>
            </a:endParaRPr>
          </a:p>
          <a:p>
            <a:endParaRPr lang="en-US" dirty="0"/>
          </a:p>
        </p:txBody>
      </p:sp>
      <p:sp>
        <p:nvSpPr>
          <p:cNvPr id="4" name="Slide Number Placeholder 3">
            <a:extLst>
              <a:ext uri="{FF2B5EF4-FFF2-40B4-BE49-F238E27FC236}">
                <a16:creationId xmlns:a16="http://schemas.microsoft.com/office/drawing/2014/main" id="{A7247F7F-D3A8-4B1F-B592-43A145522EDF}"/>
              </a:ext>
            </a:extLst>
          </p:cNvPr>
          <p:cNvSpPr>
            <a:spLocks noGrp="1"/>
          </p:cNvSpPr>
          <p:nvPr>
            <p:ph type="sldNum" sz="quarter" idx="12"/>
          </p:nvPr>
        </p:nvSpPr>
        <p:spPr/>
        <p:txBody>
          <a:bodyPr/>
          <a:lstStyle/>
          <a:p>
            <a:fld id="{CC1A34D1-28C2-40C0-A0F4-109FCE5762D8}" type="slidenum">
              <a:rPr lang="en-US" smtClean="0"/>
              <a:t>78</a:t>
            </a:fld>
            <a:endParaRPr lang="en-US"/>
          </a:p>
        </p:txBody>
      </p:sp>
    </p:spTree>
    <p:extLst>
      <p:ext uri="{BB962C8B-B14F-4D97-AF65-F5344CB8AC3E}">
        <p14:creationId xmlns:p14="http://schemas.microsoft.com/office/powerpoint/2010/main" val="47549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DACB70-2520-453C-8A37-13FA019CDBCA}"/>
              </a:ext>
            </a:extLst>
          </p:cNvPr>
          <p:cNvSpPr>
            <a:spLocks noGrp="1"/>
          </p:cNvSpPr>
          <p:nvPr>
            <p:ph idx="1"/>
          </p:nvPr>
        </p:nvSpPr>
        <p:spPr>
          <a:xfrm>
            <a:off x="838200" y="1696278"/>
            <a:ext cx="10515600" cy="3332922"/>
          </a:xfrm>
        </p:spPr>
        <p:txBody>
          <a:bodyPr>
            <a:normAutofit fontScale="92500" lnSpcReduction="20000"/>
          </a:bodyPr>
          <a:lstStyle/>
          <a:p>
            <a:pPr marL="0" indent="0" algn="ctr">
              <a:buNone/>
            </a:pPr>
            <a:r>
              <a:rPr lang="el-GR" sz="2000" b="1" dirty="0"/>
              <a:t>Στρατηγικές μάθησης και διδακτικές προτάσεις</a:t>
            </a:r>
            <a:r>
              <a:rPr lang="en-US" sz="2000" b="1" dirty="0"/>
              <a:t> </a:t>
            </a:r>
            <a:endParaRPr lang="en-US" sz="2000" dirty="0"/>
          </a:p>
          <a:p>
            <a:pPr marL="0" indent="0" algn="ctr">
              <a:buNone/>
            </a:pPr>
            <a:r>
              <a:rPr lang="el-GR" sz="2000" b="1" dirty="0"/>
              <a:t>Ολοκληρωμένες προτάσεις διδασκαλίας των τεσσάρων δεξιοτήτων για την ελληνική ως ξένη/δεύτερη γλώσσα</a:t>
            </a:r>
            <a:r>
              <a:rPr lang="en-US" sz="2000" b="1" dirty="0"/>
              <a:t> </a:t>
            </a:r>
            <a:endParaRPr lang="en-US" sz="2000" dirty="0"/>
          </a:p>
          <a:p>
            <a:pPr marL="0" indent="0" algn="ctr">
              <a:buNone/>
            </a:pPr>
            <a:r>
              <a:rPr lang="el-GR" sz="2000" dirty="0"/>
              <a:t>Η συντονίστρια του προγράμματος</a:t>
            </a:r>
            <a:br>
              <a:rPr lang="el-GR" sz="2000" dirty="0"/>
            </a:br>
            <a:r>
              <a:rPr lang="el-GR" sz="2000" dirty="0"/>
              <a:t>Αγγελική Ψάλτου-</a:t>
            </a:r>
            <a:r>
              <a:rPr lang="en-US" sz="2000" dirty="0" err="1"/>
              <a:t>Joycey</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u="sng" dirty="0">
                <a:hlinkClick r:id="rId2"/>
              </a:rPr>
              <a:t>http://www.greek-language.gr/greekLang/modern_greek/foreign/education/proposals/index.html</a:t>
            </a:r>
            <a:r>
              <a:rPr lang="el-GR" sz="2000" b="1" dirty="0"/>
              <a:t> </a:t>
            </a:r>
            <a:endParaRPr lang="en-US" sz="2000" dirty="0"/>
          </a:p>
        </p:txBody>
      </p:sp>
      <p:sp>
        <p:nvSpPr>
          <p:cNvPr id="2" name="Slide Number Placeholder 1">
            <a:extLst>
              <a:ext uri="{FF2B5EF4-FFF2-40B4-BE49-F238E27FC236}">
                <a16:creationId xmlns:a16="http://schemas.microsoft.com/office/drawing/2014/main" id="{29BE8749-AA6A-4FF0-9FD7-651995CB18B7}"/>
              </a:ext>
            </a:extLst>
          </p:cNvPr>
          <p:cNvSpPr>
            <a:spLocks noGrp="1"/>
          </p:cNvSpPr>
          <p:nvPr>
            <p:ph type="sldNum" sz="quarter" idx="12"/>
          </p:nvPr>
        </p:nvSpPr>
        <p:spPr/>
        <p:txBody>
          <a:bodyPr/>
          <a:lstStyle/>
          <a:p>
            <a:fld id="{79D5C211-6F1C-4C14-91BA-420C941CDC50}" type="slidenum">
              <a:rPr lang="en-US" smtClean="0"/>
              <a:t>79</a:t>
            </a:fld>
            <a:endParaRPr lang="en-US"/>
          </a:p>
        </p:txBody>
      </p:sp>
    </p:spTree>
    <p:extLst>
      <p:ext uri="{BB962C8B-B14F-4D97-AF65-F5344CB8AC3E}">
        <p14:creationId xmlns:p14="http://schemas.microsoft.com/office/powerpoint/2010/main" val="1863022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Πίνακας 6"/>
          <p:cNvGraphicFramePr>
            <a:graphicFrameLocks noGrp="1"/>
          </p:cNvGraphicFramePr>
          <p:nvPr>
            <p:extLst>
              <p:ext uri="{D42A27DB-BD31-4B8C-83A1-F6EECF244321}">
                <p14:modId xmlns:p14="http://schemas.microsoft.com/office/powerpoint/2010/main" val="967390131"/>
              </p:ext>
            </p:extLst>
          </p:nvPr>
        </p:nvGraphicFramePr>
        <p:xfrm>
          <a:off x="1143000" y="457201"/>
          <a:ext cx="10287000" cy="5312346"/>
        </p:xfrm>
        <a:graphic>
          <a:graphicData uri="http://schemas.openxmlformats.org/drawingml/2006/table">
            <a:tbl>
              <a:tblPr firstRow="1" firstCol="1" bandRow="1"/>
              <a:tblGrid>
                <a:gridCol w="10287000">
                  <a:extLst>
                    <a:ext uri="{9D8B030D-6E8A-4147-A177-3AD203B41FA5}">
                      <a16:colId xmlns:a16="http://schemas.microsoft.com/office/drawing/2014/main" val="20000"/>
                    </a:ext>
                  </a:extLst>
                </a:gridCol>
              </a:tblGrid>
              <a:tr h="304799">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συνδυάσω τα καινούργια πράγματα που μαθαίνω με αυτά που ξέρω στα</a:t>
                      </a:r>
                      <a:r>
                        <a:rPr lang="el-GR"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Αγγλικά.</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2618">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Χρησιμοποιώ καινούριες αγγλικές λέξεις σε προτάσεις για να τις θυμάμαι.</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7706">
                <a:tc>
                  <a:txBody>
                    <a:bodyPr/>
                    <a:lstStyle/>
                    <a:p>
                      <a:pPr marL="0" marR="0" lvl="0" indent="0" algn="l">
                        <a:lnSpc>
                          <a:spcPct val="100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Συνδυάζω την προφορά μιας καινούριας αγγλικής λέξης με την εικόνα της λέξης για να τη θυμάμαι καλύτερα.</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2618">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Χρησιμοποιώ ομοιοκαταληξίες για να θυμάμαι καινούριες αγγλικές λέξεις.</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38854">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5.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Χρησιμοποιώ καρτέλες για να θυμάμαι καινούριες αγγλικές λέξεις.</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38854">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Παίζω θέατρο με τις καινούριες αγγλικές λέξεις.</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8854">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Κάνω συχνά επανάληψη τα Αγγλικά μου.</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83925">
                <a:tc>
                  <a:txBody>
                    <a:bodyPr/>
                    <a:lstStyle/>
                    <a:p>
                      <a:pPr marL="0" marR="0" lvl="0" indent="0" algn="l">
                        <a:lnSpc>
                          <a:spcPct val="100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8.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Θυμάμαι καινούριες αγγλικές λέξεις και φράσεις επειδή θυμάμαι να τις έχω δει τυπωμένες σε μια σελίδα βιβλίου, στον πίνακα η σε μια πινακίδα  στο δρόμο.</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8854">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9.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Λέω ή γράφω καινούριες αγγλικές λέξεις αρκετές φορές.</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2618">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10.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μιλάω όπως οι άνθρωποι που έχουν την Αγγλική μητρική τους γλώσσα.</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8854">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11.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Επαναλαμβάνω την προφορά των αγγλικών λέξεων για να τις μάθω.</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2618">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12.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Χρησιμοποιώ τις αγγλικές λέξεις που γνωρίζω σε διαφορετικές προτάσεις.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8854">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13.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Ξεκινώ ο ίδιος/η ίδια συζητήσεις στα Αγγλικά.</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22618">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14.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Παρακολουθώ αγγλικές εκπομπές η πηγαίνω στο σινεμά να δω ταινίες στα Αγγλικά.</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38854">
                <a:tc>
                  <a:txBody>
                    <a:bodyPr/>
                    <a:lstStyle/>
                    <a:p>
                      <a:pPr marL="0" marR="0" lvl="0" indent="0" algn="l">
                        <a:lnSpc>
                          <a:spcPct val="107000"/>
                        </a:lnSpc>
                        <a:spcBef>
                          <a:spcPts val="0"/>
                        </a:spcBef>
                        <a:spcAft>
                          <a:spcPts val="0"/>
                        </a:spcAft>
                        <a:buFont typeface="+mj-l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15. </a:t>
                      </a:r>
                      <a:r>
                        <a:rPr lang="el-GR" sz="2000" dirty="0">
                          <a:effectLst/>
                          <a:latin typeface="Times New Roman" panose="02020603050405020304" pitchFamily="18" charset="0"/>
                          <a:ea typeface="Times New Roman" panose="02020603050405020304" pitchFamily="18" charset="0"/>
                          <a:cs typeface="Times New Roman" panose="02020603050405020304" pitchFamily="18" charset="0"/>
                        </a:rPr>
                        <a:t>Διαβάζω βιβλία και περιοδικά στα Αγγλικά για ευχαρίστηση. </a:t>
                      </a:r>
                      <a:endParaRPr lang="el-G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1749" marR="6174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50970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92451" y="2228044"/>
            <a:ext cx="7624293" cy="1700011"/>
          </a:xfrm>
        </p:spPr>
        <p:txBody>
          <a:bodyPr>
            <a:noAutofit/>
          </a:bodyPr>
          <a:lstStyle/>
          <a:p>
            <a:pPr algn="ctr"/>
            <a:r>
              <a:rPr lang="el-GR" sz="4800" dirty="0"/>
              <a:t>Ερωτήσεις…</a:t>
            </a:r>
          </a:p>
        </p:txBody>
      </p:sp>
    </p:spTree>
    <p:extLst>
      <p:ext uri="{BB962C8B-B14F-4D97-AF65-F5344CB8AC3E}">
        <p14:creationId xmlns:p14="http://schemas.microsoft.com/office/powerpoint/2010/main" val="217912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472858" y="5867400"/>
            <a:ext cx="8115419" cy="701674"/>
          </a:xfrm>
        </p:spPr>
        <p:txBody>
          <a:bodyPr>
            <a:noAutofit/>
          </a:bodyPr>
          <a:lstStyle/>
          <a:p>
            <a:pPr algn="ctr"/>
            <a:r>
              <a:rPr lang="el-GR" sz="5400" dirty="0"/>
              <a:t>Ευχαριστώ!</a:t>
            </a:r>
            <a:endParaRPr lang="en-US" sz="5400" dirty="0"/>
          </a:p>
        </p:txBody>
      </p:sp>
      <p:pic>
        <p:nvPicPr>
          <p:cNvPr id="6" name="Picture Placeholder 5" descr="A girl holding ice cream cone"/>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65" r="165"/>
          <a:stretch/>
        </p:blipFill>
        <p:spPr/>
      </p:pic>
      <p:pic>
        <p:nvPicPr>
          <p:cNvPr id="3" name="Picture Placeholder 2" descr="Balloons flying in the sky"/>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502" r="1502"/>
          <a:stretch>
            <a:fillRect/>
          </a:stretch>
        </p:blipFill>
        <p:spPr/>
      </p:pic>
    </p:spTree>
    <p:extLst>
      <p:ext uri="{BB962C8B-B14F-4D97-AF65-F5344CB8AC3E}">
        <p14:creationId xmlns:p14="http://schemas.microsoft.com/office/powerpoint/2010/main" val="158946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977301659"/>
              </p:ext>
            </p:extLst>
          </p:nvPr>
        </p:nvGraphicFramePr>
        <p:xfrm>
          <a:off x="1066800" y="228600"/>
          <a:ext cx="10058400" cy="6431607"/>
        </p:xfrm>
        <a:graphic>
          <a:graphicData uri="http://schemas.openxmlformats.org/drawingml/2006/table">
            <a:tbl>
              <a:tblPr firstRow="1" firstCol="1" bandRow="1"/>
              <a:tblGrid>
                <a:gridCol w="10058400">
                  <a:extLst>
                    <a:ext uri="{9D8B030D-6E8A-4147-A177-3AD203B41FA5}">
                      <a16:colId xmlns:a16="http://schemas.microsoft.com/office/drawing/2014/main" val="20000"/>
                    </a:ext>
                  </a:extLst>
                </a:gridCol>
              </a:tblGrid>
              <a:tr h="175306">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Γράφω σημειώματα, μηνύματα, γράμματα και εργασίες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17.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Πρώτα ρίχνω μια γρήγορη ματιά στο αγγλικό κείμενο και ύστερα το διαβάζω προσεκτικά.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18.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Ψάχνω λέξεις στην γλώσσα μου που να μοιάζουν με τις καινούργιες αγγλικές λέξεις.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75306">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βρω μόνος/μόνη μου κανόνες της αγγλικής γλώσσας.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Βρίσκω τη σημασία της αγγλικής λέξης με το να την χωρίζω σε μέρη που καταλαβαίνω.</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21.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Αποφεύγω να μεταφράζω λέξη-προς-λέξη από τη μια γλώσσα στην άλλη.</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75306">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22.</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Κάνω περιλήψεις αυτών που ακούω ή διαβάζω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23.</a:t>
                      </a:r>
                      <a:r>
                        <a:rPr lang="en-US" sz="1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Χρησιμοποιώ γλωσσάριο ή λεξικό για να βοηθηθώ στη χρήση των Αγγλικών.</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24.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Για να καταλάβω τις λέξεις που δεν ξέρω στα Αγγλικά, προσπαθώ να μαντεύω τι σημαίνουν.</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Όταν δεν μου έρχεται στο μυαλό μια λέξη στα Αγγλικά σε μια συζήτηση, χρησιμοποιώ χειρονομίες.</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75306">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26.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Φτιάχνω δικές μου λέξεις όταν δεν ξέρω πώς να πω κάτι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27.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Όταν διαβάζω Αγγλικά, αποφεύγω να ψάχνω κάθε άγνωστη λέξη στο λεξικό.</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28.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μαντέψω τι θα πει στη συνέχεια ο άνθρωπος με τον οποίο συζητάω στα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29.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Όταν δεν μου έρχεται στο μυαλό μια λέξη στα Αγγλικά, χρησιμοποιώ μια  συνώνυμη λέξη ή φράση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βρίσκω όσο το δυνατό περισσότερες ευκαιρίες για να χρησιμοποιώ τα Αγγλικά .</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31.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Δίνω προσοχή στα λάθη που κάνω στα Αγγλικά, ώστε να τα μαθαίνω καλυτέρα.</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75306">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32.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Όταν κάποιος μιλάει Αγγλικά, τον ακούω προσεκτικά.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75306">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33.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Προσπαθώ να βρω τρόπους για να μαθαίνω καλύτερα τα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344498">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34.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Κανονίζω το πρόγραμμα μου έτσι ώστε να έχω αρκετό χρόνο για να μελετώ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75306">
                <a:tc>
                  <a:txBody>
                    <a:bodyPr/>
                    <a:lstStyle/>
                    <a:p>
                      <a:pPr marL="0" marR="0" lvl="0" indent="0" algn="l">
                        <a:lnSpc>
                          <a:spcPct val="107000"/>
                        </a:lnSpc>
                        <a:spcBef>
                          <a:spcPts val="0"/>
                        </a:spcBef>
                        <a:spcAft>
                          <a:spcPts val="0"/>
                        </a:spcAft>
                        <a:buFont typeface="+mj-l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35.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Ψάχνω να βρω ανθρώπους με τους οποίους μπορώ να μιλήσω Αγγλικά.</a:t>
                      </a:r>
                      <a:endParaRPr lang="el-G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908" marR="44908"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82820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403</TotalTime>
  <Words>7085</Words>
  <Application>Microsoft Office PowerPoint</Application>
  <PresentationFormat>Ευρεία οθόνη</PresentationFormat>
  <Paragraphs>373</Paragraphs>
  <Slides>81</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81</vt:i4>
      </vt:variant>
    </vt:vector>
  </HeadingPairs>
  <TitlesOfParts>
    <vt:vector size="86" baseType="lpstr">
      <vt:lpstr>Arial</vt:lpstr>
      <vt:lpstr>Calibri</vt:lpstr>
      <vt:lpstr>Times New Roman</vt:lpstr>
      <vt:lpstr>Wingdings</vt:lpstr>
      <vt:lpstr>Children Friends 16x9</vt:lpstr>
      <vt:lpstr>Παρουσίαση εφαρμογών της διδασκαλίας στρατηγικών στην τάξη</vt:lpstr>
      <vt:lpstr>Παρουσίαση του PowerPoint</vt:lpstr>
      <vt:lpstr>Τι είναι οι στρατηγικές εκμάθησης της δεύτερης/ξένης γλώσσας;</vt:lpstr>
      <vt:lpstr>Σκεφθείτε …</vt:lpstr>
      <vt:lpstr>Παρουσίαση του PowerPoint</vt:lpstr>
      <vt:lpstr>      ΧΑΡΑΚΤΗΡΙΣΤΙΚΑ ΤΩΝ ΣΤΡΑΤΗΓΙΚΩΝ ΜΑΘΗΣΗΣ </vt:lpstr>
      <vt:lpstr>ΔΡΑΣΤΗΡΙΟΤΗΤΑ </vt:lpstr>
      <vt:lpstr>Παρουσίαση του PowerPoint</vt:lpstr>
      <vt:lpstr>Παρουσίαση του PowerPoint</vt:lpstr>
      <vt:lpstr>Παρουσίαση του PowerPoint</vt:lpstr>
      <vt:lpstr>Στρατηγικές μάθησης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ΔΡΑΣΤΗΡΙΟΤΗΤΑ </vt:lpstr>
      <vt:lpstr>ΔΡΑΣΤΗΡΙΟΤΗΤΑ</vt:lpstr>
      <vt:lpstr>    Διδασκαλία Στρατηγικών (Μοντελοποίηση) </vt:lpstr>
      <vt:lpstr>Χαρακτηριστικά της κατανόησης του προφορικού και γραπτού λόγου</vt:lpstr>
      <vt:lpstr>Παρουσίαση του PowerPoint</vt:lpstr>
      <vt:lpstr>Παρουσίαση του PowerPoint</vt:lpstr>
      <vt:lpstr> Δυσκολίες των μαθητών στην κατανόηση προφορικού λόγου: Προβλήματα και λύσεις </vt:lpstr>
      <vt:lpstr>Παρουσίαση του PowerPoint</vt:lpstr>
      <vt:lpstr>Παρουσίαση του PowerPoint</vt:lpstr>
      <vt:lpstr>Παρουσίαση του PowerPoint</vt:lpstr>
      <vt:lpstr> Στρατηγικές κατανόησης προφορικού λόγου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Στρατηγικές που χρησιμοποιούνται για την ανάπτυξη της κατανόησης του γραπτού λόγου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Χαρακτηριστικά της παραγωγής του προφορικού και γραπτού λόγου</vt:lpstr>
      <vt:lpstr>Στρατηγικές που χρησιμοποιούνται για την ανάπτυξη της δεξιότητας παραγωγής προφορικού λόγου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Ερωτήσεις…</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KIKI</dc:creator>
  <cp:keywords/>
  <cp:lastModifiedBy>Lydia Mitits</cp:lastModifiedBy>
  <cp:revision>46</cp:revision>
  <dcterms:created xsi:type="dcterms:W3CDTF">2018-01-22T08:59:24Z</dcterms:created>
  <dcterms:modified xsi:type="dcterms:W3CDTF">2019-01-09T06:47:42Z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