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7" r:id="rId2"/>
    <p:sldId id="322" r:id="rId3"/>
    <p:sldId id="330" r:id="rId4"/>
    <p:sldId id="331" r:id="rId5"/>
    <p:sldId id="327" r:id="rId6"/>
    <p:sldId id="332" r:id="rId7"/>
    <p:sldId id="326" r:id="rId8"/>
    <p:sldId id="328" r:id="rId9"/>
    <p:sldId id="333" r:id="rId10"/>
    <p:sldId id="339" r:id="rId11"/>
    <p:sldId id="348" r:id="rId12"/>
    <p:sldId id="336" r:id="rId13"/>
    <p:sldId id="338" r:id="rId14"/>
    <p:sldId id="340" r:id="rId15"/>
    <p:sldId id="349" r:id="rId16"/>
    <p:sldId id="334" r:id="rId17"/>
    <p:sldId id="276" r:id="rId18"/>
    <p:sldId id="310" r:id="rId19"/>
    <p:sldId id="321" r:id="rId20"/>
    <p:sldId id="344" r:id="rId21"/>
    <p:sldId id="345" r:id="rId22"/>
    <p:sldId id="288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624" autoAdjust="0"/>
  </p:normalViewPr>
  <p:slideViewPr>
    <p:cSldViewPr>
      <p:cViewPr varScale="1">
        <p:scale>
          <a:sx n="92" d="100"/>
          <a:sy n="92" d="100"/>
        </p:scale>
        <p:origin x="605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4FB7F-6E2B-42E5-A79C-513090DD010A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3B038-FB5F-4E5F-9A3C-AFA730ED2D7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118DE-32CB-4632-8B1A-AD6E273B9863}" type="datetimeFigureOut">
              <a:rPr lang="el-GR" smtClean="0"/>
              <a:pPr/>
              <a:t>10/10/2024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benslaufdesigns.de/lebenslauf-kenntnisse" TargetMode="External"/><Relationship Id="rId2" Type="http://schemas.openxmlformats.org/officeDocument/2006/relationships/hyperlink" Target="https://lebenslaufdesigns.de/Vorlagen/lebenslauf-muster-11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lebenslaufdesigns.de/Vorlagen/aktueller-lebenslauf-vorlage" TargetMode="External"/><Relationship Id="rId5" Type="http://schemas.openxmlformats.org/officeDocument/2006/relationships/hyperlink" Target="https://lebenslaufdesigns.de/Vorlagen/lebenslauf-muster-26" TargetMode="External"/><Relationship Id="rId4" Type="http://schemas.openxmlformats.org/officeDocument/2006/relationships/hyperlink" Target="https://lebenslaufdesigns.de/lebenslauf-interessen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GNd-6pDkEI" TargetMode="External"/><Relationship Id="rId2" Type="http://schemas.openxmlformats.org/officeDocument/2006/relationships/hyperlink" Target="https://www.youtube.com/watch?v=6QILt5D0NcA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epKaqnOUanQ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br>
              <a:rPr lang="el-GR" dirty="0"/>
            </a:br>
            <a:r>
              <a:rPr lang="en-US" dirty="0"/>
              <a:t> </a:t>
            </a:r>
            <a:br>
              <a:rPr lang="el-GR" dirty="0"/>
            </a:br>
            <a:r>
              <a:rPr lang="en-US" dirty="0"/>
              <a:t> </a:t>
            </a:r>
            <a:br>
              <a:rPr lang="el-GR" dirty="0"/>
            </a:br>
            <a:r>
              <a:rPr lang="de-DE" i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>
                <a:latin typeface="Algerian" pitchFamily="82" charset="0"/>
                <a:cs typeface="Arial" pitchFamily="34" charset="0"/>
              </a:rPr>
              <a:t>Universität  </a:t>
            </a:r>
            <a:r>
              <a:rPr lang="de-DE" sz="2200" i="1" dirty="0" err="1">
                <a:latin typeface="Algerian" pitchFamily="82" charset="0"/>
                <a:cs typeface="Arial" pitchFamily="34" charset="0"/>
              </a:rPr>
              <a:t>Dimokritos</a:t>
            </a:r>
            <a:r>
              <a:rPr lang="de-DE" sz="2200" i="1" dirty="0">
                <a:latin typeface="Algerian" pitchFamily="82" charset="0"/>
                <a:cs typeface="Arial" pitchFamily="34" charset="0"/>
              </a:rPr>
              <a:t> von Thrakien</a:t>
            </a:r>
            <a:r>
              <a:rPr lang="de-DE" sz="2200" dirty="0">
                <a:latin typeface="Arial" pitchFamily="34" charset="0"/>
                <a:cs typeface="Arial" pitchFamily="34" charset="0"/>
              </a:rPr>
              <a:t> </a:t>
            </a:r>
            <a:br>
              <a:rPr lang="de-DE" sz="2200" dirty="0">
                <a:latin typeface="Arial" pitchFamily="34" charset="0"/>
                <a:cs typeface="Arial" pitchFamily="34" charset="0"/>
              </a:rPr>
            </a:br>
            <a:r>
              <a:rPr lang="el-G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>
                <a:latin typeface="Arial" pitchFamily="34" charset="0"/>
                <a:cs typeface="Arial" pitchFamily="34" charset="0"/>
              </a:rPr>
              <a:t> </a:t>
            </a:r>
            <a:br>
              <a:rPr lang="el-GR" sz="2200" dirty="0">
                <a:latin typeface="Arial" pitchFamily="34" charset="0"/>
                <a:cs typeface="Arial" pitchFamily="34" charset="0"/>
              </a:rPr>
            </a:br>
            <a:r>
              <a:rPr lang="de-DE" sz="2200" i="1" dirty="0">
                <a:latin typeface="Arial" pitchFamily="34" charset="0"/>
                <a:cs typeface="Arial" pitchFamily="34" charset="0"/>
              </a:rPr>
              <a:t>Pädagogische Abteilung</a:t>
            </a:r>
            <a:br>
              <a:rPr lang="el-GR" sz="2200" dirty="0">
                <a:latin typeface="Arial" pitchFamily="34" charset="0"/>
                <a:cs typeface="Arial" pitchFamily="34" charset="0"/>
              </a:rPr>
            </a:br>
            <a:r>
              <a:rPr lang="en-US" sz="2200" i="1" dirty="0">
                <a:latin typeface="Arial" pitchFamily="34" charset="0"/>
                <a:cs typeface="Arial" pitchFamily="34" charset="0"/>
              </a:rPr>
              <a:t>1o  Semester </a:t>
            </a:r>
            <a:br>
              <a:rPr lang="en-US" sz="2200" i="1" dirty="0">
                <a:latin typeface="Arial" pitchFamily="34" charset="0"/>
                <a:cs typeface="Arial" pitchFamily="34" charset="0"/>
              </a:rPr>
            </a:br>
            <a:r>
              <a:rPr lang="en-US" sz="2200" i="1" dirty="0">
                <a:latin typeface="Arial" pitchFamily="34" charset="0"/>
                <a:cs typeface="Arial" pitchFamily="34" charset="0"/>
              </a:rPr>
              <a:t>Deutsch 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als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Fremdsprache</a:t>
            </a:r>
            <a:br>
              <a:rPr lang="en-US" sz="2200" i="1" dirty="0">
                <a:latin typeface="Arial" pitchFamily="34" charset="0"/>
                <a:cs typeface="Arial" pitchFamily="34" charset="0"/>
              </a:rPr>
            </a:br>
            <a:br>
              <a:rPr lang="el-GR" dirty="0"/>
            </a:br>
            <a:r>
              <a:rPr lang="de-DE" dirty="0"/>
              <a:t> </a:t>
            </a:r>
            <a:br>
              <a:rPr lang="el-GR" dirty="0"/>
            </a:br>
            <a:r>
              <a:rPr lang="de-DE" dirty="0"/>
              <a:t> </a:t>
            </a:r>
            <a:endParaRPr lang="en-US" altLang="el-GR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l-GR" sz="2000" dirty="0">
                <a:solidFill>
                  <a:srgbClr val="000A1E"/>
                </a:solidFill>
              </a:rPr>
              <a:t>Lehrerin</a:t>
            </a:r>
            <a:r>
              <a:rPr lang="en-US" altLang="el-GR" sz="2000" dirty="0">
                <a:solidFill>
                  <a:srgbClr val="000A1E"/>
                </a:solidFill>
              </a:rPr>
              <a:t>: A</a:t>
            </a:r>
            <a:r>
              <a:rPr lang="el-GR" altLang="el-GR" sz="2000" dirty="0" err="1">
                <a:solidFill>
                  <a:srgbClr val="000A1E"/>
                </a:solidFill>
              </a:rPr>
              <a:t>θανασία</a:t>
            </a:r>
            <a:r>
              <a:rPr lang="el-GR" altLang="el-GR" sz="2000" dirty="0">
                <a:solidFill>
                  <a:srgbClr val="000A1E"/>
                </a:solidFill>
              </a:rPr>
              <a:t> </a:t>
            </a:r>
            <a:r>
              <a:rPr lang="el-GR" altLang="el-GR" sz="2000" dirty="0" err="1">
                <a:solidFill>
                  <a:srgbClr val="000A1E"/>
                </a:solidFill>
              </a:rPr>
              <a:t>Μούτλια</a:t>
            </a:r>
            <a:endParaRPr lang="el-GR" altLang="el-GR" sz="2000" dirty="0">
              <a:solidFill>
                <a:srgbClr val="000A1E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l-GR" sz="2000" dirty="0">
                <a:solidFill>
                  <a:srgbClr val="000A1E"/>
                </a:solidFill>
              </a:rPr>
              <a:t>amoutlia@eled.duth.gr</a:t>
            </a:r>
            <a:endParaRPr lang="fr-FR" altLang="el-GR" sz="2000" dirty="0">
              <a:solidFill>
                <a:srgbClr val="000A1E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l-GR" altLang="el-GR" sz="2000" dirty="0">
                <a:solidFill>
                  <a:srgbClr val="000A1E"/>
                </a:solidFill>
              </a:rPr>
              <a:t>Ώρες συνεργασίας</a:t>
            </a:r>
            <a:r>
              <a:rPr lang="en-US" altLang="el-GR" sz="2000" dirty="0">
                <a:solidFill>
                  <a:srgbClr val="000A1E"/>
                </a:solidFill>
              </a:rPr>
              <a:t>: </a:t>
            </a:r>
            <a:r>
              <a:rPr lang="el-GR" altLang="el-GR" sz="2000" dirty="0">
                <a:solidFill>
                  <a:srgbClr val="000A1E"/>
                </a:solidFill>
              </a:rPr>
              <a:t>Τρίτη </a:t>
            </a:r>
            <a:r>
              <a:rPr lang="en-US" altLang="el-GR" sz="2000" dirty="0">
                <a:solidFill>
                  <a:srgbClr val="000A1E"/>
                </a:solidFill>
              </a:rPr>
              <a:t>11:00</a:t>
            </a:r>
            <a:r>
              <a:rPr lang="el-GR" altLang="el-GR" sz="2000" dirty="0">
                <a:solidFill>
                  <a:srgbClr val="000A1E"/>
                </a:solidFill>
              </a:rPr>
              <a:t> -13:00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>
                <a:latin typeface="Arial" pitchFamily="34" charset="0"/>
                <a:cs typeface="Arial" pitchFamily="34" charset="0"/>
              </a:rPr>
              <a:t>Ομαλά ρήματα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just"/>
            <a:r>
              <a:rPr lang="el-GR" b="1" dirty="0">
                <a:latin typeface="Arial" pitchFamily="34" charset="0"/>
                <a:cs typeface="Arial" pitchFamily="34" charset="0"/>
              </a:rPr>
              <a:t>Τα ομαλά ρήματα στα γερμανικά δίνονται σε απαρεμφατική  μορφή με την κατάληξη -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en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.</a:t>
            </a:r>
            <a:br>
              <a:rPr lang="el-GR" b="1" dirty="0">
                <a:latin typeface="Arial" pitchFamily="34" charset="0"/>
                <a:cs typeface="Arial" pitchFamily="34" charset="0"/>
              </a:rPr>
            </a:br>
            <a:r>
              <a:rPr lang="de-DE" b="1" dirty="0">
                <a:latin typeface="Arial" pitchFamily="34" charset="0"/>
                <a:cs typeface="Arial" pitchFamily="34" charset="0"/>
              </a:rPr>
              <a:t>spielen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 --&gt;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spiel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 - είναι το θέμα      -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en 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είναι η κατάληξη απαρεμφάτου 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Το ρήμα κλείνεται ως εξής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Εγώ</a:t>
            </a:r>
            <a:r>
              <a:rPr lang="de-DE" dirty="0">
                <a:latin typeface="Arial" pitchFamily="34" charset="0"/>
                <a:cs typeface="Arial" pitchFamily="34" charset="0"/>
              </a:rPr>
              <a:t>		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ich</a:t>
            </a:r>
            <a:r>
              <a:rPr lang="en-US" dirty="0">
                <a:latin typeface="Arial" pitchFamily="34" charset="0"/>
                <a:cs typeface="Arial" pitchFamily="34" charset="0"/>
              </a:rPr>
              <a:t> spiel</a:t>
            </a:r>
            <a:r>
              <a:rPr lang="el-GR" dirty="0">
                <a:latin typeface="Arial" pitchFamily="34" charset="0"/>
                <a:cs typeface="Arial" pitchFamily="34" charset="0"/>
              </a:rPr>
              <a:t>-</a:t>
            </a:r>
            <a:r>
              <a:rPr lang="en-US" dirty="0">
                <a:latin typeface="Arial" pitchFamily="34" charset="0"/>
                <a:cs typeface="Arial" pitchFamily="34" charset="0"/>
              </a:rPr>
              <a:t>e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εσύ</a:t>
            </a:r>
            <a:r>
              <a:rPr lang="de-DE" dirty="0">
                <a:latin typeface="Arial" pitchFamily="34" charset="0"/>
                <a:cs typeface="Arial" pitchFamily="34" charset="0"/>
              </a:rPr>
              <a:t> 		du spiel-</a:t>
            </a:r>
            <a:r>
              <a:rPr lang="de-DE" dirty="0" err="1">
                <a:latin typeface="Arial" pitchFamily="34" charset="0"/>
                <a:cs typeface="Arial" pitchFamily="34" charset="0"/>
              </a:rPr>
              <a:t>st</a:t>
            </a: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>
                <a:latin typeface="Arial" pitchFamily="34" charset="0"/>
                <a:cs typeface="Arial" pitchFamily="34" charset="0"/>
              </a:rPr>
              <a:t>αυτός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>
                <a:latin typeface="Arial" pitchFamily="34" charset="0"/>
                <a:cs typeface="Arial" pitchFamily="34" charset="0"/>
              </a:rPr>
              <a:t>αυτή</a:t>
            </a:r>
            <a:r>
              <a:rPr lang="de-DE" dirty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de-DE" dirty="0" err="1">
                <a:latin typeface="Arial" pitchFamily="34" charset="0"/>
                <a:cs typeface="Arial" pitchFamily="34" charset="0"/>
              </a:rPr>
              <a:t>er,sie,es</a:t>
            </a:r>
            <a:r>
              <a:rPr lang="de-DE" dirty="0">
                <a:latin typeface="Arial" pitchFamily="34" charset="0"/>
                <a:cs typeface="Arial" pitchFamily="34" charset="0"/>
              </a:rPr>
              <a:t> spiel-t    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 ,</a:t>
            </a:r>
            <a:r>
              <a:rPr lang="el-GR" dirty="0">
                <a:latin typeface="Arial" pitchFamily="34" charset="0"/>
                <a:cs typeface="Arial" pitchFamily="34" charset="0"/>
              </a:rPr>
              <a:t>αυτό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    </a:t>
            </a:r>
          </a:p>
          <a:p>
            <a:endParaRPr lang="de-DE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εμείς </a:t>
            </a:r>
            <a:r>
              <a:rPr lang="en-US" dirty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de-DE" dirty="0">
                <a:latin typeface="Arial" pitchFamily="34" charset="0"/>
                <a:cs typeface="Arial" pitchFamily="34" charset="0"/>
              </a:rPr>
              <a:t>wir spiel-en</a:t>
            </a: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Εσείς</a:t>
            </a:r>
            <a:r>
              <a:rPr lang="en-US" dirty="0">
                <a:latin typeface="Arial" pitchFamily="34" charset="0"/>
                <a:cs typeface="Arial" pitchFamily="34" charset="0"/>
              </a:rPr>
              <a:t>		</a:t>
            </a:r>
            <a:r>
              <a:rPr lang="de-DE" dirty="0">
                <a:latin typeface="Arial" pitchFamily="34" charset="0"/>
                <a:cs typeface="Arial" pitchFamily="34" charset="0"/>
              </a:rPr>
              <a:t>   ihr spiel-t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αυτοί</a:t>
            </a:r>
            <a:r>
              <a:rPr lang="de-DE" dirty="0">
                <a:latin typeface="Arial" pitchFamily="34" charset="0"/>
                <a:cs typeface="Arial" pitchFamily="34" charset="0"/>
              </a:rPr>
              <a:t>,</a:t>
            </a:r>
            <a:r>
              <a:rPr lang="el-GR" dirty="0">
                <a:latin typeface="Arial" pitchFamily="34" charset="0"/>
                <a:cs typeface="Arial" pitchFamily="34" charset="0"/>
              </a:rPr>
              <a:t>εσείς</a:t>
            </a:r>
            <a:r>
              <a:rPr lang="en-US" dirty="0">
                <a:latin typeface="Arial" pitchFamily="34" charset="0"/>
                <a:cs typeface="Arial" pitchFamily="34" charset="0"/>
              </a:rPr>
              <a:t> 	</a:t>
            </a: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>
                <a:latin typeface="Arial" pitchFamily="34" charset="0"/>
                <a:cs typeface="Arial" pitchFamily="34" charset="0"/>
              </a:rPr>
              <a:t>sie,Sie</a:t>
            </a:r>
            <a:r>
              <a:rPr lang="de-DE" dirty="0">
                <a:latin typeface="Arial" pitchFamily="34" charset="0"/>
                <a:cs typeface="Arial" pitchFamily="34" charset="0"/>
              </a:rPr>
              <a:t> spiel-en 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Το </a:t>
            </a:r>
            <a:r>
              <a:rPr lang="de-DE" dirty="0">
                <a:latin typeface="Arial" pitchFamily="34" charset="0"/>
                <a:cs typeface="Arial" pitchFamily="34" charset="0"/>
              </a:rPr>
              <a:t>Sie </a:t>
            </a:r>
            <a:r>
              <a:rPr lang="el-GR" dirty="0">
                <a:latin typeface="Arial" pitchFamily="34" charset="0"/>
                <a:cs typeface="Arial" pitchFamily="34" charset="0"/>
              </a:rPr>
              <a:t>είναι τύπος ευγενείας.</a:t>
            </a: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Το θέμα του ρήματος μένει σταθερό, ενώ αλλάζει η κατάληξη .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88024" y="1571612"/>
            <a:ext cx="4038600" cy="472716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1) Ich ___________ Tennis. (spielen)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2) Du _____________ einen Brief. (schreiben)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3) Ihr ______________ viel Geld. (bekommen)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4) Wir ____________ viel. (lachen)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5) Anna ______________ Cola. (trinken)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6) Anna und Paul _____________ gern. (tanzen)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7) Georg _______________ schnell. (rennen)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8) Du ___________ in die Disco. (gehen)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>
                <a:latin typeface="Arial" pitchFamily="34" charset="0"/>
                <a:cs typeface="Arial" pitchFamily="34" charset="0"/>
              </a:rPr>
              <a:t>Ομαλά ρήματα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Üben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2200" dirty="0">
                <a:latin typeface="Arial" pitchFamily="34" charset="0"/>
                <a:cs typeface="Arial" pitchFamily="34" charset="0"/>
              </a:rPr>
              <a:t>10) Frau Meier ____________ Deutsch. (lernen)</a:t>
            </a:r>
            <a:endParaRPr lang="el-GR" sz="2200" dirty="0">
              <a:latin typeface="Arial" pitchFamily="34" charset="0"/>
              <a:cs typeface="Arial" pitchFamily="34" charset="0"/>
            </a:endParaRPr>
          </a:p>
          <a:p>
            <a:r>
              <a:rPr lang="de-DE" sz="2200" dirty="0">
                <a:latin typeface="Arial" pitchFamily="34" charset="0"/>
                <a:cs typeface="Arial" pitchFamily="34" charset="0"/>
              </a:rPr>
              <a:t>11) Ich ____________ in Athen. (wohnen)</a:t>
            </a:r>
            <a:endParaRPr lang="el-GR" sz="2200" dirty="0">
              <a:latin typeface="Arial" pitchFamily="34" charset="0"/>
              <a:cs typeface="Arial" pitchFamily="34" charset="0"/>
            </a:endParaRPr>
          </a:p>
          <a:p>
            <a:r>
              <a:rPr lang="de-DE" sz="2200" dirty="0">
                <a:latin typeface="Arial" pitchFamily="34" charset="0"/>
                <a:cs typeface="Arial" pitchFamily="34" charset="0"/>
              </a:rPr>
              <a:t>12) Wir ____________ aus Thessaloniki. (kommen)</a:t>
            </a:r>
            <a:endParaRPr lang="el-GR" sz="2200" dirty="0">
              <a:latin typeface="Arial" pitchFamily="34" charset="0"/>
              <a:cs typeface="Arial" pitchFamily="34" charset="0"/>
            </a:endParaRPr>
          </a:p>
          <a:p>
            <a:r>
              <a:rPr lang="de-DE" sz="2200" dirty="0">
                <a:latin typeface="Arial" pitchFamily="34" charset="0"/>
                <a:cs typeface="Arial" pitchFamily="34" charset="0"/>
              </a:rPr>
              <a:t>13) Maria ____________ Musik. (hören)</a:t>
            </a:r>
            <a:endParaRPr lang="el-GR" sz="2200" dirty="0">
              <a:latin typeface="Arial" pitchFamily="34" charset="0"/>
              <a:cs typeface="Arial" pitchFamily="34" charset="0"/>
            </a:endParaRPr>
          </a:p>
          <a:p>
            <a:r>
              <a:rPr lang="de-DE" sz="2200" dirty="0">
                <a:latin typeface="Arial" pitchFamily="34" charset="0"/>
                <a:cs typeface="Arial" pitchFamily="34" charset="0"/>
              </a:rPr>
              <a:t>14) Du ____________gern. (studieren)</a:t>
            </a:r>
            <a:endParaRPr lang="el-GR" sz="2200" dirty="0">
              <a:latin typeface="Arial" pitchFamily="34" charset="0"/>
              <a:cs typeface="Arial" pitchFamily="34" charset="0"/>
            </a:endParaRPr>
          </a:p>
          <a:p>
            <a:r>
              <a:rPr lang="de-DE" sz="2200" dirty="0">
                <a:latin typeface="Arial" pitchFamily="34" charset="0"/>
                <a:cs typeface="Arial" pitchFamily="34" charset="0"/>
              </a:rPr>
              <a:t>15) Ihr ____________ in Larisa. (leben)</a:t>
            </a:r>
            <a:endParaRPr lang="el-GR" sz="2200" dirty="0">
              <a:latin typeface="Arial" pitchFamily="34" charset="0"/>
              <a:cs typeface="Arial" pitchFamily="34" charset="0"/>
            </a:endParaRPr>
          </a:p>
          <a:p>
            <a:r>
              <a:rPr lang="de-DE" sz="2200" dirty="0">
                <a:latin typeface="Arial" pitchFamily="34" charset="0"/>
                <a:cs typeface="Arial" pitchFamily="34" charset="0"/>
              </a:rPr>
              <a:t>16) Du ______________ viel. (lachen)</a:t>
            </a:r>
            <a:endParaRPr lang="el-GR" sz="2200" dirty="0">
              <a:latin typeface="Arial" pitchFamily="34" charset="0"/>
              <a:cs typeface="Arial" pitchFamily="34" charset="0"/>
            </a:endParaRPr>
          </a:p>
          <a:p>
            <a:r>
              <a:rPr lang="de-DE" sz="2200" dirty="0">
                <a:latin typeface="Arial" pitchFamily="34" charset="0"/>
                <a:cs typeface="Arial" pitchFamily="34" charset="0"/>
              </a:rPr>
              <a:t>17) Ihr </a:t>
            </a:r>
            <a:r>
              <a:rPr lang="de-DE" sz="2000" dirty="0">
                <a:latin typeface="Arial" pitchFamily="34" charset="0"/>
                <a:cs typeface="Arial" pitchFamily="34" charset="0"/>
              </a:rPr>
              <a:t>___________ das Leben.(lieben)</a:t>
            </a:r>
            <a:endParaRPr lang="el-GR" sz="2000" dirty="0">
              <a:latin typeface="Arial" pitchFamily="34" charset="0"/>
              <a:cs typeface="Arial" pitchFamily="34" charset="0"/>
            </a:endParaRPr>
          </a:p>
          <a:p>
            <a:endParaRPr lang="en-US" sz="3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/>
              <a:t>ΚΛΙΣΗ ΡΗΜΑΤΩΝ</a:t>
            </a:r>
            <a:r>
              <a:rPr lang="en-US" dirty="0"/>
              <a:t> 1</a:t>
            </a:r>
            <a:r>
              <a:rPr lang="el-GR" dirty="0"/>
              <a:t>    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l-GR" b="1" dirty="0"/>
              <a:t>1) Τα ρήματα που λήγουν σε -</a:t>
            </a:r>
            <a:r>
              <a:rPr lang="en-US" b="1" dirty="0"/>
              <a:t>t</a:t>
            </a:r>
            <a:r>
              <a:rPr lang="el-GR" b="1" dirty="0"/>
              <a:t>, -</a:t>
            </a:r>
            <a:r>
              <a:rPr lang="en-US" b="1" dirty="0"/>
              <a:t>d</a:t>
            </a:r>
            <a:r>
              <a:rPr lang="el-GR" b="1" dirty="0"/>
              <a:t> ( και όχι πάντα -</a:t>
            </a:r>
            <a:r>
              <a:rPr lang="en-US" b="1" dirty="0"/>
              <a:t>m</a:t>
            </a:r>
            <a:r>
              <a:rPr lang="el-GR" b="1" dirty="0"/>
              <a:t>, -</a:t>
            </a:r>
            <a:r>
              <a:rPr lang="en-US" b="1" dirty="0"/>
              <a:t>n</a:t>
            </a:r>
            <a:r>
              <a:rPr lang="el-GR" b="1" dirty="0"/>
              <a:t>) παίρνουν πριν την               κατάληξη το γράμμα (-</a:t>
            </a:r>
            <a:r>
              <a:rPr lang="en-US" b="1" dirty="0"/>
              <a:t>e</a:t>
            </a:r>
            <a:r>
              <a:rPr lang="el-GR" b="1" dirty="0"/>
              <a:t>-)</a:t>
            </a:r>
            <a:endParaRPr lang="el-GR" dirty="0"/>
          </a:p>
          <a:p>
            <a:r>
              <a:rPr lang="el-GR" dirty="0"/>
              <a:t>     </a:t>
            </a:r>
            <a:r>
              <a:rPr lang="de-DE" dirty="0"/>
              <a:t>z. B --&gt; finden --&gt; find- ,   arbeiten</a:t>
            </a:r>
            <a:r>
              <a:rPr lang="el-GR" dirty="0"/>
              <a:t>(δουλεύω)</a:t>
            </a:r>
            <a:r>
              <a:rPr lang="de-DE" dirty="0"/>
              <a:t>, bitten</a:t>
            </a:r>
            <a:r>
              <a:rPr lang="el-GR" dirty="0"/>
              <a:t> (παρακαλώ)</a:t>
            </a:r>
            <a:r>
              <a:rPr lang="de-DE" dirty="0"/>
              <a:t>, antworten</a:t>
            </a:r>
            <a:r>
              <a:rPr lang="el-GR" dirty="0"/>
              <a:t>(απαντώ)</a:t>
            </a:r>
            <a:r>
              <a:rPr lang="de-DE" dirty="0"/>
              <a:t>, warten</a:t>
            </a:r>
            <a:r>
              <a:rPr lang="el-GR" dirty="0"/>
              <a:t> (περιμένω)</a:t>
            </a:r>
            <a:r>
              <a:rPr lang="de-DE" dirty="0"/>
              <a:t>, reden </a:t>
            </a:r>
            <a:r>
              <a:rPr lang="el-GR" dirty="0"/>
              <a:t>(μιλάω)</a:t>
            </a:r>
          </a:p>
          <a:p>
            <a:r>
              <a:rPr lang="de-DE" dirty="0"/>
              <a:t>             ich finde</a:t>
            </a:r>
            <a:endParaRPr lang="el-GR" dirty="0"/>
          </a:p>
          <a:p>
            <a:r>
              <a:rPr lang="de-DE" dirty="0"/>
              <a:t>             du findest</a:t>
            </a:r>
            <a:endParaRPr lang="el-GR" dirty="0"/>
          </a:p>
          <a:p>
            <a:r>
              <a:rPr lang="de-DE" dirty="0"/>
              <a:t>             er, sie, es findet</a:t>
            </a:r>
            <a:endParaRPr lang="el-GR" dirty="0"/>
          </a:p>
          <a:p>
            <a:r>
              <a:rPr lang="de-DE" dirty="0"/>
              <a:t>             wir finden</a:t>
            </a:r>
            <a:endParaRPr lang="el-GR" dirty="0"/>
          </a:p>
          <a:p>
            <a:r>
              <a:rPr lang="de-DE" dirty="0"/>
              <a:t>             ihr findet</a:t>
            </a:r>
            <a:endParaRPr lang="el-GR" dirty="0"/>
          </a:p>
          <a:p>
            <a:r>
              <a:rPr lang="de-DE" dirty="0"/>
              <a:t>             sie, Sie finden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l-GR" b="1" dirty="0"/>
              <a:t>2)Τα ρήματα που έχουν στο θέμα τους -</a:t>
            </a:r>
            <a:r>
              <a:rPr lang="en-US" b="1" dirty="0"/>
              <a:t>a</a:t>
            </a:r>
            <a:r>
              <a:rPr lang="el-GR" b="1" dirty="0"/>
              <a:t>- παίρνουν </a:t>
            </a:r>
            <a:r>
              <a:rPr lang="el-GR" b="1" dirty="0" err="1"/>
              <a:t>Umlaut</a:t>
            </a:r>
            <a:r>
              <a:rPr lang="el-GR" b="1" dirty="0"/>
              <a:t>   -ä- (όχι πάντα)</a:t>
            </a:r>
            <a:endParaRPr lang="el-GR" dirty="0"/>
          </a:p>
          <a:p>
            <a:r>
              <a:rPr lang="el-GR" b="1" dirty="0"/>
              <a:t>    (β' γ' πρόσωπο ενικού μόνο)</a:t>
            </a:r>
            <a:r>
              <a:rPr lang="el-GR" dirty="0"/>
              <a:t> </a:t>
            </a:r>
          </a:p>
          <a:p>
            <a:r>
              <a:rPr lang="el-GR" dirty="0"/>
              <a:t>    </a:t>
            </a:r>
            <a:r>
              <a:rPr lang="de-DE" dirty="0"/>
              <a:t>z. B --&gt; fahren --&gt; fahr- ,    schlafen</a:t>
            </a:r>
            <a:r>
              <a:rPr lang="el-GR" dirty="0"/>
              <a:t> (κοιμάμαι)</a:t>
            </a:r>
            <a:r>
              <a:rPr lang="de-DE" dirty="0"/>
              <a:t>, laufen</a:t>
            </a:r>
            <a:r>
              <a:rPr lang="el-GR" dirty="0"/>
              <a:t> (τρέχω)</a:t>
            </a:r>
            <a:r>
              <a:rPr lang="de-DE" dirty="0"/>
              <a:t>, braten</a:t>
            </a:r>
            <a:r>
              <a:rPr lang="el-GR" dirty="0"/>
              <a:t> (ψήνω)</a:t>
            </a:r>
            <a:r>
              <a:rPr lang="de-DE" dirty="0"/>
              <a:t>, fallen</a:t>
            </a:r>
            <a:r>
              <a:rPr lang="el-GR" dirty="0"/>
              <a:t>(πέφτω)</a:t>
            </a:r>
            <a:r>
              <a:rPr lang="de-DE" dirty="0"/>
              <a:t>, halten</a:t>
            </a:r>
            <a:r>
              <a:rPr lang="el-GR" dirty="0"/>
              <a:t> (σταματώ)</a:t>
            </a:r>
            <a:r>
              <a:rPr lang="de-DE" dirty="0"/>
              <a:t>, tragen</a:t>
            </a:r>
            <a:r>
              <a:rPr lang="el-GR" dirty="0"/>
              <a:t> (φορώ, κουβαλώ)</a:t>
            </a:r>
            <a:r>
              <a:rPr lang="de-DE" dirty="0"/>
              <a:t>, waschen</a:t>
            </a:r>
            <a:r>
              <a:rPr lang="el-GR" dirty="0"/>
              <a:t> (πλένω)</a:t>
            </a:r>
          </a:p>
          <a:p>
            <a:endParaRPr lang="el-GR" dirty="0"/>
          </a:p>
          <a:p>
            <a:r>
              <a:rPr lang="de-DE" dirty="0"/>
              <a:t>            ich fahre</a:t>
            </a:r>
            <a:endParaRPr lang="el-GR" dirty="0"/>
          </a:p>
          <a:p>
            <a:r>
              <a:rPr lang="el-GR" dirty="0"/>
              <a:t>           </a:t>
            </a:r>
            <a:r>
              <a:rPr lang="de-DE" dirty="0"/>
              <a:t> du fährst</a:t>
            </a:r>
            <a:endParaRPr lang="el-GR" dirty="0"/>
          </a:p>
          <a:p>
            <a:r>
              <a:rPr lang="de-DE" dirty="0"/>
              <a:t>            er, sie, es fährt</a:t>
            </a:r>
            <a:endParaRPr lang="el-GR" dirty="0"/>
          </a:p>
          <a:p>
            <a:r>
              <a:rPr lang="de-DE" dirty="0"/>
              <a:t>            wir fahren</a:t>
            </a:r>
            <a:endParaRPr lang="el-GR" dirty="0"/>
          </a:p>
          <a:p>
            <a:r>
              <a:rPr lang="de-DE" dirty="0"/>
              <a:t>            ihr fahrt</a:t>
            </a:r>
            <a:endParaRPr lang="el-GR" dirty="0"/>
          </a:p>
          <a:p>
            <a:r>
              <a:rPr lang="el-GR" dirty="0"/>
              <a:t>            </a:t>
            </a:r>
            <a:r>
              <a:rPr lang="de-DE" dirty="0"/>
              <a:t>sie</a:t>
            </a:r>
            <a:r>
              <a:rPr lang="el-GR" dirty="0"/>
              <a:t>, </a:t>
            </a:r>
            <a:r>
              <a:rPr lang="de-DE" dirty="0"/>
              <a:t>Sie fahren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/>
              <a:t>ΚΛΙΣΗ ΡΗΜΑΤΩΝ</a:t>
            </a:r>
            <a:r>
              <a:rPr lang="en-US" dirty="0"/>
              <a:t> 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l-GR" b="1" dirty="0"/>
              <a:t>3)Τα ρήματα που έχουν στο θέμα τους -</a:t>
            </a:r>
            <a:r>
              <a:rPr lang="en-US" b="1" dirty="0"/>
              <a:t>e</a:t>
            </a:r>
            <a:r>
              <a:rPr lang="el-GR" b="1" dirty="0"/>
              <a:t>-  μπορεί να </a:t>
            </a:r>
            <a:r>
              <a:rPr lang="el-GR" b="1" dirty="0" err="1"/>
              <a:t>να</a:t>
            </a:r>
            <a:r>
              <a:rPr lang="el-GR" b="1" dirty="0"/>
              <a:t> ακολουθούν μια από τις  </a:t>
            </a:r>
            <a:endParaRPr lang="el-GR" dirty="0"/>
          </a:p>
          <a:p>
            <a:r>
              <a:rPr lang="el-GR" b="1" dirty="0"/>
              <a:t>    επόμενες τρεις κατηγορίες :</a:t>
            </a:r>
            <a:endParaRPr lang="el-GR" dirty="0"/>
          </a:p>
          <a:p>
            <a:r>
              <a:rPr lang="en-US" dirty="0"/>
              <a:t> </a:t>
            </a:r>
            <a:endParaRPr lang="el-GR" dirty="0"/>
          </a:p>
          <a:p>
            <a:r>
              <a:rPr lang="el-GR" i="1" dirty="0"/>
              <a:t>    </a:t>
            </a:r>
            <a:r>
              <a:rPr lang="el-GR" b="1" i="1" dirty="0"/>
              <a:t>α) Να είναι ομαλά</a:t>
            </a:r>
            <a:r>
              <a:rPr lang="el-GR" dirty="0"/>
              <a:t> --&gt;  z. </a:t>
            </a:r>
            <a:r>
              <a:rPr lang="en-US" dirty="0"/>
              <a:t>B </a:t>
            </a:r>
            <a:r>
              <a:rPr lang="en-US" dirty="0" err="1"/>
              <a:t>gehen</a:t>
            </a:r>
            <a:endParaRPr lang="el-GR" dirty="0"/>
          </a:p>
          <a:p>
            <a:r>
              <a:rPr lang="el-GR" dirty="0"/>
              <a:t>                                                      </a:t>
            </a:r>
            <a:r>
              <a:rPr lang="de-DE" dirty="0"/>
              <a:t>ich gehe</a:t>
            </a:r>
            <a:endParaRPr lang="el-GR" dirty="0"/>
          </a:p>
          <a:p>
            <a:r>
              <a:rPr lang="de-DE" dirty="0"/>
              <a:t>                                                      du gehst</a:t>
            </a:r>
            <a:endParaRPr lang="el-GR" dirty="0"/>
          </a:p>
          <a:p>
            <a:r>
              <a:rPr lang="de-DE" dirty="0"/>
              <a:t>                                                      er, sie es geht</a:t>
            </a:r>
            <a:endParaRPr lang="el-GR" dirty="0"/>
          </a:p>
          <a:p>
            <a:r>
              <a:rPr lang="de-DE" dirty="0"/>
              <a:t>                                                      wir gehen</a:t>
            </a:r>
            <a:endParaRPr lang="el-GR" dirty="0"/>
          </a:p>
          <a:p>
            <a:r>
              <a:rPr lang="de-DE" dirty="0"/>
              <a:t>                                                      ihr geht</a:t>
            </a:r>
            <a:endParaRPr lang="el-GR" dirty="0"/>
          </a:p>
          <a:p>
            <a:r>
              <a:rPr lang="de-DE" dirty="0"/>
              <a:t>                                                      sie, Sie gehen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l-GR" b="1" i="1" dirty="0"/>
              <a:t>4) </a:t>
            </a:r>
            <a:r>
              <a:rPr lang="de-DE" b="1" i="1" dirty="0"/>
              <a:t>b</a:t>
            </a:r>
            <a:r>
              <a:rPr lang="el-GR" b="1" i="1" dirty="0"/>
              <a:t>=Να μετατρέπουν το -</a:t>
            </a:r>
            <a:r>
              <a:rPr lang="de-DE" b="1" i="1" dirty="0"/>
              <a:t>e</a:t>
            </a:r>
            <a:r>
              <a:rPr lang="el-GR" b="1" i="1" dirty="0"/>
              <a:t>- σε </a:t>
            </a:r>
            <a:r>
              <a:rPr lang="de-DE" b="1" i="1" dirty="0" err="1"/>
              <a:t>ie</a:t>
            </a:r>
            <a:r>
              <a:rPr lang="de-DE" i="1" dirty="0"/>
              <a:t> </a:t>
            </a:r>
            <a:r>
              <a:rPr lang="el-GR" dirty="0"/>
              <a:t>--&gt; </a:t>
            </a:r>
            <a:r>
              <a:rPr lang="de-DE" dirty="0"/>
              <a:t>z</a:t>
            </a:r>
            <a:r>
              <a:rPr lang="el-GR" dirty="0"/>
              <a:t>. </a:t>
            </a:r>
            <a:r>
              <a:rPr lang="de-DE" dirty="0"/>
              <a:t>B sehen</a:t>
            </a:r>
            <a:r>
              <a:rPr lang="el-GR" dirty="0"/>
              <a:t> (</a:t>
            </a:r>
            <a:r>
              <a:rPr lang="el-GR" dirty="0" err="1"/>
              <a:t>β΄</a:t>
            </a:r>
            <a:r>
              <a:rPr lang="el-GR" dirty="0"/>
              <a:t>, γ' ενικού)   </a:t>
            </a:r>
          </a:p>
          <a:p>
            <a:r>
              <a:rPr lang="de-DE" dirty="0"/>
              <a:t>Lesen</a:t>
            </a:r>
            <a:r>
              <a:rPr lang="el-GR" dirty="0"/>
              <a:t>(διαβάζω)</a:t>
            </a:r>
            <a:r>
              <a:rPr lang="de-DE" dirty="0"/>
              <a:t>, befehlen</a:t>
            </a:r>
            <a:r>
              <a:rPr lang="el-GR" dirty="0"/>
              <a:t> (διατάζω)</a:t>
            </a:r>
            <a:r>
              <a:rPr lang="de-DE" dirty="0"/>
              <a:t>, stehlen</a:t>
            </a:r>
            <a:r>
              <a:rPr lang="el-GR" dirty="0"/>
              <a:t> (κλέβω)</a:t>
            </a:r>
            <a:r>
              <a:rPr lang="de-DE" dirty="0"/>
              <a:t>, empfehlen</a:t>
            </a:r>
            <a:r>
              <a:rPr lang="el-GR" dirty="0"/>
              <a:t> (προτείνω, συνιστώ)</a:t>
            </a:r>
          </a:p>
          <a:p>
            <a:endParaRPr lang="el-GR" dirty="0"/>
          </a:p>
          <a:p>
            <a:r>
              <a:rPr lang="el-GR" dirty="0"/>
              <a:t>                            </a:t>
            </a:r>
            <a:r>
              <a:rPr lang="de-DE" dirty="0"/>
              <a:t> </a:t>
            </a:r>
            <a:r>
              <a:rPr lang="de-DE" sz="2900" dirty="0"/>
              <a:t>ich sehe </a:t>
            </a:r>
            <a:endParaRPr lang="el-GR" sz="2900" dirty="0"/>
          </a:p>
          <a:p>
            <a:r>
              <a:rPr lang="de-DE" sz="2900" dirty="0"/>
              <a:t>                           du siehst</a:t>
            </a:r>
            <a:endParaRPr lang="el-GR" sz="2900" dirty="0"/>
          </a:p>
          <a:p>
            <a:r>
              <a:rPr lang="de-DE" sz="2900" dirty="0"/>
              <a:t>                           er, sie es sieht</a:t>
            </a:r>
            <a:endParaRPr lang="el-GR" sz="2900" dirty="0"/>
          </a:p>
          <a:p>
            <a:r>
              <a:rPr lang="de-DE" sz="2900" dirty="0"/>
              <a:t>                          </a:t>
            </a:r>
            <a:r>
              <a:rPr lang="el-GR" sz="2900" dirty="0"/>
              <a:t> </a:t>
            </a:r>
            <a:r>
              <a:rPr lang="de-DE" sz="2900" dirty="0"/>
              <a:t>wir sehen</a:t>
            </a:r>
            <a:endParaRPr lang="el-GR" sz="2900" dirty="0"/>
          </a:p>
          <a:p>
            <a:r>
              <a:rPr lang="de-DE" sz="2900" dirty="0"/>
              <a:t>                            ihr seht</a:t>
            </a:r>
            <a:endParaRPr lang="el-GR" sz="2900" dirty="0"/>
          </a:p>
          <a:p>
            <a:r>
              <a:rPr lang="de-DE" sz="2900" dirty="0"/>
              <a:t>                           sie, Sie sehen</a:t>
            </a:r>
            <a:endParaRPr lang="el-GR" sz="29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3200" dirty="0"/>
              <a:t>ΚΛΙΣΗ ΡΗΜΑΤΩΝ</a:t>
            </a:r>
            <a:r>
              <a:rPr lang="en-US" sz="3200" dirty="0"/>
              <a:t> 3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l-GR" sz="3400" b="1" i="1" dirty="0"/>
              <a:t>5) </a:t>
            </a:r>
            <a:r>
              <a:rPr lang="de-DE" sz="3400" b="1" i="1" dirty="0"/>
              <a:t>c</a:t>
            </a:r>
            <a:r>
              <a:rPr lang="el-GR" sz="3400" b="1" i="1" dirty="0"/>
              <a:t>=Να μετατρέπουν το -</a:t>
            </a:r>
            <a:r>
              <a:rPr lang="en-US" sz="3400" b="1" i="1" dirty="0"/>
              <a:t>e</a:t>
            </a:r>
            <a:r>
              <a:rPr lang="el-GR" sz="3400" b="1" i="1" dirty="0"/>
              <a:t>- σε </a:t>
            </a:r>
            <a:r>
              <a:rPr lang="en-US" sz="3400" b="1" i="1" dirty="0" err="1"/>
              <a:t>i</a:t>
            </a:r>
            <a:r>
              <a:rPr lang="el-GR" sz="3400" dirty="0"/>
              <a:t> --&gt; </a:t>
            </a:r>
            <a:r>
              <a:rPr lang="en-US" sz="3400" dirty="0"/>
              <a:t>z</a:t>
            </a:r>
            <a:r>
              <a:rPr lang="el-GR" sz="3400" dirty="0"/>
              <a:t>. </a:t>
            </a:r>
            <a:r>
              <a:rPr lang="en-US" sz="3400" dirty="0"/>
              <a:t>B </a:t>
            </a:r>
            <a:r>
              <a:rPr lang="en-US" sz="3400" dirty="0" err="1"/>
              <a:t>sprechen</a:t>
            </a:r>
            <a:r>
              <a:rPr lang="el-GR" sz="3400" dirty="0"/>
              <a:t> (β', γ' ενικού)</a:t>
            </a:r>
          </a:p>
          <a:p>
            <a:r>
              <a:rPr lang="de-DE" sz="3400" dirty="0"/>
              <a:t> geben</a:t>
            </a:r>
            <a:r>
              <a:rPr lang="el-GR" sz="3400" dirty="0"/>
              <a:t> (δίνω)</a:t>
            </a:r>
            <a:r>
              <a:rPr lang="de-DE" sz="3400" dirty="0"/>
              <a:t>, brechen</a:t>
            </a:r>
            <a:r>
              <a:rPr lang="el-GR" sz="3400" dirty="0"/>
              <a:t> (σπάω)</a:t>
            </a:r>
            <a:r>
              <a:rPr lang="de-DE" sz="3400" dirty="0"/>
              <a:t> helfen</a:t>
            </a:r>
            <a:r>
              <a:rPr lang="el-GR" sz="3400" dirty="0"/>
              <a:t> (βοηθώ)</a:t>
            </a:r>
            <a:r>
              <a:rPr lang="de-DE" sz="3400" dirty="0"/>
              <a:t>, essen</a:t>
            </a:r>
            <a:r>
              <a:rPr lang="el-GR" sz="3400" dirty="0"/>
              <a:t> (τρώω)</a:t>
            </a:r>
            <a:r>
              <a:rPr lang="de-DE" sz="3400" dirty="0"/>
              <a:t>,  werfen </a:t>
            </a:r>
            <a:r>
              <a:rPr lang="el-GR" sz="3400" dirty="0"/>
              <a:t>(ρίχνω)</a:t>
            </a:r>
            <a:r>
              <a:rPr lang="de-DE" sz="3400" dirty="0"/>
              <a:t>                                                   </a:t>
            </a:r>
            <a:endParaRPr lang="el-GR" sz="3400" dirty="0"/>
          </a:p>
          <a:p>
            <a:r>
              <a:rPr lang="de-DE" sz="3400" dirty="0"/>
              <a:t> ich spreche</a:t>
            </a:r>
            <a:endParaRPr lang="el-GR" sz="3400" dirty="0"/>
          </a:p>
          <a:p>
            <a:r>
              <a:rPr lang="de-DE" sz="3400" dirty="0"/>
              <a:t>  du sprichst</a:t>
            </a:r>
            <a:endParaRPr lang="el-GR" sz="3400" dirty="0"/>
          </a:p>
          <a:p>
            <a:r>
              <a:rPr lang="de-DE" sz="3400" dirty="0"/>
              <a:t>                                                     </a:t>
            </a:r>
            <a:endParaRPr lang="el-GR" sz="3400" dirty="0"/>
          </a:p>
          <a:p>
            <a:r>
              <a:rPr lang="de-DE" sz="3400" dirty="0"/>
              <a:t> er, sie es spricht</a:t>
            </a:r>
            <a:endParaRPr lang="el-GR" sz="3400" dirty="0"/>
          </a:p>
          <a:p>
            <a:r>
              <a:rPr lang="de-DE" sz="3400" dirty="0"/>
              <a:t>                                                      </a:t>
            </a:r>
            <a:endParaRPr lang="el-GR" sz="3400" dirty="0"/>
          </a:p>
          <a:p>
            <a:r>
              <a:rPr lang="de-DE" sz="3400" dirty="0"/>
              <a:t>wir sprechen</a:t>
            </a:r>
            <a:endParaRPr lang="el-GR" sz="3400" dirty="0"/>
          </a:p>
          <a:p>
            <a:r>
              <a:rPr lang="de-DE" sz="3400" dirty="0"/>
              <a:t>                                                     </a:t>
            </a:r>
            <a:endParaRPr lang="el-GR" sz="3400" dirty="0"/>
          </a:p>
          <a:p>
            <a:r>
              <a:rPr lang="de-DE" sz="3400" dirty="0"/>
              <a:t> ihr sprecht</a:t>
            </a:r>
            <a:endParaRPr lang="el-GR" sz="3400" dirty="0"/>
          </a:p>
          <a:p>
            <a:r>
              <a:rPr lang="de-DE" sz="3400" dirty="0"/>
              <a:t>                                                      </a:t>
            </a:r>
            <a:endParaRPr lang="el-GR" sz="3400" dirty="0"/>
          </a:p>
          <a:p>
            <a:r>
              <a:rPr lang="de-DE" sz="3400" dirty="0"/>
              <a:t>sie, Sie sprechen</a:t>
            </a:r>
            <a:endParaRPr lang="el-GR" sz="3400" dirty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l-GR" sz="3500" b="1" dirty="0"/>
              <a:t>6) Τα ρήματα που λήγουν σε -</a:t>
            </a:r>
            <a:r>
              <a:rPr lang="en-US" sz="3500" b="1" dirty="0" err="1"/>
              <a:t>eln</a:t>
            </a:r>
            <a:r>
              <a:rPr lang="el-GR" sz="3500" b="1" dirty="0"/>
              <a:t>, αλλάζουν μόνο στο πρώτο πρόσωπο χάνοντας το </a:t>
            </a:r>
            <a:endParaRPr lang="el-GR" sz="3500" dirty="0"/>
          </a:p>
          <a:p>
            <a:r>
              <a:rPr lang="el-GR" sz="3500" b="1" dirty="0"/>
              <a:t>     - </a:t>
            </a:r>
            <a:r>
              <a:rPr lang="en-US" sz="3500" b="1" dirty="0"/>
              <a:t>e</a:t>
            </a:r>
            <a:r>
              <a:rPr lang="el-GR" sz="3500" b="1" dirty="0"/>
              <a:t>-  πριν το -</a:t>
            </a:r>
            <a:r>
              <a:rPr lang="en-US" sz="3500" b="1" dirty="0"/>
              <a:t>ln</a:t>
            </a:r>
            <a:r>
              <a:rPr lang="el-GR" sz="3500" b="1" dirty="0"/>
              <a:t>. Στα υπόλοιπα πρόσωπα το -</a:t>
            </a:r>
            <a:r>
              <a:rPr lang="en-US" sz="3500" b="1" dirty="0"/>
              <a:t>e</a:t>
            </a:r>
            <a:r>
              <a:rPr lang="el-GR" sz="3500" b="1" dirty="0"/>
              <a:t>-  επανέρχεται. </a:t>
            </a:r>
            <a:endParaRPr lang="el-GR" sz="3500" dirty="0"/>
          </a:p>
          <a:p>
            <a:r>
              <a:rPr lang="de-DE" sz="3500" dirty="0"/>
              <a:t> angeln</a:t>
            </a:r>
            <a:r>
              <a:rPr lang="el-GR" sz="3500" dirty="0"/>
              <a:t>(ψαρεύω)</a:t>
            </a:r>
            <a:r>
              <a:rPr lang="de-DE" sz="3500" dirty="0"/>
              <a:t>, sammeln</a:t>
            </a:r>
            <a:r>
              <a:rPr lang="el-GR" sz="3500" dirty="0"/>
              <a:t> (συλλέγω)</a:t>
            </a:r>
          </a:p>
          <a:p>
            <a:endParaRPr lang="el-GR" sz="3500" dirty="0"/>
          </a:p>
          <a:p>
            <a:r>
              <a:rPr lang="el-GR" sz="3500" dirty="0"/>
              <a:t>     </a:t>
            </a:r>
            <a:r>
              <a:rPr lang="en-US" sz="3500" dirty="0"/>
              <a:t>z</a:t>
            </a:r>
            <a:r>
              <a:rPr lang="el-GR" sz="3500" dirty="0"/>
              <a:t>. </a:t>
            </a:r>
            <a:r>
              <a:rPr lang="en-US" sz="3500" dirty="0"/>
              <a:t>B </a:t>
            </a:r>
            <a:r>
              <a:rPr lang="en-US" sz="3500" dirty="0" err="1"/>
              <a:t>basteln</a:t>
            </a:r>
            <a:r>
              <a:rPr lang="el-GR" sz="3500" dirty="0"/>
              <a:t> </a:t>
            </a:r>
          </a:p>
          <a:p>
            <a:r>
              <a:rPr lang="el-GR" sz="3500" dirty="0"/>
              <a:t>           </a:t>
            </a:r>
            <a:r>
              <a:rPr lang="de-DE" sz="3500" dirty="0"/>
              <a:t>ich bastle </a:t>
            </a:r>
            <a:endParaRPr lang="el-GR" sz="3500" dirty="0"/>
          </a:p>
          <a:p>
            <a:r>
              <a:rPr lang="de-DE" sz="3500" dirty="0"/>
              <a:t>            du bastelst</a:t>
            </a:r>
            <a:endParaRPr lang="el-GR" sz="3500" dirty="0"/>
          </a:p>
          <a:p>
            <a:r>
              <a:rPr lang="de-DE" sz="3500" dirty="0"/>
              <a:t>            er, sie es bastelt</a:t>
            </a:r>
            <a:endParaRPr lang="el-GR" sz="3500" dirty="0"/>
          </a:p>
          <a:p>
            <a:r>
              <a:rPr lang="de-DE" sz="3500" dirty="0"/>
              <a:t>            wir basteln</a:t>
            </a:r>
            <a:endParaRPr lang="el-GR" sz="3500" dirty="0"/>
          </a:p>
          <a:p>
            <a:r>
              <a:rPr lang="de-DE" sz="3500" dirty="0"/>
              <a:t>            ihr bastelt</a:t>
            </a:r>
            <a:endParaRPr lang="el-GR" sz="3500" dirty="0"/>
          </a:p>
          <a:p>
            <a:r>
              <a:rPr lang="de-DE" sz="3500" dirty="0"/>
              <a:t>            sie, Sie basteln</a:t>
            </a:r>
            <a:endParaRPr lang="el-GR" sz="3500" dirty="0"/>
          </a:p>
          <a:p>
            <a:r>
              <a:rPr lang="de-DE" dirty="0"/>
              <a:t> 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3200" dirty="0"/>
              <a:t>ΚΛΙΣΗ ΡΗΜΑΤΩΝ</a:t>
            </a:r>
            <a:r>
              <a:rPr lang="en-US" sz="3200" dirty="0"/>
              <a:t> </a:t>
            </a:r>
            <a:r>
              <a:rPr lang="el-GR" sz="3200" dirty="0"/>
              <a:t>4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l-GR" sz="2800" b="1" dirty="0"/>
              <a:t>7) Τα ρήματα που λήγουν σε -ß , -</a:t>
            </a:r>
            <a:r>
              <a:rPr lang="en-US" sz="2800" b="1" dirty="0"/>
              <a:t>z</a:t>
            </a:r>
            <a:r>
              <a:rPr lang="el-GR" sz="2800" b="1" dirty="0"/>
              <a:t>, -</a:t>
            </a:r>
            <a:r>
              <a:rPr lang="de-DE" sz="2800" b="1" dirty="0" err="1"/>
              <a:t>ss</a:t>
            </a:r>
            <a:r>
              <a:rPr lang="de-DE" sz="2800" b="1" dirty="0"/>
              <a:t> </a:t>
            </a:r>
            <a:r>
              <a:rPr lang="el-GR" sz="2800" b="1" dirty="0"/>
              <a:t>ή -</a:t>
            </a:r>
            <a:r>
              <a:rPr lang="de-DE" sz="2800" b="1" dirty="0"/>
              <a:t>s</a:t>
            </a:r>
            <a:r>
              <a:rPr lang="el-GR" sz="2800" b="1" dirty="0"/>
              <a:t> έχουν το β' και γ' πρόσωπο ενικού ίδιο.</a:t>
            </a:r>
            <a:endParaRPr lang="el-GR" sz="2800" dirty="0"/>
          </a:p>
          <a:p>
            <a:r>
              <a:rPr lang="en-US" sz="2800" b="1" dirty="0"/>
              <a:t> </a:t>
            </a:r>
            <a:r>
              <a:rPr lang="de-DE" sz="2800" dirty="0"/>
              <a:t> beißen</a:t>
            </a:r>
            <a:r>
              <a:rPr lang="el-GR" sz="2800" dirty="0"/>
              <a:t> (δαγκών</a:t>
            </a:r>
            <a:r>
              <a:rPr lang="el-GR" dirty="0"/>
              <a:t>ω)</a:t>
            </a:r>
            <a:r>
              <a:rPr lang="de-DE" sz="2800" dirty="0"/>
              <a:t>, gießen</a:t>
            </a:r>
            <a:r>
              <a:rPr lang="el-GR" sz="2800" dirty="0"/>
              <a:t> (ποτίζω)</a:t>
            </a:r>
          </a:p>
          <a:p>
            <a:r>
              <a:rPr lang="de-DE" sz="2800" b="1" dirty="0"/>
              <a:t>      </a:t>
            </a:r>
            <a:r>
              <a:rPr lang="de-DE" sz="2800" dirty="0"/>
              <a:t>z. B heißen --&gt;</a:t>
            </a:r>
            <a:endParaRPr lang="el-GR" sz="2800" dirty="0"/>
          </a:p>
          <a:p>
            <a:r>
              <a:rPr lang="de-DE" sz="2800" dirty="0"/>
              <a:t>            ich heiße </a:t>
            </a:r>
            <a:endParaRPr lang="el-GR" sz="2800" dirty="0"/>
          </a:p>
          <a:p>
            <a:r>
              <a:rPr lang="de-DE" sz="2800" dirty="0"/>
              <a:t>            du heißt</a:t>
            </a:r>
            <a:endParaRPr lang="el-GR" sz="2800" dirty="0"/>
          </a:p>
          <a:p>
            <a:r>
              <a:rPr lang="de-DE" sz="2800" dirty="0"/>
              <a:t>            er, sie es heißt</a:t>
            </a:r>
            <a:endParaRPr lang="el-GR" sz="2800" dirty="0"/>
          </a:p>
          <a:p>
            <a:r>
              <a:rPr lang="de-DE" sz="2800" dirty="0"/>
              <a:t>            wir heißen</a:t>
            </a:r>
            <a:endParaRPr lang="el-GR" sz="2800" dirty="0"/>
          </a:p>
          <a:p>
            <a:r>
              <a:rPr lang="de-DE" sz="2800" dirty="0"/>
              <a:t>            ihr heißt</a:t>
            </a:r>
            <a:endParaRPr lang="el-GR" sz="2800" dirty="0"/>
          </a:p>
          <a:p>
            <a:r>
              <a:rPr lang="de-DE" sz="2800" dirty="0"/>
              <a:t>            sie, Sie heißen </a:t>
            </a:r>
            <a:endParaRPr lang="el-GR" sz="2800" dirty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026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/>
              <a:t>Lebenslauf</a:t>
            </a:r>
            <a:br>
              <a:rPr lang="en-US" dirty="0"/>
            </a:br>
            <a:r>
              <a:rPr lang="el-GR" dirty="0"/>
              <a:t>Βιογραφικό</a:t>
            </a:r>
            <a:endParaRPr lang="en-US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Wichtige</a:t>
            </a:r>
            <a:r>
              <a:rPr lang="en-US" dirty="0"/>
              <a:t> </a:t>
            </a:r>
            <a:r>
              <a:rPr lang="en-US" dirty="0" err="1"/>
              <a:t>Merkmale</a:t>
            </a:r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b="1" dirty="0" err="1"/>
              <a:t>Kenntnisse</a:t>
            </a:r>
            <a:r>
              <a:rPr lang="en-US" b="1" dirty="0"/>
              <a:t>: </a:t>
            </a:r>
            <a:r>
              <a:rPr lang="en-US" dirty="0" err="1"/>
              <a:t>Griechisch</a:t>
            </a:r>
            <a:r>
              <a:rPr lang="en-US" dirty="0"/>
              <a:t> –</a:t>
            </a:r>
            <a:r>
              <a:rPr lang="en-US" dirty="0" err="1"/>
              <a:t>Muttersprache</a:t>
            </a:r>
            <a:endParaRPr lang="en-US" dirty="0"/>
          </a:p>
          <a:p>
            <a:r>
              <a:rPr lang="en-US" dirty="0" err="1"/>
              <a:t>Englisch</a:t>
            </a:r>
            <a:r>
              <a:rPr lang="en-US" dirty="0"/>
              <a:t>: </a:t>
            </a:r>
            <a:r>
              <a:rPr lang="en-US" dirty="0" err="1"/>
              <a:t>fliessend</a:t>
            </a:r>
            <a:r>
              <a:rPr lang="en-US" dirty="0"/>
              <a:t> in </a:t>
            </a:r>
            <a:r>
              <a:rPr lang="en-US" dirty="0" err="1"/>
              <a:t>Wort</a:t>
            </a:r>
            <a:r>
              <a:rPr lang="en-US" dirty="0"/>
              <a:t> und </a:t>
            </a:r>
            <a:r>
              <a:rPr lang="en-US" dirty="0" err="1"/>
              <a:t>Schrift</a:t>
            </a:r>
            <a:endParaRPr lang="en-US" dirty="0"/>
          </a:p>
          <a:p>
            <a:r>
              <a:rPr lang="en-US" dirty="0" err="1"/>
              <a:t>Italienisch</a:t>
            </a:r>
            <a:r>
              <a:rPr lang="en-US" dirty="0"/>
              <a:t>: </a:t>
            </a:r>
            <a:r>
              <a:rPr lang="en-US" dirty="0" err="1"/>
              <a:t>gute</a:t>
            </a:r>
            <a:r>
              <a:rPr lang="en-US" dirty="0"/>
              <a:t> </a:t>
            </a:r>
            <a:r>
              <a:rPr lang="en-US" dirty="0" err="1"/>
              <a:t>Kenntnisse</a:t>
            </a:r>
            <a:endParaRPr lang="en-US" dirty="0"/>
          </a:p>
          <a:p>
            <a:r>
              <a:rPr lang="en-US" dirty="0"/>
              <a:t>Deutsch: </a:t>
            </a:r>
            <a:r>
              <a:rPr lang="en-US" dirty="0" err="1"/>
              <a:t>Grundkenntnisse</a:t>
            </a:r>
            <a:endParaRPr lang="en-US" dirty="0"/>
          </a:p>
          <a:p>
            <a:r>
              <a:rPr lang="en-US" b="1" dirty="0"/>
              <a:t>Software:</a:t>
            </a:r>
            <a:r>
              <a:rPr lang="en-US" dirty="0"/>
              <a:t> MS Excel, MS </a:t>
            </a:r>
            <a:r>
              <a:rPr lang="en-US" dirty="0" err="1"/>
              <a:t>Powerpoint</a:t>
            </a:r>
            <a:r>
              <a:rPr lang="en-US" dirty="0"/>
              <a:t>  </a:t>
            </a:r>
            <a:r>
              <a:rPr lang="en-US" dirty="0" err="1"/>
              <a:t>sehr</a:t>
            </a:r>
            <a:r>
              <a:rPr lang="en-US" dirty="0"/>
              <a:t> gut</a:t>
            </a:r>
          </a:p>
          <a:p>
            <a:r>
              <a:rPr lang="en-US" b="1" dirty="0" err="1"/>
              <a:t>Hobbys</a:t>
            </a:r>
            <a:r>
              <a:rPr lang="en-US" b="1" dirty="0"/>
              <a:t> und </a:t>
            </a:r>
            <a:r>
              <a:rPr lang="en-US" b="1" dirty="0" err="1"/>
              <a:t>Interesse</a:t>
            </a:r>
            <a:r>
              <a:rPr lang="en-US" b="1" dirty="0"/>
              <a:t>:</a:t>
            </a:r>
          </a:p>
          <a:p>
            <a:r>
              <a:rPr lang="en-US" b="1" dirty="0" err="1"/>
              <a:t>Bildungsweg</a:t>
            </a:r>
            <a:r>
              <a:rPr lang="en-US" b="1" dirty="0"/>
              <a:t>:/</a:t>
            </a:r>
            <a:r>
              <a:rPr lang="en-US" b="1" dirty="0" err="1"/>
              <a:t>Studium</a:t>
            </a:r>
            <a:r>
              <a:rPr lang="en-US" b="1" dirty="0"/>
              <a:t>: </a:t>
            </a:r>
            <a:r>
              <a:rPr lang="en-US" dirty="0" err="1"/>
              <a:t>Padagogik</a:t>
            </a:r>
            <a:endParaRPr lang="en-US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Wichtige</a:t>
            </a:r>
            <a:r>
              <a:rPr lang="en-US" dirty="0"/>
              <a:t> links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2"/>
              </a:rPr>
              <a:t>https://lebenslaufdesigns.de/Vorlagen/lebenslauf-muster-11</a:t>
            </a:r>
            <a:endParaRPr lang="en-US" dirty="0"/>
          </a:p>
          <a:p>
            <a:r>
              <a:rPr lang="en-US" dirty="0">
                <a:hlinkClick r:id="rId3"/>
              </a:rPr>
              <a:t>https://lebenslaufdesigns.de/lebenslauf-kenntnisse</a:t>
            </a:r>
            <a:endParaRPr lang="en-US" dirty="0"/>
          </a:p>
          <a:p>
            <a:r>
              <a:rPr lang="en-US" dirty="0">
                <a:hlinkClick r:id="rId4"/>
              </a:rPr>
              <a:t>https://lebenslaufdesigns.de/lebenslauf-interessen</a:t>
            </a:r>
            <a:endParaRPr lang="en-US" dirty="0"/>
          </a:p>
          <a:p>
            <a:r>
              <a:rPr lang="en-US" dirty="0">
                <a:hlinkClick r:id="rId5"/>
              </a:rPr>
              <a:t>https://lebenslaufdesigns.de/Vorlagen/lebenslauf-muster-26</a:t>
            </a:r>
            <a:endParaRPr lang="en-US" dirty="0"/>
          </a:p>
          <a:p>
            <a:r>
              <a:rPr lang="en-US" dirty="0">
                <a:hlinkClick r:id="rId6"/>
              </a:rPr>
              <a:t>https://lebenslaufdesigns.de/Vorlagen/aktueller-lebenslauf-vorlage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de-DE" sz="2800" b="1" dirty="0"/>
              <a:t>Über Hobbys sprechen</a:t>
            </a:r>
            <a:br>
              <a:rPr lang="en-US" sz="2800" dirty="0"/>
            </a:br>
            <a:endParaRPr lang="el-GR" sz="28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65943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endParaRPr lang="de-DE" sz="1600" b="1" dirty="0"/>
          </a:p>
          <a:p>
            <a:pPr lvl="0"/>
            <a:r>
              <a:rPr lang="de-DE" sz="1600" b="1" dirty="0"/>
              <a:t>Sich verabreden</a:t>
            </a:r>
            <a:endParaRPr lang="en-US" sz="1600" dirty="0"/>
          </a:p>
          <a:p>
            <a:r>
              <a:rPr lang="de-DE" sz="1600" b="1" dirty="0"/>
              <a:t>Gehen Sie gern ins Kino? </a:t>
            </a:r>
            <a:endParaRPr lang="en-US" sz="1600" dirty="0"/>
          </a:p>
          <a:p>
            <a:r>
              <a:rPr lang="de-DE" sz="1600" b="1" dirty="0"/>
              <a:t>Wann gehen wir ins Kino?</a:t>
            </a:r>
            <a:endParaRPr lang="en-US" sz="1600" dirty="0"/>
          </a:p>
          <a:p>
            <a:r>
              <a:rPr lang="de-DE" sz="1600" b="1" dirty="0"/>
              <a:t>Am Samstag?</a:t>
            </a:r>
          </a:p>
          <a:p>
            <a:endParaRPr lang="de-DE" sz="1600" b="1" dirty="0"/>
          </a:p>
          <a:p>
            <a:endParaRPr lang="de-DE" sz="1600" b="1" dirty="0"/>
          </a:p>
          <a:p>
            <a:endParaRPr lang="en-US" sz="1600" dirty="0"/>
          </a:p>
          <a:p>
            <a:r>
              <a:rPr lang="en-US" sz="1600" u="sng" dirty="0">
                <a:hlinkClick r:id="rId2"/>
              </a:rPr>
              <a:t>https://www.youtube.com/watch?v=6QILt5D0NcA</a:t>
            </a:r>
            <a:endParaRPr lang="en-US" sz="1600" dirty="0"/>
          </a:p>
          <a:p>
            <a:r>
              <a:rPr lang="en-US" sz="1600" u="sng" dirty="0">
                <a:hlinkClick r:id="rId3"/>
              </a:rPr>
              <a:t>https://www.youtube.com/watch?v=aGNd-6pDkEI</a:t>
            </a:r>
            <a:endParaRPr lang="en-US" sz="1600" dirty="0"/>
          </a:p>
          <a:p>
            <a:r>
              <a:rPr lang="en-US" sz="1600" u="sng" dirty="0">
                <a:hlinkClick r:id="rId4"/>
              </a:rPr>
              <a:t>https://www.youtube.com/watch?v=epKaqnOUanQ</a:t>
            </a:r>
            <a:endParaRPr lang="en-US" sz="1600" dirty="0"/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endParaRPr lang="el-GR" sz="16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4038600" cy="469742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endParaRPr lang="de-DE" b="1" dirty="0"/>
          </a:p>
          <a:p>
            <a:r>
              <a:rPr lang="de-DE" b="1" dirty="0"/>
              <a:t>Was machen Sie gern?</a:t>
            </a:r>
            <a:endParaRPr lang="en-US" dirty="0"/>
          </a:p>
          <a:p>
            <a:r>
              <a:rPr lang="de-DE" b="1" dirty="0"/>
              <a:t>Was machst du gern?</a:t>
            </a:r>
          </a:p>
          <a:p>
            <a:endParaRPr lang="en-US" dirty="0"/>
          </a:p>
          <a:p>
            <a:r>
              <a:rPr lang="de-DE" b="1" dirty="0"/>
              <a:t>Ich reise gern. –ich lerne gern Deutsch</a:t>
            </a:r>
            <a:endParaRPr lang="en-US" dirty="0"/>
          </a:p>
          <a:p>
            <a:r>
              <a:rPr lang="de-DE" b="1" dirty="0"/>
              <a:t> </a:t>
            </a:r>
            <a:endParaRPr lang="en-US" dirty="0"/>
          </a:p>
          <a:p>
            <a:r>
              <a:rPr lang="de-DE" b="1" dirty="0"/>
              <a:t> </a:t>
            </a:r>
            <a:endParaRPr lang="en-US" dirty="0"/>
          </a:p>
          <a:p>
            <a:r>
              <a:rPr lang="de-DE" b="1" dirty="0"/>
              <a:t>Wie verbringen Sie Ihre Freizeit?</a:t>
            </a:r>
            <a:endParaRPr lang="en-US" dirty="0"/>
          </a:p>
          <a:p>
            <a:r>
              <a:rPr lang="de-DE" b="1" dirty="0"/>
              <a:t>Wie verbringst du deine Freizeit?</a:t>
            </a:r>
          </a:p>
          <a:p>
            <a:endParaRPr lang="en-US" dirty="0"/>
          </a:p>
          <a:p>
            <a:r>
              <a:rPr lang="de-DE" b="1" dirty="0"/>
              <a:t>Ich höre gern Musik- ich gehe spazieren mit meinen Freunden</a:t>
            </a:r>
            <a:endParaRPr lang="en-US" dirty="0"/>
          </a:p>
          <a:p>
            <a:r>
              <a:rPr lang="de-DE" b="1" dirty="0"/>
              <a:t> </a:t>
            </a:r>
            <a:endParaRPr lang="en-US" dirty="0"/>
          </a:p>
          <a:p>
            <a:r>
              <a:rPr lang="de-DE" b="1" dirty="0"/>
              <a:t> </a:t>
            </a:r>
            <a:endParaRPr lang="en-US" dirty="0"/>
          </a:p>
          <a:p>
            <a:r>
              <a:rPr lang="de-DE" b="1" dirty="0"/>
              <a:t>Hören Sie gern Musik?</a:t>
            </a:r>
            <a:endParaRPr lang="en-US" dirty="0"/>
          </a:p>
          <a:p>
            <a:r>
              <a:rPr lang="de-DE" b="1" dirty="0"/>
              <a:t>Gehen Sie gern ins Kino?</a:t>
            </a:r>
            <a:endParaRPr lang="en-US" dirty="0"/>
          </a:p>
          <a:p>
            <a:r>
              <a:rPr lang="de-DE" b="1" dirty="0"/>
              <a:t>Lesen Sie gern ?</a:t>
            </a:r>
            <a:endParaRPr lang="en-US" dirty="0"/>
          </a:p>
          <a:p>
            <a:pPr marL="0" indent="0">
              <a:buNone/>
            </a:pPr>
            <a:r>
              <a:rPr lang="de-DE" b="1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de-DE" sz="2700" b="1" dirty="0"/>
              <a:t>Wochentage - Monate</a:t>
            </a:r>
            <a:br>
              <a:rPr lang="en-US" sz="2700" dirty="0"/>
            </a:br>
            <a:r>
              <a:rPr lang="de-DE" sz="2700" b="1" dirty="0"/>
              <a:t> Jahreszeiten </a:t>
            </a:r>
            <a:br>
              <a:rPr lang="el-GR" sz="2700" b="1" dirty="0"/>
            </a:br>
            <a:r>
              <a:rPr lang="el-GR" sz="2700" b="1" dirty="0"/>
              <a:t> Ημέρες της εβδομάδας - μήνες - εποχές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de-DE" dirty="0"/>
              <a:t>Der Mon</a:t>
            </a:r>
            <a:r>
              <a:rPr lang="de-DE" dirty="0">
                <a:solidFill>
                  <a:srgbClr val="FF0000"/>
                </a:solidFill>
              </a:rPr>
              <a:t>tag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de-DE" dirty="0"/>
              <a:t>Der Diens</a:t>
            </a:r>
            <a:r>
              <a:rPr lang="de-DE" dirty="0">
                <a:solidFill>
                  <a:srgbClr val="FF0000"/>
                </a:solidFill>
              </a:rPr>
              <a:t>tag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de-DE" dirty="0"/>
              <a:t>Der Mitt</a:t>
            </a:r>
            <a:r>
              <a:rPr lang="de-DE" dirty="0">
                <a:solidFill>
                  <a:srgbClr val="92D050"/>
                </a:solidFill>
              </a:rPr>
              <a:t>woch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de-DE" dirty="0"/>
              <a:t>Der Donners</a:t>
            </a:r>
            <a:r>
              <a:rPr lang="de-DE" dirty="0">
                <a:solidFill>
                  <a:srgbClr val="FF0000"/>
                </a:solidFill>
              </a:rPr>
              <a:t>tag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de-DE" dirty="0"/>
              <a:t>Der Frei</a:t>
            </a:r>
            <a:r>
              <a:rPr lang="de-DE" dirty="0">
                <a:solidFill>
                  <a:srgbClr val="FF0000"/>
                </a:solidFill>
              </a:rPr>
              <a:t>tag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de-DE" dirty="0"/>
              <a:t>Der Sams</a:t>
            </a:r>
            <a:r>
              <a:rPr lang="de-DE" dirty="0">
                <a:solidFill>
                  <a:srgbClr val="FF0000"/>
                </a:solidFill>
              </a:rPr>
              <a:t>tag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de-DE" dirty="0"/>
              <a:t>Der Sonn</a:t>
            </a:r>
            <a:r>
              <a:rPr lang="de-DE" dirty="0">
                <a:solidFill>
                  <a:srgbClr val="FF0000"/>
                </a:solidFill>
              </a:rPr>
              <a:t>tag</a:t>
            </a:r>
          </a:p>
          <a:p>
            <a:endParaRPr lang="en-US" dirty="0"/>
          </a:p>
          <a:p>
            <a:r>
              <a:rPr lang="de-DE" dirty="0"/>
              <a:t>Der </a:t>
            </a:r>
            <a:r>
              <a:rPr lang="de-DE" dirty="0">
                <a:solidFill>
                  <a:srgbClr val="FF0000"/>
                </a:solidFill>
              </a:rPr>
              <a:t>Frühling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de-DE" dirty="0"/>
              <a:t>Der Sommer </a:t>
            </a:r>
            <a:endParaRPr lang="en-US" dirty="0"/>
          </a:p>
          <a:p>
            <a:r>
              <a:rPr lang="de-DE" dirty="0"/>
              <a:t>der Herbst</a:t>
            </a:r>
            <a:endParaRPr lang="en-US" dirty="0"/>
          </a:p>
          <a:p>
            <a:r>
              <a:rPr lang="de-DE" dirty="0"/>
              <a:t>der Winter</a:t>
            </a:r>
            <a:endParaRPr lang="en-US" dirty="0"/>
          </a:p>
          <a:p>
            <a:pPr marL="0" indent="0">
              <a:buNone/>
            </a:pPr>
            <a:r>
              <a:rPr lang="de-DE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de-DE" dirty="0"/>
              <a:t>Der Januar </a:t>
            </a:r>
            <a:endParaRPr lang="en-US" dirty="0"/>
          </a:p>
          <a:p>
            <a:r>
              <a:rPr lang="de-DE" dirty="0"/>
              <a:t>Der Februar</a:t>
            </a:r>
            <a:endParaRPr lang="en-US" dirty="0"/>
          </a:p>
          <a:p>
            <a:r>
              <a:rPr lang="de-DE" dirty="0"/>
              <a:t>Der März</a:t>
            </a:r>
            <a:endParaRPr lang="en-US" dirty="0"/>
          </a:p>
          <a:p>
            <a:r>
              <a:rPr lang="de-DE" dirty="0"/>
              <a:t>Der April</a:t>
            </a:r>
            <a:endParaRPr lang="en-US" dirty="0"/>
          </a:p>
          <a:p>
            <a:r>
              <a:rPr lang="de-DE" dirty="0"/>
              <a:t>Der Mai</a:t>
            </a:r>
            <a:endParaRPr lang="en-US" dirty="0"/>
          </a:p>
          <a:p>
            <a:r>
              <a:rPr lang="de-DE" dirty="0"/>
              <a:t>Der Juni </a:t>
            </a:r>
            <a:endParaRPr lang="en-US" dirty="0"/>
          </a:p>
          <a:p>
            <a:r>
              <a:rPr lang="de-DE" dirty="0"/>
              <a:t>Der Juli</a:t>
            </a:r>
            <a:endParaRPr lang="en-US" dirty="0"/>
          </a:p>
          <a:p>
            <a:r>
              <a:rPr lang="de-DE" dirty="0"/>
              <a:t>Der August</a:t>
            </a:r>
            <a:endParaRPr lang="en-US" dirty="0"/>
          </a:p>
          <a:p>
            <a:r>
              <a:rPr lang="de-DE" dirty="0"/>
              <a:t>Der September</a:t>
            </a:r>
            <a:endParaRPr lang="en-US" dirty="0"/>
          </a:p>
          <a:p>
            <a:r>
              <a:rPr lang="de-DE" dirty="0"/>
              <a:t>Der Oktober</a:t>
            </a:r>
            <a:endParaRPr lang="en-US" dirty="0"/>
          </a:p>
          <a:p>
            <a:r>
              <a:rPr lang="de-DE" dirty="0"/>
              <a:t>Der November</a:t>
            </a:r>
            <a:endParaRPr lang="en-US" dirty="0"/>
          </a:p>
          <a:p>
            <a:r>
              <a:rPr lang="de-DE" dirty="0"/>
              <a:t>Der Dezember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Verben</a:t>
            </a:r>
            <a:r>
              <a:rPr lang="en-US" dirty="0"/>
              <a:t> für den </a:t>
            </a:r>
            <a:r>
              <a:rPr lang="en-US" dirty="0" err="1"/>
              <a:t>Alltag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/>
              <a:t>Sein  </a:t>
            </a:r>
            <a:r>
              <a:rPr lang="el-GR" dirty="0"/>
              <a:t>είμαι</a:t>
            </a:r>
            <a:endParaRPr lang="en-US" dirty="0"/>
          </a:p>
          <a:p>
            <a:r>
              <a:rPr lang="en-US" dirty="0" err="1"/>
              <a:t>Haben</a:t>
            </a:r>
            <a:r>
              <a:rPr lang="el-GR" dirty="0"/>
              <a:t> έχω</a:t>
            </a:r>
            <a:endParaRPr lang="en-US" dirty="0"/>
          </a:p>
          <a:p>
            <a:r>
              <a:rPr lang="en-US" dirty="0" err="1"/>
              <a:t>Werden</a:t>
            </a:r>
            <a:r>
              <a:rPr lang="el-GR" dirty="0"/>
              <a:t> γίνομαι</a:t>
            </a:r>
            <a:endParaRPr lang="en-US" dirty="0"/>
          </a:p>
          <a:p>
            <a:r>
              <a:rPr lang="en-US" dirty="0" err="1"/>
              <a:t>Sprechen</a:t>
            </a:r>
            <a:r>
              <a:rPr lang="el-GR" dirty="0"/>
              <a:t> μιλάω</a:t>
            </a:r>
            <a:endParaRPr lang="en-US" dirty="0"/>
          </a:p>
          <a:p>
            <a:r>
              <a:rPr lang="en-US" dirty="0"/>
              <a:t>Lesen</a:t>
            </a:r>
            <a:r>
              <a:rPr lang="el-GR" dirty="0"/>
              <a:t> διαβάζω</a:t>
            </a:r>
            <a:endParaRPr lang="de-DE" dirty="0"/>
          </a:p>
          <a:p>
            <a:r>
              <a:rPr lang="en-US" dirty="0" err="1"/>
              <a:t>Lernen</a:t>
            </a:r>
            <a:r>
              <a:rPr lang="en-US" dirty="0"/>
              <a:t> </a:t>
            </a:r>
            <a:r>
              <a:rPr lang="el-GR" dirty="0"/>
              <a:t>μαθαίνω</a:t>
            </a:r>
            <a:endParaRPr lang="en-US" dirty="0"/>
          </a:p>
          <a:p>
            <a:r>
              <a:rPr lang="en-US" dirty="0"/>
              <a:t>Arbeiten</a:t>
            </a:r>
            <a:r>
              <a:rPr lang="el-GR" dirty="0"/>
              <a:t> δουλεύω</a:t>
            </a:r>
            <a:endParaRPr lang="en-US" dirty="0"/>
          </a:p>
          <a:p>
            <a:r>
              <a:rPr lang="en-US" dirty="0"/>
              <a:t>Studieren</a:t>
            </a:r>
            <a:r>
              <a:rPr lang="el-GR" dirty="0"/>
              <a:t> σπουδάζω</a:t>
            </a:r>
            <a:endParaRPr lang="en-US" dirty="0"/>
          </a:p>
          <a:p>
            <a:r>
              <a:rPr lang="en-US" dirty="0" err="1"/>
              <a:t>Kommen</a:t>
            </a:r>
            <a:r>
              <a:rPr lang="el-GR" dirty="0"/>
              <a:t> έρχομαι</a:t>
            </a:r>
            <a:endParaRPr lang="en-US" dirty="0"/>
          </a:p>
          <a:p>
            <a:r>
              <a:rPr lang="en-US" dirty="0" err="1"/>
              <a:t>Wohnen</a:t>
            </a:r>
            <a:r>
              <a:rPr lang="el-GR" dirty="0"/>
              <a:t> κατοικώ</a:t>
            </a:r>
            <a:endParaRPr lang="en-US" dirty="0"/>
          </a:p>
          <a:p>
            <a:r>
              <a:rPr lang="en-US" dirty="0" err="1"/>
              <a:t>Heißen</a:t>
            </a:r>
            <a:r>
              <a:rPr lang="el-GR" dirty="0"/>
              <a:t> ονομάζομαι</a:t>
            </a:r>
            <a:endParaRPr lang="en-US" dirty="0"/>
          </a:p>
          <a:p>
            <a:r>
              <a:rPr lang="en-US" dirty="0"/>
              <a:t>Gehen</a:t>
            </a:r>
            <a:r>
              <a:rPr lang="el-GR" dirty="0"/>
              <a:t> πηγαίνω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err="1"/>
              <a:t>Schreiben</a:t>
            </a:r>
            <a:r>
              <a:rPr lang="en-US" dirty="0"/>
              <a:t> Sie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kleinen</a:t>
            </a:r>
            <a:r>
              <a:rPr lang="en-US" dirty="0"/>
              <a:t> Text.</a:t>
            </a:r>
            <a:endParaRPr lang="el-G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err="1"/>
              <a:t>Wichtige</a:t>
            </a:r>
            <a:r>
              <a:rPr lang="en-US" b="1" dirty="0"/>
              <a:t> </a:t>
            </a:r>
            <a:r>
              <a:rPr lang="en-US" b="1" dirty="0" err="1"/>
              <a:t>Verben</a:t>
            </a:r>
            <a:r>
              <a:rPr lang="en-US" b="1" dirty="0"/>
              <a:t> </a:t>
            </a:r>
            <a:r>
              <a:rPr lang="en-US" b="1" dirty="0" err="1"/>
              <a:t>im</a:t>
            </a:r>
            <a:r>
              <a:rPr lang="en-US" b="1" dirty="0"/>
              <a:t> </a:t>
            </a:r>
            <a:r>
              <a:rPr lang="en-US" b="1" dirty="0" err="1"/>
              <a:t>Kurs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b="1" dirty="0" err="1"/>
              <a:t>Fragen</a:t>
            </a:r>
            <a:r>
              <a:rPr lang="en-US" b="1" dirty="0"/>
              <a:t> </a:t>
            </a:r>
            <a:r>
              <a:rPr lang="el-GR" b="1" dirty="0"/>
              <a:t>: ρωτώ</a:t>
            </a:r>
            <a:endParaRPr lang="en-US" dirty="0"/>
          </a:p>
          <a:p>
            <a:r>
              <a:rPr lang="en-US" b="1" dirty="0" err="1"/>
              <a:t>Antworten</a:t>
            </a:r>
            <a:r>
              <a:rPr lang="el-GR" b="1" dirty="0"/>
              <a:t>: απαντώ</a:t>
            </a:r>
            <a:endParaRPr lang="en-US" dirty="0"/>
          </a:p>
          <a:p>
            <a:r>
              <a:rPr lang="en-US" b="1" dirty="0" err="1"/>
              <a:t>Lesen</a:t>
            </a:r>
            <a:r>
              <a:rPr lang="el-GR" b="1" dirty="0"/>
              <a:t>: διαβάζω</a:t>
            </a:r>
            <a:endParaRPr lang="en-US" dirty="0"/>
          </a:p>
          <a:p>
            <a:r>
              <a:rPr lang="en-US" b="1" dirty="0" err="1"/>
              <a:t>Notieren</a:t>
            </a:r>
            <a:r>
              <a:rPr lang="el-GR" b="1" dirty="0"/>
              <a:t>: σημειώνω</a:t>
            </a:r>
            <a:endParaRPr lang="en-US" dirty="0"/>
          </a:p>
          <a:p>
            <a:r>
              <a:rPr lang="en-US" b="1" dirty="0" err="1"/>
              <a:t>Sagen</a:t>
            </a:r>
            <a:r>
              <a:rPr lang="el-GR" b="1" dirty="0"/>
              <a:t>: λέω</a:t>
            </a:r>
            <a:endParaRPr lang="en-US" dirty="0"/>
          </a:p>
          <a:p>
            <a:r>
              <a:rPr lang="en-US" b="1" dirty="0" err="1"/>
              <a:t>Schreiben</a:t>
            </a:r>
            <a:r>
              <a:rPr lang="el-GR" b="1" dirty="0"/>
              <a:t>: γράφω</a:t>
            </a:r>
            <a:endParaRPr lang="en-US" dirty="0"/>
          </a:p>
          <a:p>
            <a:r>
              <a:rPr lang="en-US" b="1" dirty="0" err="1"/>
              <a:t>Spielen</a:t>
            </a:r>
            <a:r>
              <a:rPr lang="el-GR" b="1" dirty="0"/>
              <a:t>: παίζω</a:t>
            </a:r>
            <a:endParaRPr lang="en-US" dirty="0"/>
          </a:p>
          <a:p>
            <a:r>
              <a:rPr lang="en-US" b="1" dirty="0" err="1"/>
              <a:t>Zuordnen</a:t>
            </a:r>
            <a:r>
              <a:rPr lang="el-GR" b="1" dirty="0"/>
              <a:t>: βάζω στην σωστή σειρά</a:t>
            </a:r>
            <a:endParaRPr lang="en-US" dirty="0"/>
          </a:p>
          <a:p>
            <a:r>
              <a:rPr lang="en-US" b="1" dirty="0" err="1"/>
              <a:t>Sprechen</a:t>
            </a:r>
            <a:r>
              <a:rPr lang="el-GR" b="1" dirty="0"/>
              <a:t>: μιλάω</a:t>
            </a:r>
            <a:endParaRPr lang="en-US" dirty="0"/>
          </a:p>
          <a:p>
            <a:r>
              <a:rPr lang="en-US" b="1" dirty="0" err="1"/>
              <a:t>Ergänzen</a:t>
            </a:r>
            <a:r>
              <a:rPr lang="el-GR" b="1" dirty="0"/>
              <a:t>:συμπληρώνω </a:t>
            </a:r>
            <a:endParaRPr lang="en-US" dirty="0"/>
          </a:p>
          <a:p>
            <a:r>
              <a:rPr lang="en-US" b="1" dirty="0" err="1"/>
              <a:t>Erklären</a:t>
            </a:r>
            <a:r>
              <a:rPr lang="el-GR" b="1" dirty="0"/>
              <a:t>: εξηγώ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de-DE" dirty="0"/>
              <a:t>W-Fragen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de-DE" b="1" dirty="0"/>
              <a:t>Was:</a:t>
            </a:r>
            <a:r>
              <a:rPr lang="de-DE" dirty="0"/>
              <a:t> Was machst du?</a:t>
            </a:r>
            <a:endParaRPr lang="el-GR" dirty="0"/>
          </a:p>
          <a:p>
            <a:r>
              <a:rPr lang="de-DE" b="1" dirty="0"/>
              <a:t>Wohin:</a:t>
            </a:r>
            <a:r>
              <a:rPr lang="de-DE" dirty="0"/>
              <a:t> Wohin gehst du?</a:t>
            </a:r>
            <a:endParaRPr lang="el-GR" dirty="0"/>
          </a:p>
          <a:p>
            <a:r>
              <a:rPr lang="de-DE" b="1" dirty="0"/>
              <a:t>Wann:</a:t>
            </a:r>
            <a:r>
              <a:rPr lang="de-DE" dirty="0"/>
              <a:t> Wann kommst du?</a:t>
            </a:r>
            <a:endParaRPr lang="el-GR" dirty="0"/>
          </a:p>
          <a:p>
            <a:r>
              <a:rPr lang="de-DE" b="1" dirty="0"/>
              <a:t>Warum: </a:t>
            </a:r>
            <a:r>
              <a:rPr lang="de-DE" dirty="0"/>
              <a:t>Warum lernst du Deutsch?</a:t>
            </a:r>
            <a:endParaRPr lang="el-GR" dirty="0"/>
          </a:p>
          <a:p>
            <a:r>
              <a:rPr lang="de-DE" b="1" dirty="0"/>
              <a:t>Wie viel:</a:t>
            </a:r>
            <a:r>
              <a:rPr lang="de-DE" dirty="0"/>
              <a:t> Wie viel kostet das?</a:t>
            </a:r>
            <a:endParaRPr lang="el-GR" dirty="0"/>
          </a:p>
          <a:p>
            <a:r>
              <a:rPr lang="de-DE" b="1" dirty="0"/>
              <a:t>Wie viele:</a:t>
            </a:r>
            <a:r>
              <a:rPr lang="de-DE" dirty="0"/>
              <a:t> Wie viele Studenten lernen Deutsch? </a:t>
            </a:r>
            <a:endParaRPr lang="el-GR" dirty="0"/>
          </a:p>
          <a:p>
            <a:r>
              <a:rPr lang="de-DE" b="1" dirty="0"/>
              <a:t>Welche:</a:t>
            </a:r>
            <a:r>
              <a:rPr lang="de-DE" dirty="0"/>
              <a:t> Welche Sprachen lernen Sie?</a:t>
            </a:r>
          </a:p>
          <a:p>
            <a:endParaRPr lang="de-DE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de-DE" dirty="0"/>
              <a:t>Welche</a:t>
            </a:r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b="1" dirty="0"/>
              <a:t>Welche:</a:t>
            </a:r>
            <a:r>
              <a:rPr lang="de-DE" dirty="0"/>
              <a:t> Welche Sprachen lernst du?</a:t>
            </a:r>
          </a:p>
          <a:p>
            <a:r>
              <a:rPr lang="de-DE" b="1" dirty="0"/>
              <a:t>Welche:</a:t>
            </a:r>
            <a:r>
              <a:rPr lang="de-DE" dirty="0"/>
              <a:t> Welche Sprachen lernen Sie?</a:t>
            </a:r>
          </a:p>
          <a:p>
            <a:r>
              <a:rPr lang="de-DE" b="1" dirty="0"/>
              <a:t> Ich spreche Griechisch und Englisch</a:t>
            </a:r>
            <a:r>
              <a:rPr lang="el-GR" b="1" dirty="0"/>
              <a:t>:</a:t>
            </a:r>
            <a:r>
              <a:rPr lang="de-DE" b="1" dirty="0"/>
              <a:t> </a:t>
            </a:r>
            <a:r>
              <a:rPr lang="de-DE" dirty="0"/>
              <a:t> </a:t>
            </a:r>
            <a:r>
              <a:rPr lang="el-GR" dirty="0"/>
              <a:t>Μιλάω ελληνικά και αγγλικά</a:t>
            </a:r>
            <a:endParaRPr lang="de-DE" dirty="0"/>
          </a:p>
          <a:p>
            <a:endParaRPr lang="en-US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de-DE" dirty="0"/>
              <a:t>Wie</a:t>
            </a:r>
            <a:endParaRPr lang="en-US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b="1" dirty="0"/>
              <a:t>Wie</a:t>
            </a:r>
            <a:r>
              <a:rPr lang="de-DE" dirty="0"/>
              <a:t> ist deine Telefonnummer</a:t>
            </a:r>
            <a:r>
              <a:rPr lang="en-US" dirty="0"/>
              <a:t>?</a:t>
            </a:r>
          </a:p>
          <a:p>
            <a:r>
              <a:rPr lang="en-US" b="1" dirty="0" err="1"/>
              <a:t>Wie</a:t>
            </a:r>
            <a:r>
              <a:rPr lang="en-US" b="1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deine</a:t>
            </a:r>
            <a:r>
              <a:rPr lang="en-US" dirty="0"/>
              <a:t> E-Mail </a:t>
            </a:r>
            <a:r>
              <a:rPr lang="en-US" dirty="0" err="1"/>
              <a:t>Adresse</a:t>
            </a:r>
            <a:r>
              <a:rPr lang="en-US" dirty="0"/>
              <a:t>?</a:t>
            </a:r>
          </a:p>
        </p:txBody>
      </p:sp>
      <p:sp>
        <p:nvSpPr>
          <p:cNvPr id="7" name="1 - Τίτλος">
            <a:extLst>
              <a:ext uri="{FF2B5EF4-FFF2-40B4-BE49-F238E27FC236}">
                <a16:creationId xmlns:a16="http://schemas.microsoft.com/office/drawing/2014/main" id="{20B9EAFE-DEC0-B014-9D8E-6D10EBE81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de-DE" dirty="0"/>
              <a:t>W-Fragen</a:t>
            </a:r>
            <a:r>
              <a:rPr lang="el-GR" dirty="0"/>
              <a:t> -</a:t>
            </a:r>
            <a:r>
              <a:rPr lang="en-US"/>
              <a:t>Beispiele</a:t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r>
              <a:rPr lang="de-DE" dirty="0"/>
              <a:t>Danke schön für Ihre </a:t>
            </a:r>
            <a:r>
              <a:rPr lang="de-DE" dirty="0" err="1"/>
              <a:t>Aufmerkasamkeit</a:t>
            </a:r>
            <a:endParaRPr lang="de-DE" dirty="0"/>
          </a:p>
          <a:p>
            <a:pPr algn="ctr"/>
            <a:r>
              <a:rPr lang="el-GR" dirty="0"/>
              <a:t>Ευχαριστώ πολύ για την προσοχή σας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en-US" sz="3200" dirty="0"/>
            </a:br>
            <a:r>
              <a:rPr lang="de-DE" sz="3200" dirty="0"/>
              <a:t>Ü</a:t>
            </a:r>
            <a:r>
              <a:rPr lang="en-US" sz="3200" dirty="0"/>
              <a:t>bung 1</a:t>
            </a:r>
            <a:br>
              <a:rPr lang="en-US" sz="3200" dirty="0"/>
            </a:br>
            <a:r>
              <a:rPr lang="en-US" sz="3200" dirty="0" err="1"/>
              <a:t>Schreiben</a:t>
            </a:r>
            <a:r>
              <a:rPr lang="en-US" sz="3200" dirty="0"/>
              <a:t> Sie die </a:t>
            </a:r>
            <a:r>
              <a:rPr lang="en-US" sz="3200" dirty="0" err="1"/>
              <a:t>Zahlen</a:t>
            </a:r>
            <a:r>
              <a:rPr lang="en-US" sz="3200" dirty="0"/>
              <a:t>: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12 </a:t>
            </a:r>
          </a:p>
          <a:p>
            <a:r>
              <a:rPr lang="en-US" dirty="0"/>
              <a:t>23</a:t>
            </a:r>
          </a:p>
          <a:p>
            <a:r>
              <a:rPr lang="en-US" dirty="0"/>
              <a:t>35</a:t>
            </a:r>
          </a:p>
          <a:p>
            <a:r>
              <a:rPr lang="en-US" dirty="0"/>
              <a:t>67</a:t>
            </a:r>
          </a:p>
          <a:p>
            <a:r>
              <a:rPr lang="en-US" dirty="0"/>
              <a:t>96</a:t>
            </a:r>
          </a:p>
          <a:p>
            <a:r>
              <a:rPr lang="en-US" dirty="0"/>
              <a:t>49</a:t>
            </a:r>
          </a:p>
          <a:p>
            <a:r>
              <a:rPr lang="en-US" dirty="0"/>
              <a:t>145</a:t>
            </a:r>
          </a:p>
          <a:p>
            <a:r>
              <a:rPr lang="en-US" dirty="0"/>
              <a:t>696</a:t>
            </a:r>
          </a:p>
          <a:p>
            <a:r>
              <a:rPr lang="en-US" dirty="0"/>
              <a:t>869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11</a:t>
            </a:r>
          </a:p>
          <a:p>
            <a:r>
              <a:rPr lang="en-US" dirty="0"/>
              <a:t>19</a:t>
            </a:r>
          </a:p>
          <a:p>
            <a:r>
              <a:rPr lang="en-US" dirty="0"/>
              <a:t>1230</a:t>
            </a:r>
          </a:p>
          <a:p>
            <a:r>
              <a:rPr lang="en-US" dirty="0"/>
              <a:t>1232</a:t>
            </a:r>
          </a:p>
          <a:p>
            <a:r>
              <a:rPr lang="en-US" dirty="0"/>
              <a:t>1821</a:t>
            </a:r>
          </a:p>
          <a:p>
            <a:r>
              <a:rPr lang="en-US" dirty="0"/>
              <a:t>1940</a:t>
            </a:r>
          </a:p>
          <a:p>
            <a:r>
              <a:rPr lang="en-US" dirty="0"/>
              <a:t>2022</a:t>
            </a:r>
          </a:p>
          <a:p>
            <a:r>
              <a:rPr lang="en-US" dirty="0"/>
              <a:t>2023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en-US" sz="3200" dirty="0"/>
            </a:br>
            <a:r>
              <a:rPr lang="de-DE" sz="3200" dirty="0"/>
              <a:t>Ü</a:t>
            </a:r>
            <a:r>
              <a:rPr lang="en-US" sz="3200" dirty="0"/>
              <a:t>bung 1</a:t>
            </a:r>
            <a:br>
              <a:rPr lang="en-US" sz="3200" dirty="0"/>
            </a:br>
            <a:r>
              <a:rPr lang="en-US" sz="3200" dirty="0" err="1"/>
              <a:t>Schreiben</a:t>
            </a:r>
            <a:r>
              <a:rPr lang="en-US" sz="3200" dirty="0"/>
              <a:t> Sie die </a:t>
            </a:r>
            <a:r>
              <a:rPr lang="en-US" sz="3200" dirty="0" err="1"/>
              <a:t>Zahlen</a:t>
            </a:r>
            <a:r>
              <a:rPr lang="en-US" sz="3200" dirty="0"/>
              <a:t>: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/>
              <a:t>12  </a:t>
            </a:r>
            <a:r>
              <a:rPr lang="en-US" dirty="0" err="1"/>
              <a:t>Zwölf</a:t>
            </a:r>
            <a:endParaRPr lang="en-US" dirty="0"/>
          </a:p>
          <a:p>
            <a:r>
              <a:rPr lang="en-US" dirty="0"/>
              <a:t>23 </a:t>
            </a:r>
            <a:r>
              <a:rPr lang="en-US" dirty="0" err="1"/>
              <a:t>dreiundzwanzig</a:t>
            </a:r>
            <a:endParaRPr lang="en-US" dirty="0"/>
          </a:p>
          <a:p>
            <a:r>
              <a:rPr lang="en-US" dirty="0"/>
              <a:t>35 </a:t>
            </a:r>
            <a:r>
              <a:rPr lang="en-US" dirty="0" err="1"/>
              <a:t>fünfunddreißig</a:t>
            </a:r>
            <a:endParaRPr lang="en-US" dirty="0"/>
          </a:p>
          <a:p>
            <a:r>
              <a:rPr lang="en-US" dirty="0"/>
              <a:t>67 </a:t>
            </a:r>
            <a:r>
              <a:rPr lang="en-US" dirty="0" err="1"/>
              <a:t>siebenundsechzig</a:t>
            </a:r>
            <a:endParaRPr lang="en-US" dirty="0"/>
          </a:p>
          <a:p>
            <a:r>
              <a:rPr lang="en-US" dirty="0"/>
              <a:t>96 </a:t>
            </a:r>
            <a:r>
              <a:rPr lang="en-US" dirty="0" err="1"/>
              <a:t>sechsundneunzig</a:t>
            </a:r>
            <a:endParaRPr lang="en-US" dirty="0"/>
          </a:p>
          <a:p>
            <a:r>
              <a:rPr lang="en-US" dirty="0"/>
              <a:t>49 </a:t>
            </a:r>
            <a:r>
              <a:rPr lang="en-US" dirty="0" err="1"/>
              <a:t>neunundvierzig</a:t>
            </a:r>
            <a:endParaRPr lang="en-US" dirty="0"/>
          </a:p>
          <a:p>
            <a:r>
              <a:rPr lang="en-US" dirty="0"/>
              <a:t>145 </a:t>
            </a:r>
            <a:r>
              <a:rPr lang="en-US" dirty="0" err="1"/>
              <a:t>hundertfünfundvierzig</a:t>
            </a:r>
            <a:endParaRPr lang="en-US" dirty="0"/>
          </a:p>
          <a:p>
            <a:r>
              <a:rPr lang="en-US" dirty="0"/>
              <a:t>696</a:t>
            </a:r>
          </a:p>
          <a:p>
            <a:r>
              <a:rPr lang="en-US" sz="2600" dirty="0" err="1"/>
              <a:t>sechshundertsechsundneunzig</a:t>
            </a:r>
            <a:endParaRPr lang="en-US" sz="2600" dirty="0"/>
          </a:p>
          <a:p>
            <a:r>
              <a:rPr lang="en-US" dirty="0"/>
              <a:t>869</a:t>
            </a:r>
          </a:p>
          <a:p>
            <a:r>
              <a:rPr lang="en-US" sz="2600" dirty="0" err="1"/>
              <a:t>achthundertneunundsechzig</a:t>
            </a:r>
            <a:endParaRPr lang="en-US" sz="26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/>
              <a:t>11 elf</a:t>
            </a:r>
          </a:p>
          <a:p>
            <a:r>
              <a:rPr lang="en-US" dirty="0"/>
              <a:t>19 </a:t>
            </a:r>
            <a:r>
              <a:rPr lang="en-US" dirty="0" err="1"/>
              <a:t>neunzehn</a:t>
            </a:r>
            <a:endParaRPr lang="en-US" dirty="0"/>
          </a:p>
          <a:p>
            <a:r>
              <a:rPr lang="en-US" dirty="0"/>
              <a:t>1230</a:t>
            </a:r>
          </a:p>
          <a:p>
            <a:r>
              <a:rPr lang="en-US" dirty="0" err="1"/>
              <a:t>eintausendzweihundertdreißig</a:t>
            </a:r>
            <a:endParaRPr lang="en-US" dirty="0"/>
          </a:p>
          <a:p>
            <a:r>
              <a:rPr lang="en-US" dirty="0"/>
              <a:t>1232</a:t>
            </a:r>
          </a:p>
          <a:p>
            <a:r>
              <a:rPr lang="en-US" dirty="0" err="1"/>
              <a:t>Eintausendzweihundertzweiund-dreißig</a:t>
            </a:r>
            <a:endParaRPr lang="en-US" dirty="0"/>
          </a:p>
          <a:p>
            <a:r>
              <a:rPr lang="en-US" dirty="0"/>
              <a:t>1821</a:t>
            </a:r>
          </a:p>
          <a:p>
            <a:r>
              <a:rPr lang="en-US" dirty="0" err="1"/>
              <a:t>Eintausendachthunderteinund-zwanzig</a:t>
            </a:r>
            <a:endParaRPr lang="en-US" dirty="0"/>
          </a:p>
          <a:p>
            <a:r>
              <a:rPr lang="en-US" dirty="0"/>
              <a:t>1940</a:t>
            </a:r>
          </a:p>
          <a:p>
            <a:r>
              <a:rPr lang="en-US" dirty="0" err="1"/>
              <a:t>eintausendneunhundertvierzig</a:t>
            </a:r>
            <a:endParaRPr lang="en-US" dirty="0"/>
          </a:p>
          <a:p>
            <a:r>
              <a:rPr lang="en-US" dirty="0"/>
              <a:t>2022 </a:t>
            </a:r>
            <a:r>
              <a:rPr lang="en-US" dirty="0" err="1"/>
              <a:t>zweitausendzweiundzwanzig</a:t>
            </a:r>
            <a:endParaRPr lang="en-US" dirty="0"/>
          </a:p>
          <a:p>
            <a:r>
              <a:rPr lang="en-US" dirty="0"/>
              <a:t>2023 </a:t>
            </a:r>
            <a:r>
              <a:rPr lang="en-US" dirty="0" err="1"/>
              <a:t>zweitausenddreiundzwanzig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de-DE" b="1" dirty="0"/>
            </a:br>
            <a:br>
              <a:rPr lang="de-DE" b="1" dirty="0"/>
            </a:br>
            <a:r>
              <a:rPr lang="de-DE" b="1" dirty="0"/>
              <a:t>Die Uhrzeit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de-DE" b="1" dirty="0"/>
              <a:t>Wie viel Uhr ist es?</a:t>
            </a:r>
          </a:p>
          <a:p>
            <a:endParaRPr lang="de-DE" b="1" dirty="0"/>
          </a:p>
          <a:p>
            <a:r>
              <a:rPr lang="de-DE" b="1" dirty="0"/>
              <a:t>8</a:t>
            </a:r>
            <a:r>
              <a:rPr lang="en-US" b="1" dirty="0"/>
              <a:t>:00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acht</a:t>
            </a:r>
            <a:r>
              <a:rPr lang="en-US" b="1" dirty="0"/>
              <a:t> </a:t>
            </a:r>
            <a:r>
              <a:rPr lang="en-US" b="1" dirty="0" err="1"/>
              <a:t>Uhr</a:t>
            </a:r>
            <a:endParaRPr lang="en-US" dirty="0"/>
          </a:p>
          <a:p>
            <a:r>
              <a:rPr lang="en-US" b="1" dirty="0"/>
              <a:t>8:05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fuenf</a:t>
            </a:r>
            <a:r>
              <a:rPr lang="en-US" b="1" dirty="0"/>
              <a:t> </a:t>
            </a:r>
            <a:r>
              <a:rPr lang="en-US" b="1" dirty="0" err="1"/>
              <a:t>nach</a:t>
            </a:r>
            <a:r>
              <a:rPr lang="en-US" b="1" dirty="0"/>
              <a:t> </a:t>
            </a:r>
            <a:r>
              <a:rPr lang="en-US" b="1" dirty="0" err="1"/>
              <a:t>acht</a:t>
            </a:r>
            <a:endParaRPr lang="en-US" dirty="0"/>
          </a:p>
          <a:p>
            <a:r>
              <a:rPr lang="en-US" b="1" dirty="0"/>
              <a:t>8:10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zehn</a:t>
            </a:r>
            <a:r>
              <a:rPr lang="en-US" b="1" dirty="0"/>
              <a:t> </a:t>
            </a:r>
            <a:r>
              <a:rPr lang="en-US" b="1" dirty="0" err="1"/>
              <a:t>nach</a:t>
            </a:r>
            <a:r>
              <a:rPr lang="en-US" b="1" dirty="0"/>
              <a:t> </a:t>
            </a:r>
            <a:r>
              <a:rPr lang="en-US" b="1" dirty="0" err="1"/>
              <a:t>acht</a:t>
            </a:r>
            <a:endParaRPr lang="en-US" dirty="0"/>
          </a:p>
          <a:p>
            <a:r>
              <a:rPr lang="en-US" b="1" dirty="0"/>
              <a:t>8:15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Viertel</a:t>
            </a:r>
            <a:r>
              <a:rPr lang="en-US" b="1" dirty="0"/>
              <a:t> </a:t>
            </a:r>
            <a:r>
              <a:rPr lang="en-US" b="1" dirty="0" err="1"/>
              <a:t>nach</a:t>
            </a:r>
            <a:r>
              <a:rPr lang="en-US" b="1" dirty="0"/>
              <a:t> </a:t>
            </a:r>
            <a:r>
              <a:rPr lang="en-US" b="1" dirty="0" err="1"/>
              <a:t>acht</a:t>
            </a:r>
            <a:endParaRPr lang="en-US" dirty="0"/>
          </a:p>
          <a:p>
            <a:r>
              <a:rPr lang="en-US" b="1" dirty="0"/>
              <a:t>8:20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zwanzig</a:t>
            </a:r>
            <a:r>
              <a:rPr lang="en-US" b="1" dirty="0"/>
              <a:t>  </a:t>
            </a:r>
            <a:r>
              <a:rPr lang="en-US" b="1" dirty="0" err="1"/>
              <a:t>nach</a:t>
            </a:r>
            <a:r>
              <a:rPr lang="en-US" b="1" dirty="0"/>
              <a:t> </a:t>
            </a:r>
            <a:r>
              <a:rPr lang="en-US" b="1" dirty="0" err="1"/>
              <a:t>acht</a:t>
            </a:r>
            <a:endParaRPr lang="en-US" dirty="0"/>
          </a:p>
          <a:p>
            <a:r>
              <a:rPr lang="en-US" b="1" dirty="0"/>
              <a:t>8:25 </a:t>
            </a:r>
            <a:r>
              <a:rPr lang="en-US" b="1" dirty="0" err="1"/>
              <a:t>Esist</a:t>
            </a:r>
            <a:r>
              <a:rPr lang="en-US" b="1" dirty="0"/>
              <a:t> </a:t>
            </a:r>
            <a:r>
              <a:rPr lang="en-US" b="1" dirty="0" err="1"/>
              <a:t>funf</a:t>
            </a:r>
            <a:r>
              <a:rPr lang="en-US" b="1" dirty="0"/>
              <a:t> </a:t>
            </a:r>
            <a:r>
              <a:rPr lang="en-US" b="1" dirty="0" err="1"/>
              <a:t>vor</a:t>
            </a:r>
            <a:r>
              <a:rPr lang="en-US" b="1" dirty="0"/>
              <a:t> </a:t>
            </a:r>
            <a:r>
              <a:rPr lang="en-US" b="1" dirty="0" err="1"/>
              <a:t>halb</a:t>
            </a:r>
            <a:r>
              <a:rPr lang="en-US" b="1" dirty="0"/>
              <a:t> </a:t>
            </a:r>
            <a:r>
              <a:rPr lang="en-US" b="1" dirty="0" err="1"/>
              <a:t>neun</a:t>
            </a:r>
            <a:endParaRPr lang="en-US" dirty="0"/>
          </a:p>
          <a:p>
            <a:r>
              <a:rPr lang="en-US" b="1" dirty="0"/>
              <a:t>8:30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halb</a:t>
            </a:r>
            <a:r>
              <a:rPr lang="en-US" b="1" dirty="0"/>
              <a:t> </a:t>
            </a:r>
            <a:r>
              <a:rPr lang="en-US" b="1" dirty="0" err="1"/>
              <a:t>neun</a:t>
            </a:r>
            <a:endParaRPr lang="en-US" dirty="0"/>
          </a:p>
          <a:p>
            <a:pPr algn="r"/>
            <a:r>
              <a:rPr lang="de-DE" b="1" dirty="0"/>
              <a:t>Uhr</a:t>
            </a:r>
            <a:r>
              <a:rPr lang="el-GR" b="1" dirty="0"/>
              <a:t> (η ώρα)</a:t>
            </a:r>
            <a:r>
              <a:rPr lang="de-DE" b="1" dirty="0"/>
              <a:t> </a:t>
            </a:r>
            <a:endParaRPr lang="en-US" dirty="0"/>
          </a:p>
          <a:p>
            <a:pPr algn="r"/>
            <a:r>
              <a:rPr lang="de-DE" b="1" dirty="0"/>
              <a:t>Stunde</a:t>
            </a:r>
            <a:r>
              <a:rPr lang="el-GR" b="1" dirty="0"/>
              <a:t> η ώρα (π.χ.60΄)</a:t>
            </a:r>
            <a:endParaRPr lang="en-US" dirty="0"/>
          </a:p>
          <a:p>
            <a:pPr algn="r"/>
            <a:r>
              <a:rPr lang="de-DE" b="1" dirty="0"/>
              <a:t>Minute</a:t>
            </a:r>
            <a:r>
              <a:rPr lang="el-GR" b="1" dirty="0"/>
              <a:t> (λεπτό)</a:t>
            </a:r>
            <a:endParaRPr lang="en-US" dirty="0"/>
          </a:p>
          <a:p>
            <a:pPr algn="r"/>
            <a:r>
              <a:rPr lang="de-DE" b="1" dirty="0"/>
              <a:t>Sekunde</a:t>
            </a:r>
            <a:r>
              <a:rPr lang="el-GR" b="1" dirty="0"/>
              <a:t>( δευτερόλεπτο)</a:t>
            </a:r>
            <a:endParaRPr lang="en-US" dirty="0"/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de-DE" b="1" dirty="0"/>
              <a:t>Wie spät ist es</a:t>
            </a:r>
            <a:r>
              <a:rPr lang="en-US" b="1" dirty="0"/>
              <a:t>?</a:t>
            </a:r>
          </a:p>
          <a:p>
            <a:endParaRPr lang="en-US" b="1" dirty="0"/>
          </a:p>
          <a:p>
            <a:r>
              <a:rPr lang="en-US" b="1" dirty="0"/>
              <a:t>8:35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funf</a:t>
            </a:r>
            <a:r>
              <a:rPr lang="en-US" b="1" dirty="0"/>
              <a:t> </a:t>
            </a:r>
            <a:r>
              <a:rPr lang="en-US" b="1" dirty="0" err="1"/>
              <a:t>nach</a:t>
            </a:r>
            <a:r>
              <a:rPr lang="en-US" b="1" dirty="0"/>
              <a:t> </a:t>
            </a:r>
            <a:r>
              <a:rPr lang="en-US" b="1" dirty="0" err="1"/>
              <a:t>halb</a:t>
            </a:r>
            <a:r>
              <a:rPr lang="en-US" b="1" dirty="0"/>
              <a:t> </a:t>
            </a:r>
            <a:r>
              <a:rPr lang="en-US" b="1" dirty="0" err="1"/>
              <a:t>neun</a:t>
            </a:r>
            <a:endParaRPr lang="en-US" dirty="0"/>
          </a:p>
          <a:p>
            <a:r>
              <a:rPr lang="en-US" b="1" dirty="0"/>
              <a:t>8:40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zwanzig</a:t>
            </a:r>
            <a:r>
              <a:rPr lang="en-US" b="1" dirty="0"/>
              <a:t>  </a:t>
            </a:r>
            <a:r>
              <a:rPr lang="en-US" b="1" dirty="0" err="1"/>
              <a:t>vor</a:t>
            </a:r>
            <a:r>
              <a:rPr lang="en-US" b="1" dirty="0"/>
              <a:t> </a:t>
            </a:r>
            <a:r>
              <a:rPr lang="en-US" b="1" dirty="0" err="1"/>
              <a:t>neun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8:45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Viertel</a:t>
            </a:r>
            <a:r>
              <a:rPr lang="en-US" b="1" dirty="0"/>
              <a:t> </a:t>
            </a:r>
            <a:r>
              <a:rPr lang="en-US" b="1" dirty="0" err="1"/>
              <a:t>vor</a:t>
            </a:r>
            <a:r>
              <a:rPr lang="en-US" b="1" dirty="0"/>
              <a:t> </a:t>
            </a:r>
            <a:r>
              <a:rPr lang="en-US" b="1" dirty="0" err="1"/>
              <a:t>neun</a:t>
            </a:r>
            <a:endParaRPr lang="en-US" dirty="0"/>
          </a:p>
          <a:p>
            <a:r>
              <a:rPr lang="en-US" b="1" dirty="0"/>
              <a:t>8:50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zehn</a:t>
            </a:r>
            <a:r>
              <a:rPr lang="en-US" b="1" dirty="0"/>
              <a:t> </a:t>
            </a:r>
            <a:r>
              <a:rPr lang="en-US" b="1" dirty="0" err="1"/>
              <a:t>vor</a:t>
            </a:r>
            <a:r>
              <a:rPr lang="en-US" b="1" dirty="0"/>
              <a:t> </a:t>
            </a:r>
            <a:r>
              <a:rPr lang="en-US" b="1" dirty="0" err="1"/>
              <a:t>neun</a:t>
            </a:r>
            <a:endParaRPr lang="en-US" dirty="0"/>
          </a:p>
          <a:p>
            <a:r>
              <a:rPr lang="en-US" b="1" dirty="0"/>
              <a:t>8:55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funf</a:t>
            </a:r>
            <a:r>
              <a:rPr lang="en-US" b="1" dirty="0"/>
              <a:t> </a:t>
            </a:r>
            <a:r>
              <a:rPr lang="en-US" b="1" dirty="0" err="1"/>
              <a:t>vor</a:t>
            </a:r>
            <a:r>
              <a:rPr lang="en-US" b="1" dirty="0"/>
              <a:t> </a:t>
            </a:r>
            <a:r>
              <a:rPr lang="en-US" b="1" dirty="0" err="1"/>
              <a:t>neun</a:t>
            </a:r>
            <a:endParaRPr lang="en-US" b="1" dirty="0"/>
          </a:p>
          <a:p>
            <a:r>
              <a:rPr lang="en-US" b="1" dirty="0"/>
              <a:t>9:00 Es </a:t>
            </a:r>
            <a:r>
              <a:rPr lang="en-US" b="1" dirty="0" err="1"/>
              <a:t>ist</a:t>
            </a:r>
            <a:r>
              <a:rPr lang="en-US" b="1" dirty="0"/>
              <a:t> </a:t>
            </a:r>
            <a:r>
              <a:rPr lang="en-US" b="1" dirty="0" err="1"/>
              <a:t>neun</a:t>
            </a:r>
            <a:r>
              <a:rPr lang="en-US" b="1" dirty="0"/>
              <a:t> </a:t>
            </a:r>
            <a:r>
              <a:rPr lang="en-US" b="1" dirty="0" err="1"/>
              <a:t>Uhr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pPr algn="r"/>
            <a:r>
              <a:rPr lang="de-DE" b="1" dirty="0"/>
              <a:t>Halb</a:t>
            </a:r>
            <a:r>
              <a:rPr lang="el-GR" b="1" dirty="0"/>
              <a:t> (μισή</a:t>
            </a:r>
            <a:r>
              <a:rPr lang="de-DE" b="1" dirty="0"/>
              <a:t> </a:t>
            </a:r>
            <a:r>
              <a:rPr lang="el-GR" b="1" dirty="0"/>
              <a:t>)</a:t>
            </a:r>
            <a:endParaRPr lang="en-US" dirty="0"/>
          </a:p>
          <a:p>
            <a:pPr algn="r"/>
            <a:r>
              <a:rPr lang="de-DE" b="1" dirty="0"/>
              <a:t>Viertel</a:t>
            </a:r>
            <a:r>
              <a:rPr lang="el-GR" b="1" dirty="0"/>
              <a:t> (τέταρτο)</a:t>
            </a:r>
            <a:endParaRPr lang="en-US" dirty="0"/>
          </a:p>
          <a:p>
            <a:pPr algn="r"/>
            <a:r>
              <a:rPr lang="de-DE" b="1" dirty="0"/>
              <a:t>Nach</a:t>
            </a:r>
            <a:r>
              <a:rPr lang="el-GR" b="1" dirty="0"/>
              <a:t> (και) </a:t>
            </a:r>
            <a:endParaRPr lang="en-US" dirty="0"/>
          </a:p>
          <a:p>
            <a:pPr algn="r"/>
            <a:r>
              <a:rPr lang="de-DE" b="1" dirty="0"/>
              <a:t>Vor</a:t>
            </a:r>
            <a:r>
              <a:rPr lang="el-GR" b="1" dirty="0"/>
              <a:t> (παρά)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r>
              <a:rPr lang="en-US" sz="2700" dirty="0" err="1"/>
              <a:t>Uebung</a:t>
            </a:r>
            <a:r>
              <a:rPr lang="en-US" sz="2700" dirty="0"/>
              <a:t> 2</a:t>
            </a:r>
            <a:br>
              <a:rPr lang="en-US" sz="2700" dirty="0"/>
            </a:br>
            <a:r>
              <a:rPr lang="de-DE" sz="2700" dirty="0"/>
              <a:t>Wie viel Uhr ist es?</a:t>
            </a:r>
            <a:br>
              <a:rPr lang="de-DE" sz="2700" dirty="0"/>
            </a:br>
            <a:r>
              <a:rPr lang="de-DE" sz="2700" dirty="0"/>
              <a:t>Wie spät ist es</a:t>
            </a:r>
            <a:r>
              <a:rPr lang="en-US" sz="2700" dirty="0"/>
              <a:t>?</a:t>
            </a:r>
            <a:br>
              <a:rPr lang="en-US" b="1" dirty="0"/>
            </a:b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10:00</a:t>
            </a:r>
          </a:p>
          <a:p>
            <a:r>
              <a:rPr lang="en-US" dirty="0"/>
              <a:t>11:05</a:t>
            </a:r>
          </a:p>
          <a:p>
            <a:r>
              <a:rPr lang="en-US" dirty="0"/>
              <a:t>07:15</a:t>
            </a:r>
          </a:p>
          <a:p>
            <a:r>
              <a:rPr lang="en-US" dirty="0"/>
              <a:t>6:30</a:t>
            </a:r>
          </a:p>
          <a:p>
            <a:r>
              <a:rPr lang="en-US" dirty="0"/>
              <a:t>09:20</a:t>
            </a:r>
          </a:p>
          <a:p>
            <a:r>
              <a:rPr lang="en-US" dirty="0"/>
              <a:t>08:45</a:t>
            </a:r>
          </a:p>
          <a:p>
            <a:r>
              <a:rPr lang="en-US" dirty="0"/>
              <a:t>02:15</a:t>
            </a:r>
          </a:p>
          <a:p>
            <a:r>
              <a:rPr lang="en-US" dirty="0"/>
              <a:t>7:25</a:t>
            </a:r>
          </a:p>
          <a:p>
            <a:r>
              <a:rPr lang="en-US" dirty="0"/>
              <a:t>7:35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Es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zehn</a:t>
            </a:r>
            <a:r>
              <a:rPr lang="en-US" dirty="0"/>
              <a:t> </a:t>
            </a:r>
            <a:r>
              <a:rPr lang="en-US" dirty="0" err="1"/>
              <a:t>Uhr</a:t>
            </a:r>
            <a:endParaRPr lang="en-US" dirty="0"/>
          </a:p>
          <a:p>
            <a:r>
              <a:rPr lang="en-US" dirty="0"/>
              <a:t>Es </a:t>
            </a:r>
            <a:r>
              <a:rPr lang="en-US" dirty="0" err="1"/>
              <a:t>ist</a:t>
            </a:r>
            <a:r>
              <a:rPr lang="en-US" dirty="0"/>
              <a:t> f</a:t>
            </a:r>
            <a:r>
              <a:rPr lang="de-DE" dirty="0"/>
              <a:t>ü</a:t>
            </a:r>
            <a:r>
              <a:rPr lang="en-US" dirty="0" err="1"/>
              <a:t>nf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elf</a:t>
            </a:r>
          </a:p>
          <a:p>
            <a:r>
              <a:rPr lang="en-US" sz="2400" dirty="0"/>
              <a:t>Es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Viertel</a:t>
            </a:r>
            <a:r>
              <a:rPr lang="en-US" sz="2400" dirty="0"/>
              <a:t> </a:t>
            </a:r>
            <a:r>
              <a:rPr lang="en-US" sz="2400" dirty="0" err="1"/>
              <a:t>nach</a:t>
            </a:r>
            <a:r>
              <a:rPr lang="en-US" sz="2400" dirty="0"/>
              <a:t> </a:t>
            </a:r>
            <a:r>
              <a:rPr lang="en-US" sz="2400" dirty="0" err="1"/>
              <a:t>sieben</a:t>
            </a:r>
            <a:endParaRPr lang="en-US" sz="2400" dirty="0"/>
          </a:p>
          <a:p>
            <a:r>
              <a:rPr lang="en-US" sz="2400" dirty="0"/>
              <a:t>Es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halb</a:t>
            </a:r>
            <a:r>
              <a:rPr lang="en-US" sz="2400" dirty="0"/>
              <a:t> </a:t>
            </a:r>
            <a:r>
              <a:rPr lang="en-US" sz="2400" dirty="0" err="1"/>
              <a:t>sieben</a:t>
            </a:r>
            <a:endParaRPr lang="en-US" sz="2400" dirty="0"/>
          </a:p>
          <a:p>
            <a:r>
              <a:rPr lang="en-US" sz="2400" dirty="0"/>
              <a:t>Es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zwanzig</a:t>
            </a:r>
            <a:r>
              <a:rPr lang="en-US" sz="2400" dirty="0"/>
              <a:t> </a:t>
            </a:r>
            <a:r>
              <a:rPr lang="en-US" sz="2400" dirty="0" err="1"/>
              <a:t>nach</a:t>
            </a:r>
            <a:r>
              <a:rPr lang="en-US" sz="2400" dirty="0"/>
              <a:t> </a:t>
            </a:r>
            <a:r>
              <a:rPr lang="en-US" sz="2400" dirty="0" err="1"/>
              <a:t>neun</a:t>
            </a:r>
            <a:endParaRPr lang="en-US" sz="2400" dirty="0"/>
          </a:p>
          <a:p>
            <a:r>
              <a:rPr lang="en-US" sz="2400" dirty="0"/>
              <a:t>Es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Viertel</a:t>
            </a:r>
            <a:r>
              <a:rPr lang="en-US" sz="2400" dirty="0"/>
              <a:t> </a:t>
            </a:r>
            <a:r>
              <a:rPr lang="en-US" sz="2400" dirty="0" err="1"/>
              <a:t>vor</a:t>
            </a:r>
            <a:r>
              <a:rPr lang="en-US" sz="2400" dirty="0"/>
              <a:t> </a:t>
            </a:r>
            <a:r>
              <a:rPr lang="en-US" sz="2400" dirty="0" err="1"/>
              <a:t>neun</a:t>
            </a:r>
            <a:endParaRPr lang="en-US" sz="2400" dirty="0"/>
          </a:p>
          <a:p>
            <a:r>
              <a:rPr lang="en-US" sz="2400" dirty="0"/>
              <a:t>Es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Viertel</a:t>
            </a:r>
            <a:r>
              <a:rPr lang="en-US" sz="2400" dirty="0"/>
              <a:t> </a:t>
            </a:r>
            <a:r>
              <a:rPr lang="en-US" sz="2400" dirty="0" err="1"/>
              <a:t>nach</a:t>
            </a:r>
            <a:r>
              <a:rPr lang="en-US" sz="2400" dirty="0"/>
              <a:t> </a:t>
            </a:r>
            <a:r>
              <a:rPr lang="en-US" sz="2400" dirty="0" err="1"/>
              <a:t>zwei</a:t>
            </a:r>
            <a:endParaRPr lang="en-US" sz="2400" dirty="0"/>
          </a:p>
          <a:p>
            <a:r>
              <a:rPr lang="en-US" sz="2400" dirty="0"/>
              <a:t>Es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fünf</a:t>
            </a:r>
            <a:r>
              <a:rPr lang="en-US" sz="2400" dirty="0"/>
              <a:t> </a:t>
            </a:r>
            <a:r>
              <a:rPr lang="en-US" sz="2400" dirty="0" err="1"/>
              <a:t>vor</a:t>
            </a:r>
            <a:r>
              <a:rPr lang="en-US" sz="2400" dirty="0"/>
              <a:t> </a:t>
            </a:r>
            <a:r>
              <a:rPr lang="en-US" sz="2400" dirty="0" err="1"/>
              <a:t>halb</a:t>
            </a:r>
            <a:r>
              <a:rPr lang="en-US" sz="2400" dirty="0"/>
              <a:t> </a:t>
            </a:r>
            <a:r>
              <a:rPr lang="en-US" sz="2400" dirty="0" err="1"/>
              <a:t>acht</a:t>
            </a:r>
            <a:endParaRPr lang="en-US" sz="2400" dirty="0"/>
          </a:p>
          <a:p>
            <a:r>
              <a:rPr lang="en-US" sz="2400" dirty="0"/>
              <a:t>Es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fünf</a:t>
            </a:r>
            <a:r>
              <a:rPr lang="en-US" sz="2400" dirty="0"/>
              <a:t> </a:t>
            </a:r>
            <a:r>
              <a:rPr lang="en-US" sz="2400" dirty="0" err="1"/>
              <a:t>nach</a:t>
            </a:r>
            <a:r>
              <a:rPr lang="en-US" sz="2400" dirty="0"/>
              <a:t> </a:t>
            </a:r>
            <a:r>
              <a:rPr lang="en-US" sz="2400" dirty="0" err="1"/>
              <a:t>halb</a:t>
            </a:r>
            <a:r>
              <a:rPr lang="en-US" sz="2400" dirty="0"/>
              <a:t> </a:t>
            </a:r>
            <a:r>
              <a:rPr lang="en-US" sz="2400" dirty="0" err="1"/>
              <a:t>acht</a:t>
            </a:r>
            <a:endParaRPr lang="en-US" sz="2400" dirty="0"/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err="1"/>
              <a:t>Sich</a:t>
            </a:r>
            <a:r>
              <a:rPr lang="en-US" sz="2800" dirty="0"/>
              <a:t> </a:t>
            </a:r>
            <a:r>
              <a:rPr lang="en-US" sz="2800" dirty="0" err="1"/>
              <a:t>vorstellen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 </a:t>
            </a:r>
            <a:r>
              <a:rPr lang="en-US" sz="2800" dirty="0" err="1"/>
              <a:t>Übung</a:t>
            </a:r>
            <a:r>
              <a:rPr lang="en-US" sz="2800" dirty="0"/>
              <a:t> 3 : Was </a:t>
            </a:r>
            <a:r>
              <a:rPr lang="en-US" sz="2800" dirty="0" err="1"/>
              <a:t>passt</a:t>
            </a:r>
            <a:r>
              <a:rPr lang="en-US" sz="2800" dirty="0"/>
              <a:t> </a:t>
            </a:r>
            <a:r>
              <a:rPr lang="en-US" sz="2800" dirty="0" err="1"/>
              <a:t>zusammen</a:t>
            </a:r>
            <a:r>
              <a:rPr lang="en-US" sz="2800" dirty="0"/>
              <a:t>?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err="1"/>
              <a:t>Nachname</a:t>
            </a:r>
            <a:r>
              <a:rPr lang="en-US" dirty="0"/>
              <a:t>/</a:t>
            </a:r>
            <a:r>
              <a:rPr lang="en-US" dirty="0" err="1"/>
              <a:t>Familiename</a:t>
            </a:r>
            <a:endParaRPr lang="en-US" dirty="0"/>
          </a:p>
          <a:p>
            <a:r>
              <a:rPr lang="en-US" dirty="0" err="1"/>
              <a:t>Vorname</a:t>
            </a:r>
            <a:endParaRPr lang="en-US" dirty="0"/>
          </a:p>
          <a:p>
            <a:r>
              <a:rPr lang="en-US" dirty="0" err="1"/>
              <a:t>Geburtsdatum</a:t>
            </a:r>
            <a:endParaRPr lang="en-US" dirty="0"/>
          </a:p>
          <a:p>
            <a:r>
              <a:rPr lang="en-US" dirty="0" err="1"/>
              <a:t>Geburtsort</a:t>
            </a:r>
            <a:endParaRPr lang="en-US" dirty="0"/>
          </a:p>
          <a:p>
            <a:r>
              <a:rPr lang="en-US" dirty="0"/>
              <a:t>Land</a:t>
            </a:r>
          </a:p>
          <a:p>
            <a:r>
              <a:rPr lang="en-US" dirty="0" err="1"/>
              <a:t>Wohnort</a:t>
            </a:r>
            <a:endParaRPr lang="en-US" dirty="0"/>
          </a:p>
          <a:p>
            <a:r>
              <a:rPr lang="en-US" dirty="0" err="1"/>
              <a:t>Adresse</a:t>
            </a:r>
            <a:endParaRPr lang="en-US" dirty="0"/>
          </a:p>
          <a:p>
            <a:r>
              <a:rPr lang="en-US" dirty="0" err="1"/>
              <a:t>Telefonnummer-Handynummer</a:t>
            </a:r>
            <a:endParaRPr lang="en-US" dirty="0"/>
          </a:p>
          <a:p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/>
              <a:t>Frankfurt</a:t>
            </a:r>
          </a:p>
          <a:p>
            <a:r>
              <a:rPr lang="en-US" dirty="0" err="1"/>
              <a:t>Goethestr</a:t>
            </a:r>
            <a:r>
              <a:rPr lang="en-US" dirty="0"/>
              <a:t>. 23 Berlin</a:t>
            </a:r>
          </a:p>
          <a:p>
            <a:r>
              <a:rPr lang="en-US" dirty="0"/>
              <a:t>04.05.1998</a:t>
            </a:r>
          </a:p>
          <a:p>
            <a:r>
              <a:rPr lang="en-US" dirty="0"/>
              <a:t>Schumacher</a:t>
            </a:r>
          </a:p>
          <a:p>
            <a:r>
              <a:rPr lang="en-US" dirty="0"/>
              <a:t>0171-12097894</a:t>
            </a:r>
          </a:p>
          <a:p>
            <a:r>
              <a:rPr lang="en-US" dirty="0"/>
              <a:t>Michael</a:t>
            </a:r>
          </a:p>
          <a:p>
            <a:r>
              <a:rPr lang="en-US" dirty="0"/>
              <a:t>Deutschland</a:t>
            </a:r>
          </a:p>
          <a:p>
            <a:r>
              <a:rPr lang="en-US" dirty="0"/>
              <a:t>Berlin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err="1"/>
              <a:t>Übung</a:t>
            </a:r>
            <a:r>
              <a:rPr lang="en-US" dirty="0"/>
              <a:t> 3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b="1" dirty="0" err="1"/>
              <a:t>Schreiben</a:t>
            </a:r>
            <a:r>
              <a:rPr lang="en-US" sz="2000" b="1" dirty="0"/>
              <a:t> </a:t>
            </a:r>
            <a:r>
              <a:rPr lang="en-US" sz="2000" b="1" dirty="0" err="1"/>
              <a:t>Sie</a:t>
            </a:r>
            <a:r>
              <a:rPr lang="en-US" sz="2000" b="1" dirty="0"/>
              <a:t> </a:t>
            </a:r>
            <a:r>
              <a:rPr lang="en-US" sz="2000" b="1" dirty="0" err="1"/>
              <a:t>auch</a:t>
            </a:r>
            <a:r>
              <a:rPr lang="en-US" sz="2000" b="1" dirty="0"/>
              <a:t> </a:t>
            </a:r>
            <a:r>
              <a:rPr lang="en-US" sz="2000" b="1" dirty="0" err="1"/>
              <a:t>Ihre</a:t>
            </a:r>
            <a:r>
              <a:rPr lang="en-US" sz="2000" b="1" dirty="0"/>
              <a:t> </a:t>
            </a:r>
            <a:r>
              <a:rPr lang="en-US" sz="2000" b="1" dirty="0" err="1"/>
              <a:t>persoenliche</a:t>
            </a:r>
            <a:r>
              <a:rPr lang="en-US" sz="2000" b="1" dirty="0"/>
              <a:t> </a:t>
            </a:r>
            <a:r>
              <a:rPr lang="en-US" sz="2000" b="1" dirty="0" err="1"/>
              <a:t>Daten</a:t>
            </a:r>
            <a:endParaRPr lang="en-US" sz="2000" b="1" dirty="0"/>
          </a:p>
          <a:p>
            <a:r>
              <a:rPr lang="en-US" sz="2000" dirty="0" err="1"/>
              <a:t>Nachname</a:t>
            </a:r>
            <a:r>
              <a:rPr lang="en-US" sz="2000" dirty="0"/>
              <a:t>/</a:t>
            </a:r>
            <a:r>
              <a:rPr lang="en-US" sz="2000" dirty="0" err="1"/>
              <a:t>Familiename</a:t>
            </a:r>
            <a:endParaRPr lang="en-US" sz="2000" dirty="0"/>
          </a:p>
          <a:p>
            <a:r>
              <a:rPr lang="en-US" sz="2000" dirty="0" err="1"/>
              <a:t>Vorname</a:t>
            </a:r>
            <a:endParaRPr lang="en-US" sz="2000" dirty="0"/>
          </a:p>
          <a:p>
            <a:r>
              <a:rPr lang="en-US" sz="2000" dirty="0" err="1"/>
              <a:t>Geburtsdatum</a:t>
            </a:r>
            <a:endParaRPr lang="en-US" sz="2000" dirty="0"/>
          </a:p>
          <a:p>
            <a:r>
              <a:rPr lang="en-US" sz="2000" dirty="0" err="1"/>
              <a:t>Geburtsort</a:t>
            </a:r>
            <a:endParaRPr lang="en-US" sz="2000" dirty="0"/>
          </a:p>
          <a:p>
            <a:r>
              <a:rPr lang="en-US" sz="2000" dirty="0"/>
              <a:t>Land</a:t>
            </a:r>
          </a:p>
          <a:p>
            <a:r>
              <a:rPr lang="en-US" sz="2000" dirty="0" err="1"/>
              <a:t>Wohnort</a:t>
            </a:r>
            <a:endParaRPr lang="en-US" sz="2000" dirty="0"/>
          </a:p>
          <a:p>
            <a:r>
              <a:rPr lang="en-US" sz="2000" dirty="0" err="1"/>
              <a:t>Adresse</a:t>
            </a:r>
            <a:endParaRPr lang="en-US" sz="2000" dirty="0"/>
          </a:p>
          <a:p>
            <a:r>
              <a:rPr lang="en-US" sz="2000" dirty="0" err="1"/>
              <a:t>Telefonnummer-Handynummer</a:t>
            </a:r>
            <a:endParaRPr lang="en-US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de-DE" sz="2800" dirty="0"/>
              <a:t>Ein Formular ausfüllen</a:t>
            </a:r>
            <a:br>
              <a:rPr lang="de-DE" sz="2800" dirty="0"/>
            </a:br>
            <a:r>
              <a:rPr lang="de-DE" sz="2800" dirty="0"/>
              <a:t>Erasmusprogramm- Anmeldung</a:t>
            </a:r>
            <a:br>
              <a:rPr lang="el-GR" sz="2800" dirty="0"/>
            </a:br>
            <a:endParaRPr lang="en-US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err="1"/>
              <a:t>Vorname</a:t>
            </a:r>
            <a:endParaRPr lang="en-US" dirty="0"/>
          </a:p>
          <a:p>
            <a:r>
              <a:rPr lang="en-US" dirty="0" err="1"/>
              <a:t>Nachname</a:t>
            </a:r>
            <a:r>
              <a:rPr lang="en-US" dirty="0"/>
              <a:t>/</a:t>
            </a:r>
            <a:r>
              <a:rPr lang="en-US" dirty="0" err="1"/>
              <a:t>Familiename</a:t>
            </a:r>
            <a:endParaRPr lang="en-US" dirty="0"/>
          </a:p>
          <a:p>
            <a:r>
              <a:rPr lang="en-US" dirty="0"/>
              <a:t>Land</a:t>
            </a:r>
          </a:p>
          <a:p>
            <a:r>
              <a:rPr lang="en-US" dirty="0" err="1"/>
              <a:t>Geschlecht</a:t>
            </a:r>
            <a:r>
              <a:rPr lang="el-GR" dirty="0"/>
              <a:t>: φύλο</a:t>
            </a:r>
            <a:endParaRPr lang="en-US" dirty="0"/>
          </a:p>
          <a:p>
            <a:r>
              <a:rPr lang="en-US" dirty="0" err="1"/>
              <a:t>Geburtsdatum</a:t>
            </a:r>
            <a:endParaRPr lang="en-US" dirty="0"/>
          </a:p>
          <a:p>
            <a:r>
              <a:rPr lang="en-US" dirty="0"/>
              <a:t>E-Mail</a:t>
            </a:r>
            <a:r>
              <a:rPr lang="el-GR" dirty="0"/>
              <a:t> Α</a:t>
            </a:r>
            <a:r>
              <a:rPr lang="en-US" dirty="0" err="1"/>
              <a:t>dresse</a:t>
            </a:r>
            <a:endParaRPr lang="en-US" dirty="0"/>
          </a:p>
          <a:p>
            <a:r>
              <a:rPr lang="en-US" dirty="0" err="1"/>
              <a:t>Adresse</a:t>
            </a:r>
            <a:r>
              <a:rPr lang="en-US" dirty="0"/>
              <a:t>/</a:t>
            </a:r>
            <a:r>
              <a:rPr lang="en-US" dirty="0" err="1"/>
              <a:t>Anschrift</a:t>
            </a:r>
            <a:r>
              <a:rPr lang="el-GR" dirty="0"/>
              <a:t> : Διεύθυνση</a:t>
            </a:r>
            <a:endParaRPr lang="en-US" dirty="0"/>
          </a:p>
          <a:p>
            <a:r>
              <a:rPr lang="en-US" dirty="0"/>
              <a:t>Stra</a:t>
            </a:r>
            <a:r>
              <a:rPr lang="de-DE" dirty="0"/>
              <a:t>ß</a:t>
            </a:r>
            <a:r>
              <a:rPr lang="en-US" dirty="0"/>
              <a:t>e, </a:t>
            </a:r>
            <a:r>
              <a:rPr lang="en-US" dirty="0" err="1"/>
              <a:t>Hausnummer</a:t>
            </a:r>
            <a:r>
              <a:rPr lang="en-US" dirty="0"/>
              <a:t> </a:t>
            </a:r>
            <a:r>
              <a:rPr lang="en-US" dirty="0" err="1"/>
              <a:t>Postleitzahl</a:t>
            </a:r>
            <a:r>
              <a:rPr lang="en-US" dirty="0"/>
              <a:t>, </a:t>
            </a:r>
            <a:r>
              <a:rPr lang="en-US" dirty="0" err="1"/>
              <a:t>Wohnort</a:t>
            </a:r>
            <a:endParaRPr lang="en-US" dirty="0"/>
          </a:p>
          <a:p>
            <a:r>
              <a:rPr lang="en-US" dirty="0"/>
              <a:t> Universität</a:t>
            </a:r>
          </a:p>
          <a:p>
            <a:r>
              <a:rPr lang="en-US" dirty="0"/>
              <a:t>Semester</a:t>
            </a:r>
          </a:p>
          <a:p>
            <a:r>
              <a:rPr lang="en-US" dirty="0" err="1"/>
              <a:t>Telefonnummer-Handynummer</a:t>
            </a:r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0" y="1500174"/>
            <a:ext cx="403860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endParaRPr lang="el-GR" dirty="0"/>
          </a:p>
          <a:p>
            <a:endParaRPr lang="de-DE" dirty="0"/>
          </a:p>
          <a:p>
            <a:r>
              <a:rPr lang="en-US" dirty="0" err="1"/>
              <a:t>Griechenland</a:t>
            </a:r>
            <a:endParaRPr lang="el-GR" dirty="0"/>
          </a:p>
          <a:p>
            <a:r>
              <a:rPr lang="en-US" dirty="0" err="1"/>
              <a:t>Weiblich</a:t>
            </a:r>
            <a:r>
              <a:rPr lang="en-US" dirty="0"/>
              <a:t>/ </a:t>
            </a:r>
            <a:r>
              <a:rPr lang="en-US" dirty="0" err="1"/>
              <a:t>männlich</a:t>
            </a:r>
            <a:endParaRPr lang="el-GR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1674</Words>
  <Application>Microsoft Office PowerPoint</Application>
  <PresentationFormat>Προβολή στην οθόνη (4:3)</PresentationFormat>
  <Paragraphs>365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7" baseType="lpstr">
      <vt:lpstr>Algerian</vt:lpstr>
      <vt:lpstr>Arial</vt:lpstr>
      <vt:lpstr>Calibri</vt:lpstr>
      <vt:lpstr>Wingdings</vt:lpstr>
      <vt:lpstr>Θέμα του Office</vt:lpstr>
      <vt:lpstr>      Universität  Dimokritos von Thrakien     Pädagogische Abteilung 1o  Semester  Deutsch als Fremdsprache     </vt:lpstr>
      <vt:lpstr>Wichtige Verben im Kurs </vt:lpstr>
      <vt:lpstr> Übung 1 Schreiben Sie die Zahlen: </vt:lpstr>
      <vt:lpstr> Übung 1 Schreiben Sie die Zahlen: </vt:lpstr>
      <vt:lpstr>  Die Uhrzeit  </vt:lpstr>
      <vt:lpstr>   Uebung 2 Wie viel Uhr ist es? Wie spät ist es? : </vt:lpstr>
      <vt:lpstr>Sich vorstellen   Übung 3 : Was passt zusammen? </vt:lpstr>
      <vt:lpstr>Übung 3</vt:lpstr>
      <vt:lpstr>Ein Formular ausfüllen Erasmusprogramm- Anmeldung </vt:lpstr>
      <vt:lpstr>Ομαλά ρήματα </vt:lpstr>
      <vt:lpstr>Ομαλά ρήματα Üben</vt:lpstr>
      <vt:lpstr>ΚΛΙΣΗ ΡΗΜΑΤΩΝ 1     </vt:lpstr>
      <vt:lpstr>ΚΛΙΣΗ ΡΗΜΑΤΩΝ 2</vt:lpstr>
      <vt:lpstr>ΚΛΙΣΗ ΡΗΜΑΤΩΝ 3</vt:lpstr>
      <vt:lpstr>ΚΛΙΣΗ ΡΗΜΑΤΩΝ 4</vt:lpstr>
      <vt:lpstr>Lebenslauf Βιογραφικό</vt:lpstr>
      <vt:lpstr>Über Hobbys sprechen </vt:lpstr>
      <vt:lpstr> Wochentage - Monate  Jahreszeiten   Ημέρες της εβδομάδας - μήνες - εποχές </vt:lpstr>
      <vt:lpstr>Verben für den Alltag</vt:lpstr>
      <vt:lpstr>W-Fragen </vt:lpstr>
      <vt:lpstr>W-Fragen -Beispiele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Γερμανικά –Ξένη Γλώσσα</dc:title>
  <dc:creator>User</dc:creator>
  <cp:lastModifiedBy>amoutlia@gmail.com</cp:lastModifiedBy>
  <cp:revision>130</cp:revision>
  <dcterms:created xsi:type="dcterms:W3CDTF">2022-10-04T04:14:43Z</dcterms:created>
  <dcterms:modified xsi:type="dcterms:W3CDTF">2024-10-10T08:55:30Z</dcterms:modified>
</cp:coreProperties>
</file>