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8" r:id="rId3"/>
    <p:sldId id="350" r:id="rId4"/>
    <p:sldId id="259" r:id="rId5"/>
    <p:sldId id="367" r:id="rId6"/>
    <p:sldId id="368" r:id="rId7"/>
    <p:sldId id="369" r:id="rId8"/>
    <p:sldId id="294" r:id="rId9"/>
    <p:sldId id="308" r:id="rId10"/>
    <p:sldId id="309" r:id="rId11"/>
    <p:sldId id="310" r:id="rId12"/>
    <p:sldId id="260" r:id="rId13"/>
    <p:sldId id="351" r:id="rId14"/>
    <p:sldId id="295" r:id="rId15"/>
    <p:sldId id="312" r:id="rId16"/>
    <p:sldId id="311" r:id="rId17"/>
    <p:sldId id="261" r:id="rId18"/>
    <p:sldId id="353" r:id="rId19"/>
    <p:sldId id="313" r:id="rId20"/>
    <p:sldId id="314" r:id="rId21"/>
    <p:sldId id="293" r:id="rId22"/>
    <p:sldId id="352" r:id="rId23"/>
    <p:sldId id="357" r:id="rId24"/>
    <p:sldId id="358" r:id="rId25"/>
    <p:sldId id="263" r:id="rId26"/>
    <p:sldId id="264" r:id="rId27"/>
    <p:sldId id="265" r:id="rId28"/>
    <p:sldId id="363" r:id="rId29"/>
    <p:sldId id="266" r:id="rId30"/>
    <p:sldId id="364" r:id="rId31"/>
    <p:sldId id="347" r:id="rId32"/>
    <p:sldId id="297" r:id="rId33"/>
    <p:sldId id="267" r:id="rId34"/>
    <p:sldId id="345" r:id="rId35"/>
    <p:sldId id="298" r:id="rId36"/>
    <p:sldId id="330" r:id="rId37"/>
    <p:sldId id="268" r:id="rId38"/>
    <p:sldId id="355" r:id="rId39"/>
    <p:sldId id="340" r:id="rId40"/>
    <p:sldId id="344" r:id="rId41"/>
    <p:sldId id="354" r:id="rId42"/>
    <p:sldId id="341" r:id="rId43"/>
    <p:sldId id="342" r:id="rId44"/>
    <p:sldId id="343" r:id="rId45"/>
    <p:sldId id="271" r:id="rId46"/>
    <p:sldId id="338" r:id="rId47"/>
    <p:sldId id="339" r:id="rId48"/>
    <p:sldId id="371" r:id="rId49"/>
    <p:sldId id="272" r:id="rId50"/>
    <p:sldId id="306" r:id="rId51"/>
    <p:sldId id="307" r:id="rId52"/>
    <p:sldId id="300" r:id="rId53"/>
    <p:sldId id="336" r:id="rId54"/>
    <p:sldId id="365" r:id="rId55"/>
    <p:sldId id="301" r:id="rId56"/>
    <p:sldId id="305" r:id="rId57"/>
    <p:sldId id="333" r:id="rId58"/>
    <p:sldId id="302" r:id="rId59"/>
    <p:sldId id="315" r:id="rId60"/>
    <p:sldId id="316" r:id="rId61"/>
    <p:sldId id="273" r:id="rId62"/>
    <p:sldId id="318" r:id="rId63"/>
    <p:sldId id="337" r:id="rId64"/>
    <p:sldId id="319" r:id="rId65"/>
    <p:sldId id="334" r:id="rId66"/>
    <p:sldId id="360" r:id="rId67"/>
    <p:sldId id="372" r:id="rId68"/>
    <p:sldId id="361" r:id="rId69"/>
    <p:sldId id="320" r:id="rId70"/>
    <p:sldId id="359" r:id="rId71"/>
    <p:sldId id="348" r:id="rId72"/>
    <p:sldId id="321" r:id="rId73"/>
    <p:sldId id="332" r:id="rId74"/>
    <p:sldId id="349" r:id="rId75"/>
    <p:sldId id="323" r:id="rId76"/>
    <p:sldId id="328" r:id="rId77"/>
    <p:sldId id="335" r:id="rId78"/>
    <p:sldId id="329" r:id="rId79"/>
    <p:sldId id="276" r:id="rId80"/>
    <p:sldId id="356" r:id="rId81"/>
    <p:sldId id="346" r:id="rId8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728" autoAdjust="0"/>
  </p:normalViewPr>
  <p:slideViewPr>
    <p:cSldViewPr>
      <p:cViewPr varScale="1">
        <p:scale>
          <a:sx n="80" d="100"/>
          <a:sy n="80"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080F2-6E4D-4BB0-BBB4-8F30F5CC4117}" type="datetimeFigureOut">
              <a:rPr lang="el-GR" smtClean="0"/>
              <a:pPr/>
              <a:t>4/12/2020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59962-4A91-4523-83DF-A9F1A8D91F0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3F59962-4A91-4523-83DF-A9F1A8D91F0F}"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EFB66C-4998-48F4-AA5D-BF67EF1D96C3}" type="datetimeFigureOut">
              <a:rPr lang="el-GR" smtClean="0"/>
              <a:pPr/>
              <a:t>4/12/2020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579ED8C-B754-4A91-91F2-A8F3ABA61B3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FB66C-4998-48F4-AA5D-BF67EF1D96C3}" type="datetimeFigureOut">
              <a:rPr lang="el-GR" smtClean="0"/>
              <a:pPr/>
              <a:t>4/12/2020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9ED8C-B754-4A91-91F2-A8F3ABA61B3B}"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85795"/>
            <a:ext cx="7772400" cy="2814656"/>
          </a:xfrm>
        </p:spPr>
        <p:txBody>
          <a:bodyPr>
            <a:noAutofit/>
          </a:bodyPr>
          <a:lstStyle/>
          <a:p>
            <a:r>
              <a:rPr lang="el-GR" sz="4800" b="1" i="1" dirty="0" smtClean="0"/>
              <a:t>Κοινωνικές αναγνώσεις </a:t>
            </a:r>
            <a:r>
              <a:rPr lang="el-GR" sz="4800" b="1" i="1" dirty="0"/>
              <a:t>της διατροφής και της στέρησης: </a:t>
            </a:r>
            <a:r>
              <a:rPr lang="el-GR" sz="4800" b="1" dirty="0"/>
              <a:t/>
            </a:r>
            <a:br>
              <a:rPr lang="el-GR" sz="4800" b="1" dirty="0"/>
            </a:br>
            <a:r>
              <a:rPr lang="el-GR" sz="4800" b="1" i="1" dirty="0" smtClean="0"/>
              <a:t>Διαιτητικοί </a:t>
            </a:r>
            <a:r>
              <a:rPr lang="el-GR" sz="4800" b="1" i="1" dirty="0"/>
              <a:t>κανόνες, </a:t>
            </a:r>
            <a:r>
              <a:rPr lang="el-GR" sz="4800" b="1" i="1" dirty="0" smtClean="0"/>
              <a:t>θρησκεία, υγεία </a:t>
            </a:r>
            <a:r>
              <a:rPr lang="el-GR" sz="4800" b="1" i="1" dirty="0"/>
              <a:t>και </a:t>
            </a:r>
            <a:r>
              <a:rPr lang="el-GR" sz="4800" b="1" i="1" dirty="0" err="1" smtClean="0"/>
              <a:t>βιοπολιτικές</a:t>
            </a:r>
            <a:r>
              <a:rPr lang="el-GR" b="1" dirty="0"/>
              <a:t/>
            </a:r>
            <a:br>
              <a:rPr lang="el-GR" b="1" dirty="0"/>
            </a:br>
            <a:endParaRPr lang="el-GR" b="1" dirty="0"/>
          </a:p>
        </p:txBody>
      </p:sp>
      <p:sp>
        <p:nvSpPr>
          <p:cNvPr id="3" name="2 - Υπότιτλος"/>
          <p:cNvSpPr>
            <a:spLocks noGrp="1"/>
          </p:cNvSpPr>
          <p:nvPr>
            <p:ph type="subTitle" idx="1"/>
          </p:nvPr>
        </p:nvSpPr>
        <p:spPr>
          <a:xfrm>
            <a:off x="1371600" y="4429132"/>
            <a:ext cx="6400800" cy="2428868"/>
          </a:xfrm>
        </p:spPr>
        <p:txBody>
          <a:bodyPr>
            <a:normAutofit fontScale="85000" lnSpcReduction="20000"/>
          </a:bodyPr>
          <a:lstStyle/>
          <a:p>
            <a:r>
              <a:rPr lang="el-GR" dirty="0" smtClean="0">
                <a:latin typeface="Comic Sans MS" pitchFamily="66" charset="0"/>
              </a:rPr>
              <a:t>Βασιλική </a:t>
            </a:r>
            <a:r>
              <a:rPr lang="el-GR" dirty="0" err="1" smtClean="0">
                <a:latin typeface="Comic Sans MS" pitchFamily="66" charset="0"/>
              </a:rPr>
              <a:t>Κράββα</a:t>
            </a:r>
            <a:endParaRPr lang="el-GR" dirty="0" smtClean="0">
              <a:latin typeface="Comic Sans MS" pitchFamily="66" charset="0"/>
            </a:endParaRPr>
          </a:p>
          <a:p>
            <a:r>
              <a:rPr lang="en-US" dirty="0" smtClean="0">
                <a:latin typeface="Comic Sans MS" pitchFamily="66" charset="0"/>
              </a:rPr>
              <a:t>MA, PhD Goldsmiths College, </a:t>
            </a:r>
          </a:p>
          <a:p>
            <a:r>
              <a:rPr lang="en-US" dirty="0" smtClean="0">
                <a:latin typeface="Comic Sans MS" pitchFamily="66" charset="0"/>
              </a:rPr>
              <a:t>University of London</a:t>
            </a:r>
            <a:endParaRPr lang="el-GR" dirty="0" smtClean="0">
              <a:latin typeface="Comic Sans MS" pitchFamily="66" charset="0"/>
            </a:endParaRPr>
          </a:p>
          <a:p>
            <a:r>
              <a:rPr lang="el-GR" dirty="0" smtClean="0">
                <a:latin typeface="Comic Sans MS" pitchFamily="66" charset="0"/>
              </a:rPr>
              <a:t>Επίκουρη Καθηγήτρια Κοινωνικής Ανθρωπολογίας</a:t>
            </a:r>
          </a:p>
          <a:p>
            <a:r>
              <a:rPr lang="el-GR" dirty="0" smtClean="0">
                <a:latin typeface="Comic Sans MS" pitchFamily="66" charset="0"/>
              </a:rPr>
              <a:t>Τμήμα Ιστορίας και Εθνολογίας, ΔΠΘ</a:t>
            </a:r>
            <a:endParaRPr lang="el-GR" dirty="0">
              <a:latin typeface="Comic Sans MS" pitchFamily="66"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Νέος ανθρωπισμός και Θλιβεροί Τροπικοί</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85000" lnSpcReduction="20000"/>
          </a:bodyPr>
          <a:lstStyle/>
          <a:p>
            <a:pPr>
              <a:buNone/>
            </a:pPr>
            <a:r>
              <a:rPr lang="el-GR" i="1" dirty="0" smtClean="0">
                <a:latin typeface="Book Antiqua" pitchFamily="18" charset="0"/>
              </a:rPr>
              <a:t>    Τώρα που τα νησιά της Πολυνησίας έχουν πνιγεί στο μπετόν και έχουν γίνει αραξοβόλια αεροπλανοφόρων στα βάθη των θαλασσών του Νότου, όταν ολόκληρη η Ασία αρχίζει να μοιάζει με ένα βρωμερό προάστιο, όταν οι </a:t>
            </a:r>
            <a:r>
              <a:rPr lang="en-US" i="1" dirty="0" err="1" smtClean="0">
                <a:latin typeface="Book Antiqua" pitchFamily="18" charset="0"/>
              </a:rPr>
              <a:t>bindonvilles</a:t>
            </a:r>
            <a:r>
              <a:rPr lang="en-US" i="1" dirty="0" smtClean="0">
                <a:latin typeface="Book Antiqua" pitchFamily="18" charset="0"/>
              </a:rPr>
              <a:t> </a:t>
            </a:r>
            <a:r>
              <a:rPr lang="el-GR" i="1" dirty="0" smtClean="0">
                <a:latin typeface="Book Antiqua" pitchFamily="18" charset="0"/>
              </a:rPr>
              <a:t>κατατρώνε την Αφρική, όταν πολιτική και στρατιωτική αεροπορία μαραίνουν την αγνότητα του αμερικάνικου και του </a:t>
            </a:r>
            <a:r>
              <a:rPr lang="el-GR" i="1" dirty="0" err="1" smtClean="0">
                <a:latin typeface="Book Antiqua" pitchFamily="18" charset="0"/>
              </a:rPr>
              <a:t>μελανησιακού</a:t>
            </a:r>
            <a:r>
              <a:rPr lang="el-GR" i="1" dirty="0" smtClean="0">
                <a:latin typeface="Book Antiqua" pitchFamily="18" charset="0"/>
              </a:rPr>
              <a:t> δάσους, τι άλλο θα μπορούσε να πετύχει η υποτιθέμενη ταξιδιωτική φυγή από το να μας φέρει αντιμέτωπους με τα πιο θλιβερά σχήματα της ιστορικής μας ύπαρξης. </a:t>
            </a:r>
          </a:p>
          <a:p>
            <a:pPr>
              <a:buNone/>
            </a:pPr>
            <a:r>
              <a:rPr lang="el-GR" i="1" dirty="0" smtClean="0">
                <a:latin typeface="Book Antiqua" pitchFamily="18" charset="0"/>
              </a:rPr>
              <a:t>    Ο μεγάλος μας δυτικός πολιτισμός που δημιούργησε τα θαύματα που χαιρόμαστε δεν τα έφτιαξε βέβαια χωρίς να αφήσει ίχνη… Αυτό που πάνω </a:t>
            </a:r>
            <a:r>
              <a:rPr lang="el-GR" i="1" dirty="0" err="1" smtClean="0">
                <a:latin typeface="Book Antiqua" pitchFamily="18" charset="0"/>
              </a:rPr>
              <a:t>απ΄όλα</a:t>
            </a:r>
            <a:r>
              <a:rPr lang="el-GR" i="1" dirty="0" smtClean="0">
                <a:latin typeface="Book Antiqua" pitchFamily="18" charset="0"/>
              </a:rPr>
              <a:t> μου δείχνετε, ταξίδια είναι η δική μας βρωμιά ριγμένη στο πρόσωπο της ανθρωπότητας </a:t>
            </a:r>
            <a:endParaRPr lang="el-G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71546"/>
            <a:ext cx="8229600" cy="346092"/>
          </a:xfrm>
        </p:spPr>
        <p:txBody>
          <a:bodyPr>
            <a:normAutofit fontScale="90000"/>
          </a:bodyPr>
          <a:lstStyle/>
          <a:p>
            <a:r>
              <a:rPr lang="el-GR" i="1" dirty="0" smtClean="0"/>
              <a:t>Η Ανθρωπολογία και τα προβλήματα του σύγχρονου κόσμου</a:t>
            </a:r>
            <a:r>
              <a:rPr lang="en-US" i="1" dirty="0" smtClean="0"/>
              <a:t/>
            </a:r>
            <a:br>
              <a:rPr lang="en-US" i="1" dirty="0" smtClean="0"/>
            </a:br>
            <a:r>
              <a:rPr lang="en-US" dirty="0" smtClean="0"/>
              <a:t>(Claude Levi-Strauss, 2011</a:t>
            </a:r>
            <a:r>
              <a:rPr lang="el-GR" dirty="0" smtClean="0"/>
              <a:t>, Αθήνα: Πατάκης</a:t>
            </a:r>
            <a:r>
              <a:rPr lang="en-US" dirty="0" smtClean="0"/>
              <a:t>)</a:t>
            </a:r>
            <a:endParaRPr lang="el-GR" dirty="0"/>
          </a:p>
        </p:txBody>
      </p:sp>
      <p:sp>
        <p:nvSpPr>
          <p:cNvPr id="3" name="2 - Θέση περιεχομένου"/>
          <p:cNvSpPr>
            <a:spLocks noGrp="1"/>
          </p:cNvSpPr>
          <p:nvPr>
            <p:ph idx="1"/>
          </p:nvPr>
        </p:nvSpPr>
        <p:spPr>
          <a:xfrm>
            <a:off x="457200" y="3214686"/>
            <a:ext cx="8229600" cy="3643314"/>
          </a:xfrm>
        </p:spPr>
        <p:txBody>
          <a:bodyPr/>
          <a:lstStyle/>
          <a:p>
            <a:r>
              <a:rPr lang="el-GR" dirty="0" smtClean="0"/>
              <a:t>Ο αμφιλεγόμενος χαρακτήρας της «φύσης»</a:t>
            </a:r>
          </a:p>
          <a:p>
            <a:r>
              <a:rPr lang="en-US" dirty="0" smtClean="0"/>
              <a:t>H</a:t>
            </a:r>
            <a:r>
              <a:rPr lang="el-GR" dirty="0" smtClean="0"/>
              <a:t> επιστημονική, η ιστορική και η μυθολογική σκέψη</a:t>
            </a:r>
            <a:r>
              <a:rPr lang="en-US" dirty="0" smtClean="0"/>
              <a:t> </a:t>
            </a:r>
            <a:r>
              <a:rPr lang="el-GR" dirty="0" smtClean="0"/>
              <a:t>βρίσκονται πολύ κοντά!</a:t>
            </a:r>
          </a:p>
          <a:p>
            <a:r>
              <a:rPr lang="el-GR" dirty="0" smtClean="0"/>
              <a:t>Ο καινούργιος ανθρωπισμός (ουμανισμός) και ο σεβασμός στη φύση και στον άνθρωπο</a:t>
            </a:r>
            <a:endParaRPr lang="el-GR"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n-US" dirty="0" smtClean="0"/>
              <a:t>C. </a:t>
            </a:r>
            <a:r>
              <a:rPr lang="en-GB" dirty="0" smtClean="0"/>
              <a:t>Levi</a:t>
            </a:r>
            <a:r>
              <a:rPr lang="el-GR" dirty="0" smtClean="0"/>
              <a:t>-</a:t>
            </a:r>
            <a:r>
              <a:rPr lang="en-GB" dirty="0" smtClean="0"/>
              <a:t>Strauss</a:t>
            </a:r>
            <a:r>
              <a:rPr lang="el-GR" dirty="0" smtClean="0"/>
              <a:t>, </a:t>
            </a:r>
            <a:br>
              <a:rPr lang="el-GR" dirty="0" smtClean="0"/>
            </a:br>
            <a:r>
              <a:rPr lang="el-GR" i="1" dirty="0" smtClean="0"/>
              <a:t>Ανθρωπολογία και Μύθος ΙΙ</a:t>
            </a:r>
            <a:br>
              <a:rPr lang="el-GR" i="1" dirty="0" smtClean="0"/>
            </a:br>
            <a:endParaRPr lang="el-GR" dirty="0"/>
          </a:p>
        </p:txBody>
      </p:sp>
      <p:sp>
        <p:nvSpPr>
          <p:cNvPr id="3" name="2 - Θέση περιεχομένου"/>
          <p:cNvSpPr>
            <a:spLocks noGrp="1"/>
          </p:cNvSpPr>
          <p:nvPr>
            <p:ph idx="1"/>
          </p:nvPr>
        </p:nvSpPr>
        <p:spPr>
          <a:xfrm>
            <a:off x="142844" y="1500174"/>
            <a:ext cx="9001156" cy="5572164"/>
          </a:xfrm>
        </p:spPr>
        <p:txBody>
          <a:bodyPr>
            <a:normAutofit fontScale="25000" lnSpcReduction="20000"/>
          </a:bodyPr>
          <a:lstStyle/>
          <a:p>
            <a:pPr>
              <a:buNone/>
            </a:pPr>
            <a:r>
              <a:rPr lang="el-GR" sz="12800" dirty="0" smtClean="0"/>
              <a:t>    Οι μύθοι ως νοητικά εργαλεία  </a:t>
            </a:r>
          </a:p>
          <a:p>
            <a:pPr>
              <a:buNone/>
            </a:pPr>
            <a:r>
              <a:rPr lang="el-GR" sz="12800" dirty="0" smtClean="0"/>
              <a:t>    </a:t>
            </a:r>
            <a:r>
              <a:rPr lang="en-US" sz="12800" dirty="0" smtClean="0"/>
              <a:t>(</a:t>
            </a:r>
            <a:r>
              <a:rPr lang="el-GR" sz="12800" dirty="0" smtClean="0"/>
              <a:t>πανανθρώπινος μύθος της χρησιμοποίησης της φωτιάς)</a:t>
            </a:r>
          </a:p>
          <a:p>
            <a:pPr>
              <a:buNone/>
            </a:pPr>
            <a:endParaRPr lang="el-GR" sz="12800" dirty="0" smtClean="0"/>
          </a:p>
          <a:p>
            <a:pPr>
              <a:buNone/>
            </a:pPr>
            <a:r>
              <a:rPr lang="el-GR" sz="12800" dirty="0" smtClean="0"/>
              <a:t>    Ο </a:t>
            </a:r>
            <a:r>
              <a:rPr lang="en-US" sz="12800" dirty="0"/>
              <a:t>Claude </a:t>
            </a:r>
            <a:r>
              <a:rPr lang="el-GR" sz="12800" dirty="0" err="1"/>
              <a:t>Levi</a:t>
            </a:r>
            <a:r>
              <a:rPr lang="el-GR" sz="12800" dirty="0"/>
              <a:t>-</a:t>
            </a:r>
            <a:r>
              <a:rPr lang="el-GR" sz="12800" dirty="0" err="1"/>
              <a:t>Strauss</a:t>
            </a:r>
            <a:r>
              <a:rPr lang="el-GR" sz="12800" dirty="0"/>
              <a:t> στο άρθρο του «Το Μαγειρικό Τρίγωνο», το οποίο </a:t>
            </a:r>
            <a:r>
              <a:rPr lang="el-GR" sz="12800" dirty="0" err="1"/>
              <a:t>πρωτοδημοσιεύτηκε</a:t>
            </a:r>
            <a:r>
              <a:rPr lang="el-GR" sz="12800" dirty="0"/>
              <a:t> τη δεκαετία του '70, υποστήριζε ότι ελπίζει να ανακαλύψει μέσω της μαγειρικής και των τροφών τη γλώσσα μιας κοινωνίας, μία γλώσσα στην οποία η κοινωνία ασύνειδα μεταφράζει τη δομή της ή αποκαλύπτει αντιφάσεις και αντιπαραθέσεις εντός της. </a:t>
            </a:r>
            <a:endParaRPr lang="en-US" sz="12800" dirty="0" smtClean="0"/>
          </a:p>
          <a:p>
            <a:pPr>
              <a:buNone/>
            </a:pPr>
            <a:endParaRPr lang="en-US" sz="9600" dirty="0" smtClean="0"/>
          </a:p>
          <a:p>
            <a:pPr>
              <a:buNone/>
            </a:pPr>
            <a:r>
              <a:rPr lang="en-US" sz="9600" dirty="0" smtClean="0"/>
              <a:t>     </a:t>
            </a:r>
            <a:endParaRPr lang="el-GR" sz="96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Φύση και πολιτισμός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lnSpcReduction="20000"/>
          </a:bodyPr>
          <a:lstStyle/>
          <a:p>
            <a:pPr>
              <a:buNone/>
            </a:pPr>
            <a:r>
              <a:rPr lang="el-GR" dirty="0" smtClean="0"/>
              <a:t>    Η τροφή εξάλλου, θεωρήθηκε ως ο διαμεσολαβητής ανάμεσα στη φύση και τον πολιτισμό και σύμφωνα με την παραπάνω λογική, η μαγειρική αποτελεί το μετασχηματισμό από ωμά, μη καταναλώσιμα προϊόντα, σε καταναλώσιμα, μαγειρεμένα προϊόντα. Επομένως, για τους </a:t>
            </a:r>
            <a:r>
              <a:rPr lang="el-GR" dirty="0" err="1" smtClean="0"/>
              <a:t>δομιστές</a:t>
            </a:r>
            <a:r>
              <a:rPr lang="el-GR" dirty="0" smtClean="0"/>
              <a:t>, η τροφή  εκπέμπει και επικοινωνεί συμβολικά μηνύματα με κυρίαρχο ανάμεσά τους τη διαμεσολάβηση φύσης-πολιτισμού. Για τον Γάλλο εθνολόγο οι μύθοι των φυλών του Αμαζονίου λειτουργούν ως νοητικά εργαλεία, που δύνανται να χρησιμεύσουν για την αποκωδικοποίηση της λανθάνουσας «πρωτόγονης σκέψης». </a:t>
            </a:r>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Συμβολισμός της </a:t>
            </a:r>
            <a:r>
              <a:rPr lang="en-US" dirty="0" smtClean="0"/>
              <a:t>Mary Douglas</a:t>
            </a:r>
            <a:endParaRPr lang="el-GR" dirty="0"/>
          </a:p>
        </p:txBody>
      </p:sp>
      <p:sp>
        <p:nvSpPr>
          <p:cNvPr id="3" name="2 - Θέση περιεχομένου"/>
          <p:cNvSpPr>
            <a:spLocks noGrp="1"/>
          </p:cNvSpPr>
          <p:nvPr>
            <p:ph idx="1"/>
          </p:nvPr>
        </p:nvSpPr>
        <p:spPr>
          <a:xfrm>
            <a:off x="0" y="1600200"/>
            <a:ext cx="9144000" cy="5257800"/>
          </a:xfrm>
        </p:spPr>
        <p:txBody>
          <a:bodyPr/>
          <a:lstStyle/>
          <a:p>
            <a:pPr>
              <a:buNone/>
            </a:pPr>
            <a:r>
              <a:rPr lang="el-GR" i="1" dirty="0" smtClean="0"/>
              <a:t>    Επιχείρησα λοιπόν να αναπτύξω μια γνωστική θεωρία της ταξινομικής ανωμαλίας…. Οδηγήθηκα στη θεώρηση του ταμπού ως μια δραστηριότητα συγυρίσματος σε ευρύτερη κλίμακα: η τήρηση των ταμπού θα έπρεπε να νοηθεί ως μέρος μιας συνεχούς τακτοποίησης του σύμπαντος… </a:t>
            </a:r>
          </a:p>
          <a:p>
            <a:pPr>
              <a:buNone/>
            </a:pPr>
            <a:r>
              <a:rPr lang="el-GR" i="1" dirty="0" smtClean="0"/>
              <a:t>    Με άλλα λόγια «ακαθαρσία είναι η ύλη εκτός τόπου» (</a:t>
            </a:r>
            <a:r>
              <a:rPr lang="en-US" i="1" dirty="0" smtClean="0"/>
              <a:t>matter out of place)</a:t>
            </a:r>
            <a:endParaRPr lang="el-G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Καθαρότητα και κίνδυνος</a:t>
            </a:r>
            <a:endParaRPr lang="el-GR" dirty="0"/>
          </a:p>
        </p:txBody>
      </p:sp>
      <p:pic>
        <p:nvPicPr>
          <p:cNvPr id="4" name="Picture 2" descr="C:\Users\Χρήστης\Desktop\330386.jpg"/>
          <p:cNvPicPr>
            <a:picLocks noGrp="1" noChangeAspect="1" noChangeArrowheads="1"/>
          </p:cNvPicPr>
          <p:nvPr>
            <p:ph idx="1"/>
          </p:nvPr>
        </p:nvPicPr>
        <p:blipFill>
          <a:blip r:embed="rId2" cstate="print"/>
          <a:srcRect/>
          <a:stretch>
            <a:fillRect/>
          </a:stretch>
        </p:blipFill>
        <p:spPr>
          <a:xfrm>
            <a:off x="3157041" y="1600200"/>
            <a:ext cx="2829918" cy="5043510"/>
          </a:xfr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normAutofit fontScale="90000"/>
          </a:bodyPr>
          <a:lstStyle/>
          <a:p>
            <a:r>
              <a:rPr lang="el-GR" dirty="0" smtClean="0"/>
              <a:t>Το ρεύμα του συμβολισμού στον αγγλόφωνο κόσμο (</a:t>
            </a:r>
            <a:r>
              <a:rPr lang="el-GR" dirty="0" err="1" smtClean="0"/>
              <a:t>δεκ</a:t>
            </a:r>
            <a:r>
              <a:rPr lang="el-GR" dirty="0" smtClean="0"/>
              <a:t>. 1960)</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    </a:t>
            </a:r>
            <a:r>
              <a:rPr lang="en-US" b="1" dirty="0" smtClean="0"/>
              <a:t>M. Douglas</a:t>
            </a:r>
            <a:r>
              <a:rPr lang="el-GR" b="1" dirty="0" smtClean="0"/>
              <a:t>, </a:t>
            </a:r>
            <a:r>
              <a:rPr lang="en-US" b="1" i="1" dirty="0" smtClean="0"/>
              <a:t>Purity and Danger, </a:t>
            </a:r>
            <a:r>
              <a:rPr lang="en-US" b="1" dirty="0" smtClean="0"/>
              <a:t>1966,</a:t>
            </a:r>
            <a:r>
              <a:rPr lang="el-GR" dirty="0" smtClean="0"/>
              <a:t>Καθαρότητα, κίνδυνος, ανωμαλία, αταξία, όρια</a:t>
            </a:r>
          </a:p>
          <a:p>
            <a:pPr>
              <a:buNone/>
            </a:pPr>
            <a:endParaRPr lang="el-GR" dirty="0" smtClean="0"/>
          </a:p>
          <a:p>
            <a:pPr>
              <a:buNone/>
            </a:pPr>
            <a:r>
              <a:rPr lang="el-GR" dirty="0" smtClean="0"/>
              <a:t>   Η κοινωνία ως κώδικας</a:t>
            </a:r>
            <a:endParaRPr lang="en-US" dirty="0" smtClean="0"/>
          </a:p>
          <a:p>
            <a:pPr>
              <a:buNone/>
            </a:pPr>
            <a:endParaRPr lang="en-US" dirty="0" smtClean="0"/>
          </a:p>
          <a:p>
            <a:pPr>
              <a:buNone/>
            </a:pPr>
            <a:r>
              <a:rPr lang="en-US" dirty="0" smtClean="0"/>
              <a:t>  </a:t>
            </a:r>
            <a:r>
              <a:rPr lang="el-GR" dirty="0" smtClean="0"/>
              <a:t>  Ακάθαρτα, βδελυρά ζώα όπως το </a:t>
            </a:r>
            <a:r>
              <a:rPr lang="el-GR" dirty="0" err="1" smtClean="0"/>
              <a:t>παγκολίν</a:t>
            </a:r>
            <a:r>
              <a:rPr lang="el-GR" dirty="0" smtClean="0"/>
              <a:t> για τους </a:t>
            </a:r>
            <a:r>
              <a:rPr lang="el-GR" dirty="0" err="1" smtClean="0"/>
              <a:t>Λέλε</a:t>
            </a:r>
            <a:r>
              <a:rPr lang="el-GR" dirty="0" smtClean="0"/>
              <a:t> και ο χοίρος για Εβραίους και μουσουλμάνους </a:t>
            </a:r>
            <a:endParaRPr lang="en-US"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9144000" cy="6572272"/>
          </a:xfrm>
        </p:spPr>
        <p:txBody>
          <a:bodyPr>
            <a:normAutofit/>
          </a:bodyPr>
          <a:lstStyle/>
          <a:p>
            <a:pPr>
              <a:buNone/>
            </a:pPr>
            <a:r>
              <a:rPr lang="el-GR" dirty="0" smtClean="0"/>
              <a:t>    </a:t>
            </a:r>
            <a:r>
              <a:rPr lang="el-GR" dirty="0"/>
              <a:t>Για την ανθρωπολόγο, η τροφή και η βρώση αντανακλούν κοινωνικές σχέσεις και κοινωνικά μηνύματα ιεραρχίας, αποκλεισμού, ενσωμάτωσης και οριοθέτησης. Η διατροφή όχι μόνο θέτει όρια, αλλά ταυτόχρονα μας ενημερώνει για τυχόν διαβάσεις αυτών των ορίων. Στο </a:t>
            </a:r>
            <a:r>
              <a:rPr lang="el-GR" i="1" dirty="0" err="1"/>
              <a:t>Purity</a:t>
            </a:r>
            <a:r>
              <a:rPr lang="el-GR" i="1" dirty="0"/>
              <a:t> </a:t>
            </a:r>
            <a:r>
              <a:rPr lang="el-GR" i="1" dirty="0" err="1"/>
              <a:t>and</a:t>
            </a:r>
            <a:r>
              <a:rPr lang="el-GR" i="1" dirty="0"/>
              <a:t> </a:t>
            </a:r>
            <a:r>
              <a:rPr lang="el-GR" i="1" dirty="0" err="1"/>
              <a:t>Danger</a:t>
            </a:r>
            <a:r>
              <a:rPr lang="el-GR" i="1" dirty="0"/>
              <a:t>, </a:t>
            </a:r>
            <a:r>
              <a:rPr lang="el-GR" dirty="0" smtClean="0"/>
              <a:t>σχολιάζει </a:t>
            </a:r>
            <a:r>
              <a:rPr lang="el-GR" dirty="0"/>
              <a:t>τους διαιτητικούς νόμους των Ιουδαίων, όπως αυτοί περιγράφονται στη Βίβλο, ειδικότερα στο Λευιτικό και στο Δευτερονόμιο. Οι θρησκευτικές διατροφικές απαγορεύσεις σε καμιά περίπτωση δεν μπορούν να χαρακτηριστούν ως άλογες. Αντίθετα, συνιστούν μια συστηματοποίηση και μια ταξινόμηση </a:t>
            </a:r>
            <a:r>
              <a:rPr lang="el-GR" dirty="0" smtClean="0"/>
              <a:t>ιδεών</a:t>
            </a:r>
            <a:r>
              <a:rPr lang="en-US" dirty="0" smtClean="0"/>
              <a:t>.</a:t>
            </a:r>
            <a:r>
              <a:rPr lang="el-GR" dirty="0" smtClean="0"/>
              <a:t> </a:t>
            </a:r>
            <a:endParaRPr lang="el-GR" dirty="0"/>
          </a:p>
          <a:p>
            <a:endParaRPr lang="el-G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BALIA\Desktop\220px-Mary_Douglas_(1921–2007).jpg"/>
          <p:cNvPicPr>
            <a:picLocks noGrp="1" noChangeAspect="1" noChangeArrowheads="1"/>
          </p:cNvPicPr>
          <p:nvPr>
            <p:ph idx="1"/>
          </p:nvPr>
        </p:nvPicPr>
        <p:blipFill>
          <a:blip r:embed="rId2" cstate="print"/>
          <a:srcRect/>
          <a:stretch>
            <a:fillRect/>
          </a:stretch>
        </p:blipFill>
        <p:spPr bwMode="auto">
          <a:xfrm>
            <a:off x="1907704" y="764704"/>
            <a:ext cx="5040560" cy="5616624"/>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Ταξινομικές ανωμαλίες</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92500" lnSpcReduction="10000"/>
          </a:bodyPr>
          <a:lstStyle/>
          <a:p>
            <a:r>
              <a:rPr lang="el-GR" dirty="0" smtClean="0"/>
              <a:t>Αποκλίνοντα ζώα γιατί δεν ταξινομούνται βάσει του ισχύοντος συστήματος. </a:t>
            </a:r>
          </a:p>
          <a:p>
            <a:r>
              <a:rPr lang="el-GR" dirty="0" smtClean="0"/>
              <a:t>Διάκριση ανάμεσα σε ζώα γης/ουρανού/θάλασσας</a:t>
            </a:r>
          </a:p>
          <a:p>
            <a:r>
              <a:rPr lang="el-GR" dirty="0" smtClean="0"/>
              <a:t>Η περίπτωση του </a:t>
            </a:r>
            <a:r>
              <a:rPr lang="el-GR" dirty="0" err="1" smtClean="0"/>
              <a:t>παγκολίν</a:t>
            </a:r>
            <a:r>
              <a:rPr lang="el-GR" dirty="0" smtClean="0"/>
              <a:t>: σώμα και ουρά ψαριού, λέπια, αναπαράγεται όπως τα θηλαστικά (και μάλιστα γεννά ένα μικρό κάθε φορά) έχει τέσσερα μικρά πόδια, σκαρφαλώνει στα δέντρα!!!</a:t>
            </a:r>
          </a:p>
          <a:p>
            <a:r>
              <a:rPr lang="el-GR" dirty="0" smtClean="0"/>
              <a:t>Το </a:t>
            </a:r>
            <a:r>
              <a:rPr lang="el-GR" dirty="0" err="1" smtClean="0"/>
              <a:t>παγκολίν</a:t>
            </a:r>
            <a:r>
              <a:rPr lang="el-GR" dirty="0" smtClean="0"/>
              <a:t> έχει ιδιαίτερη θέση στη μυθολογία και την τελετουργική ζωή των </a:t>
            </a:r>
            <a:r>
              <a:rPr lang="el-GR" dirty="0" err="1" smtClean="0"/>
              <a:t>Λέλε</a:t>
            </a:r>
            <a:r>
              <a:rPr lang="el-GR" dirty="0" smtClean="0"/>
              <a:t> (συμβολίζει τη γονιμότητα)</a:t>
            </a:r>
          </a:p>
          <a:p>
            <a:r>
              <a:rPr lang="el-GR" dirty="0" smtClean="0"/>
              <a:t>Το γουρούνι: διαθέτει δίχηλες οπλές αλλά δεν είναι μηρυκαστικό θηλαστικό!</a:t>
            </a:r>
            <a:endParaRPr lang="el-GR"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Πες μου τι τρως να σου πω ποιός είσαι ή ποιος δεν είσαι…</a:t>
            </a:r>
            <a:endParaRPr lang="el-GR" dirty="0"/>
          </a:p>
        </p:txBody>
      </p:sp>
      <p:sp>
        <p:nvSpPr>
          <p:cNvPr id="3" name="2 - Θέση περιεχομένου"/>
          <p:cNvSpPr>
            <a:spLocks noGrp="1"/>
          </p:cNvSpPr>
          <p:nvPr>
            <p:ph idx="1"/>
          </p:nvPr>
        </p:nvSpPr>
        <p:spPr>
          <a:xfrm>
            <a:off x="0" y="1600200"/>
            <a:ext cx="8786842" cy="5257800"/>
          </a:xfrm>
        </p:spPr>
        <p:txBody>
          <a:bodyPr>
            <a:normAutofit fontScale="85000" lnSpcReduction="20000"/>
          </a:bodyPr>
          <a:lstStyle/>
          <a:p>
            <a:pPr>
              <a:buNone/>
            </a:pPr>
            <a:r>
              <a:rPr lang="el-GR" sz="2400" dirty="0" smtClean="0"/>
              <a:t>      </a:t>
            </a:r>
            <a:r>
              <a:rPr lang="el-GR" dirty="0" smtClean="0"/>
              <a:t>Η τροφή και οι περί αυτή διαδικασίες (προμήθεια, προετοιμασία/μαγείρεμα, σερβίρισμα, κατανάλωση, ανταλλαγή) αποτελούν επιλογές, υπακούουν σε  κανόνες, ακολουθούν ένα συγκεκριμένο τελετουργικό, </a:t>
            </a:r>
            <a:r>
              <a:rPr lang="el-GR" dirty="0" err="1" smtClean="0"/>
              <a:t>νοηματοδοτούν</a:t>
            </a:r>
            <a:r>
              <a:rPr lang="el-GR" dirty="0" smtClean="0"/>
              <a:t> και διαχωρίζουν το χρόνο σε καθημερινό και τελετουργικό, εμπεριέχουν μοντέλα ανθρωπίνων σχέσεων, εκπέμπουν και επικοινωνούν μηνύματα ένταξης και αποκλεισμού. </a:t>
            </a:r>
          </a:p>
          <a:p>
            <a:pPr>
              <a:buNone/>
            </a:pPr>
            <a:r>
              <a:rPr lang="el-GR" dirty="0" smtClean="0"/>
              <a:t>    </a:t>
            </a:r>
          </a:p>
          <a:p>
            <a:pPr>
              <a:buNone/>
            </a:pPr>
            <a:r>
              <a:rPr lang="el-GR" dirty="0" smtClean="0"/>
              <a:t>    Τόσο η διατροφή και η τροφή λειτουργούν ως </a:t>
            </a:r>
            <a:r>
              <a:rPr lang="el-GR" i="1" dirty="0" smtClean="0"/>
              <a:t>δίοδοι πολλαπλής </a:t>
            </a:r>
            <a:r>
              <a:rPr lang="el-GR" i="1" dirty="0" err="1" smtClean="0"/>
              <a:t>νοηματοδότησης</a:t>
            </a:r>
            <a:r>
              <a:rPr lang="el-GR" dirty="0" smtClean="0"/>
              <a:t>: μεταφέρουν ποικίλα κοινωνικά μηνύματα, ενδυναμώνουν την αίσθηση ότι κάποιος είναι μέλος μιας ομάδας και ζωντανεύουν λειτουργίες όπως η μνήμη και η νοσταλγία αναφορικά με μακρινούς τόπους και παρελθοντικούς χρόνους. </a:t>
            </a:r>
            <a:endParaRPr lang="el-G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παγκολίν</a:t>
            </a:r>
            <a:r>
              <a:rPr lang="el-GR" dirty="0" smtClean="0"/>
              <a:t>…</a:t>
            </a:r>
            <a:endParaRPr lang="el-GR" dirty="0"/>
          </a:p>
        </p:txBody>
      </p:sp>
      <p:pic>
        <p:nvPicPr>
          <p:cNvPr id="4" name="Picture 2" descr="C:\Users\Χρήστης\Desktop\Pangolin_borneo.jpg"/>
          <p:cNvPicPr>
            <a:picLocks noGrp="1" noChangeAspect="1" noChangeArrowheads="1"/>
          </p:cNvPicPr>
          <p:nvPr>
            <p:ph idx="1"/>
          </p:nvPr>
        </p:nvPicPr>
        <p:blipFill>
          <a:blip r:embed="rId2" cstate="print"/>
          <a:srcRect/>
          <a:stretch>
            <a:fillRect/>
          </a:stretch>
        </p:blipFill>
        <p:spPr>
          <a:xfrm>
            <a:off x="2357422" y="1600200"/>
            <a:ext cx="4572031" cy="4900634"/>
          </a:xfr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μελέτη της πόσης</a:t>
            </a:r>
            <a:endParaRPr lang="el-GR" dirty="0"/>
          </a:p>
        </p:txBody>
      </p:sp>
      <p:sp>
        <p:nvSpPr>
          <p:cNvPr id="3" name="2 - Θέση περιεχομένου"/>
          <p:cNvSpPr>
            <a:spLocks noGrp="1"/>
          </p:cNvSpPr>
          <p:nvPr>
            <p:ph idx="1"/>
          </p:nvPr>
        </p:nvSpPr>
        <p:spPr>
          <a:xfrm>
            <a:off x="0" y="1600200"/>
            <a:ext cx="9144000" cy="5257800"/>
          </a:xfrm>
        </p:spPr>
        <p:txBody>
          <a:bodyPr>
            <a:normAutofit fontScale="92500" lnSpcReduction="20000"/>
          </a:bodyPr>
          <a:lstStyle/>
          <a:p>
            <a:pPr>
              <a:buNone/>
            </a:pPr>
            <a:r>
              <a:rPr lang="el-GR" sz="3400" dirty="0" smtClean="0"/>
              <a:t>    Στο </a:t>
            </a:r>
            <a:r>
              <a:rPr lang="en-US" sz="3400" i="1" dirty="0"/>
              <a:t>Constructive drinking</a:t>
            </a:r>
            <a:r>
              <a:rPr lang="en-US" sz="3400" dirty="0"/>
              <a:t> </a:t>
            </a:r>
            <a:r>
              <a:rPr lang="el-GR" sz="3400" dirty="0"/>
              <a:t>(1987</a:t>
            </a:r>
            <a:r>
              <a:rPr lang="el-GR" sz="3400" dirty="0" smtClean="0"/>
              <a:t>) </a:t>
            </a:r>
            <a:r>
              <a:rPr lang="el-GR" sz="3400" dirty="0"/>
              <a:t>η πόση αντιμετωπίστηκε ως δημιουργική πρακτική και γενεσιουργός πολιτισμική διαδικασία. Το βιβλίο φιλοξενεί μια συλλογή άρθρων τα οποία προσέγγισαν τις συμβολικές διαστάσεις της πόσης και επιχειρεί να «διαβάσει» την πρακτική αυτή και έτσι να καταλήξει σε κατανόηση των πολιτισμικών αξιών, των ταξινομήσεων και ιδεολογιών. Αφορμή για την έκδοση του εν λόγω βιβλίου υπήρξε ένα συνέδριο ανθρωπολογίας και εθνολογίας που διοργανώθηκε  το 1978 στο Δελχί στο οποίο, μεταξύ άλλων ανακοινώσεων, υπήρξαν αρκετές που πραγματεύτηκαν την τροφή και το ποτό.  </a:t>
            </a:r>
            <a:endParaRPr lang="el-GR" sz="3400" dirty="0" smtClean="0"/>
          </a:p>
          <a:p>
            <a:pPr>
              <a:buNone/>
            </a:pPr>
            <a:endParaRPr lang="el-GR" sz="3400"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τελετουργικός χρόνος</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Στο βιβλίο γίνεται λόγος για δυτική ανάγνωση της πόσης η οποία οδηγεί στην </a:t>
            </a:r>
            <a:r>
              <a:rPr lang="el-GR" dirty="0" err="1" smtClean="0"/>
              <a:t>ιατρικοποίηση</a:t>
            </a:r>
            <a:r>
              <a:rPr lang="el-GR" dirty="0" smtClean="0"/>
              <a:t> και τη </a:t>
            </a:r>
            <a:r>
              <a:rPr lang="el-GR" dirty="0" err="1" smtClean="0"/>
              <a:t>δαιμονοποίηση</a:t>
            </a:r>
            <a:r>
              <a:rPr lang="el-GR" dirty="0" smtClean="0"/>
              <a:t> του αλκοολισμού. Η πόση δεν αποτελεί κοινωνικό πρόβλημα: σε πολλές μη δυτικές κοινωνίες η πόση, και ενίοτε η ελεγχόμενη μέθη είναι αποδεκτές κοινωνικές συνθήκες, στις οποίες συχνά αποδίδεται κύρος και σε αρκετές περιπτώσεις συνδέονται άρρηκτα με τελετουργικές συνθήκες. </a:t>
            </a:r>
          </a:p>
          <a:p>
            <a:endParaRPr lang="el-G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BALIA\Desktop\57c0391ad860c.jpg"/>
          <p:cNvPicPr>
            <a:picLocks noGrp="1" noChangeAspect="1" noChangeArrowheads="1"/>
          </p:cNvPicPr>
          <p:nvPr>
            <p:ph idx="1"/>
          </p:nvPr>
        </p:nvPicPr>
        <p:blipFill>
          <a:blip r:embed="rId2" cstate="print"/>
          <a:srcRect/>
          <a:stretch>
            <a:fillRect/>
          </a:stretch>
        </p:blipFill>
        <p:spPr bwMode="auto">
          <a:xfrm>
            <a:off x="1187625" y="908720"/>
            <a:ext cx="6552728" cy="5217443"/>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04664"/>
            <a:ext cx="8229600" cy="5721499"/>
          </a:xfrm>
        </p:spPr>
        <p:txBody>
          <a:bodyPr>
            <a:normAutofit/>
          </a:bodyPr>
          <a:lstStyle/>
          <a:p>
            <a:pPr fontAlgn="base">
              <a:buNone/>
            </a:pPr>
            <a:r>
              <a:rPr lang="el-GR" b="1" dirty="0" smtClean="0"/>
              <a:t>    Το όνομα είναι «</a:t>
            </a:r>
            <a:r>
              <a:rPr lang="el-GR" b="1" dirty="0" err="1" smtClean="0"/>
              <a:t>Enpinyo</a:t>
            </a:r>
            <a:r>
              <a:rPr lang="el-GR" b="1" dirty="0" smtClean="0"/>
              <a:t>» και η συνταγή: φρέσκο αίμα αγελάδας αναμεμειγμένο με αλκοόλ! </a:t>
            </a:r>
            <a:endParaRPr lang="el-GR" dirty="0" smtClean="0"/>
          </a:p>
          <a:p>
            <a:pPr fontAlgn="base">
              <a:buNone/>
            </a:pPr>
            <a:r>
              <a:rPr lang="el-GR" dirty="0" smtClean="0"/>
              <a:t>   </a:t>
            </a:r>
          </a:p>
          <a:p>
            <a:pPr fontAlgn="base">
              <a:buNone/>
            </a:pPr>
            <a:r>
              <a:rPr lang="el-GR" dirty="0" smtClean="0"/>
              <a:t>   </a:t>
            </a:r>
            <a:r>
              <a:rPr lang="el-GR" dirty="0" smtClean="0"/>
              <a:t> Οι </a:t>
            </a:r>
            <a:r>
              <a:rPr lang="el-GR" dirty="0" err="1" smtClean="0"/>
              <a:t>Μασάι</a:t>
            </a:r>
            <a:r>
              <a:rPr lang="el-GR" dirty="0" smtClean="0"/>
              <a:t>, </a:t>
            </a:r>
            <a:r>
              <a:rPr lang="el-GR" dirty="0" smtClean="0"/>
              <a:t>νομαδική φυλή ιθαγενών που ζει στην Κένυα και την </a:t>
            </a:r>
            <a:r>
              <a:rPr lang="el-GR" dirty="0" smtClean="0"/>
              <a:t>Τανζανία </a:t>
            </a:r>
          </a:p>
          <a:p>
            <a:pPr fontAlgn="base">
              <a:buNone/>
            </a:pPr>
            <a:r>
              <a:rPr lang="el-GR" dirty="0" smtClean="0"/>
              <a:t> </a:t>
            </a:r>
            <a:r>
              <a:rPr lang="el-GR" dirty="0" smtClean="0"/>
              <a:t>   </a:t>
            </a:r>
            <a:r>
              <a:rPr lang="el-GR" dirty="0" smtClean="0"/>
              <a:t>Το </a:t>
            </a:r>
            <a:r>
              <a:rPr lang="el-GR" dirty="0" smtClean="0"/>
              <a:t>αλκοόλ αναμειγνύεται με αίμα νεκρής αγελάδας και αναδεύεται αρκετά μέχρι να ενσωματωθούν πλήρως τα υλικά…</a:t>
            </a:r>
          </a:p>
          <a:p>
            <a:endParaRPr lang="el-GR"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Marvin Harris</a:t>
            </a:r>
            <a:r>
              <a:rPr lang="el-GR" dirty="0" smtClean="0"/>
              <a:t> και Οικολογικός υλισμός (ή Ιστορικός υλισμός)</a:t>
            </a:r>
            <a:endParaRPr lang="el-GR" dirty="0"/>
          </a:p>
        </p:txBody>
      </p:sp>
      <p:pic>
        <p:nvPicPr>
          <p:cNvPr id="1026" name="Picture 2" descr="C:\Users\Χρήστης\Desktop\9780679724681.jpg"/>
          <p:cNvPicPr>
            <a:picLocks noGrp="1" noChangeAspect="1" noChangeArrowheads="1"/>
          </p:cNvPicPr>
          <p:nvPr>
            <p:ph idx="1"/>
          </p:nvPr>
        </p:nvPicPr>
        <p:blipFill>
          <a:blip r:embed="rId2" cstate="print"/>
          <a:srcRect/>
          <a:stretch>
            <a:fillRect/>
          </a:stretch>
        </p:blipFill>
        <p:spPr bwMode="auto">
          <a:xfrm>
            <a:off x="2500298" y="1600200"/>
            <a:ext cx="4071965" cy="4900634"/>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214290"/>
            <a:ext cx="9144000" cy="6643710"/>
          </a:xfrm>
        </p:spPr>
        <p:txBody>
          <a:bodyPr>
            <a:normAutofit/>
          </a:bodyPr>
          <a:lstStyle/>
          <a:p>
            <a:pPr>
              <a:buNone/>
            </a:pPr>
            <a:r>
              <a:rPr lang="en-US" dirty="0" smtClean="0"/>
              <a:t>    </a:t>
            </a:r>
            <a:r>
              <a:rPr lang="el-GR" dirty="0" smtClean="0"/>
              <a:t>Στο </a:t>
            </a:r>
            <a:r>
              <a:rPr lang="el-GR" i="1" dirty="0"/>
              <a:t>Η Ιερή Αγελάδα και ο Βδελυρός Χοίρος </a:t>
            </a:r>
            <a:r>
              <a:rPr lang="el-GR" dirty="0"/>
              <a:t>(</a:t>
            </a:r>
            <a:r>
              <a:rPr lang="el-GR" dirty="0" smtClean="0"/>
              <a:t>1989) επιχειρηματολογεί</a:t>
            </a:r>
            <a:r>
              <a:rPr lang="el-GR" dirty="0"/>
              <a:t>, μέσα από πλήθος διατροφικών ταμπού και απαγορεύσεων ανά τον κόσμο, όπως η απαγόρευση βρώσης χοιρινού στους Ισραηλίτες και τους Μωαμεθανούς, η απαγόρευση βρώσης της αγελάδας στην Ινδία, το ταμπού της ανθρωποφαγίας, κ.α. υπέρ της πολιτισμικής επίδρασης της οικολογίας. Έτσι, οι θρησκείες, αποτελούν για μας σήμερα ένα σύνολο άλογων επιταγών και απαγορεύσεων, που χάνονται στα βάθη του χρόνου και στηρίζονται σε οργανωμένα οικολογικά σενάρια του παρελθόντος.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9144000" cy="6429420"/>
          </a:xfrm>
        </p:spPr>
        <p:txBody>
          <a:bodyPr>
            <a:normAutofit lnSpcReduction="10000"/>
          </a:bodyPr>
          <a:lstStyle/>
          <a:p>
            <a:pPr>
              <a:buNone/>
            </a:pPr>
            <a:r>
              <a:rPr lang="el-GR" dirty="0" smtClean="0"/>
              <a:t>    Ο </a:t>
            </a:r>
            <a:r>
              <a:rPr lang="el-GR" dirty="0" err="1"/>
              <a:t>Harris</a:t>
            </a:r>
            <a:r>
              <a:rPr lang="el-GR" dirty="0"/>
              <a:t> ισχυρίζεται ότι δεν μπορεί να απορρίψει την πολιτισμική σχετικότητα των γούστων στο φαγητό ή να αρνηθεί τη συμβολική τους αξία. Σε διάφορα μέρη του κόσμου πολλές τροφές –οι οποίες θεωρούνται μη εδώδιμες ή και σιχαμερές ακόμη- καταναλώνονται από ορισμένες ομάδες και μάλιστα θεωρούνται και νόστιμες. </a:t>
            </a:r>
            <a:endParaRPr lang="el-GR" dirty="0" smtClean="0"/>
          </a:p>
          <a:p>
            <a:pPr>
              <a:buNone/>
            </a:pPr>
            <a:endParaRPr lang="el-GR" dirty="0" smtClean="0"/>
          </a:p>
          <a:p>
            <a:pPr>
              <a:buNone/>
            </a:pPr>
            <a:r>
              <a:rPr lang="el-GR" dirty="0" smtClean="0"/>
              <a:t>    Το </a:t>
            </a:r>
            <a:r>
              <a:rPr lang="el-GR" dirty="0"/>
              <a:t>αγγλικό ρητό «</a:t>
            </a:r>
            <a:r>
              <a:rPr lang="en-US" dirty="0"/>
              <a:t>One man</a:t>
            </a:r>
            <a:r>
              <a:rPr lang="el-GR" dirty="0"/>
              <a:t>’</a:t>
            </a:r>
            <a:r>
              <a:rPr lang="en-US" dirty="0"/>
              <a:t>s food is another man</a:t>
            </a:r>
            <a:r>
              <a:rPr lang="el-GR" dirty="0"/>
              <a:t>’</a:t>
            </a:r>
            <a:r>
              <a:rPr lang="en-US" dirty="0"/>
              <a:t>s poison</a:t>
            </a:r>
            <a:r>
              <a:rPr lang="el-GR" dirty="0"/>
              <a:t>» </a:t>
            </a:r>
            <a:r>
              <a:rPr lang="el-GR" dirty="0" smtClean="0"/>
              <a:t>συνοψίζει </a:t>
            </a:r>
            <a:r>
              <a:rPr lang="el-GR" dirty="0"/>
              <a:t>αυτή την εξαιρετική ποικιλία των γαστρονομικών προτιμήσεων. </a:t>
            </a:r>
            <a:endParaRPr lang="el-GR" dirty="0" smtClean="0"/>
          </a:p>
          <a:p>
            <a:pPr>
              <a:buNone/>
            </a:pPr>
            <a:r>
              <a:rPr lang="el-GR" dirty="0" smtClean="0"/>
              <a:t>    </a:t>
            </a:r>
          </a:p>
          <a:p>
            <a:pPr>
              <a:buNone/>
            </a:pPr>
            <a:r>
              <a:rPr lang="el-GR" dirty="0" smtClean="0"/>
              <a:t>    </a:t>
            </a:r>
            <a:endParaRPr lang="el-GR" dirty="0"/>
          </a:p>
          <a:p>
            <a:endParaRPr lang="el-G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5626121"/>
          </a:xfrm>
        </p:spPr>
        <p:txBody>
          <a:bodyPr>
            <a:normAutofit/>
          </a:bodyPr>
          <a:lstStyle/>
          <a:p>
            <a:pPr>
              <a:buNone/>
            </a:pPr>
            <a:r>
              <a:rPr lang="el-GR" dirty="0" smtClean="0"/>
              <a:t>    Η «καταλληλότητα» μιας τροφής συνίσταται στην αναλογία πρακτικού οφέλους και κόστους, με άλλα λόγια, κυρίως στη θερμιδική της αξία, αλλά και στο πόσο εύκολη καθίσταται η πρόσβαση σε αυτή και συνεπώς η κατανάλωσή της. Ακόμη, οι οικονομικές και οικολογικές συνθήκες επιτρέπουν ή όχι την κατανάλωση κάποιων τροφών. Τελικά, «το φαγητό πρέπει να θρέψει το συλλογικό στομάχι προτού θρέψει τον συμβολικό νου».</a:t>
            </a:r>
            <a:endParaRPr lang="el-GR"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642918"/>
            <a:ext cx="8858280" cy="6215082"/>
          </a:xfrm>
        </p:spPr>
        <p:txBody>
          <a:bodyPr>
            <a:normAutofit/>
          </a:bodyPr>
          <a:lstStyle/>
          <a:p>
            <a:pPr>
              <a:buNone/>
            </a:pPr>
            <a:r>
              <a:rPr lang="el-GR" dirty="0" smtClean="0"/>
              <a:t>    </a:t>
            </a:r>
            <a:r>
              <a:rPr lang="el-GR" sz="3600" dirty="0" smtClean="0"/>
              <a:t>Στην </a:t>
            </a:r>
            <a:r>
              <a:rPr lang="el-GR" sz="3600" dirty="0"/>
              <a:t>προσπάθειά του να καταλάβει την απαγόρευση βρώσης του χοίρου από τους Ισραηλίτες αρχικά καταφεύγει στο προφανές επιχείρημα, ότι δηλαδή πρόκειται για «ακάθαρτο» ζώο, το οποίο τρώει κοπριές και περιττώματα του, αλλά και αιωνίως βρώμικο, αφού του αρέσει να κυλιέται σε λασπόνερα.</a:t>
            </a:r>
            <a:r>
              <a:rPr lang="el-GR" dirty="0"/>
              <a:t> </a:t>
            </a:r>
            <a:endParaRPr lang="el-GR" dirty="0" smtClean="0"/>
          </a:p>
          <a:p>
            <a:pPr>
              <a:buNone/>
            </a:pPr>
            <a:r>
              <a:rPr lang="el-GR" dirty="0" smtClean="0"/>
              <a:t>    </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Πολίτικη και … πολιτική κουζίνα</a:t>
            </a:r>
            <a:endParaRPr lang="el-GR" dirty="0"/>
          </a:p>
        </p:txBody>
      </p:sp>
      <p:pic>
        <p:nvPicPr>
          <p:cNvPr id="1026" name="Picture 2" descr="C:\Users\BALIA\Desktop\politiki-kouzina-660x330.jpg"/>
          <p:cNvPicPr>
            <a:picLocks noGrp="1" noChangeAspect="1" noChangeArrowheads="1"/>
          </p:cNvPicPr>
          <p:nvPr>
            <p:ph idx="1"/>
          </p:nvPr>
        </p:nvPicPr>
        <p:blipFill>
          <a:blip r:embed="rId2" cstate="print"/>
          <a:srcRect/>
          <a:stretch>
            <a:fillRect/>
          </a:stretch>
        </p:blipFill>
        <p:spPr bwMode="auto">
          <a:xfrm>
            <a:off x="1428750" y="1700808"/>
            <a:ext cx="6286500" cy="4608512"/>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857916"/>
          </a:xfrm>
        </p:spPr>
        <p:txBody>
          <a:bodyPr>
            <a:normAutofit lnSpcReduction="10000"/>
          </a:bodyPr>
          <a:lstStyle/>
          <a:p>
            <a:pPr>
              <a:buNone/>
            </a:pPr>
            <a:r>
              <a:rPr lang="el-GR" dirty="0" smtClean="0"/>
              <a:t>    Ωστόσο, παρόμοια συμπεριφορά –να τρώνε δηλαδή ακαθαρσίες- έχουν πολλά εξημερωμένα πλάσματα, ανάμεσά τους και το σκυλί, ενώ για το ότι κυλιέται στις λάσπες δεν ευθύνεται η φύση του, αλλά η διαχείριση που ασκούν οι άνθρωποι. Το ταλαίπωρο ζώο μάλλον θα προτιμούσε καθαρό νερό, παρά λασπόνερο αναμιγμένο με περιττώματα και ούρα. Για τον ανθρωπολόγο η επιχειρηματολογία δεν ευσταθεί και θα πρέπει να αναζητήσουμε τους λόγους για την απαγόρευση βρώσης χοίρου στη νομαδική ζωή των Ισραηλιτών.</a:t>
            </a:r>
            <a:endParaRPr lang="el-GR"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8929718" cy="6572272"/>
          </a:xfrm>
        </p:spPr>
        <p:txBody>
          <a:bodyPr>
            <a:normAutofit/>
          </a:bodyPr>
          <a:lstStyle/>
          <a:p>
            <a:pPr>
              <a:buNone/>
            </a:pPr>
            <a:r>
              <a:rPr lang="en-US" dirty="0" smtClean="0"/>
              <a:t>    </a:t>
            </a:r>
            <a:r>
              <a:rPr lang="el-GR" dirty="0" smtClean="0"/>
              <a:t>Για αυτούς, η εκτροφή γουρουνιών ήταν πολύ πιο δαπανηρή από την εκτροφή άλλων μηρυκαστικών, άρα πέρα από τις δυνάμεις τους: τα γουρούνια έπρεπε συνεχώς να βρίσκονται σε σκιερό μέρος, ήθελαν πρόσθετο νερό για να δροσίζονται καθώς το δέρμα τους αφυδατώνεται στον ήλιο και η διατροφή τους αποτελούνταν ουσιαστικά από τα ανθρώπινα αποφάγια που, σε μια «πρωτόγονη» οικονομία, μπορούν να χρησιμοποιηθούν εκ νέου και θρέψουν τους ανθρώπους. Η κατανάλωση χοίρων εγκαταλείφθηκε, με την πάροδο των χρόνων έγινε ταμπού, και διατηρήθηκε ως θρησκευτική παράδοση μέχρι σήμερα.  </a:t>
            </a:r>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Μπρρρ</a:t>
            </a:r>
            <a:r>
              <a:rPr lang="el-GR" dirty="0" smtClean="0"/>
              <a:t>…. Ανθρωποφαγία!</a:t>
            </a:r>
            <a:endParaRPr lang="el-GR" dirty="0"/>
          </a:p>
        </p:txBody>
      </p:sp>
      <p:pic>
        <p:nvPicPr>
          <p:cNvPr id="2050" name="Picture 2" descr="C:\Users\Χρήστης\Desktop\Cannibal-Scene_de_cannibalisme.jpg"/>
          <p:cNvPicPr>
            <a:picLocks noGrp="1" noChangeAspect="1" noChangeArrowheads="1"/>
          </p:cNvPicPr>
          <p:nvPr>
            <p:ph idx="1"/>
          </p:nvPr>
        </p:nvPicPr>
        <p:blipFill>
          <a:blip r:embed="rId2" cstate="print"/>
          <a:srcRect/>
          <a:stretch>
            <a:fillRect/>
          </a:stretch>
        </p:blipFill>
        <p:spPr bwMode="auto">
          <a:xfrm>
            <a:off x="1410675" y="1600200"/>
            <a:ext cx="6322649"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642918"/>
            <a:ext cx="9144000" cy="6215082"/>
          </a:xfrm>
        </p:spPr>
        <p:txBody>
          <a:bodyPr>
            <a:noAutofit/>
          </a:bodyPr>
          <a:lstStyle/>
          <a:p>
            <a:pPr>
              <a:buNone/>
            </a:pPr>
            <a:r>
              <a:rPr lang="el-GR" sz="2800" dirty="0" smtClean="0"/>
              <a:t>     Η </a:t>
            </a:r>
            <a:r>
              <a:rPr lang="el-GR" sz="2800" dirty="0"/>
              <a:t>ίδια συλλογιστική, δηλαδή η καταλληλότητα ή μη κάποιων τροφών και το κατά πόσο οι άνθρωποι είχαν στο παρελθόν πρόσβαση σε κάποιες ή έλλειψη κάποιων άλλων, τον οδήγησε στην εξήγηση του «αινίγματος του κανιβαλισμού», δηλαδή της ανθρωποφαγίας, στον πολιτισμό των Αζτέκων, οι οποίοι ήρθαν σε επαφή με τους Ευρωπαίους αποίκους τον 16</a:t>
            </a:r>
            <a:r>
              <a:rPr lang="el-GR" sz="2800" baseline="30000" dirty="0"/>
              <a:t>ο</a:t>
            </a:r>
            <a:r>
              <a:rPr lang="el-GR" sz="2800" dirty="0"/>
              <a:t> αιώνα. Ο </a:t>
            </a:r>
            <a:r>
              <a:rPr lang="en-US" sz="2800" dirty="0"/>
              <a:t>Harris</a:t>
            </a:r>
            <a:r>
              <a:rPr lang="el-GR" sz="2800" dirty="0"/>
              <a:t> εξηγεί πως δεν πρόκειται για ανάλυση της κατανάλωσης ανθρώπινης σάρκας σε περιπτώσεις κρίσεων, δυστυχημάτων ή λιμών. Σε αυτές το ανθρώπινο κρέας αποτελεί τη μόνη διαθέσιμη τροφή και σε αυτή την πρακτική καταφεύγουν ακόμη και άνθρωποι που προέρχονται από πολιτισμικά περιβάλλοντα που απορρίπτουν ή απεχθάνονται την ανθρωποφαγία. </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785794"/>
            <a:ext cx="8858280" cy="6072206"/>
          </a:xfrm>
        </p:spPr>
        <p:txBody>
          <a:bodyPr>
            <a:normAutofit/>
          </a:bodyPr>
          <a:lstStyle/>
          <a:p>
            <a:pPr>
              <a:buNone/>
            </a:pPr>
            <a:r>
              <a:rPr lang="el-GR" dirty="0" smtClean="0"/>
              <a:t>    Ισχυρίζεται  ότι αιτία της πρακτικής της ανθρωποφαγίας ήταν η έλλειψη ικανοποιητικών πηγών ζωικής ενέργειας, με άλλα λόγια, η σοβαρή έλλειψη πρωτεϊνών στο διαιτολόγιο. Αυτό συνέβαινε γιατί οι Αζτέκοι δεν μπόρεσαν να εξημερώσουν κανένα μεγάλο ζώο. Δεν είχαν ούτε γουρούνια, ενώ τα μόνα εξημερωμένα ζώα, δηλαδή οι σκύλοι και οι γαλοπούλες, πρόσφεραν μόνο ελάχιστη ποσότητα κρέατος.</a:t>
            </a:r>
          </a:p>
          <a:p>
            <a:endParaRPr lang="el-GR"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Τελετουργικός κανιβαλισμός και Αζτέκοι</a:t>
            </a:r>
            <a:endParaRPr lang="el-GR" dirty="0"/>
          </a:p>
        </p:txBody>
      </p:sp>
      <p:pic>
        <p:nvPicPr>
          <p:cNvPr id="3074" name="Picture 2" descr="C:\Users\Χρήστης\Desktop\aztec_sacrifice4.jpg"/>
          <p:cNvPicPr>
            <a:picLocks noGrp="1" noChangeAspect="1" noChangeArrowheads="1"/>
          </p:cNvPicPr>
          <p:nvPr>
            <p:ph idx="1"/>
          </p:nvPr>
        </p:nvPicPr>
        <p:blipFill>
          <a:blip r:embed="rId2" cstate="print"/>
          <a:srcRect/>
          <a:stretch>
            <a:fillRect/>
          </a:stretch>
        </p:blipFill>
        <p:spPr bwMode="auto">
          <a:xfrm>
            <a:off x="2000232" y="1785926"/>
            <a:ext cx="5643602" cy="4643470"/>
          </a:xfrm>
          <a:prstGeom prst="rect">
            <a:avLst/>
          </a:prstGeom>
          <a:no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F:\ΠΟΛΙΤΙΚΗ.pptx\ΙΝΚΑΣ.ΜΑΓΙΑ\pyramid-931742_960_720.jpg"/>
          <p:cNvPicPr>
            <a:picLocks noGrp="1" noChangeAspect="1" noChangeArrowheads="1"/>
          </p:cNvPicPr>
          <p:nvPr>
            <p:ph idx="1"/>
          </p:nvPr>
        </p:nvPicPr>
        <p:blipFill>
          <a:blip r:embed="rId2" cstate="print"/>
          <a:srcRect/>
          <a:stretch>
            <a:fillRect/>
          </a:stretch>
        </p:blipFill>
        <p:spPr>
          <a:xfrm>
            <a:off x="1177527" y="571480"/>
            <a:ext cx="6788945" cy="5554683"/>
          </a:xfrm>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580926"/>
          </a:xfrm>
        </p:spPr>
        <p:txBody>
          <a:bodyPr>
            <a:normAutofit fontScale="90000"/>
          </a:bodyPr>
          <a:lstStyle/>
          <a:p>
            <a:r>
              <a:rPr lang="el-GR" dirty="0" smtClean="0"/>
              <a:t>Σύγχρονες προσεγγίσεις της διατροφής στην Κοινωνική Ανθρωπολογία: νέες θεματικές και επιστημολογικές προκλήσεις…</a:t>
            </a:r>
            <a:endParaRPr lang="el-GR" dirty="0"/>
          </a:p>
        </p:txBody>
      </p:sp>
      <p:sp>
        <p:nvSpPr>
          <p:cNvPr id="3" name="2 - Θέση περιεχομένου"/>
          <p:cNvSpPr>
            <a:spLocks noGrp="1"/>
          </p:cNvSpPr>
          <p:nvPr>
            <p:ph idx="1"/>
          </p:nvPr>
        </p:nvSpPr>
        <p:spPr>
          <a:xfrm>
            <a:off x="0" y="2564904"/>
            <a:ext cx="8964488" cy="4293096"/>
          </a:xfrm>
        </p:spPr>
        <p:txBody>
          <a:bodyPr>
            <a:normAutofit lnSpcReduction="10000"/>
          </a:bodyPr>
          <a:lstStyle/>
          <a:p>
            <a:r>
              <a:rPr lang="en-US" dirty="0" smtClean="0"/>
              <a:t>Pat </a:t>
            </a:r>
            <a:r>
              <a:rPr lang="en-US" dirty="0" err="1" smtClean="0"/>
              <a:t>Caplan</a:t>
            </a:r>
            <a:r>
              <a:rPr lang="el-GR" dirty="0" smtClean="0"/>
              <a:t>, 1997, </a:t>
            </a:r>
            <a:r>
              <a:rPr lang="en-US" i="1" dirty="0" smtClean="0"/>
              <a:t>Food Health and Identity,</a:t>
            </a:r>
            <a:r>
              <a:rPr lang="en-US" dirty="0" smtClean="0"/>
              <a:t> London: </a:t>
            </a:r>
            <a:r>
              <a:rPr lang="en-US" dirty="0" err="1" smtClean="0"/>
              <a:t>Routledge</a:t>
            </a:r>
            <a:endParaRPr lang="en-US" dirty="0" smtClean="0"/>
          </a:p>
          <a:p>
            <a:endParaRPr lang="en-US" dirty="0" smtClean="0"/>
          </a:p>
          <a:p>
            <a:r>
              <a:rPr lang="en-US" dirty="0" err="1" smtClean="0"/>
              <a:t>Dedorah</a:t>
            </a:r>
            <a:r>
              <a:rPr lang="en-US" dirty="0" smtClean="0"/>
              <a:t> Lupton, 1996, </a:t>
            </a:r>
            <a:r>
              <a:rPr lang="en-US" i="1" dirty="0" smtClean="0"/>
              <a:t>Food the Body and the Self,</a:t>
            </a:r>
            <a:r>
              <a:rPr lang="en-US" dirty="0" smtClean="0"/>
              <a:t> London: Sage</a:t>
            </a:r>
            <a:endParaRPr lang="el-GR" dirty="0" smtClean="0"/>
          </a:p>
          <a:p>
            <a:endParaRPr lang="el-GR" dirty="0" smtClean="0"/>
          </a:p>
          <a:p>
            <a:r>
              <a:rPr lang="en-US" dirty="0" smtClean="0"/>
              <a:t>C. M. </a:t>
            </a:r>
            <a:r>
              <a:rPr lang="en-US" dirty="0" err="1" smtClean="0"/>
              <a:t>Counihan</a:t>
            </a:r>
            <a:r>
              <a:rPr lang="en-US" dirty="0" smtClean="0"/>
              <a:t>, 1999, </a:t>
            </a:r>
            <a:r>
              <a:rPr lang="en-US" i="1" dirty="0" smtClean="0"/>
              <a:t>The Anthropology of Food and the Body, </a:t>
            </a:r>
            <a:r>
              <a:rPr lang="en-US" dirty="0" smtClean="0"/>
              <a:t>London: </a:t>
            </a:r>
            <a:r>
              <a:rPr lang="en-US" dirty="0" err="1" smtClean="0"/>
              <a:t>Routlege</a:t>
            </a:r>
            <a:endParaRPr lang="el-GR" dirty="0" smtClean="0"/>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Book Antiqua" pitchFamily="18" charset="0"/>
              </a:rPr>
              <a:t>Εθνογραφικές και Ιστορικές μελέτες περίπτωσης </a:t>
            </a:r>
            <a:endParaRPr lang="el-GR" b="1" dirty="0">
              <a:latin typeface="Book Antiqua" pitchFamily="18" charset="0"/>
            </a:endParaRPr>
          </a:p>
        </p:txBody>
      </p:sp>
      <p:sp>
        <p:nvSpPr>
          <p:cNvPr id="3" name="2 - Θέση περιεχομένου"/>
          <p:cNvSpPr>
            <a:spLocks noGrp="1"/>
          </p:cNvSpPr>
          <p:nvPr>
            <p:ph idx="1"/>
          </p:nvPr>
        </p:nvSpPr>
        <p:spPr>
          <a:xfrm>
            <a:off x="457200" y="1916832"/>
            <a:ext cx="8229600" cy="4209331"/>
          </a:xfrm>
        </p:spPr>
        <p:txBody>
          <a:bodyPr>
            <a:normAutofit fontScale="92500" lnSpcReduction="20000"/>
          </a:bodyPr>
          <a:lstStyle/>
          <a:p>
            <a:r>
              <a:rPr lang="el-GR" dirty="0" smtClean="0"/>
              <a:t>Η εθνογραφική μου έρευνα (1998-2000) για την Εβραϊκή κοινότητα Θεσσαλονίκης και την τήρηση του </a:t>
            </a:r>
            <a:r>
              <a:rPr lang="el-GR" dirty="0" err="1" smtClean="0"/>
              <a:t>κόσερ</a:t>
            </a:r>
            <a:r>
              <a:rPr lang="el-GR" dirty="0" smtClean="0"/>
              <a:t>: ανάμεσα σε υγεία και συμβολισμό</a:t>
            </a:r>
          </a:p>
          <a:p>
            <a:endParaRPr lang="el-GR" dirty="0" smtClean="0"/>
          </a:p>
          <a:p>
            <a:r>
              <a:rPr lang="el-GR" dirty="0" err="1" smtClean="0"/>
              <a:t>Ιατρικοποίηση</a:t>
            </a:r>
            <a:r>
              <a:rPr lang="el-GR" dirty="0" smtClean="0"/>
              <a:t> της «φύσης», ηθικοποιήσεις της ιατρικής και </a:t>
            </a:r>
            <a:r>
              <a:rPr lang="el-GR" dirty="0" err="1" smtClean="0"/>
              <a:t>βιοπολιτικές</a:t>
            </a:r>
            <a:r>
              <a:rPr lang="el-GR" dirty="0" smtClean="0"/>
              <a:t> </a:t>
            </a:r>
            <a:r>
              <a:rPr lang="el-GR" dirty="0" err="1" smtClean="0"/>
              <a:t>Νο</a:t>
            </a:r>
            <a:r>
              <a:rPr lang="el-GR" dirty="0" smtClean="0"/>
              <a:t> 1: το παράδειγμα της νευρικής ανορεξίας και η γυναικεία «φύση»</a:t>
            </a:r>
          </a:p>
          <a:p>
            <a:endParaRPr lang="el-GR" dirty="0" smtClean="0"/>
          </a:p>
          <a:p>
            <a:r>
              <a:rPr lang="el-GR" dirty="0" err="1" smtClean="0"/>
              <a:t>Βιοπολιτικές</a:t>
            </a:r>
            <a:r>
              <a:rPr lang="el-GR" dirty="0" smtClean="0"/>
              <a:t> </a:t>
            </a:r>
            <a:r>
              <a:rPr lang="el-GR" dirty="0" err="1" smtClean="0"/>
              <a:t>Νο</a:t>
            </a:r>
            <a:r>
              <a:rPr lang="el-GR" dirty="0" smtClean="0"/>
              <a:t> 2: Η στρατοπεδική πείνα και η </a:t>
            </a:r>
            <a:r>
              <a:rPr lang="el-GR" dirty="0" err="1" smtClean="0"/>
              <a:t>μουσουλμανίαση</a:t>
            </a:r>
            <a:endParaRPr lang="el-GR"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32"/>
            <a:ext cx="8229600" cy="560406"/>
          </a:xfrm>
        </p:spPr>
        <p:txBody>
          <a:bodyPr>
            <a:normAutofit fontScale="90000"/>
          </a:bodyPr>
          <a:lstStyle/>
          <a:p>
            <a:r>
              <a:rPr lang="el-GR" dirty="0" smtClean="0"/>
              <a:t>Η έρευνά μου: </a:t>
            </a:r>
            <a:br>
              <a:rPr lang="el-GR" dirty="0" smtClean="0"/>
            </a:br>
            <a:r>
              <a:rPr lang="el-GR" dirty="0" smtClean="0"/>
              <a:t>Εβραίοι της Θεσσαλονίκης. Αναγνώσεις της θρησκείας και της υγείας</a:t>
            </a:r>
            <a:endParaRPr lang="el-GR" dirty="0"/>
          </a:p>
        </p:txBody>
      </p:sp>
      <p:sp>
        <p:nvSpPr>
          <p:cNvPr id="3" name="2 - Θέση περιεχομένου"/>
          <p:cNvSpPr>
            <a:spLocks noGrp="1"/>
          </p:cNvSpPr>
          <p:nvPr>
            <p:ph idx="1"/>
          </p:nvPr>
        </p:nvSpPr>
        <p:spPr>
          <a:xfrm>
            <a:off x="0" y="2348880"/>
            <a:ext cx="9144000" cy="4509120"/>
          </a:xfrm>
        </p:spPr>
        <p:txBody>
          <a:bodyPr>
            <a:normAutofit fontScale="70000" lnSpcReduction="20000"/>
          </a:bodyPr>
          <a:lstStyle/>
          <a:p>
            <a:pPr>
              <a:buNone/>
            </a:pPr>
            <a:r>
              <a:rPr lang="el-GR" dirty="0" smtClean="0"/>
              <a:t>     </a:t>
            </a:r>
            <a:r>
              <a:rPr lang="el-GR" sz="3900" dirty="0" smtClean="0"/>
              <a:t>Στους Εβραίους της Θεσσαλονίκης η αποδοχή και εφαρμογή των διαιτητικών απαγορεύσεων που συνοδεύουν την εβραϊκή θρησκεία έχει μερικό και αποσπασματικό χαρακτήρα. Πέντε χρόνια περίπου πριν την έναρξη της έρευνάς μου ένας νέος ραβίνος με την οικογένειά του εγκαταστάθηκε στη Θεσσαλονίκη. Ήταν μαροκινής καταγωγής, σπουδαγμένος στο Ισραήλ. Ήταν διδάκτωρ χημείας αλλά παρά το μορφωτικό του επίπεδο ήταν βαθιά θρησκευόμενος. Στη συνέντευξη που μου παραχώρησε – η οποία διεξήχθη στα αγγλικά καθώς τα ελληνικά του δεν ήταν τόσο καλά– ισχυρίστηκε ότι η επιστημονική του κατάρτιση στάθηκε αρωγός στην προσπάθειά του να γίνει ραβίνος. </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πολύπλοκες </a:t>
            </a:r>
            <a:r>
              <a:rPr lang="el-GR" dirty="0" err="1" smtClean="0"/>
              <a:t>νοηματοδοτήσεις</a:t>
            </a:r>
            <a:r>
              <a:rPr lang="el-GR" dirty="0" smtClean="0"/>
              <a:t> της τροφής</a:t>
            </a:r>
            <a:endParaRPr lang="el-GR" dirty="0"/>
          </a:p>
        </p:txBody>
      </p:sp>
      <p:sp>
        <p:nvSpPr>
          <p:cNvPr id="3" name="2 - Θέση περιεχομένου"/>
          <p:cNvSpPr>
            <a:spLocks noGrp="1"/>
          </p:cNvSpPr>
          <p:nvPr>
            <p:ph idx="1"/>
          </p:nvPr>
        </p:nvSpPr>
        <p:spPr>
          <a:xfrm>
            <a:off x="0" y="1500174"/>
            <a:ext cx="8786842" cy="5357826"/>
          </a:xfrm>
        </p:spPr>
        <p:txBody>
          <a:bodyPr>
            <a:normAutofit fontScale="85000" lnSpcReduction="10000"/>
          </a:bodyPr>
          <a:lstStyle/>
          <a:p>
            <a:pPr>
              <a:buNone/>
            </a:pPr>
            <a:endParaRPr lang="en-US" dirty="0" smtClean="0"/>
          </a:p>
          <a:p>
            <a:pPr>
              <a:buNone/>
            </a:pPr>
            <a:r>
              <a:rPr lang="en-US" dirty="0" smtClean="0"/>
              <a:t>    </a:t>
            </a:r>
            <a:r>
              <a:rPr lang="el-GR" dirty="0" smtClean="0"/>
              <a:t>Οι </a:t>
            </a:r>
            <a:r>
              <a:rPr lang="el-GR" i="1" dirty="0" smtClean="0"/>
              <a:t>πολύπλοκες </a:t>
            </a:r>
            <a:r>
              <a:rPr lang="el-GR" i="1" dirty="0" err="1" smtClean="0"/>
              <a:t>νοηματοδοτήσεις</a:t>
            </a:r>
            <a:r>
              <a:rPr lang="el-GR" i="1" dirty="0" smtClean="0"/>
              <a:t> </a:t>
            </a:r>
            <a:r>
              <a:rPr lang="el-GR" dirty="0" smtClean="0"/>
              <a:t>του φαγητού ως προς τους τρόπους με τους οποίους ορίζονται κοινωνικά η απόσταση και η εγγύτητα, το εδώδιμο, το επιτρεπτό και το </a:t>
            </a:r>
            <a:r>
              <a:rPr lang="el-GR" dirty="0" err="1" smtClean="0"/>
              <a:t>απαγορευμένο…η</a:t>
            </a:r>
            <a:r>
              <a:rPr lang="el-GR" dirty="0" smtClean="0"/>
              <a:t> καθημερινότητα και η </a:t>
            </a:r>
            <a:r>
              <a:rPr lang="el-GR" dirty="0" err="1" smtClean="0"/>
              <a:t>τελετουργικότητα</a:t>
            </a:r>
            <a:r>
              <a:rPr lang="el-GR" dirty="0" smtClean="0"/>
              <a:t>, καθιστούν τη διατροφή </a:t>
            </a:r>
            <a:r>
              <a:rPr lang="el-GR" i="1" dirty="0" smtClean="0"/>
              <a:t>άξονα κοινωνικής αναφοράς</a:t>
            </a:r>
            <a:r>
              <a:rPr lang="el-GR" dirty="0" smtClean="0"/>
              <a:t>. Οι υλικές, οι τεχνικές και οι συμβολικές πρακτικές που αναφέρονται στην παραγωγή και την κατανάλωση της τροφής είναι κοινωνικοποιημένες και συνιστούν ένα από εκείνα τα </a:t>
            </a:r>
            <a:r>
              <a:rPr lang="el-GR" i="1" dirty="0" smtClean="0"/>
              <a:t>σύνθετα συστήματα πολιτισμικής ταξινόμησης </a:t>
            </a:r>
            <a:r>
              <a:rPr lang="el-GR" dirty="0" smtClean="0"/>
              <a:t>που κινητοποιούν συνολικές αναπαραστάσεις και συμβολισμούς για την ταυτότητα και την διαφορά» (</a:t>
            </a:r>
            <a:r>
              <a:rPr lang="el-GR" dirty="0" err="1" smtClean="0"/>
              <a:t>Σκουτέρη</a:t>
            </a:r>
            <a:r>
              <a:rPr lang="el-GR" dirty="0" smtClean="0"/>
              <a:t>-Διδασκάλου, 1997-1998: 5).</a:t>
            </a:r>
            <a:endParaRPr lang="el-G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14356"/>
            <a:ext cx="8229600" cy="6143644"/>
          </a:xfrm>
        </p:spPr>
        <p:txBody>
          <a:bodyPr>
            <a:normAutofit fontScale="92500"/>
          </a:bodyPr>
          <a:lstStyle/>
          <a:p>
            <a:pPr>
              <a:buNone/>
            </a:pPr>
            <a:r>
              <a:rPr lang="el-GR" i="1" dirty="0" smtClean="0"/>
              <a:t>    Έχω διδακτορικό δίπλωμα στην οργανική χημεία. Αρχικά σπούδασα στο Ισραήλ και μετά στο Παρίσι. Παράλληλα ολοκλήρωνα τις ραβινικές μου σπουδές και μελέτησα τους διατροφικούς κανόνες </a:t>
            </a:r>
            <a:r>
              <a:rPr lang="el-GR" i="1" dirty="0" err="1" smtClean="0"/>
              <a:t>κασρούτ</a:t>
            </a:r>
            <a:r>
              <a:rPr lang="el-GR" i="1" dirty="0" smtClean="0"/>
              <a:t>. Οι γνώσεις μου πάνω στη χημεία και η ιδιότητά μου ως Ραβίνος υπήρξαν συμπληρωματικές. Η χημική μου κατάρτιση με βοήθησε πολύ να κατανοήσω τους διαιτητικούς νόμους του </a:t>
            </a:r>
            <a:r>
              <a:rPr lang="el-GR" i="1" dirty="0" err="1" smtClean="0"/>
              <a:t>κασρούτ</a:t>
            </a:r>
            <a:r>
              <a:rPr lang="el-GR" i="1" dirty="0" smtClean="0"/>
              <a:t>. Για μένα ο Ιουδαϊσμός είναι ένας τρόπος ζωής  με πολλές πτυχές: ιατρική, κοινωνική, φιλοσοφική και οικονομική. Στον Ιουδαϊσμό όλα είναι αντικείμενο συζήτησης και ανάλυσης. </a:t>
            </a:r>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i="1" dirty="0" smtClean="0"/>
              <a:t>    </a:t>
            </a:r>
            <a:r>
              <a:rPr lang="el-GR" sz="4000" i="1" dirty="0" smtClean="0"/>
              <a:t>Άλλες φωνές, </a:t>
            </a:r>
          </a:p>
          <a:p>
            <a:pPr>
              <a:buNone/>
            </a:pPr>
            <a:r>
              <a:rPr lang="el-GR" sz="4000" i="1" dirty="0" smtClean="0"/>
              <a:t>   άλλες αναγνώσεις του </a:t>
            </a:r>
            <a:r>
              <a:rPr lang="el-GR" sz="4000" i="1" dirty="0" err="1" smtClean="0"/>
              <a:t>κόσερ</a:t>
            </a:r>
            <a:r>
              <a:rPr lang="el-GR" sz="4000" i="1" dirty="0" smtClean="0"/>
              <a:t>    </a:t>
            </a:r>
          </a:p>
          <a:p>
            <a:pPr>
              <a:buNone/>
            </a:pPr>
            <a:endParaRPr lang="el-GR" sz="4000" i="1" dirty="0" smtClean="0"/>
          </a:p>
          <a:p>
            <a:pPr>
              <a:buNone/>
            </a:pPr>
            <a:r>
              <a:rPr lang="el-GR" sz="4000" i="1" dirty="0" smtClean="0"/>
              <a:t>  (</a:t>
            </a:r>
            <a:r>
              <a:rPr lang="el-GR" sz="4000" i="1" dirty="0" err="1" smtClean="0"/>
              <a:t>κασρούτ</a:t>
            </a:r>
            <a:r>
              <a:rPr lang="el-GR" sz="4000" i="1" dirty="0" smtClean="0"/>
              <a:t> παρακαλώ στα </a:t>
            </a:r>
            <a:r>
              <a:rPr lang="el-GR" sz="4000" i="1" dirty="0" err="1" smtClean="0"/>
              <a:t>ισπανοεβραϊκά</a:t>
            </a:r>
            <a:r>
              <a:rPr lang="el-GR" sz="4000" i="1" dirty="0" smtClean="0"/>
              <a:t> δηλ. τα </a:t>
            </a:r>
            <a:r>
              <a:rPr lang="en-US" sz="4000" i="1" dirty="0" smtClean="0"/>
              <a:t>Ladino)</a:t>
            </a:r>
            <a:endParaRPr lang="el-GR" sz="4000" i="1"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9144000" cy="6572272"/>
          </a:xfrm>
        </p:spPr>
        <p:txBody>
          <a:bodyPr>
            <a:normAutofit fontScale="85000" lnSpcReduction="20000"/>
          </a:bodyPr>
          <a:lstStyle/>
          <a:p>
            <a:pPr>
              <a:buNone/>
            </a:pPr>
            <a:r>
              <a:rPr lang="el-GR" dirty="0" smtClean="0"/>
              <a:t>     </a:t>
            </a:r>
            <a:r>
              <a:rPr lang="el-GR" i="1" dirty="0" err="1" smtClean="0"/>
              <a:t>Κόσερ</a:t>
            </a:r>
            <a:r>
              <a:rPr lang="el-GR" i="1" dirty="0" smtClean="0"/>
              <a:t> σημαίνει καθαρότητα. Φυσικά υπάρχει μεγάλη διαφορά ανάμεσα σε αυτούς που τηρούν τους νόμους </a:t>
            </a:r>
            <a:r>
              <a:rPr lang="el-GR" i="1" dirty="0" err="1" smtClean="0"/>
              <a:t>κασρούτ</a:t>
            </a:r>
            <a:r>
              <a:rPr lang="el-GR" i="1" dirty="0" smtClean="0"/>
              <a:t> κατά λέξη και σ’ αυτούς που απλά  ακολουθούν κάποιες απαγορεύσεις που κυρίως είναι διατροφικές μας παραδόσεις. Πολύ λίγες οικογένειες στη σημερινή Θεσσαλονίκη κρατούν όλους τους διαιτητικούς νόμους γιατί είναι τόσοι πολλοί και πολύπλοκοι και τόσο χρονοβόρα υπόθεση. Βέβαια υπάρχουν και μερικές οικογένειες που έχουν για παράδειγμα διαφορετικά σερβίτσια για το κρέας και τα γαλακτοκομικά προϊόντα αλλά τα χρησιμοποιούν μόνο κατά την περίοδο του </a:t>
            </a:r>
            <a:r>
              <a:rPr lang="el-GR" i="1" dirty="0" err="1" smtClean="0"/>
              <a:t>Πέσαχ</a:t>
            </a:r>
            <a:r>
              <a:rPr lang="el-GR" i="1" dirty="0" smtClean="0"/>
              <a:t>. Εγώ για παράδειγμα τηρώ το </a:t>
            </a:r>
            <a:r>
              <a:rPr lang="el-GR" i="1" dirty="0" err="1" smtClean="0"/>
              <a:t>κόσερ</a:t>
            </a:r>
            <a:r>
              <a:rPr lang="el-GR" i="1" dirty="0" smtClean="0"/>
              <a:t> στην περίπτωση που αγοράσω κρέας. Αμέσως θα το βάλω στο αλάτι. Καθαρίζω το φούρνο όταν έχω μαγειρέψει το κρέας και θέλω να ψήσω ένα κέικ. Αλλά και στο εστιατόριο δε θα ζητήσω χοιρινό, θα προτιμήσω το μοσχαρίσιο κρέας. Δε θα φάω γαρίδες, υπάρχουν τόσα άλλα πράγματα να φάει κανείς. Το </a:t>
            </a:r>
            <a:r>
              <a:rPr lang="el-GR" i="1" dirty="0" err="1" smtClean="0"/>
              <a:t>κόσερ</a:t>
            </a:r>
            <a:r>
              <a:rPr lang="el-GR" i="1" dirty="0" smtClean="0"/>
              <a:t> δε σχετίζεται με την υγιεινή διατροφή, έχει να κάνει με τη στέρηση και την εγκράτεια, αυτό είναι και το νόημα της θρησκείας.</a:t>
            </a:r>
          </a:p>
          <a:p>
            <a:endParaRPr lang="el-GR"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929354"/>
          </a:xfrm>
        </p:spPr>
        <p:txBody>
          <a:bodyPr>
            <a:normAutofit lnSpcReduction="10000"/>
          </a:bodyPr>
          <a:lstStyle/>
          <a:p>
            <a:pPr>
              <a:buNone/>
            </a:pPr>
            <a:r>
              <a:rPr lang="el-GR" i="1" dirty="0" smtClean="0"/>
              <a:t>    Δε μπορώ να πω ότι δε μου αρέσει το χοιρινό αλλά θα αποφύγω τα λιπαρά κομμάτια και τους τένοντες. Βέβαια ποτέ δεν το έχω αγοράσει και ποτέ δεν το έχω μαγειρέψει στο σπίτι μου. Δεν αρέσει στην οικογένειά μου. Δηλαδή μας αρέσει να το τρώμε σε εστιατόρια, ειδικά το αγριογούρουνο, αλλά το τρώμε μόνο έξω. Δεν το μαγειρεύουμε ποτέ στο σπίτι. Τώρα όσο για την ανάμειξη κρέατος και γαλακτοκομικών ε και αυτή την αποφεύγουμε γιατί εκτός των άλλων είναι βαριά για το στομάχι και παχυντική</a:t>
            </a:r>
            <a:r>
              <a:rPr lang="el-GR" dirty="0" smtClean="0"/>
              <a:t>.</a:t>
            </a:r>
          </a:p>
          <a:p>
            <a:pPr>
              <a:buNone/>
            </a:pPr>
            <a:r>
              <a:rPr lang="el-GR" dirty="0" smtClean="0"/>
              <a:t> </a:t>
            </a:r>
          </a:p>
          <a:p>
            <a:endParaRPr lang="el-GR"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6643710"/>
          </a:xfrm>
        </p:spPr>
        <p:txBody>
          <a:bodyPr>
            <a:normAutofit fontScale="85000" lnSpcReduction="10000"/>
          </a:bodyPr>
          <a:lstStyle/>
          <a:p>
            <a:pPr>
              <a:buNone/>
            </a:pPr>
            <a:r>
              <a:rPr lang="el-GR" dirty="0" smtClean="0"/>
              <a:t>     Οι περισσότεροι πληροφορητές διατείνονται ότι το </a:t>
            </a:r>
            <a:r>
              <a:rPr lang="el-GR" dirty="0" err="1" smtClean="0"/>
              <a:t>κόσερ</a:t>
            </a:r>
            <a:r>
              <a:rPr lang="el-GR" dirty="0" smtClean="0"/>
              <a:t> είναι ταυτισμένο με την υγιεινή δίαιτα. Έτσι για κάποιους όλοι αυτοί οι κανόνες υπακούουν σε μια εσωτερική λογική. Για παράδειγμα το χοιρινό απαγορεύτηκε στο Ισραήλ λόγω της μεγάλης θερμότητας και του κινδύνου της τοξικής δηλητηρίασης καθώς το κρέας αυτό είναι «λιγότερο ανθεκτικό στα μικρόβια». Το ίδιο συνέβη και με τα οστρακοειδή όπως για παράδειγμα τα μύδια η κατανάλωση των ποιών εγκυμονούσε κινδύνους. Και για τον ίδιο λόγο το ζώο έπρεπε να σφαγιαστεί σύμφωνα από τον ειδικό σφαγέα </a:t>
            </a:r>
            <a:r>
              <a:rPr lang="el-GR" dirty="0" err="1" smtClean="0"/>
              <a:t>σοχέτ</a:t>
            </a:r>
            <a:r>
              <a:rPr lang="el-GR" dirty="0" smtClean="0"/>
              <a:t> γιατί υπήρχε ο κίνδυνος μόλυνσης. Πάντως κατά γενική ομολογία οι περισσότεροι, για διαφορετικούς ο καθένας λόγους, προσπαθούσαν να τηρούν τουλάχιστον τις βασικές απαγορεύσεις.</a:t>
            </a:r>
          </a:p>
          <a:p>
            <a:endParaRPr lang="el-GR" dirty="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a:t>
            </a:r>
            <a:r>
              <a:rPr lang="el-GR" dirty="0" smtClean="0"/>
              <a:t>. Λ. </a:t>
            </a:r>
            <a:r>
              <a:rPr lang="el-GR" dirty="0" err="1" smtClean="0"/>
              <a:t>Ματάλα</a:t>
            </a:r>
            <a:r>
              <a:rPr lang="el-GR" dirty="0" smtClean="0"/>
              <a:t>, 2008, </a:t>
            </a:r>
            <a:r>
              <a:rPr lang="el-GR" i="1" dirty="0" smtClean="0"/>
              <a:t>Ανθρωπολογία της Διατροφής, </a:t>
            </a:r>
            <a:r>
              <a:rPr lang="el-GR" dirty="0" smtClean="0"/>
              <a:t>Αθήνα: </a:t>
            </a:r>
            <a:r>
              <a:rPr lang="el-GR" dirty="0" err="1" smtClean="0"/>
              <a:t>Παπαζήσης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lnSpcReduction="10000"/>
          </a:bodyPr>
          <a:lstStyle/>
          <a:p>
            <a:pPr>
              <a:buNone/>
            </a:pPr>
            <a:r>
              <a:rPr lang="el-GR" dirty="0" smtClean="0"/>
              <a:t>    Ανακαλύπτοντας το παρελθόν…</a:t>
            </a:r>
            <a:r>
              <a:rPr lang="en-US" dirty="0" smtClean="0"/>
              <a:t> </a:t>
            </a:r>
            <a:r>
              <a:rPr lang="el-GR" dirty="0" smtClean="0"/>
              <a:t>Αξιοποίηση παραδοσιακών τροφίμων. Παραδοσιακά τρόφιμα και επάνοδος της χρήσης τους στις σύγχρονες κοινωνίες</a:t>
            </a:r>
          </a:p>
          <a:p>
            <a:pPr>
              <a:buNone/>
            </a:pPr>
            <a:endParaRPr lang="el-GR" dirty="0" smtClean="0"/>
          </a:p>
          <a:p>
            <a:pPr>
              <a:buNone/>
            </a:pPr>
            <a:r>
              <a:rPr lang="el-GR" dirty="0" smtClean="0"/>
              <a:t>    «Η υιοθέτηση του παραδοσιακού τρόπου ζωής από αυτόχθονες κατοίκους, κυρίως της Ασίας, της Αρκτικής ζώνης και της κεντρικής Αμερικής, έχει μελετηθεί αρκετά την τελευταία δεκαετία για να διευκρινιστεί η αποτελεσματικότητά της στην πρόληψη της νόσου και την γενικότερη προαγωγή της υγείας»</a:t>
            </a: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71545"/>
            <a:ext cx="8229600" cy="3929091"/>
          </a:xfrm>
        </p:spPr>
        <p:txBody>
          <a:bodyPr>
            <a:normAutofit fontScale="90000"/>
          </a:bodyPr>
          <a:lstStyle/>
          <a:p>
            <a:r>
              <a:rPr lang="en-US" dirty="0" smtClean="0"/>
              <a:t>Murphy N.J. et al, 1995, </a:t>
            </a:r>
            <a:r>
              <a:rPr lang="el-GR" dirty="0" smtClean="0"/>
              <a:t/>
            </a:r>
            <a:br>
              <a:rPr lang="el-GR" dirty="0" smtClean="0"/>
            </a:br>
            <a:r>
              <a:rPr lang="en-US" dirty="0" smtClean="0"/>
              <a:t>“Dietary change and obesity associated with glucose intolerance in Alaska Natives”, </a:t>
            </a:r>
            <a:r>
              <a:rPr lang="el-GR" dirty="0" smtClean="0"/>
              <a:t/>
            </a:r>
            <a:br>
              <a:rPr lang="el-GR" dirty="0" smtClean="0"/>
            </a:br>
            <a:r>
              <a:rPr lang="en-US" i="1" dirty="0" smtClean="0"/>
              <a:t>Journal of the American Dietetics Association 95: 676-682</a:t>
            </a:r>
            <a:endParaRPr lang="el-GR" i="1" dirty="0"/>
          </a:p>
        </p:txBody>
      </p:sp>
      <p:sp>
        <p:nvSpPr>
          <p:cNvPr id="3" name="2 - Θέση περιεχομένου"/>
          <p:cNvSpPr>
            <a:spLocks noGrp="1"/>
          </p:cNvSpPr>
          <p:nvPr>
            <p:ph idx="1"/>
          </p:nvPr>
        </p:nvSpPr>
        <p:spPr>
          <a:xfrm>
            <a:off x="457200" y="4000504"/>
            <a:ext cx="8229600" cy="2125659"/>
          </a:xfrm>
        </p:spPr>
        <p:txBody>
          <a:bodyPr/>
          <a:lstStyle/>
          <a:p>
            <a:pPr>
              <a:buNone/>
            </a:pPr>
            <a:r>
              <a:rPr lang="en-US"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2984"/>
            <a:ext cx="8229600" cy="274654"/>
          </a:xfrm>
        </p:spPr>
        <p:txBody>
          <a:bodyPr>
            <a:normAutofit fontScale="90000"/>
          </a:bodyPr>
          <a:lstStyle/>
          <a:p>
            <a:r>
              <a:rPr lang="el-GR" dirty="0" smtClean="0"/>
              <a:t>Και στον ευρωπαϊκό χώρο: </a:t>
            </a:r>
            <a:br>
              <a:rPr lang="el-GR" dirty="0" smtClean="0"/>
            </a:br>
            <a:r>
              <a:rPr lang="el-GR" dirty="0" smtClean="0"/>
              <a:t>Η επανάκαμψη του μοντέλου της μεσογειακής διατροφής</a:t>
            </a:r>
            <a:br>
              <a:rPr lang="el-GR" dirty="0" smtClean="0"/>
            </a:br>
            <a:endParaRPr lang="el-GR" dirty="0"/>
          </a:p>
        </p:txBody>
      </p:sp>
      <p:sp>
        <p:nvSpPr>
          <p:cNvPr id="3" name="2 - Θέση περιεχομένου"/>
          <p:cNvSpPr>
            <a:spLocks noGrp="1"/>
          </p:cNvSpPr>
          <p:nvPr>
            <p:ph idx="1"/>
          </p:nvPr>
        </p:nvSpPr>
        <p:spPr>
          <a:xfrm>
            <a:off x="457200" y="2357430"/>
            <a:ext cx="8229600" cy="4286280"/>
          </a:xfrm>
        </p:spPr>
        <p:txBody>
          <a:bodyPr/>
          <a:lstStyle/>
          <a:p>
            <a:pPr>
              <a:buNone/>
            </a:pPr>
            <a:r>
              <a:rPr lang="el-GR" dirty="0" smtClean="0"/>
              <a:t>   Βλ. </a:t>
            </a:r>
            <a:r>
              <a:rPr lang="en-US" dirty="0" err="1" smtClean="0"/>
              <a:t>Trichopoulou</a:t>
            </a:r>
            <a:r>
              <a:rPr lang="en-US" dirty="0" smtClean="0"/>
              <a:t> A. </a:t>
            </a:r>
            <a:r>
              <a:rPr lang="en-US" dirty="0" err="1" smtClean="0"/>
              <a:t>Lagiou</a:t>
            </a:r>
            <a:r>
              <a:rPr lang="en-US" dirty="0" smtClean="0"/>
              <a:t> P. 2001, </a:t>
            </a:r>
            <a:r>
              <a:rPr lang="el-GR" dirty="0" smtClean="0"/>
              <a:t>«</a:t>
            </a:r>
            <a:r>
              <a:rPr lang="en-US" dirty="0" smtClean="0"/>
              <a:t>The Mediterranean Diet: definition, epistemological aspects and current patterns</a:t>
            </a:r>
            <a:r>
              <a:rPr lang="el-GR" dirty="0" smtClean="0"/>
              <a:t>»</a:t>
            </a:r>
            <a:r>
              <a:rPr lang="en-US" dirty="0" smtClean="0"/>
              <a:t> </a:t>
            </a:r>
            <a:r>
              <a:rPr lang="el-GR" dirty="0" smtClean="0"/>
              <a:t>στο </a:t>
            </a:r>
            <a:r>
              <a:rPr lang="en-US" dirty="0" err="1" smtClean="0"/>
              <a:t>Matalas</a:t>
            </a:r>
            <a:r>
              <a:rPr lang="en-US" dirty="0" smtClean="0"/>
              <a:t> et al (</a:t>
            </a:r>
            <a:r>
              <a:rPr lang="en-US" dirty="0" err="1" smtClean="0"/>
              <a:t>eds</a:t>
            </a:r>
            <a:r>
              <a:rPr lang="en-US" dirty="0" smtClean="0"/>
              <a:t>)</a:t>
            </a:r>
            <a:r>
              <a:rPr lang="en-US" i="1" dirty="0" smtClean="0"/>
              <a:t> Mediterranean Diet. Constituents and Health Promotion,</a:t>
            </a:r>
            <a:r>
              <a:rPr lang="en-US" dirty="0" smtClean="0"/>
              <a:t> Boca Raton, CRC Press</a:t>
            </a:r>
            <a:endParaRPr lang="el-GR"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4000" i="1" dirty="0" smtClean="0"/>
              <a:t>    Μελέτη περίπτωσης στην Ιστορία για τη διαφορετική σημασία της ασθένειας </a:t>
            </a:r>
          </a:p>
          <a:p>
            <a:pPr>
              <a:buNone/>
            </a:pPr>
            <a:r>
              <a:rPr lang="el-GR" sz="4000" i="1" dirty="0" smtClean="0"/>
              <a:t>   και του ρόλου της «σωστής» διατροφής</a:t>
            </a:r>
            <a:endParaRPr lang="el-GR" sz="4000" i="1"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νευρική ανορεξία</a:t>
            </a:r>
            <a:endParaRPr lang="el-GR" dirty="0"/>
          </a:p>
        </p:txBody>
      </p:sp>
      <p:sp>
        <p:nvSpPr>
          <p:cNvPr id="3" name="2 - Θέση περιεχομένου"/>
          <p:cNvSpPr>
            <a:spLocks noGrp="1"/>
          </p:cNvSpPr>
          <p:nvPr>
            <p:ph idx="1"/>
          </p:nvPr>
        </p:nvSpPr>
        <p:spPr>
          <a:xfrm>
            <a:off x="0" y="1600200"/>
            <a:ext cx="9001156" cy="5257800"/>
          </a:xfrm>
        </p:spPr>
        <p:txBody>
          <a:bodyPr>
            <a:normAutofit fontScale="92500"/>
          </a:bodyPr>
          <a:lstStyle/>
          <a:p>
            <a:pPr>
              <a:buNone/>
            </a:pPr>
            <a:r>
              <a:rPr lang="el-GR" dirty="0" smtClean="0"/>
              <a:t>    Η έννοια της </a:t>
            </a:r>
            <a:r>
              <a:rPr lang="el-GR" dirty="0" err="1" smtClean="0"/>
              <a:t>γαστρο</a:t>
            </a:r>
            <a:r>
              <a:rPr lang="el-GR" dirty="0" smtClean="0"/>
              <a:t>-ανομίας είναι εμπνευσμένη από την κλασική κοινωνιολογική έννοια της “ανομίας” που </a:t>
            </a:r>
            <a:r>
              <a:rPr lang="el-GR" dirty="0" err="1" smtClean="0"/>
              <a:t>πρωτοδιατύπωσε</a:t>
            </a:r>
            <a:r>
              <a:rPr lang="el-GR" dirty="0" smtClean="0"/>
              <a:t> ο Γάλλος Ε. </a:t>
            </a:r>
            <a:r>
              <a:rPr lang="el-GR" dirty="0" err="1" smtClean="0"/>
              <a:t>Ντυρκέμ</a:t>
            </a:r>
            <a:r>
              <a:rPr lang="el-GR" dirty="0" smtClean="0"/>
              <a:t> στα τέλη του 19ου αιώνα. Σύμφωνα με αυτή, ο σύγχρονος άνθρωπος βιώνει το αίσθημα της ματαιότητας και της απελπισίας ως αποτέλεσμα της συνεκτικότητας της κοινωνίας η οποία έχει διαρραγεί ανεπανόρθωτα. </a:t>
            </a:r>
          </a:p>
          <a:p>
            <a:pPr>
              <a:buNone/>
            </a:pPr>
            <a:r>
              <a:rPr lang="el-GR" dirty="0" smtClean="0"/>
              <a:t>    Η </a:t>
            </a:r>
            <a:r>
              <a:rPr lang="el-GR" dirty="0" err="1" smtClean="0"/>
              <a:t>γαστρο</a:t>
            </a:r>
            <a:r>
              <a:rPr lang="el-GR" dirty="0" smtClean="0"/>
              <a:t>-ανομία απαντά και ως “διαταραχή της συμβολικής τάξης των γευμάτων” με άλλα λόγια ως κοινωνική </a:t>
            </a:r>
            <a:r>
              <a:rPr lang="el-GR" dirty="0" err="1" smtClean="0"/>
              <a:t>παθογένεση</a:t>
            </a:r>
            <a:r>
              <a:rPr lang="el-GR" dirty="0" smtClean="0"/>
              <a:t> και ηθική κρίση (</a:t>
            </a:r>
            <a:r>
              <a:rPr lang="en-GB" dirty="0" err="1" smtClean="0"/>
              <a:t>Keohane</a:t>
            </a:r>
            <a:r>
              <a:rPr lang="el-GR" dirty="0" smtClean="0"/>
              <a:t>, 2008).</a:t>
            </a:r>
            <a:endParaRPr lang="el-G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t>Τροφή και </a:t>
            </a:r>
            <a:r>
              <a:rPr lang="el-GR" b="1" i="1" dirty="0" err="1" smtClean="0"/>
              <a:t>εθνοτική</a:t>
            </a:r>
            <a:r>
              <a:rPr lang="el-GR" b="1" i="1" dirty="0" smtClean="0"/>
              <a:t>/τοπική/</a:t>
            </a:r>
            <a:r>
              <a:rPr lang="el-GR" b="1" i="1" dirty="0" err="1" smtClean="0"/>
              <a:t>εθνικ</a:t>
            </a:r>
            <a:r>
              <a:rPr lang="el-GR" b="1" i="1" dirty="0" smtClean="0"/>
              <a:t>ή ταυτότητα</a:t>
            </a:r>
            <a:endParaRPr lang="el-GR" dirty="0"/>
          </a:p>
        </p:txBody>
      </p:sp>
      <p:sp>
        <p:nvSpPr>
          <p:cNvPr id="3" name="2 - Θέση περιεχομένου"/>
          <p:cNvSpPr>
            <a:spLocks noGrp="1"/>
          </p:cNvSpPr>
          <p:nvPr>
            <p:ph idx="1"/>
          </p:nvPr>
        </p:nvSpPr>
        <p:spPr>
          <a:xfrm>
            <a:off x="142844" y="1600200"/>
            <a:ext cx="8858312" cy="5043510"/>
          </a:xfrm>
        </p:spPr>
        <p:txBody>
          <a:bodyPr>
            <a:normAutofit fontScale="62500" lnSpcReduction="20000"/>
          </a:bodyPr>
          <a:lstStyle/>
          <a:p>
            <a:pPr>
              <a:buNone/>
            </a:pPr>
            <a:r>
              <a:rPr lang="el-GR" sz="3600" dirty="0" smtClean="0"/>
              <a:t>      α) η τροφή επιτρέπει τη διοχέτευση συναισθημάτων </a:t>
            </a:r>
          </a:p>
          <a:p>
            <a:pPr>
              <a:buNone/>
            </a:pPr>
            <a:r>
              <a:rPr lang="el-GR" sz="3600" dirty="0" smtClean="0"/>
              <a:t>     β) η τροφή γίνεται η δίοδος σύνδεσης με ένα κατ’ επιλογήν παρελθόν και ένα επιθυμητό μέλλον</a:t>
            </a:r>
          </a:p>
          <a:p>
            <a:pPr>
              <a:buNone/>
            </a:pPr>
            <a:r>
              <a:rPr lang="el-GR" sz="3600" dirty="0" smtClean="0"/>
              <a:t>     γ) η σταθερή/αντιπροσωπευτική κουζίνα αποτελεί ένα από τα κύρια συστατικά της οικοδόμησης ενός «ομοιογενούς» έθνους-κράτους </a:t>
            </a:r>
          </a:p>
          <a:p>
            <a:pPr>
              <a:buNone/>
            </a:pPr>
            <a:r>
              <a:rPr lang="el-GR" sz="3600" dirty="0" smtClean="0"/>
              <a:t>     δ) η πρόσφατη έμφαση στις τοπικές/</a:t>
            </a:r>
            <a:r>
              <a:rPr lang="el-GR" sz="3600" dirty="0" err="1" smtClean="0"/>
              <a:t>εθνοτικές</a:t>
            </a:r>
            <a:r>
              <a:rPr lang="el-GR" sz="3600" dirty="0" smtClean="0"/>
              <a:t> κουζίνες συνδέεται με τις ανάγκες του κοσμοπολιτισμού και τις επιταγές της </a:t>
            </a:r>
            <a:r>
              <a:rPr lang="el-GR" sz="3600" dirty="0" err="1" smtClean="0"/>
              <a:t>πολυπολιτισμικότητας</a:t>
            </a:r>
            <a:endParaRPr lang="el-GR" sz="3600" dirty="0" smtClean="0"/>
          </a:p>
          <a:p>
            <a:pPr>
              <a:buNone/>
            </a:pPr>
            <a:r>
              <a:rPr lang="el-GR" sz="3600" dirty="0" smtClean="0"/>
              <a:t> </a:t>
            </a:r>
          </a:p>
          <a:p>
            <a:pPr>
              <a:buNone/>
            </a:pPr>
            <a:r>
              <a:rPr lang="el-GR" sz="5100" b="1" dirty="0" smtClean="0"/>
              <a:t>    S. </a:t>
            </a:r>
            <a:r>
              <a:rPr lang="el-GR" sz="5100" b="1" dirty="0" err="1" smtClean="0"/>
              <a:t>Zubaida</a:t>
            </a:r>
            <a:r>
              <a:rPr lang="el-GR" sz="5100" b="1" dirty="0" smtClean="0"/>
              <a:t>, </a:t>
            </a:r>
            <a:r>
              <a:rPr lang="en-US" sz="5100" b="1" i="1" dirty="0" err="1" smtClean="0"/>
              <a:t>gastronationalism</a:t>
            </a:r>
            <a:r>
              <a:rPr lang="el-GR" sz="5100" b="1" dirty="0" smtClean="0"/>
              <a:t> </a:t>
            </a:r>
          </a:p>
          <a:p>
            <a:pPr>
              <a:buNone/>
            </a:pPr>
            <a:r>
              <a:rPr lang="en-GB" sz="5100" dirty="0" err="1" smtClean="0"/>
              <a:t>Γαστρο-εθνικισμός</a:t>
            </a:r>
            <a:r>
              <a:rPr lang="en-GB" sz="5100" dirty="0" smtClean="0"/>
              <a:t>, </a:t>
            </a:r>
            <a:r>
              <a:rPr lang="en-GB" sz="5100" b="1" dirty="0" err="1" smtClean="0"/>
              <a:t>το</a:t>
            </a:r>
            <a:r>
              <a:rPr lang="en-GB" sz="5100" b="1" dirty="0" smtClean="0"/>
              <a:t> </a:t>
            </a:r>
            <a:r>
              <a:rPr lang="en-GB" sz="5100" b="1" dirty="0" err="1" smtClean="0"/>
              <a:t>φαγητό</a:t>
            </a:r>
            <a:r>
              <a:rPr lang="en-GB" sz="5100" b="1" dirty="0" smtClean="0"/>
              <a:t> </a:t>
            </a:r>
            <a:r>
              <a:rPr lang="en-GB" sz="5100" b="1" dirty="0" err="1" smtClean="0"/>
              <a:t>βοηθά</a:t>
            </a:r>
            <a:r>
              <a:rPr lang="en-GB" sz="5100" b="1" dirty="0" smtClean="0"/>
              <a:t> </a:t>
            </a:r>
            <a:r>
              <a:rPr lang="en-GB" sz="5100" b="1" dirty="0" err="1" smtClean="0"/>
              <a:t>τη</a:t>
            </a:r>
            <a:r>
              <a:rPr lang="en-GB" sz="5100" b="1" dirty="0" smtClean="0"/>
              <a:t> </a:t>
            </a:r>
            <a:r>
              <a:rPr lang="en-GB" sz="5100" b="1" dirty="0" err="1" smtClean="0"/>
              <a:t>δημιουργία</a:t>
            </a:r>
            <a:r>
              <a:rPr lang="en-GB" sz="5100" b="1" dirty="0" smtClean="0"/>
              <a:t> </a:t>
            </a:r>
            <a:r>
              <a:rPr lang="en-GB" sz="5100" b="1" dirty="0" err="1" smtClean="0"/>
              <a:t>εθνικού</a:t>
            </a:r>
            <a:r>
              <a:rPr lang="en-GB" sz="5100" b="1" dirty="0" smtClean="0"/>
              <a:t> </a:t>
            </a:r>
            <a:r>
              <a:rPr lang="en-GB" sz="5100" b="1" dirty="0" err="1" smtClean="0"/>
              <a:t>ρεπερτορίου</a:t>
            </a:r>
            <a:r>
              <a:rPr lang="en-GB" sz="5100" b="1" dirty="0" smtClean="0"/>
              <a:t> </a:t>
            </a:r>
            <a:endParaRPr lang="el-GR" sz="5100" b="1" dirty="0" smtClean="0"/>
          </a:p>
          <a:p>
            <a:pPr>
              <a:buNone/>
            </a:pPr>
            <a:r>
              <a:rPr lang="el-GR" sz="5100" b="1" dirty="0" smtClean="0"/>
              <a:t>   Α. </a:t>
            </a:r>
            <a:r>
              <a:rPr lang="en-US" sz="5100" b="1" dirty="0" err="1" smtClean="0"/>
              <a:t>Appadurai</a:t>
            </a:r>
            <a:r>
              <a:rPr lang="en-US" sz="5100" b="1" dirty="0" smtClean="0"/>
              <a:t>, </a:t>
            </a:r>
            <a:r>
              <a:rPr lang="en-US" sz="5100" b="1" i="1" dirty="0" err="1" smtClean="0"/>
              <a:t>gastropolitics</a:t>
            </a:r>
            <a:r>
              <a:rPr lang="en-US" sz="5100" b="1" dirty="0" smtClean="0"/>
              <a:t> </a:t>
            </a:r>
            <a:r>
              <a:rPr lang="el-GR" sz="5100" b="1" dirty="0" smtClean="0"/>
              <a:t>ή </a:t>
            </a:r>
            <a:r>
              <a:rPr lang="el-GR" sz="5100" b="1" dirty="0" err="1" smtClean="0"/>
              <a:t>γαστρο</a:t>
            </a:r>
            <a:r>
              <a:rPr lang="el-GR" sz="5100" b="1" dirty="0" smtClean="0"/>
              <a:t>-πολιτική</a:t>
            </a:r>
            <a:endParaRPr lang="el-GR" sz="5100" dirty="0" smtClean="0"/>
          </a:p>
          <a:p>
            <a:endParaRPr lang="el-GR" sz="4000" dirty="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Τέλη 19</a:t>
            </a:r>
            <a:r>
              <a:rPr lang="el-GR" baseline="30000" dirty="0" smtClean="0"/>
              <a:t>ου</a:t>
            </a:r>
            <a:r>
              <a:rPr lang="el-GR" dirty="0" smtClean="0"/>
              <a:t> αιώνα: διαταραγμένη ψυχική υγεία, </a:t>
            </a:r>
            <a:r>
              <a:rPr lang="el-GR" dirty="0" err="1" smtClean="0"/>
              <a:t>υποχονδρίαση</a:t>
            </a:r>
            <a:r>
              <a:rPr lang="el-GR" dirty="0" smtClean="0"/>
              <a:t> και γυναικεία υστερία…</a:t>
            </a:r>
            <a:endParaRPr lang="el-GR" dirty="0"/>
          </a:p>
        </p:txBody>
      </p:sp>
      <p:pic>
        <p:nvPicPr>
          <p:cNvPr id="1026" name="Picture 2" descr="C:\Users\Χρήστης\Desktop\foto10.png"/>
          <p:cNvPicPr>
            <a:picLocks noGrp="1" noChangeAspect="1" noChangeArrowheads="1"/>
          </p:cNvPicPr>
          <p:nvPr>
            <p:ph idx="1"/>
          </p:nvPr>
        </p:nvPicPr>
        <p:blipFill>
          <a:blip r:embed="rId2" cstate="print"/>
          <a:srcRect/>
          <a:stretch>
            <a:fillRect/>
          </a:stretch>
        </p:blipFill>
        <p:spPr bwMode="auto">
          <a:xfrm>
            <a:off x="2357422" y="2072230"/>
            <a:ext cx="4500593" cy="4500041"/>
          </a:xfrm>
          <a:prstGeom prst="rect">
            <a:avLst/>
          </a:prstGeom>
          <a:noFill/>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714356"/>
            <a:ext cx="8229600" cy="6143644"/>
          </a:xfrm>
        </p:spPr>
        <p:txBody>
          <a:bodyPr>
            <a:normAutofit/>
          </a:bodyPr>
          <a:lstStyle/>
          <a:p>
            <a:pPr>
              <a:buNone/>
            </a:pPr>
            <a:r>
              <a:rPr lang="el-GR" dirty="0" smtClean="0"/>
              <a:t>    Αυτές οι φωτογραφίες, που δημοσιεύθηκαν στο Παρίσι το 1892, απεικονίζουν μια νεαρή γυναίκα με «σπλαχνική υστερική ανορεξία», η οποία σταδιακά εγκατέλειψε το φαγητό ώσπου τελικά ανέπτυξε καχεξία - μια κατάσταση όπου το σώμα είναι τόσο υποσιτισμένο που δεν μπορεί να επανέλθει στα φυσιολογικά του επίπεδα. Τότε, πίστευαν ότι η ανορεξία είναι μία εφηβική ασθένεια που αφορά μόνο κορίτσια.</a:t>
            </a:r>
            <a:endParaRPr lang="el-GR"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80528" y="285728"/>
            <a:ext cx="9181684" cy="6572272"/>
          </a:xfrm>
        </p:spPr>
        <p:txBody>
          <a:bodyPr>
            <a:noAutofit/>
          </a:bodyPr>
          <a:lstStyle/>
          <a:p>
            <a:pPr algn="just">
              <a:buNone/>
            </a:pPr>
            <a:r>
              <a:rPr lang="el-GR" sz="2400" dirty="0" smtClean="0"/>
              <a:t>     Τα αίτια πολλά και σύνθετα: κοινωνικά και ψυχολογικά κατά κύριο λόγο. Ο κοινωνιολόγος </a:t>
            </a:r>
            <a:r>
              <a:rPr lang="el-GR" sz="2400" dirty="0" err="1" smtClean="0"/>
              <a:t>Giddens</a:t>
            </a:r>
            <a:r>
              <a:rPr lang="el-GR" sz="2400" dirty="0" smtClean="0"/>
              <a:t> (2000) συγκρίνει τις φωτογραφίες μιας </a:t>
            </a:r>
            <a:r>
              <a:rPr lang="el-GR" sz="2400" dirty="0" err="1" smtClean="0"/>
              <a:t>Σομαλής</a:t>
            </a:r>
            <a:r>
              <a:rPr lang="el-GR" sz="2400" dirty="0" smtClean="0"/>
              <a:t> και μιας Αμερικανίδας εφήβου και αποφαίνεται ως εξής: </a:t>
            </a:r>
          </a:p>
          <a:p>
            <a:pPr algn="just">
              <a:buNone/>
            </a:pPr>
            <a:r>
              <a:rPr lang="el-GR" sz="2400" dirty="0" smtClean="0"/>
              <a:t>  «Οι εικόνες ενός βαθουλωμένου προσώπου και ενός κοκαλιάρικου κορμιού είναι σχεδόν ταυτόσημες. Η νεαρή κοπέλα στα αριστερά είναι μια </a:t>
            </a:r>
            <a:r>
              <a:rPr lang="el-GR" sz="2400" dirty="0" err="1" smtClean="0"/>
              <a:t>Σομαλή</a:t>
            </a:r>
            <a:r>
              <a:rPr lang="el-GR" sz="2400" dirty="0" smtClean="0"/>
              <a:t> που πεθαίνει από απλή έλλειψη τροφής. Η νέα γυναίκα στα δεξιά είναι μια Αμερικανίδα έφηβος που πεθαίνει επειδή, σε μια κοινωνία της υπεραφθονίας, αποφάσισε να μην τρώει ή να τρώει τόσο λίγο ώστε να μπαίνει σε κίνδυνο η ίδια της η ζωή… Η Αμερικανίδα έφηβος πάσχει από ανορεξία, μια αρρώστια που δεν έχει καμία φυσική αιτία. Κατεχόμενη από το ιδεώδες ενός αδύνατου σώματος κατάφερε τελικά να σταματήσει ολότελα σχεδόν να τρώει. Η ανορεξία και άλλες διατροφικές διαταραχές είναι αρρώστιες των πλουσίων, όχι εκείνων που έχουν λίγη ή καθόλου τροφή. Είναι τελείως άγνωστες στις χώρες του Τρίτου Κόσμου, όπου η τροφή σπανίζει, όπως στην Σομαλία»</a:t>
            </a:r>
          </a:p>
          <a:p>
            <a:pPr algn="just">
              <a:buNone/>
            </a:pPr>
            <a:r>
              <a:rPr lang="el-GR" sz="2400" dirty="0" smtClean="0"/>
              <a:t>	</a:t>
            </a:r>
            <a:endParaRPr lang="el-GR" sz="2400"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4500594"/>
          </a:xfrm>
        </p:spPr>
        <p:txBody>
          <a:bodyPr>
            <a:normAutofit/>
          </a:bodyPr>
          <a:lstStyle/>
          <a:p>
            <a:r>
              <a:rPr lang="el-GR" dirty="0" smtClean="0"/>
              <a:t>Δ. </a:t>
            </a:r>
            <a:r>
              <a:rPr lang="el-GR" dirty="0" err="1" smtClean="0"/>
              <a:t>Τζανάκη</a:t>
            </a:r>
            <a:r>
              <a:rPr lang="el-GR" dirty="0" smtClean="0"/>
              <a:t>, 2016, </a:t>
            </a:r>
            <a:r>
              <a:rPr lang="el-GR" i="1" dirty="0" smtClean="0"/>
              <a:t>Ιστορία της [μη]κανονικότητας: εισαγωγή στην ιστορία του </a:t>
            </a:r>
            <a:r>
              <a:rPr lang="el-GR" i="1" dirty="0" err="1" smtClean="0"/>
              <a:t>εκθηλυσμού</a:t>
            </a:r>
            <a:r>
              <a:rPr lang="el-GR" i="1" dirty="0" smtClean="0"/>
              <a:t>, της υστερίας, του αυνανισμού, της ομοφυλοφιλίας και της πορνείας στον Μεσοπόλεμο, </a:t>
            </a:r>
            <a:r>
              <a:rPr lang="el-GR" dirty="0" smtClean="0"/>
              <a:t>Αθήνα: Ασίνη</a:t>
            </a:r>
            <a:endParaRPr lang="el-GR" dirty="0"/>
          </a:p>
        </p:txBody>
      </p:sp>
      <p:sp>
        <p:nvSpPr>
          <p:cNvPr id="3" name="2 - Θέση περιεχομένου"/>
          <p:cNvSpPr>
            <a:spLocks noGrp="1"/>
          </p:cNvSpPr>
          <p:nvPr>
            <p:ph idx="1"/>
          </p:nvPr>
        </p:nvSpPr>
        <p:spPr>
          <a:xfrm>
            <a:off x="457200" y="4786322"/>
            <a:ext cx="8229600" cy="1339841"/>
          </a:xfrm>
        </p:spPr>
        <p:txBody>
          <a:bodyPr/>
          <a:lstStyle/>
          <a:p>
            <a:pPr>
              <a:buNone/>
            </a:pPr>
            <a:endParaRPr lang="el-GR"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l-GR" dirty="0" smtClean="0"/>
              <a:t>Τα άσυλα, το ανήθικο, υστερικό (γυναικείο) σώμα και η σωστή διατροφή με άφθονα γαλακτοκομικά!</a:t>
            </a:r>
            <a:endParaRPr lang="el-GR" dirty="0"/>
          </a:p>
        </p:txBody>
      </p:sp>
      <p:sp>
        <p:nvSpPr>
          <p:cNvPr id="3" name="2 - Θέση περιεχομένου"/>
          <p:cNvSpPr>
            <a:spLocks noGrp="1"/>
          </p:cNvSpPr>
          <p:nvPr>
            <p:ph idx="1"/>
          </p:nvPr>
        </p:nvSpPr>
        <p:spPr>
          <a:xfrm>
            <a:off x="457200" y="2357430"/>
            <a:ext cx="8229600" cy="3768733"/>
          </a:xfrm>
        </p:spPr>
        <p:txBody>
          <a:bodyPr/>
          <a:lstStyle/>
          <a:p>
            <a:pPr>
              <a:buNone/>
            </a:pPr>
            <a:r>
              <a:rPr lang="el-GR" dirty="0" smtClean="0"/>
              <a:t>   Η Πηνελόπη Δέλτα, ο Δραγούμης το σανατόριο στη Βέρνη και οι μέθοδοι θεραπείας του </a:t>
            </a:r>
            <a:r>
              <a:rPr lang="el-GR" dirty="0" err="1" smtClean="0"/>
              <a:t>Ντιμπουά</a:t>
            </a:r>
            <a:r>
              <a:rPr lang="el-GR" dirty="0" smtClean="0"/>
              <a:t>…</a:t>
            </a:r>
            <a:endParaRPr lang="el-GR" dirty="0"/>
          </a:p>
        </p:txBody>
      </p:sp>
    </p:spTree>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Το Σώμα: ατομική ή συλλογική υπόθεση;</a:t>
            </a:r>
            <a:endParaRPr lang="el-GR" dirty="0"/>
          </a:p>
        </p:txBody>
      </p:sp>
      <p:sp>
        <p:nvSpPr>
          <p:cNvPr id="3" name="2 - Θέση περιεχομένου"/>
          <p:cNvSpPr>
            <a:spLocks noGrp="1"/>
          </p:cNvSpPr>
          <p:nvPr>
            <p:ph idx="1"/>
          </p:nvPr>
        </p:nvSpPr>
        <p:spPr>
          <a:xfrm>
            <a:off x="0" y="1600200"/>
            <a:ext cx="9001156" cy="5257800"/>
          </a:xfrm>
        </p:spPr>
        <p:txBody>
          <a:bodyPr>
            <a:normAutofit fontScale="77500" lnSpcReduction="20000"/>
          </a:bodyPr>
          <a:lstStyle/>
          <a:p>
            <a:pPr>
              <a:buNone/>
            </a:pPr>
            <a:r>
              <a:rPr lang="el-GR" dirty="0" smtClean="0"/>
              <a:t>     </a:t>
            </a:r>
            <a:r>
              <a:rPr lang="el-GR" sz="3400" dirty="0" smtClean="0"/>
              <a:t>Το ανθρώπινο σώμα αποτελεί τόσο μια φυσική όσο και μια κοινωνική πραγματικότητα που υπόκειται σε πλήθος κοινωνικών πιέσεων και περιορισμών. Υπάρχει μια συνεχής και αμφίδρομη ανταλλαγή μηνυμάτων ανάμεσα στις δύο  διαστάσεις που συνιστούν το πολυσύνθετο της ενσώματης εμπειρίας. Τελικά η νευρική ανορεξία, αλλά και άλλες διατροφικές διαταραχές, όπως η βουλιμία, μπορούν να θεωρηθούν ως δραματικές συνέπειες   της διαταραγμένης σύγχρονης κοινωνικότητας. Πραγματικά κάτι πάει στραβά με τη σύγχρονη κουλτούρα, την κουλτούρα της υπερκατανάλωσης και της “απώλειας της οντολογικής ασφάλειας” (</a:t>
            </a:r>
            <a:r>
              <a:rPr lang="el-GR" sz="3400" dirty="0" err="1" smtClean="0"/>
              <a:t>Giddens</a:t>
            </a:r>
            <a:r>
              <a:rPr lang="el-GR" sz="3400" dirty="0" smtClean="0"/>
              <a:t>, 1991). Οι διατροφικές διαταραχές είναι ένα πολύπλοκο φαινόμενο που δημιουργεί έναν φαύλο κύκλο ενοχών, χαμηλής αυτοεκτίμησης και απώλειας οποιασδήποτε κοινωνικότητας</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Βιομηχανία της Μόδας &amp; η Τυραννία του κοκαλιάρικου σώματος…</a:t>
            </a:r>
            <a:endParaRPr lang="el-GR" dirty="0"/>
          </a:p>
        </p:txBody>
      </p:sp>
      <p:pic>
        <p:nvPicPr>
          <p:cNvPr id="4" name="Picture 2" descr="C:\Users\BALIA\Contacts\Pictures\GENDER\anorexia.png"/>
          <p:cNvPicPr>
            <a:picLocks noGrp="1" noChangeAspect="1" noChangeArrowheads="1"/>
          </p:cNvPicPr>
          <p:nvPr>
            <p:ph idx="1"/>
          </p:nvPr>
        </p:nvPicPr>
        <p:blipFill>
          <a:blip r:embed="rId2" cstate="print"/>
          <a:srcRect/>
          <a:stretch>
            <a:fillRect/>
          </a:stretch>
        </p:blipFill>
        <p:spPr bwMode="auto">
          <a:xfrm>
            <a:off x="1428750" y="2434430"/>
            <a:ext cx="6286500" cy="3780651"/>
          </a:xfrm>
          <a:prstGeom prst="rect">
            <a:avLst/>
          </a:prstGeom>
          <a:noFill/>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«Σε ήθελα στεγνή </a:t>
            </a:r>
            <a:r>
              <a:rPr lang="el-GR" dirty="0" err="1" smtClean="0"/>
              <a:t>μοντελάρα</a:t>
            </a:r>
            <a:r>
              <a:rPr lang="el-GR" dirty="0" smtClean="0"/>
              <a:t>… </a:t>
            </a:r>
            <a:br>
              <a:rPr lang="el-GR" dirty="0" smtClean="0"/>
            </a:br>
            <a:r>
              <a:rPr lang="el-GR" dirty="0" smtClean="0"/>
              <a:t>Δεν είσαι υλικό για να δουλέψω πάνω του…»</a:t>
            </a:r>
            <a:endParaRPr lang="el-GR" dirty="0"/>
          </a:p>
        </p:txBody>
      </p:sp>
      <p:pic>
        <p:nvPicPr>
          <p:cNvPr id="1026" name="Picture 2" descr="C:\Users\Χρήστης\Desktop\next2.jpg"/>
          <p:cNvPicPr>
            <a:picLocks noGrp="1" noChangeAspect="1" noChangeArrowheads="1"/>
          </p:cNvPicPr>
          <p:nvPr>
            <p:ph idx="1"/>
          </p:nvPr>
        </p:nvPicPr>
        <p:blipFill>
          <a:blip r:embed="rId2" cstate="print"/>
          <a:srcRect/>
          <a:stretch>
            <a:fillRect/>
          </a:stretch>
        </p:blipFill>
        <p:spPr bwMode="auto">
          <a:xfrm>
            <a:off x="1262062" y="2212975"/>
            <a:ext cx="6619875" cy="3771900"/>
          </a:xfrm>
          <a:prstGeom prst="rect">
            <a:avLst/>
          </a:prstGeom>
          <a:noFill/>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a:xfrm>
            <a:off x="214282" y="1600200"/>
            <a:ext cx="8472518" cy="5257800"/>
          </a:xfrm>
        </p:spPr>
        <p:txBody>
          <a:bodyPr>
            <a:normAutofit fontScale="85000" lnSpcReduction="20000"/>
          </a:bodyPr>
          <a:lstStyle/>
          <a:p>
            <a:r>
              <a:rPr lang="en-US" dirty="0" smtClean="0"/>
              <a:t>“What does it mean to Be Fat, Thin, and Female?” in </a:t>
            </a:r>
            <a:r>
              <a:rPr lang="en-US" i="1" dirty="0" smtClean="0"/>
              <a:t>The Anthropology of Food and the Body. Gender, Meaning and Power,</a:t>
            </a:r>
            <a:r>
              <a:rPr lang="en-US" dirty="0" smtClean="0"/>
              <a:t> 1999, C. </a:t>
            </a:r>
            <a:r>
              <a:rPr lang="en-US" dirty="0" err="1" smtClean="0"/>
              <a:t>Counihan</a:t>
            </a:r>
            <a:r>
              <a:rPr lang="en-US" dirty="0" smtClean="0"/>
              <a:t> (</a:t>
            </a:r>
            <a:r>
              <a:rPr lang="en-US" dirty="0" err="1" smtClean="0"/>
              <a:t>ed</a:t>
            </a:r>
            <a:r>
              <a:rPr lang="en-US" dirty="0" smtClean="0"/>
              <a:t>), </a:t>
            </a:r>
            <a:r>
              <a:rPr lang="en-US" dirty="0" err="1" smtClean="0"/>
              <a:t>Routledge</a:t>
            </a:r>
            <a:endParaRPr lang="en-US" dirty="0" smtClean="0"/>
          </a:p>
          <a:p>
            <a:r>
              <a:rPr lang="en-US" dirty="0" smtClean="0"/>
              <a:t>“Anorexia Nervosa: Psychopathology as the Crystallization of Culture”, </a:t>
            </a:r>
            <a:r>
              <a:rPr lang="en-US" i="1" dirty="0" smtClean="0"/>
              <a:t>Susan </a:t>
            </a:r>
            <a:r>
              <a:rPr lang="en-US" i="1" dirty="0" err="1" smtClean="0"/>
              <a:t>Bordo</a:t>
            </a:r>
            <a:r>
              <a:rPr lang="en-US" i="1" dirty="0" smtClean="0"/>
              <a:t> in Food and Culture: A Reader,</a:t>
            </a:r>
            <a:r>
              <a:rPr lang="en-US" dirty="0" smtClean="0"/>
              <a:t> C. </a:t>
            </a:r>
            <a:r>
              <a:rPr lang="en-US" dirty="0" err="1" smtClean="0"/>
              <a:t>Counihan</a:t>
            </a:r>
            <a:r>
              <a:rPr lang="en-US" dirty="0" smtClean="0"/>
              <a:t> and P. Van </a:t>
            </a:r>
            <a:r>
              <a:rPr lang="en-US" dirty="0" err="1" smtClean="0"/>
              <a:t>Esterik</a:t>
            </a:r>
            <a:r>
              <a:rPr lang="en-US" dirty="0" smtClean="0"/>
              <a:t> (</a:t>
            </a:r>
            <a:r>
              <a:rPr lang="en-US" dirty="0" err="1" smtClean="0"/>
              <a:t>eds</a:t>
            </a:r>
            <a:r>
              <a:rPr lang="en-US" dirty="0" smtClean="0"/>
              <a:t>), 1997, </a:t>
            </a:r>
            <a:r>
              <a:rPr lang="en-US" dirty="0" err="1" smtClean="0"/>
              <a:t>Routlege</a:t>
            </a:r>
            <a:endParaRPr lang="en-US" dirty="0" smtClean="0"/>
          </a:p>
          <a:p>
            <a:r>
              <a:rPr lang="en-US" dirty="0" smtClean="0"/>
              <a:t>“ Interpreting Starvation” by S. </a:t>
            </a:r>
            <a:r>
              <a:rPr lang="en-US" dirty="0" err="1" smtClean="0"/>
              <a:t>Orbach</a:t>
            </a:r>
            <a:r>
              <a:rPr lang="en-US" dirty="0" smtClean="0"/>
              <a:t> in </a:t>
            </a:r>
            <a:r>
              <a:rPr lang="en-US" i="1" dirty="0" smtClean="0"/>
              <a:t> Consuming Passions. Food in the Age of Anxiety,</a:t>
            </a:r>
            <a:r>
              <a:rPr lang="en-US" dirty="0" smtClean="0"/>
              <a:t> </a:t>
            </a:r>
            <a:r>
              <a:rPr lang="en-US" dirty="0" err="1" smtClean="0"/>
              <a:t>Griffinths</a:t>
            </a:r>
            <a:r>
              <a:rPr lang="en-US" dirty="0" smtClean="0"/>
              <a:t> and Wallace (</a:t>
            </a:r>
            <a:r>
              <a:rPr lang="en-US" dirty="0" err="1" smtClean="0"/>
              <a:t>eds</a:t>
            </a:r>
            <a:r>
              <a:rPr lang="en-US" dirty="0" smtClean="0"/>
              <a:t>), 1998 </a:t>
            </a:r>
          </a:p>
          <a:p>
            <a:r>
              <a:rPr lang="en-US" dirty="0" err="1" smtClean="0"/>
              <a:t>Orbach</a:t>
            </a:r>
            <a:r>
              <a:rPr lang="en-US" dirty="0" smtClean="0"/>
              <a:t>, S, 1978, </a:t>
            </a:r>
            <a:r>
              <a:rPr lang="en-US" i="1" dirty="0" smtClean="0"/>
              <a:t>Fat is a Feminist issue,</a:t>
            </a:r>
            <a:r>
              <a:rPr lang="en-US" dirty="0" smtClean="0"/>
              <a:t> Paddington Press, London</a:t>
            </a:r>
          </a:p>
          <a:p>
            <a:r>
              <a:rPr lang="en-US" dirty="0" err="1" smtClean="0"/>
              <a:t>Orbach</a:t>
            </a:r>
            <a:r>
              <a:rPr lang="en-US" dirty="0" smtClean="0"/>
              <a:t>, S, 1986, </a:t>
            </a:r>
            <a:r>
              <a:rPr lang="en-US" i="1" dirty="0" smtClean="0"/>
              <a:t>Hunger Strike: The Anorectic Struggle as a Metaphor of Our Age,</a:t>
            </a:r>
            <a:r>
              <a:rPr lang="en-US" dirty="0" smtClean="0"/>
              <a:t> Faber and Faber, London</a:t>
            </a:r>
            <a:endParaRPr lang="el-GR" dirty="0" smtClean="0"/>
          </a:p>
          <a:p>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DejaVu Sans Condensed" pitchFamily="34" charset="0"/>
                <a:ea typeface="DejaVu Sans Condensed" pitchFamily="34" charset="0"/>
                <a:cs typeface="DejaVu Sans Condensed" pitchFamily="34" charset="0"/>
              </a:rPr>
              <a:t>Χαμένοι κόσμοι, απουσίες, ασυνέχειες…</a:t>
            </a:r>
            <a:endParaRPr lang="el-GR" dirty="0">
              <a:latin typeface="DejaVu Sans Condensed" pitchFamily="34" charset="0"/>
              <a:ea typeface="DejaVu Sans Condensed" pitchFamily="34" charset="0"/>
              <a:cs typeface="DejaVu Sans Condensed" pitchFamily="34" charset="0"/>
            </a:endParaRPr>
          </a:p>
        </p:txBody>
      </p:sp>
      <p:pic>
        <p:nvPicPr>
          <p:cNvPr id="4" name="Picture 2" descr="C:\Users\BALIA\Contacts\Pictures\Εβραιούπολη\2.jpg"/>
          <p:cNvPicPr>
            <a:picLocks noGrp="1" noChangeAspect="1" noChangeArrowheads="1"/>
          </p:cNvPicPr>
          <p:nvPr>
            <p:ph idx="1"/>
          </p:nvPr>
        </p:nvPicPr>
        <p:blipFill>
          <a:blip r:embed="rId2" cstate="print"/>
          <a:srcRect/>
          <a:stretch>
            <a:fillRect/>
          </a:stretch>
        </p:blipFill>
        <p:spPr bwMode="auto">
          <a:xfrm>
            <a:off x="1533525" y="1986884"/>
            <a:ext cx="6076950" cy="446645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214446"/>
          </a:xfrm>
        </p:spPr>
        <p:txBody>
          <a:bodyPr>
            <a:normAutofit fontScale="90000"/>
          </a:bodyPr>
          <a:lstStyle/>
          <a:p>
            <a:r>
              <a:rPr lang="en-US" sz="3600" b="1" dirty="0" smtClean="0"/>
              <a:t>Lupton D, 1994, </a:t>
            </a:r>
            <a:r>
              <a:rPr lang="el-GR" sz="3600" b="1" dirty="0" smtClean="0"/>
              <a:t>«</a:t>
            </a:r>
            <a:r>
              <a:rPr lang="en-US" sz="3600" b="1" dirty="0" smtClean="0"/>
              <a:t>Food, Memory and meaning: the symbolic and social nature of food events</a:t>
            </a:r>
            <a:r>
              <a:rPr lang="el-GR" sz="3600" b="1" dirty="0" smtClean="0"/>
              <a:t>»</a:t>
            </a:r>
            <a:r>
              <a:rPr lang="en-US" sz="3600" b="1" dirty="0" smtClean="0"/>
              <a:t>, </a:t>
            </a:r>
            <a:r>
              <a:rPr lang="en-US" sz="3600" b="1" i="1" dirty="0" smtClean="0"/>
              <a:t>The Sociological Review</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n-US" dirty="0" smtClean="0"/>
              <a:t> </a:t>
            </a:r>
            <a:endParaRPr lang="el-GR" dirty="0"/>
          </a:p>
        </p:txBody>
      </p:sp>
      <p:sp>
        <p:nvSpPr>
          <p:cNvPr id="4" name="3 - Ορθογώνιο"/>
          <p:cNvSpPr/>
          <p:nvPr/>
        </p:nvSpPr>
        <p:spPr>
          <a:xfrm>
            <a:off x="500034" y="1714488"/>
            <a:ext cx="8358246" cy="5405855"/>
          </a:xfrm>
          <a:prstGeom prst="rect">
            <a:avLst/>
          </a:prstGeom>
        </p:spPr>
        <p:txBody>
          <a:bodyPr wrap="square">
            <a:spAutoFit/>
          </a:bodyPr>
          <a:lstStyle/>
          <a:p>
            <a:r>
              <a:rPr lang="el-GR" sz="2800" dirty="0" smtClean="0"/>
              <a:t>«Δεδομένου ότι η τροφή είναι ένα κομμάτι του υλικού κόσμου το οποίο ενσωματώνει και οργανώνει τη σχέση μας με το παρελθόν με τρόπους κοινωνικά σημαντικούς, η σχέση ανάμεσα στις διατροφικές προτιμήσεις και τη μνήμη μπορεί να θεωρηθεί συμβιωτική. Η γεύση, η μυρωδιά η υφή του φαγητού μπορούν να ελκύουν μνήμες από προηγούμενες εμπειρίες και γεγονότα σχετικά με το φαγητό, ενώ η μνήμη μπορεί νε θέτει περιορισμούς στις διατροφικές μας προτιμήσεις και στις επιλογές μας»… Το φαγητό είναι τμήμα της συμμετοχικής κοινωνικής εμπειρίας» </a:t>
            </a:r>
            <a:r>
              <a:rPr lang="el-GR" sz="2800" i="1" dirty="0" smtClean="0"/>
              <a:t>(</a:t>
            </a:r>
            <a:r>
              <a:rPr lang="el-GR" sz="2800" i="1" dirty="0" err="1" smtClean="0"/>
              <a:t>shared</a:t>
            </a:r>
            <a:r>
              <a:rPr lang="el-GR" sz="2800" i="1" dirty="0" smtClean="0"/>
              <a:t> </a:t>
            </a:r>
            <a:r>
              <a:rPr lang="el-GR" sz="2800" i="1" dirty="0" err="1" smtClean="0"/>
              <a:t>cultural</a:t>
            </a:r>
            <a:r>
              <a:rPr lang="el-GR" sz="2800" i="1" dirty="0" smtClean="0"/>
              <a:t> </a:t>
            </a:r>
            <a:r>
              <a:rPr lang="el-GR" sz="2800" i="1" dirty="0" err="1" smtClean="0"/>
              <a:t>experience</a:t>
            </a:r>
            <a:r>
              <a:rPr lang="el-GR" sz="2800" i="1" dirty="0" smtClean="0"/>
              <a:t>)</a:t>
            </a:r>
            <a:endParaRPr lang="el-GR" sz="2800" dirty="0"/>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500042"/>
            <a:ext cx="9144000" cy="6215106"/>
          </a:xfrm>
        </p:spPr>
        <p:txBody>
          <a:bodyPr>
            <a:normAutofit fontScale="92500"/>
          </a:bodyPr>
          <a:lstStyle/>
          <a:p>
            <a:pPr>
              <a:buNone/>
            </a:pPr>
            <a:r>
              <a:rPr lang="el-GR" dirty="0" smtClean="0"/>
              <a:t>    «Οι ψυχές εκείνων που χάσαμε μπορεί να βρίσκουν καταφύγιο σε άψυχα αντικείμενα. Δεν εμφανίζονται παρά μόνο τη στιγμή που θα αισθανθούν εκεί κοντά την παρουσία μας και μας καλούν τότε να τους αναγνωρίσουμε, να τους λυτρώσουμε από τον θάνατο. Μπορεί, πράγματι, να είναι αδύνατον ν’ ανακληθεί το παρελθόν τη στιγμή που το θέλεις, ζωντανεύει όμως όταν αναπάντεχα, στον δρόμο μας, ερχόμαστε αντιμέτωποι με τη μυρωδιά, τη γεύση ή την ουσία κάποιου αδρανούς παράγοντα από το παρελθόν»</a:t>
            </a:r>
            <a:br>
              <a:rPr lang="el-GR" dirty="0" smtClean="0"/>
            </a:br>
            <a:r>
              <a:rPr lang="el-GR" dirty="0" smtClean="0"/>
              <a:t>(Νόρμαν </a:t>
            </a:r>
            <a:r>
              <a:rPr lang="el-GR" dirty="0" err="1" smtClean="0"/>
              <a:t>Μάνεα</a:t>
            </a:r>
            <a:r>
              <a:rPr lang="el-GR" dirty="0" smtClean="0"/>
              <a:t>,</a:t>
            </a:r>
            <a:r>
              <a:rPr lang="el-GR" i="1" dirty="0" smtClean="0"/>
              <a:t> Οκτώβρης, Οχτώ το πρωί, </a:t>
            </a:r>
            <a:r>
              <a:rPr lang="el-GR" dirty="0" smtClean="0"/>
              <a:t>2011: 44-45)</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Μια μελέτη περίπτωσης: </a:t>
            </a:r>
            <a:br>
              <a:rPr lang="el-GR" dirty="0" smtClean="0"/>
            </a:br>
            <a:r>
              <a:rPr lang="el-GR" dirty="0" smtClean="0"/>
              <a:t>τα ναζιστικά </a:t>
            </a:r>
            <a:r>
              <a:rPr lang="el-GR" dirty="0" err="1" smtClean="0"/>
              <a:t>στρατοπεδα</a:t>
            </a:r>
            <a:r>
              <a:rPr lang="el-GR" dirty="0" smtClean="0"/>
              <a:t>…</a:t>
            </a:r>
            <a:endParaRPr lang="el-GR" dirty="0"/>
          </a:p>
        </p:txBody>
      </p:sp>
      <p:pic>
        <p:nvPicPr>
          <p:cNvPr id="3075" name="Picture 3" descr="C:\Users\Χρήστης\Desktop\20180318_132438.jpg"/>
          <p:cNvPicPr>
            <a:picLocks noGrp="1" noChangeAspect="1" noChangeArrowheads="1"/>
          </p:cNvPicPr>
          <p:nvPr>
            <p:ph idx="1"/>
          </p:nvPr>
        </p:nvPicPr>
        <p:blipFill>
          <a:blip r:embed="rId2" cstate="print"/>
          <a:srcRect/>
          <a:stretch>
            <a:fillRect/>
          </a:stretch>
        </p:blipFill>
        <p:spPr bwMode="auto">
          <a:xfrm rot="5400000">
            <a:off x="2211685" y="1211561"/>
            <a:ext cx="4720629" cy="5857916"/>
          </a:xfrm>
          <a:prstGeom prst="rect">
            <a:avLst/>
          </a:prstGeom>
          <a:noFill/>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BALIA\Contacts\Pictures\Εβραιούπολη\evrei-kunio.jpg"/>
          <p:cNvPicPr>
            <a:picLocks noGrp="1" noChangeAspect="1" noChangeArrowheads="1"/>
          </p:cNvPicPr>
          <p:nvPr>
            <p:ph idx="1"/>
          </p:nvPr>
        </p:nvPicPr>
        <p:blipFill>
          <a:blip r:embed="rId2" cstate="print"/>
          <a:srcRect/>
          <a:stretch>
            <a:fillRect/>
          </a:stretch>
        </p:blipFill>
        <p:spPr bwMode="auto">
          <a:xfrm>
            <a:off x="467544" y="260648"/>
            <a:ext cx="8352928" cy="6408712"/>
          </a:xfrm>
          <a:prstGeom prst="rect">
            <a:avLst/>
          </a:prstGeom>
          <a:noFill/>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Χρήστης\Desktop\20180318_120803.jpg"/>
          <p:cNvPicPr>
            <a:picLocks noGrp="1" noChangeAspect="1" noChangeArrowheads="1"/>
          </p:cNvPicPr>
          <p:nvPr>
            <p:ph idx="1"/>
          </p:nvPr>
        </p:nvPicPr>
        <p:blipFill>
          <a:blip r:embed="rId2" cstate="print"/>
          <a:srcRect/>
          <a:stretch>
            <a:fillRect/>
          </a:stretch>
        </p:blipFill>
        <p:spPr bwMode="auto">
          <a:xfrm rot="5400000">
            <a:off x="1821637" y="-178620"/>
            <a:ext cx="6072230" cy="7143802"/>
          </a:xfrm>
          <a:prstGeom prst="rect">
            <a:avLst/>
          </a:prstGeom>
          <a:noFill/>
        </p:spPr>
      </p:pic>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normAutofit fontScale="90000"/>
          </a:bodyPr>
          <a:lstStyle/>
          <a:p>
            <a:r>
              <a:rPr lang="en-US" b="1" dirty="0" smtClean="0"/>
              <a:t>Primo Levi, </a:t>
            </a:r>
            <a:r>
              <a:rPr lang="el-GR" b="1" dirty="0" smtClean="0"/>
              <a:t>«Εάν Αυτό είναι ο Άνθρωπος»</a:t>
            </a:r>
            <a:endParaRPr lang="el-GR" dirty="0"/>
          </a:p>
        </p:txBody>
      </p:sp>
      <p:sp>
        <p:nvSpPr>
          <p:cNvPr id="3" name="2 - Θέση περιεχομένου"/>
          <p:cNvSpPr>
            <a:spLocks noGrp="1"/>
          </p:cNvSpPr>
          <p:nvPr>
            <p:ph idx="1"/>
          </p:nvPr>
        </p:nvSpPr>
        <p:spPr>
          <a:xfrm>
            <a:off x="2771800" y="1000108"/>
            <a:ext cx="5915000" cy="5741260"/>
          </a:xfrm>
        </p:spPr>
        <p:txBody>
          <a:bodyPr>
            <a:normAutofit fontScale="25000" lnSpcReduction="20000"/>
          </a:bodyPr>
          <a:lstStyle/>
          <a:p>
            <a:pPr>
              <a:buNone/>
            </a:pPr>
            <a:endParaRPr lang="el-GR" dirty="0" smtClean="0"/>
          </a:p>
          <a:p>
            <a:pPr>
              <a:buNone/>
            </a:pPr>
            <a:r>
              <a:rPr lang="el-GR" sz="7200" i="1" dirty="0" smtClean="0"/>
              <a:t>Εσείς που ήσυχοι ζείτε </a:t>
            </a:r>
            <a:endParaRPr lang="el-GR" sz="7200" dirty="0" smtClean="0"/>
          </a:p>
          <a:p>
            <a:pPr>
              <a:buNone/>
            </a:pPr>
            <a:r>
              <a:rPr lang="el-GR" sz="7200" i="1" dirty="0" smtClean="0"/>
              <a:t>Στο ζεστό σας σπίτι</a:t>
            </a:r>
            <a:endParaRPr lang="el-GR" sz="7200" dirty="0" smtClean="0"/>
          </a:p>
          <a:p>
            <a:pPr>
              <a:buNone/>
            </a:pPr>
            <a:r>
              <a:rPr lang="el-GR" sz="7200" i="1" dirty="0" smtClean="0"/>
              <a:t>Και το βράδυ γυρνώντας θα βρείτε</a:t>
            </a:r>
            <a:endParaRPr lang="el-GR" sz="7200" dirty="0" smtClean="0"/>
          </a:p>
          <a:p>
            <a:pPr>
              <a:buNone/>
            </a:pPr>
            <a:r>
              <a:rPr lang="el-GR" sz="7200" i="1" dirty="0" smtClean="0"/>
              <a:t>Φαγητό και πρόσωπα φίλων</a:t>
            </a:r>
            <a:endParaRPr lang="el-GR" sz="7200" dirty="0" smtClean="0"/>
          </a:p>
          <a:p>
            <a:pPr>
              <a:buNone/>
            </a:pPr>
            <a:r>
              <a:rPr lang="el-GR" sz="7200" i="1" dirty="0" smtClean="0"/>
              <a:t>Σκεφτείτε αν αυτό είναι ο άντρας</a:t>
            </a:r>
            <a:endParaRPr lang="el-GR" sz="7200" dirty="0" smtClean="0"/>
          </a:p>
          <a:p>
            <a:pPr>
              <a:buNone/>
            </a:pPr>
            <a:r>
              <a:rPr lang="el-GR" sz="7200" i="1" dirty="0" smtClean="0"/>
              <a:t>Αυτός</a:t>
            </a:r>
            <a:endParaRPr lang="el-GR" sz="7200" dirty="0" smtClean="0"/>
          </a:p>
          <a:p>
            <a:pPr>
              <a:buNone/>
            </a:pPr>
            <a:r>
              <a:rPr lang="el-GR" sz="7200" i="1" dirty="0" smtClean="0"/>
              <a:t>Που δουλεύει στη λάσπη</a:t>
            </a:r>
            <a:endParaRPr lang="el-GR" sz="7200" dirty="0" smtClean="0"/>
          </a:p>
          <a:p>
            <a:pPr>
              <a:buNone/>
            </a:pPr>
            <a:r>
              <a:rPr lang="el-GR" sz="7200" i="1" dirty="0" smtClean="0"/>
              <a:t>Που δεν ησυχάζει ποτέ</a:t>
            </a:r>
            <a:endParaRPr lang="el-GR" sz="7200" dirty="0" smtClean="0"/>
          </a:p>
          <a:p>
            <a:pPr>
              <a:buNone/>
            </a:pPr>
            <a:r>
              <a:rPr lang="el-GR" sz="7200" i="1" dirty="0" smtClean="0"/>
              <a:t>Που παλεύει για λίγο ψωμί</a:t>
            </a:r>
            <a:endParaRPr lang="el-GR" sz="7200" dirty="0" smtClean="0"/>
          </a:p>
          <a:p>
            <a:pPr>
              <a:buNone/>
            </a:pPr>
            <a:r>
              <a:rPr lang="el-GR" sz="7200" i="1" dirty="0" smtClean="0"/>
              <a:t>Που πεθαίνει για ένα ναι ή ένα όχι.</a:t>
            </a:r>
            <a:endParaRPr lang="el-GR" sz="7200" dirty="0" smtClean="0"/>
          </a:p>
          <a:p>
            <a:pPr>
              <a:buNone/>
            </a:pPr>
            <a:r>
              <a:rPr lang="el-GR" sz="7200" i="1" dirty="0" smtClean="0"/>
              <a:t>Σκεφτείτε εάν αυτό είναι η γυναίκα</a:t>
            </a:r>
            <a:endParaRPr lang="el-GR" sz="7200" dirty="0" smtClean="0"/>
          </a:p>
          <a:p>
            <a:pPr>
              <a:buNone/>
            </a:pPr>
            <a:r>
              <a:rPr lang="el-GR" sz="7200" i="1" dirty="0" smtClean="0"/>
              <a:t>Αυτή</a:t>
            </a:r>
            <a:endParaRPr lang="el-GR" sz="7200" dirty="0" smtClean="0"/>
          </a:p>
          <a:p>
            <a:pPr>
              <a:buNone/>
            </a:pPr>
            <a:r>
              <a:rPr lang="el-GR" sz="7200" i="1" dirty="0" smtClean="0"/>
              <a:t>Που έχασε</a:t>
            </a:r>
            <a:endParaRPr lang="el-GR" sz="7200" dirty="0" smtClean="0"/>
          </a:p>
          <a:p>
            <a:pPr>
              <a:buNone/>
            </a:pPr>
            <a:r>
              <a:rPr lang="el-GR" sz="7200" i="1" dirty="0" smtClean="0"/>
              <a:t>Τ’ όνομά της, τα μαλλιά της</a:t>
            </a:r>
            <a:endParaRPr lang="el-GR" sz="7200" dirty="0" smtClean="0"/>
          </a:p>
          <a:p>
            <a:pPr>
              <a:buNone/>
            </a:pPr>
            <a:r>
              <a:rPr lang="el-GR" sz="7200" i="1" dirty="0" smtClean="0"/>
              <a:t>Τη δύναμη να θυμάται</a:t>
            </a:r>
            <a:endParaRPr lang="el-GR" sz="7200" dirty="0" smtClean="0"/>
          </a:p>
          <a:p>
            <a:pPr>
              <a:buNone/>
            </a:pPr>
            <a:r>
              <a:rPr lang="el-GR" sz="7200" i="1" dirty="0" smtClean="0"/>
              <a:t>Κρύο το στήθος άδεια τα μάτια</a:t>
            </a:r>
            <a:endParaRPr lang="el-GR" sz="7200" dirty="0" smtClean="0"/>
          </a:p>
          <a:p>
            <a:pPr>
              <a:buNone/>
            </a:pPr>
            <a:r>
              <a:rPr lang="el-GR" sz="7200" i="1" dirty="0" smtClean="0"/>
              <a:t>Σαν βάτραχος το χειμώνα.</a:t>
            </a:r>
            <a:endParaRPr lang="el-GR" sz="7200" dirty="0" smtClean="0"/>
          </a:p>
          <a:p>
            <a:pPr>
              <a:buNone/>
            </a:pPr>
            <a:r>
              <a:rPr lang="el-GR" sz="7200" i="1" dirty="0" smtClean="0"/>
              <a:t>Σκεφτείτε ότι έχει συμβεί</a:t>
            </a:r>
            <a:endParaRPr lang="el-GR" sz="7200" dirty="0" smtClean="0"/>
          </a:p>
          <a:p>
            <a:pPr>
              <a:buNone/>
            </a:pPr>
            <a:r>
              <a:rPr lang="el-GR" sz="7200" i="1" dirty="0" smtClean="0"/>
              <a:t>Τις λέξεις αυτές σας ορίζω</a:t>
            </a:r>
            <a:endParaRPr lang="el-GR" sz="7200" dirty="0" smtClean="0"/>
          </a:p>
          <a:p>
            <a:pPr>
              <a:buNone/>
            </a:pPr>
            <a:r>
              <a:rPr lang="el-GR" sz="7200" i="1" dirty="0" smtClean="0"/>
              <a:t>Γράψτε τις στην καρδιά σας</a:t>
            </a:r>
            <a:endParaRPr lang="el-GR" sz="7200" dirty="0" smtClean="0"/>
          </a:p>
          <a:p>
            <a:pPr>
              <a:buNone/>
            </a:pPr>
            <a:r>
              <a:rPr lang="el-GR" sz="7200" i="1" dirty="0" smtClean="0"/>
              <a:t>Στο σπίτι, στο δρόμο</a:t>
            </a:r>
            <a:endParaRPr lang="el-GR" sz="7200" dirty="0" smtClean="0"/>
          </a:p>
          <a:p>
            <a:endParaRPr lang="el-GR" sz="7200"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έννοια της </a:t>
            </a:r>
            <a:r>
              <a:rPr lang="el-GR" dirty="0" err="1" smtClean="0"/>
              <a:t>βιοπολιτικής</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r>
              <a:rPr lang="en-US" dirty="0" smtClean="0"/>
              <a:t>G. </a:t>
            </a:r>
            <a:r>
              <a:rPr lang="en-US" dirty="0" err="1" smtClean="0"/>
              <a:t>Agamben</a:t>
            </a:r>
            <a:r>
              <a:rPr lang="el-GR" dirty="0" smtClean="0"/>
              <a:t>, 2016</a:t>
            </a:r>
            <a:r>
              <a:rPr lang="el-GR" i="1" dirty="0" smtClean="0"/>
              <a:t>, </a:t>
            </a:r>
            <a:r>
              <a:rPr lang="en-US" i="1" dirty="0" smtClean="0"/>
              <a:t>Homo </a:t>
            </a:r>
            <a:r>
              <a:rPr lang="en-US" i="1" dirty="0" err="1" smtClean="0"/>
              <a:t>Sacer</a:t>
            </a:r>
            <a:r>
              <a:rPr lang="el-GR" i="1" dirty="0" smtClean="0"/>
              <a:t>. Κυρίαρχη εξουσία και γυμνή ζωή, </a:t>
            </a:r>
            <a:r>
              <a:rPr lang="el-GR" dirty="0" smtClean="0"/>
              <a:t>Αθήνα: Εξάρχεια</a:t>
            </a:r>
            <a:r>
              <a:rPr lang="en-US" dirty="0" smtClean="0"/>
              <a:t> </a:t>
            </a:r>
          </a:p>
          <a:p>
            <a:r>
              <a:rPr lang="en-US" dirty="0" smtClean="0"/>
              <a:t>J. Butler</a:t>
            </a:r>
            <a:r>
              <a:rPr lang="el-GR" dirty="0" smtClean="0"/>
              <a:t>, 20</a:t>
            </a:r>
            <a:r>
              <a:rPr lang="en-US" dirty="0" smtClean="0"/>
              <a:t>11</a:t>
            </a:r>
            <a:r>
              <a:rPr lang="el-GR" i="1" dirty="0" smtClean="0"/>
              <a:t>, </a:t>
            </a:r>
            <a:r>
              <a:rPr lang="en-US" i="1" dirty="0" smtClean="0"/>
              <a:t>Bodies that matter. On the discursive limits of “sex”, </a:t>
            </a:r>
            <a:r>
              <a:rPr lang="en-US" dirty="0" err="1" smtClean="0"/>
              <a:t>Routlege</a:t>
            </a:r>
            <a:r>
              <a:rPr lang="en-US" dirty="0" smtClean="0"/>
              <a:t>: London and New York</a:t>
            </a:r>
          </a:p>
          <a:p>
            <a:r>
              <a:rPr lang="en-US" dirty="0" smtClean="0"/>
              <a:t>M. Foucault</a:t>
            </a:r>
            <a:r>
              <a:rPr lang="el-GR" dirty="0" smtClean="0"/>
              <a:t>, </a:t>
            </a:r>
            <a:r>
              <a:rPr lang="en-US" dirty="0" smtClean="0"/>
              <a:t>2012, </a:t>
            </a:r>
            <a:r>
              <a:rPr lang="el-GR" i="1" dirty="0" smtClean="0"/>
              <a:t>Η γένεση της </a:t>
            </a:r>
            <a:r>
              <a:rPr lang="el-GR" i="1" dirty="0" err="1" smtClean="0"/>
              <a:t>βιοπολιτικής</a:t>
            </a:r>
            <a:r>
              <a:rPr lang="en-US" i="1" dirty="0" smtClean="0"/>
              <a:t>,</a:t>
            </a:r>
            <a:r>
              <a:rPr lang="en-US" dirty="0" smtClean="0"/>
              <a:t> </a:t>
            </a:r>
            <a:r>
              <a:rPr lang="el-GR" dirty="0" smtClean="0"/>
              <a:t>Αθήνα: </a:t>
            </a:r>
            <a:r>
              <a:rPr lang="el-GR" dirty="0" err="1" smtClean="0"/>
              <a:t>Πλέθρον</a:t>
            </a:r>
            <a:endParaRPr lang="en-US" dirty="0" smtClean="0"/>
          </a:p>
          <a:p>
            <a:r>
              <a:rPr lang="el-GR" dirty="0" smtClean="0"/>
              <a:t>Δ. </a:t>
            </a:r>
            <a:r>
              <a:rPr lang="el-GR" dirty="0" err="1" smtClean="0"/>
              <a:t>Πλάντζος</a:t>
            </a:r>
            <a:r>
              <a:rPr lang="el-GR" dirty="0" smtClean="0"/>
              <a:t>, 2016, </a:t>
            </a:r>
            <a:r>
              <a:rPr lang="el-GR" i="1" dirty="0" smtClean="0"/>
              <a:t>Το Πρόσφατο Μέλλον: η κλασική αρχαιότητα ως </a:t>
            </a:r>
            <a:r>
              <a:rPr lang="el-GR" i="1" dirty="0" err="1" smtClean="0"/>
              <a:t>βιοπολιτικό</a:t>
            </a:r>
            <a:r>
              <a:rPr lang="el-GR" i="1" dirty="0" smtClean="0"/>
              <a:t> εργαλείο, </a:t>
            </a:r>
            <a:r>
              <a:rPr lang="el-GR" dirty="0" smtClean="0"/>
              <a:t>Αθήνα: Νεφέλη</a:t>
            </a:r>
            <a:endParaRPr lang="el-GR" dirty="0"/>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Πρόγραμμα ευγονικής του </a:t>
            </a:r>
            <a:r>
              <a:rPr lang="en-US" dirty="0" smtClean="0"/>
              <a:t>Hitler</a:t>
            </a:r>
            <a:endParaRPr lang="el-GR" dirty="0"/>
          </a:p>
        </p:txBody>
      </p:sp>
      <p:pic>
        <p:nvPicPr>
          <p:cNvPr id="2050" name="Picture 2" descr="C:\Users\Χρήστης\Desktop\81-1.jpeg"/>
          <p:cNvPicPr>
            <a:picLocks noGrp="1" noChangeAspect="1" noChangeArrowheads="1"/>
          </p:cNvPicPr>
          <p:nvPr>
            <p:ph idx="1"/>
          </p:nvPr>
        </p:nvPicPr>
        <p:blipFill>
          <a:blip r:embed="rId2"/>
          <a:srcRect/>
          <a:stretch>
            <a:fillRect/>
          </a:stretch>
        </p:blipFill>
        <p:spPr bwMode="auto">
          <a:xfrm>
            <a:off x="457200" y="1697768"/>
            <a:ext cx="8229600" cy="4330827"/>
          </a:xfrm>
          <a:prstGeom prst="rect">
            <a:avLst/>
          </a:prstGeom>
          <a:noFill/>
        </p:spPr>
      </p:pic>
    </p:spTree>
  </p:cSld>
  <p:clrMapOvr>
    <a:masterClrMapping/>
  </p:clrMapOvr>
  <p:transition>
    <p:dissolv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714380"/>
          </a:xfrm>
        </p:spPr>
        <p:txBody>
          <a:bodyPr>
            <a:normAutofit fontScale="90000"/>
          </a:bodyPr>
          <a:lstStyle/>
          <a:p>
            <a:r>
              <a:rPr lang="el-GR" dirty="0" smtClean="0"/>
              <a:t>Χίμλερ, </a:t>
            </a:r>
            <a:r>
              <a:rPr lang="en-US" dirty="0" smtClean="0"/>
              <a:t>“</a:t>
            </a:r>
            <a:r>
              <a:rPr lang="el-GR" dirty="0" smtClean="0"/>
              <a:t>αρχή της προστατευτικής επιχείρησης</a:t>
            </a:r>
            <a:r>
              <a:rPr lang="en-US" dirty="0" smtClean="0"/>
              <a:t>”</a:t>
            </a:r>
            <a:r>
              <a:rPr lang="el-GR" dirty="0" smtClean="0"/>
              <a:t>, </a:t>
            </a:r>
            <a:r>
              <a:rPr lang="en-US" dirty="0" smtClean="0"/>
              <a:t>“</a:t>
            </a:r>
            <a:r>
              <a:rPr lang="el-GR" dirty="0" smtClean="0"/>
              <a:t>τα παράσιτα του έθνους</a:t>
            </a:r>
            <a:r>
              <a:rPr lang="en-US" dirty="0" smtClean="0"/>
              <a:t>”</a:t>
            </a:r>
            <a:r>
              <a:rPr lang="el-GR" dirty="0" smtClean="0"/>
              <a:t>, το </a:t>
            </a:r>
            <a:r>
              <a:rPr lang="en-US" dirty="0" err="1" smtClean="0"/>
              <a:t>Aktion</a:t>
            </a:r>
            <a:r>
              <a:rPr lang="en-US" dirty="0" smtClean="0"/>
              <a:t> 4</a:t>
            </a:r>
            <a:endParaRPr lang="el-GR" dirty="0"/>
          </a:p>
        </p:txBody>
      </p:sp>
      <p:pic>
        <p:nvPicPr>
          <p:cNvPr id="3074" name="Picture 2" descr="C:\Users\Χρήστης\Desktop\dachautests.jpg"/>
          <p:cNvPicPr>
            <a:picLocks noGrp="1" noChangeAspect="1" noChangeArrowheads="1"/>
          </p:cNvPicPr>
          <p:nvPr>
            <p:ph idx="1"/>
          </p:nvPr>
        </p:nvPicPr>
        <p:blipFill>
          <a:blip r:embed="rId2"/>
          <a:srcRect/>
          <a:stretch>
            <a:fillRect/>
          </a:stretch>
        </p:blipFill>
        <p:spPr bwMode="auto">
          <a:xfrm>
            <a:off x="457200" y="2143116"/>
            <a:ext cx="8229600" cy="4572032"/>
          </a:xfrm>
          <a:prstGeom prst="rect">
            <a:avLst/>
          </a:prstGeom>
          <a:noFill/>
        </p:spPr>
      </p:pic>
    </p:spTree>
  </p:cSld>
  <p:clrMapOvr>
    <a:masterClrMapping/>
  </p:clrMapOvr>
  <p:transition>
    <p:dissolv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normAutofit fontScale="90000"/>
          </a:bodyPr>
          <a:lstStyle/>
          <a:p>
            <a:r>
              <a:rPr lang="en-US" dirty="0" smtClean="0"/>
              <a:t>Hans Joachim Lang, 2011, </a:t>
            </a:r>
            <a:r>
              <a:rPr lang="el-GR" i="1" dirty="0" smtClean="0"/>
              <a:t>Οι γυναίκες του μπλοκ 10</a:t>
            </a:r>
            <a:r>
              <a:rPr lang="en-US" i="1" dirty="0" smtClean="0"/>
              <a:t>, </a:t>
            </a:r>
            <a:r>
              <a:rPr lang="el-GR" i="1" dirty="0" smtClean="0"/>
              <a:t>Ιατρικά πειράματα στο Άουσβιτς</a:t>
            </a:r>
            <a:endParaRPr lang="el-GR" i="1" dirty="0"/>
          </a:p>
        </p:txBody>
      </p:sp>
      <p:pic>
        <p:nvPicPr>
          <p:cNvPr id="1026" name="Picture 2" descr="C:\Users\Χρήστης\Desktop\μπλοκ-10-κεντρική-εικόνα.jpg"/>
          <p:cNvPicPr>
            <a:picLocks noGrp="1" noChangeAspect="1" noChangeArrowheads="1"/>
          </p:cNvPicPr>
          <p:nvPr>
            <p:ph idx="1"/>
          </p:nvPr>
        </p:nvPicPr>
        <p:blipFill>
          <a:blip r:embed="rId2"/>
          <a:srcRect/>
          <a:stretch>
            <a:fillRect/>
          </a:stretch>
        </p:blipFill>
        <p:spPr bwMode="auto">
          <a:xfrm>
            <a:off x="1385569" y="2143125"/>
            <a:ext cx="6372861" cy="3983038"/>
          </a:xfrm>
          <a:prstGeom prst="rect">
            <a:avLst/>
          </a:prstGeom>
          <a:noFill/>
        </p:spPr>
      </p:pic>
    </p:spTree>
  </p:cSld>
  <p:clrMapOvr>
    <a:masterClrMapping/>
  </p:clrMapOvr>
  <p:transition>
    <p:dissolv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lstStyle/>
          <a:p>
            <a:r>
              <a:rPr lang="el-GR" dirty="0" smtClean="0"/>
              <a:t>Η στρατοπεδική πείνα…</a:t>
            </a:r>
            <a:endParaRPr lang="el-GR" dirty="0"/>
          </a:p>
        </p:txBody>
      </p:sp>
      <p:sp>
        <p:nvSpPr>
          <p:cNvPr id="3" name="2 - Θέση περιεχομένου"/>
          <p:cNvSpPr>
            <a:spLocks noGrp="1"/>
          </p:cNvSpPr>
          <p:nvPr>
            <p:ph idx="1"/>
          </p:nvPr>
        </p:nvSpPr>
        <p:spPr>
          <a:xfrm>
            <a:off x="0" y="1142984"/>
            <a:ext cx="9144000" cy="5715016"/>
          </a:xfrm>
        </p:spPr>
        <p:txBody>
          <a:bodyPr>
            <a:noAutofit/>
          </a:bodyPr>
          <a:lstStyle/>
          <a:p>
            <a:pPr>
              <a:buNone/>
            </a:pPr>
            <a:r>
              <a:rPr lang="el-GR" sz="2000" dirty="0" smtClean="0"/>
              <a:t>      </a:t>
            </a:r>
            <a:r>
              <a:rPr lang="el-GR" sz="2800" dirty="0" smtClean="0"/>
              <a:t>Στο </a:t>
            </a:r>
            <a:r>
              <a:rPr lang="el-GR" sz="2800" i="1" dirty="0" smtClean="0"/>
              <a:t>Εάν Αυτό είναι ο Άνθρωπος,</a:t>
            </a:r>
            <a:r>
              <a:rPr lang="el-GR" sz="2800" dirty="0" smtClean="0"/>
              <a:t> γραμμένο το 1947, πραγματεύεται την απώλεια μνήμης και λογικής, την απώλεια </a:t>
            </a:r>
            <a:r>
              <a:rPr lang="el-GR" sz="2800" dirty="0" err="1" smtClean="0"/>
              <a:t>συνειδητότητας</a:t>
            </a:r>
            <a:r>
              <a:rPr lang="el-GR" sz="2800" dirty="0" smtClean="0"/>
              <a:t> και συναισθημάτων, ως καταστάσεις τις οποίες βίωναν μετά από κάποιο χρόνο όλοι οι έγκλειστοι των στρατοπέδων. Αυτό το βιβλίο-μαρτυρία για το Ολοκαύτωμα θεωρείται ένα από τα αριστουργήματα της παγκόσμιας λογοτεχνίας και ταυτόχρονα από τις πλέον συγκλονιστικές μαρτυρίες των καιρών μας. Στην Ιταλία από τη δεκαετία του ’60 διδάσκεται στα σχολεία. Με μια σχεδόν κρυσταλλική ακρίβεια ως προς την απόδοση των συναισθημάτων, ο </a:t>
            </a:r>
            <a:r>
              <a:rPr lang="en-US" sz="2800" dirty="0" smtClean="0"/>
              <a:t>Levi </a:t>
            </a:r>
            <a:r>
              <a:rPr lang="el-GR" sz="2800" dirty="0" smtClean="0"/>
              <a:t>χαρακτηρίζει την έλλειψη μνήμης και λογικής ως το τελευταίο ίχνος </a:t>
            </a:r>
            <a:r>
              <a:rPr lang="el-GR" sz="2800" dirty="0" err="1" smtClean="0"/>
              <a:t>ανθρωπινότητας</a:t>
            </a:r>
            <a:r>
              <a:rPr lang="el-GR" sz="2800" dirty="0" smtClean="0"/>
              <a:t>…</a:t>
            </a:r>
          </a:p>
          <a:p>
            <a:pPr>
              <a:buNone/>
            </a:pPr>
            <a:r>
              <a:rPr lang="en-US" sz="2800" dirty="0" smtClean="0"/>
              <a:t>      </a:t>
            </a:r>
          </a:p>
          <a:p>
            <a:endParaRPr lang="el-GR" sz="2000" i="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buNone/>
            </a:pPr>
            <a:r>
              <a:rPr lang="el-GR" sz="4000" dirty="0" smtClean="0">
                <a:latin typeface="Georgia" pitchFamily="18" charset="0"/>
              </a:rPr>
              <a:t>  Θεωρητικές και εθνογραφικές περιπέτειες της μελέτης διατροφής και πόσης στην επιστήμη της Κοινωνικής και Πολιτισμικής Ανθρωπολογίας</a:t>
            </a:r>
            <a:endParaRPr lang="el-GR" sz="4000" dirty="0">
              <a:latin typeface="Georgia" pitchFamily="18" charset="0"/>
            </a:endParaRPr>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1357290" y="571480"/>
            <a:ext cx="6357982" cy="5786478"/>
          </a:xfrm>
          <a:prstGeom prst="rect">
            <a:avLst/>
          </a:prstGeom>
          <a:noFill/>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5626121"/>
          </a:xfrm>
        </p:spPr>
        <p:txBody>
          <a:bodyPr>
            <a:normAutofit fontScale="92500"/>
          </a:bodyPr>
          <a:lstStyle/>
          <a:p>
            <a:pPr>
              <a:buNone/>
            </a:pPr>
            <a:r>
              <a:rPr lang="el-GR" dirty="0" smtClean="0"/>
              <a:t>   </a:t>
            </a:r>
            <a:r>
              <a:rPr lang="en-US" dirty="0" smtClean="0"/>
              <a:t> </a:t>
            </a:r>
            <a:r>
              <a:rPr lang="el-GR" i="1" dirty="0" smtClean="0"/>
              <a:t>Βρίσκομαι στον πάτο. Μαθαίνει κανείς πολύ γρήγορα να σβήνει το παρελθόν εάν σπρώχνει η ανάγκη… Είχαμε αποφασίσει να συναντιόμαστε, εμείς οι Ιταλοί, κάθε Κυριακή βράδυ σε μια γωνία του </a:t>
            </a:r>
            <a:r>
              <a:rPr lang="el-GR" i="1" dirty="0" err="1" smtClean="0"/>
              <a:t>Λάγκερ</a:t>
            </a:r>
            <a:r>
              <a:rPr lang="el-GR" i="1" dirty="0" smtClean="0"/>
              <a:t>. Αλλά γρήγορα σταματήσαμε. Ήταν πολύ οδυνηρό να μετριόμαστε και κάθε φορά να είμαστε όλο και λιγότεροι, κάθε φορά πιο παραμορφωμένοι, πιο ελεεινοί. Και ήταν κουραστικό να κάνεις αυτά τα λίγα βήματα. Και το να συναντηθούμε σήμαινε να θυμηθούμε και να σκεφτούμε, και ήταν καλύτερα να το αποφύγουμε (2003, 43).    </a:t>
            </a:r>
            <a:endParaRPr lang="el-GR" dirty="0"/>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60648"/>
            <a:ext cx="9144000" cy="6480720"/>
          </a:xfrm>
        </p:spPr>
        <p:txBody>
          <a:bodyPr>
            <a:noAutofit/>
          </a:bodyPr>
          <a:lstStyle/>
          <a:p>
            <a:pPr>
              <a:buNone/>
            </a:pPr>
            <a:r>
              <a:rPr lang="el-GR" sz="2000" dirty="0" smtClean="0"/>
              <a:t>      </a:t>
            </a:r>
            <a:r>
              <a:rPr lang="el-GR" sz="2500" dirty="0" smtClean="0"/>
              <a:t>Οι κρατούμενοι επιδίδονταν σε ένα καθημερινό, επαναλαμβανόμενο τελετουργικό, την ανταλλαγή του ψωμιού, έναν χορό ψωμιού και ψευδαισθήσεων που συχνά –για να μην πω πάντα- κατέληγε σε απογοήτευση αφού έκριναν ότι τελικά η ανταλλαγή δεν είχε πάει και τόσο καλά όσο προσδοκούσαν. Ή μήπως τελικά ήταν ένα καθημερινό τελετουργικό που κρατούσε ζωντανό το μυαλό γιατί απαιτούσε συνεχή επαγρύπνηση και είχε μια πολύ συγκεκριμένη </a:t>
            </a:r>
            <a:r>
              <a:rPr lang="el-GR" sz="2500" dirty="0" err="1" smtClean="0"/>
              <a:t>στοχοθεσία</a:t>
            </a:r>
            <a:r>
              <a:rPr lang="el-GR" sz="2500" dirty="0" smtClean="0"/>
              <a:t>; Γιατί δεν ήταν μόνο ο θάνατος του σώματος ορατός και καθημερινός, αλλά κυρίως ο θάνατος του μυαλού και της λογικής σκέψης, ή της παράλογης σκέψης θα μπορούσε κανείς να πει. Η ανταλλαγή ψωμιού τους βοηθούσε να σκεφτούν, και για μια στιγμή να πάψουν να είναι ένας αριθμός, ένας εργάτης που του απαγόρευαν να έχει παρελθόν, παρόν και μέλλον και εν τέλει δικαίωμα στην κοινωνικότητα…</a:t>
            </a:r>
          </a:p>
          <a:p>
            <a:pPr>
              <a:buNone/>
            </a:pPr>
            <a:r>
              <a:rPr lang="en-US" sz="2500" i="1" dirty="0" smtClean="0">
                <a:latin typeface="Book Antiqua" pitchFamily="18" charset="0"/>
              </a:rPr>
              <a:t>     </a:t>
            </a:r>
            <a:r>
              <a:rPr lang="el-GR" sz="2500" i="1" dirty="0" smtClean="0">
                <a:latin typeface="Book Antiqua" pitchFamily="18" charset="0"/>
              </a:rPr>
              <a:t> </a:t>
            </a:r>
          </a:p>
          <a:p>
            <a:pPr>
              <a:buNone/>
            </a:pPr>
            <a:endParaRPr lang="el-GR" sz="2500" dirty="0" smtClean="0"/>
          </a:p>
          <a:p>
            <a:pPr>
              <a:buNone/>
            </a:pPr>
            <a:r>
              <a:rPr lang="el-GR" sz="2500" dirty="0" smtClean="0"/>
              <a:t> </a:t>
            </a:r>
          </a:p>
          <a:p>
            <a:endParaRPr lang="el-GR" sz="1800" dirty="0"/>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14290"/>
            <a:ext cx="8229600" cy="6429420"/>
          </a:xfrm>
        </p:spPr>
        <p:txBody>
          <a:bodyPr>
            <a:normAutofit fontScale="92500" lnSpcReduction="20000"/>
          </a:bodyPr>
          <a:lstStyle/>
          <a:p>
            <a:pPr>
              <a:buNone/>
            </a:pPr>
            <a:r>
              <a:rPr lang="el-GR" i="1" dirty="0" smtClean="0"/>
              <a:t>    Πολλοί ουρούν τρέχοντας (όπως τα ζώα) για να εξοικονομήσουν χρόνο, γιατί σε πέντε λεπτά θα αρχίσει η διανομή του ψωμιού –</a:t>
            </a:r>
            <a:r>
              <a:rPr lang="en-US" i="1" dirty="0" smtClean="0"/>
              <a:t>pane</a:t>
            </a:r>
            <a:r>
              <a:rPr lang="el-GR" i="1" dirty="0" smtClean="0"/>
              <a:t>- </a:t>
            </a:r>
            <a:r>
              <a:rPr lang="en-US" i="1" dirty="0" err="1" smtClean="0"/>
              <a:t>Brot</a:t>
            </a:r>
            <a:r>
              <a:rPr lang="el-GR" i="1" dirty="0" smtClean="0"/>
              <a:t>- </a:t>
            </a:r>
            <a:r>
              <a:rPr lang="en-US" i="1" dirty="0" err="1" smtClean="0"/>
              <a:t>Broit</a:t>
            </a:r>
            <a:r>
              <a:rPr lang="el-GR" i="1" dirty="0" smtClean="0"/>
              <a:t>- </a:t>
            </a:r>
            <a:r>
              <a:rPr lang="en-US" i="1" dirty="0" err="1" smtClean="0"/>
              <a:t>chleb</a:t>
            </a:r>
            <a:r>
              <a:rPr lang="el-GR" i="1" dirty="0" smtClean="0"/>
              <a:t> – </a:t>
            </a:r>
            <a:r>
              <a:rPr lang="en-US" i="1" dirty="0" smtClean="0"/>
              <a:t>Pain</a:t>
            </a:r>
            <a:r>
              <a:rPr lang="el-GR" i="1" dirty="0" smtClean="0"/>
              <a:t> –</a:t>
            </a:r>
            <a:r>
              <a:rPr lang="en-US" i="1" dirty="0" err="1" smtClean="0"/>
              <a:t>lechem</a:t>
            </a:r>
            <a:r>
              <a:rPr lang="el-GR" i="1" dirty="0" smtClean="0"/>
              <a:t>- </a:t>
            </a:r>
            <a:r>
              <a:rPr lang="en-US" i="1" dirty="0" err="1" smtClean="0"/>
              <a:t>kenyer</a:t>
            </a:r>
            <a:r>
              <a:rPr lang="el-GR" i="1" dirty="0" smtClean="0"/>
              <a:t> της ιερής γκρίζας μάζας που φαντάζει τόσο τεράστια στα χέρια των άλλων και τόσο μικρή που σου’ </a:t>
            </a:r>
            <a:r>
              <a:rPr lang="el-GR" i="1" dirty="0" err="1" smtClean="0"/>
              <a:t>ρχεται</a:t>
            </a:r>
            <a:r>
              <a:rPr lang="el-GR" i="1" dirty="0" smtClean="0"/>
              <a:t> να κλάψεις όταν είναι στα δικά σου. Είναι η καθημερινή παραίσθηση που στο τέλος τη συνηθίζεις: αλλά τον πρώτο καιρό είναι τόσο δυνατή που πολλοί από μας, μετά από εξαντλητικές συζητήσεις κατά ζεύγη για το πόσο φανερή και σταθερή είναι η ατυχία των μεν και πόσο εντυπωσιακή η τύχη των δε, στο τέλος ανταλλάσσουν τις μερίδες, και τότε η ψευδαίσθηση απλώς αντιστρέφεται, αφήνοντάς μας όλους απογοητευμένους και καταπτοημένους (1997, 45).</a:t>
            </a:r>
            <a:endParaRPr lang="el-GR"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6357958"/>
          </a:xfrm>
        </p:spPr>
        <p:txBody>
          <a:bodyPr>
            <a:normAutofit lnSpcReduction="10000"/>
          </a:bodyPr>
          <a:lstStyle/>
          <a:p>
            <a:pPr>
              <a:buNone/>
            </a:pPr>
            <a:r>
              <a:rPr lang="el-GR" i="1" dirty="0" smtClean="0"/>
              <a:t>   …το κουτάλι αποτελούσε κεφάλαιο, ισοδυναμούσε με μια μερίδα ψωμί, επομένως το έδινες μόνο σε έμπιστο πρόσωπο ή σε πρόσωπο που είχες κάτω από τα μάτια σου. Δεν γινόταν διανομή κουταλιών, επομένως έπρεπε να το αποκτήσεις, δηλαδή να το αγοράσεις πληρώνοντας με ψωμί, αυτό ήταν ένα άλλο παράδοξο… Όταν απελευθερώθηκε το στρατόπεδο βρήκαμε μια αποθήκη γεμάτη κουτάλια, λογικά δεν είχαν λόγους να μην τα μοιράζουν, ο καινούριος κρατούμενος ήταν αναγκασμένος να γλείφει την καραβάνα όπως τα σκυλιά, γιατί δεν είχε κουτάλι και κανείς δεν του έδινε (1998, 15). </a:t>
            </a:r>
          </a:p>
          <a:p>
            <a:endParaRPr lang="el-GR" dirty="0"/>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a:t>
            </a:r>
            <a:r>
              <a:rPr lang="el-GR" dirty="0" err="1" smtClean="0"/>
              <a:t>μουσουλμανίαση</a:t>
            </a:r>
            <a:r>
              <a:rPr lang="el-GR" dirty="0" smtClean="0"/>
              <a:t>…</a:t>
            </a:r>
            <a:endParaRPr lang="el-GR" dirty="0"/>
          </a:p>
        </p:txBody>
      </p:sp>
      <p:sp>
        <p:nvSpPr>
          <p:cNvPr id="3" name="2 - Θέση περιεχομένου"/>
          <p:cNvSpPr>
            <a:spLocks noGrp="1"/>
          </p:cNvSpPr>
          <p:nvPr>
            <p:ph idx="1"/>
          </p:nvPr>
        </p:nvSpPr>
        <p:spPr>
          <a:xfrm>
            <a:off x="457200" y="1357298"/>
            <a:ext cx="8229600" cy="5500702"/>
          </a:xfrm>
        </p:spPr>
        <p:txBody>
          <a:bodyPr>
            <a:normAutofit/>
          </a:bodyPr>
          <a:lstStyle/>
          <a:p>
            <a:pPr>
              <a:buNone/>
            </a:pPr>
            <a:r>
              <a:rPr lang="el-GR" i="1" dirty="0" smtClean="0"/>
              <a:t>     </a:t>
            </a:r>
          </a:p>
          <a:p>
            <a:pPr>
              <a:buNone/>
            </a:pPr>
            <a:r>
              <a:rPr lang="el-GR" sz="3600" i="1" dirty="0" smtClean="0"/>
              <a:t>   </a:t>
            </a:r>
            <a:r>
              <a:rPr lang="el-GR" sz="3600" dirty="0" smtClean="0"/>
              <a:t>Το τελικό στάδιο της πείνας: απόλυτη     αποκτήνωση και απώλεια της  </a:t>
            </a:r>
            <a:r>
              <a:rPr lang="el-GR" sz="3600" dirty="0" err="1" smtClean="0"/>
              <a:t>ανθρωπινότητας</a:t>
            </a:r>
            <a:endParaRPr lang="el-GR" sz="3600" dirty="0" smtClean="0"/>
          </a:p>
          <a:p>
            <a:pPr>
              <a:buNone/>
            </a:pPr>
            <a:endParaRPr lang="el-GR" sz="3600" i="1" dirty="0" smtClean="0"/>
          </a:p>
          <a:p>
            <a:pPr>
              <a:buNone/>
            </a:pPr>
            <a:r>
              <a:rPr lang="el-GR" sz="3600" dirty="0" smtClean="0"/>
              <a:t>   Βλ. </a:t>
            </a:r>
            <a:r>
              <a:rPr lang="en-US" sz="3600" dirty="0" smtClean="0"/>
              <a:t>Giorgio </a:t>
            </a:r>
            <a:r>
              <a:rPr lang="en-US" sz="3600" dirty="0" err="1" smtClean="0"/>
              <a:t>Agamben</a:t>
            </a:r>
            <a:r>
              <a:rPr lang="en-US" sz="3600" dirty="0" smtClean="0"/>
              <a:t>, 2015,</a:t>
            </a:r>
            <a:r>
              <a:rPr lang="en-US" sz="3600" i="1" dirty="0" smtClean="0"/>
              <a:t> </a:t>
            </a:r>
            <a:r>
              <a:rPr lang="el-GR" sz="3600" i="1" dirty="0" smtClean="0"/>
              <a:t>Αυτό που μένει από το Άουσβιτς. Το αρχείο και ο μάρτυρας,</a:t>
            </a:r>
            <a:r>
              <a:rPr lang="el-GR" sz="3600" dirty="0" smtClean="0"/>
              <a:t> Αθήνα: Εξάρχεια</a:t>
            </a:r>
            <a:endParaRPr lang="el-GR" sz="3600" dirty="0"/>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Μαρτυρίες</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77500" lnSpcReduction="20000"/>
          </a:bodyPr>
          <a:lstStyle/>
          <a:p>
            <a:pPr>
              <a:buNone/>
            </a:pPr>
            <a:r>
              <a:rPr lang="el-GR" dirty="0" smtClean="0"/>
              <a:t>     </a:t>
            </a:r>
            <a:r>
              <a:rPr lang="en-US" dirty="0" err="1" smtClean="0"/>
              <a:t>Feliksa</a:t>
            </a:r>
            <a:r>
              <a:rPr lang="en-US" dirty="0" smtClean="0"/>
              <a:t> </a:t>
            </a:r>
            <a:r>
              <a:rPr lang="en-US" dirty="0" err="1" smtClean="0"/>
              <a:t>Piekarska</a:t>
            </a:r>
            <a:endParaRPr lang="el-GR" dirty="0" smtClean="0"/>
          </a:p>
          <a:p>
            <a:pPr>
              <a:buNone/>
            </a:pPr>
            <a:r>
              <a:rPr lang="el-GR" i="1" dirty="0" smtClean="0"/>
              <a:t>     Ο μουσουλμάνος περιφρονούνταν από όλους, ακόμη και από τους συντρόφους του… Οι αισθήσεις του αμβλύνονταν και ήταν παντελώς αδιάφορος για </a:t>
            </a:r>
            <a:r>
              <a:rPr lang="el-GR" i="1" dirty="0" err="1" smtClean="0"/>
              <a:t>ό,τι</a:t>
            </a:r>
            <a:r>
              <a:rPr lang="el-GR" i="1" dirty="0" smtClean="0"/>
              <a:t> συνέβαινε γύρω του. Δεν μπορούσε πλέον να μιλήσει για </a:t>
            </a:r>
            <a:r>
              <a:rPr lang="el-GR" i="1" dirty="0" err="1" smtClean="0"/>
              <a:t>ο,τιδήποτε</a:t>
            </a:r>
            <a:r>
              <a:rPr lang="el-GR" i="1" dirty="0" smtClean="0"/>
              <a:t>, ούτε καν να παρακαλέσει, δεν πίστευε πια ούτε στον παράδεισο, ούτε στην κόλαση. Δεν σκεφτόταν πια το σπίτι του, την οικογένειά του, τους συντρόφους στο στρατόπεδο… Παντού βλέπαμε μουσουλμάνους, βρώμικες φιγούρες, με το δέρμα και τα πρόσωπα μαυρισμένα, το βλέμμα χαμένο, τα μάτια βαθουλωμένα ,τα ρούχα φθαρμένα, σαπισμένα και βρωμερά. Κινούνταν με διστακτικά, αργά βήματα, έξω από το ρυθμό της πορείας… Μιλούσαν μονάχα για τις αναμνήσεις τους και για το φαγητό… Ονειρεύονταν να ψάξουν στα σκουπίδια της κουζίνας για να βρουν υπολείμματα ψωμιού ή καφέ…</a:t>
            </a:r>
          </a:p>
          <a:p>
            <a:endParaRPr lang="el-GR" dirty="0"/>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n-US" dirty="0" smtClean="0"/>
              <a:t>Primo-Levi</a:t>
            </a:r>
            <a:endParaRPr lang="el-GR" dirty="0"/>
          </a:p>
        </p:txBody>
      </p:sp>
      <p:sp>
        <p:nvSpPr>
          <p:cNvPr id="3" name="2 - Θέση περιεχομένου"/>
          <p:cNvSpPr>
            <a:spLocks noGrp="1"/>
          </p:cNvSpPr>
          <p:nvPr>
            <p:ph idx="1"/>
          </p:nvPr>
        </p:nvSpPr>
        <p:spPr>
          <a:xfrm>
            <a:off x="0" y="1000108"/>
            <a:ext cx="9144000" cy="5857892"/>
          </a:xfrm>
        </p:spPr>
        <p:txBody>
          <a:bodyPr>
            <a:noAutofit/>
          </a:bodyPr>
          <a:lstStyle/>
          <a:p>
            <a:pPr>
              <a:buNone/>
            </a:pPr>
            <a:r>
              <a:rPr lang="el-GR" sz="2400" i="1" dirty="0" smtClean="0"/>
              <a:t>      Ο κρατούμενος σε εκείνες τις συνθήκες δεν είχε τη δική μας ευαισθησία και </a:t>
            </a:r>
            <a:r>
              <a:rPr lang="el-GR" sz="2400" i="1" dirty="0" err="1" smtClean="0"/>
              <a:t>ευσυγκινησία</a:t>
            </a:r>
            <a:r>
              <a:rPr lang="el-GR" sz="2400" i="1" dirty="0" smtClean="0"/>
              <a:t>. Αποβλακωνόταν και αυτή η αμβλύνοια ήταν σωτήρια, βοηθούσε να φτάσεις στο τέλος της μέρας αγωνιώντας ακριβώς για τις άμεσες ανάγκες, τις καθημερινές και απωθώντας όλα τα υπόλοιπα. Η ευαισθησία ήταν μειωμένη, η </a:t>
            </a:r>
            <a:r>
              <a:rPr lang="el-GR" sz="2400" i="1" dirty="0" err="1" smtClean="0"/>
              <a:t>ευσυγκινησία</a:t>
            </a:r>
            <a:r>
              <a:rPr lang="el-GR" sz="2400" i="1" dirty="0" smtClean="0"/>
              <a:t> κυρίως… Ένας κόσμος όπου δεν είχε καμιά αξία ή ηθική της ελεύθερης ζωής. Ήταν ένας κόσμος σπασμένος στα δύο, εμείς και οι άλλοι, και όπου η γνωστή ηθική δεν είχε καμιά αξία. Οι άλλοι είναι εχθροί μας σε τέτοιο βαθμό, και είναι τόσο σκληρή, τόσο άγρια η απόσταση ανάμεσα σε μας και σε εκείνους, που η συνήθης ηθική έχει </a:t>
            </a:r>
            <a:r>
              <a:rPr lang="el-GR" sz="2400" i="1" dirty="0" err="1" smtClean="0"/>
              <a:t>ευτελιστεί</a:t>
            </a:r>
            <a:r>
              <a:rPr lang="el-GR" sz="2400" i="1" dirty="0" smtClean="0"/>
              <a:t>… τα ζώα δεν αυτοκτονούν και ο άνθρωπος στο </a:t>
            </a:r>
            <a:r>
              <a:rPr lang="el-GR" sz="2400" i="1" dirty="0" err="1" smtClean="0"/>
              <a:t>Λάγκερ</a:t>
            </a:r>
            <a:r>
              <a:rPr lang="el-GR" sz="2400" i="1" dirty="0" smtClean="0"/>
              <a:t> είχε εκπέσει στην κατάσταση ζώου… αυτό που μας απασχολούσε ήταν να περάσει η μέρα, τι θα τρώγαμε, πόσο κρύο έκανε, πόση κούραση είχαμε, τι δουλειά έπρεπε να κάνουμε, δηλαδή να αντέξουμε μέχρι το βράδυ (1998, 22).</a:t>
            </a:r>
            <a:endParaRPr lang="el-GR" sz="2400" dirty="0"/>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Ναζιστικές </a:t>
            </a:r>
            <a:r>
              <a:rPr lang="el-GR" dirty="0" err="1" smtClean="0"/>
              <a:t>βιοπολιτικές</a:t>
            </a:r>
            <a:r>
              <a:rPr lang="el-GR" dirty="0" smtClean="0"/>
              <a:t> και </a:t>
            </a:r>
            <a:r>
              <a:rPr lang="el-GR" dirty="0" err="1" smtClean="0"/>
              <a:t>θανατοπολιτικές</a:t>
            </a:r>
            <a:r>
              <a:rPr lang="el-GR" dirty="0" smtClean="0"/>
              <a:t>…</a:t>
            </a:r>
            <a:endParaRPr lang="el-GR" dirty="0"/>
          </a:p>
        </p:txBody>
      </p:sp>
      <p:pic>
        <p:nvPicPr>
          <p:cNvPr id="2050" name="Picture 2" descr="C:\Users\Χρήστης\Desktop\02743.jpg"/>
          <p:cNvPicPr>
            <a:picLocks noGrp="1" noChangeAspect="1" noChangeArrowheads="1"/>
          </p:cNvPicPr>
          <p:nvPr>
            <p:ph idx="1"/>
          </p:nvPr>
        </p:nvPicPr>
        <p:blipFill>
          <a:blip r:embed="rId2" cstate="print"/>
          <a:srcRect/>
          <a:stretch>
            <a:fillRect/>
          </a:stretch>
        </p:blipFill>
        <p:spPr bwMode="auto">
          <a:xfrm>
            <a:off x="1142976" y="1571612"/>
            <a:ext cx="7000924" cy="5000660"/>
          </a:xfrm>
          <a:prstGeom prst="rect">
            <a:avLst/>
          </a:prstGeom>
          <a:noFill/>
        </p:spPr>
      </p:pic>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εργασία απελευθερώνει…</a:t>
            </a:r>
            <a:endParaRPr lang="el-GR" dirty="0"/>
          </a:p>
        </p:txBody>
      </p:sp>
      <p:pic>
        <p:nvPicPr>
          <p:cNvPr id="1026" name="Picture 2" descr="C:\Users\Χρήστης\Desktop\ναζιστικά-στρατόπεδα.jpg"/>
          <p:cNvPicPr>
            <a:picLocks noGrp="1" noChangeAspect="1" noChangeArrowheads="1"/>
          </p:cNvPicPr>
          <p:nvPr>
            <p:ph idx="1"/>
          </p:nvPr>
        </p:nvPicPr>
        <p:blipFill>
          <a:blip r:embed="rId2" cstate="print"/>
          <a:srcRect/>
          <a:stretch>
            <a:fillRect/>
          </a:stretch>
        </p:blipFill>
        <p:spPr bwMode="auto">
          <a:xfrm>
            <a:off x="1469525" y="1600200"/>
            <a:ext cx="6204949"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normAutofit fontScale="90000"/>
          </a:bodyPr>
          <a:lstStyle/>
          <a:p>
            <a:r>
              <a:rPr lang="el-GR" dirty="0" smtClean="0"/>
              <a:t>Ο Δομισμός του </a:t>
            </a:r>
            <a:r>
              <a:rPr lang="en-US" dirty="0" smtClean="0"/>
              <a:t>Claude Levi Strauss</a:t>
            </a:r>
            <a:r>
              <a:rPr lang="el-GR" dirty="0" smtClean="0"/>
              <a:t>: </a:t>
            </a:r>
            <a:br>
              <a:rPr lang="el-GR" dirty="0" smtClean="0"/>
            </a:br>
            <a:r>
              <a:rPr lang="el-GR" dirty="0" smtClean="0"/>
              <a:t>Νέος, εθνολόγος δίπλα στις όχθες του Αμαζονίου ψάχνει…</a:t>
            </a:r>
            <a:endParaRPr lang="el-GR" dirty="0"/>
          </a:p>
        </p:txBody>
      </p:sp>
      <p:pic>
        <p:nvPicPr>
          <p:cNvPr id="4" name="3 - Θέση περιεχομένου" descr="Levi-Strauss-by-the-Amazo-007.jpg"/>
          <p:cNvPicPr>
            <a:picLocks noGrp="1" noChangeAspect="1"/>
          </p:cNvPicPr>
          <p:nvPr>
            <p:ph idx="1"/>
          </p:nvPr>
        </p:nvPicPr>
        <p:blipFill>
          <a:blip r:embed="rId2" cstate="print"/>
          <a:srcRect/>
          <a:stretch>
            <a:fillRect/>
          </a:stretch>
        </p:blipFill>
        <p:spPr>
          <a:xfrm>
            <a:off x="1571604" y="2071678"/>
            <a:ext cx="6000792" cy="4357718"/>
          </a:xfrm>
        </p:spPr>
      </p:pic>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51520" y="260648"/>
            <a:ext cx="8640960" cy="6597352"/>
          </a:xfrm>
        </p:spPr>
        <p:txBody>
          <a:bodyPr>
            <a:normAutofit fontScale="92500" lnSpcReduction="20000"/>
          </a:bodyPr>
          <a:lstStyle/>
          <a:p>
            <a:pPr>
              <a:buNone/>
            </a:pPr>
            <a:endParaRPr lang="el-GR" dirty="0" smtClean="0"/>
          </a:p>
          <a:p>
            <a:pPr>
              <a:buNone/>
            </a:pPr>
            <a:r>
              <a:rPr lang="el-GR" dirty="0" smtClean="0"/>
              <a:t>    </a:t>
            </a:r>
            <a:r>
              <a:rPr lang="en-US" sz="3800" dirty="0" smtClean="0"/>
              <a:t>The end</a:t>
            </a:r>
            <a:r>
              <a:rPr lang="el-GR" sz="3800" dirty="0" smtClean="0"/>
              <a:t>… </a:t>
            </a:r>
            <a:r>
              <a:rPr lang="el-GR" sz="3800" i="1" dirty="0" smtClean="0"/>
              <a:t>Αναβολή για την Ορχήστρα</a:t>
            </a:r>
            <a:r>
              <a:rPr lang="el-GR" sz="3800" dirty="0" smtClean="0"/>
              <a:t> της </a:t>
            </a:r>
            <a:r>
              <a:rPr lang="el-GR" sz="3800" dirty="0" err="1" smtClean="0"/>
              <a:t>Φάνιας</a:t>
            </a:r>
            <a:r>
              <a:rPr lang="el-GR" sz="3800" dirty="0" smtClean="0"/>
              <a:t> </a:t>
            </a:r>
            <a:r>
              <a:rPr lang="el-GR" sz="3800" dirty="0" err="1" smtClean="0"/>
              <a:t>Φένελον</a:t>
            </a:r>
            <a:endParaRPr lang="el-GR" sz="3800" dirty="0" smtClean="0"/>
          </a:p>
          <a:p>
            <a:pPr>
              <a:buNone/>
            </a:pPr>
            <a:r>
              <a:rPr lang="el-GR" sz="3800" dirty="0" smtClean="0"/>
              <a:t>    </a:t>
            </a:r>
          </a:p>
          <a:p>
            <a:pPr>
              <a:buNone/>
            </a:pPr>
            <a:r>
              <a:rPr lang="el-GR" dirty="0" smtClean="0"/>
              <a:t>    </a:t>
            </a:r>
            <a:r>
              <a:rPr lang="el-GR" i="1" dirty="0" smtClean="0"/>
              <a:t>Διψάω, διψάω τρομερά. Τα Ες </a:t>
            </a:r>
            <a:r>
              <a:rPr lang="el-GR" i="1" dirty="0" err="1" smtClean="0"/>
              <a:t>Ες</a:t>
            </a:r>
            <a:r>
              <a:rPr lang="el-GR" i="1" dirty="0" smtClean="0"/>
              <a:t> έκοψαν το νερό. Από αρκετές μέρες τώρα δεν έχουμε τίποτα να φάμε. Δεν πεινάω πια από καιρό. Γίνομαι ανάλαφρη, ταξιδεύω πάνω σε ένα σύννεφο, βουλιάζω μέσα στην κινούμενη άμμο, που με ρουφάει… όχι πετάω μέσα σε μπαμπάκι. Περίεργο… Είμαι βρώμικη… ευτυχώς που βρήκα ένα κόλπο: πλένομαι με τα ούρα μου, νιώθω πιο δροσερή. Δεν πρέπει να εγκαταλείψω, πρέπει να μείνω καθαρή. Δεν είναι βρώμικα τα ούρα. Αν διψάω μπορώ ακόμα και να πιω: άλλωστε, έχω κιόλας πιει…</a:t>
            </a:r>
          </a:p>
          <a:p>
            <a:pPr>
              <a:buNone/>
            </a:pPr>
            <a:r>
              <a:rPr lang="el-GR" i="1" dirty="0" smtClean="0"/>
              <a:t>    </a:t>
            </a:r>
          </a:p>
          <a:p>
            <a:endParaRPr lang="el-GR" dirty="0"/>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valiakravva@gmail.com</a:t>
            </a:r>
            <a:endParaRPr lang="el-GR" dirty="0"/>
          </a:p>
        </p:txBody>
      </p:sp>
      <p:pic>
        <p:nvPicPr>
          <p:cNvPr id="4" name="Picture 2" descr="C:\Users\BALIA\Contacts\Pictures\wallpaper-weird-self-esteem.jpg"/>
          <p:cNvPicPr>
            <a:picLocks noGrp="1" noChangeAspect="1" noChangeArrowheads="1"/>
          </p:cNvPicPr>
          <p:nvPr>
            <p:ph idx="1"/>
          </p:nvPr>
        </p:nvPicPr>
        <p:blipFill>
          <a:blip r:embed="rId2" cstate="print"/>
          <a:srcRect/>
          <a:stretch>
            <a:fillRect/>
          </a:stretch>
        </p:blipFill>
        <p:spPr bwMode="auto">
          <a:xfrm>
            <a:off x="539961" y="1600200"/>
            <a:ext cx="8064077"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«Βάρβαρος είναι… </a:t>
            </a:r>
            <a:br>
              <a:rPr lang="el-GR" b="1" dirty="0" smtClean="0"/>
            </a:br>
            <a:r>
              <a:rPr lang="el-GR" b="1" dirty="0" smtClean="0"/>
              <a:t>όποιος πιστεύει στη βαρβαρότητα»</a:t>
            </a:r>
            <a:endParaRPr lang="el-GR" dirty="0"/>
          </a:p>
        </p:txBody>
      </p:sp>
      <p:pic>
        <p:nvPicPr>
          <p:cNvPr id="4" name="3 - Θέση περιεχομένου" descr="Levi-Strauss2.jpg"/>
          <p:cNvPicPr>
            <a:picLocks noGrp="1" noChangeAspect="1"/>
          </p:cNvPicPr>
          <p:nvPr>
            <p:ph idx="1"/>
          </p:nvPr>
        </p:nvPicPr>
        <p:blipFill>
          <a:blip r:embed="rId2" cstate="print"/>
          <a:srcRect/>
          <a:stretch>
            <a:fillRect/>
          </a:stretch>
        </p:blipFill>
        <p:spPr>
          <a:xfrm>
            <a:off x="1928794" y="1748630"/>
            <a:ext cx="5500726" cy="4752203"/>
          </a:xfr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4773</Words>
  <Application>Microsoft Office PowerPoint</Application>
  <PresentationFormat>Προβολή στην οθόνη (4:3)</PresentationFormat>
  <Paragraphs>204</Paragraphs>
  <Slides>81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81</vt:i4>
      </vt:variant>
    </vt:vector>
  </HeadingPairs>
  <TitlesOfParts>
    <vt:vector size="82" baseType="lpstr">
      <vt:lpstr>Θέμα του Office</vt:lpstr>
      <vt:lpstr>Κοινωνικές αναγνώσεις της διατροφής και της στέρησης:  Διαιτητικοί κανόνες, θρησκεία, υγεία και βιοπολιτικές </vt:lpstr>
      <vt:lpstr>Πες μου τι τρως να σου πω ποιός είσαι ή ποιος δεν είσαι…</vt:lpstr>
      <vt:lpstr>Πολίτικη και … πολιτική κουζίνα</vt:lpstr>
      <vt:lpstr>Οι πολύπλοκες νοηματοδοτήσεις της τροφής</vt:lpstr>
      <vt:lpstr>Τροφή και εθνοτική/τοπική/εθνική ταυτότητα</vt:lpstr>
      <vt:lpstr>Lupton D, 1994, «Food, Memory and meaning: the symbolic and social nature of food events», The Sociological Review </vt:lpstr>
      <vt:lpstr>Διαφάνεια 7</vt:lpstr>
      <vt:lpstr>Ο Δομισμός του Claude Levi Strauss:  Νέος, εθνολόγος δίπλα στις όχθες του Αμαζονίου ψάχνει…</vt:lpstr>
      <vt:lpstr>«Βάρβαρος είναι…  όποιος πιστεύει στη βαρβαρότητα»</vt:lpstr>
      <vt:lpstr>Νέος ανθρωπισμός και Θλιβεροί Τροπικοί</vt:lpstr>
      <vt:lpstr>Η Ανθρωπολογία και τα προβλήματα του σύγχρονου κόσμου (Claude Levi-Strauss, 2011, Αθήνα: Πατάκης)</vt:lpstr>
      <vt:lpstr>C. Levi-Strauss,  Ανθρωπολογία και Μύθος ΙΙ </vt:lpstr>
      <vt:lpstr>Φύση και πολιτισμός</vt:lpstr>
      <vt:lpstr>Ο Συμβολισμός της Mary Douglas</vt:lpstr>
      <vt:lpstr>Καθαρότητα και κίνδυνος</vt:lpstr>
      <vt:lpstr>Το ρεύμα του συμβολισμού στον αγγλόφωνο κόσμο (δεκ. 1960) </vt:lpstr>
      <vt:lpstr>Διαφάνεια 17</vt:lpstr>
      <vt:lpstr>Διαφάνεια 18</vt:lpstr>
      <vt:lpstr>Ταξινομικές ανωμαλίες</vt:lpstr>
      <vt:lpstr>Το παγκολίν…</vt:lpstr>
      <vt:lpstr>Η μελέτη της πόσης</vt:lpstr>
      <vt:lpstr>Ο τελετουργικός χρόνος</vt:lpstr>
      <vt:lpstr>Διαφάνεια 23</vt:lpstr>
      <vt:lpstr>Διαφάνεια 24</vt:lpstr>
      <vt:lpstr>Marvin Harris και Οικολογικός υλισμός (ή Ιστορικός υλισμός)</vt:lpstr>
      <vt:lpstr>Διαφάνεια 26</vt:lpstr>
      <vt:lpstr>Διαφάνεια 27</vt:lpstr>
      <vt:lpstr>Διαφάνεια 28</vt:lpstr>
      <vt:lpstr>Διαφάνεια 29</vt:lpstr>
      <vt:lpstr>Διαφάνεια 30</vt:lpstr>
      <vt:lpstr>Διαφάνεια 31</vt:lpstr>
      <vt:lpstr>Μπρρρ…. Ανθρωποφαγία!</vt:lpstr>
      <vt:lpstr>Διαφάνεια 33</vt:lpstr>
      <vt:lpstr>Διαφάνεια 34</vt:lpstr>
      <vt:lpstr>Τελετουργικός κανιβαλισμός και Αζτέκοι</vt:lpstr>
      <vt:lpstr>Διαφάνεια 36</vt:lpstr>
      <vt:lpstr>Σύγχρονες προσεγγίσεις της διατροφής στην Κοινωνική Ανθρωπολογία: νέες θεματικές και επιστημολογικές προκλήσεις…</vt:lpstr>
      <vt:lpstr>Εθνογραφικές και Ιστορικές μελέτες περίπτωσης </vt:lpstr>
      <vt:lpstr>Η έρευνά μου:  Εβραίοι της Θεσσαλονίκης. Αναγνώσεις της θρησκείας και της υγείας</vt:lpstr>
      <vt:lpstr>Διαφάνεια 40</vt:lpstr>
      <vt:lpstr>Διαφάνεια 41</vt:lpstr>
      <vt:lpstr>Διαφάνεια 42</vt:lpstr>
      <vt:lpstr>Διαφάνεια 43</vt:lpstr>
      <vt:lpstr>Διαφάνεια 44</vt:lpstr>
      <vt:lpstr>Α. Λ. Ματάλα, 2008, Ανθρωπολογία της Διατροφής, Αθήνα: Παπαζήσης</vt:lpstr>
      <vt:lpstr>Murphy N.J. et al, 1995,  “Dietary change and obesity associated with glucose intolerance in Alaska Natives”,  Journal of the American Dietetics Association 95: 676-682</vt:lpstr>
      <vt:lpstr>Και στον ευρωπαϊκό χώρο:  Η επανάκαμψη του μοντέλου της μεσογειακής διατροφής </vt:lpstr>
      <vt:lpstr>Διαφάνεια 48</vt:lpstr>
      <vt:lpstr>Η νευρική ανορεξία</vt:lpstr>
      <vt:lpstr>Τέλη 19ου αιώνα: διαταραγμένη ψυχική υγεία, υποχονδρίαση και γυναικεία υστερία…</vt:lpstr>
      <vt:lpstr>Διαφάνεια 51</vt:lpstr>
      <vt:lpstr>Διαφάνεια 52</vt:lpstr>
      <vt:lpstr>Δ. Τζανάκη, 2016, Ιστορία της [μη]κανονικότητας: εισαγωγή στην ιστορία του εκθηλυσμού, της υστερίας, του αυνανισμού, της ομοφυλοφιλίας και της πορνείας στον Μεσοπόλεμο, Αθήνα: Ασίνη</vt:lpstr>
      <vt:lpstr>Τα άσυλα, το ανήθικο, υστερικό (γυναικείο) σώμα και η σωστή διατροφή με άφθονα γαλακτοκομικά!</vt:lpstr>
      <vt:lpstr>Το Σώμα: ατομική ή συλλογική υπόθεση;</vt:lpstr>
      <vt:lpstr>Η Βιομηχανία της Μόδας &amp; η Τυραννία του κοκαλιάρικου σώματος…</vt:lpstr>
      <vt:lpstr>«Σε ήθελα στεγνή μοντελάρα…  Δεν είσαι υλικό για να δουλέψω πάνω του…»</vt:lpstr>
      <vt:lpstr>Βιβλιογραφία</vt:lpstr>
      <vt:lpstr>Χαμένοι κόσμοι, απουσίες, ασυνέχειες…</vt:lpstr>
      <vt:lpstr>Διαφάνεια 60</vt:lpstr>
      <vt:lpstr>Μια μελέτη περίπτωσης:  τα ναζιστικά στρατοπεδα…</vt:lpstr>
      <vt:lpstr>Διαφάνεια 62</vt:lpstr>
      <vt:lpstr>Διαφάνεια 63</vt:lpstr>
      <vt:lpstr>Primo Levi, «Εάν Αυτό είναι ο Άνθρωπος»</vt:lpstr>
      <vt:lpstr>Η έννοια της βιοπολιτικής</vt:lpstr>
      <vt:lpstr>Πρόγραμμα ευγονικής του Hitler</vt:lpstr>
      <vt:lpstr>Χίμλερ, “αρχή της προστατευτικής επιχείρησης”, “τα παράσιτα του έθνους”, το Aktion 4</vt:lpstr>
      <vt:lpstr>Hans Joachim Lang, 2011, Οι γυναίκες του μπλοκ 10, Ιατρικά πειράματα στο Άουσβιτς</vt:lpstr>
      <vt:lpstr>Η στρατοπεδική πείνα…</vt:lpstr>
      <vt:lpstr>Διαφάνεια 70</vt:lpstr>
      <vt:lpstr>Διαφάνεια 71</vt:lpstr>
      <vt:lpstr>Διαφάνεια 72</vt:lpstr>
      <vt:lpstr>Διαφάνεια 73</vt:lpstr>
      <vt:lpstr>Διαφάνεια 74</vt:lpstr>
      <vt:lpstr>Η μουσουλμανίαση…</vt:lpstr>
      <vt:lpstr>Μαρτυρίες</vt:lpstr>
      <vt:lpstr>Primo-Levi</vt:lpstr>
      <vt:lpstr>Ναζιστικές βιοπολιτικές και θανατοπολιτικές…</vt:lpstr>
      <vt:lpstr>Η εργασία απελευθερώνει…</vt:lpstr>
      <vt:lpstr>Διαφάνεια 80</vt:lpstr>
      <vt:lpstr>valiakravva@gmail.com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Κοινωνικές αναγνώσεις της διατροφής και της στέρησης:  Υγεία, διαιτητικοί κανόνες, θρησκεία και πολιτισμός</dc:title>
  <dc:creator>Χρήστης</dc:creator>
  <cp:lastModifiedBy>Χρήστης</cp:lastModifiedBy>
  <cp:revision>66</cp:revision>
  <dcterms:created xsi:type="dcterms:W3CDTF">2018-09-18T06:39:15Z</dcterms:created>
  <dcterms:modified xsi:type="dcterms:W3CDTF">2020-12-04T06:36:18Z</dcterms:modified>
</cp:coreProperties>
</file>