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89" r:id="rId2"/>
    <p:sldId id="363" r:id="rId3"/>
    <p:sldId id="362" r:id="rId4"/>
    <p:sldId id="377" r:id="rId5"/>
    <p:sldId id="378" r:id="rId6"/>
    <p:sldId id="379" r:id="rId7"/>
    <p:sldId id="380" r:id="rId8"/>
    <p:sldId id="360" r:id="rId9"/>
    <p:sldId id="359" r:id="rId10"/>
    <p:sldId id="371" r:id="rId11"/>
    <p:sldId id="390" r:id="rId12"/>
    <p:sldId id="364" r:id="rId13"/>
    <p:sldId id="365" r:id="rId14"/>
    <p:sldId id="366" r:id="rId15"/>
    <p:sldId id="367" r:id="rId16"/>
    <p:sldId id="370" r:id="rId17"/>
    <p:sldId id="38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33FF"/>
    <a:srgbClr val="B2B2B2"/>
    <a:srgbClr val="006600"/>
    <a:srgbClr val="33CC33"/>
    <a:srgbClr val="008000"/>
    <a:srgbClr val="FFFF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2" autoAdjust="0"/>
    <p:restoredTop sz="94660"/>
  </p:normalViewPr>
  <p:slideViewPr>
    <p:cSldViewPr>
      <p:cViewPr varScale="1">
        <p:scale>
          <a:sx n="67" d="100"/>
          <a:sy n="67" d="100"/>
        </p:scale>
        <p:origin x="13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EF72C6-9AD2-4699-847E-62B11808A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22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0CDBB-2DE8-4229-BAB8-A791F8E87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7DDDA-AD9C-4EDE-BBBD-C3FAE363D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066F7-0B47-42D2-AB18-C0B03C4A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6B42-7337-454A-841F-6651E4A5D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87F59-9E26-49C8-A146-6E14C7425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B905-136F-4176-A1EB-82FEA892D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C6C70-66D4-49F9-89F7-A06F549E8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D002-A736-43FA-9999-5723E6BD9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79DBA-C8EE-4CBE-8D9C-7E8B58F62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F2943-CCFC-48CA-97B7-80C8805C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B520-9B8B-4901-A1F4-D14818C75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0DADD0-7312-4983-BC3A-EFF8364EB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2438400"/>
            <a:ext cx="9144001" cy="2057400"/>
          </a:xfrm>
        </p:spPr>
        <p:txBody>
          <a:bodyPr/>
          <a:lstStyle/>
          <a:p>
            <a:pPr algn="ctr" eaLnBrk="1" hangingPunct="1"/>
            <a:r>
              <a:rPr lang="el-GR" sz="2800" dirty="0" smtClean="0">
                <a:solidFill>
                  <a:srgbClr val="C00000"/>
                </a:solidFill>
              </a:rPr>
              <a:t>Κεφάλαιο </a:t>
            </a:r>
            <a:r>
              <a:rPr lang="en-US" sz="2800" dirty="0" smtClean="0">
                <a:solidFill>
                  <a:srgbClr val="C00000"/>
                </a:solidFill>
              </a:rPr>
              <a:t>4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l-GR" dirty="0" smtClean="0">
                <a:solidFill>
                  <a:srgbClr val="0000FF"/>
                </a:solidFill>
              </a:rPr>
              <a:t>Ενεργειακή Ανάλυση Κλειστών Συστημάτων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4495800" cy="762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1800" dirty="0" smtClean="0">
                <a:solidFill>
                  <a:srgbClr val="996633"/>
                </a:solidFill>
                <a:latin typeface="Arial" charset="0"/>
              </a:rPr>
              <a:t>Επιμέλεια διαφάνειας</a:t>
            </a:r>
            <a:endParaRPr lang="en-US" sz="1800" dirty="0" smtClean="0">
              <a:solidFill>
                <a:srgbClr val="996633"/>
              </a:solidFill>
              <a:latin typeface="Arial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rgbClr val="996633"/>
                </a:solidFill>
                <a:latin typeface="Arial" charset="0"/>
              </a:rPr>
              <a:t>Mehmet </a:t>
            </a:r>
            <a:r>
              <a:rPr lang="en-US" sz="2000" b="1" dirty="0" err="1" smtClean="0">
                <a:solidFill>
                  <a:srgbClr val="996633"/>
                </a:solidFill>
                <a:latin typeface="Arial" charset="0"/>
              </a:rPr>
              <a:t>Kanoglu</a:t>
            </a:r>
            <a:endParaRPr lang="en-US" sz="1800" b="1" dirty="0" smtClean="0">
              <a:solidFill>
                <a:srgbClr val="996633"/>
              </a:solidFill>
              <a:latin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96235" y="6353175"/>
            <a:ext cx="60451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cs typeface="Times New Roman" pitchFamily="18" charset="0"/>
              </a:rPr>
              <a:t>Copyright </a:t>
            </a:r>
            <a:r>
              <a:rPr lang="en-US" sz="1200" dirty="0" smtClean="0">
                <a:cs typeface="Times New Roman" pitchFamily="18" charset="0"/>
              </a:rPr>
              <a:t>© 2015 </a:t>
            </a:r>
            <a:r>
              <a:rPr lang="en-US" sz="1200" dirty="0">
                <a:cs typeface="Times New Roman" pitchFamily="18" charset="0"/>
              </a:rPr>
              <a:t>The McGraw-Hill Education. </a:t>
            </a:r>
            <a:r>
              <a:rPr lang="el-GR" sz="1200" dirty="0" smtClean="0">
                <a:cs typeface="Times New Roman" pitchFamily="18" charset="0"/>
              </a:rPr>
              <a:t>Με την επιφύλαξη παντός δικαιώματος</a:t>
            </a:r>
            <a:r>
              <a:rPr lang="en-US" sz="1200" dirty="0" smtClean="0">
                <a:cs typeface="Times New Roman" pitchFamily="18" charset="0"/>
              </a:rPr>
              <a:t>.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1" y="685800"/>
            <a:ext cx="7048919" cy="12926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l-GR" sz="2200" b="1" dirty="0" smtClean="0">
                <a:solidFill>
                  <a:schemeClr val="bg2"/>
                </a:solidFill>
              </a:rPr>
              <a:t>Θερμοδυναμική για Μηχανικούς</a:t>
            </a:r>
            <a:endParaRPr lang="tr-TR" sz="2200" b="1" dirty="0" smtClean="0">
              <a:solidFill>
                <a:schemeClr val="bg2"/>
              </a:solidFill>
            </a:endParaRPr>
          </a:p>
          <a:p>
            <a:pPr algn="r"/>
            <a:r>
              <a:rPr lang="tr-TR" sz="2000" b="1" dirty="0" smtClean="0">
                <a:solidFill>
                  <a:schemeClr val="bg2"/>
                </a:solidFill>
              </a:rPr>
              <a:t>8</a:t>
            </a:r>
            <a:r>
              <a:rPr lang="el-GR" sz="2000" b="1" baseline="30000" dirty="0" smtClean="0">
                <a:solidFill>
                  <a:schemeClr val="bg2"/>
                </a:solidFill>
              </a:rPr>
              <a:t>η</a:t>
            </a:r>
            <a:r>
              <a:rPr lang="el-GR" sz="2000" b="1" dirty="0" smtClean="0">
                <a:solidFill>
                  <a:schemeClr val="bg2"/>
                </a:solidFill>
              </a:rPr>
              <a:t> έκδοση</a:t>
            </a:r>
            <a:r>
              <a:rPr lang="en-US" sz="2400" b="1" dirty="0" smtClean="0">
                <a:solidFill>
                  <a:schemeClr val="bg2"/>
                </a:solidFill>
              </a:rPr>
              <a:t/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b="1" dirty="0" err="1" smtClean="0">
                <a:solidFill>
                  <a:schemeClr val="bg2"/>
                </a:solidFill>
              </a:rPr>
              <a:t>Yunus</a:t>
            </a:r>
            <a:r>
              <a:rPr lang="en-US" b="1" dirty="0" smtClean="0">
                <a:solidFill>
                  <a:schemeClr val="bg2"/>
                </a:solidFill>
              </a:rPr>
              <a:t> A. </a:t>
            </a:r>
            <a:r>
              <a:rPr lang="tr-TR" b="1" dirty="0" smtClean="0">
                <a:solidFill>
                  <a:schemeClr val="bg2"/>
                </a:solidFill>
              </a:rPr>
              <a:t>Ç</a:t>
            </a:r>
            <a:r>
              <a:rPr lang="en-US" b="1" dirty="0" err="1" smtClean="0">
                <a:solidFill>
                  <a:schemeClr val="bg2"/>
                </a:solidFill>
              </a:rPr>
              <a:t>engel</a:t>
            </a:r>
            <a:r>
              <a:rPr lang="en-US" b="1" dirty="0" smtClean="0">
                <a:solidFill>
                  <a:schemeClr val="bg2"/>
                </a:solidFill>
              </a:rPr>
              <a:t>, Michael A. Boles</a:t>
            </a:r>
          </a:p>
          <a:p>
            <a:pPr algn="r"/>
            <a:r>
              <a:rPr lang="el-GR" b="1" dirty="0" smtClean="0">
                <a:solidFill>
                  <a:schemeClr val="bg2"/>
                </a:solidFill>
              </a:rPr>
              <a:t>Εκδόσεις </a:t>
            </a:r>
            <a:r>
              <a:rPr lang="el-GR" b="1" dirty="0" err="1" smtClean="0">
                <a:solidFill>
                  <a:schemeClr val="bg2"/>
                </a:solidFill>
              </a:rPr>
              <a:t>Τζιόλα</a:t>
            </a:r>
            <a:r>
              <a:rPr lang="en-US" b="1" dirty="0" smtClean="0">
                <a:solidFill>
                  <a:schemeClr val="bg2"/>
                </a:solidFill>
              </a:rPr>
              <a:t>, </a:t>
            </a:r>
            <a:r>
              <a:rPr lang="en-US" b="1" dirty="0">
                <a:solidFill>
                  <a:schemeClr val="bg2"/>
                </a:solidFill>
              </a:rPr>
              <a:t>20</a:t>
            </a:r>
            <a:r>
              <a:rPr lang="tr-TR" b="1" dirty="0">
                <a:solidFill>
                  <a:schemeClr val="bg2"/>
                </a:solidFill>
              </a:rPr>
              <a:t>15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t="15719" r="9422" b="11545"/>
          <a:stretch/>
        </p:blipFill>
        <p:spPr>
          <a:xfrm>
            <a:off x="7162800" y="152400"/>
            <a:ext cx="1828800" cy="232410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48200" y="5257800"/>
            <a:ext cx="44958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1800" kern="0" dirty="0" smtClean="0">
                <a:solidFill>
                  <a:srgbClr val="996633"/>
                </a:solidFill>
                <a:latin typeface="Arial" charset="0"/>
              </a:rPr>
              <a:t>Επιμέλεια ελληνικής έκδοσης </a:t>
            </a:r>
            <a:endParaRPr lang="en-US" sz="1800" kern="0" dirty="0" smtClean="0">
              <a:solidFill>
                <a:srgbClr val="996633"/>
              </a:solidFill>
              <a:latin typeface="Arial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2000" b="1" kern="0" dirty="0" smtClean="0">
                <a:solidFill>
                  <a:srgbClr val="996633"/>
                </a:solidFill>
                <a:latin typeface="Arial" charset="0"/>
              </a:rPr>
              <a:t>Δημήτρης </a:t>
            </a:r>
            <a:r>
              <a:rPr lang="el-GR" sz="2000" b="1" kern="0" dirty="0" err="1" smtClean="0">
                <a:solidFill>
                  <a:srgbClr val="996633"/>
                </a:solidFill>
                <a:latin typeface="Arial" charset="0"/>
              </a:rPr>
              <a:t>Τερτίπης</a:t>
            </a:r>
            <a:endParaRPr lang="en-US" sz="1800" b="1" kern="0" dirty="0" smtClean="0">
              <a:solidFill>
                <a:srgbClr val="9966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668451-CEF1-4F9C-92E5-78734C5DB0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458200" cy="6397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Ενεργειακό ισοζύγιο ισοβαρών διεργασιών </a:t>
            </a:r>
            <a:br>
              <a:rPr lang="el-GR" sz="2400" dirty="0" smtClean="0"/>
            </a:br>
            <a:r>
              <a:rPr lang="el-GR" sz="2400" dirty="0" smtClean="0"/>
              <a:t>εκτόνωσης ή συμπίεσης</a:t>
            </a:r>
            <a:endParaRPr lang="en-US" sz="2400" dirty="0" smtClean="0"/>
          </a:p>
        </p:txBody>
      </p:sp>
      <p:pic>
        <p:nvPicPr>
          <p:cNvPr id="1038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</a:blip>
          <a:srcRect t="48004"/>
          <a:stretch/>
        </p:blipFill>
        <p:spPr bwMode="auto">
          <a:xfrm>
            <a:off x="76198" y="2679415"/>
            <a:ext cx="8229680" cy="175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98" y="4595463"/>
            <a:ext cx="7299918" cy="5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98" y="5125818"/>
            <a:ext cx="8113928" cy="60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0615" y="6031738"/>
            <a:ext cx="4559385" cy="59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22"/>
          <p:cNvGrpSpPr>
            <a:grpSpLocks/>
          </p:cNvGrpSpPr>
          <p:nvPr/>
        </p:nvGrpSpPr>
        <p:grpSpPr bwMode="auto">
          <a:xfrm>
            <a:off x="4419600" y="1143000"/>
            <a:ext cx="4343400" cy="1447800"/>
            <a:chOff x="2784" y="720"/>
            <a:chExt cx="2736" cy="91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>
              <a:off x="2784" y="720"/>
              <a:ext cx="2736" cy="86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aphicFrame>
          <p:nvGraphicFramePr>
            <p:cNvPr id="1026" name="Object 13"/>
            <p:cNvGraphicFramePr>
              <a:graphicFrameLocks noChangeAspect="1"/>
            </p:cNvGraphicFramePr>
            <p:nvPr/>
          </p:nvGraphicFramePr>
          <p:xfrm>
            <a:off x="3024" y="1114"/>
            <a:ext cx="2160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tion" r:id="rId7" imgW="952087" imgH="228501" progId="Equation.3">
                    <p:embed/>
                  </p:oleObj>
                </mc:Choice>
                <mc:Fallback>
                  <p:oleObj name="Equation" r:id="rId7" imgW="952087" imgH="228501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1114"/>
                          <a:ext cx="2160" cy="5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7" name="Text Box 15"/>
            <p:cNvSpPr txBox="1">
              <a:spLocks noChangeArrowheads="1"/>
            </p:cNvSpPr>
            <p:nvPr/>
          </p:nvSpPr>
          <p:spPr bwMode="auto">
            <a:xfrm>
              <a:off x="2880" y="720"/>
              <a:ext cx="25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 smtClean="0">
                  <a:solidFill>
                    <a:srgbClr val="CC00CC"/>
                  </a:solidFill>
                </a:rPr>
                <a:t>Σε ισοβαρείς διεργασίες εκτόνωσης ή συμπίεσης</a:t>
              </a:r>
              <a:r>
                <a:rPr lang="en-US" sz="2000" dirty="0" smtClean="0">
                  <a:solidFill>
                    <a:srgbClr val="CC00CC"/>
                  </a:solidFill>
                </a:rPr>
                <a:t>:</a:t>
              </a:r>
              <a:endParaRPr lang="en-US" sz="2000" dirty="0">
                <a:solidFill>
                  <a:srgbClr val="CC00CC"/>
                </a:solidFill>
              </a:endParaRPr>
            </a:p>
          </p:txBody>
        </p:sp>
      </p:grpSp>
      <p:sp>
        <p:nvSpPr>
          <p:cNvPr id="1032" name="Text Box 17"/>
          <p:cNvSpPr txBox="1">
            <a:spLocks noChangeArrowheads="1"/>
          </p:cNvSpPr>
          <p:nvPr/>
        </p:nvSpPr>
        <p:spPr bwMode="auto">
          <a:xfrm>
            <a:off x="76200" y="1068283"/>
            <a:ext cx="39624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700" dirty="0" smtClean="0"/>
              <a:t>Γενική ανάλυση για ένα κλειστό σύστημα που εκτελεί ισοβαρή διεργασία</a:t>
            </a:r>
            <a:r>
              <a:rPr lang="en-US" sz="1700" dirty="0" smtClean="0"/>
              <a:t>. </a:t>
            </a:r>
            <a:r>
              <a:rPr lang="el-GR" sz="1700" dirty="0" smtClean="0"/>
              <a:t>Η </a:t>
            </a:r>
            <a:r>
              <a:rPr lang="en-US" sz="1700" i="1" dirty="0" smtClean="0"/>
              <a:t>Q</a:t>
            </a:r>
            <a:r>
              <a:rPr lang="en-US" sz="1700" dirty="0" smtClean="0"/>
              <a:t> </a:t>
            </a:r>
            <a:r>
              <a:rPr lang="el-GR" sz="1700" dirty="0" smtClean="0"/>
              <a:t>προσδίδεται </a:t>
            </a:r>
            <a:r>
              <a:rPr lang="el-GR" sz="1700" i="1" dirty="0" smtClean="0">
                <a:solidFill>
                  <a:srgbClr val="CC00CC"/>
                </a:solidFill>
              </a:rPr>
              <a:t>στο </a:t>
            </a:r>
            <a:r>
              <a:rPr lang="el-GR" sz="1700" dirty="0" smtClean="0"/>
              <a:t>σύστημα</a:t>
            </a:r>
            <a:r>
              <a:rPr lang="en-US" sz="1700" dirty="0" smtClean="0"/>
              <a:t> </a:t>
            </a:r>
            <a:r>
              <a:rPr lang="el-GR" sz="1700" dirty="0" smtClean="0"/>
              <a:t>και το</a:t>
            </a:r>
            <a:r>
              <a:rPr lang="en-US" sz="1700" dirty="0" smtClean="0"/>
              <a:t> </a:t>
            </a:r>
            <a:r>
              <a:rPr lang="en-US" sz="1700" i="1" dirty="0"/>
              <a:t>W</a:t>
            </a:r>
            <a:r>
              <a:rPr lang="en-US" sz="1700" dirty="0"/>
              <a:t> </a:t>
            </a:r>
            <a:r>
              <a:rPr lang="el-GR" sz="1700" dirty="0" smtClean="0"/>
              <a:t>παράγεται</a:t>
            </a:r>
            <a:r>
              <a:rPr lang="en-US" sz="1700" dirty="0" smtClean="0"/>
              <a:t> </a:t>
            </a:r>
            <a:r>
              <a:rPr lang="el-GR" sz="1700" i="1" dirty="0" smtClean="0">
                <a:solidFill>
                  <a:srgbClr val="CC00CC"/>
                </a:solidFill>
              </a:rPr>
              <a:t>από</a:t>
            </a:r>
            <a:r>
              <a:rPr lang="en-US" sz="1700" dirty="0" smtClean="0"/>
              <a:t> </a:t>
            </a:r>
            <a:r>
              <a:rPr lang="el-GR" sz="1700" dirty="0" smtClean="0"/>
              <a:t>το σύστημα</a:t>
            </a:r>
            <a:r>
              <a:rPr lang="en-US" sz="1700" dirty="0" smtClean="0"/>
              <a:t>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36B42-7337-454A-841F-6651E4A5D6A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smtClean="0"/>
              <a:t>Παράδειγμα 4.5</a:t>
            </a:r>
            <a:r>
              <a:rPr lang="el-GR" sz="2400" b="1" dirty="0"/>
              <a:t>: Θέρμανση υπό </a:t>
            </a:r>
            <a:r>
              <a:rPr lang="el-GR" sz="2400" b="1" dirty="0" smtClean="0"/>
              <a:t>σταθερή πίεση</a:t>
            </a:r>
            <a:endParaRPr lang="en-US" sz="2400" b="1" dirty="0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8412" y="928766"/>
            <a:ext cx="40671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8"/>
          <a:stretch/>
        </p:blipFill>
        <p:spPr>
          <a:xfrm>
            <a:off x="1905000" y="2362200"/>
            <a:ext cx="457831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7E15EF-8E04-481E-932B-58CD8B75BE3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4419600" cy="6858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C00000"/>
                </a:solidFill>
              </a:rPr>
              <a:t>Ειδικές θερμότητες</a:t>
            </a:r>
            <a:endParaRPr lang="en-US" b="0" dirty="0" smtClean="0">
              <a:solidFill>
                <a:srgbClr val="C00000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105400" cy="25146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l-GR" sz="1800" b="1" dirty="0" smtClean="0">
                <a:solidFill>
                  <a:srgbClr val="CC00CC"/>
                </a:solidFill>
              </a:rPr>
              <a:t>Ειδική θερμότητα υπό σταθερό όγκο</a:t>
            </a:r>
            <a:r>
              <a:rPr lang="en-US" sz="1800" b="1" dirty="0" smtClean="0">
                <a:solidFill>
                  <a:srgbClr val="CC00CC"/>
                </a:solidFill>
              </a:rPr>
              <a:t>, </a:t>
            </a:r>
            <a:r>
              <a:rPr lang="en-US" sz="1800" b="1" i="1" dirty="0" smtClean="0">
                <a:solidFill>
                  <a:srgbClr val="CC00CC"/>
                </a:solidFill>
              </a:rPr>
              <a:t>c</a:t>
            </a:r>
            <a:r>
              <a:rPr lang="en-US" sz="1800" b="1" i="1" baseline="-25000" dirty="0" smtClean="0">
                <a:solidFill>
                  <a:srgbClr val="CC00CC"/>
                </a:solidFill>
              </a:rPr>
              <a:t>v</a:t>
            </a:r>
            <a:r>
              <a:rPr lang="en-US" sz="1800" dirty="0" smtClean="0"/>
              <a:t>: </a:t>
            </a:r>
            <a:r>
              <a:rPr lang="el-GR" sz="1800" dirty="0" smtClean="0"/>
              <a:t>είναι η ενέργεια που απαιτείται για να αυξηθεί η θερμοκρασία μιας μονάδας μάζας μια ουσίας κατά 1</a:t>
            </a:r>
            <a:r>
              <a:rPr lang="el-GR" sz="1800" baseline="30000" dirty="0" smtClean="0"/>
              <a:t>ο</a:t>
            </a:r>
            <a:r>
              <a:rPr lang="en-US" sz="1800" dirty="0" smtClean="0"/>
              <a:t>C</a:t>
            </a:r>
            <a:r>
              <a:rPr lang="el-GR" sz="1800" dirty="0" smtClean="0"/>
              <a:t>, υπό σταθερό όγκο</a:t>
            </a:r>
            <a:r>
              <a:rPr lang="en-US" sz="1800" dirty="0" smtClean="0"/>
              <a:t>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l-GR" sz="1800" b="1" dirty="0">
                <a:solidFill>
                  <a:srgbClr val="CC00CC"/>
                </a:solidFill>
              </a:rPr>
              <a:t>Ειδική θερμότητα υπό </a:t>
            </a:r>
            <a:r>
              <a:rPr lang="el-GR" sz="1800" b="1" dirty="0" smtClean="0">
                <a:solidFill>
                  <a:srgbClr val="CC00CC"/>
                </a:solidFill>
              </a:rPr>
              <a:t>σταθερή πίεση</a:t>
            </a:r>
            <a:r>
              <a:rPr lang="en-US" sz="1800" b="1" dirty="0" smtClean="0">
                <a:solidFill>
                  <a:srgbClr val="CC00CC"/>
                </a:solidFill>
              </a:rPr>
              <a:t>, </a:t>
            </a:r>
            <a:r>
              <a:rPr lang="en-US" sz="1800" b="1" i="1" dirty="0" err="1" smtClean="0">
                <a:solidFill>
                  <a:srgbClr val="CC00CC"/>
                </a:solidFill>
              </a:rPr>
              <a:t>c</a:t>
            </a:r>
            <a:r>
              <a:rPr lang="en-US" sz="1800" b="1" i="1" baseline="-25000" dirty="0" err="1" smtClean="0">
                <a:solidFill>
                  <a:srgbClr val="CC00CC"/>
                </a:solidFill>
              </a:rPr>
              <a:t>p</a:t>
            </a:r>
            <a:r>
              <a:rPr lang="en-US" sz="1800" dirty="0" smtClean="0"/>
              <a:t>: </a:t>
            </a:r>
            <a:r>
              <a:rPr lang="el-GR" sz="1800" dirty="0"/>
              <a:t>είναι η ενέργεια που απαιτείται για να αυξηθεί η θερμοκρασία μιας μονάδας μάζας μια ουσίας κατά 1</a:t>
            </a:r>
            <a:r>
              <a:rPr lang="el-GR" sz="1800" baseline="30000" dirty="0"/>
              <a:t>ο</a:t>
            </a:r>
            <a:r>
              <a:rPr lang="en-US" sz="1800" dirty="0"/>
              <a:t>C</a:t>
            </a:r>
            <a:r>
              <a:rPr lang="el-GR" sz="1800" dirty="0"/>
              <a:t>, υπό </a:t>
            </a:r>
            <a:r>
              <a:rPr lang="el-GR" sz="1800" dirty="0" smtClean="0"/>
              <a:t>σταθερή πίεση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3418332" y="4349704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52400"/>
            <a:ext cx="3615535" cy="22098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394960" y="2286000"/>
            <a:ext cx="3615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l-GR" sz="1200" dirty="0" smtClean="0"/>
              <a:t>Για την ίδια άνοδο της θερμοκρασίας διαφορετικών σωμάτων, απαιτούνται διαφορετικά ποσά θερμότητας.</a:t>
            </a:r>
            <a:endParaRPr lang="en-US" sz="1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90411"/>
            <a:ext cx="3207972" cy="2462784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228600" y="5753195"/>
            <a:ext cx="320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l-GR" sz="1200" dirty="0" smtClean="0"/>
              <a:t>Η ειδική θερμότητα είναι η ενέργεια που απαιτείται για την αύξηση της θερμοκρασίας μιας μονάδας μάζας κατά 1</a:t>
            </a:r>
            <a:r>
              <a:rPr lang="el-GR" sz="1200" baseline="30000" dirty="0" smtClean="0"/>
              <a:t>ο</a:t>
            </a:r>
            <a:r>
              <a:rPr lang="en-US" sz="1200" dirty="0" smtClean="0"/>
              <a:t>C</a:t>
            </a:r>
            <a:r>
              <a:rPr lang="el-GR" sz="1200" dirty="0" smtClean="0"/>
              <a:t>, υπό ένα συγκεκριμένο τρόπο.</a:t>
            </a:r>
            <a:endParaRPr lang="en-US" sz="12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08995"/>
            <a:ext cx="3656633" cy="3291805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4114800" y="4294632"/>
            <a:ext cx="128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l-GR" sz="1200" dirty="0" smtClean="0"/>
              <a:t>Ειδικές θερμότητες υπό σταθερό όγκο και υπό σταθερή πίεση για το </a:t>
            </a:r>
            <a:r>
              <a:rPr lang="el-GR" sz="1200" dirty="0" err="1" smtClean="0"/>
              <a:t>ήλιον</a:t>
            </a:r>
            <a:r>
              <a:rPr lang="el-GR" sz="1200" dirty="0" smtClean="0"/>
              <a:t>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D392D5-B2A1-430D-BCDA-B1834AE7327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370" y="3581400"/>
            <a:ext cx="5032248" cy="3048000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l-GR" sz="1800" dirty="0" smtClean="0"/>
              <a:t>Οι ορισμοί των ειδικών θερμοτήτων ισχύουν για </a:t>
            </a:r>
            <a:r>
              <a:rPr lang="el-GR" sz="1800" i="1" dirty="0" smtClean="0"/>
              <a:t>κάθε</a:t>
            </a:r>
            <a:r>
              <a:rPr lang="en-US" sz="1800" i="1" dirty="0" smtClean="0"/>
              <a:t> </a:t>
            </a:r>
            <a:r>
              <a:rPr lang="el-GR" sz="1800" dirty="0" smtClean="0"/>
              <a:t>ουσία που υφίσταται την </a:t>
            </a:r>
            <a:r>
              <a:rPr lang="el-GR" sz="1800" i="1" dirty="0" smtClean="0"/>
              <a:t>οποιαδήποτε</a:t>
            </a:r>
            <a:r>
              <a:rPr lang="en-US" sz="1800" i="1" dirty="0" smtClean="0"/>
              <a:t> </a:t>
            </a:r>
            <a:r>
              <a:rPr lang="el-GR" sz="1800" dirty="0" smtClean="0"/>
              <a:t>διεργασία</a:t>
            </a:r>
            <a:r>
              <a:rPr lang="en-US" sz="1800" dirty="0" smtClean="0"/>
              <a:t>.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l-GR" sz="1800" dirty="0" smtClean="0"/>
              <a:t>Οι</a:t>
            </a:r>
            <a:r>
              <a:rPr lang="el-GR" sz="1800" i="1" dirty="0" smtClean="0"/>
              <a:t> </a:t>
            </a:r>
            <a:r>
              <a:rPr lang="en-US" sz="1800" i="1" dirty="0" smtClean="0"/>
              <a:t>c</a:t>
            </a:r>
            <a:r>
              <a:rPr lang="en-US" sz="1800" i="1" baseline="-25000" dirty="0" smtClean="0"/>
              <a:t>v</a:t>
            </a:r>
            <a:r>
              <a:rPr lang="en-US" sz="1800" i="1" dirty="0" smtClean="0"/>
              <a:t> </a:t>
            </a:r>
            <a:r>
              <a:rPr lang="el-GR" sz="1800" dirty="0" smtClean="0"/>
              <a:t>και </a:t>
            </a:r>
            <a:r>
              <a:rPr lang="en-US" sz="1800" i="1" dirty="0" err="1" smtClean="0"/>
              <a:t>c</a:t>
            </a:r>
            <a:r>
              <a:rPr lang="en-US" sz="1800" i="1" baseline="-25000" dirty="0" err="1" smtClean="0"/>
              <a:t>p</a:t>
            </a:r>
            <a:r>
              <a:rPr lang="en-US" sz="1800" i="1" dirty="0" smtClean="0"/>
              <a:t> </a:t>
            </a:r>
            <a:r>
              <a:rPr lang="el-GR" sz="1800" dirty="0" smtClean="0"/>
              <a:t>είναι ιδιότητες</a:t>
            </a:r>
            <a:r>
              <a:rPr lang="en-US" sz="1800" dirty="0" smtClean="0"/>
              <a:t>.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l-GR" sz="1800" dirty="0" smtClean="0"/>
              <a:t>Η </a:t>
            </a:r>
            <a:r>
              <a:rPr lang="en-US" sz="1800" i="1" dirty="0" smtClean="0"/>
              <a:t>c</a:t>
            </a:r>
            <a:r>
              <a:rPr lang="en-US" sz="1800" i="1" baseline="-25000" dirty="0" smtClean="0"/>
              <a:t>v</a:t>
            </a:r>
            <a:r>
              <a:rPr lang="en-US" sz="1800" i="1" dirty="0" smtClean="0"/>
              <a:t> </a:t>
            </a:r>
            <a:r>
              <a:rPr lang="el-GR" sz="1800" dirty="0" smtClean="0"/>
              <a:t>σχετίζεται με μεταβολές της </a:t>
            </a:r>
            <a:r>
              <a:rPr lang="el-GR" sz="1800" i="1" dirty="0" smtClean="0"/>
              <a:t>εσωτερικής ενέργειας </a:t>
            </a:r>
            <a:r>
              <a:rPr lang="el-GR" sz="1800" dirty="0" smtClean="0"/>
              <a:t>κι η</a:t>
            </a:r>
            <a:r>
              <a:rPr lang="en-US" sz="1800" dirty="0" smtClean="0"/>
              <a:t> </a:t>
            </a:r>
            <a:r>
              <a:rPr lang="en-US" sz="1800" i="1" dirty="0" err="1" smtClean="0"/>
              <a:t>c</a:t>
            </a:r>
            <a:r>
              <a:rPr lang="en-US" sz="1800" i="1" baseline="-25000" dirty="0" err="1" smtClean="0"/>
              <a:t>p</a:t>
            </a:r>
            <a:r>
              <a:rPr lang="en-US" sz="1800" i="1" dirty="0" smtClean="0"/>
              <a:t> </a:t>
            </a:r>
            <a:r>
              <a:rPr lang="el-GR" sz="1800" dirty="0" smtClean="0"/>
              <a:t>με μεταβολές της</a:t>
            </a:r>
            <a:r>
              <a:rPr lang="en-US" sz="1800" dirty="0" smtClean="0"/>
              <a:t> </a:t>
            </a:r>
            <a:r>
              <a:rPr lang="el-GR" sz="1800" i="1" dirty="0" smtClean="0"/>
              <a:t>ενθαλπίας</a:t>
            </a:r>
            <a:r>
              <a:rPr lang="en-US" sz="1800" dirty="0" smtClean="0"/>
              <a:t>.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l-GR" sz="1800" dirty="0" smtClean="0"/>
              <a:t>Μια συνήθης μονάδα των ειδικών θερμοτήτων είναι το </a:t>
            </a:r>
            <a:r>
              <a:rPr lang="en-US" sz="1800" dirty="0" smtClean="0"/>
              <a:t>kJ/kg·°C </a:t>
            </a:r>
            <a:r>
              <a:rPr lang="el-GR" sz="1800" dirty="0" smtClean="0"/>
              <a:t>ή το</a:t>
            </a:r>
            <a:r>
              <a:rPr lang="en-US" sz="1800" dirty="0" smtClean="0"/>
              <a:t> kJ/</a:t>
            </a:r>
            <a:r>
              <a:rPr lang="en-US" sz="1800" dirty="0" err="1" smtClean="0"/>
              <a:t>kg·K</a:t>
            </a:r>
            <a:r>
              <a:rPr lang="en-US" sz="1800" dirty="0" smtClean="0"/>
              <a:t>. </a:t>
            </a:r>
            <a:r>
              <a:rPr lang="el-GR" sz="1800" b="1" dirty="0" smtClean="0">
                <a:solidFill>
                  <a:srgbClr val="CC00CC"/>
                </a:solidFill>
              </a:rPr>
              <a:t>Αυτές οι μονάδες είναι ισοδύναμες.</a:t>
            </a:r>
            <a:endParaRPr lang="en-US" sz="1800" b="1" dirty="0" smtClean="0">
              <a:solidFill>
                <a:srgbClr val="CC00CC"/>
              </a:solidFill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5656036" y="211138"/>
            <a:ext cx="3352800" cy="707886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 smtClean="0"/>
              <a:t>Η 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p</a:t>
            </a:r>
            <a:r>
              <a:rPr lang="en-US" sz="2000" dirty="0" smtClean="0"/>
              <a:t> </a:t>
            </a:r>
            <a:r>
              <a:rPr lang="el-GR" sz="2000" dirty="0" smtClean="0"/>
              <a:t>είναι πάντα μεγαλύτερη από την </a:t>
            </a:r>
            <a:r>
              <a:rPr lang="en-US" sz="2000" i="1" dirty="0" smtClean="0"/>
              <a:t>c</a:t>
            </a:r>
            <a:r>
              <a:rPr lang="en-US" sz="2000" i="1" baseline="-25000" dirty="0" smtClean="0"/>
              <a:t>v</a:t>
            </a:r>
            <a:r>
              <a:rPr lang="el-GR" sz="2000" i="1" dirty="0" smtClean="0"/>
              <a:t>.</a:t>
            </a:r>
            <a:endParaRPr lang="en-US" sz="20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36" y="2018285"/>
            <a:ext cx="3352799" cy="3735830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5656035" y="5867400"/>
            <a:ext cx="3352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l-GR" sz="1200" dirty="0" smtClean="0"/>
              <a:t>Ο ακριβής ορισμός των ειδικών θερμοτήτων</a:t>
            </a:r>
            <a:endParaRPr lang="en-US" sz="12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0" y="211138"/>
            <a:ext cx="5032248" cy="2920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2816E8-7EBF-439E-9391-7B4E7D64448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906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l-GR" sz="3000" dirty="0" smtClean="0">
                <a:solidFill>
                  <a:srgbClr val="C00000"/>
                </a:solidFill>
              </a:rPr>
              <a:t>Εσωτερική ενέργεια, ενθαλπία &amp; ειδικές θερμότητες των ιδανικών αερίων</a:t>
            </a:r>
            <a:endParaRPr lang="en-US" sz="3000" b="0" dirty="0" smtClean="0">
              <a:solidFill>
                <a:srgbClr val="C00000"/>
              </a:solidFill>
            </a:endParaRPr>
          </a:p>
        </p:txBody>
      </p: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104" y="1576387"/>
            <a:ext cx="37957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8668" y="1545392"/>
            <a:ext cx="1820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487" y="2169318"/>
            <a:ext cx="1795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8425" y="2940803"/>
            <a:ext cx="5889376" cy="141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5688" y="4295695"/>
            <a:ext cx="5889376" cy="141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Rectangle 18"/>
          <p:cNvSpPr>
            <a:spLocks noChangeArrowheads="1"/>
          </p:cNvSpPr>
          <p:nvPr/>
        </p:nvSpPr>
        <p:spPr bwMode="auto">
          <a:xfrm>
            <a:off x="152400" y="6191805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u="sng" dirty="0" smtClean="0">
                <a:solidFill>
                  <a:srgbClr val="3333FF"/>
                </a:solidFill>
              </a:rPr>
              <a:t>Για τα ιδανικά αέρια, τα</a:t>
            </a:r>
            <a:r>
              <a:rPr lang="en-US" u="sng" dirty="0" smtClean="0">
                <a:solidFill>
                  <a:srgbClr val="3333FF"/>
                </a:solidFill>
              </a:rPr>
              <a:t> </a:t>
            </a:r>
            <a:r>
              <a:rPr lang="en-US" i="1" u="sng" dirty="0">
                <a:solidFill>
                  <a:srgbClr val="3333FF"/>
                </a:solidFill>
              </a:rPr>
              <a:t>u</a:t>
            </a:r>
            <a:r>
              <a:rPr lang="en-US" u="sng" dirty="0">
                <a:solidFill>
                  <a:srgbClr val="3333FF"/>
                </a:solidFill>
              </a:rPr>
              <a:t>, </a:t>
            </a:r>
            <a:r>
              <a:rPr lang="en-US" i="1" u="sng" dirty="0">
                <a:solidFill>
                  <a:srgbClr val="3333FF"/>
                </a:solidFill>
              </a:rPr>
              <a:t>h</a:t>
            </a:r>
            <a:r>
              <a:rPr lang="en-US" u="sng" dirty="0">
                <a:solidFill>
                  <a:srgbClr val="3333FF"/>
                </a:solidFill>
              </a:rPr>
              <a:t>, </a:t>
            </a:r>
            <a:r>
              <a:rPr lang="en-US" i="1" u="sng" dirty="0" smtClean="0">
                <a:solidFill>
                  <a:srgbClr val="3333FF"/>
                </a:solidFill>
              </a:rPr>
              <a:t>c</a:t>
            </a:r>
            <a:r>
              <a:rPr lang="en-US" i="1" u="sng" baseline="-25000" dirty="0" smtClean="0">
                <a:solidFill>
                  <a:srgbClr val="3333FF"/>
                </a:solidFill>
              </a:rPr>
              <a:t>v</a:t>
            </a:r>
            <a:r>
              <a:rPr lang="el-GR" i="1" u="sng" dirty="0" smtClean="0">
                <a:solidFill>
                  <a:srgbClr val="3333FF"/>
                </a:solidFill>
              </a:rPr>
              <a:t> </a:t>
            </a:r>
            <a:r>
              <a:rPr lang="el-GR" u="sng" dirty="0" smtClean="0">
                <a:solidFill>
                  <a:srgbClr val="3333FF"/>
                </a:solidFill>
              </a:rPr>
              <a:t>και </a:t>
            </a:r>
            <a:r>
              <a:rPr lang="en-US" i="1" u="sng" dirty="0" err="1" smtClean="0">
                <a:solidFill>
                  <a:srgbClr val="3333FF"/>
                </a:solidFill>
              </a:rPr>
              <a:t>c</a:t>
            </a:r>
            <a:r>
              <a:rPr lang="en-US" i="1" u="sng" baseline="-25000" dirty="0" err="1" smtClean="0">
                <a:solidFill>
                  <a:srgbClr val="3333FF"/>
                </a:solidFill>
              </a:rPr>
              <a:t>p</a:t>
            </a:r>
            <a:r>
              <a:rPr lang="en-US" i="1" u="sng" dirty="0" smtClean="0">
                <a:solidFill>
                  <a:srgbClr val="3333FF"/>
                </a:solidFill>
              </a:rPr>
              <a:t> </a:t>
            </a:r>
            <a:r>
              <a:rPr lang="el-GR" u="sng" dirty="0" smtClean="0">
                <a:solidFill>
                  <a:srgbClr val="3333FF"/>
                </a:solidFill>
              </a:rPr>
              <a:t>εξαρτώνται μόνο από τη θερμοκρασία</a:t>
            </a:r>
            <a:r>
              <a:rPr lang="en-US" u="sng" dirty="0" smtClean="0">
                <a:solidFill>
                  <a:srgbClr val="3333FF"/>
                </a:solidFill>
              </a:rPr>
              <a:t>.</a:t>
            </a:r>
            <a:endParaRPr lang="en-US" u="sng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ED4E93-80A9-43E1-8DC3-8E9D8A8E6AF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872134" y="4419600"/>
            <a:ext cx="1547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 smtClean="0"/>
              <a:t>Ειδικές θερμότητες υπό σταθερή πίεση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28600" y="228600"/>
            <a:ext cx="5029200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l-GR" dirty="0" err="1" smtClean="0">
                <a:solidFill>
                  <a:srgbClr val="CC00CC"/>
                </a:solidFill>
              </a:rPr>
              <a:t>Υπο</a:t>
            </a:r>
            <a:r>
              <a:rPr lang="el-GR" dirty="0" smtClean="0">
                <a:solidFill>
                  <a:srgbClr val="CC00CC"/>
                </a:solidFill>
              </a:rPr>
              <a:t> χαμηλή πίεση, όλα τα πραγματικά αέρια προσεγγίζουν τη συμπεριφορά του ιδανικού αερίου, συνεπώς οι ειδικές θερμότητές τους εξαρτώνται μόνο από τη θερμοκρασία.</a:t>
            </a:r>
            <a:endParaRPr lang="en-US" dirty="0">
              <a:solidFill>
                <a:srgbClr val="CC00CC"/>
              </a:solidFill>
            </a:endParaRP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l-GR" dirty="0" smtClean="0"/>
              <a:t>Οι ειδικές θερμότητες των πραγματικών αερίων υπό χαμηλές πιέσεις καλούνται</a:t>
            </a:r>
            <a:r>
              <a:rPr lang="en-US" dirty="0" smtClean="0"/>
              <a:t> </a:t>
            </a:r>
            <a:r>
              <a:rPr lang="el-GR" i="1" dirty="0" smtClean="0"/>
              <a:t>ειδικές θερμότητες ιδανικού αερίου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5181600" y="228600"/>
            <a:ext cx="3810000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l-GR" dirty="0" smtClean="0"/>
              <a:t>Δεδομένα για τις </a:t>
            </a:r>
            <a:r>
              <a:rPr lang="en-US" i="1" dirty="0" smtClean="0"/>
              <a:t>u </a:t>
            </a:r>
            <a:r>
              <a:rPr lang="el-GR" dirty="0" smtClean="0"/>
              <a:t>και </a:t>
            </a:r>
            <a:r>
              <a:rPr lang="en-US" i="1" dirty="0" smtClean="0"/>
              <a:t>h </a:t>
            </a:r>
            <a:r>
              <a:rPr lang="el-GR" dirty="0" smtClean="0"/>
              <a:t>πολλών αερίων, διατίθενται </a:t>
            </a:r>
            <a:r>
              <a:rPr lang="el-GR" dirty="0" err="1" smtClean="0"/>
              <a:t>πινακοποιημένα</a:t>
            </a:r>
            <a:r>
              <a:rPr lang="el-GR" dirty="0" smtClean="0"/>
              <a:t>.</a:t>
            </a:r>
            <a:endParaRPr lang="en-US" dirty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l-GR" dirty="0" smtClean="0">
                <a:solidFill>
                  <a:srgbClr val="CC00CC"/>
                </a:solidFill>
              </a:rPr>
              <a:t>Οι πίνακες αυτοί συντάσσονται πάντα με βάση ένα αυθαίρετο σημείο αναφοράς</a:t>
            </a:r>
            <a:r>
              <a:rPr lang="en-US" dirty="0" smtClean="0">
                <a:solidFill>
                  <a:srgbClr val="CC00CC"/>
                </a:solidFill>
              </a:rPr>
              <a:t>.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5638800" y="5410200"/>
            <a:ext cx="27840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200" dirty="0" smtClean="0"/>
              <a:t>Κατά την κατάστρωση ενός πίνακα ιδιοτήτων ιδανικού αερίου, οι 0Κ επιλέγονται ως θερμοκρασία αναφοράς.</a:t>
            </a:r>
            <a:endParaRPr lang="en-US" sz="12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199"/>
            <a:ext cx="2643534" cy="35972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05100"/>
            <a:ext cx="278401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23482-D79D-4B5A-81B2-860AFE2B884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5181600" cy="5867400"/>
          </a:xfrm>
          <a:solidFill>
            <a:srgbClr val="FFCC99"/>
          </a:solidFill>
          <a:ln w="19050">
            <a:solidFill>
              <a:schemeClr val="bg2"/>
            </a:solidFill>
          </a:ln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l-GR" dirty="0" smtClean="0"/>
              <a:t>Με χρήση </a:t>
            </a:r>
            <a:r>
              <a:rPr lang="el-GR" dirty="0" err="1" smtClean="0"/>
              <a:t>πινακοποιημένων</a:t>
            </a:r>
            <a:r>
              <a:rPr lang="el-GR" dirty="0" smtClean="0"/>
              <a:t> δεδομένων</a:t>
            </a:r>
            <a:r>
              <a:rPr lang="en-US" dirty="0" smtClean="0"/>
              <a:t>. </a:t>
            </a:r>
            <a:r>
              <a:rPr lang="el-GR" dirty="0" smtClean="0"/>
              <a:t>Είναι η ευκολότερη και </a:t>
            </a:r>
            <a:r>
              <a:rPr lang="el-GR" b="1" dirty="0" smtClean="0">
                <a:solidFill>
                  <a:srgbClr val="CC00CC"/>
                </a:solidFill>
              </a:rPr>
              <a:t>ακριβέστερη</a:t>
            </a:r>
            <a:r>
              <a:rPr lang="en-US" dirty="0" smtClean="0"/>
              <a:t> </a:t>
            </a:r>
            <a:r>
              <a:rPr lang="el-GR" dirty="0" smtClean="0"/>
              <a:t>μέθοδος, όταν διατίθενται πίνακες</a:t>
            </a:r>
            <a:r>
              <a:rPr lang="en-US" dirty="0" smtClean="0"/>
              <a:t>.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l-GR" dirty="0" smtClean="0"/>
              <a:t>Χρησιμοποιώντας τις σχέσεις των </a:t>
            </a:r>
            <a:r>
              <a:rPr lang="en-US" i="1" dirty="0" smtClean="0"/>
              <a:t>c</a:t>
            </a:r>
            <a:r>
              <a:rPr lang="en-US" i="1" baseline="-25000" dirty="0" smtClean="0"/>
              <a:t>v</a:t>
            </a:r>
            <a:r>
              <a:rPr lang="en-US" i="1" dirty="0" smtClean="0"/>
              <a:t> </a:t>
            </a:r>
            <a:r>
              <a:rPr lang="el-GR" dirty="0" smtClean="0"/>
              <a:t>ή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p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βλ. Πίνακα </a:t>
            </a:r>
            <a:r>
              <a:rPr lang="en-US" dirty="0" smtClean="0"/>
              <a:t>A-2c) </a:t>
            </a:r>
            <a:r>
              <a:rPr lang="el-GR" dirty="0" smtClean="0"/>
              <a:t>συναρτήσει της θερμοκρασίας κι υπολογίζοντας τα ολοκληρώματα.</a:t>
            </a:r>
            <a:r>
              <a:rPr lang="en-US" dirty="0" smtClean="0"/>
              <a:t> </a:t>
            </a:r>
            <a:r>
              <a:rPr lang="el-GR" dirty="0" smtClean="0"/>
              <a:t>Είναι μια δύσχρηστη μέθοδος για υπολογισμούς «με το χέρι», αλλά είναι κατάλληλη για υπολογιστικούς κώδικες</a:t>
            </a:r>
            <a:r>
              <a:rPr lang="en-US" dirty="0" smtClean="0"/>
              <a:t>.</a:t>
            </a:r>
            <a:r>
              <a:rPr lang="el-GR" dirty="0" smtClean="0"/>
              <a:t> Τα αποτελέσματα που προκύπτουν είναι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CC00CC"/>
                </a:solidFill>
              </a:rPr>
              <a:t>πολύ ακριβή</a:t>
            </a:r>
            <a:r>
              <a:rPr lang="en-US" dirty="0" smtClean="0"/>
              <a:t>.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l-GR" dirty="0" smtClean="0"/>
              <a:t>Με χρήση μέσων ειδικών θερμοτήτων</a:t>
            </a:r>
            <a:r>
              <a:rPr lang="en-US" dirty="0" smtClean="0"/>
              <a:t>. </a:t>
            </a:r>
            <a:r>
              <a:rPr lang="el-GR" dirty="0" smtClean="0"/>
              <a:t>Είναι η απλούστερη και πιο βολική μέθοδος, όταν δε διατίθενται πίνακες</a:t>
            </a:r>
            <a:r>
              <a:rPr lang="en-US" dirty="0" smtClean="0"/>
              <a:t>.</a:t>
            </a:r>
            <a:r>
              <a:rPr lang="el-GR" dirty="0" smtClean="0"/>
              <a:t> Τα αποτελέσματα είναι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CC00CC"/>
                </a:solidFill>
              </a:rPr>
              <a:t>αρκούντως ακριβή</a:t>
            </a:r>
            <a:r>
              <a:rPr lang="en-US" dirty="0" smtClean="0"/>
              <a:t> </a:t>
            </a:r>
            <a:r>
              <a:rPr lang="el-GR" dirty="0" smtClean="0"/>
              <a:t>αν το εύρος των θερμοκρασιών δεν είναι πολύ μεγάλο</a:t>
            </a:r>
            <a:r>
              <a:rPr lang="en-US" dirty="0" smtClean="0"/>
              <a:t>.</a:t>
            </a:r>
          </a:p>
        </p:txBody>
      </p:sp>
      <p:sp>
        <p:nvSpPr>
          <p:cNvPr id="21508" name="Text Box 12"/>
          <p:cNvSpPr txBox="1">
            <a:spLocks noChangeArrowheads="1"/>
          </p:cNvSpPr>
          <p:nvPr/>
        </p:nvSpPr>
        <p:spPr bwMode="auto">
          <a:xfrm>
            <a:off x="457200" y="2286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 smtClean="0">
                <a:solidFill>
                  <a:srgbClr val="FF3300"/>
                </a:solidFill>
                <a:sym typeface="Symbol" pitchFamily="18" charset="2"/>
              </a:rPr>
              <a:t>Τρεις τρόποι για τον υπολογισμό των </a:t>
            </a:r>
            <a:r>
              <a:rPr lang="en-US" sz="2400" b="1" dirty="0" smtClean="0">
                <a:solidFill>
                  <a:srgbClr val="FF3300"/>
                </a:solidFill>
                <a:sym typeface="Symbol" pitchFamily="18" charset="2"/>
              </a:rPr>
              <a:t></a:t>
            </a:r>
            <a:r>
              <a:rPr lang="en-US" sz="2400" b="1" i="1" dirty="0">
                <a:solidFill>
                  <a:srgbClr val="FF3300"/>
                </a:solidFill>
              </a:rPr>
              <a:t>u </a:t>
            </a:r>
            <a:r>
              <a:rPr lang="el-GR" sz="2400" b="1" dirty="0" smtClean="0">
                <a:solidFill>
                  <a:srgbClr val="FF3300"/>
                </a:solidFill>
              </a:rPr>
              <a:t>και </a:t>
            </a:r>
            <a:r>
              <a:rPr lang="en-US" sz="2400" b="1" dirty="0" smtClean="0">
                <a:solidFill>
                  <a:srgbClr val="FF3300"/>
                </a:solidFill>
                <a:sym typeface="Symbol" pitchFamily="18" charset="2"/>
              </a:rPr>
              <a:t></a:t>
            </a:r>
            <a:r>
              <a:rPr lang="en-US" sz="2400" b="1" i="1" dirty="0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21509" name="Rectangle 15"/>
          <p:cNvSpPr>
            <a:spLocks noChangeArrowheads="1"/>
          </p:cNvSpPr>
          <p:nvPr/>
        </p:nvSpPr>
        <p:spPr bwMode="auto">
          <a:xfrm>
            <a:off x="5572125" y="4865688"/>
            <a:ext cx="31908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200" dirty="0" smtClean="0"/>
              <a:t>Τρεις τρόποι για τον υπολογισμό της Δ</a:t>
            </a:r>
            <a:r>
              <a:rPr lang="en-US" sz="1200" i="1" dirty="0" smtClean="0"/>
              <a:t>u</a:t>
            </a:r>
            <a:endParaRPr lang="en-US" sz="1200" dirty="0"/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428750"/>
            <a:ext cx="31908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57E6EA-5432-4C1D-9C61-911FCA28A4E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5603" name="2 Dikdörtgen"/>
          <p:cNvSpPr>
            <a:spLocks noChangeArrowheads="1"/>
          </p:cNvSpPr>
          <p:nvPr/>
        </p:nvSpPr>
        <p:spPr bwMode="auto">
          <a:xfrm>
            <a:off x="0" y="3000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/>
              <a:t>Παράδειγμα 4.10:Θέρμανση αερίου υπό σταθερή πίεση</a:t>
            </a:r>
            <a:endParaRPr lang="tr-TR" sz="2400" dirty="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19400"/>
            <a:ext cx="39433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clrChange>
              <a:clrFrom>
                <a:srgbClr val="E6ECEA"/>
              </a:clrFrom>
              <a:clrTo>
                <a:srgbClr val="E6EC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6480" y="774192"/>
            <a:ext cx="4251039" cy="162371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9" r="23292" b="54444"/>
          <a:stretch/>
        </p:blipFill>
        <p:spPr>
          <a:xfrm>
            <a:off x="762000" y="2819400"/>
            <a:ext cx="2743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F43F29-AAF9-4FFD-ABBD-9046CD2FCE2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438"/>
            <a:ext cx="5867400" cy="639762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C00000"/>
                </a:solidFill>
              </a:rPr>
              <a:t>Έργο </a:t>
            </a:r>
            <a:r>
              <a:rPr lang="el-GR" dirty="0" err="1" smtClean="0">
                <a:solidFill>
                  <a:srgbClr val="C00000"/>
                </a:solidFill>
              </a:rPr>
              <a:t>ογκομεταβολής</a:t>
            </a:r>
            <a:endParaRPr lang="en-US" b="0" dirty="0" smtClean="0">
              <a:solidFill>
                <a:srgbClr val="C00000"/>
              </a:solidFill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533400" y="914400"/>
            <a:ext cx="419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 smtClean="0">
                <a:solidFill>
                  <a:srgbClr val="CC00CC"/>
                </a:solidFill>
              </a:rPr>
              <a:t>Έργο </a:t>
            </a:r>
            <a:r>
              <a:rPr lang="el-GR" b="1" dirty="0" err="1" smtClean="0">
                <a:solidFill>
                  <a:srgbClr val="CC00CC"/>
                </a:solidFill>
              </a:rPr>
              <a:t>ογκομεταβολής</a:t>
            </a:r>
            <a:r>
              <a:rPr lang="el-GR" b="1" dirty="0" smtClean="0">
                <a:solidFill>
                  <a:srgbClr val="CC00CC"/>
                </a:solidFill>
              </a:rPr>
              <a:t> </a:t>
            </a:r>
            <a:r>
              <a:rPr lang="en-US" b="1" dirty="0" smtClean="0">
                <a:solidFill>
                  <a:srgbClr val="CC00CC"/>
                </a:solidFill>
              </a:rPr>
              <a:t>(</a:t>
            </a:r>
            <a:r>
              <a:rPr lang="el-GR" b="1" dirty="0" smtClean="0">
                <a:solidFill>
                  <a:srgbClr val="CC00CC"/>
                </a:solidFill>
              </a:rPr>
              <a:t>έργο </a:t>
            </a:r>
            <a:r>
              <a:rPr lang="en-US" b="1" i="1" dirty="0" err="1" smtClean="0">
                <a:solidFill>
                  <a:srgbClr val="CC00CC"/>
                </a:solidFill>
              </a:rPr>
              <a:t>PdV</a:t>
            </a:r>
            <a:r>
              <a:rPr lang="en-US" b="1" dirty="0" smtClean="0">
                <a:solidFill>
                  <a:srgbClr val="CC00CC"/>
                </a:solidFill>
              </a:rPr>
              <a:t>)</a:t>
            </a:r>
            <a:r>
              <a:rPr lang="en-US" dirty="0" smtClean="0"/>
              <a:t>: </a:t>
            </a:r>
            <a:r>
              <a:rPr lang="el-GR" dirty="0" smtClean="0"/>
              <a:t>είναι το έργο εκτόνωσης ή συμπίεσης σε μια διάταξη κυλίνδρου – εμβόλου.</a:t>
            </a:r>
            <a:endParaRPr lang="en-US" dirty="0"/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5676900" y="9144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err="1">
                <a:solidFill>
                  <a:srgbClr val="008000"/>
                </a:solidFill>
              </a:rPr>
              <a:t>W</a:t>
            </a:r>
            <a:r>
              <a:rPr lang="en-US" b="1" i="1" baseline="-25000" dirty="0" err="1">
                <a:solidFill>
                  <a:srgbClr val="008000"/>
                </a:solidFill>
              </a:rPr>
              <a:t>b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l-GR" b="1" dirty="0" smtClean="0">
                <a:solidFill>
                  <a:srgbClr val="008000"/>
                </a:solidFill>
              </a:rPr>
              <a:t>θετικό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  <a:sym typeface="Symbol" pitchFamily="18" charset="2"/>
              </a:rPr>
              <a:t> </a:t>
            </a:r>
            <a:r>
              <a:rPr lang="el-GR" b="1" dirty="0" smtClean="0">
                <a:solidFill>
                  <a:srgbClr val="008000"/>
                </a:solidFill>
                <a:sym typeface="Symbol" pitchFamily="18" charset="2"/>
              </a:rPr>
              <a:t>εκτόνωση</a:t>
            </a:r>
            <a:endParaRPr lang="en-US" b="1" dirty="0">
              <a:solidFill>
                <a:srgbClr val="008000"/>
              </a:solidFill>
              <a:sym typeface="Symbol" pitchFamily="18" charset="2"/>
            </a:endParaRPr>
          </a:p>
          <a:p>
            <a:r>
              <a:rPr lang="en-US" b="1" i="1" dirty="0" err="1">
                <a:solidFill>
                  <a:srgbClr val="008000"/>
                </a:solidFill>
              </a:rPr>
              <a:t>W</a:t>
            </a:r>
            <a:r>
              <a:rPr lang="en-US" b="1" i="1" baseline="-25000" dirty="0" err="1">
                <a:solidFill>
                  <a:srgbClr val="008000"/>
                </a:solidFill>
              </a:rPr>
              <a:t>b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l-GR" b="1" dirty="0" smtClean="0">
                <a:solidFill>
                  <a:srgbClr val="008000"/>
                </a:solidFill>
              </a:rPr>
              <a:t>αρνητικό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  <a:sym typeface="Symbol" pitchFamily="18" charset="2"/>
              </a:rPr>
              <a:t> </a:t>
            </a:r>
            <a:r>
              <a:rPr lang="el-GR" b="1" dirty="0" smtClean="0">
                <a:solidFill>
                  <a:srgbClr val="008000"/>
                </a:solidFill>
                <a:sym typeface="Symbol" pitchFamily="18" charset="2"/>
              </a:rPr>
              <a:t>συμπίεση</a:t>
            </a:r>
            <a:endParaRPr lang="en-US" b="1" dirty="0">
              <a:solidFill>
                <a:srgbClr val="008000"/>
              </a:solidFill>
              <a:sym typeface="Symbol" pitchFamily="18" charset="2"/>
            </a:endParaRPr>
          </a:p>
        </p:txBody>
      </p:sp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981200"/>
            <a:ext cx="37211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438995"/>
            <a:ext cx="295592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05264"/>
            <a:ext cx="1882400" cy="28956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90" y="3200400"/>
            <a:ext cx="2265820" cy="2895600"/>
          </a:xfrm>
          <a:prstGeom prst="rect">
            <a:avLst/>
          </a:prstGeom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24000" y="6096000"/>
            <a:ext cx="188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ym typeface="Symbol" pitchFamily="18" charset="2"/>
              </a:rPr>
              <a:t>Έργο </a:t>
            </a:r>
            <a:r>
              <a:rPr lang="el-GR" sz="1200" dirty="0" err="1" smtClean="0">
                <a:sym typeface="Symbol" pitchFamily="18" charset="2"/>
              </a:rPr>
              <a:t>ογκομεταβολής</a:t>
            </a:r>
            <a:endParaRPr lang="en-US" sz="1200" dirty="0">
              <a:sym typeface="Symbol" pitchFamily="18" charset="2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954900" y="6095999"/>
            <a:ext cx="188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ym typeface="Symbol" pitchFamily="18" charset="2"/>
              </a:rPr>
              <a:t>Καθώς το έμβολο μετατοπίζεται κατά </a:t>
            </a:r>
            <a:r>
              <a:rPr lang="en-US" sz="1200" i="1" dirty="0" smtClean="0">
                <a:sym typeface="Symbol" pitchFamily="18" charset="2"/>
              </a:rPr>
              <a:t>ds</a:t>
            </a:r>
            <a:r>
              <a:rPr lang="en-US" sz="1200" dirty="0" smtClean="0">
                <a:sym typeface="Symbol" pitchFamily="18" charset="2"/>
              </a:rPr>
              <a:t>, </a:t>
            </a:r>
            <a:r>
              <a:rPr lang="el-GR" sz="1200" dirty="0" smtClean="0">
                <a:sym typeface="Symbol" pitchFamily="18" charset="2"/>
              </a:rPr>
              <a:t>το αέριο παράγει έργο </a:t>
            </a:r>
            <a:r>
              <a:rPr lang="el-GR" sz="1200" i="1" dirty="0" smtClean="0">
                <a:sym typeface="Symbol" pitchFamily="18" charset="2"/>
              </a:rPr>
              <a:t>δ</a:t>
            </a:r>
            <a:r>
              <a:rPr lang="en-US" sz="1200" i="1" dirty="0" err="1" smtClean="0">
                <a:sym typeface="Symbol" pitchFamily="18" charset="2"/>
              </a:rPr>
              <a:t>W</a:t>
            </a:r>
            <a:r>
              <a:rPr lang="en-US" sz="1200" i="1" baseline="-25000" dirty="0" err="1" smtClean="0">
                <a:sym typeface="Symbol" pitchFamily="18" charset="2"/>
              </a:rPr>
              <a:t>b</a:t>
            </a:r>
            <a:r>
              <a:rPr lang="el-GR" sz="1200" dirty="0" smtClean="0">
                <a:sym typeface="Symbol" pitchFamily="18" charset="2"/>
              </a:rPr>
              <a:t>.</a:t>
            </a:r>
            <a:endParaRPr lang="en-US" sz="1200" dirty="0">
              <a:sym typeface="Symbol" pitchFamily="18" charset="2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581400" y="1913335"/>
            <a:ext cx="54101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600" b="1" i="1" dirty="0" smtClean="0">
                <a:solidFill>
                  <a:schemeClr val="accent6"/>
                </a:solidFill>
              </a:rPr>
              <a:t>           Αν η </a:t>
            </a:r>
            <a:r>
              <a:rPr lang="el-GR" sz="1600" b="1" i="1" dirty="0" err="1" smtClean="0">
                <a:solidFill>
                  <a:schemeClr val="accent6"/>
                </a:solidFill>
              </a:rPr>
              <a:t>ογκομεταβολή</a:t>
            </a:r>
            <a:r>
              <a:rPr lang="el-GR" sz="1600" b="1" i="1" dirty="0" smtClean="0">
                <a:solidFill>
                  <a:schemeClr val="accent6"/>
                </a:solidFill>
              </a:rPr>
              <a:t> γίνεται υπό σταθερή πίεση</a:t>
            </a:r>
            <a:endParaRPr lang="en-US" sz="1600" b="1" dirty="0" smtClean="0">
              <a:solidFill>
                <a:schemeClr val="accent6"/>
              </a:solidFill>
              <a:sym typeface="Symbol" pitchFamily="18" charset="2"/>
            </a:endParaRPr>
          </a:p>
          <a:p>
            <a:endParaRPr lang="el-GR" sz="1600" b="1" i="1" dirty="0" smtClean="0">
              <a:solidFill>
                <a:srgbClr val="008000"/>
              </a:solidFill>
            </a:endParaRPr>
          </a:p>
          <a:p>
            <a:endParaRPr lang="el-GR" sz="1600" b="1" i="1" dirty="0" smtClean="0">
              <a:solidFill>
                <a:srgbClr val="008000"/>
              </a:solidFill>
            </a:endParaRPr>
          </a:p>
          <a:p>
            <a:r>
              <a:rPr lang="el-GR" sz="1600" b="1" i="1" dirty="0" smtClean="0">
                <a:solidFill>
                  <a:srgbClr val="CC00CC"/>
                </a:solidFill>
              </a:rPr>
              <a:t>Αν η </a:t>
            </a:r>
            <a:r>
              <a:rPr lang="el-GR" sz="1600" b="1" i="1" dirty="0" err="1" smtClean="0">
                <a:solidFill>
                  <a:srgbClr val="CC00CC"/>
                </a:solidFill>
              </a:rPr>
              <a:t>ογκομεταβολή</a:t>
            </a:r>
            <a:r>
              <a:rPr lang="el-GR" sz="1600" b="1" i="1" dirty="0" smtClean="0">
                <a:solidFill>
                  <a:srgbClr val="CC00CC"/>
                </a:solidFill>
              </a:rPr>
              <a:t> γίνεται υπό μεταβαλλόμενη πίεση</a:t>
            </a:r>
            <a:endParaRPr lang="en-US" sz="1600" b="1" dirty="0" smtClean="0">
              <a:solidFill>
                <a:srgbClr val="CC00CC"/>
              </a:solidFill>
              <a:sym typeface="Symbol" pitchFamily="18" charset="2"/>
            </a:endParaRPr>
          </a:p>
          <a:p>
            <a:endParaRPr lang="en-US" sz="1600" b="1" dirty="0">
              <a:solidFill>
                <a:srgbClr val="008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DC2C4A-3EEB-4B62-8F12-63551BD3871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3456073" y="1089889"/>
            <a:ext cx="1905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dirty="0" smtClean="0">
                <a:solidFill>
                  <a:srgbClr val="3333FF"/>
                </a:solidFill>
              </a:rPr>
              <a:t>Το έργο </a:t>
            </a:r>
            <a:r>
              <a:rPr lang="el-GR" dirty="0" err="1" smtClean="0">
                <a:solidFill>
                  <a:srgbClr val="3333FF"/>
                </a:solidFill>
              </a:rPr>
              <a:t>ογκομεταβολής</a:t>
            </a:r>
            <a:r>
              <a:rPr lang="el-GR" dirty="0" smtClean="0">
                <a:solidFill>
                  <a:srgbClr val="3333FF"/>
                </a:solidFill>
              </a:rPr>
              <a:t> εξαρτάται από τη διαδρομή της διεργασίας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6149" name="Rectangle 16"/>
          <p:cNvSpPr>
            <a:spLocks noChangeArrowheads="1"/>
          </p:cNvSpPr>
          <p:nvPr/>
        </p:nvSpPr>
        <p:spPr bwMode="auto">
          <a:xfrm>
            <a:off x="228600" y="4343400"/>
            <a:ext cx="502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i="1" dirty="0" smtClean="0">
                <a:solidFill>
                  <a:srgbClr val="C00000"/>
                </a:solidFill>
              </a:rPr>
              <a:t>Το εμβαδόν κάτω από την καμπύλης της διεργασίας σε ένα διάγραμμα </a:t>
            </a:r>
            <a:r>
              <a:rPr lang="en-US" i="1" dirty="0" smtClean="0">
                <a:solidFill>
                  <a:srgbClr val="C00000"/>
                </a:solidFill>
              </a:rPr>
              <a:t>P-V</a:t>
            </a:r>
            <a:r>
              <a:rPr lang="tr-TR" i="1" dirty="0" smtClean="0">
                <a:solidFill>
                  <a:srgbClr val="C00000"/>
                </a:solidFill>
              </a:rPr>
              <a:t> </a:t>
            </a:r>
            <a:r>
              <a:rPr lang="el-GR" i="1" dirty="0" smtClean="0">
                <a:solidFill>
                  <a:srgbClr val="C00000"/>
                </a:solidFill>
              </a:rPr>
              <a:t>ισούται, κατά μέτρο, με το παραγόμενο έργο κατά τη διάρκεια μιας </a:t>
            </a:r>
            <a:r>
              <a:rPr lang="el-GR" i="1" dirty="0" err="1" smtClean="0">
                <a:solidFill>
                  <a:srgbClr val="C00000"/>
                </a:solidFill>
              </a:rPr>
              <a:t>ψευδοστατικής</a:t>
            </a:r>
            <a:r>
              <a:rPr lang="el-GR" i="1" dirty="0" smtClean="0">
                <a:solidFill>
                  <a:srgbClr val="C00000"/>
                </a:solidFill>
              </a:rPr>
              <a:t> εκτόνωσης ή συμπίεσης ενός κλειστού συστήματος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330745" cy="335230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007"/>
            <a:ext cx="3771098" cy="327709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12" y="3504707"/>
            <a:ext cx="3299787" cy="255589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28599" y="3544669"/>
            <a:ext cx="32274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ym typeface="Symbol" pitchFamily="18" charset="2"/>
              </a:rPr>
              <a:t>Το εμβαδό κάτω από την καμπύλη μιας διεργασίας σε διάγραμμα </a:t>
            </a:r>
            <a:r>
              <a:rPr lang="en-US" sz="1200" i="1" dirty="0" smtClean="0">
                <a:sym typeface="Symbol" pitchFamily="18" charset="2"/>
              </a:rPr>
              <a:t>p-V</a:t>
            </a:r>
            <a:r>
              <a:rPr lang="el-GR" sz="1200" dirty="0" smtClean="0">
                <a:sym typeface="Symbol" pitchFamily="18" charset="2"/>
              </a:rPr>
              <a:t> αναπαριστά το έργο </a:t>
            </a:r>
            <a:r>
              <a:rPr lang="el-GR" sz="1200" dirty="0" err="1" smtClean="0">
                <a:sym typeface="Symbol" pitchFamily="18" charset="2"/>
              </a:rPr>
              <a:t>ογκομεταβολής</a:t>
            </a:r>
            <a:endParaRPr lang="en-US" sz="1200" dirty="0">
              <a:sym typeface="Symbol" pitchFamily="18" charset="2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819400" y="6065700"/>
            <a:ext cx="5867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l-GR" sz="1200" dirty="0" smtClean="0">
                <a:sym typeface="Symbol" pitchFamily="18" charset="2"/>
              </a:rPr>
              <a:t>Το έργο που παράγεται σε έναν κύκλο είναι η διαφορά μεταξύ του έργου που παράγεται από το σύστημα και του έργου που καταναλώνεται από το σύστημα.</a:t>
            </a:r>
            <a:endParaRPr lang="en-US" sz="12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7BB1D3-D262-4D1C-9282-45C13EA09E2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71" name="4 Dikdörtgen"/>
          <p:cNvSpPr>
            <a:spLocks noChangeArrowheads="1"/>
          </p:cNvSpPr>
          <p:nvPr/>
        </p:nvSpPr>
        <p:spPr bwMode="auto">
          <a:xfrm>
            <a:off x="238125" y="10031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/>
              <a:t>Παράδειγμα 4.2:Έργο </a:t>
            </a:r>
            <a:r>
              <a:rPr lang="el-GR" sz="2400" b="1" dirty="0" err="1" smtClean="0"/>
              <a:t>ογκομεταβολής</a:t>
            </a:r>
            <a:r>
              <a:rPr lang="el-GR" sz="2400" b="1" dirty="0" smtClean="0"/>
              <a:t> υπό σταθερή πίεση</a:t>
            </a:r>
            <a:endParaRPr lang="tr-TR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2009775"/>
            <a:ext cx="4448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3076575"/>
            <a:ext cx="2124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362913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E53596-596A-4CFB-BD33-B72433F04A8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6" name="4 Dikdörtgen"/>
          <p:cNvSpPr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/>
              <a:t>Παράδειγμα 4.1:Έργο </a:t>
            </a:r>
            <a:r>
              <a:rPr lang="el-GR" sz="2400" b="1" dirty="0" err="1" smtClean="0"/>
              <a:t>ογκομεταβολής</a:t>
            </a:r>
            <a:r>
              <a:rPr lang="el-GR" sz="2400" b="1" dirty="0" smtClean="0"/>
              <a:t> ισόχωρων διεργασιών</a:t>
            </a:r>
            <a:endParaRPr lang="tr-TR" sz="2400" dirty="0"/>
          </a:p>
        </p:txBody>
      </p:sp>
      <p:sp>
        <p:nvSpPr>
          <p:cNvPr id="8197" name="Text Box 18"/>
          <p:cNvSpPr txBox="1">
            <a:spLocks noChangeArrowheads="1"/>
          </p:cNvSpPr>
          <p:nvPr/>
        </p:nvSpPr>
        <p:spPr bwMode="auto">
          <a:xfrm>
            <a:off x="4686300" y="1373981"/>
            <a:ext cx="3276600" cy="92333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Το έργο </a:t>
            </a:r>
            <a:r>
              <a:rPr lang="el-GR" dirty="0" err="1" smtClean="0"/>
              <a:t>ογκομεταβολής</a:t>
            </a:r>
            <a:r>
              <a:rPr lang="el-GR" dirty="0" smtClean="0"/>
              <a:t> μιας ισόχωρης διεργασίας είναι μηδέν.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3981"/>
            <a:ext cx="4209703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DD5E10-C7E0-4EC1-A641-0E98D8C5DB5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219" name="4 Dikdörtgen"/>
          <p:cNvSpPr>
            <a:spLocks noChangeArrowheads="1"/>
          </p:cNvSpPr>
          <p:nvPr/>
        </p:nvSpPr>
        <p:spPr bwMode="auto">
          <a:xfrm>
            <a:off x="0" y="152400"/>
            <a:ext cx="9105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/>
              <a:t>Παράδειγμα 4.3:Έργο </a:t>
            </a:r>
            <a:r>
              <a:rPr lang="el-GR" sz="2400" b="1" dirty="0" err="1" smtClean="0"/>
              <a:t>ογκομεταβολής</a:t>
            </a:r>
            <a:r>
              <a:rPr lang="el-GR" sz="2400" b="1" dirty="0" smtClean="0"/>
              <a:t> ισόθερμης συμπίεσης </a:t>
            </a:r>
            <a:r>
              <a:rPr lang="el-GR" sz="2400" b="1" u="sng" dirty="0" smtClean="0"/>
              <a:t>Ιδανικού αερίου</a:t>
            </a:r>
            <a:r>
              <a:rPr lang="en-US" sz="2400" b="1" u="sng" dirty="0" smtClean="0"/>
              <a:t>  </a:t>
            </a:r>
            <a:endParaRPr lang="tr-TR" sz="2400" u="sng" dirty="0"/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 rotWithShape="1">
          <a:blip r:embed="rId2"/>
          <a:srcRect r="41499"/>
          <a:stretch/>
        </p:blipFill>
        <p:spPr bwMode="auto">
          <a:xfrm>
            <a:off x="2638425" y="1543345"/>
            <a:ext cx="1933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091452"/>
            <a:ext cx="6591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029938" cy="513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4134A7-533B-44FA-AAE4-AE4EBEC84F6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43" name="4 Dikdörtgen"/>
          <p:cNvSpPr>
            <a:spLocks noChangeArrowheads="1"/>
          </p:cNvSpPr>
          <p:nvPr/>
        </p:nvSpPr>
        <p:spPr bwMode="auto">
          <a:xfrm>
            <a:off x="381000" y="2286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 smtClean="0"/>
              <a:t>Έργο </a:t>
            </a:r>
            <a:r>
              <a:rPr lang="el-GR" sz="2400" b="1" dirty="0" err="1" smtClean="0"/>
              <a:t>ογκομεταβολής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πολυτροπικών</a:t>
            </a:r>
            <a:r>
              <a:rPr lang="el-GR" sz="2400" b="1" dirty="0" smtClean="0"/>
              <a:t> διεργασιών </a:t>
            </a:r>
            <a:endParaRPr lang="tr-TR" sz="2400" dirty="0"/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295400"/>
            <a:ext cx="6807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971800"/>
            <a:ext cx="37242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133600"/>
            <a:ext cx="19685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2438400" y="2300288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solidFill>
                  <a:srgbClr val="CC00CC"/>
                </a:solidFill>
              </a:rPr>
              <a:t>Για ιδανικά αέρια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1675" y="781050"/>
            <a:ext cx="12287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725" y="814388"/>
            <a:ext cx="11334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3"/>
          <a:stretch/>
        </p:blipFill>
        <p:spPr>
          <a:xfrm>
            <a:off x="284970" y="2971800"/>
            <a:ext cx="4602133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665CD5-CD0C-4412-9AAC-6DDE7F57391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438"/>
            <a:ext cx="8382000" cy="639762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l-GR" sz="3000" dirty="0" smtClean="0">
                <a:solidFill>
                  <a:srgbClr val="C00000"/>
                </a:solidFill>
              </a:rPr>
              <a:t>Ενεργειακό ισοζύγιο σε κλειστά συστήματα</a:t>
            </a:r>
            <a:endParaRPr lang="en-US" sz="3000" b="0" dirty="0" smtClean="0">
              <a:solidFill>
                <a:srgbClr val="C00000"/>
              </a:solidFill>
            </a:endParaRP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6858000" y="1181149"/>
            <a:ext cx="24384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Γενικευμένη μορφή του ενεργειακού ισοζυγίου</a:t>
            </a:r>
            <a:endParaRPr lang="en-US" dirty="0"/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6732762" y="2861545"/>
            <a:ext cx="22724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Γενικευμένη μορφή του ενεργειακού ισοζυγίου στη μονάδα του χρόνου</a:t>
            </a:r>
            <a:endParaRPr lang="en-US" dirty="0"/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6838950" y="4910306"/>
            <a:ext cx="2577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solidFill>
                  <a:srgbClr val="3333FF"/>
                </a:solidFill>
              </a:rPr>
              <a:t>Ισοζύγιο ειδικής ενέργειας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" y="965533"/>
            <a:ext cx="6818495" cy="154906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69635"/>
            <a:ext cx="6745003" cy="143918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79" y="4910306"/>
            <a:ext cx="6448354" cy="957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349376-290E-41A4-83A0-C5449A88891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190500" y="5819740"/>
            <a:ext cx="7809051" cy="923330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Ο πρώτος νόμος της Θερμοδυναμικής δε μπορεί να αποδειχτεί μαθηματικά, ωστόσο δεν είναι γνωστή κάποια φυσική διεργασία που να τον παραβιάζει. Αυτό αποτελεί μια επαρκή απόδειξη του νόμου αυτού.</a:t>
            </a:r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1096"/>
            <a:ext cx="5334000" cy="5617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52" y="179283"/>
            <a:ext cx="2746248" cy="38904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751" y="691150"/>
            <a:ext cx="2746249" cy="38849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91"/>
          <a:stretch/>
        </p:blipFill>
        <p:spPr>
          <a:xfrm>
            <a:off x="2133600" y="1502334"/>
            <a:ext cx="4572000" cy="428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747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Symbol</vt:lpstr>
      <vt:lpstr>Times New Roman</vt:lpstr>
      <vt:lpstr>Wingdings</vt:lpstr>
      <vt:lpstr>Default Design</vt:lpstr>
      <vt:lpstr>Equation</vt:lpstr>
      <vt:lpstr>Κεφάλαιο 4 Ενεργειακή Ανάλυση Κλειστών Συστημάτων</vt:lpstr>
      <vt:lpstr>Έργο ογκομεταβολής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Ενεργειακό ισοζύγιο σε κλειστά συστήματα</vt:lpstr>
      <vt:lpstr>PowerPoint Presentation</vt:lpstr>
      <vt:lpstr>Ενεργειακό ισοζύγιο ισοβαρών διεργασιών  εκτόνωσης ή συμπίεσης</vt:lpstr>
      <vt:lpstr>PowerPoint Presentation</vt:lpstr>
      <vt:lpstr>Ειδικές θερμότητες</vt:lpstr>
      <vt:lpstr>PowerPoint Presentation</vt:lpstr>
      <vt:lpstr>Εσωτερική ενέργεια, ενθαλπία &amp; ειδικές θερμότητες των ιδανικών αερίων</vt:lpstr>
      <vt:lpstr>PowerPoint Presentation</vt:lpstr>
      <vt:lpstr>PowerPoint Presentation</vt:lpstr>
      <vt:lpstr>PowerPoint Presentation</vt:lpstr>
    </vt:vector>
  </TitlesOfParts>
  <Company>DC-UOIT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user</cp:lastModifiedBy>
  <cp:revision>580</cp:revision>
  <dcterms:created xsi:type="dcterms:W3CDTF">2007-03-22T19:44:56Z</dcterms:created>
  <dcterms:modified xsi:type="dcterms:W3CDTF">2019-10-18T16:22:54Z</dcterms:modified>
</cp:coreProperties>
</file>