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9" r:id="rId4"/>
    <p:sldId id="261" r:id="rId5"/>
    <p:sldId id="262" r:id="rId6"/>
    <p:sldId id="282" r:id="rId7"/>
    <p:sldId id="283" r:id="rId8"/>
    <p:sldId id="284" r:id="rId9"/>
    <p:sldId id="280" r:id="rId10"/>
    <p:sldId id="281" r:id="rId11"/>
    <p:sldId id="285" r:id="rId12"/>
    <p:sldId id="286" r:id="rId13"/>
    <p:sldId id="287" r:id="rId14"/>
  </p:sldIdLst>
  <p:sldSz cx="9906000" cy="6858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8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13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8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66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0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29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15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216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25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96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2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64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54F4A-BA2F-45EB-8D09-F5BE9723DBDD}" type="datetimeFigureOut">
              <a:rPr lang="el-GR" smtClean="0"/>
              <a:pPr/>
              <a:t>1/3/2023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CF09-AD53-4622-A955-FDE89E2B12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9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75933"/>
            <a:ext cx="990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/>
              <a:t>Μάθημα 1</a:t>
            </a:r>
          </a:p>
          <a:p>
            <a:pPr algn="ctr"/>
            <a:endParaRPr lang="el-GR" sz="3600" dirty="0"/>
          </a:p>
          <a:p>
            <a:pPr algn="ctr"/>
            <a:r>
              <a:rPr lang="el-GR" sz="3600" b="1" dirty="0" smtClean="0"/>
              <a:t>Ατμοστρόβιλοι με Αναθέρμανση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2133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36" t="24308" r="54189" b="5361"/>
          <a:stretch/>
        </p:blipFill>
        <p:spPr>
          <a:xfrm>
            <a:off x="0" y="379691"/>
            <a:ext cx="2860158" cy="3216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7116" y="444058"/>
            <a:ext cx="69288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Κ3</a:t>
            </a:r>
            <a:r>
              <a:rPr lang="el-GR" dirty="0" smtClean="0"/>
              <a:t>	Από τον Πίνακα Υπέρθερμου Ατμού για </a:t>
            </a:r>
            <a:r>
              <a:rPr lang="en-US" dirty="0"/>
              <a:t>12,5 </a:t>
            </a:r>
            <a:r>
              <a:rPr lang="en-US" dirty="0" smtClean="0"/>
              <a:t>MPa</a:t>
            </a:r>
            <a:r>
              <a:rPr lang="el-GR" dirty="0" smtClean="0"/>
              <a:t> και </a:t>
            </a:r>
          </a:p>
          <a:p>
            <a:r>
              <a:rPr lang="el-GR" dirty="0"/>
              <a:t>	</a:t>
            </a:r>
            <a:r>
              <a:rPr lang="el-GR" dirty="0" smtClean="0"/>
              <a:t>Τ3 = </a:t>
            </a:r>
            <a:r>
              <a:rPr lang="el-GR" dirty="0"/>
              <a:t>550 </a:t>
            </a:r>
            <a:r>
              <a:rPr lang="en-US" dirty="0" smtClean="0"/>
              <a:t>oC</a:t>
            </a:r>
            <a:r>
              <a:rPr lang="el-GR" dirty="0" smtClean="0"/>
              <a:t> , βρίσκουμε:</a:t>
            </a:r>
          </a:p>
          <a:p>
            <a:endParaRPr lang="el-GR" sz="800" dirty="0"/>
          </a:p>
          <a:p>
            <a:r>
              <a:rPr lang="el-GR" dirty="0" smtClean="0"/>
              <a:t>	</a:t>
            </a:r>
            <a:r>
              <a:rPr lang="en-US" dirty="0" smtClean="0"/>
              <a:t>h3 = </a:t>
            </a:r>
            <a:r>
              <a:rPr lang="el-GR" dirty="0" smtClean="0"/>
              <a:t> </a:t>
            </a:r>
            <a:r>
              <a:rPr lang="en-US" dirty="0" smtClean="0"/>
              <a:t>3476,5 kJ/kg		s3 = 6,6317 kJ/</a:t>
            </a:r>
            <a:r>
              <a:rPr lang="en-US" dirty="0" err="1" smtClean="0"/>
              <a:t>kgK</a:t>
            </a:r>
            <a:endParaRPr lang="en-US" dirty="0" smtClean="0"/>
          </a:p>
          <a:p>
            <a:endParaRPr lang="en-US" dirty="0"/>
          </a:p>
          <a:p>
            <a:r>
              <a:rPr lang="el-GR" b="1" dirty="0" smtClean="0"/>
              <a:t>Κ</a:t>
            </a:r>
            <a:r>
              <a:rPr lang="en-US" b="1" dirty="0" smtClean="0"/>
              <a:t>4</a:t>
            </a:r>
            <a:r>
              <a:rPr lang="el-GR" dirty="0"/>
              <a:t>	</a:t>
            </a:r>
            <a:r>
              <a:rPr lang="en-US" dirty="0" smtClean="0"/>
              <a:t>P4 = 2 MPa </a:t>
            </a:r>
          </a:p>
          <a:p>
            <a:r>
              <a:rPr lang="en-US" dirty="0"/>
              <a:t>	</a:t>
            </a:r>
            <a:r>
              <a:rPr lang="el-GR" dirty="0" smtClean="0"/>
              <a:t>Αν ο στρόβιλος ήταν </a:t>
            </a:r>
            <a:r>
              <a:rPr lang="el-GR" dirty="0" err="1" smtClean="0"/>
              <a:t>ισεντροπικός</a:t>
            </a:r>
            <a:r>
              <a:rPr lang="el-GR" dirty="0" smtClean="0"/>
              <a:t>, τότε θα ίσχυε</a:t>
            </a:r>
            <a:r>
              <a:rPr lang="en-US" dirty="0" smtClean="0"/>
              <a:t>:</a:t>
            </a:r>
          </a:p>
          <a:p>
            <a:endParaRPr lang="en-US" sz="800" dirty="0"/>
          </a:p>
          <a:p>
            <a:r>
              <a:rPr lang="en-US" dirty="0" smtClean="0"/>
              <a:t>	s4 = s3 = </a:t>
            </a:r>
            <a:r>
              <a:rPr lang="en-US" dirty="0"/>
              <a:t>6,6317 kJ/</a:t>
            </a:r>
            <a:r>
              <a:rPr lang="en-US" dirty="0" err="1"/>
              <a:t>kgK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/>
              <a:t>	</a:t>
            </a:r>
            <a:r>
              <a:rPr lang="el-GR" dirty="0" smtClean="0"/>
              <a:t>Από </a:t>
            </a:r>
            <a:r>
              <a:rPr lang="el-GR" dirty="0"/>
              <a:t>τον Πίνακα Υπέρθερμου Ατμού για </a:t>
            </a:r>
            <a:r>
              <a:rPr lang="en-US" dirty="0" smtClean="0"/>
              <a:t>2 MPa</a:t>
            </a:r>
            <a:r>
              <a:rPr lang="el-GR" dirty="0" smtClean="0"/>
              <a:t> και </a:t>
            </a:r>
            <a:r>
              <a:rPr lang="en-US" dirty="0" smtClean="0"/>
              <a:t>s4 = </a:t>
            </a:r>
            <a:r>
              <a:rPr lang="el-GR" dirty="0" smtClean="0"/>
              <a:t>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	6,6317 kJ/</a:t>
            </a:r>
            <a:r>
              <a:rPr lang="en-US" dirty="0" err="1" smtClean="0"/>
              <a:t>kgK</a:t>
            </a:r>
            <a:r>
              <a:rPr lang="en-US" dirty="0" smtClean="0"/>
              <a:t>, </a:t>
            </a:r>
            <a:r>
              <a:rPr lang="el-GR" dirty="0" smtClean="0"/>
              <a:t>με γραμμική παρεμβολή,</a:t>
            </a:r>
            <a:r>
              <a:rPr lang="en-US" dirty="0" smtClean="0"/>
              <a:t> </a:t>
            </a:r>
            <a:r>
              <a:rPr lang="el-GR" dirty="0" smtClean="0"/>
              <a:t>βρίσκουμε: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3660845"/>
            <a:ext cx="9906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	</a:t>
            </a:r>
            <a:r>
              <a:rPr lang="en-US" dirty="0" smtClean="0"/>
              <a:t>h4s = 2903,3+(3024,2-2903,3)*(6,6317-6,5475)/(6,7684-6,5475) = 2949,4 kJ/kg</a:t>
            </a:r>
          </a:p>
          <a:p>
            <a:endParaRPr lang="en-US" sz="1000" dirty="0"/>
          </a:p>
          <a:p>
            <a:r>
              <a:rPr lang="el-GR" dirty="0" smtClean="0"/>
              <a:t>Οπότε, αν ο στρόβιλος το </a:t>
            </a:r>
            <a:r>
              <a:rPr lang="el-GR" dirty="0" err="1" smtClean="0"/>
              <a:t>ισεντροπικό</a:t>
            </a:r>
            <a:r>
              <a:rPr lang="el-GR" dirty="0" smtClean="0"/>
              <a:t> έργο που θα παρήγαγε θα ήταν:</a:t>
            </a:r>
          </a:p>
          <a:p>
            <a:endParaRPr lang="el-GR" sz="1000" dirty="0"/>
          </a:p>
          <a:p>
            <a:r>
              <a:rPr lang="el-GR" dirty="0" smtClean="0"/>
              <a:t>	</a:t>
            </a:r>
            <a:r>
              <a:rPr lang="en-US" dirty="0" smtClean="0"/>
              <a:t>w3-4s = h3 – h4s = 3476,5-2949,4 = 527,10 kJ/kg</a:t>
            </a:r>
          </a:p>
          <a:p>
            <a:endParaRPr lang="en-US" sz="1000" dirty="0"/>
          </a:p>
          <a:p>
            <a:r>
              <a:rPr lang="el-GR" dirty="0" smtClean="0"/>
              <a:t>Όμως ο στρόβιλος δεν είναι </a:t>
            </a:r>
            <a:r>
              <a:rPr lang="el-GR" dirty="0" err="1" smtClean="0"/>
              <a:t>ισεντροπικός</a:t>
            </a:r>
            <a:r>
              <a:rPr lang="el-GR" dirty="0" smtClean="0"/>
              <a:t> και έχει </a:t>
            </a:r>
            <a:r>
              <a:rPr lang="el-GR" dirty="0" err="1" smtClean="0"/>
              <a:t>ισεντροπική</a:t>
            </a:r>
            <a:r>
              <a:rPr lang="el-GR" dirty="0" smtClean="0"/>
              <a:t> απόδοση μικρότερη από τη μονάδα, η</a:t>
            </a:r>
            <a:r>
              <a:rPr lang="en-US" dirty="0" smtClean="0"/>
              <a:t>s = 0,85, </a:t>
            </a:r>
            <a:r>
              <a:rPr lang="el-GR" dirty="0" smtClean="0"/>
              <a:t>οπότε το έργο που παράγει είναι:</a:t>
            </a:r>
          </a:p>
          <a:p>
            <a:endParaRPr lang="el-GR" sz="800" dirty="0"/>
          </a:p>
          <a:p>
            <a:r>
              <a:rPr lang="el-GR" dirty="0" smtClean="0"/>
              <a:t>	</a:t>
            </a:r>
            <a:r>
              <a:rPr lang="en-US" dirty="0" smtClean="0"/>
              <a:t>w3-4 = ns*w3-4s = 0,85*527,10 = 448,04 kJ/kg</a:t>
            </a:r>
          </a:p>
          <a:p>
            <a:endParaRPr lang="en-US" dirty="0"/>
          </a:p>
          <a:p>
            <a:r>
              <a:rPr lang="el-GR" dirty="0" smtClean="0"/>
              <a:t>και:	</a:t>
            </a:r>
            <a:r>
              <a:rPr lang="en-US" dirty="0" smtClean="0"/>
              <a:t>h4 = h3 – w3-4 = 3476,5-448,04 = 3028,5 kJ/kg</a:t>
            </a:r>
            <a:r>
              <a:rPr lang="el-GR" dirty="0"/>
              <a:t>	</a:t>
            </a:r>
            <a:r>
              <a:rPr lang="el-G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737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36" t="24308" r="54189" b="5361"/>
          <a:stretch/>
        </p:blipFill>
        <p:spPr>
          <a:xfrm>
            <a:off x="0" y="379691"/>
            <a:ext cx="2860158" cy="3216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7116" y="444058"/>
            <a:ext cx="6928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Κ5</a:t>
            </a:r>
            <a:r>
              <a:rPr lang="el-GR" dirty="0" smtClean="0"/>
              <a:t>	</a:t>
            </a:r>
            <a:r>
              <a:rPr lang="en-US" dirty="0" smtClean="0"/>
              <a:t>P</a:t>
            </a:r>
            <a:r>
              <a:rPr lang="el-GR" dirty="0" smtClean="0"/>
              <a:t>5 = Ρ4</a:t>
            </a:r>
            <a:r>
              <a:rPr lang="en-US" dirty="0" smtClean="0"/>
              <a:t> </a:t>
            </a:r>
            <a:r>
              <a:rPr lang="en-US" dirty="0"/>
              <a:t>= 2 MPa </a:t>
            </a:r>
            <a:r>
              <a:rPr lang="el-GR" dirty="0" smtClean="0"/>
              <a:t> και Τ5 = 450 </a:t>
            </a:r>
            <a:r>
              <a:rPr lang="en-US" dirty="0"/>
              <a:t>oC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/>
              <a:t>	</a:t>
            </a:r>
            <a:r>
              <a:rPr lang="el-GR" dirty="0" smtClean="0"/>
              <a:t>Από τον Πίνακα Υπέρθερμου Ατμού για </a:t>
            </a:r>
            <a:r>
              <a:rPr lang="en-US" dirty="0" smtClean="0"/>
              <a:t>2 MPa</a:t>
            </a:r>
            <a:r>
              <a:rPr lang="el-GR" dirty="0" smtClean="0"/>
              <a:t> </a:t>
            </a:r>
            <a:r>
              <a:rPr lang="el-GR" dirty="0"/>
              <a:t>και 450 </a:t>
            </a:r>
            <a:r>
              <a:rPr lang="en-US" dirty="0"/>
              <a:t>oC</a:t>
            </a:r>
            <a:r>
              <a:rPr lang="el-GR" dirty="0"/>
              <a:t> , </a:t>
            </a:r>
            <a:r>
              <a:rPr lang="el-GR" dirty="0" smtClean="0"/>
              <a:t>	βρίσκουμε:</a:t>
            </a:r>
          </a:p>
          <a:p>
            <a:endParaRPr lang="el-GR" sz="800" dirty="0"/>
          </a:p>
          <a:p>
            <a:r>
              <a:rPr lang="el-GR" dirty="0" smtClean="0"/>
              <a:t>	</a:t>
            </a:r>
            <a:r>
              <a:rPr lang="en-US" dirty="0" smtClean="0"/>
              <a:t>h</a:t>
            </a:r>
            <a:r>
              <a:rPr lang="el-GR" dirty="0" smtClean="0"/>
              <a:t>5</a:t>
            </a:r>
            <a:r>
              <a:rPr lang="en-US" dirty="0" smtClean="0"/>
              <a:t> = </a:t>
            </a:r>
            <a:r>
              <a:rPr lang="el-GR" dirty="0" smtClean="0"/>
              <a:t> (</a:t>
            </a:r>
            <a:r>
              <a:rPr lang="en-US" dirty="0" smtClean="0"/>
              <a:t>3</a:t>
            </a:r>
            <a:r>
              <a:rPr lang="el-GR" dirty="0" smtClean="0"/>
              <a:t>248,4+3468,3)/2 = 3358,4</a:t>
            </a:r>
            <a:r>
              <a:rPr lang="en-US" dirty="0" smtClean="0"/>
              <a:t> kJ/kg		</a:t>
            </a:r>
            <a:endParaRPr lang="el-GR" dirty="0" smtClean="0"/>
          </a:p>
          <a:p>
            <a:endParaRPr lang="el-GR" sz="900" dirty="0"/>
          </a:p>
          <a:p>
            <a:r>
              <a:rPr lang="el-GR" dirty="0" smtClean="0"/>
              <a:t>	</a:t>
            </a:r>
            <a:r>
              <a:rPr lang="en-US" dirty="0" smtClean="0"/>
              <a:t>s</a:t>
            </a:r>
            <a:r>
              <a:rPr lang="el-GR" dirty="0" smtClean="0"/>
              <a:t>5</a:t>
            </a:r>
            <a:r>
              <a:rPr lang="en-US" dirty="0" smtClean="0"/>
              <a:t> = </a:t>
            </a:r>
            <a:r>
              <a:rPr lang="el-GR" dirty="0" smtClean="0"/>
              <a:t>(7,1292+7,4337)/</a:t>
            </a:r>
            <a:r>
              <a:rPr lang="el-GR" dirty="0"/>
              <a:t>2 =</a:t>
            </a:r>
            <a:r>
              <a:rPr lang="en-US" dirty="0" smtClean="0"/>
              <a:t> </a:t>
            </a:r>
            <a:r>
              <a:rPr lang="el-GR" dirty="0" smtClean="0"/>
              <a:t>7,2815 </a:t>
            </a:r>
            <a:r>
              <a:rPr lang="en-US" dirty="0" smtClean="0"/>
              <a:t>kJ/</a:t>
            </a:r>
            <a:r>
              <a:rPr lang="en-US" dirty="0" err="1" smtClean="0"/>
              <a:t>kgK</a:t>
            </a:r>
            <a:endParaRPr lang="en-US" dirty="0" smtClean="0"/>
          </a:p>
          <a:p>
            <a:endParaRPr lang="en-US" sz="900" dirty="0"/>
          </a:p>
          <a:p>
            <a:r>
              <a:rPr lang="en-US" dirty="0" smtClean="0"/>
              <a:t>	q4-5 = h5 – h4 = 3358,4-3028,5 =329,9 kJ/kg </a:t>
            </a:r>
          </a:p>
          <a:p>
            <a:endParaRPr lang="en-US" dirty="0"/>
          </a:p>
          <a:p>
            <a:r>
              <a:rPr lang="el-GR" b="1" dirty="0" smtClean="0"/>
              <a:t>Κ6	</a:t>
            </a:r>
            <a:r>
              <a:rPr lang="el-GR" dirty="0" smtClean="0"/>
              <a:t>Αν ο στρόβιλος ήταν </a:t>
            </a:r>
            <a:r>
              <a:rPr lang="el-GR" dirty="0" err="1" smtClean="0"/>
              <a:t>ισεντροπικός</a:t>
            </a:r>
            <a:r>
              <a:rPr lang="el-GR" dirty="0" smtClean="0"/>
              <a:t>, τότε θα ίσχυε</a:t>
            </a:r>
            <a:r>
              <a:rPr lang="en-US" dirty="0" smtClean="0"/>
              <a:t>:</a:t>
            </a:r>
          </a:p>
          <a:p>
            <a:endParaRPr lang="en-US" sz="800" dirty="0"/>
          </a:p>
          <a:p>
            <a:r>
              <a:rPr lang="en-US" dirty="0" smtClean="0"/>
              <a:t>	s</a:t>
            </a:r>
            <a:r>
              <a:rPr lang="el-GR" dirty="0" smtClean="0"/>
              <a:t>6</a:t>
            </a:r>
            <a:r>
              <a:rPr lang="en-US" dirty="0" smtClean="0"/>
              <a:t>s = s</a:t>
            </a:r>
            <a:r>
              <a:rPr lang="el-GR" dirty="0" smtClean="0"/>
              <a:t>5</a:t>
            </a:r>
            <a:r>
              <a:rPr lang="en-US" dirty="0" smtClean="0"/>
              <a:t> = </a:t>
            </a:r>
            <a:r>
              <a:rPr lang="el-GR" dirty="0"/>
              <a:t>7,2815</a:t>
            </a:r>
            <a:r>
              <a:rPr lang="en-US" dirty="0" smtClean="0"/>
              <a:t> kJ/</a:t>
            </a:r>
            <a:r>
              <a:rPr lang="en-US" dirty="0" err="1" smtClean="0"/>
              <a:t>kgK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46879"/>
            <a:ext cx="990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την ίδια ενθαλπία στην είσοδο, ο </a:t>
            </a:r>
            <a:r>
              <a:rPr lang="el-GR" dirty="0" err="1" smtClean="0"/>
              <a:t>ισεντροπικός</a:t>
            </a:r>
            <a:r>
              <a:rPr lang="el-GR" dirty="0" smtClean="0"/>
              <a:t> στρόβιλος παράγει περισσότερο έργο από ότι ο πραγματικός, άρα στην έξοδο του </a:t>
            </a:r>
            <a:r>
              <a:rPr lang="el-GR" dirty="0" err="1" smtClean="0"/>
              <a:t>ισεντροπικού</a:t>
            </a:r>
            <a:r>
              <a:rPr lang="el-GR" dirty="0" smtClean="0"/>
              <a:t> στροβίλου η ενθαλπία είναι μικρότερη από ότι στην έξοδο του πραγματικού στροβίλου. </a:t>
            </a:r>
          </a:p>
          <a:p>
            <a:endParaRPr lang="el-GR" dirty="0"/>
          </a:p>
          <a:p>
            <a:r>
              <a:rPr lang="el-GR" dirty="0" smtClean="0"/>
              <a:t>Στην έξοδο υπάρχει κορεσμένο μίγμα, οπότε μικρότερη ενθαλπία </a:t>
            </a:r>
            <a:r>
              <a:rPr lang="el-GR" b="1" dirty="0" smtClean="0"/>
              <a:t>στην έξοδο του </a:t>
            </a:r>
            <a:r>
              <a:rPr lang="el-GR" b="1" dirty="0" err="1" smtClean="0"/>
              <a:t>ισεντροπικού</a:t>
            </a:r>
            <a:r>
              <a:rPr lang="el-GR" b="1" dirty="0" smtClean="0"/>
              <a:t> στροβίλου</a:t>
            </a:r>
            <a:r>
              <a:rPr lang="el-GR" dirty="0" smtClean="0"/>
              <a:t>, σημαίνει </a:t>
            </a:r>
            <a:r>
              <a:rPr lang="el-GR" b="1" dirty="0" smtClean="0"/>
              <a:t>χαμηλότερη ποιότητα </a:t>
            </a:r>
            <a:r>
              <a:rPr lang="el-GR" dirty="0" smtClean="0"/>
              <a:t>(περισσότερη υγρασία, περισσότερο υγρό νερό), στην έξοδο του </a:t>
            </a:r>
            <a:r>
              <a:rPr lang="el-GR" dirty="0" err="1" smtClean="0"/>
              <a:t>ισεντροπικού</a:t>
            </a:r>
            <a:r>
              <a:rPr lang="el-GR" dirty="0" smtClean="0"/>
              <a:t> στροβίλου (για σταθερή πίεση). </a:t>
            </a:r>
          </a:p>
          <a:p>
            <a:endParaRPr lang="el-GR" dirty="0"/>
          </a:p>
          <a:p>
            <a:r>
              <a:rPr lang="el-GR" dirty="0" smtClean="0"/>
              <a:t>Δηλαδή, αν στην έξοδο του </a:t>
            </a:r>
            <a:r>
              <a:rPr lang="el-GR" dirty="0" err="1" smtClean="0"/>
              <a:t>ισεντροπικού</a:t>
            </a:r>
            <a:r>
              <a:rPr lang="el-GR" dirty="0" smtClean="0"/>
              <a:t> στροβίλου </a:t>
            </a:r>
            <a:r>
              <a:rPr lang="el-GR" b="1" dirty="0" smtClean="0"/>
              <a:t>η ποιότητα είναι μεγαλύτερη από 95 %</a:t>
            </a:r>
            <a:r>
              <a:rPr lang="el-GR" dirty="0" smtClean="0"/>
              <a:t>, στην έξοδο του πραγματικού θα είναι ακόμα μεγαλύτερη από 95 % και θα </a:t>
            </a:r>
            <a:r>
              <a:rPr lang="el-GR" b="1" dirty="0" smtClean="0"/>
              <a:t>ικανοποιείται η προϋπόθεση της υγρασίας &lt; 5 %</a:t>
            </a:r>
            <a:r>
              <a:rPr lang="el-GR" dirty="0" smtClean="0"/>
              <a:t>, στην έξοδο του στροβίλου. 	</a:t>
            </a:r>
            <a:r>
              <a:rPr lang="el-GR" dirty="0"/>
              <a:t>	</a:t>
            </a:r>
            <a:r>
              <a:rPr lang="el-G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87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36" t="24308" r="54189" b="5361"/>
          <a:stretch/>
        </p:blipFill>
        <p:spPr>
          <a:xfrm>
            <a:off x="0" y="379691"/>
            <a:ext cx="2860158" cy="3216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7116" y="444058"/>
            <a:ext cx="6928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Έτσι, για </a:t>
            </a:r>
            <a:r>
              <a:rPr lang="el-GR" dirty="0" err="1" smtClean="0"/>
              <a:t>ισεντροπικό</a:t>
            </a:r>
            <a:r>
              <a:rPr lang="el-GR" dirty="0" smtClean="0"/>
              <a:t> στρόβιλο και </a:t>
            </a:r>
            <a:r>
              <a:rPr lang="en-US" dirty="0" smtClean="0"/>
              <a:t>s6s = </a:t>
            </a:r>
            <a:r>
              <a:rPr lang="el-GR" dirty="0"/>
              <a:t>7,2815</a:t>
            </a:r>
            <a:r>
              <a:rPr lang="en-US" dirty="0"/>
              <a:t> </a:t>
            </a:r>
            <a:r>
              <a:rPr lang="en-US" dirty="0" smtClean="0"/>
              <a:t>kJ/</a:t>
            </a:r>
            <a:r>
              <a:rPr lang="en-US" dirty="0" err="1" smtClean="0"/>
              <a:t>kgK</a:t>
            </a:r>
            <a:r>
              <a:rPr lang="en-US" dirty="0" smtClean="0"/>
              <a:t>, </a:t>
            </a:r>
            <a:r>
              <a:rPr lang="el-GR" dirty="0" smtClean="0"/>
              <a:t>στον Πίνακα Κορεσμένου Νερού, ελέγχουμε για ποια πίεση η ποιότητα είναι μεγαλύτερη ή οριακά μικρότερη από 95 %. </a:t>
            </a:r>
          </a:p>
          <a:p>
            <a:endParaRPr lang="el-GR" dirty="0"/>
          </a:p>
          <a:p>
            <a:r>
              <a:rPr lang="el-GR" dirty="0" smtClean="0"/>
              <a:t>Για </a:t>
            </a:r>
            <a:r>
              <a:rPr lang="en-US" dirty="0" smtClean="0"/>
              <a:t>P6 = 10 </a:t>
            </a:r>
            <a:r>
              <a:rPr lang="en-US" dirty="0" err="1" smtClean="0"/>
              <a:t>kPa</a:t>
            </a:r>
            <a:r>
              <a:rPr lang="en-US" dirty="0" smtClean="0"/>
              <a:t>:	x6s = (7,2815-0,6492)/(8,1488-0,6492) = 0,8843</a:t>
            </a:r>
          </a:p>
          <a:p>
            <a:endParaRPr lang="el-GR" dirty="0" smtClean="0"/>
          </a:p>
          <a:p>
            <a:r>
              <a:rPr lang="el-GR" dirty="0" smtClean="0"/>
              <a:t>Η ποιότητα αυξάνεται με την αύξηση της πίεσης, οπότε</a:t>
            </a:r>
            <a:endParaRPr lang="el-GR" dirty="0"/>
          </a:p>
          <a:p>
            <a:endParaRPr lang="el-GR" dirty="0" smtClean="0"/>
          </a:p>
          <a:p>
            <a:r>
              <a:rPr lang="el-GR" dirty="0"/>
              <a:t>Για </a:t>
            </a:r>
            <a:r>
              <a:rPr lang="en-US" dirty="0"/>
              <a:t>P6 = </a:t>
            </a:r>
            <a:r>
              <a:rPr lang="en-US" dirty="0" smtClean="0"/>
              <a:t>25 </a:t>
            </a:r>
            <a:r>
              <a:rPr lang="en-US" dirty="0" err="1"/>
              <a:t>kPa</a:t>
            </a:r>
            <a:r>
              <a:rPr lang="en-US" dirty="0"/>
              <a:t>:	x6s = (</a:t>
            </a:r>
            <a:r>
              <a:rPr lang="en-US" dirty="0" smtClean="0"/>
              <a:t>7,2815-0,8932)/(</a:t>
            </a:r>
            <a:r>
              <a:rPr lang="el-GR" dirty="0" smtClean="0"/>
              <a:t>7,</a:t>
            </a:r>
            <a:r>
              <a:rPr lang="en-US" dirty="0" smtClean="0"/>
              <a:t>8302-0,8932) </a:t>
            </a:r>
            <a:r>
              <a:rPr lang="en-US" dirty="0"/>
              <a:t>= </a:t>
            </a:r>
            <a:r>
              <a:rPr lang="en-US" dirty="0" smtClean="0"/>
              <a:t>0,9209</a:t>
            </a:r>
            <a:endParaRPr lang="en-US" dirty="0"/>
          </a:p>
          <a:p>
            <a:endParaRPr lang="el-GR" dirty="0" smtClean="0"/>
          </a:p>
          <a:p>
            <a:r>
              <a:rPr lang="el-GR" dirty="0" smtClean="0"/>
              <a:t>Η ποιότητα θα αυξηθεί στον πραγματικό στρόβιλο</a:t>
            </a:r>
            <a:r>
              <a:rPr lang="en-US" dirty="0" smtClean="0"/>
              <a:t> 3 – 5 %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46879"/>
            <a:ext cx="9906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Εξετάζουμε τον πραγματικό στρόβιλο για </a:t>
            </a:r>
            <a:r>
              <a:rPr lang="en-US" dirty="0" smtClean="0"/>
              <a:t>P6 = 25 </a:t>
            </a:r>
            <a:r>
              <a:rPr lang="en-US" dirty="0" err="1" smtClean="0"/>
              <a:t>kPa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h6s = 0,9209*2617,5+(1-0,9209)*271,96 = 2432,0 kJ/kg</a:t>
            </a:r>
          </a:p>
          <a:p>
            <a:endParaRPr lang="en-US" sz="1100" dirty="0"/>
          </a:p>
          <a:p>
            <a:r>
              <a:rPr lang="en-US" dirty="0" smtClean="0"/>
              <a:t>w5-6s = h5 – h6s = </a:t>
            </a:r>
            <a:r>
              <a:rPr lang="el-GR" dirty="0" smtClean="0"/>
              <a:t>3358,4</a:t>
            </a:r>
            <a:r>
              <a:rPr lang="en-US" dirty="0" smtClean="0"/>
              <a:t>-2432,0 =  926,4 kJ/kg </a:t>
            </a:r>
          </a:p>
          <a:p>
            <a:endParaRPr lang="en-US" sz="1100" dirty="0"/>
          </a:p>
          <a:p>
            <a:r>
              <a:rPr lang="en-US" dirty="0" smtClean="0"/>
              <a:t>w5-6 = </a:t>
            </a:r>
            <a:r>
              <a:rPr lang="en-US" dirty="0" err="1" smtClean="0"/>
              <a:t>nt</a:t>
            </a:r>
            <a:r>
              <a:rPr lang="en-US" dirty="0" smtClean="0"/>
              <a:t>*w5-6s = 0,85*926,4 = 787,44 kJ/kg</a:t>
            </a:r>
          </a:p>
          <a:p>
            <a:endParaRPr lang="en-US" sz="1100" dirty="0"/>
          </a:p>
          <a:p>
            <a:r>
              <a:rPr lang="en-US" dirty="0" smtClean="0"/>
              <a:t>h6 = h5 – w5-6 = 3358,4-787,44 = 2571,0 kJ/kg </a:t>
            </a:r>
          </a:p>
          <a:p>
            <a:endParaRPr lang="en-US" sz="1100" dirty="0"/>
          </a:p>
          <a:p>
            <a:r>
              <a:rPr lang="en-US" dirty="0" smtClean="0"/>
              <a:t>x6 = (h6 – </a:t>
            </a:r>
            <a:r>
              <a:rPr lang="en-US" dirty="0" err="1" smtClean="0"/>
              <a:t>hf</a:t>
            </a:r>
            <a:r>
              <a:rPr lang="en-US" dirty="0" smtClean="0"/>
              <a:t>)/(hg – </a:t>
            </a:r>
            <a:r>
              <a:rPr lang="en-US" dirty="0" err="1" smtClean="0"/>
              <a:t>hf</a:t>
            </a:r>
            <a:r>
              <a:rPr lang="en-US" dirty="0" smtClean="0"/>
              <a:t>) = (2571,0-317,62)/(2636,1-317,62) = 0,9719 = </a:t>
            </a:r>
            <a:r>
              <a:rPr lang="en-US" b="1" dirty="0" smtClean="0"/>
              <a:t>97,2 % &gt; 95 %</a:t>
            </a:r>
          </a:p>
          <a:p>
            <a:endParaRPr lang="en-US" b="1" dirty="0"/>
          </a:p>
          <a:p>
            <a:r>
              <a:rPr lang="el-GR" b="1" dirty="0" smtClean="0"/>
              <a:t>Άρα η προϋπόθεση για υγρασία &lt; 5 % ικανοποιείται.</a:t>
            </a:r>
            <a:r>
              <a:rPr lang="el-GR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57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36" t="24308" r="54189" b="5361"/>
          <a:stretch/>
        </p:blipFill>
        <p:spPr>
          <a:xfrm>
            <a:off x="0" y="379691"/>
            <a:ext cx="2860158" cy="3216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46879"/>
            <a:ext cx="990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wNET</a:t>
            </a:r>
            <a:r>
              <a:rPr lang="en-US" dirty="0" smtClean="0"/>
              <a:t> = w3-4 + w5-6 – w1-2 = 448,04+787,44-14,14 = 1221,34 kJ/kg</a:t>
            </a:r>
          </a:p>
          <a:p>
            <a:endParaRPr lang="en-US" dirty="0"/>
          </a:p>
          <a:p>
            <a:r>
              <a:rPr lang="en-US" dirty="0" err="1" smtClean="0"/>
              <a:t>qin</a:t>
            </a:r>
            <a:r>
              <a:rPr lang="en-US" dirty="0" smtClean="0"/>
              <a:t> = q2-3 + q4-5 = 3190,4+329,9 = 3520,3 kJ/kg</a:t>
            </a:r>
          </a:p>
          <a:p>
            <a:endParaRPr lang="en-US" dirty="0"/>
          </a:p>
          <a:p>
            <a:r>
              <a:rPr lang="el-GR" dirty="0" smtClean="0"/>
              <a:t>Καθαρή ισχύς:	</a:t>
            </a:r>
            <a:r>
              <a:rPr lang="en-US" dirty="0" smtClean="0"/>
              <a:t>	W’</a:t>
            </a:r>
            <a:r>
              <a:rPr lang="el-GR" dirty="0" smtClean="0"/>
              <a:t>ΝΕΤ = </a:t>
            </a:r>
            <a:r>
              <a:rPr lang="en-US" dirty="0" err="1" smtClean="0"/>
              <a:t>wNET</a:t>
            </a:r>
            <a:r>
              <a:rPr lang="en-US" dirty="0" smtClean="0"/>
              <a:t>*m’ = 1221,34*7,7 = 9404,3 kW = 9,404 MW</a:t>
            </a:r>
          </a:p>
          <a:p>
            <a:endParaRPr lang="en-US" dirty="0"/>
          </a:p>
          <a:p>
            <a:r>
              <a:rPr lang="el-GR" dirty="0" smtClean="0"/>
              <a:t>Θερμική απόδοση:		</a:t>
            </a:r>
            <a:r>
              <a:rPr lang="en-US" dirty="0" smtClean="0"/>
              <a:t>nth = </a:t>
            </a:r>
            <a:r>
              <a:rPr lang="en-US" dirty="0" err="1" smtClean="0"/>
              <a:t>wNET</a:t>
            </a:r>
            <a:r>
              <a:rPr lang="en-US" dirty="0" smtClean="0"/>
              <a:t>/</a:t>
            </a:r>
            <a:r>
              <a:rPr lang="en-US" dirty="0" err="1" smtClean="0"/>
              <a:t>qin</a:t>
            </a:r>
            <a:r>
              <a:rPr lang="en-US" dirty="0" smtClean="0"/>
              <a:t> = 1221,34/3520,3 = 0,3469 = 34,7 %</a:t>
            </a:r>
            <a:endParaRPr lang="el-G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77116" y="444058"/>
            <a:ext cx="692888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Κ1</a:t>
            </a:r>
            <a:r>
              <a:rPr lang="el-GR" dirty="0" smtClean="0"/>
              <a:t>	</a:t>
            </a:r>
            <a:r>
              <a:rPr lang="en-US" dirty="0" smtClean="0"/>
              <a:t>P</a:t>
            </a:r>
            <a:r>
              <a:rPr lang="el-GR" dirty="0" smtClean="0"/>
              <a:t>1 = </a:t>
            </a:r>
            <a:r>
              <a:rPr lang="en-US" dirty="0" smtClean="0"/>
              <a:t>25 </a:t>
            </a:r>
            <a:r>
              <a:rPr lang="en-US" dirty="0" err="1" smtClean="0"/>
              <a:t>Kpa</a:t>
            </a:r>
            <a:r>
              <a:rPr lang="en-US" dirty="0" smtClean="0"/>
              <a:t>	</a:t>
            </a:r>
            <a:r>
              <a:rPr lang="el-GR" dirty="0" smtClean="0"/>
              <a:t>κορεσμένο υγρό</a:t>
            </a:r>
          </a:p>
          <a:p>
            <a:r>
              <a:rPr lang="el-GR" dirty="0"/>
              <a:t>	</a:t>
            </a:r>
            <a:r>
              <a:rPr lang="el-GR" dirty="0" smtClean="0"/>
              <a:t>Από τον Πίνακα Κορεσμένου Νερού για </a:t>
            </a:r>
            <a:r>
              <a:rPr lang="en-US" dirty="0" smtClean="0"/>
              <a:t>25 </a:t>
            </a:r>
            <a:r>
              <a:rPr lang="en-US" dirty="0" err="1" smtClean="0"/>
              <a:t>kPa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βρίσκουμε:</a:t>
            </a:r>
          </a:p>
          <a:p>
            <a:endParaRPr lang="el-GR" sz="800" dirty="0"/>
          </a:p>
          <a:p>
            <a:r>
              <a:rPr lang="el-GR" dirty="0" smtClean="0"/>
              <a:t>	</a:t>
            </a:r>
            <a:r>
              <a:rPr lang="en-US" dirty="0" smtClean="0"/>
              <a:t>h1 = </a:t>
            </a:r>
            <a:r>
              <a:rPr lang="el-GR" dirty="0" smtClean="0"/>
              <a:t> </a:t>
            </a:r>
            <a:r>
              <a:rPr lang="en-US" dirty="0" smtClean="0"/>
              <a:t>271,96kJ/kg		v1 = 0,00102</a:t>
            </a:r>
            <a:r>
              <a:rPr lang="el-GR" dirty="0" smtClean="0"/>
              <a:t> </a:t>
            </a:r>
            <a:r>
              <a:rPr lang="en-US" dirty="0" smtClean="0"/>
              <a:t>m3/kg</a:t>
            </a:r>
          </a:p>
          <a:p>
            <a:endParaRPr lang="en-US" sz="800" dirty="0"/>
          </a:p>
          <a:p>
            <a:r>
              <a:rPr lang="en-US" dirty="0" smtClean="0"/>
              <a:t>	w1-2s = v1*(P2 – P1) = 0,00102*(12500-25) = 12,72 kJ/kg</a:t>
            </a:r>
          </a:p>
          <a:p>
            <a:endParaRPr lang="en-US" sz="800" dirty="0"/>
          </a:p>
          <a:p>
            <a:r>
              <a:rPr lang="en-US" dirty="0" smtClean="0"/>
              <a:t>	w1-2 = w1-2s/</a:t>
            </a:r>
            <a:r>
              <a:rPr lang="en-US" dirty="0" err="1" smtClean="0"/>
              <a:t>nP</a:t>
            </a:r>
            <a:r>
              <a:rPr lang="en-US" dirty="0" smtClean="0"/>
              <a:t> = 12,72/0,9 = 14,14 kJ/kg</a:t>
            </a:r>
          </a:p>
          <a:p>
            <a:endParaRPr lang="en-US" sz="1100" dirty="0"/>
          </a:p>
          <a:p>
            <a:r>
              <a:rPr lang="el-GR" b="1" dirty="0" smtClean="0"/>
              <a:t>Κ</a:t>
            </a:r>
            <a:r>
              <a:rPr lang="en-US" b="1" dirty="0" smtClean="0"/>
              <a:t>2</a:t>
            </a:r>
            <a:r>
              <a:rPr lang="el-GR" b="1" dirty="0" smtClean="0"/>
              <a:t>	</a:t>
            </a:r>
            <a:r>
              <a:rPr lang="en-US" dirty="0" smtClean="0"/>
              <a:t>h2 = h1 + w1-2 = 271,96 + 14,14 = 286,10 kJ/kg</a:t>
            </a:r>
          </a:p>
          <a:p>
            <a:endParaRPr lang="en-US" sz="800" dirty="0"/>
          </a:p>
          <a:p>
            <a:r>
              <a:rPr lang="en-US" dirty="0"/>
              <a:t>	</a:t>
            </a:r>
            <a:r>
              <a:rPr lang="en-US" dirty="0" smtClean="0"/>
              <a:t>q2-3 </a:t>
            </a:r>
            <a:r>
              <a:rPr lang="en-US" dirty="0"/>
              <a:t>= </a:t>
            </a:r>
            <a:r>
              <a:rPr lang="en-US" dirty="0" smtClean="0"/>
              <a:t>h3 </a:t>
            </a:r>
            <a:r>
              <a:rPr lang="en-US" dirty="0"/>
              <a:t>+ </a:t>
            </a:r>
            <a:r>
              <a:rPr lang="en-US" dirty="0" smtClean="0"/>
              <a:t>h2 = 3476,5-286,1 = 3190,4 kJ/kg</a:t>
            </a:r>
          </a:p>
          <a:p>
            <a:r>
              <a:rPr lang="en-US" dirty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73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 της Απόδοσης των Κύκλων Ισχύος με Ατμό</a:t>
            </a: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" y="3919121"/>
            <a:ext cx="97961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/>
            <a:endParaRPr lang="el-GR" sz="1600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l-G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 της θερμοκρασίας υπερθέρμανσης του ατμού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αυξάνει τη θεωρητική απόδοση </a:t>
            </a:r>
            <a:r>
              <a:rPr lang="en-US" sz="1600" b="1" dirty="0" err="1" smtClean="0">
                <a:solidFill>
                  <a:schemeClr val="tx2"/>
                </a:solidFill>
              </a:rPr>
              <a:t>carnot</a:t>
            </a:r>
            <a:r>
              <a:rPr lang="en-US" sz="1600" b="1" dirty="0" smtClean="0">
                <a:solidFill>
                  <a:schemeClr val="tx2"/>
                </a:solidFill>
              </a:rPr>
              <a:t> – </a:t>
            </a:r>
            <a:r>
              <a:rPr lang="el-GR" sz="1600" b="1" dirty="0" smtClean="0">
                <a:solidFill>
                  <a:schemeClr val="tx2"/>
                </a:solidFill>
              </a:rPr>
              <a:t>αυξάνει το </a:t>
            </a:r>
            <a:r>
              <a:rPr lang="en-US" sz="1600" b="1" dirty="0" smtClean="0">
                <a:solidFill>
                  <a:schemeClr val="tx2"/>
                </a:solidFill>
              </a:rPr>
              <a:t>Qin</a:t>
            </a:r>
            <a:r>
              <a:rPr lang="el-GR" sz="1600" b="1" dirty="0" smtClean="0">
                <a:solidFill>
                  <a:schemeClr val="tx2"/>
                </a:solidFill>
              </a:rPr>
              <a:t> και το </a:t>
            </a:r>
            <a:r>
              <a:rPr lang="en-US" sz="1600" b="1" dirty="0" err="1" smtClean="0">
                <a:solidFill>
                  <a:schemeClr val="tx2"/>
                </a:solidFill>
              </a:rPr>
              <a:t>Wout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l-GR" sz="1600" b="1" dirty="0" smtClean="0">
                <a:solidFill>
                  <a:schemeClr val="tx2"/>
                </a:solidFill>
              </a:rPr>
              <a:t>άρα και το </a:t>
            </a:r>
            <a:r>
              <a:rPr lang="en-US" sz="1600" b="1" dirty="0" err="1" smtClean="0">
                <a:solidFill>
                  <a:schemeClr val="tx2"/>
                </a:solidFill>
              </a:rPr>
              <a:t>Wnet</a:t>
            </a:r>
            <a:r>
              <a:rPr lang="el-GR" sz="1600" b="1" dirty="0" smtClean="0">
                <a:solidFill>
                  <a:schemeClr val="tx2"/>
                </a:solidFill>
              </a:rPr>
              <a:t> 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η θερμική απόδοση όμως είναι το πηλίκο </a:t>
            </a:r>
            <a:r>
              <a:rPr lang="en-US" sz="1600" b="1" dirty="0" err="1" smtClean="0">
                <a:solidFill>
                  <a:schemeClr val="tx2"/>
                </a:solidFill>
              </a:rPr>
              <a:t>Wnet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l-GR" sz="1600" b="1" dirty="0" smtClean="0">
                <a:solidFill>
                  <a:schemeClr val="tx2"/>
                </a:solidFill>
              </a:rPr>
              <a:t>προς </a:t>
            </a:r>
            <a:r>
              <a:rPr lang="en-US" sz="1600" b="1" dirty="0" smtClean="0">
                <a:solidFill>
                  <a:schemeClr val="tx2"/>
                </a:solidFill>
              </a:rPr>
              <a:t>Qin</a:t>
            </a:r>
            <a:r>
              <a:rPr lang="el-GR" sz="1600" b="1" dirty="0" smtClean="0">
                <a:solidFill>
                  <a:schemeClr val="tx2"/>
                </a:solidFill>
              </a:rPr>
              <a:t> και η επίδραση της αύξησης της θερμοκρασίας υπερθέρμανσης έχει μόνο μικρή θετική επίδραση στη θερμική απόδοση, αφού αυξάνει τόσο τον αριθμητή όσο και τον παρονομαστή  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μειώνει την υγρασία (σταγονίδια υγρού) στον ατμό που εξέρχεται από τον στρόβιλο προς τον συμπυκνωτή (αυξάνει την ποιότητα </a:t>
            </a:r>
            <a:r>
              <a:rPr lang="en-US" sz="1600" b="1" dirty="0" smtClean="0">
                <a:solidFill>
                  <a:schemeClr val="tx2"/>
                </a:solidFill>
              </a:rPr>
              <a:t>x</a:t>
            </a:r>
            <a:r>
              <a:rPr lang="el-GR" sz="1600" b="1" dirty="0" smtClean="0">
                <a:solidFill>
                  <a:schemeClr val="tx2"/>
                </a:solidFill>
              </a:rPr>
              <a:t>) – η παρουσία σταγονιδίων στα τελικά πτερύγια του στροβίλου προκαλεί διαβρώσεις και μηχανικές καταπονήσεις 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η αύξηση της θερμοκρασίας υπερθέρμανσης περιορίζεται από τις θερμικές αντοχές των μετάλλων των πτερυγίων του στροβίλου και σήμερα σπάνια είναι υψηλότερη από 620 ο</a:t>
            </a:r>
            <a:r>
              <a:rPr lang="en-US" sz="1600" b="1" dirty="0" smtClean="0">
                <a:solidFill>
                  <a:schemeClr val="tx2"/>
                </a:solidFill>
              </a:rPr>
              <a:t>C</a:t>
            </a:r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21403"/>
            <a:ext cx="3454634" cy="3055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16920" y="379691"/>
            <a:ext cx="62125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Μείωση της πίεσης του συμπυκνωτή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ελαττώνει τη θερμοκρασία στην έξοδο του στροβίλου (τη θερμοκρασία απόρριψης θερμότητας) και άρα </a:t>
            </a:r>
            <a:r>
              <a:rPr lang="el-GR" sz="1600" b="1" dirty="0" smtClean="0">
                <a:solidFill>
                  <a:schemeClr val="tx2"/>
                </a:solidFill>
              </a:rPr>
              <a:t>την ενθαλπία </a:t>
            </a:r>
            <a:r>
              <a:rPr lang="el-GR" sz="1600" b="1" dirty="0" smtClean="0">
                <a:solidFill>
                  <a:schemeClr val="tx2"/>
                </a:solidFill>
              </a:rPr>
              <a:t>στην έξοδο του στροβίλου (</a:t>
            </a:r>
            <a:r>
              <a:rPr lang="en-US" sz="1600" b="1" dirty="0" err="1" smtClean="0">
                <a:solidFill>
                  <a:schemeClr val="tx2"/>
                </a:solidFill>
              </a:rPr>
              <a:t>wout</a:t>
            </a:r>
            <a:r>
              <a:rPr lang="en-US" sz="1600" b="1" dirty="0" smtClean="0">
                <a:solidFill>
                  <a:schemeClr val="tx2"/>
                </a:solidFill>
              </a:rPr>
              <a:t> = </a:t>
            </a:r>
            <a:r>
              <a:rPr lang="en-US" sz="1600" b="1" dirty="0" err="1" smtClean="0">
                <a:solidFill>
                  <a:schemeClr val="tx2"/>
                </a:solidFill>
              </a:rPr>
              <a:t>hin</a:t>
            </a:r>
            <a:r>
              <a:rPr lang="en-US" sz="1600" b="1" dirty="0" smtClean="0">
                <a:solidFill>
                  <a:schemeClr val="tx2"/>
                </a:solidFill>
              </a:rPr>
              <a:t> – </a:t>
            </a:r>
            <a:r>
              <a:rPr lang="en-US" sz="1600" b="1" dirty="0" err="1" smtClean="0">
                <a:solidFill>
                  <a:schemeClr val="tx2"/>
                </a:solidFill>
              </a:rPr>
              <a:t>hout</a:t>
            </a:r>
            <a:r>
              <a:rPr lang="en-US" sz="1600" b="1" dirty="0" smtClean="0">
                <a:solidFill>
                  <a:schemeClr val="tx2"/>
                </a:solidFill>
              </a:rPr>
              <a:t>) – </a:t>
            </a:r>
            <a:r>
              <a:rPr lang="el-GR" sz="1600" b="1" dirty="0" smtClean="0">
                <a:solidFill>
                  <a:schemeClr val="tx2"/>
                </a:solidFill>
              </a:rPr>
              <a:t>η θερμοκρασία στον συμπυκνωτή είναι η θερμοκρασία ισορροπίας (κορεσμού) στην πίεση του συμπυκνωτή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όμως η θερμοκρασία στον συμπυκνωτή δεν μπορεί να είναι μικρότερη από τη θερμοκρασία του μέσου που χρησιμοποιείται για την ψύξη του συμπυκνωτή (π.χ. το νερό ενός ποταμού)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η χαμηλή πίεση (10 </a:t>
            </a:r>
            <a:r>
              <a:rPr lang="en-US" sz="1600" b="1" dirty="0" err="1" smtClean="0">
                <a:solidFill>
                  <a:schemeClr val="tx2"/>
                </a:solidFill>
              </a:rPr>
              <a:t>kPa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l-GR" sz="1600" b="1" dirty="0" smtClean="0">
                <a:solidFill>
                  <a:schemeClr val="tx2"/>
                </a:solidFill>
              </a:rPr>
              <a:t>ή 1/10 της ατμόσφαιρας) αυξάνει τον κίνδυνο εισαγωγής αέρα στο σύστημα (η παρουσία αέρα στο κύκλωμα νερού του ατμοστροβίλου αυξάνει το έργο συμπίεσης και τη διάβρωση των πτερυγίων του στροβίλου) </a:t>
            </a:r>
          </a:p>
        </p:txBody>
      </p:sp>
    </p:spTree>
    <p:extLst>
      <p:ext uri="{BB962C8B-B14F-4D97-AF65-F5344CB8AC3E}">
        <p14:creationId xmlns:p14="http://schemas.microsoft.com/office/powerpoint/2010/main" val="16220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 της Απόδοσης των Κύκλων Ισχύος με Ατμό</a:t>
            </a: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54165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 της πίεσης στο λέβητα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αυξάνει τη θερμοκρασία βρασμού του νερού και ελαττώνει την ενθαλπία εξάτμισης – βλ. Πίνακα Κορεσμένου Νερού</a:t>
            </a:r>
          </a:p>
          <a:p>
            <a:pPr marL="542925" indent="-190500">
              <a:buFont typeface="Arial" panose="020B0604020202020204" pitchFamily="34" charset="0"/>
              <a:buChar char="•"/>
            </a:pPr>
            <a:r>
              <a:rPr lang="el-GR" sz="1600" b="1" dirty="0" smtClean="0">
                <a:solidFill>
                  <a:schemeClr val="tx2"/>
                </a:solidFill>
              </a:rPr>
              <a:t>όμως αυξάνει την παρουσία υγρασίας (σταγονιδίων νερού) στις τελευταίες βαθμίδες του στροβίλου (ελαττώνει την ποιότητα </a:t>
            </a:r>
            <a:r>
              <a:rPr lang="en-US" sz="1600" b="1" dirty="0" smtClean="0">
                <a:solidFill>
                  <a:schemeClr val="tx2"/>
                </a:solidFill>
              </a:rPr>
              <a:t>x</a:t>
            </a:r>
            <a:r>
              <a:rPr lang="el-GR" sz="1600" b="1" dirty="0" smtClean="0">
                <a:solidFill>
                  <a:schemeClr val="tx2"/>
                </a:solidFill>
              </a:rPr>
              <a:t> στην έξοδο του στροβίλου)</a:t>
            </a: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57979"/>
            <a:ext cx="3454634" cy="3055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20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4519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>
                <a:solidFill>
                  <a:schemeClr val="tx2"/>
                </a:solidFill>
              </a:rPr>
              <a:t>Διβάθμια</a:t>
            </a:r>
            <a:r>
              <a:rPr lang="el-GR" sz="1600" b="1" dirty="0" smtClean="0">
                <a:solidFill>
                  <a:schemeClr val="tx2"/>
                </a:solidFill>
              </a:rPr>
              <a:t> εκτόνωση του ατμού με ενδιάμεση αναθέρμανση</a:t>
            </a:r>
            <a:endParaRPr lang="el-GR" sz="1600" b="1" dirty="0">
              <a:solidFill>
                <a:schemeClr val="tx2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867900"/>
            <a:ext cx="5695950" cy="433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9775" y="2156162"/>
            <a:ext cx="4086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2"/>
                </a:solidFill>
              </a:rPr>
              <a:t>Στον στρόβιλο υψηλής πίεσης (1</a:t>
            </a:r>
            <a:r>
              <a:rPr lang="el-GR" sz="1600" b="1" baseline="30000" dirty="0" smtClean="0">
                <a:solidFill>
                  <a:schemeClr val="tx2"/>
                </a:solidFill>
              </a:rPr>
              <a:t>η</a:t>
            </a:r>
            <a:r>
              <a:rPr lang="el-GR" sz="1600" b="1" dirty="0" smtClean="0">
                <a:solidFill>
                  <a:schemeClr val="tx2"/>
                </a:solidFill>
              </a:rPr>
              <a:t> βαθμίδα) ο ατμός εκτονώνεται σε ενδιάμεση πίεση και </a:t>
            </a:r>
            <a:r>
              <a:rPr lang="el-GR" sz="1600" b="1" dirty="0" err="1" smtClean="0">
                <a:solidFill>
                  <a:schemeClr val="tx2"/>
                </a:solidFill>
              </a:rPr>
              <a:t>αναθερμένεται</a:t>
            </a:r>
            <a:r>
              <a:rPr lang="el-GR" sz="1600" b="1" dirty="0" smtClean="0">
                <a:solidFill>
                  <a:schemeClr val="tx2"/>
                </a:solidFill>
              </a:rPr>
              <a:t> στον ίδιο λέβητα, χωρίς να αναμιχθεί με την υγρή παροχή της αντλίας. Από τον λέβητα τροφοδοτείται στον στρόβιλο ενδιάμεσης (χαμηλής πίεσης).</a:t>
            </a:r>
          </a:p>
          <a:p>
            <a:endParaRPr lang="el-GR" sz="1600" b="1" dirty="0">
              <a:solidFill>
                <a:schemeClr val="tx2"/>
              </a:solidFill>
            </a:endParaRPr>
          </a:p>
          <a:p>
            <a:r>
              <a:rPr lang="en-US" sz="1600" b="1" dirty="0" err="1" smtClean="0">
                <a:solidFill>
                  <a:schemeClr val="tx2"/>
                </a:solidFill>
              </a:rPr>
              <a:t>qin</a:t>
            </a:r>
            <a:r>
              <a:rPr lang="en-US" sz="1600" b="1" dirty="0" smtClean="0">
                <a:solidFill>
                  <a:schemeClr val="tx2"/>
                </a:solidFill>
              </a:rPr>
              <a:t> 	= </a:t>
            </a:r>
            <a:r>
              <a:rPr lang="en-US" sz="1600" b="1" dirty="0" err="1" smtClean="0">
                <a:solidFill>
                  <a:schemeClr val="tx2"/>
                </a:solidFill>
              </a:rPr>
              <a:t>qprimary</a:t>
            </a:r>
            <a:r>
              <a:rPr lang="en-US" sz="1600" b="1" dirty="0" smtClean="0">
                <a:solidFill>
                  <a:schemeClr val="tx2"/>
                </a:solidFill>
              </a:rPr>
              <a:t> +</a:t>
            </a:r>
            <a:r>
              <a:rPr lang="el-GR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</a:rPr>
              <a:t>qreheat</a:t>
            </a:r>
            <a:endParaRPr lang="en-US" sz="1600" b="1" dirty="0" smtClean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= (h3 – h2) + (h5 – h4)</a:t>
            </a:r>
          </a:p>
          <a:p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b="1" dirty="0" err="1" smtClean="0">
                <a:solidFill>
                  <a:schemeClr val="tx2"/>
                </a:solidFill>
              </a:rPr>
              <a:t>wout</a:t>
            </a:r>
            <a:r>
              <a:rPr lang="en-US" sz="1600" b="1" dirty="0" smtClean="0">
                <a:solidFill>
                  <a:schemeClr val="tx2"/>
                </a:solidFill>
              </a:rPr>
              <a:t>	= wst1 + wst2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	</a:t>
            </a:r>
            <a:r>
              <a:rPr lang="en-US" sz="1600" b="1" dirty="0" smtClean="0">
                <a:solidFill>
                  <a:schemeClr val="tx2"/>
                </a:solidFill>
              </a:rPr>
              <a:t>= (h3 – h4) + (h5 – h6)</a:t>
            </a:r>
            <a:endParaRPr lang="el-G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10.4)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92"/>
            <a:ext cx="9889145" cy="1715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4722"/>
            <a:ext cx="3923414" cy="302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23416" y="2187804"/>
            <a:ext cx="59825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Κατάσταση </a:t>
            </a:r>
            <a:r>
              <a:rPr lang="en-US" sz="1600" b="1" dirty="0" smtClean="0"/>
              <a:t>1</a:t>
            </a:r>
            <a:r>
              <a:rPr lang="el-GR" sz="1600" dirty="0"/>
              <a:t>	</a:t>
            </a:r>
            <a:r>
              <a:rPr lang="el-GR" sz="1600" dirty="0" smtClean="0"/>
              <a:t>Ρ</a:t>
            </a:r>
            <a:r>
              <a:rPr lang="en-US" sz="1600" dirty="0" smtClean="0"/>
              <a:t>1</a:t>
            </a:r>
            <a:r>
              <a:rPr lang="el-GR" sz="1600" dirty="0" smtClean="0"/>
              <a:t> </a:t>
            </a:r>
            <a:r>
              <a:rPr lang="el-GR" sz="1600" dirty="0"/>
              <a:t>= 10 </a:t>
            </a:r>
            <a:r>
              <a:rPr lang="en-US" sz="1600" dirty="0" err="1" smtClean="0"/>
              <a:t>kPa</a:t>
            </a:r>
            <a:r>
              <a:rPr lang="en-US" sz="1600" dirty="0"/>
              <a:t>	</a:t>
            </a:r>
            <a:r>
              <a:rPr lang="el-GR" sz="1600" dirty="0" smtClean="0"/>
              <a:t>κορεσμένο υγρό</a:t>
            </a:r>
            <a:endParaRPr lang="el-GR" sz="1600" dirty="0"/>
          </a:p>
          <a:p>
            <a:endParaRPr lang="el-GR" sz="800" dirty="0"/>
          </a:p>
          <a:p>
            <a:r>
              <a:rPr lang="el-GR" sz="1600" dirty="0"/>
              <a:t>Από τον Πίνακα Κορεσμένου </a:t>
            </a:r>
            <a:r>
              <a:rPr lang="el-GR" sz="1600" dirty="0" smtClean="0"/>
              <a:t>Νερού, </a:t>
            </a:r>
            <a:r>
              <a:rPr lang="el-GR" sz="1600" dirty="0"/>
              <a:t>για </a:t>
            </a:r>
            <a:r>
              <a:rPr lang="el-GR" sz="1600" dirty="0" smtClean="0"/>
              <a:t>Ρ1 </a:t>
            </a:r>
            <a:r>
              <a:rPr lang="el-GR" sz="1600" dirty="0"/>
              <a:t>= 10 </a:t>
            </a:r>
            <a:r>
              <a:rPr lang="en-US" sz="1600" dirty="0" err="1"/>
              <a:t>kPa</a:t>
            </a:r>
            <a:r>
              <a:rPr lang="el-GR" sz="1600" dirty="0"/>
              <a:t>:</a:t>
            </a:r>
          </a:p>
          <a:p>
            <a:endParaRPr lang="el-GR" sz="800" dirty="0" smtClean="0"/>
          </a:p>
          <a:p>
            <a:r>
              <a:rPr lang="el-GR" sz="1600" dirty="0"/>
              <a:t>	</a:t>
            </a:r>
            <a:r>
              <a:rPr lang="en-US" sz="1600" dirty="0" smtClean="0"/>
              <a:t>v1f = 0,001010 m3/kg</a:t>
            </a:r>
          </a:p>
          <a:p>
            <a:r>
              <a:rPr lang="en-US" sz="800" dirty="0"/>
              <a:t>	</a:t>
            </a:r>
            <a:endParaRPr lang="en-US" sz="8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h1f = 191,81 kJ/kg</a:t>
            </a:r>
            <a:r>
              <a:rPr lang="el-GR" sz="1600" dirty="0" smtClean="0"/>
              <a:t> </a:t>
            </a:r>
            <a:endParaRPr lang="en-US" sz="1600" dirty="0" smtClean="0"/>
          </a:p>
          <a:p>
            <a:endParaRPr lang="en-US" sz="800" dirty="0" smtClean="0"/>
          </a:p>
          <a:p>
            <a:r>
              <a:rPr lang="el-GR" sz="1600" b="1" dirty="0"/>
              <a:t>Κατάσταση </a:t>
            </a:r>
            <a:r>
              <a:rPr lang="en-US" sz="1600" b="1" dirty="0" smtClean="0"/>
              <a:t>2</a:t>
            </a:r>
            <a:r>
              <a:rPr lang="el-GR" sz="1600" dirty="0"/>
              <a:t>	</a:t>
            </a:r>
            <a:r>
              <a:rPr lang="el-GR" sz="1600" dirty="0" smtClean="0"/>
              <a:t>Ρ</a:t>
            </a:r>
            <a:r>
              <a:rPr lang="en-US" sz="1600" dirty="0" smtClean="0"/>
              <a:t>2</a:t>
            </a:r>
            <a:r>
              <a:rPr lang="el-GR" sz="1600" dirty="0" smtClean="0"/>
              <a:t> </a:t>
            </a:r>
            <a:r>
              <a:rPr lang="el-GR" sz="1600" dirty="0"/>
              <a:t>= </a:t>
            </a:r>
            <a:r>
              <a:rPr lang="el-GR" sz="1600" dirty="0" smtClean="0"/>
              <a:t>1</a:t>
            </a:r>
            <a:r>
              <a:rPr lang="en-US" sz="1600" dirty="0" smtClean="0"/>
              <a:t>5</a:t>
            </a:r>
            <a:r>
              <a:rPr lang="el-GR" sz="1600" dirty="0" smtClean="0"/>
              <a:t> </a:t>
            </a:r>
            <a:r>
              <a:rPr lang="en-US" sz="1600" dirty="0" smtClean="0"/>
              <a:t>MPa</a:t>
            </a:r>
            <a:endParaRPr lang="en-US" sz="1600" dirty="0"/>
          </a:p>
          <a:p>
            <a:r>
              <a:rPr lang="en-US" sz="800" dirty="0"/>
              <a:t>		</a:t>
            </a:r>
            <a:endParaRPr lang="el-GR" sz="800" dirty="0"/>
          </a:p>
          <a:p>
            <a:r>
              <a:rPr lang="en-US" sz="1600" dirty="0" err="1" smtClean="0"/>
              <a:t>wpump</a:t>
            </a:r>
            <a:r>
              <a:rPr lang="en-US" sz="1600" dirty="0" smtClean="0"/>
              <a:t> = v1f*(P2 – P1) = 0,001010*(15000-10) = 15,14 kJ/kg</a:t>
            </a:r>
          </a:p>
          <a:p>
            <a:endParaRPr lang="en-US" sz="800" dirty="0"/>
          </a:p>
          <a:p>
            <a:r>
              <a:rPr lang="en-US" sz="1600" dirty="0" smtClean="0"/>
              <a:t>h2 = h1 + </a:t>
            </a:r>
            <a:r>
              <a:rPr lang="en-US" sz="1600" dirty="0" err="1" smtClean="0"/>
              <a:t>wpump</a:t>
            </a:r>
            <a:r>
              <a:rPr lang="en-US" sz="1600" dirty="0" smtClean="0"/>
              <a:t> = 191,81+15,14 = 206,95 kJ/kg</a:t>
            </a:r>
            <a:endParaRPr lang="el-GR" sz="1600" dirty="0" smtClean="0"/>
          </a:p>
          <a:p>
            <a:endParaRPr lang="el-GR" sz="800" dirty="0"/>
          </a:p>
          <a:p>
            <a:r>
              <a:rPr lang="el-GR" sz="1600" b="1" dirty="0"/>
              <a:t>Κατάσταση </a:t>
            </a:r>
            <a:r>
              <a:rPr lang="en-US" sz="1600" b="1" dirty="0"/>
              <a:t>3</a:t>
            </a:r>
            <a:r>
              <a:rPr lang="el-GR" sz="1600" dirty="0"/>
              <a:t>	Ρ</a:t>
            </a:r>
            <a:r>
              <a:rPr lang="en-US" sz="1600" dirty="0"/>
              <a:t>3</a:t>
            </a:r>
            <a:r>
              <a:rPr lang="el-GR" sz="1600" dirty="0"/>
              <a:t> = </a:t>
            </a:r>
            <a:r>
              <a:rPr lang="en-US" sz="1600" dirty="0"/>
              <a:t>15 MPa	T3 = 600 oC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6854" y="5222923"/>
            <a:ext cx="9905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 T3 </a:t>
            </a:r>
            <a:r>
              <a:rPr lang="el-GR" sz="1600" dirty="0" smtClean="0"/>
              <a:t>είναι υψηλότερη από τη θερμοκρασία ισορροπίας στα 15 </a:t>
            </a:r>
            <a:r>
              <a:rPr lang="en-US" sz="1600" dirty="0" smtClean="0"/>
              <a:t>MPa</a:t>
            </a:r>
            <a:r>
              <a:rPr lang="el-GR" sz="1600" dirty="0" smtClean="0"/>
              <a:t> (</a:t>
            </a:r>
            <a:r>
              <a:rPr lang="en-US" sz="1600" dirty="0" smtClean="0"/>
              <a:t>342,16 oC, </a:t>
            </a:r>
            <a:r>
              <a:rPr lang="el-GR" sz="1600" dirty="0" smtClean="0"/>
              <a:t>από Πίνακα Κορεσμένου Νερού) αρά το νερό είναι υπέρθερμος ατμός). Από Πίνακα Υπέρθερμου Ατμού για 15 </a:t>
            </a:r>
            <a:r>
              <a:rPr lang="en-US" sz="1600" dirty="0" smtClean="0"/>
              <a:t>MPa:</a:t>
            </a:r>
          </a:p>
          <a:p>
            <a:endParaRPr lang="en-US" sz="800" dirty="0"/>
          </a:p>
          <a:p>
            <a:pPr algn="ctr"/>
            <a:r>
              <a:rPr lang="en-US" sz="1600" dirty="0" smtClean="0"/>
              <a:t>h3 = 3583,1 kJ/kg	s3 = 6,6796 kJ/</a:t>
            </a:r>
            <a:r>
              <a:rPr lang="en-US" sz="1600" dirty="0" err="1" smtClean="0"/>
              <a:t>kgK</a:t>
            </a:r>
            <a:r>
              <a:rPr lang="el-GR" sz="1600" dirty="0" smtClean="0"/>
              <a:t> </a:t>
            </a:r>
            <a:endParaRPr lang="en-US" sz="1600" dirty="0"/>
          </a:p>
          <a:p>
            <a:r>
              <a:rPr lang="en-US" sz="1600" dirty="0"/>
              <a:t>	</a:t>
            </a:r>
            <a:endParaRPr lang="en-US" sz="1600" dirty="0" smtClean="0"/>
          </a:p>
          <a:p>
            <a:r>
              <a:rPr lang="en-US" sz="1600" dirty="0" smtClean="0"/>
              <a:t>q2-3 = h3 – h2 = 3583,1-206,95 = 3376,15 kJ/kg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2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843" y="379691"/>
            <a:ext cx="59081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Κατάσταση </a:t>
            </a:r>
            <a:r>
              <a:rPr lang="en-US" sz="1600" b="1" dirty="0" smtClean="0"/>
              <a:t>4</a:t>
            </a:r>
            <a:r>
              <a:rPr lang="el-GR" sz="1600" dirty="0"/>
              <a:t>	</a:t>
            </a:r>
            <a:r>
              <a:rPr lang="el-GR" sz="1600" dirty="0" err="1" smtClean="0"/>
              <a:t>ισεντροπικός</a:t>
            </a:r>
            <a:r>
              <a:rPr lang="el-GR" sz="1600" dirty="0" smtClean="0"/>
              <a:t> στρόβιλος, άρα:</a:t>
            </a:r>
          </a:p>
          <a:p>
            <a:endParaRPr lang="el-GR" sz="800" dirty="0"/>
          </a:p>
          <a:p>
            <a:pPr algn="ctr"/>
            <a:r>
              <a:rPr lang="en-US" sz="1600" dirty="0" smtClean="0"/>
              <a:t>s4 = s3 </a:t>
            </a:r>
            <a:r>
              <a:rPr lang="en-US" sz="1600" dirty="0"/>
              <a:t>= 6,6796 kJ/</a:t>
            </a:r>
            <a:r>
              <a:rPr lang="en-US" sz="1600" dirty="0" err="1"/>
              <a:t>kgK</a:t>
            </a:r>
            <a:r>
              <a:rPr lang="el-GR" sz="1600" dirty="0"/>
              <a:t> </a:t>
            </a:r>
            <a:endParaRPr lang="en-US" sz="1600" dirty="0" smtClean="0"/>
          </a:p>
          <a:p>
            <a:r>
              <a:rPr lang="en-US" sz="800" dirty="0"/>
              <a:t>	</a:t>
            </a:r>
            <a:endParaRPr lang="en-US" sz="800" dirty="0" smtClean="0"/>
          </a:p>
          <a:p>
            <a:r>
              <a:rPr lang="el-GR" sz="1600" dirty="0" smtClean="0"/>
              <a:t>Δεν </a:t>
            </a:r>
            <a:r>
              <a:rPr lang="el-GR" sz="1600" dirty="0"/>
              <a:t>έχουμε άλλο δεδομένο, οπότε δεν μπορούμε να υπολογίζουμε την ενθαλπία και το παραγόμενο έργο.</a:t>
            </a:r>
          </a:p>
          <a:p>
            <a:endParaRPr lang="el-GR" sz="800" dirty="0" smtClean="0"/>
          </a:p>
          <a:p>
            <a:r>
              <a:rPr lang="el-GR" sz="1600" b="1" dirty="0"/>
              <a:t>Κατάσταση </a:t>
            </a:r>
            <a:r>
              <a:rPr lang="el-GR" sz="1600" b="1" dirty="0" smtClean="0"/>
              <a:t>5</a:t>
            </a:r>
            <a:r>
              <a:rPr lang="el-GR" sz="1600" dirty="0"/>
              <a:t>	</a:t>
            </a:r>
            <a:r>
              <a:rPr lang="el-GR" sz="1600" dirty="0" smtClean="0"/>
              <a:t>Τ5 = Τ3 = 600 ο</a:t>
            </a:r>
            <a:r>
              <a:rPr lang="en-US" sz="1600" dirty="0" smtClean="0"/>
              <a:t>C</a:t>
            </a:r>
            <a:endParaRPr lang="el-GR" sz="1600" dirty="0"/>
          </a:p>
          <a:p>
            <a:endParaRPr lang="el-GR" sz="800" dirty="0"/>
          </a:p>
          <a:p>
            <a:r>
              <a:rPr lang="el-GR" sz="1600" dirty="0" smtClean="0"/>
              <a:t>Δεν έχουμε άλλο δεδομένο, οπότε δεν μπορούμε να υπολογίζουμε την ενθαλπία και το παραγόμενο έργο.</a:t>
            </a:r>
          </a:p>
          <a:p>
            <a:endParaRPr lang="en-US" sz="800" dirty="0" smtClean="0"/>
          </a:p>
          <a:p>
            <a:r>
              <a:rPr lang="el-GR" sz="1600" b="1" dirty="0" smtClean="0"/>
              <a:t>Κατάσταση </a:t>
            </a:r>
            <a:r>
              <a:rPr lang="en-US" sz="1600" b="1" dirty="0" smtClean="0"/>
              <a:t>6</a:t>
            </a:r>
            <a:r>
              <a:rPr lang="el-GR" sz="1600" dirty="0" smtClean="0"/>
              <a:t>	Ρ</a:t>
            </a:r>
            <a:r>
              <a:rPr lang="en-US" sz="1600" dirty="0" smtClean="0"/>
              <a:t>6</a:t>
            </a:r>
            <a:r>
              <a:rPr lang="el-GR" sz="1600" dirty="0" smtClean="0"/>
              <a:t> = 10 </a:t>
            </a:r>
            <a:r>
              <a:rPr lang="en-US" sz="1600" dirty="0" err="1" smtClean="0"/>
              <a:t>kPa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x6 = 0,896		</a:t>
            </a:r>
            <a:r>
              <a:rPr lang="el-GR" sz="1600" dirty="0" smtClean="0"/>
              <a:t>κορεσμένο μίγμα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10.4)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379691"/>
            <a:ext cx="3923414" cy="302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429" y="3477310"/>
            <a:ext cx="98315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Από τον Πίνακα Κορεσμένου Ατμού, για Ρ</a:t>
            </a:r>
            <a:r>
              <a:rPr lang="en-US" sz="1600" dirty="0" smtClean="0"/>
              <a:t>6</a:t>
            </a:r>
            <a:r>
              <a:rPr lang="el-GR" sz="1600" dirty="0" smtClean="0"/>
              <a:t> </a:t>
            </a:r>
            <a:r>
              <a:rPr lang="el-GR" sz="1600" dirty="0"/>
              <a:t>= 10 </a:t>
            </a:r>
            <a:r>
              <a:rPr lang="en-US" sz="1600" dirty="0" err="1" smtClean="0"/>
              <a:t>kPa</a:t>
            </a:r>
            <a:r>
              <a:rPr lang="el-GR" sz="1600" dirty="0" smtClean="0"/>
              <a:t>:	</a:t>
            </a:r>
            <a:r>
              <a:rPr lang="en-US" sz="1600" dirty="0" smtClean="0"/>
              <a:t>sg6 = 8,1488</a:t>
            </a:r>
            <a:r>
              <a:rPr lang="el-GR" sz="1600" dirty="0" smtClean="0"/>
              <a:t>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r>
              <a:rPr lang="en-US" sz="1600" dirty="0" smtClean="0"/>
              <a:t>	</a:t>
            </a:r>
            <a:r>
              <a:rPr lang="el-GR" sz="1600" dirty="0" smtClean="0"/>
              <a:t>και </a:t>
            </a:r>
            <a:r>
              <a:rPr lang="en-US" sz="1600" dirty="0" smtClean="0"/>
              <a:t>	sf6 = 0,6492 kJ/</a:t>
            </a:r>
            <a:r>
              <a:rPr lang="en-US" sz="1600" dirty="0" err="1" smtClean="0"/>
              <a:t>kgK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		</a:t>
            </a:r>
            <a:r>
              <a:rPr lang="en-US" sz="1600" dirty="0"/>
              <a:t> </a:t>
            </a:r>
            <a:r>
              <a:rPr lang="en-US" sz="1600" dirty="0" smtClean="0"/>
              <a:t>hg6 </a:t>
            </a:r>
            <a:r>
              <a:rPr lang="en-US" sz="1600" dirty="0"/>
              <a:t>= </a:t>
            </a:r>
            <a:r>
              <a:rPr lang="en-US" sz="1600" dirty="0" smtClean="0"/>
              <a:t>2392,1</a:t>
            </a:r>
            <a:r>
              <a:rPr lang="el-GR" sz="1600" dirty="0" smtClean="0"/>
              <a:t> </a:t>
            </a:r>
            <a:r>
              <a:rPr lang="en-US" sz="1600" dirty="0" smtClean="0"/>
              <a:t>kJ/kg</a:t>
            </a:r>
            <a:r>
              <a:rPr lang="en-US" sz="1600" dirty="0"/>
              <a:t>	</a:t>
            </a:r>
            <a:r>
              <a:rPr lang="el-GR" sz="1600" dirty="0"/>
              <a:t>και </a:t>
            </a:r>
            <a:r>
              <a:rPr lang="en-US" sz="1600" dirty="0"/>
              <a:t>	</a:t>
            </a:r>
            <a:r>
              <a:rPr lang="en-US" sz="1600" dirty="0" smtClean="0"/>
              <a:t>hf6 </a:t>
            </a:r>
            <a:r>
              <a:rPr lang="en-US" sz="1600" dirty="0"/>
              <a:t>= </a:t>
            </a:r>
            <a:r>
              <a:rPr lang="en-US" sz="1600" dirty="0" smtClean="0"/>
              <a:t>191,81 kJ/kg</a:t>
            </a:r>
          </a:p>
          <a:p>
            <a:endParaRPr lang="en-US" sz="800" dirty="0"/>
          </a:p>
          <a:p>
            <a:r>
              <a:rPr lang="el-GR" sz="1600" dirty="0" smtClean="0"/>
              <a:t>Οπότε:		</a:t>
            </a:r>
            <a:r>
              <a:rPr lang="en-US" sz="1600" dirty="0" smtClean="0"/>
              <a:t>s6 = sg6*x6 + sf6*(1 – x6) = 8,1488*0,896+0,6492*0,104 = 7,3688 kJ/</a:t>
            </a:r>
            <a:r>
              <a:rPr lang="en-US" sz="1600" dirty="0" err="1" smtClean="0"/>
              <a:t>kgK</a:t>
            </a:r>
            <a:endParaRPr lang="en-US" sz="1600" dirty="0" smtClean="0"/>
          </a:p>
          <a:p>
            <a:endParaRPr lang="en-US" sz="800" dirty="0"/>
          </a:p>
          <a:p>
            <a:r>
              <a:rPr lang="en-US" sz="1600" dirty="0" smtClean="0"/>
              <a:t>		h6 </a:t>
            </a:r>
            <a:r>
              <a:rPr lang="en-US" sz="1600" dirty="0"/>
              <a:t>= h</a:t>
            </a:r>
            <a:r>
              <a:rPr lang="en-US" sz="1600" dirty="0" smtClean="0"/>
              <a:t>g6*x6 </a:t>
            </a:r>
            <a:r>
              <a:rPr lang="en-US" sz="1600" dirty="0"/>
              <a:t>+ </a:t>
            </a:r>
            <a:r>
              <a:rPr lang="en-US" sz="1600" dirty="0" smtClean="0"/>
              <a:t>hf6</a:t>
            </a:r>
            <a:r>
              <a:rPr lang="en-US" sz="1600" dirty="0"/>
              <a:t>*(1 – x6) = </a:t>
            </a:r>
            <a:r>
              <a:rPr lang="en-US" sz="1600" dirty="0" smtClean="0"/>
              <a:t>2392,1*0,896+191,81*0,104 </a:t>
            </a:r>
            <a:r>
              <a:rPr lang="en-US" sz="1600" dirty="0"/>
              <a:t>= </a:t>
            </a:r>
            <a:r>
              <a:rPr lang="en-US" sz="1600" dirty="0" smtClean="0"/>
              <a:t>2163,3 </a:t>
            </a:r>
            <a:r>
              <a:rPr lang="en-US" sz="1600" dirty="0"/>
              <a:t>kJ/</a:t>
            </a:r>
            <a:r>
              <a:rPr lang="en-US" sz="1600" dirty="0" err="1"/>
              <a:t>kgK</a:t>
            </a:r>
            <a:endParaRPr lang="el-GR" sz="1600" dirty="0" smtClean="0"/>
          </a:p>
          <a:p>
            <a:endParaRPr lang="el-GR" sz="800" dirty="0"/>
          </a:p>
          <a:p>
            <a:r>
              <a:rPr lang="el-GR" sz="1600" dirty="0" smtClean="0"/>
              <a:t>Όμως, ο στρόβιλος θεωρείται </a:t>
            </a:r>
            <a:r>
              <a:rPr lang="el-GR" sz="1600" dirty="0" err="1" smtClean="0"/>
              <a:t>ισεντροπικός</a:t>
            </a:r>
            <a:r>
              <a:rPr lang="el-GR" sz="1600" dirty="0" smtClean="0"/>
              <a:t>, οπότε </a:t>
            </a:r>
            <a:r>
              <a:rPr lang="en-US" sz="1600" dirty="0" smtClean="0"/>
              <a:t>s5 = s6 = </a:t>
            </a:r>
            <a:r>
              <a:rPr lang="en-US" sz="1600" dirty="0"/>
              <a:t>7,3688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r>
              <a:rPr lang="en-US" sz="1600" dirty="0" smtClean="0"/>
              <a:t>, </a:t>
            </a:r>
            <a:r>
              <a:rPr lang="el-GR" sz="1600" dirty="0" smtClean="0"/>
              <a:t>οπότε μπορούμε να γυρίσουμε στην κατάσταση 5 και να βρούμε την Ρ5, την </a:t>
            </a:r>
            <a:r>
              <a:rPr lang="en-US" sz="1600" dirty="0" smtClean="0"/>
              <a:t>h5 </a:t>
            </a:r>
            <a:r>
              <a:rPr lang="el-GR" sz="1600" dirty="0" smtClean="0"/>
              <a:t>και το παραγόμενο έργο από τον στρόβιλο χαμηλής πίεσης και αφού Ρ4 = Ρ5, να βρούμε και την </a:t>
            </a:r>
            <a:r>
              <a:rPr lang="en-US" sz="1600" dirty="0" smtClean="0"/>
              <a:t>h4</a:t>
            </a:r>
            <a:r>
              <a:rPr lang="el-GR" sz="1600" dirty="0" smtClean="0"/>
              <a:t> και το παραγόμενο έργο από τον στρόβιλο υψηλής πίεσης.</a:t>
            </a:r>
          </a:p>
          <a:p>
            <a:endParaRPr lang="el-GR" sz="800" dirty="0"/>
          </a:p>
          <a:p>
            <a:r>
              <a:rPr lang="el-GR" sz="1600" dirty="0" smtClean="0"/>
              <a:t>Έτσι, για την </a:t>
            </a:r>
            <a:r>
              <a:rPr lang="el-GR" sz="1600" b="1" dirty="0" smtClean="0"/>
              <a:t>Κατάσταση 5</a:t>
            </a:r>
            <a:r>
              <a:rPr lang="el-GR" sz="1600" dirty="0" smtClean="0"/>
              <a:t>:	Τ5 = 600 ο</a:t>
            </a:r>
            <a:r>
              <a:rPr lang="en-US" sz="1600" dirty="0" smtClean="0"/>
              <a:t>C</a:t>
            </a:r>
            <a:r>
              <a:rPr lang="el-GR" sz="1600" dirty="0" smtClean="0"/>
              <a:t> 	και 	</a:t>
            </a:r>
            <a:r>
              <a:rPr lang="en-US" sz="1600" dirty="0" smtClean="0"/>
              <a:t>s5 </a:t>
            </a:r>
            <a:r>
              <a:rPr lang="en-US" sz="1600" dirty="0"/>
              <a:t>= s6 = 7,3688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endParaRPr lang="el-GR" sz="1600" dirty="0" smtClean="0"/>
          </a:p>
          <a:p>
            <a:r>
              <a:rPr lang="el-GR" sz="1600" dirty="0"/>
              <a:t>	</a:t>
            </a:r>
            <a:r>
              <a:rPr lang="el-GR" sz="1600" dirty="0" smtClean="0"/>
              <a:t>		υπέρθερμος ατμός </a:t>
            </a:r>
          </a:p>
          <a:p>
            <a:r>
              <a:rPr lang="el-GR" sz="1600" dirty="0" smtClean="0"/>
              <a:t>Για 600 </a:t>
            </a:r>
            <a:r>
              <a:rPr lang="en-US" sz="1600" dirty="0" smtClean="0"/>
              <a:t>oC</a:t>
            </a:r>
            <a:r>
              <a:rPr lang="el-GR" sz="1600" dirty="0" smtClean="0"/>
              <a:t>, στους Πίνακες Υπέρθερμου Ατμού η εντροπία των </a:t>
            </a:r>
            <a:r>
              <a:rPr lang="en-US" sz="1600" dirty="0"/>
              <a:t>7,3688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r>
              <a:rPr lang="el-GR" sz="1600" dirty="0" smtClean="0"/>
              <a:t> βρίσκεται μεταξύ των Πινάκων για 4,0 και 4,5 </a:t>
            </a:r>
            <a:r>
              <a:rPr lang="en-US" sz="1600" dirty="0" smtClean="0"/>
              <a:t>MPa, </a:t>
            </a:r>
            <a:r>
              <a:rPr lang="el-GR" sz="1600" dirty="0" smtClean="0"/>
              <a:t>οπότε με γραμμική παρεμβολή:</a:t>
            </a:r>
          </a:p>
        </p:txBody>
      </p:sp>
    </p:spTree>
    <p:extLst>
      <p:ext uri="{BB962C8B-B14F-4D97-AF65-F5344CB8AC3E}">
        <p14:creationId xmlns:p14="http://schemas.microsoft.com/office/powerpoint/2010/main" val="211231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843" y="379691"/>
            <a:ext cx="59081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Ρ5</a:t>
            </a:r>
            <a:r>
              <a:rPr lang="en-US" sz="1600" dirty="0" smtClean="0"/>
              <a:t> </a:t>
            </a:r>
            <a:r>
              <a:rPr lang="en-US" sz="1600" dirty="0"/>
              <a:t>= 4,0+(4,5-4,0)*(7,3688-7,3706)/(7,3127-7,3706) = 4,0155 MPa	</a:t>
            </a:r>
          </a:p>
          <a:p>
            <a:endParaRPr lang="en-US" sz="1100" dirty="0" smtClean="0"/>
          </a:p>
          <a:p>
            <a:r>
              <a:rPr lang="en-US" sz="1600" dirty="0" smtClean="0"/>
              <a:t>h5 = 3674,9+(3670,9-3674,9)*(4,0155-4,0)/(4,5-4,0) = 3674,78 kJ/kg</a:t>
            </a:r>
          </a:p>
          <a:p>
            <a:endParaRPr lang="en-US" sz="1100" dirty="0"/>
          </a:p>
          <a:p>
            <a:r>
              <a:rPr lang="en-US" sz="1600" dirty="0" smtClean="0"/>
              <a:t>w5-6 = h5 – h6 = 3674,78-</a:t>
            </a:r>
            <a:r>
              <a:rPr lang="en-US" sz="1600" dirty="0"/>
              <a:t> </a:t>
            </a:r>
            <a:r>
              <a:rPr lang="en-US" sz="1600" dirty="0" smtClean="0"/>
              <a:t>2163,3 = 1511,48 kJ/kg</a:t>
            </a:r>
          </a:p>
          <a:p>
            <a:endParaRPr lang="en-US" sz="1100" dirty="0"/>
          </a:p>
          <a:p>
            <a:r>
              <a:rPr lang="el-GR" sz="1600" dirty="0"/>
              <a:t>για την </a:t>
            </a:r>
            <a:r>
              <a:rPr lang="el-GR" sz="1600" b="1" dirty="0"/>
              <a:t>Κατάσταση </a:t>
            </a:r>
            <a:r>
              <a:rPr lang="en-US" sz="1600" b="1" dirty="0" smtClean="0"/>
              <a:t>4</a:t>
            </a:r>
            <a:r>
              <a:rPr lang="el-GR" sz="1600" dirty="0" smtClean="0"/>
              <a:t>:</a:t>
            </a:r>
            <a:r>
              <a:rPr lang="el-GR" sz="1600" dirty="0"/>
              <a:t>	</a:t>
            </a:r>
            <a:r>
              <a:rPr lang="en-US" sz="1600" dirty="0" smtClean="0"/>
              <a:t>	P4 = P5 = 4,0155 </a:t>
            </a:r>
            <a:r>
              <a:rPr lang="en-US" sz="1600" dirty="0" err="1" smtClean="0"/>
              <a:t>kPa</a:t>
            </a:r>
            <a:r>
              <a:rPr lang="el-GR" sz="1600" dirty="0"/>
              <a:t>	και 	</a:t>
            </a:r>
            <a:endParaRPr lang="en-US" sz="1600" dirty="0" smtClean="0"/>
          </a:p>
          <a:p>
            <a:r>
              <a:rPr lang="en-US" sz="1100" dirty="0"/>
              <a:t>	</a:t>
            </a:r>
            <a:r>
              <a:rPr lang="en-US" sz="1100" dirty="0" smtClean="0"/>
              <a:t>		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s4 </a:t>
            </a:r>
            <a:r>
              <a:rPr lang="en-US" sz="1600" dirty="0"/>
              <a:t>= s3 = 6,6796 kJ/</a:t>
            </a:r>
            <a:r>
              <a:rPr lang="en-US" sz="1600" dirty="0" err="1"/>
              <a:t>kgK</a:t>
            </a:r>
            <a:r>
              <a:rPr lang="el-GR" sz="1600" dirty="0"/>
              <a:t> </a:t>
            </a:r>
            <a:endParaRPr lang="en-US" sz="1600" dirty="0"/>
          </a:p>
          <a:p>
            <a:endParaRPr lang="en-US" sz="1600" dirty="0" smtClean="0"/>
          </a:p>
          <a:p>
            <a:r>
              <a:rPr lang="el-GR" sz="1600" dirty="0" smtClean="0"/>
              <a:t>Υπέρθερμος </a:t>
            </a:r>
            <a:r>
              <a:rPr lang="el-GR" sz="1600" dirty="0"/>
              <a:t>ατμός </a:t>
            </a:r>
            <a:r>
              <a:rPr lang="el-GR" sz="1600" dirty="0" smtClean="0"/>
              <a:t>(από τον Πίνακα Κορεσμένου Νερού φαίνεται ότι στα 4 </a:t>
            </a:r>
            <a:r>
              <a:rPr lang="en-US" sz="1600" dirty="0" smtClean="0"/>
              <a:t>MPa</a:t>
            </a:r>
            <a:r>
              <a:rPr lang="el-GR" sz="1600" dirty="0" smtClean="0"/>
              <a:t> η εντροπία του κορεσμένου ατμού είναι 6,0696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r>
              <a:rPr lang="el-GR" sz="1600" dirty="0" smtClean="0"/>
              <a:t> </a:t>
            </a:r>
            <a:r>
              <a:rPr lang="el-GR" sz="1600" dirty="0"/>
              <a:t>στα </a:t>
            </a:r>
            <a:r>
              <a:rPr lang="el-GR" sz="1600" dirty="0" smtClean="0"/>
              <a:t>5 </a:t>
            </a:r>
            <a:r>
              <a:rPr lang="en-US" sz="1600" dirty="0"/>
              <a:t>MPa</a:t>
            </a:r>
            <a:r>
              <a:rPr lang="el-GR" sz="1600" dirty="0"/>
              <a:t> η εντροπία του κορεσμένου ατμού είναι </a:t>
            </a:r>
            <a:r>
              <a:rPr lang="el-GR" sz="1600" dirty="0" smtClean="0"/>
              <a:t>5,9737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r>
              <a:rPr lang="el-GR" sz="1600" dirty="0" smtClean="0"/>
              <a:t>. </a:t>
            </a:r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10.4)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379691"/>
            <a:ext cx="3923414" cy="302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477310"/>
            <a:ext cx="983157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Οπότε, στα</a:t>
            </a:r>
            <a:r>
              <a:rPr lang="en-US" sz="1600" dirty="0" smtClean="0"/>
              <a:t> 4,0155 MPa</a:t>
            </a:r>
            <a:r>
              <a:rPr lang="el-GR" sz="1600" dirty="0" smtClean="0"/>
              <a:t> η εντροπία του κορεσμένου ατμού θα είναι μεταξύ των τιμών αυτών και σίγουρα μικρότερη της </a:t>
            </a:r>
            <a:r>
              <a:rPr lang="en-US" sz="1600" dirty="0"/>
              <a:t>s4 = s3 = 6,6796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r>
              <a:rPr lang="el-GR" sz="1600" dirty="0" smtClean="0"/>
              <a:t>. Οπότε στην Κατάσταση 4 ο ατμός είναι υπέρθερμος. Για του Πίνακες Υπέρθερμου Ατμού στα 4,0 και 4,5 </a:t>
            </a:r>
            <a:r>
              <a:rPr lang="en-US" sz="1600" dirty="0" smtClean="0"/>
              <a:t>MPa</a:t>
            </a:r>
            <a:r>
              <a:rPr lang="el-GR" sz="1600" dirty="0" smtClean="0"/>
              <a:t>, η </a:t>
            </a:r>
            <a:r>
              <a:rPr lang="en-US" sz="1600" dirty="0"/>
              <a:t>s3 = 6,6796 kJ/</a:t>
            </a:r>
            <a:r>
              <a:rPr lang="en-US" sz="1600" dirty="0" err="1"/>
              <a:t>kgK</a:t>
            </a:r>
            <a:r>
              <a:rPr lang="en-US" sz="1600" dirty="0"/>
              <a:t> </a:t>
            </a:r>
            <a:r>
              <a:rPr lang="el-GR" sz="1600" dirty="0" smtClean="0"/>
              <a:t>βρίσκεται μεταξύ των τιμών εντροπίας στις θερμοκρασίες 350 και 400 </a:t>
            </a:r>
            <a:r>
              <a:rPr lang="en-US" sz="1600" dirty="0" smtClean="0"/>
              <a:t>oC</a:t>
            </a:r>
            <a:r>
              <a:rPr lang="el-GR" sz="1600" dirty="0" smtClean="0"/>
              <a:t>, οπότε και η ενθαλπία θα βρίσκεται μεταξύ των ενθαλπιών στις θερμοκρασίες αυτές. Έτσι, με </a:t>
            </a:r>
            <a:r>
              <a:rPr lang="el-GR" sz="1600" b="1" dirty="0" smtClean="0"/>
              <a:t>διπλή γραμμική παρεμβολή</a:t>
            </a:r>
            <a:r>
              <a:rPr lang="el-GR" sz="1600" dirty="0" smtClean="0"/>
              <a:t>:</a:t>
            </a:r>
          </a:p>
          <a:p>
            <a:endParaRPr lang="el-GR" sz="1100" dirty="0"/>
          </a:p>
          <a:p>
            <a:r>
              <a:rPr lang="el-GR" sz="1600" dirty="0" smtClean="0"/>
              <a:t>Για τους 350 ο</a:t>
            </a:r>
            <a:r>
              <a:rPr lang="en-US" sz="1600" dirty="0" smtClean="0"/>
              <a:t>C</a:t>
            </a:r>
            <a:r>
              <a:rPr lang="el-GR" sz="1600" dirty="0" smtClean="0"/>
              <a:t> στα 4,0155 </a:t>
            </a:r>
            <a:r>
              <a:rPr lang="en-US" sz="1600" dirty="0" smtClean="0"/>
              <a:t>MPa:		s350 </a:t>
            </a:r>
            <a:r>
              <a:rPr lang="en-US" sz="1600" dirty="0"/>
              <a:t>= </a:t>
            </a:r>
            <a:r>
              <a:rPr lang="el-GR" sz="1600" dirty="0" smtClean="0"/>
              <a:t>6,5843</a:t>
            </a:r>
            <a:r>
              <a:rPr lang="en-US" sz="1600" dirty="0" smtClean="0"/>
              <a:t>+(</a:t>
            </a:r>
            <a:r>
              <a:rPr lang="el-GR" sz="1600" dirty="0" smtClean="0"/>
              <a:t>6,5153</a:t>
            </a:r>
            <a:r>
              <a:rPr lang="en-US" sz="1600" dirty="0" smtClean="0"/>
              <a:t>-</a:t>
            </a:r>
            <a:r>
              <a:rPr lang="el-GR" sz="1600" dirty="0" smtClean="0"/>
              <a:t>6,5843</a:t>
            </a:r>
            <a:r>
              <a:rPr lang="en-US" sz="1600" dirty="0" smtClean="0"/>
              <a:t>)*(</a:t>
            </a:r>
            <a:r>
              <a:rPr lang="en-US" sz="1600" dirty="0"/>
              <a:t>4,0155-4)/(4,5-4) = </a:t>
            </a:r>
            <a:r>
              <a:rPr lang="el-GR" sz="1600" dirty="0" smtClean="0"/>
              <a:t>6,5822 </a:t>
            </a:r>
            <a:r>
              <a:rPr lang="en-US" sz="1600" dirty="0" smtClean="0"/>
              <a:t>kJ/</a:t>
            </a:r>
            <a:r>
              <a:rPr lang="en-US" sz="1600" dirty="0" err="1" smtClean="0"/>
              <a:t>kgK</a:t>
            </a:r>
            <a:endParaRPr lang="en-US" sz="1600" dirty="0" smtClean="0"/>
          </a:p>
          <a:p>
            <a:r>
              <a:rPr lang="en-US" sz="1000" dirty="0"/>
              <a:t>	</a:t>
            </a:r>
            <a:r>
              <a:rPr lang="en-US" sz="1000" dirty="0" smtClean="0"/>
              <a:t>			</a:t>
            </a:r>
            <a:endParaRPr lang="el-GR" sz="1000" dirty="0" smtClean="0"/>
          </a:p>
          <a:p>
            <a:r>
              <a:rPr lang="el-GR" sz="1600" dirty="0"/>
              <a:t>	</a:t>
            </a:r>
            <a:r>
              <a:rPr lang="el-GR" sz="1600" dirty="0" smtClean="0"/>
              <a:t>			</a:t>
            </a:r>
            <a:r>
              <a:rPr lang="en-US" sz="1600" dirty="0" smtClean="0"/>
              <a:t>h350 = 3093,3+(3081,5-3093,3)*(4,0155-4)/(4,5-4) = 3092,9 kJ/kg	</a:t>
            </a:r>
          </a:p>
          <a:p>
            <a:endParaRPr lang="en-US" sz="1000" dirty="0"/>
          </a:p>
          <a:p>
            <a:r>
              <a:rPr lang="el-GR" sz="1600" dirty="0"/>
              <a:t>Για τους </a:t>
            </a:r>
            <a:r>
              <a:rPr lang="en-US" sz="1600" dirty="0" smtClean="0"/>
              <a:t>40</a:t>
            </a:r>
            <a:r>
              <a:rPr lang="el-GR" sz="1600" dirty="0" smtClean="0"/>
              <a:t>0 </a:t>
            </a:r>
            <a:r>
              <a:rPr lang="el-GR" sz="1600" dirty="0"/>
              <a:t>ο</a:t>
            </a:r>
            <a:r>
              <a:rPr lang="en-US" sz="1600" dirty="0"/>
              <a:t>C</a:t>
            </a:r>
            <a:r>
              <a:rPr lang="el-GR" sz="1600" dirty="0"/>
              <a:t> στα 4,0155 </a:t>
            </a:r>
            <a:r>
              <a:rPr lang="en-US" sz="1600" dirty="0"/>
              <a:t>MPa:		</a:t>
            </a:r>
            <a:r>
              <a:rPr lang="en-US" sz="1600" dirty="0" smtClean="0"/>
              <a:t>s400 </a:t>
            </a:r>
            <a:r>
              <a:rPr lang="en-US" sz="1600" dirty="0"/>
              <a:t>= </a:t>
            </a:r>
            <a:r>
              <a:rPr lang="en-US" sz="1600" dirty="0" smtClean="0"/>
              <a:t>6,7714+(6,7071-6,7714)*(</a:t>
            </a:r>
            <a:r>
              <a:rPr lang="en-US" sz="1600" dirty="0"/>
              <a:t>4,0155-4)/(4,5-4) = </a:t>
            </a:r>
            <a:r>
              <a:rPr lang="el-GR" sz="1600" dirty="0" smtClean="0"/>
              <a:t>6,</a:t>
            </a:r>
            <a:r>
              <a:rPr lang="en-US" sz="1600" dirty="0" smtClean="0"/>
              <a:t>7694</a:t>
            </a:r>
            <a:r>
              <a:rPr lang="el-GR" sz="1600" dirty="0" smtClean="0"/>
              <a:t> </a:t>
            </a:r>
            <a:r>
              <a:rPr lang="en-US" sz="1600" dirty="0"/>
              <a:t>kJ/</a:t>
            </a:r>
            <a:r>
              <a:rPr lang="en-US" sz="1600" dirty="0" err="1"/>
              <a:t>kgK</a:t>
            </a:r>
            <a:endParaRPr lang="en-US" sz="1600" dirty="0"/>
          </a:p>
          <a:p>
            <a:r>
              <a:rPr lang="en-US" sz="1000" dirty="0"/>
              <a:t>				</a:t>
            </a:r>
            <a:endParaRPr lang="el-GR" sz="1000" dirty="0"/>
          </a:p>
          <a:p>
            <a:r>
              <a:rPr lang="el-GR" sz="1600" dirty="0"/>
              <a:t>				</a:t>
            </a:r>
            <a:r>
              <a:rPr lang="en-US" sz="1600" dirty="0" smtClean="0"/>
              <a:t>h400 </a:t>
            </a:r>
            <a:r>
              <a:rPr lang="en-US" sz="1600" dirty="0"/>
              <a:t>= </a:t>
            </a:r>
            <a:r>
              <a:rPr lang="en-US" sz="1600" dirty="0" smtClean="0"/>
              <a:t>3214,5+(3205,7-3214,5)*(</a:t>
            </a:r>
            <a:r>
              <a:rPr lang="en-US" sz="1600" dirty="0"/>
              <a:t>4,0155-4)/(4,5-4) = </a:t>
            </a:r>
            <a:r>
              <a:rPr lang="en-US" sz="1600" dirty="0" smtClean="0"/>
              <a:t>3214,2 kJ/kg</a:t>
            </a:r>
          </a:p>
          <a:p>
            <a:endParaRPr lang="el-GR" sz="1600" dirty="0" smtClean="0"/>
          </a:p>
          <a:p>
            <a:r>
              <a:rPr lang="el-GR" sz="1600" dirty="0" smtClean="0"/>
              <a:t>Και			</a:t>
            </a:r>
            <a:r>
              <a:rPr lang="en-US" sz="1600" dirty="0" smtClean="0"/>
              <a:t>h4 = 3092,9+(3214,2-3092,9)*(6,6796-6,5822)/(6,7694-6,5822) = 3156,0 kJ/kg</a:t>
            </a:r>
          </a:p>
        </p:txBody>
      </p:sp>
    </p:spTree>
    <p:extLst>
      <p:ext uri="{BB962C8B-B14F-4D97-AF65-F5344CB8AC3E}">
        <p14:creationId xmlns:p14="http://schemas.microsoft.com/office/powerpoint/2010/main" val="51630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843" y="1384582"/>
            <a:ext cx="590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Οπότε: </a:t>
            </a:r>
            <a:r>
              <a:rPr lang="en-US" sz="1600" dirty="0" smtClean="0"/>
              <a:t>	w3-4 = h3 – h4 = 3583,1-</a:t>
            </a:r>
            <a:r>
              <a:rPr lang="en-US" sz="1600" dirty="0"/>
              <a:t> </a:t>
            </a:r>
            <a:r>
              <a:rPr lang="en-US" sz="1600" dirty="0" smtClean="0"/>
              <a:t>3156,0 = 427,1 kJ/kg</a:t>
            </a:r>
          </a:p>
          <a:p>
            <a:endParaRPr lang="en-US" sz="1600" dirty="0"/>
          </a:p>
          <a:p>
            <a:r>
              <a:rPr lang="en-US" sz="1600" dirty="0" smtClean="0"/>
              <a:t>	q4-5 = h5 – h4 = 3674,78-3156,0 = 518,78 kJ/kg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παράδειγμα 10.4)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379691"/>
            <a:ext cx="3923414" cy="302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8349" y="3679328"/>
            <a:ext cx="95693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600" b="1" dirty="0" err="1" smtClean="0"/>
              <a:t>wnet</a:t>
            </a:r>
            <a:r>
              <a:rPr lang="en-US" sz="1600" dirty="0" smtClean="0"/>
              <a:t> = w3-4 + w5-6 – </a:t>
            </a:r>
            <a:r>
              <a:rPr lang="en-US" sz="1600" dirty="0" err="1" smtClean="0"/>
              <a:t>wpump</a:t>
            </a:r>
            <a:r>
              <a:rPr lang="en-US" sz="1600" dirty="0" smtClean="0"/>
              <a:t> = 427,1+1511,48-15,14 = </a:t>
            </a:r>
            <a:r>
              <a:rPr lang="en-US" sz="1600" b="1" dirty="0" smtClean="0"/>
              <a:t>1923,4 kJ/kg</a:t>
            </a:r>
          </a:p>
          <a:p>
            <a:endParaRPr lang="en-US" sz="1600" dirty="0"/>
          </a:p>
          <a:p>
            <a:r>
              <a:rPr lang="en-US" sz="1600" b="1" dirty="0" err="1" smtClean="0"/>
              <a:t>qtotal</a:t>
            </a:r>
            <a:r>
              <a:rPr lang="en-US" sz="1600" dirty="0" smtClean="0"/>
              <a:t> = q2-3 + q4-5 = 3376,15+518,78 = </a:t>
            </a:r>
            <a:r>
              <a:rPr lang="en-US" sz="1600" b="1" dirty="0" smtClean="0"/>
              <a:t>3894,9 kJ/kg</a:t>
            </a:r>
          </a:p>
          <a:p>
            <a:endParaRPr lang="en-US" sz="1600" dirty="0"/>
          </a:p>
          <a:p>
            <a:r>
              <a:rPr lang="en-US" sz="1600" b="1" dirty="0" smtClean="0"/>
              <a:t>nth</a:t>
            </a:r>
            <a:r>
              <a:rPr lang="en-US" sz="1600" dirty="0" smtClean="0"/>
              <a:t> = </a:t>
            </a:r>
            <a:r>
              <a:rPr lang="en-US" sz="1600" dirty="0" err="1" smtClean="0"/>
              <a:t>wnet</a:t>
            </a:r>
            <a:r>
              <a:rPr lang="en-US" sz="1600" dirty="0" smtClean="0"/>
              <a:t>/</a:t>
            </a:r>
            <a:r>
              <a:rPr lang="en-US" sz="1600" dirty="0" err="1" smtClean="0"/>
              <a:t>qtotal</a:t>
            </a:r>
            <a:r>
              <a:rPr lang="en-US" sz="1600" dirty="0" smtClean="0"/>
              <a:t> = 1923,4/3894,9 = 0,4938 = </a:t>
            </a:r>
            <a:r>
              <a:rPr lang="en-US" sz="1600" b="1" dirty="0" smtClean="0"/>
              <a:t>49,38 %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9799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36" t="24308" r="54189" b="5361"/>
          <a:stretch/>
        </p:blipFill>
        <p:spPr>
          <a:xfrm>
            <a:off x="0" y="352259"/>
            <a:ext cx="3394736" cy="381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359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Ατμοστρόβιλος με Αναθέρμανση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1)</a:t>
            </a:r>
            <a:endParaRPr lang="el-G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208344"/>
            <a:ext cx="990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Στην Κατάσταση 1 δεν γνωρίζουμε θερμοκρασία/πίεση, οπότε δεν μπορούμε να ξεκινήσουμε τους υπολογισμούς από την κατάσταση αυτή.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Το ίδιο ισχύει και για την Κατάσταση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b="1" dirty="0" smtClean="0"/>
              <a:t>Κ3	Τ3 = 550 </a:t>
            </a:r>
            <a:r>
              <a:rPr lang="en-US" b="1" dirty="0" smtClean="0"/>
              <a:t>oC</a:t>
            </a:r>
            <a:r>
              <a:rPr lang="el-GR" b="1" dirty="0" smtClean="0"/>
              <a:t>, </a:t>
            </a:r>
            <a:r>
              <a:rPr lang="en-US" b="1" dirty="0" smtClean="0"/>
              <a:t>P3 = 12,5 MPa</a:t>
            </a:r>
            <a:r>
              <a:rPr lang="en-US" dirty="0" smtClean="0"/>
              <a:t>		</a:t>
            </a:r>
            <a:endParaRPr lang="el-GR" dirty="0" smtClean="0"/>
          </a:p>
          <a:p>
            <a:r>
              <a:rPr lang="el-GR" dirty="0"/>
              <a:t>	</a:t>
            </a:r>
            <a:r>
              <a:rPr lang="el-GR" dirty="0" smtClean="0"/>
              <a:t>Από τον Πίνακα Κορεσμένου Ατμού με πρώτη στήλη την πίεση, βλέπουμε ότι στα 13 </a:t>
            </a:r>
            <a:r>
              <a:rPr lang="en-US" dirty="0" smtClean="0"/>
              <a:t>MPa, </a:t>
            </a:r>
            <a:r>
              <a:rPr lang="el-GR" dirty="0" smtClean="0"/>
              <a:t>	θερμοκρασία ισορροπίας υγρού/ατμού είναι 330,85 </a:t>
            </a:r>
            <a:r>
              <a:rPr lang="en-US" dirty="0" smtClean="0"/>
              <a:t>oC</a:t>
            </a:r>
            <a:r>
              <a:rPr lang="el-GR" dirty="0" smtClean="0"/>
              <a:t>. Αφού Τ3 &gt; </a:t>
            </a:r>
            <a:r>
              <a:rPr lang="el-GR" dirty="0"/>
              <a:t>330,85 </a:t>
            </a:r>
            <a:r>
              <a:rPr lang="en-US" dirty="0" smtClean="0"/>
              <a:t>oC</a:t>
            </a:r>
            <a:r>
              <a:rPr lang="el-GR" dirty="0"/>
              <a:t> </a:t>
            </a:r>
            <a:r>
              <a:rPr lang="el-GR" dirty="0" smtClean="0"/>
              <a:t>για Ρ3 &lt; </a:t>
            </a:r>
            <a:r>
              <a:rPr lang="el-GR" dirty="0"/>
              <a:t>13 </a:t>
            </a:r>
            <a:r>
              <a:rPr lang="el-GR" dirty="0" smtClean="0"/>
              <a:t>	</a:t>
            </a:r>
            <a:r>
              <a:rPr lang="en-US" dirty="0" smtClean="0"/>
              <a:t>MPa</a:t>
            </a:r>
            <a:r>
              <a:rPr lang="en-US" dirty="0"/>
              <a:t>, </a:t>
            </a:r>
            <a:r>
              <a:rPr lang="el-GR" dirty="0" smtClean="0"/>
              <a:t>ο ατμός στην Κ3 είναι υπέρθερμος.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10" t="59457" r="10222" b="3127"/>
          <a:stretch/>
        </p:blipFill>
        <p:spPr>
          <a:xfrm>
            <a:off x="3394736" y="379691"/>
            <a:ext cx="6454791" cy="34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598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906</Words>
  <Application>Microsoft Office PowerPoint</Application>
  <PresentationFormat>A4 Paper (210x297 mm)</PresentationFormat>
  <Paragraphs>201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DELL</dc:creator>
  <cp:lastModifiedBy>Κωνσταντίνος Αθανασίου</cp:lastModifiedBy>
  <cp:revision>83</cp:revision>
  <dcterms:created xsi:type="dcterms:W3CDTF">2017-03-04T12:22:05Z</dcterms:created>
  <dcterms:modified xsi:type="dcterms:W3CDTF">2023-03-01T17:51:42Z</dcterms:modified>
</cp:coreProperties>
</file>