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2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3.xml" ContentType="application/vnd.openxmlformats-officedocument.presentationml.notesSlide+xml"/>
  <Override PartName="/ppt/tags/tag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  <p:sldMasterId id="2147483652" r:id="rId2"/>
  </p:sldMasterIdLst>
  <p:notesMasterIdLst>
    <p:notesMasterId r:id="rId31"/>
  </p:notesMasterIdLst>
  <p:handoutMasterIdLst>
    <p:handoutMasterId r:id="rId32"/>
  </p:handoutMasterIdLst>
  <p:sldIdLst>
    <p:sldId id="345" r:id="rId3"/>
    <p:sldId id="488" r:id="rId4"/>
    <p:sldId id="489" r:id="rId5"/>
    <p:sldId id="490" r:id="rId6"/>
    <p:sldId id="491" r:id="rId7"/>
    <p:sldId id="492" r:id="rId8"/>
    <p:sldId id="493" r:id="rId9"/>
    <p:sldId id="494" r:id="rId10"/>
    <p:sldId id="495" r:id="rId11"/>
    <p:sldId id="496" r:id="rId12"/>
    <p:sldId id="497" r:id="rId13"/>
    <p:sldId id="498" r:id="rId14"/>
    <p:sldId id="499" r:id="rId15"/>
    <p:sldId id="522" r:id="rId16"/>
    <p:sldId id="501" r:id="rId17"/>
    <p:sldId id="503" r:id="rId18"/>
    <p:sldId id="504" r:id="rId19"/>
    <p:sldId id="505" r:id="rId20"/>
    <p:sldId id="507" r:id="rId21"/>
    <p:sldId id="508" r:id="rId22"/>
    <p:sldId id="510" r:id="rId23"/>
    <p:sldId id="523" r:id="rId24"/>
    <p:sldId id="512" r:id="rId25"/>
    <p:sldId id="514" r:id="rId26"/>
    <p:sldId id="515" r:id="rId27"/>
    <p:sldId id="517" r:id="rId28"/>
    <p:sldId id="519" r:id="rId29"/>
    <p:sldId id="521" r:id="rId30"/>
  </p:sldIdLst>
  <p:sldSz cx="9144000" cy="6858000" type="screen4x3"/>
  <p:notesSz cx="7315200" cy="9601200"/>
  <p:custDataLst>
    <p:tags r:id="rId3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E4DF"/>
    <a:srgbClr val="C0C0C0"/>
    <a:srgbClr val="996600"/>
    <a:srgbClr val="FF9900"/>
    <a:srgbClr val="E9FEFF"/>
    <a:srgbClr val="C9FEFF"/>
    <a:srgbClr val="67FBFF"/>
    <a:srgbClr val="DD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0791" autoAdjust="0"/>
    <p:restoredTop sz="94651" autoAdjust="0"/>
  </p:normalViewPr>
  <p:slideViewPr>
    <p:cSldViewPr>
      <p:cViewPr varScale="1">
        <p:scale>
          <a:sx n="113" d="100"/>
          <a:sy n="113" d="100"/>
        </p:scale>
        <p:origin x="234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6" d="100"/>
          <a:sy n="46" d="100"/>
        </p:scale>
        <p:origin x="-1426" y="-6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7" Type="http://schemas.openxmlformats.org/officeDocument/2006/relationships/image" Target="../media/image45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4.wmf"/><Relationship Id="rId5" Type="http://schemas.openxmlformats.org/officeDocument/2006/relationships/image" Target="../media/image13.wmf"/><Relationship Id="rId4" Type="http://schemas.openxmlformats.org/officeDocument/2006/relationships/image" Target="../media/image4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4" Type="http://schemas.openxmlformats.org/officeDocument/2006/relationships/image" Target="../media/image13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4" Type="http://schemas.openxmlformats.org/officeDocument/2006/relationships/image" Target="../media/image73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8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4" Type="http://schemas.openxmlformats.org/officeDocument/2006/relationships/image" Target="../media/image88.w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90.wmf"/><Relationship Id="rId1" Type="http://schemas.openxmlformats.org/officeDocument/2006/relationships/image" Target="../media/image8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589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5042FB5-AFE1-4D66-AEE6-6FB82E7CA5DD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16589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7" rIns="96633" bIns="48317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14F8B78-7156-48BB-A338-DB36D087A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24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7636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34256789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558048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17101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845078-A1F9-42B1-9B61-E48FDEA5F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911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B83AB-4F75-4B51-8124-C5964CB18A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538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890E8-6B16-41BF-A5DE-96D5DE13D497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5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BEDCA-DAF2-4C34-8213-D7F6296AB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77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03ABB-371C-4B03-B04F-296594EEA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75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CC735-35BE-49F0-AF2E-52753A428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76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4E3B7-3C65-4FA3-A733-64963BB16C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914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07A65-B363-4549-86D8-11093732C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15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648200" y="64008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277F7-B308-4017-8161-CB84C817B069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C04E1-3417-4F6C-9086-867275379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11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E0960-0351-424A-8501-2CE1AAED8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10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C40F8F-54BA-440F-BF6A-EDACC4A58C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86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99AE7-1C9B-4A44-B0E5-CB0F135823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12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69341-D274-49A0-9D9C-865B83ECDE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314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91C54-DBFA-4F6D-AD68-0DB232DA3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602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3906F-D4D5-42AD-897D-A13C2AF59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177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5475" y="617538"/>
            <a:ext cx="1968500" cy="5478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17538"/>
            <a:ext cx="5756275" cy="5478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CBC46-4B36-4034-9B73-880D456BD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7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3E2DF-BF8F-485F-AA61-1D9BF0040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73CE4-60BD-44EE-BDE1-30C09164B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698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38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4A5CB-7127-47A1-B706-371DF4E543F2}" type="datetime1">
              <a:rPr lang="en-US"/>
              <a:pPr>
                <a:defRPr/>
              </a:pPr>
              <a:t>4/7/2024</a:t>
            </a:fld>
            <a:endParaRPr lang="en-US"/>
          </a:p>
        </p:txBody>
      </p:sp>
      <p:sp>
        <p:nvSpPr>
          <p:cNvPr id="8" name="Rectangle 1039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http://numericalmethods.eng.usf.edu</a:t>
            </a:r>
          </a:p>
        </p:txBody>
      </p:sp>
      <p:sp>
        <p:nvSpPr>
          <p:cNvPr id="9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2A65A-0286-4347-92A7-A1BE2278D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2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3F94C-74BD-4906-B3E3-D69D0AF6C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935FA-E2AC-4C0E-A8DC-70488DF54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3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0F2A0-37F1-4D9C-A64C-A8317C1FE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7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7" name="Rectangle 104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EBD9F-9426-4E86-B063-746198967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41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534400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143000"/>
            <a:ext cx="85344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26" name="Rectangle 104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00999" y="6248400"/>
            <a:ext cx="965047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88CFC275-87DF-4E02-B352-5012EBB3C3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70C0"/>
          </a:solidFill>
          <a:latin typeface="Arno Pro Caption" panose="020205020405060204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no Pro Caption" panose="020205020405060204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Arno Pro Caption" panose="020205020405060204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Arno Pro Caption" panose="02020502040506020403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8715375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title style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599" y="1066800"/>
            <a:ext cx="8715375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l-GR" smtClean="0"/>
              <a:t>Click to edit Master text styles</a:t>
            </a:r>
          </a:p>
          <a:p>
            <a:pPr lvl="1"/>
            <a:r>
              <a:rPr lang="en-US" altLang="el-GR" smtClean="0"/>
              <a:t>Second level</a:t>
            </a:r>
          </a:p>
          <a:p>
            <a:pPr lvl="2"/>
            <a:r>
              <a:rPr lang="en-US" altLang="el-GR" smtClean="0"/>
              <a:t>Third level</a:t>
            </a:r>
          </a:p>
          <a:p>
            <a:pPr lvl="3"/>
            <a:r>
              <a:rPr lang="en-US" altLang="el-GR" smtClean="0"/>
              <a:t>Fourth level</a:t>
            </a:r>
          </a:p>
          <a:p>
            <a:pPr lvl="4"/>
            <a:r>
              <a:rPr lang="en-US" altLang="el-GR" smtClean="0"/>
              <a:t>Fifth level</a:t>
            </a:r>
          </a:p>
        </p:txBody>
      </p:sp>
      <p:sp>
        <p:nvSpPr>
          <p:cNvPr id="1710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5785" y="6400800"/>
            <a:ext cx="53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accent1">
                    <a:lumMod val="75000"/>
                  </a:schemeClr>
                </a:solidFill>
                <a:latin typeface="Arno Pro Caption" panose="02020502040506020403" pitchFamily="18" charset="0"/>
              </a:defRPr>
            </a:lvl1pPr>
          </a:lstStyle>
          <a:p>
            <a:pPr>
              <a:defRPr/>
            </a:pPr>
            <a:fld id="{0C267BF4-24FE-447F-B526-CC84FB660D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70C0"/>
          </a:solidFill>
          <a:latin typeface="Arno Pro Caption" panose="02020502040506020403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Arno Pro Caption" panose="02020502040506020403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800">
          <a:solidFill>
            <a:schemeClr val="tx1"/>
          </a:solidFill>
          <a:latin typeface="Arno Pro Caption" panose="02020502040506020403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400">
          <a:solidFill>
            <a:schemeClr val="tx1"/>
          </a:solidFill>
          <a:latin typeface="Arno Pro Caption" panose="02020502040506020403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5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Arno Pro Caption" panose="02020502040506020403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6.wmf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1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8.wmf"/><Relationship Id="rId12" Type="http://schemas.openxmlformats.org/officeDocument/2006/relationships/oleObject" Target="../embeddings/oleObject32.bin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3.wmf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5.wmf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39.wmf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4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5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7.bin"/><Relationship Id="rId17" Type="http://schemas.openxmlformats.org/officeDocument/2006/relationships/oleObject" Target="../embeddings/oleObject50.bin"/><Relationship Id="rId2" Type="http://schemas.openxmlformats.org/officeDocument/2006/relationships/tags" Target="../tags/tag16.xml"/><Relationship Id="rId16" Type="http://schemas.openxmlformats.org/officeDocument/2006/relationships/image" Target="../media/image44.wmf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4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oleObject" Target="../embeddings/oleObject49.bin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42.wmf"/><Relationship Id="rId1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47.wmf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1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58.bin"/><Relationship Id="rId2" Type="http://schemas.openxmlformats.org/officeDocument/2006/relationships/tags" Target="../tags/tag18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5.bin"/><Relationship Id="rId11" Type="http://schemas.openxmlformats.org/officeDocument/2006/relationships/image" Target="../media/image13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57.bin"/><Relationship Id="rId4" Type="http://schemas.openxmlformats.org/officeDocument/2006/relationships/oleObject" Target="../embeddings/oleObject54.bin"/><Relationship Id="rId9" Type="http://schemas.openxmlformats.org/officeDocument/2006/relationships/image" Target="../media/image50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66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7.wmf"/><Relationship Id="rId2" Type="http://schemas.openxmlformats.org/officeDocument/2006/relationships/tags" Target="../tags/tag19.xml"/><Relationship Id="rId16" Type="http://schemas.openxmlformats.org/officeDocument/2006/relationships/oleObject" Target="../embeddings/oleObject65.bin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60.wmf"/><Relationship Id="rId2" Type="http://schemas.openxmlformats.org/officeDocument/2006/relationships/tags" Target="../tags/tag20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8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67.bin"/><Relationship Id="rId9" Type="http://schemas.openxmlformats.org/officeDocument/2006/relationships/image" Target="../media/image6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slideLayout" Target="../slideLayouts/slideLayout13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image" Target="../media/image65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74.bin"/><Relationship Id="rId2" Type="http://schemas.openxmlformats.org/officeDocument/2006/relationships/tags" Target="../tags/tag2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64.wmf"/><Relationship Id="rId5" Type="http://schemas.openxmlformats.org/officeDocument/2006/relationships/image" Target="../media/image62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75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68.wmf"/><Relationship Id="rId2" Type="http://schemas.openxmlformats.org/officeDocument/2006/relationships/tags" Target="../tags/tag2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7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76.bin"/><Relationship Id="rId9" Type="http://schemas.openxmlformats.org/officeDocument/2006/relationships/image" Target="../media/image69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slideLayout" Target="../slideLayouts/slideLayout18.xml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3.wmf"/><Relationship Id="rId2" Type="http://schemas.openxmlformats.org/officeDocument/2006/relationships/tags" Target="../tags/tag2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82.bin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72.wmf"/><Relationship Id="rId4" Type="http://schemas.openxmlformats.org/officeDocument/2006/relationships/notesSlide" Target="../notesSlides/notesSlide1.xml"/><Relationship Id="rId9" Type="http://schemas.openxmlformats.org/officeDocument/2006/relationships/oleObject" Target="../embeddings/oleObject8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75.wmf"/><Relationship Id="rId2" Type="http://schemas.openxmlformats.org/officeDocument/2006/relationships/tags" Target="../tags/tag24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4.bin"/><Relationship Id="rId5" Type="http://schemas.openxmlformats.org/officeDocument/2006/relationships/image" Target="../media/image74.wmf"/><Relationship Id="rId4" Type="http://schemas.openxmlformats.org/officeDocument/2006/relationships/oleObject" Target="../embeddings/oleObject83.bin"/><Relationship Id="rId9" Type="http://schemas.openxmlformats.org/officeDocument/2006/relationships/image" Target="../media/image7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25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77.wmf"/><Relationship Id="rId4" Type="http://schemas.openxmlformats.org/officeDocument/2006/relationships/oleObject" Target="../embeddings/oleObject86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2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78.wmf"/><Relationship Id="rId5" Type="http://schemas.openxmlformats.org/officeDocument/2006/relationships/oleObject" Target="../embeddings/oleObject87.bin"/><Relationship Id="rId4" Type="http://schemas.openxmlformats.org/officeDocument/2006/relationships/notesSlide" Target="../notesSlides/notesSlide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83.wmf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80.wmf"/><Relationship Id="rId12" Type="http://schemas.openxmlformats.org/officeDocument/2006/relationships/oleObject" Target="../embeddings/oleObject92.bin"/><Relationship Id="rId2" Type="http://schemas.openxmlformats.org/officeDocument/2006/relationships/tags" Target="../tags/tag2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82.wmf"/><Relationship Id="rId5" Type="http://schemas.openxmlformats.org/officeDocument/2006/relationships/image" Target="../media/image79.wmf"/><Relationship Id="rId15" Type="http://schemas.openxmlformats.org/officeDocument/2006/relationships/image" Target="../media/image84.wmf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1.wmf"/><Relationship Id="rId14" Type="http://schemas.openxmlformats.org/officeDocument/2006/relationships/oleObject" Target="../embeddings/oleObject9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3" Type="http://schemas.openxmlformats.org/officeDocument/2006/relationships/slideLayout" Target="../slideLayouts/slideLayout18.xml"/><Relationship Id="rId7" Type="http://schemas.openxmlformats.org/officeDocument/2006/relationships/oleObject" Target="../embeddings/oleObject95.bin"/><Relationship Id="rId12" Type="http://schemas.openxmlformats.org/officeDocument/2006/relationships/image" Target="../media/image88.wmf"/><Relationship Id="rId2" Type="http://schemas.openxmlformats.org/officeDocument/2006/relationships/tags" Target="../tags/tag28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97.bin"/><Relationship Id="rId5" Type="http://schemas.openxmlformats.org/officeDocument/2006/relationships/oleObject" Target="../embeddings/oleObject94.bin"/><Relationship Id="rId10" Type="http://schemas.openxmlformats.org/officeDocument/2006/relationships/image" Target="../media/image87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9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90.wmf"/><Relationship Id="rId2" Type="http://schemas.openxmlformats.org/officeDocument/2006/relationships/tags" Target="../tags/tag29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99.bin"/><Relationship Id="rId5" Type="http://schemas.openxmlformats.org/officeDocument/2006/relationships/image" Target="../media/image89.wmf"/><Relationship Id="rId4" Type="http://schemas.openxmlformats.org/officeDocument/2006/relationships/oleObject" Target="../embeddings/oleObject98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8.wmf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1.wmf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5.wmf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18.wmf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0.wmf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2.wmf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7" Type="http://schemas.openxmlformats.org/officeDocument/2006/relationships/image" Target="../media/image24.wmf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ctrTitle" idx="4294967295"/>
          </p:nvPr>
        </p:nvSpPr>
        <p:spPr>
          <a:xfrm>
            <a:off x="685800" y="1600200"/>
            <a:ext cx="8001000" cy="2057400"/>
          </a:xfrm>
          <a:solidFill>
            <a:srgbClr val="FFFF00"/>
          </a:solidFill>
        </p:spPr>
        <p:txBody>
          <a:bodyPr anchor="ctr"/>
          <a:lstStyle/>
          <a:p>
            <a:r>
              <a:rPr lang="en-US" altLang="el-GR" sz="4400" b="1" dirty="0" smtClean="0"/>
              <a:t>Simpson       Rule For Integration </a:t>
            </a:r>
          </a:p>
        </p:txBody>
      </p:sp>
      <p:sp>
        <p:nvSpPr>
          <p:cNvPr id="3075" name="Rectangle 1040"/>
          <p:cNvSpPr txBox="1">
            <a:spLocks noGrp="1" noChangeArrowheads="1"/>
          </p:cNvSpPr>
          <p:nvPr/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D7C55F3-A5B7-4A6C-9D3F-8F4899201B8A}" type="slidenum">
              <a:rPr lang="en-US" altLang="el-GR" sz="1400">
                <a:solidFill>
                  <a:schemeClr val="bg2"/>
                </a:solidFill>
                <a:latin typeface="Tahoma" pitchFamily="34" charset="0"/>
              </a:rPr>
              <a:pPr algn="r" eaLnBrk="1" hangingPunct="1"/>
              <a:t>1</a:t>
            </a:fld>
            <a:endParaRPr lang="en-US" altLang="el-GR" sz="1400">
              <a:solidFill>
                <a:schemeClr val="bg2"/>
              </a:solidFill>
              <a:latin typeface="Tahoma" pitchFamily="34" charset="0"/>
            </a:endParaRPr>
          </a:p>
        </p:txBody>
      </p:sp>
      <p:graphicFrame>
        <p:nvGraphicFramePr>
          <p:cNvPr id="307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334316"/>
              </p:ext>
            </p:extLst>
          </p:nvPr>
        </p:nvGraphicFramePr>
        <p:xfrm>
          <a:off x="4374356" y="1905000"/>
          <a:ext cx="623888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4" imgW="266400" imgH="342720" progId="Equation.DSMT4">
                  <p:embed/>
                </p:oleObj>
              </mc:Choice>
              <mc:Fallback>
                <p:oleObj name="Equation" r:id="rId4" imgW="266400" imgH="3427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4356" y="1905000"/>
                        <a:ext cx="623888" cy="81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FC50D-F2FC-43CB-9E66-AD40617A7EF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2295" name="TextBox 3"/>
          <p:cNvSpPr txBox="1">
            <a:spLocks noChangeArrowheads="1"/>
          </p:cNvSpPr>
          <p:nvPr/>
        </p:nvSpPr>
        <p:spPr bwMode="auto">
          <a:xfrm>
            <a:off x="533400" y="552450"/>
            <a:ext cx="792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0070C0"/>
                </a:solidFill>
                <a:latin typeface="Arno Pro Caption" panose="02020502040506020403" pitchFamily="18" charset="0"/>
              </a:rPr>
              <a:t>Simpsons      </a:t>
            </a:r>
            <a:r>
              <a:rPr lang="en-US" sz="32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   Rule For Integration</a:t>
            </a:r>
            <a:endParaRPr lang="en-US" sz="3200" dirty="0">
              <a:solidFill>
                <a:srgbClr val="0070C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2296" name="TextBox 4"/>
          <p:cNvSpPr txBox="1">
            <a:spLocks noChangeArrowheads="1"/>
          </p:cNvSpPr>
          <p:nvPr/>
        </p:nvSpPr>
        <p:spPr bwMode="auto">
          <a:xfrm>
            <a:off x="449197" y="1323143"/>
            <a:ext cx="78598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Thus, Eq. (1) can be calculated as (See </a:t>
            </a:r>
            <a:r>
              <a:rPr lang="en-US" sz="2800" dirty="0" err="1">
                <a:latin typeface="Arno Pro Caption" panose="02020502040506020403" pitchFamily="18" charset="0"/>
              </a:rPr>
              <a:t>Eqs</a:t>
            </a:r>
            <a:r>
              <a:rPr lang="en-US" sz="2800" dirty="0">
                <a:latin typeface="Arno Pro Caption" panose="02020502040506020403" pitchFamily="18" charset="0"/>
              </a:rPr>
              <a:t>. 8, 10 for 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Method 1 and Method 2, respectively):</a:t>
            </a:r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229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913155"/>
              </p:ext>
            </p:extLst>
          </p:nvPr>
        </p:nvGraphicFramePr>
        <p:xfrm>
          <a:off x="2209800" y="2388394"/>
          <a:ext cx="4237038" cy="116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4" name="Equation" r:id="rId4" imgW="1752480" imgH="482400" progId="Equation.DSMT4">
                  <p:embed/>
                </p:oleObj>
              </mc:Choice>
              <mc:Fallback>
                <p:oleObj name="Equation" r:id="rId4" imgW="175248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388394"/>
                        <a:ext cx="4237038" cy="116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8" name="TextBox 7"/>
          <p:cNvSpPr txBox="1">
            <a:spLocks noChangeArrowheads="1"/>
          </p:cNvSpPr>
          <p:nvPr/>
        </p:nvSpPr>
        <p:spPr bwMode="auto">
          <a:xfrm>
            <a:off x="228600" y="3740924"/>
            <a:ext cx="86868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Integrating the right-hand-side of the above equations, one obtains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229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7041087"/>
              </p:ext>
            </p:extLst>
          </p:nvPr>
        </p:nvGraphicFramePr>
        <p:xfrm>
          <a:off x="838200" y="4785538"/>
          <a:ext cx="6596062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5" name="Equation" r:id="rId6" imgW="3035160" imgH="444240" progId="Equation.DSMT4">
                  <p:embed/>
                </p:oleObj>
              </mc:Choice>
              <mc:Fallback>
                <p:oleObj name="Equation" r:id="rId6" imgW="30351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85538"/>
                        <a:ext cx="6596062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Box 11"/>
          <p:cNvSpPr txBox="1">
            <a:spLocks noChangeArrowheads="1"/>
          </p:cNvSpPr>
          <p:nvPr/>
        </p:nvSpPr>
        <p:spPr bwMode="auto">
          <a:xfrm>
            <a:off x="8078355" y="4953000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(11)</a:t>
            </a:r>
          </a:p>
        </p:txBody>
      </p:sp>
      <p:graphicFrame>
        <p:nvGraphicFramePr>
          <p:cNvPr id="1229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944145"/>
              </p:ext>
            </p:extLst>
          </p:nvPr>
        </p:nvGraphicFramePr>
        <p:xfrm>
          <a:off x="3369469" y="495520"/>
          <a:ext cx="5334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46" name="Equation" r:id="rId8" imgW="266469" imgH="342603" progId="Equation.3">
                  <p:embed/>
                </p:oleObj>
              </mc:Choice>
              <mc:Fallback>
                <p:oleObj name="Equation" r:id="rId8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469" y="495520"/>
                        <a:ext cx="5334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56ED09-77D6-4C0E-80EB-676A744FF0F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13321" name="TextBox 3"/>
          <p:cNvSpPr txBox="1">
            <a:spLocks noChangeArrowheads="1"/>
          </p:cNvSpPr>
          <p:nvPr/>
        </p:nvSpPr>
        <p:spPr bwMode="auto">
          <a:xfrm>
            <a:off x="457200" y="749955"/>
            <a:ext cx="8305800" cy="1331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Since               </a:t>
            </a:r>
            <a:r>
              <a:rPr lang="en-US" sz="2800" dirty="0" smtClean="0">
                <a:latin typeface="Arno Pro Caption" panose="02020502040506020403" pitchFamily="18" charset="0"/>
                <a:cs typeface="Arial" charset="0"/>
              </a:rPr>
              <a:t>        hence                        , </a:t>
            </a:r>
            <a:r>
              <a:rPr lang="en-US" sz="2800" dirty="0">
                <a:latin typeface="Arno Pro Caption" panose="02020502040506020403" pitchFamily="18" charset="0"/>
                <a:cs typeface="Arial" charset="0"/>
              </a:rPr>
              <a:t>and the above equation becomes</a:t>
            </a:r>
            <a:r>
              <a:rPr lang="en-US" sz="2800" dirty="0" smtClean="0">
                <a:latin typeface="Arno Pro Caption" panose="02020502040506020403" pitchFamily="18" charset="0"/>
                <a:cs typeface="Arial" charset="0"/>
              </a:rPr>
              <a:t>:</a:t>
            </a:r>
            <a:endParaRPr lang="en-US" sz="2800" dirty="0">
              <a:latin typeface="Arno Pro Caption" panose="02020502040506020403" pitchFamily="18" charset="0"/>
              <a:cs typeface="Arial" charset="0"/>
            </a:endParaRPr>
          </a:p>
        </p:txBody>
      </p:sp>
      <p:sp>
        <p:nvSpPr>
          <p:cNvPr id="133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331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527633"/>
              </p:ext>
            </p:extLst>
          </p:nvPr>
        </p:nvGraphicFramePr>
        <p:xfrm>
          <a:off x="1524000" y="719118"/>
          <a:ext cx="1347787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0" name="Equation" r:id="rId4" imgW="685800" imgH="457200" progId="Equation.3">
                  <p:embed/>
                </p:oleObj>
              </mc:Choice>
              <mc:Fallback>
                <p:oleObj name="Equation" r:id="rId4" imgW="6858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719118"/>
                        <a:ext cx="1347787" cy="89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33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415638"/>
              </p:ext>
            </p:extLst>
          </p:nvPr>
        </p:nvGraphicFramePr>
        <p:xfrm>
          <a:off x="836613" y="2177246"/>
          <a:ext cx="6759575" cy="94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1" name="Equation" r:id="rId6" imgW="2781000" imgH="393480" progId="Equation.DSMT4">
                  <p:embed/>
                </p:oleObj>
              </mc:Choice>
              <mc:Fallback>
                <p:oleObj name="Equation" r:id="rId6" imgW="278100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6613" y="2177246"/>
                        <a:ext cx="6759575" cy="94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5" name="TextBox 9"/>
          <p:cNvSpPr txBox="1">
            <a:spLocks noChangeArrowheads="1"/>
          </p:cNvSpPr>
          <p:nvPr/>
        </p:nvSpPr>
        <p:spPr bwMode="auto">
          <a:xfrm>
            <a:off x="407093" y="3355957"/>
            <a:ext cx="78790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error introduced by the Simpson 3/8 rule can be 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derived as [Ref. 1]:</a:t>
            </a:r>
          </a:p>
        </p:txBody>
      </p:sp>
      <p:sp>
        <p:nvSpPr>
          <p:cNvPr id="133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909355"/>
              </p:ext>
            </p:extLst>
          </p:nvPr>
        </p:nvGraphicFramePr>
        <p:xfrm>
          <a:off x="615950" y="4568659"/>
          <a:ext cx="36004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2" name="Equation" r:id="rId8" imgW="1587240" imgH="419040" progId="Equation.DSMT4">
                  <p:embed/>
                </p:oleObj>
              </mc:Choice>
              <mc:Fallback>
                <p:oleObj name="Equation" r:id="rId8" imgW="158724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4568659"/>
                        <a:ext cx="360045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4" name="TextBox 12"/>
          <p:cNvSpPr txBox="1">
            <a:spLocks noChangeArrowheads="1"/>
          </p:cNvSpPr>
          <p:nvPr/>
        </p:nvSpPr>
        <p:spPr bwMode="auto">
          <a:xfrm>
            <a:off x="4359275" y="4806784"/>
            <a:ext cx="1309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800" dirty="0">
                <a:latin typeface="Arno Pro Caption" panose="02020502040506020403" pitchFamily="18" charset="0"/>
              </a:rPr>
              <a:t>, where 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33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113259"/>
              </p:ext>
            </p:extLst>
          </p:nvPr>
        </p:nvGraphicFramePr>
        <p:xfrm>
          <a:off x="5842000" y="4741697"/>
          <a:ext cx="205581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3" name="Equation" r:id="rId10" imgW="622080" imgH="203040" progId="Equation.DSMT4">
                  <p:embed/>
                </p:oleObj>
              </mc:Choice>
              <mc:Fallback>
                <p:oleObj name="Equation" r:id="rId10" imgW="622080" imgH="2030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4741697"/>
                        <a:ext cx="205581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908370"/>
              </p:ext>
            </p:extLst>
          </p:nvPr>
        </p:nvGraphicFramePr>
        <p:xfrm>
          <a:off x="4114800" y="980262"/>
          <a:ext cx="14478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74" name="Equation" r:id="rId12" imgW="736600" imgH="190500" progId="Equation.3">
                  <p:embed/>
                </p:oleObj>
              </mc:Choice>
              <mc:Fallback>
                <p:oleObj name="Equation" r:id="rId12" imgW="736600" imgH="19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980262"/>
                        <a:ext cx="14478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9" name="TextBox 16"/>
          <p:cNvSpPr txBox="1">
            <a:spLocks noChangeArrowheads="1"/>
          </p:cNvSpPr>
          <p:nvPr/>
        </p:nvSpPr>
        <p:spPr bwMode="auto">
          <a:xfrm>
            <a:off x="8321675" y="4759159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latin typeface="Arno Pro Caption" panose="02020502040506020403" pitchFamily="18" charset="0"/>
              </a:rPr>
              <a:t>(13)</a:t>
            </a:r>
          </a:p>
        </p:txBody>
      </p:sp>
      <p:sp>
        <p:nvSpPr>
          <p:cNvPr id="13330" name="TextBox 17"/>
          <p:cNvSpPr txBox="1">
            <a:spLocks noChangeArrowheads="1"/>
          </p:cNvSpPr>
          <p:nvPr/>
        </p:nvSpPr>
        <p:spPr bwMode="auto">
          <a:xfrm>
            <a:off x="8293100" y="2415371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(12)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B90CCF-1A7F-4F32-9D6F-EEC782F937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423333" y="512763"/>
            <a:ext cx="5734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8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Example 1</a:t>
            </a:r>
            <a:r>
              <a:rPr lang="en-US" altLang="el-GR" sz="2800" dirty="0">
                <a:latin typeface="Arno Pro Caption" panose="02020502040506020403" pitchFamily="18" charset="0"/>
              </a:rPr>
              <a:t> (Single Simpson     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     </a:t>
            </a:r>
            <a:r>
              <a:rPr lang="en-US" altLang="el-GR" sz="2800" dirty="0">
                <a:latin typeface="Arno Pro Caption" panose="02020502040506020403" pitchFamily="18" charset="0"/>
              </a:rPr>
              <a:t>rule)</a:t>
            </a:r>
          </a:p>
        </p:txBody>
      </p:sp>
      <p:sp>
        <p:nvSpPr>
          <p:cNvPr id="14345" name="TextBox 4"/>
          <p:cNvSpPr txBox="1">
            <a:spLocks noChangeArrowheads="1"/>
          </p:cNvSpPr>
          <p:nvPr/>
        </p:nvSpPr>
        <p:spPr bwMode="auto">
          <a:xfrm>
            <a:off x="457200" y="1262856"/>
            <a:ext cx="15520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Compute</a:t>
            </a:r>
          </a:p>
        </p:txBody>
      </p:sp>
      <p:sp>
        <p:nvSpPr>
          <p:cNvPr id="1434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434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746181"/>
              </p:ext>
            </p:extLst>
          </p:nvPr>
        </p:nvGraphicFramePr>
        <p:xfrm>
          <a:off x="1477716" y="1642914"/>
          <a:ext cx="6521450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1" name="Equation" r:id="rId4" imgW="2895480" imgH="482400" progId="Equation.DSMT4">
                  <p:embed/>
                </p:oleObj>
              </mc:Choice>
              <mc:Fallback>
                <p:oleObj name="Equation" r:id="rId4" imgW="289548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716" y="1642914"/>
                        <a:ext cx="6521450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7" name="TextBox 7"/>
          <p:cNvSpPr txBox="1">
            <a:spLocks noChangeArrowheads="1"/>
          </p:cNvSpPr>
          <p:nvPr/>
        </p:nvSpPr>
        <p:spPr bwMode="auto">
          <a:xfrm>
            <a:off x="423333" y="3076080"/>
            <a:ext cx="64972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by using a single segment Simpson    </a:t>
            </a:r>
            <a:r>
              <a:rPr lang="en-US" sz="2800" dirty="0" smtClean="0">
                <a:latin typeface="Arno Pro Caption" panose="02020502040506020403" pitchFamily="18" charset="0"/>
              </a:rPr>
              <a:t>      </a:t>
            </a:r>
            <a:r>
              <a:rPr lang="en-US" sz="2800" dirty="0">
                <a:latin typeface="Arno Pro Caption" panose="02020502040506020403" pitchFamily="18" charset="0"/>
              </a:rPr>
              <a:t>rule</a:t>
            </a:r>
          </a:p>
        </p:txBody>
      </p:sp>
      <p:sp>
        <p:nvSpPr>
          <p:cNvPr id="14348" name="TextBox 8"/>
          <p:cNvSpPr txBox="1">
            <a:spLocks noChangeArrowheads="1"/>
          </p:cNvSpPr>
          <p:nvPr/>
        </p:nvSpPr>
        <p:spPr bwMode="auto">
          <a:xfrm>
            <a:off x="406400" y="3981003"/>
            <a:ext cx="248657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Arno Pro Caption" panose="02020502040506020403" pitchFamily="18" charset="0"/>
              </a:rPr>
              <a:t>Solution</a:t>
            </a:r>
            <a:endParaRPr lang="en-US" sz="28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 this example: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43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78252"/>
              </p:ext>
            </p:extLst>
          </p:nvPr>
        </p:nvGraphicFramePr>
        <p:xfrm>
          <a:off x="2653506" y="4902235"/>
          <a:ext cx="3836988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2" name="Equation" r:id="rId6" imgW="1943100" imgH="457200" progId="Equation.3">
                  <p:embed/>
                </p:oleObj>
              </mc:Choice>
              <mc:Fallback>
                <p:oleObj name="Equation" r:id="rId6" imgW="194310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506" y="4902235"/>
                        <a:ext cx="3836988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7953273"/>
              </p:ext>
            </p:extLst>
          </p:nvPr>
        </p:nvGraphicFramePr>
        <p:xfrm>
          <a:off x="4572000" y="425917"/>
          <a:ext cx="5334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3" name="Equation" r:id="rId8" imgW="266469" imgH="342603" progId="Equation.3">
                  <p:embed/>
                </p:oleObj>
              </mc:Choice>
              <mc:Fallback>
                <p:oleObj name="Equation" r:id="rId8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25917"/>
                        <a:ext cx="5334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313692"/>
              </p:ext>
            </p:extLst>
          </p:nvPr>
        </p:nvGraphicFramePr>
        <p:xfrm>
          <a:off x="5486400" y="2962608"/>
          <a:ext cx="5334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44" name="Equation" r:id="rId10" imgW="266469" imgH="342603" progId="Equation.3">
                  <p:embed/>
                </p:oleObj>
              </mc:Choice>
              <mc:Fallback>
                <p:oleObj name="Equation" r:id="rId10" imgW="266469" imgH="342603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962608"/>
                        <a:ext cx="5334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577C73-C9BA-4EED-8478-DE4A34E150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536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99042"/>
              </p:ext>
            </p:extLst>
          </p:nvPr>
        </p:nvGraphicFramePr>
        <p:xfrm>
          <a:off x="537035" y="304800"/>
          <a:ext cx="77787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5" name="Equation" r:id="rId4" imgW="4114800" imgH="431640" progId="Equation.DSMT4">
                  <p:embed/>
                </p:oleObj>
              </mc:Choice>
              <mc:Fallback>
                <p:oleObj name="Equation" r:id="rId4" imgW="4114800" imgH="4316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5" y="304800"/>
                        <a:ext cx="77787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536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7326548"/>
              </p:ext>
            </p:extLst>
          </p:nvPr>
        </p:nvGraphicFramePr>
        <p:xfrm>
          <a:off x="457200" y="1393824"/>
          <a:ext cx="7991475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6" name="Equation" r:id="rId6" imgW="4406760" imgH="685800" progId="Equation.DSMT4">
                  <p:embed/>
                </p:oleObj>
              </mc:Choice>
              <mc:Fallback>
                <p:oleObj name="Equation" r:id="rId6" imgW="4406760" imgH="685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93824"/>
                        <a:ext cx="7991475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1980886"/>
              </p:ext>
            </p:extLst>
          </p:nvPr>
        </p:nvGraphicFramePr>
        <p:xfrm>
          <a:off x="537035" y="2859087"/>
          <a:ext cx="745648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7" name="Equation" r:id="rId8" imgW="4470120" imgH="685800" progId="Equation.DSMT4">
                  <p:embed/>
                </p:oleObj>
              </mc:Choice>
              <mc:Fallback>
                <p:oleObj name="Equation" r:id="rId8" imgW="44701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35" y="2859087"/>
                        <a:ext cx="7456487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348862"/>
              </p:ext>
            </p:extLst>
          </p:nvPr>
        </p:nvGraphicFramePr>
        <p:xfrm>
          <a:off x="543385" y="4960937"/>
          <a:ext cx="667861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28" name="Equation" r:id="rId10" imgW="3759120" imgH="685800" progId="Equation.DSMT4">
                  <p:embed/>
                </p:oleObj>
              </mc:Choice>
              <mc:Fallback>
                <p:oleObj name="Equation" r:id="rId10" imgW="3759120" imgH="68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385" y="4960937"/>
                        <a:ext cx="6678612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7A6552-1823-4274-ABC1-93ED739FEE5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381000" y="533400"/>
            <a:ext cx="41873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Applying Eq. (12), one has:</a:t>
            </a:r>
          </a:p>
        </p:txBody>
      </p:sp>
      <p:graphicFrame>
        <p:nvGraphicFramePr>
          <p:cNvPr id="174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204520"/>
              </p:ext>
            </p:extLst>
          </p:nvPr>
        </p:nvGraphicFramePr>
        <p:xfrm>
          <a:off x="914400" y="1219200"/>
          <a:ext cx="7721600" cy="1039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4" imgW="4317840" imgH="583920" progId="Equation.DSMT4">
                  <p:embed/>
                </p:oleObj>
              </mc:Choice>
              <mc:Fallback>
                <p:oleObj name="Equation" r:id="rId4" imgW="4317840" imgH="583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19200"/>
                        <a:ext cx="7721600" cy="1039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TextBox 10"/>
          <p:cNvSpPr txBox="1">
            <a:spLocks noChangeArrowheads="1"/>
          </p:cNvSpPr>
          <p:nvPr/>
        </p:nvSpPr>
        <p:spPr bwMode="auto">
          <a:xfrm>
            <a:off x="381000" y="2604293"/>
            <a:ext cx="587853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“exact” answer can be computed as</a:t>
            </a:r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85017"/>
              </p:ext>
            </p:extLst>
          </p:nvPr>
        </p:nvGraphicFramePr>
        <p:xfrm>
          <a:off x="3200400" y="3445106"/>
          <a:ext cx="2159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6" imgW="1041120" imgH="228600" progId="Equation.DSMT4">
                  <p:embed/>
                </p:oleObj>
              </mc:Choice>
              <mc:Fallback>
                <p:oleObj name="Equation" r:id="rId6" imgW="104112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45106"/>
                        <a:ext cx="21590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7899AD-FF54-4AE1-B1AF-3E3FF9B592A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18442" name="TextBox 3"/>
          <p:cNvSpPr txBox="1">
            <a:spLocks noChangeArrowheads="1"/>
          </p:cNvSpPr>
          <p:nvPr/>
        </p:nvSpPr>
        <p:spPr bwMode="auto">
          <a:xfrm>
            <a:off x="228600" y="367854"/>
            <a:ext cx="84756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0070C0"/>
                </a:solidFill>
                <a:latin typeface="Arno Pro Caption" panose="02020502040506020403" pitchFamily="18" charset="0"/>
              </a:rPr>
              <a:t>3. Multiple Segments </a:t>
            </a:r>
            <a:r>
              <a:rPr lang="en-US" sz="32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for Simpson        Rule</a:t>
            </a:r>
            <a:endParaRPr lang="en-US" sz="3200" dirty="0">
              <a:solidFill>
                <a:srgbClr val="0070C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18443" name="TextBox 4"/>
          <p:cNvSpPr txBox="1">
            <a:spLocks noChangeArrowheads="1"/>
          </p:cNvSpPr>
          <p:nvPr/>
        </p:nvSpPr>
        <p:spPr bwMode="auto">
          <a:xfrm>
            <a:off x="304800" y="1106997"/>
            <a:ext cx="83994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Using </a:t>
            </a:r>
            <a:r>
              <a:rPr lang="en-US" sz="2400" i="1" dirty="0">
                <a:latin typeface="Arno Pro Caption" panose="02020502040506020403" pitchFamily="18" charset="0"/>
              </a:rPr>
              <a:t>      </a:t>
            </a:r>
            <a:r>
              <a:rPr lang="en-US" sz="2400" i="1" dirty="0" smtClean="0">
                <a:latin typeface="Arno Pro Caption" panose="02020502040506020403" pitchFamily="18" charset="0"/>
              </a:rPr>
              <a:t>    </a:t>
            </a:r>
            <a:r>
              <a:rPr lang="en-US" sz="2400" dirty="0" smtClean="0">
                <a:latin typeface="Arno Pro Caption" panose="02020502040506020403" pitchFamily="18" charset="0"/>
              </a:rPr>
              <a:t>= </a:t>
            </a:r>
            <a:r>
              <a:rPr lang="en-US" sz="2400" dirty="0">
                <a:latin typeface="Arno Pro Caption" panose="02020502040506020403" pitchFamily="18" charset="0"/>
              </a:rPr>
              <a:t>number of equal (small) segments, </a:t>
            </a:r>
            <a:r>
              <a:rPr lang="en-US" sz="2400" dirty="0" smtClean="0">
                <a:latin typeface="Arno Pro Caption" panose="02020502040506020403" pitchFamily="18" charset="0"/>
              </a:rPr>
              <a:t>the  </a:t>
            </a:r>
            <a:r>
              <a:rPr lang="en-US" sz="2400" dirty="0">
                <a:latin typeface="Arno Pro Caption" panose="02020502040506020403" pitchFamily="18" charset="0"/>
              </a:rPr>
              <a:t>width </a:t>
            </a:r>
            <a:r>
              <a:rPr lang="en-US" sz="2400" i="1" dirty="0">
                <a:latin typeface="Arno Pro Caption" panose="02020502040506020403" pitchFamily="18" charset="0"/>
              </a:rPr>
              <a:t>       </a:t>
            </a:r>
            <a:r>
              <a:rPr lang="en-US" sz="2400" i="1" dirty="0" smtClean="0">
                <a:latin typeface="Arno Pro Caption" panose="02020502040506020403" pitchFamily="18" charset="0"/>
              </a:rPr>
              <a:t>    </a:t>
            </a:r>
            <a:r>
              <a:rPr lang="en-US" sz="2400" dirty="0" smtClean="0">
                <a:latin typeface="Arno Pro Caption" panose="02020502040506020403" pitchFamily="18" charset="0"/>
              </a:rPr>
              <a:t>can </a:t>
            </a:r>
            <a:r>
              <a:rPr lang="en-US" sz="2400" dirty="0">
                <a:latin typeface="Arno Pro Caption" panose="02020502040506020403" pitchFamily="18" charset="0"/>
              </a:rPr>
              <a:t>be defined as</a:t>
            </a:r>
          </a:p>
        </p:txBody>
      </p:sp>
      <p:sp>
        <p:nvSpPr>
          <p:cNvPr id="1843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843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415132"/>
              </p:ext>
            </p:extLst>
          </p:nvPr>
        </p:nvGraphicFramePr>
        <p:xfrm>
          <a:off x="3352800" y="1850808"/>
          <a:ext cx="126811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0" name="Equation" r:id="rId4" imgW="685800" imgH="457200" progId="Equation.3">
                  <p:embed/>
                </p:oleObj>
              </mc:Choice>
              <mc:Fallback>
                <p:oleObj name="Equation" r:id="rId4" imgW="6858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50808"/>
                        <a:ext cx="126811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Box 7"/>
          <p:cNvSpPr txBox="1">
            <a:spLocks noChangeArrowheads="1"/>
          </p:cNvSpPr>
          <p:nvPr/>
        </p:nvSpPr>
        <p:spPr bwMode="auto">
          <a:xfrm>
            <a:off x="345261" y="2705941"/>
            <a:ext cx="66303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u="sng" dirty="0">
                <a:latin typeface="Arno Pro Caption" panose="02020502040506020403" pitchFamily="18" charset="0"/>
              </a:rPr>
              <a:t>Notes:</a:t>
            </a:r>
            <a:endParaRPr lang="en-US" sz="2400" dirty="0"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 </a:t>
            </a:r>
            <a:r>
              <a:rPr lang="en-US" sz="2400" dirty="0" smtClean="0">
                <a:latin typeface="Arno Pro Caption" panose="02020502040506020403" pitchFamily="18" charset="0"/>
              </a:rPr>
              <a:t>    = </a:t>
            </a:r>
            <a:r>
              <a:rPr lang="en-US" sz="2400" dirty="0">
                <a:latin typeface="Arno Pro Caption" panose="02020502040506020403" pitchFamily="18" charset="0"/>
              </a:rPr>
              <a:t>multiple of 3 = number of small </a:t>
            </a:r>
            <a:r>
              <a:rPr lang="en-US" sz="2400" i="1" dirty="0">
                <a:latin typeface="Arno Pro Caption" panose="02020502040506020403" pitchFamily="18" charset="0"/>
              </a:rPr>
              <a:t>       </a:t>
            </a:r>
            <a:r>
              <a:rPr lang="en-US" sz="2400" i="1" dirty="0" smtClean="0">
                <a:latin typeface="Arno Pro Caption" panose="02020502040506020403" pitchFamily="18" charset="0"/>
              </a:rPr>
              <a:t>    </a:t>
            </a:r>
            <a:r>
              <a:rPr lang="en-US" sz="2400" dirty="0" smtClean="0">
                <a:latin typeface="Arno Pro Caption" panose="02020502040506020403" pitchFamily="18" charset="0"/>
              </a:rPr>
              <a:t>segments</a:t>
            </a:r>
            <a:endParaRPr lang="en-US" sz="2400" dirty="0">
              <a:latin typeface="Arno Pro Caption" panose="02020502040506020403" pitchFamily="18" charset="0"/>
            </a:endParaRPr>
          </a:p>
        </p:txBody>
      </p:sp>
      <p:graphicFrame>
        <p:nvGraphicFramePr>
          <p:cNvPr id="1844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1275408"/>
              </p:ext>
            </p:extLst>
          </p:nvPr>
        </p:nvGraphicFramePr>
        <p:xfrm>
          <a:off x="1295400" y="1106997"/>
          <a:ext cx="577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1" name="Equation" r:id="rId6" imgW="266469" imgH="190335" progId="Equation.3">
                  <p:embed/>
                </p:oleObj>
              </mc:Choice>
              <mc:Fallback>
                <p:oleObj name="Equation" r:id="rId6" imgW="266469" imgH="19033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106997"/>
                        <a:ext cx="577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914694"/>
              </p:ext>
            </p:extLst>
          </p:nvPr>
        </p:nvGraphicFramePr>
        <p:xfrm>
          <a:off x="7725235" y="1094767"/>
          <a:ext cx="577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2" name="Equation" r:id="rId8" imgW="266469" imgH="190335" progId="Equation.3">
                  <p:embed/>
                </p:oleObj>
              </mc:Choice>
              <mc:Fallback>
                <p:oleObj name="Equation" r:id="rId8" imgW="266469" imgH="19033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5235" y="1094767"/>
                        <a:ext cx="577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TextBox 11"/>
          <p:cNvSpPr txBox="1">
            <a:spLocks noChangeArrowheads="1"/>
          </p:cNvSpPr>
          <p:nvPr/>
        </p:nvSpPr>
        <p:spPr bwMode="auto">
          <a:xfrm>
            <a:off x="6781800" y="2039075"/>
            <a:ext cx="7617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(14)</a:t>
            </a:r>
          </a:p>
        </p:txBody>
      </p:sp>
      <p:graphicFrame>
        <p:nvGraphicFramePr>
          <p:cNvPr id="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941779"/>
              </p:ext>
            </p:extLst>
          </p:nvPr>
        </p:nvGraphicFramePr>
        <p:xfrm>
          <a:off x="389711" y="3121439"/>
          <a:ext cx="3032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3" name="Equation" r:id="rId10" imgW="139639" imgH="152334" progId="Equation.3">
                  <p:embed/>
                </p:oleObj>
              </mc:Choice>
              <mc:Fallback>
                <p:oleObj name="Equation" r:id="rId10" imgW="139639" imgH="15233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711" y="3121439"/>
                        <a:ext cx="3032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4456486"/>
              </p:ext>
            </p:extLst>
          </p:nvPr>
        </p:nvGraphicFramePr>
        <p:xfrm>
          <a:off x="5037911" y="3057939"/>
          <a:ext cx="577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4" name="Equation" r:id="rId12" imgW="266469" imgH="190335" progId="Equation.3">
                  <p:embed/>
                </p:oleObj>
              </mc:Choice>
              <mc:Fallback>
                <p:oleObj name="Equation" r:id="rId12" imgW="266469" imgH="19033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911" y="3057939"/>
                        <a:ext cx="577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297527"/>
              </p:ext>
            </p:extLst>
          </p:nvPr>
        </p:nvGraphicFramePr>
        <p:xfrm>
          <a:off x="6515100" y="267558"/>
          <a:ext cx="5334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5" name="Equation" r:id="rId13" imgW="266469" imgH="342603" progId="Equation.3">
                  <p:embed/>
                </p:oleObj>
              </mc:Choice>
              <mc:Fallback>
                <p:oleObj name="Equation" r:id="rId13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5100" y="267558"/>
                        <a:ext cx="5334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588645"/>
              </p:ext>
            </p:extLst>
          </p:nvPr>
        </p:nvGraphicFramePr>
        <p:xfrm>
          <a:off x="2014008" y="4115572"/>
          <a:ext cx="3472392" cy="960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6" name="Equation" r:id="rId15" imgW="1752480" imgH="482400" progId="Equation.DSMT4">
                  <p:embed/>
                </p:oleObj>
              </mc:Choice>
              <mc:Fallback>
                <p:oleObj name="Equation" r:id="rId15" imgW="17524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008" y="4115572"/>
                        <a:ext cx="3472392" cy="96006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756603"/>
              </p:ext>
            </p:extLst>
          </p:nvPr>
        </p:nvGraphicFramePr>
        <p:xfrm>
          <a:off x="270933" y="5075639"/>
          <a:ext cx="7540625" cy="1243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07" name="Equation" r:id="rId17" imgW="3162240" imgH="520560" progId="Equation.DSMT4">
                  <p:embed/>
                </p:oleObj>
              </mc:Choice>
              <mc:Fallback>
                <p:oleObj name="Equation" r:id="rId17" imgW="3162240" imgH="5205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933" y="5075639"/>
                        <a:ext cx="7540625" cy="1243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7"/>
          <p:cNvSpPr txBox="1">
            <a:spLocks noChangeArrowheads="1"/>
          </p:cNvSpPr>
          <p:nvPr/>
        </p:nvSpPr>
        <p:spPr bwMode="auto">
          <a:xfrm>
            <a:off x="270933" y="3653907"/>
            <a:ext cx="64556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The integral, shown in Eq. (1), can be expressed as</a:t>
            </a:r>
          </a:p>
        </p:txBody>
      </p:sp>
      <p:sp>
        <p:nvSpPr>
          <p:cNvPr id="19" name="TextBox 9"/>
          <p:cNvSpPr txBox="1">
            <a:spLocks noChangeArrowheads="1"/>
          </p:cNvSpPr>
          <p:nvPr/>
        </p:nvSpPr>
        <p:spPr bwMode="auto">
          <a:xfrm>
            <a:off x="8014160" y="5448172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(15)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73B411-67A7-40CD-9D99-598AE6E661A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20487" name="TextBox 3"/>
          <p:cNvSpPr txBox="1">
            <a:spLocks noChangeArrowheads="1"/>
          </p:cNvSpPr>
          <p:nvPr/>
        </p:nvSpPr>
        <p:spPr bwMode="auto">
          <a:xfrm>
            <a:off x="609600" y="603229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Substituting Simpson    </a:t>
            </a:r>
            <a:r>
              <a:rPr lang="en-US" sz="2800" dirty="0" smtClean="0">
                <a:latin typeface="Arno Pro Caption" panose="02020502040506020403" pitchFamily="18" charset="0"/>
              </a:rPr>
              <a:t>     </a:t>
            </a:r>
            <a:r>
              <a:rPr lang="en-US" sz="2800" dirty="0">
                <a:latin typeface="Arno Pro Caption" panose="02020502040506020403" pitchFamily="18" charset="0"/>
              </a:rPr>
              <a:t>rule (See Eq. 12) into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Eq. (15), one gets</a:t>
            </a:r>
          </a:p>
        </p:txBody>
      </p:sp>
      <p:sp>
        <p:nvSpPr>
          <p:cNvPr id="2048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048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6547886"/>
              </p:ext>
            </p:extLst>
          </p:nvPr>
        </p:nvGraphicFramePr>
        <p:xfrm>
          <a:off x="527843" y="1968796"/>
          <a:ext cx="808196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5" name="Equation" r:id="rId4" imgW="4876560" imgH="533160" progId="Equation.DSMT4">
                  <p:embed/>
                </p:oleObj>
              </mc:Choice>
              <mc:Fallback>
                <p:oleObj name="Equation" r:id="rId4" imgW="4876560" imgH="533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" y="1968796"/>
                        <a:ext cx="8081963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63460"/>
              </p:ext>
            </p:extLst>
          </p:nvPr>
        </p:nvGraphicFramePr>
        <p:xfrm>
          <a:off x="472810" y="3810000"/>
          <a:ext cx="7699375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6" name="Equation" r:id="rId6" imgW="4317840" imgH="482400" progId="Equation.DSMT4">
                  <p:embed/>
                </p:oleObj>
              </mc:Choice>
              <mc:Fallback>
                <p:oleObj name="Equation" r:id="rId6" imgW="431784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810" y="3810000"/>
                        <a:ext cx="7699375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Box 9"/>
          <p:cNvSpPr txBox="1">
            <a:spLocks noChangeArrowheads="1"/>
          </p:cNvSpPr>
          <p:nvPr/>
        </p:nvSpPr>
        <p:spPr bwMode="auto">
          <a:xfrm>
            <a:off x="8233059" y="2946201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(16)</a:t>
            </a:r>
          </a:p>
        </p:txBody>
      </p:sp>
      <p:sp>
        <p:nvSpPr>
          <p:cNvPr id="20491" name="TextBox 10"/>
          <p:cNvSpPr txBox="1">
            <a:spLocks noChangeArrowheads="1"/>
          </p:cNvSpPr>
          <p:nvPr/>
        </p:nvSpPr>
        <p:spPr bwMode="auto">
          <a:xfrm>
            <a:off x="8315785" y="4012554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(17)</a:t>
            </a:r>
          </a:p>
        </p:txBody>
      </p:sp>
      <p:graphicFrame>
        <p:nvGraphicFramePr>
          <p:cNvPr id="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3671171"/>
              </p:ext>
            </p:extLst>
          </p:nvPr>
        </p:nvGraphicFramePr>
        <p:xfrm>
          <a:off x="3886200" y="495599"/>
          <a:ext cx="5334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7" name="Equation" r:id="rId8" imgW="266469" imgH="342603" progId="Equation.3">
                  <p:embed/>
                </p:oleObj>
              </mc:Choice>
              <mc:Fallback>
                <p:oleObj name="Equation" r:id="rId8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95599"/>
                        <a:ext cx="5334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48576B-5685-4531-90F9-F4EC681170B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21513" name="TextBox 3"/>
          <p:cNvSpPr txBox="1">
            <a:spLocks noChangeArrowheads="1"/>
          </p:cNvSpPr>
          <p:nvPr/>
        </p:nvSpPr>
        <p:spPr bwMode="auto">
          <a:xfrm>
            <a:off x="466600" y="598204"/>
            <a:ext cx="75103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Example 2</a:t>
            </a:r>
            <a:r>
              <a:rPr lang="en-US" sz="2800" dirty="0">
                <a:latin typeface="Arno Pro Caption" panose="02020502040506020403" pitchFamily="18" charset="0"/>
              </a:rPr>
              <a:t> (Multiple segments Simpson      </a:t>
            </a:r>
            <a:r>
              <a:rPr lang="en-US" sz="2800" dirty="0" smtClean="0">
                <a:latin typeface="Arno Pro Caption" panose="02020502040506020403" pitchFamily="18" charset="0"/>
              </a:rPr>
              <a:t>    rule</a:t>
            </a:r>
            <a:r>
              <a:rPr lang="en-US" sz="2800" dirty="0">
                <a:latin typeface="Arno Pro Caption" panose="02020502040506020403" pitchFamily="18" charset="0"/>
              </a:rPr>
              <a:t>)</a:t>
            </a:r>
          </a:p>
        </p:txBody>
      </p:sp>
      <p:sp>
        <p:nvSpPr>
          <p:cNvPr id="21514" name="TextBox 4"/>
          <p:cNvSpPr txBox="1">
            <a:spLocks noChangeArrowheads="1"/>
          </p:cNvSpPr>
          <p:nvPr/>
        </p:nvSpPr>
        <p:spPr bwMode="auto">
          <a:xfrm>
            <a:off x="429418" y="1722723"/>
            <a:ext cx="13997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Compute</a:t>
            </a:r>
          </a:p>
        </p:txBody>
      </p:sp>
      <p:sp>
        <p:nvSpPr>
          <p:cNvPr id="215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151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078751"/>
              </p:ext>
            </p:extLst>
          </p:nvPr>
        </p:nvGraphicFramePr>
        <p:xfrm>
          <a:off x="2461418" y="1560798"/>
          <a:ext cx="58975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6" name="Equation" r:id="rId4" imgW="2895480" imgH="482400" progId="Equation.DSMT4">
                  <p:embed/>
                </p:oleObj>
              </mc:Choice>
              <mc:Fallback>
                <p:oleObj name="Equation" r:id="rId4" imgW="289548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418" y="1560798"/>
                        <a:ext cx="58975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6" name="TextBox 7"/>
          <p:cNvSpPr txBox="1">
            <a:spLocks noChangeArrowheads="1"/>
          </p:cNvSpPr>
          <p:nvPr/>
        </p:nvSpPr>
        <p:spPr bwMode="auto">
          <a:xfrm>
            <a:off x="358215" y="3052327"/>
            <a:ext cx="793678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using Simple       multiple segments rule, with number 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(of       ) segments =    = 6 (which corresponds to 2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“big” segments).</a:t>
            </a:r>
          </a:p>
        </p:txBody>
      </p:sp>
      <p:graphicFrame>
        <p:nvGraphicFramePr>
          <p:cNvPr id="215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9224"/>
              </p:ext>
            </p:extLst>
          </p:nvPr>
        </p:nvGraphicFramePr>
        <p:xfrm>
          <a:off x="914400" y="3540036"/>
          <a:ext cx="5778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7" name="Equation" r:id="rId6" imgW="266469" imgH="190335" progId="Equation.3">
                  <p:embed/>
                </p:oleObj>
              </mc:Choice>
              <mc:Fallback>
                <p:oleObj name="Equation" r:id="rId6" imgW="266469" imgH="190335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40036"/>
                        <a:ext cx="5778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246859"/>
              </p:ext>
            </p:extLst>
          </p:nvPr>
        </p:nvGraphicFramePr>
        <p:xfrm>
          <a:off x="3296082" y="3580517"/>
          <a:ext cx="303213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8" name="Equation" r:id="rId8" imgW="139639" imgH="152334" progId="Equation.3">
                  <p:embed/>
                </p:oleObj>
              </mc:Choice>
              <mc:Fallback>
                <p:oleObj name="Equation" r:id="rId8" imgW="139639" imgH="152334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6082" y="3580517"/>
                        <a:ext cx="303213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4524470"/>
              </p:ext>
            </p:extLst>
          </p:nvPr>
        </p:nvGraphicFramePr>
        <p:xfrm>
          <a:off x="6324600" y="480796"/>
          <a:ext cx="5334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9" name="Equation" r:id="rId10" imgW="266469" imgH="342603" progId="Equation.3">
                  <p:embed/>
                </p:oleObj>
              </mc:Choice>
              <mc:Fallback>
                <p:oleObj name="Equation" r:id="rId10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80796"/>
                        <a:ext cx="5334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28429"/>
              </p:ext>
            </p:extLst>
          </p:nvPr>
        </p:nvGraphicFramePr>
        <p:xfrm>
          <a:off x="2286000" y="2893073"/>
          <a:ext cx="5334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60" name="Equation" r:id="rId12" imgW="266469" imgH="342603" progId="Equation.3">
                  <p:embed/>
                </p:oleObj>
              </mc:Choice>
              <mc:Fallback>
                <p:oleObj name="Equation" r:id="rId12" imgW="266469" imgH="342603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93073"/>
                        <a:ext cx="5334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03A21-ACAC-42FC-80F1-0D969B4F569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22537" name="TextBox 3"/>
          <p:cNvSpPr txBox="1">
            <a:spLocks noChangeArrowheads="1"/>
          </p:cNvSpPr>
          <p:nvPr/>
        </p:nvSpPr>
        <p:spPr bwMode="auto">
          <a:xfrm>
            <a:off x="433388" y="304800"/>
            <a:ext cx="559800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Arno Pro Caption" panose="02020502040506020403" pitchFamily="18" charset="0"/>
              </a:rPr>
              <a:t>Solution</a:t>
            </a:r>
            <a:endParaRPr lang="en-US" sz="28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 this example, one has (see Eq. 14):</a:t>
            </a:r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253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440914"/>
              </p:ext>
            </p:extLst>
          </p:nvPr>
        </p:nvGraphicFramePr>
        <p:xfrm>
          <a:off x="6025286" y="508794"/>
          <a:ext cx="278447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2" name="Equation" r:id="rId4" imgW="1409700" imgH="457200" progId="Equation.3">
                  <p:embed/>
                </p:oleObj>
              </mc:Choice>
              <mc:Fallback>
                <p:oleObj name="Equation" r:id="rId4" imgW="14097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5286" y="508794"/>
                        <a:ext cx="2784475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253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653569"/>
              </p:ext>
            </p:extLst>
          </p:nvPr>
        </p:nvGraphicFramePr>
        <p:xfrm>
          <a:off x="433388" y="1458932"/>
          <a:ext cx="325913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3" name="Equation" r:id="rId6" imgW="1726920" imgH="253800" progId="Equation.DSMT4">
                  <p:embed/>
                </p:oleObj>
              </mc:Choice>
              <mc:Fallback>
                <p:oleObj name="Equation" r:id="rId6" imgW="1726920" imgH="253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1458932"/>
                        <a:ext cx="3259138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5155179"/>
              </p:ext>
            </p:extLst>
          </p:nvPr>
        </p:nvGraphicFramePr>
        <p:xfrm>
          <a:off x="432595" y="2090747"/>
          <a:ext cx="8113712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4" name="Equation" r:id="rId8" imgW="4089240" imgH="482400" progId="Equation.DSMT4">
                  <p:embed/>
                </p:oleObj>
              </mc:Choice>
              <mc:Fallback>
                <p:oleObj name="Equation" r:id="rId8" imgW="4089240" imgH="4824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5" y="2090747"/>
                        <a:ext cx="8113712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25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98690"/>
              </p:ext>
            </p:extLst>
          </p:nvPr>
        </p:nvGraphicFramePr>
        <p:xfrm>
          <a:off x="432595" y="3088485"/>
          <a:ext cx="80692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5" name="Equation" r:id="rId10" imgW="4038480" imgH="253800" progId="Equation.DSMT4">
                  <p:embed/>
                </p:oleObj>
              </mc:Choice>
              <mc:Fallback>
                <p:oleObj name="Equation" r:id="rId10" imgW="4038480" imgH="253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5" y="3088485"/>
                        <a:ext cx="8069262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254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008589"/>
              </p:ext>
            </p:extLst>
          </p:nvPr>
        </p:nvGraphicFramePr>
        <p:xfrm>
          <a:off x="432595" y="3848898"/>
          <a:ext cx="66802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6" name="Equation" r:id="rId12" imgW="3340080" imgH="253800" progId="Equation.DSMT4">
                  <p:embed/>
                </p:oleObj>
              </mc:Choice>
              <mc:Fallback>
                <p:oleObj name="Equation" r:id="rId12" imgW="3340080" imgH="2538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595" y="3848898"/>
                        <a:ext cx="66802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91568"/>
              </p:ext>
            </p:extLst>
          </p:nvPr>
        </p:nvGraphicFramePr>
        <p:xfrm>
          <a:off x="367173" y="4509274"/>
          <a:ext cx="794861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7" name="Equation" r:id="rId14" imgW="4089240" imgH="253800" progId="Equation.DSMT4">
                  <p:embed/>
                </p:oleObj>
              </mc:Choice>
              <mc:Fallback>
                <p:oleObj name="Equation" r:id="rId14" imgW="40892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73" y="4509274"/>
                        <a:ext cx="794861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679266"/>
              </p:ext>
            </p:extLst>
          </p:nvPr>
        </p:nvGraphicFramePr>
        <p:xfrm>
          <a:off x="367173" y="5218498"/>
          <a:ext cx="81216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8" name="Equation" r:id="rId16" imgW="4063680" imgH="253800" progId="Equation.DSMT4">
                  <p:embed/>
                </p:oleObj>
              </mc:Choice>
              <mc:Fallback>
                <p:oleObj name="Equation" r:id="rId16" imgW="40636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173" y="5218498"/>
                        <a:ext cx="81216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058215"/>
              </p:ext>
            </p:extLst>
          </p:nvPr>
        </p:nvGraphicFramePr>
        <p:xfrm>
          <a:off x="420136" y="5943597"/>
          <a:ext cx="6486525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09" name="Equation" r:id="rId18" imgW="3390840" imgH="253800" progId="Equation.DSMT4">
                  <p:embed/>
                </p:oleObj>
              </mc:Choice>
              <mc:Fallback>
                <p:oleObj name="Equation" r:id="rId18" imgW="33908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36" y="5943597"/>
                        <a:ext cx="6486525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D7AC91-1A47-45D9-B994-E300616DA97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24583" name="TextBox 4"/>
          <p:cNvSpPr txBox="1">
            <a:spLocks noChangeArrowheads="1"/>
          </p:cNvSpPr>
          <p:nvPr/>
        </p:nvSpPr>
        <p:spPr bwMode="auto">
          <a:xfrm>
            <a:off x="304800" y="503238"/>
            <a:ext cx="47692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Applying Eq. (17), one obtains:</a:t>
            </a: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458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5521794"/>
              </p:ext>
            </p:extLst>
          </p:nvPr>
        </p:nvGraphicFramePr>
        <p:xfrm>
          <a:off x="381460" y="1336209"/>
          <a:ext cx="85058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0" name="Equation" r:id="rId4" imgW="4965480" imgH="482400" progId="Equation.DSMT4">
                  <p:embed/>
                </p:oleObj>
              </mc:Choice>
              <mc:Fallback>
                <p:oleObj name="Equation" r:id="rId4" imgW="496548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60" y="1336209"/>
                        <a:ext cx="850582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790746"/>
              </p:ext>
            </p:extLst>
          </p:nvPr>
        </p:nvGraphicFramePr>
        <p:xfrm>
          <a:off x="304800" y="2286000"/>
          <a:ext cx="8113713" cy="91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1" name="Equation" r:id="rId6" imgW="4800600" imgH="533160" progId="Equation.DSMT4">
                  <p:embed/>
                </p:oleObj>
              </mc:Choice>
              <mc:Fallback>
                <p:oleObj name="Equation" r:id="rId6" imgW="480060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0"/>
                        <a:ext cx="8113713" cy="91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458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8306291"/>
              </p:ext>
            </p:extLst>
          </p:nvPr>
        </p:nvGraphicFramePr>
        <p:xfrm>
          <a:off x="228600" y="3295511"/>
          <a:ext cx="22161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32" name="Equation" r:id="rId8" imgW="1155199" imgH="215806" progId="Equation.3">
                  <p:embed/>
                </p:oleObj>
              </mc:Choice>
              <mc:Fallback>
                <p:oleObj name="Equation" r:id="rId8" imgW="1155199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95511"/>
                        <a:ext cx="2216150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TextBox 10"/>
          <p:cNvSpPr txBox="1">
            <a:spLocks noChangeArrowheads="1"/>
          </p:cNvSpPr>
          <p:nvPr/>
        </p:nvSpPr>
        <p:spPr bwMode="auto">
          <a:xfrm>
            <a:off x="304801" y="3833765"/>
            <a:ext cx="865227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Most (if not all) of the developed formulas for integration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 is based on a simple concept of replacing a given 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(</a:t>
            </a:r>
            <a:r>
              <a:rPr lang="en-US" sz="2800" dirty="0" smtClean="0">
                <a:latin typeface="Arno Pro Caption" panose="02020502040506020403" pitchFamily="18" charset="0"/>
              </a:rPr>
              <a:t>often </a:t>
            </a:r>
            <a:r>
              <a:rPr lang="en-US" sz="2800" dirty="0">
                <a:latin typeface="Arno Pro Caption" panose="02020502040506020403" pitchFamily="18" charset="0"/>
              </a:rPr>
              <a:t>complicated) function           </a:t>
            </a:r>
            <a:r>
              <a:rPr lang="en-US" sz="2800" dirty="0" smtClean="0">
                <a:latin typeface="Arno Pro Caption" panose="02020502040506020403" pitchFamily="18" charset="0"/>
              </a:rPr>
              <a:t> by </a:t>
            </a:r>
            <a:r>
              <a:rPr lang="en-US" sz="2800" dirty="0">
                <a:latin typeface="Arno Pro Caption" panose="02020502040506020403" pitchFamily="18" charset="0"/>
              </a:rPr>
              <a:t>a simpler 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function (usually a polynomial function)         </a:t>
            </a:r>
            <a:r>
              <a:rPr lang="en-US" sz="2800" dirty="0" smtClean="0">
                <a:latin typeface="Arno Pro Caption" panose="02020502040506020403" pitchFamily="18" charset="0"/>
              </a:rPr>
              <a:t>  where   </a:t>
            </a:r>
            <a:endParaRPr lang="en-US" sz="2800" dirty="0">
              <a:latin typeface="Arno Pro Caption" panose="02020502040506020403" pitchFamily="18" charset="0"/>
            </a:endParaRP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 represents the order of the polynomial function.</a:t>
            </a:r>
          </a:p>
        </p:txBody>
      </p:sp>
      <p:sp>
        <p:nvSpPr>
          <p:cNvPr id="7" name="Τίτλος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71085F-6AE6-41A9-BA7C-31795F40546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106" name="TextBox 4"/>
          <p:cNvSpPr txBox="1">
            <a:spLocks noChangeArrowheads="1"/>
          </p:cNvSpPr>
          <p:nvPr/>
        </p:nvSpPr>
        <p:spPr bwMode="auto">
          <a:xfrm>
            <a:off x="97039" y="1037439"/>
            <a:ext cx="9067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main objective in this chapter is to develop appropriated formulas for obtaining  the integral expressed in the following form:</a:t>
            </a: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10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319718"/>
              </p:ext>
            </p:extLst>
          </p:nvPr>
        </p:nvGraphicFramePr>
        <p:xfrm>
          <a:off x="3162877" y="1950689"/>
          <a:ext cx="1971675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3" name="Equation" r:id="rId4" imgW="888840" imgH="482400" progId="Equation.DSMT4">
                  <p:embed/>
                </p:oleObj>
              </mc:Choice>
              <mc:Fallback>
                <p:oleObj name="Equation" r:id="rId4" imgW="88884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877" y="1950689"/>
                        <a:ext cx="1971675" cy="108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TextBox 7"/>
          <p:cNvSpPr txBox="1">
            <a:spLocks noChangeArrowheads="1"/>
          </p:cNvSpPr>
          <p:nvPr/>
        </p:nvSpPr>
        <p:spPr bwMode="auto">
          <a:xfrm>
            <a:off x="304800" y="3089793"/>
            <a:ext cx="473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where         </a:t>
            </a:r>
            <a:r>
              <a:rPr lang="en-US" sz="2800" dirty="0" smtClean="0">
                <a:latin typeface="Arno Pro Caption" panose="02020502040506020403" pitchFamily="18" charset="0"/>
              </a:rPr>
              <a:t>   is a </a:t>
            </a:r>
            <a:r>
              <a:rPr lang="en-US" sz="2800" dirty="0">
                <a:latin typeface="Arno Pro Caption" panose="02020502040506020403" pitchFamily="18" charset="0"/>
              </a:rPr>
              <a:t>given function.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170198"/>
              </p:ext>
            </p:extLst>
          </p:nvPr>
        </p:nvGraphicFramePr>
        <p:xfrm>
          <a:off x="1295400" y="3130413"/>
          <a:ext cx="8445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4" name="Equation" r:id="rId6" imgW="393529" imgH="228501" progId="Equation.3">
                  <p:embed/>
                </p:oleObj>
              </mc:Choice>
              <mc:Fallback>
                <p:oleObj name="Equation" r:id="rId6" imgW="393529" imgH="228501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130413"/>
                        <a:ext cx="8445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76427"/>
              </p:ext>
            </p:extLst>
          </p:nvPr>
        </p:nvGraphicFramePr>
        <p:xfrm>
          <a:off x="4585855" y="4743890"/>
          <a:ext cx="8429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5" name="Equation" r:id="rId8" imgW="393529" imgH="228501" progId="Equation.3">
                  <p:embed/>
                </p:oleObj>
              </mc:Choice>
              <mc:Fallback>
                <p:oleObj name="Equation" r:id="rId8" imgW="393529" imgH="2285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5855" y="4743890"/>
                        <a:ext cx="8429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888463"/>
              </p:ext>
            </p:extLst>
          </p:nvPr>
        </p:nvGraphicFramePr>
        <p:xfrm>
          <a:off x="6172200" y="5105400"/>
          <a:ext cx="76835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6" name="Equation" r:id="rId10" imgW="406224" imgH="241195" progId="Equation.3">
                  <p:embed/>
                </p:oleObj>
              </mc:Choice>
              <mc:Fallback>
                <p:oleObj name="Equation" r:id="rId10" imgW="406224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105400"/>
                        <a:ext cx="76835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899190"/>
              </p:ext>
            </p:extLst>
          </p:nvPr>
        </p:nvGraphicFramePr>
        <p:xfrm>
          <a:off x="8008867" y="5148262"/>
          <a:ext cx="2222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57" name="Equation" r:id="rId12" imgW="101468" imgH="177569" progId="Equation.3">
                  <p:embed/>
                </p:oleObj>
              </mc:Choice>
              <mc:Fallback>
                <p:oleObj name="Equation" r:id="rId12" imgW="101468" imgH="17756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8867" y="5148262"/>
                        <a:ext cx="222250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TextBox 16"/>
          <p:cNvSpPr txBox="1">
            <a:spLocks noChangeArrowheads="1"/>
          </p:cNvSpPr>
          <p:nvPr/>
        </p:nvSpPr>
        <p:spPr bwMode="auto">
          <a:xfrm>
            <a:off x="7669671" y="2229623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(1)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C1CC4-127C-4FD3-81C3-79C7ECF2DFB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25608" name="TextBox 3"/>
          <p:cNvSpPr txBox="1">
            <a:spLocks noChangeArrowheads="1"/>
          </p:cNvSpPr>
          <p:nvPr/>
        </p:nvSpPr>
        <p:spPr bwMode="auto">
          <a:xfrm>
            <a:off x="225611" y="603231"/>
            <a:ext cx="821410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Example 3 </a:t>
            </a:r>
            <a:r>
              <a:rPr lang="en-US" sz="2800" dirty="0">
                <a:latin typeface="Arno Pro Caption" panose="02020502040506020403" pitchFamily="18" charset="0"/>
              </a:rPr>
              <a:t>(Mixed, multiple segments Simpson     </a:t>
            </a:r>
            <a:r>
              <a:rPr lang="en-US" sz="2800" dirty="0" smtClean="0">
                <a:latin typeface="Arno Pro Caption" panose="02020502040506020403" pitchFamily="18" charset="0"/>
              </a:rPr>
              <a:t>  and </a:t>
            </a:r>
            <a:endParaRPr lang="en-US" sz="2800" dirty="0"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   rules)</a:t>
            </a:r>
          </a:p>
        </p:txBody>
      </p:sp>
      <p:sp>
        <p:nvSpPr>
          <p:cNvPr id="25609" name="TextBox 4"/>
          <p:cNvSpPr txBox="1">
            <a:spLocks noChangeArrowheads="1"/>
          </p:cNvSpPr>
          <p:nvPr/>
        </p:nvSpPr>
        <p:spPr bwMode="auto">
          <a:xfrm>
            <a:off x="304800" y="1758811"/>
            <a:ext cx="15520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Compute</a:t>
            </a:r>
          </a:p>
        </p:txBody>
      </p:sp>
      <p:sp>
        <p:nvSpPr>
          <p:cNvPr id="256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560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746425"/>
              </p:ext>
            </p:extLst>
          </p:nvPr>
        </p:nvGraphicFramePr>
        <p:xfrm>
          <a:off x="2133600" y="1593831"/>
          <a:ext cx="561498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3" name="Equation" r:id="rId4" imgW="2895480" imgH="482400" progId="Equation.DSMT4">
                  <p:embed/>
                </p:oleObj>
              </mc:Choice>
              <mc:Fallback>
                <p:oleObj name="Equation" r:id="rId4" imgW="289548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93831"/>
                        <a:ext cx="561498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TextBox 7"/>
          <p:cNvSpPr txBox="1">
            <a:spLocks noChangeArrowheads="1"/>
          </p:cNvSpPr>
          <p:nvPr/>
        </p:nvSpPr>
        <p:spPr bwMode="auto">
          <a:xfrm>
            <a:off x="215238" y="2738279"/>
            <a:ext cx="8557151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using Simpson 1/3 rule (with      </a:t>
            </a:r>
            <a:r>
              <a:rPr lang="en-US" sz="2800" dirty="0" smtClean="0">
                <a:latin typeface="Arno Pro Caption" panose="02020502040506020403" pitchFamily="18" charset="0"/>
              </a:rPr>
              <a:t>    4 </a:t>
            </a:r>
            <a:r>
              <a:rPr lang="en-US" sz="2800" dirty="0">
                <a:latin typeface="Arno Pro Caption" panose="02020502040506020403" pitchFamily="18" charset="0"/>
              </a:rPr>
              <a:t>small segments), and 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Simpson 3/8 rule (with       </a:t>
            </a:r>
            <a:r>
              <a:rPr lang="en-US" sz="2800" dirty="0" smtClean="0">
                <a:latin typeface="Arno Pro Caption" panose="02020502040506020403" pitchFamily="18" charset="0"/>
              </a:rPr>
              <a:t>     3 </a:t>
            </a:r>
            <a:r>
              <a:rPr lang="en-US" sz="2800" dirty="0">
                <a:latin typeface="Arno Pro Caption" panose="02020502040506020403" pitchFamily="18" charset="0"/>
              </a:rPr>
              <a:t>small segments).</a:t>
            </a:r>
          </a:p>
        </p:txBody>
      </p:sp>
      <p:sp>
        <p:nvSpPr>
          <p:cNvPr id="25612" name="TextBox 8"/>
          <p:cNvSpPr txBox="1">
            <a:spLocks noChangeArrowheads="1"/>
          </p:cNvSpPr>
          <p:nvPr/>
        </p:nvSpPr>
        <p:spPr bwMode="auto">
          <a:xfrm>
            <a:off x="215238" y="4088428"/>
            <a:ext cx="37433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Arno Pro Caption" panose="02020502040506020403" pitchFamily="18" charset="0"/>
              </a:rPr>
              <a:t>Solution:</a:t>
            </a:r>
            <a:endParaRPr lang="en-US" sz="2800" b="1" dirty="0">
              <a:solidFill>
                <a:srgbClr val="FF0000"/>
              </a:solidFill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 this example, one has: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56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885934"/>
              </p:ext>
            </p:extLst>
          </p:nvPr>
        </p:nvGraphicFramePr>
        <p:xfrm>
          <a:off x="1752600" y="5181600"/>
          <a:ext cx="47021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4" name="Equation" r:id="rId6" imgW="2641600" imgH="495300" progId="Equation.3">
                  <p:embed/>
                </p:oleObj>
              </mc:Choice>
              <mc:Fallback>
                <p:oleObj name="Equation" r:id="rId6" imgW="2641600" imgH="495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181600"/>
                        <a:ext cx="4702175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09893"/>
              </p:ext>
            </p:extLst>
          </p:nvPr>
        </p:nvGraphicFramePr>
        <p:xfrm>
          <a:off x="8191500" y="489744"/>
          <a:ext cx="533400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5" name="Equation" r:id="rId8" imgW="266469" imgH="342603" progId="Equation.3">
                  <p:embed/>
                </p:oleObj>
              </mc:Choice>
              <mc:Fallback>
                <p:oleObj name="Equation" r:id="rId8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0" y="489744"/>
                        <a:ext cx="533400" cy="696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0400298"/>
              </p:ext>
            </p:extLst>
          </p:nvPr>
        </p:nvGraphicFramePr>
        <p:xfrm>
          <a:off x="7010400" y="505620"/>
          <a:ext cx="5080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6" name="Equation" r:id="rId10" imgW="253890" imgH="342751" progId="Equation.3">
                  <p:embed/>
                </p:oleObj>
              </mc:Choice>
              <mc:Fallback>
                <p:oleObj name="Equation" r:id="rId10" imgW="253890" imgH="34275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05620"/>
                        <a:ext cx="5080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964317"/>
              </p:ext>
            </p:extLst>
          </p:nvPr>
        </p:nvGraphicFramePr>
        <p:xfrm>
          <a:off x="4610893" y="2717642"/>
          <a:ext cx="6604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7" name="Equation" r:id="rId12" imgW="330057" imgH="241195" progId="Equation.3">
                  <p:embed/>
                </p:oleObj>
              </mc:Choice>
              <mc:Fallback>
                <p:oleObj name="Equation" r:id="rId12" imgW="330057" imgH="241195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893" y="2717642"/>
                        <a:ext cx="6604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354948"/>
              </p:ext>
            </p:extLst>
          </p:nvPr>
        </p:nvGraphicFramePr>
        <p:xfrm>
          <a:off x="3908012" y="3155207"/>
          <a:ext cx="6858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8" name="Equation" r:id="rId14" imgW="342751" imgH="241195" progId="Equation.3">
                  <p:embed/>
                </p:oleObj>
              </mc:Choice>
              <mc:Fallback>
                <p:oleObj name="Equation" r:id="rId14" imgW="342751" imgH="241195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012" y="3155207"/>
                        <a:ext cx="685800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40BF1-B80F-419F-B225-E7D639C1E89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6628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5529"/>
              </p:ext>
            </p:extLst>
          </p:nvPr>
        </p:nvGraphicFramePr>
        <p:xfrm>
          <a:off x="762000" y="381000"/>
          <a:ext cx="6953250" cy="247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5" name="Equation" r:id="rId4" imgW="3657600" imgH="1295280" progId="Equation.DSMT4">
                  <p:embed/>
                </p:oleObj>
              </mc:Choice>
              <mc:Fallback>
                <p:oleObj name="Equation" r:id="rId4" imgW="3657600" imgH="1295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1000"/>
                        <a:ext cx="6953250" cy="247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663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113351"/>
              </p:ext>
            </p:extLst>
          </p:nvPr>
        </p:nvGraphicFramePr>
        <p:xfrm>
          <a:off x="787400" y="2851150"/>
          <a:ext cx="4867275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6" name="Equation" r:id="rId6" imgW="2476440" imgH="761760" progId="Equation.DSMT4">
                  <p:embed/>
                </p:oleObj>
              </mc:Choice>
              <mc:Fallback>
                <p:oleObj name="Equation" r:id="rId6" imgW="2476440" imgH="761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2851150"/>
                        <a:ext cx="4867275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423167"/>
              </p:ext>
            </p:extLst>
          </p:nvPr>
        </p:nvGraphicFramePr>
        <p:xfrm>
          <a:off x="733569" y="4902200"/>
          <a:ext cx="7002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7" name="Equation" r:id="rId8" imgW="3822480" imgH="457200" progId="Equation.DSMT4">
                  <p:embed/>
                </p:oleObj>
              </mc:Choice>
              <mc:Fallback>
                <p:oleObj name="Equation" r:id="rId8" imgW="382248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569" y="4902200"/>
                        <a:ext cx="700246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9A667E-7D9F-4A2A-8861-AAC44145A0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27654" name="TextBox 3"/>
          <p:cNvSpPr txBox="1">
            <a:spLocks noChangeArrowheads="1"/>
          </p:cNvSpPr>
          <p:nvPr/>
        </p:nvSpPr>
        <p:spPr bwMode="auto">
          <a:xfrm>
            <a:off x="914400" y="1066800"/>
            <a:ext cx="1576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Similarly:</a:t>
            </a:r>
          </a:p>
        </p:txBody>
      </p:sp>
      <p:graphicFrame>
        <p:nvGraphicFramePr>
          <p:cNvPr id="276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839575"/>
              </p:ext>
            </p:extLst>
          </p:nvPr>
        </p:nvGraphicFramePr>
        <p:xfrm>
          <a:off x="2590079" y="214442"/>
          <a:ext cx="3316693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4" name="Equation" r:id="rId5" imgW="1981200" imgH="1866900" progId="Equation.3">
                  <p:embed/>
                </p:oleObj>
              </mc:Choice>
              <mc:Fallback>
                <p:oleObj name="Equation" r:id="rId5" imgW="1981200" imgH="1866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079" y="214442"/>
                        <a:ext cx="3316693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3"/>
          <p:cNvSpPr txBox="1">
            <a:spLocks noChangeArrowheads="1"/>
          </p:cNvSpPr>
          <p:nvPr/>
        </p:nvSpPr>
        <p:spPr bwMode="auto">
          <a:xfrm>
            <a:off x="415636" y="3561522"/>
            <a:ext cx="34067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For multiple segments</a:t>
            </a:r>
          </a:p>
        </p:txBody>
      </p:sp>
      <p:graphicFrame>
        <p:nvGraphicFramePr>
          <p:cNvPr id="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01488"/>
              </p:ext>
            </p:extLst>
          </p:nvPr>
        </p:nvGraphicFramePr>
        <p:xfrm>
          <a:off x="4071649" y="3534535"/>
          <a:ext cx="3349625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5" name="Equation" r:id="rId7" imgW="1396800" imgH="253800" progId="Equation.DSMT4">
                  <p:embed/>
                </p:oleObj>
              </mc:Choice>
              <mc:Fallback>
                <p:oleObj name="Equation" r:id="rId7" imgW="13968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649" y="3534535"/>
                        <a:ext cx="3349625" cy="617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6"/>
          <p:cNvSpPr txBox="1">
            <a:spLocks noChangeArrowheads="1"/>
          </p:cNvSpPr>
          <p:nvPr/>
        </p:nvSpPr>
        <p:spPr bwMode="auto">
          <a:xfrm>
            <a:off x="348961" y="4094922"/>
            <a:ext cx="779893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using </a:t>
            </a:r>
            <a:r>
              <a:rPr lang="en-US" sz="2800" dirty="0" smtClean="0">
                <a:latin typeface="Arno Pro Caption" panose="02020502040506020403" pitchFamily="18" charset="0"/>
              </a:rPr>
              <a:t>Simpson           </a:t>
            </a:r>
            <a:r>
              <a:rPr lang="en-US" sz="2800" dirty="0">
                <a:latin typeface="Arno Pro Caption" panose="02020502040506020403" pitchFamily="18" charset="0"/>
              </a:rPr>
              <a:t>rule, one obtains (See Eq. 19):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958771"/>
              </p:ext>
            </p:extLst>
          </p:nvPr>
        </p:nvGraphicFramePr>
        <p:xfrm>
          <a:off x="500233" y="4793645"/>
          <a:ext cx="8040688" cy="192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6" name="Equation" r:id="rId9" imgW="4876560" imgH="1168200" progId="Equation.DSMT4">
                  <p:embed/>
                </p:oleObj>
              </mc:Choice>
              <mc:Fallback>
                <p:oleObj name="Equation" r:id="rId9" imgW="487656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233" y="4793645"/>
                        <a:ext cx="8040688" cy="192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653903"/>
              </p:ext>
            </p:extLst>
          </p:nvPr>
        </p:nvGraphicFramePr>
        <p:xfrm>
          <a:off x="2777836" y="4007282"/>
          <a:ext cx="508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7" name="Equation" r:id="rId11" imgW="253890" imgH="342751" progId="Equation.3">
                  <p:embed/>
                </p:oleObj>
              </mc:Choice>
              <mc:Fallback>
                <p:oleObj name="Equation" r:id="rId11" imgW="253890" imgH="34275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836" y="4007282"/>
                        <a:ext cx="508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058901-2FD0-47E8-9B84-4C8BD3D9C4D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286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609600" y="381000"/>
            <a:ext cx="34067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For multiple segments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641350" y="923925"/>
            <a:ext cx="73853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using Simpson 3/8 rule, one obtains (See Eq. 17):</a:t>
            </a:r>
          </a:p>
        </p:txBody>
      </p:sp>
      <p:graphicFrame>
        <p:nvGraphicFramePr>
          <p:cNvPr id="1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5215871"/>
              </p:ext>
            </p:extLst>
          </p:nvPr>
        </p:nvGraphicFramePr>
        <p:xfrm>
          <a:off x="4163291" y="353303"/>
          <a:ext cx="28035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2" name="Equation" r:id="rId4" imgW="1371600" imgH="253800" progId="Equation.DSMT4">
                  <p:embed/>
                </p:oleObj>
              </mc:Choice>
              <mc:Fallback>
                <p:oleObj name="Equation" r:id="rId4" imgW="137160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291" y="353303"/>
                        <a:ext cx="2803525" cy="527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79006"/>
              </p:ext>
            </p:extLst>
          </p:nvPr>
        </p:nvGraphicFramePr>
        <p:xfrm>
          <a:off x="700088" y="1671638"/>
          <a:ext cx="7092950" cy="169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3" name="Equation" r:id="rId6" imgW="4889160" imgH="1168200" progId="Equation.DSMT4">
                  <p:embed/>
                </p:oleObj>
              </mc:Choice>
              <mc:Fallback>
                <p:oleObj name="Equation" r:id="rId6" imgW="488916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1671638"/>
                        <a:ext cx="7092950" cy="169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9"/>
          <p:cNvSpPr txBox="1">
            <a:spLocks noChangeArrowheads="1"/>
          </p:cNvSpPr>
          <p:nvPr/>
        </p:nvSpPr>
        <p:spPr bwMode="auto">
          <a:xfrm>
            <a:off x="457200" y="4038600"/>
            <a:ext cx="82718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mixed (combined) Simpson 1/3 and 3/8 rules give:</a:t>
            </a:r>
          </a:p>
        </p:txBody>
      </p:sp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9258257"/>
              </p:ext>
            </p:extLst>
          </p:nvPr>
        </p:nvGraphicFramePr>
        <p:xfrm>
          <a:off x="1628775" y="4548188"/>
          <a:ext cx="4924425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854" name="Equation" r:id="rId8" imgW="2603500" imgH="495300" progId="Equation.3">
                  <p:embed/>
                </p:oleObj>
              </mc:Choice>
              <mc:Fallback>
                <p:oleObj name="Equation" r:id="rId8" imgW="2603500" imgH="495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4548188"/>
                        <a:ext cx="4924425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Remarks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A58053-421C-4B39-8660-1D9583FC5D9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941846"/>
              </p:ext>
            </p:extLst>
          </p:nvPr>
        </p:nvGraphicFramePr>
        <p:xfrm>
          <a:off x="2133600" y="1751628"/>
          <a:ext cx="2998788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Equation" r:id="rId4" imgW="1587240" imgH="457200" progId="Equation.DSMT4">
                  <p:embed/>
                </p:oleObj>
              </mc:Choice>
              <mc:Fallback>
                <p:oleObj name="Equation" r:id="rId4" imgW="1587240" imgH="4572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751628"/>
                        <a:ext cx="2998788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7" name="TextBox 6"/>
          <p:cNvSpPr txBox="1">
            <a:spLocks noChangeArrowheads="1"/>
          </p:cNvSpPr>
          <p:nvPr/>
        </p:nvSpPr>
        <p:spPr bwMode="auto">
          <a:xfrm>
            <a:off x="771985" y="2734289"/>
            <a:ext cx="80772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With Simple 3/8 rule (See Eq. 13), the latter seems </a:t>
            </a:r>
            <a:r>
              <a:rPr lang="en-US" sz="2400" dirty="0" smtClean="0">
                <a:latin typeface="Arno Pro Caption" panose="02020502040506020403" pitchFamily="18" charset="0"/>
              </a:rPr>
              <a:t>to offer </a:t>
            </a:r>
            <a:r>
              <a:rPr lang="en-US" sz="2400" u="sng" dirty="0">
                <a:latin typeface="Arno Pro Caption" panose="02020502040506020403" pitchFamily="18" charset="0"/>
              </a:rPr>
              <a:t>slightly more accurate</a:t>
            </a:r>
            <a:r>
              <a:rPr lang="en-US" sz="2400" dirty="0">
                <a:latin typeface="Arno Pro Caption" panose="02020502040506020403" pitchFamily="18" charset="0"/>
              </a:rPr>
              <a:t> answer than the former. </a:t>
            </a:r>
          </a:p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However, the cost associated with Simpson 3/8 rule </a:t>
            </a:r>
            <a:r>
              <a:rPr lang="en-US" sz="2400" dirty="0" smtClean="0">
                <a:latin typeface="Arno Pro Caption" panose="02020502040506020403" pitchFamily="18" charset="0"/>
              </a:rPr>
              <a:t> (</a:t>
            </a:r>
            <a:r>
              <a:rPr lang="en-US" sz="2400" dirty="0">
                <a:latin typeface="Arno Pro Caption" panose="02020502040506020403" pitchFamily="18" charset="0"/>
              </a:rPr>
              <a:t>using 3</a:t>
            </a:r>
            <a:r>
              <a:rPr lang="en-US" sz="2400" baseline="30000" dirty="0">
                <a:latin typeface="Arno Pro Caption" panose="02020502040506020403" pitchFamily="18" charset="0"/>
              </a:rPr>
              <a:t>rd</a:t>
            </a:r>
            <a:r>
              <a:rPr lang="en-US" sz="2400" dirty="0">
                <a:latin typeface="Arno Pro Caption" panose="02020502040506020403" pitchFamily="18" charset="0"/>
              </a:rPr>
              <a:t> order polynomial function) is significant </a:t>
            </a:r>
            <a:r>
              <a:rPr lang="en-US" sz="2400" dirty="0" smtClean="0">
                <a:latin typeface="Arno Pro Caption" panose="02020502040506020403" pitchFamily="18" charset="0"/>
              </a:rPr>
              <a:t> higher </a:t>
            </a:r>
            <a:r>
              <a:rPr lang="en-US" sz="2400" dirty="0">
                <a:latin typeface="Arno Pro Caption" panose="02020502040506020403" pitchFamily="18" charset="0"/>
              </a:rPr>
              <a:t>than the one associated with Simpson 1/3 rule </a:t>
            </a:r>
            <a:r>
              <a:rPr lang="en-US" sz="2400" dirty="0" smtClean="0">
                <a:latin typeface="Arno Pro Caption" panose="02020502040506020403" pitchFamily="18" charset="0"/>
              </a:rPr>
              <a:t> (</a:t>
            </a:r>
            <a:r>
              <a:rPr lang="en-US" sz="2400" dirty="0">
                <a:latin typeface="Arno Pro Caption" panose="02020502040506020403" pitchFamily="18" charset="0"/>
              </a:rPr>
              <a:t>using 2</a:t>
            </a:r>
            <a:r>
              <a:rPr lang="en-US" sz="2400" baseline="30000" dirty="0">
                <a:latin typeface="Arno Pro Caption" panose="02020502040506020403" pitchFamily="18" charset="0"/>
              </a:rPr>
              <a:t>nd</a:t>
            </a:r>
            <a:r>
              <a:rPr lang="en-US" sz="2400" dirty="0">
                <a:latin typeface="Arno Pro Caption" panose="02020502040506020403" pitchFamily="18" charset="0"/>
              </a:rPr>
              <a:t> order polynomial function).</a:t>
            </a:r>
          </a:p>
        </p:txBody>
      </p:sp>
      <p:sp>
        <p:nvSpPr>
          <p:cNvPr id="30728" name="TextBox 7"/>
          <p:cNvSpPr txBox="1">
            <a:spLocks noChangeArrowheads="1"/>
          </p:cNvSpPr>
          <p:nvPr/>
        </p:nvSpPr>
        <p:spPr bwMode="auto">
          <a:xfrm>
            <a:off x="7464885" y="2015153"/>
            <a:ext cx="7617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(18)</a:t>
            </a:r>
          </a:p>
        </p:txBody>
      </p:sp>
      <p:sp>
        <p:nvSpPr>
          <p:cNvPr id="6" name="Ορθογώνιο 5"/>
          <p:cNvSpPr/>
          <p:nvPr/>
        </p:nvSpPr>
        <p:spPr>
          <a:xfrm>
            <a:off x="785840" y="1227257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(a) Comparing the truncated error of Simpson 1/3 rule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222AFF-F017-45E2-B3DC-C98816BDD3A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31749" name="TextBox 3"/>
          <p:cNvSpPr txBox="1">
            <a:spLocks noChangeArrowheads="1"/>
          </p:cNvSpPr>
          <p:nvPr/>
        </p:nvSpPr>
        <p:spPr bwMode="auto">
          <a:xfrm>
            <a:off x="274637" y="533400"/>
            <a:ext cx="69188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(b) The number of multiple segments that can be used</a:t>
            </a:r>
          </a:p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 in the conjunction with Simpson 1/3 rule is 2,4,6,8,.. </a:t>
            </a:r>
          </a:p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(any even numbers). </a:t>
            </a:r>
          </a:p>
        </p:txBody>
      </p:sp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392177"/>
              </p:ext>
            </p:extLst>
          </p:nvPr>
        </p:nvGraphicFramePr>
        <p:xfrm>
          <a:off x="357648" y="1876425"/>
          <a:ext cx="8491537" cy="1323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9" name="Equation" r:id="rId5" imgW="6045120" imgH="939600" progId="Equation.DSMT4">
                  <p:embed/>
                </p:oleObj>
              </mc:Choice>
              <mc:Fallback>
                <p:oleObj name="Equation" r:id="rId5" imgW="6045120" imgH="939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648" y="1876425"/>
                        <a:ext cx="8491537" cy="1323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TextBox 6"/>
          <p:cNvSpPr txBox="1">
            <a:spLocks noChangeArrowheads="1"/>
          </p:cNvSpPr>
          <p:nvPr/>
        </p:nvSpPr>
        <p:spPr bwMode="auto">
          <a:xfrm>
            <a:off x="7934911" y="2653397"/>
            <a:ext cx="7617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(19)</a:t>
            </a:r>
          </a:p>
        </p:txBody>
      </p: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401637" y="3656012"/>
            <a:ext cx="815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However, Simpson 3/8 rule can be used with </a:t>
            </a:r>
            <a:r>
              <a:rPr lang="en-US" sz="2400" dirty="0" smtClean="0">
                <a:latin typeface="Arno Pro Caption" panose="02020502040506020403" pitchFamily="18" charset="0"/>
              </a:rPr>
              <a:t>the number </a:t>
            </a:r>
            <a:r>
              <a:rPr lang="en-US" sz="2400" dirty="0">
                <a:latin typeface="Arno Pro Caption" panose="02020502040506020403" pitchFamily="18" charset="0"/>
              </a:rPr>
              <a:t>of segments equal to 3,6,9,12,.. (can be </a:t>
            </a:r>
            <a:r>
              <a:rPr lang="en-US" sz="2400" dirty="0" smtClean="0">
                <a:latin typeface="Arno Pro Caption" panose="02020502040506020403" pitchFamily="18" charset="0"/>
              </a:rPr>
              <a:t> either </a:t>
            </a:r>
            <a:r>
              <a:rPr lang="en-US" sz="2400" dirty="0">
                <a:latin typeface="Arno Pro Caption" panose="02020502040506020403" pitchFamily="18" charset="0"/>
              </a:rPr>
              <a:t>certain odd or even numbers).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74637" y="5096083"/>
            <a:ext cx="845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(c) If the user wishes to use, say 7 segments, then </a:t>
            </a:r>
            <a:r>
              <a:rPr lang="en-US" sz="2400" dirty="0" smtClean="0">
                <a:latin typeface="Arno Pro Caption" panose="02020502040506020403" pitchFamily="18" charset="0"/>
              </a:rPr>
              <a:t>the mixed </a:t>
            </a:r>
            <a:r>
              <a:rPr lang="en-US" sz="2400" dirty="0">
                <a:latin typeface="Arno Pro Caption" panose="02020502040506020403" pitchFamily="18" charset="0"/>
              </a:rPr>
              <a:t>Simpson 1/3 rule (for the first 4 segments), </a:t>
            </a:r>
            <a:r>
              <a:rPr lang="en-US" sz="2400" dirty="0" smtClean="0">
                <a:latin typeface="Arno Pro Caption" panose="02020502040506020403" pitchFamily="18" charset="0"/>
              </a:rPr>
              <a:t>  and </a:t>
            </a:r>
            <a:r>
              <a:rPr lang="en-US" sz="2400" dirty="0">
                <a:latin typeface="Arno Pro Caption" panose="02020502040506020403" pitchFamily="18" charset="0"/>
              </a:rPr>
              <a:t>Simpson 3/8 rule (for the last 3 segments).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7A119-844E-4877-876B-5F876DDC69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32773" name="TextBox 3"/>
          <p:cNvSpPr txBox="1">
            <a:spLocks noChangeArrowheads="1"/>
          </p:cNvSpPr>
          <p:nvPr/>
        </p:nvSpPr>
        <p:spPr bwMode="auto">
          <a:xfrm>
            <a:off x="211137" y="1215237"/>
            <a:ext cx="87042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sz="2400" dirty="0">
                <a:latin typeface="Arno Pro Caption" panose="02020502040506020403" pitchFamily="18" charset="0"/>
              </a:rPr>
              <a:t>Based on the earlier discussions on (Single and </a:t>
            </a:r>
            <a:r>
              <a:rPr lang="en-US" sz="2400" dirty="0" smtClean="0">
                <a:latin typeface="Arno Pro Caption" panose="02020502040506020403" pitchFamily="18" charset="0"/>
              </a:rPr>
              <a:t>Multiple</a:t>
            </a:r>
            <a:r>
              <a:rPr lang="el-GR" sz="2400" dirty="0" smtClean="0">
                <a:latin typeface="Arno Pro Caption" panose="02020502040506020403" pitchFamily="18" charset="0"/>
              </a:rPr>
              <a:t> </a:t>
            </a:r>
            <a:r>
              <a:rPr lang="en-US" sz="2400" dirty="0" smtClean="0">
                <a:latin typeface="Arno Pro Caption" panose="02020502040506020403" pitchFamily="18" charset="0"/>
              </a:rPr>
              <a:t>segments</a:t>
            </a:r>
            <a:r>
              <a:rPr lang="en-US" sz="2400" dirty="0">
                <a:latin typeface="Arno Pro Caption" panose="02020502040506020403" pitchFamily="18" charset="0"/>
              </a:rPr>
              <a:t>) Simpson 1/3 and 3/8 rules, the </a:t>
            </a:r>
            <a:r>
              <a:rPr lang="en-US" sz="2400" dirty="0" smtClean="0">
                <a:latin typeface="Arno Pro Caption" panose="02020502040506020403" pitchFamily="18" charset="0"/>
              </a:rPr>
              <a:t>following “</a:t>
            </a:r>
            <a:r>
              <a:rPr lang="en-US" sz="2400" dirty="0">
                <a:latin typeface="Arno Pro Caption" panose="02020502040506020403" pitchFamily="18" charset="0"/>
              </a:rPr>
              <a:t>pseudo” step-by-step mixed Simpson rules can be </a:t>
            </a:r>
            <a:r>
              <a:rPr lang="en-US" sz="2400" dirty="0" smtClean="0">
                <a:latin typeface="Arno Pro Caption" panose="02020502040506020403" pitchFamily="18" charset="0"/>
              </a:rPr>
              <a:t>given as</a:t>
            </a:r>
            <a:endParaRPr lang="en-US" sz="2400" dirty="0">
              <a:latin typeface="Arno Pro Caption" panose="02020502040506020403" pitchFamily="18" charset="0"/>
            </a:endParaRPr>
          </a:p>
        </p:txBody>
      </p:sp>
      <p:sp>
        <p:nvSpPr>
          <p:cNvPr id="32774" name="TextBox 4"/>
          <p:cNvSpPr txBox="1">
            <a:spLocks noChangeArrowheads="1"/>
          </p:cNvSpPr>
          <p:nvPr/>
        </p:nvSpPr>
        <p:spPr bwMode="auto">
          <a:xfrm>
            <a:off x="211137" y="2440824"/>
            <a:ext cx="51603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Step 1</a:t>
            </a:r>
            <a:r>
              <a:rPr lang="en-US" sz="2400" u="sng" dirty="0">
                <a:latin typeface="Arno Pro Caption" panose="02020502040506020403" pitchFamily="18" charset="0"/>
              </a:rPr>
              <a:t> </a:t>
            </a:r>
            <a:r>
              <a:rPr lang="en-US" sz="2400" dirty="0">
                <a:latin typeface="Arno Pro Caption" panose="02020502040506020403" pitchFamily="18" charset="0"/>
              </a:rPr>
              <a:t> User’s input information, such as</a:t>
            </a:r>
          </a:p>
        </p:txBody>
      </p:sp>
      <p:sp>
        <p:nvSpPr>
          <p:cNvPr id="32775" name="TextBox 5"/>
          <p:cNvSpPr txBox="1">
            <a:spLocks noChangeArrowheads="1"/>
          </p:cNvSpPr>
          <p:nvPr/>
        </p:nvSpPr>
        <p:spPr bwMode="auto">
          <a:xfrm>
            <a:off x="914400" y="2971169"/>
            <a:ext cx="50962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Given function             </a:t>
            </a:r>
            <a:r>
              <a:rPr lang="en-US" sz="2400" dirty="0" smtClean="0">
                <a:latin typeface="Arno Pro Caption" panose="02020502040506020403" pitchFamily="18" charset="0"/>
              </a:rPr>
              <a:t>       integral </a:t>
            </a:r>
            <a:r>
              <a:rPr lang="en-US" sz="2400" dirty="0">
                <a:latin typeface="Arno Pro Caption" panose="02020502040506020403" pitchFamily="18" charset="0"/>
              </a:rPr>
              <a:t>limits</a:t>
            </a:r>
          </a:p>
        </p:txBody>
      </p:sp>
      <p:sp>
        <p:nvSpPr>
          <p:cNvPr id="32776" name="TextBox 6"/>
          <p:cNvSpPr txBox="1">
            <a:spLocks noChangeArrowheads="1"/>
          </p:cNvSpPr>
          <p:nvPr/>
        </p:nvSpPr>
        <p:spPr bwMode="auto">
          <a:xfrm>
            <a:off x="1307522" y="3510457"/>
            <a:ext cx="68419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= number of small, “h” segments, in conjunction with </a:t>
            </a:r>
          </a:p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Simpson 1/3 rule.</a:t>
            </a:r>
          </a:p>
        </p:txBody>
      </p:sp>
      <p:sp>
        <p:nvSpPr>
          <p:cNvPr id="337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3380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329075"/>
              </p:ext>
            </p:extLst>
          </p:nvPr>
        </p:nvGraphicFramePr>
        <p:xfrm>
          <a:off x="850322" y="3434595"/>
          <a:ext cx="5349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09" name="Equation" r:id="rId4" imgW="177646" imgH="241091" progId="Equation.3">
                  <p:embed/>
                </p:oleObj>
              </mc:Choice>
              <mc:Fallback>
                <p:oleObj name="Equation" r:id="rId4" imgW="177646" imgH="24109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322" y="3434595"/>
                        <a:ext cx="534988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TextBox 9"/>
          <p:cNvSpPr txBox="1">
            <a:spLocks noChangeArrowheads="1"/>
          </p:cNvSpPr>
          <p:nvPr/>
        </p:nvSpPr>
        <p:spPr bwMode="auto">
          <a:xfrm>
            <a:off x="381000" y="152400"/>
            <a:ext cx="853439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0070C0"/>
                </a:solidFill>
                <a:latin typeface="Arno Pro Caption" panose="02020502040506020403" pitchFamily="18" charset="0"/>
              </a:rPr>
              <a:t>4. Computer Algorithm For Mixed Simpson </a:t>
            </a:r>
          </a:p>
          <a:p>
            <a:pPr algn="ctr">
              <a:defRPr/>
            </a:pPr>
            <a:r>
              <a:rPr lang="en-US" sz="3200" dirty="0">
                <a:solidFill>
                  <a:srgbClr val="0070C0"/>
                </a:solidFill>
                <a:latin typeface="Arno Pro Caption" panose="02020502040506020403" pitchFamily="18" charset="0"/>
              </a:rPr>
              <a:t>1/3 and </a:t>
            </a:r>
            <a:r>
              <a:rPr lang="en-US" sz="3200" dirty="0" smtClean="0">
                <a:solidFill>
                  <a:srgbClr val="0070C0"/>
                </a:solidFill>
                <a:latin typeface="Arno Pro Caption" panose="02020502040506020403" pitchFamily="18" charset="0"/>
              </a:rPr>
              <a:t>3/8 rule </a:t>
            </a:r>
            <a:r>
              <a:rPr lang="en-US" sz="3200" dirty="0">
                <a:solidFill>
                  <a:srgbClr val="0070C0"/>
                </a:solidFill>
                <a:latin typeface="Arno Pro Caption" panose="02020502040506020403" pitchFamily="18" charset="0"/>
              </a:rPr>
              <a:t>For Integration</a:t>
            </a:r>
          </a:p>
        </p:txBody>
      </p:sp>
      <p:graphicFrame>
        <p:nvGraphicFramePr>
          <p:cNvPr id="3380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1062607"/>
              </p:ext>
            </p:extLst>
          </p:nvPr>
        </p:nvGraphicFramePr>
        <p:xfrm>
          <a:off x="2895600" y="2961849"/>
          <a:ext cx="130016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0" name="Equation" r:id="rId6" imgW="431613" imgH="228501" progId="Equation.3">
                  <p:embed/>
                </p:oleObj>
              </mc:Choice>
              <mc:Fallback>
                <p:oleObj name="Equation" r:id="rId6" imgW="431613" imgH="22850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961849"/>
                        <a:ext cx="1300163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9454610"/>
              </p:ext>
            </p:extLst>
          </p:nvPr>
        </p:nvGraphicFramePr>
        <p:xfrm>
          <a:off x="5943600" y="2959726"/>
          <a:ext cx="1414462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1" name="Equation" r:id="rId8" imgW="469696" imgH="215806" progId="Equation.3">
                  <p:embed/>
                </p:oleObj>
              </mc:Choice>
              <mc:Fallback>
                <p:oleObj name="Equation" r:id="rId8" imgW="469696" imgH="215806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959726"/>
                        <a:ext cx="1414462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1301172" y="4352897"/>
            <a:ext cx="68419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l-GR" sz="2400" dirty="0">
                <a:latin typeface="Arno Pro Caption" panose="02020502040506020403" pitchFamily="18" charset="0"/>
              </a:rPr>
              <a:t>= number of small, “h” segments, in conjunction with </a:t>
            </a:r>
          </a:p>
          <a:p>
            <a:r>
              <a:rPr lang="en-US" altLang="el-GR" sz="2400" dirty="0">
                <a:latin typeface="Arno Pro Caption" panose="02020502040506020403" pitchFamily="18" charset="0"/>
              </a:rPr>
              <a:t>Simpson 3/8 rule.</a:t>
            </a:r>
          </a:p>
        </p:txBody>
      </p:sp>
      <p:graphicFrame>
        <p:nvGraphicFramePr>
          <p:cNvPr id="1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0061293"/>
              </p:ext>
            </p:extLst>
          </p:nvPr>
        </p:nvGraphicFramePr>
        <p:xfrm>
          <a:off x="843972" y="4349722"/>
          <a:ext cx="62865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2" name="Equation" r:id="rId10" imgW="203112" imgH="241195" progId="Equation.3">
                  <p:embed/>
                </p:oleObj>
              </mc:Choice>
              <mc:Fallback>
                <p:oleObj name="Equation" r:id="rId10" imgW="20311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3972" y="4349722"/>
                        <a:ext cx="628650" cy="500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7"/>
          <p:cNvSpPr txBox="1">
            <a:spLocks noChangeArrowheads="1"/>
          </p:cNvSpPr>
          <p:nvPr/>
        </p:nvSpPr>
        <p:spPr bwMode="auto">
          <a:xfrm>
            <a:off x="1315749" y="5221779"/>
            <a:ext cx="47852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= a multiple of 2 (any </a:t>
            </a:r>
            <a:r>
              <a:rPr lang="en-US" sz="2400" u="sng" dirty="0">
                <a:latin typeface="Arno Pro Caption" panose="02020502040506020403" pitchFamily="18" charset="0"/>
              </a:rPr>
              <a:t>even</a:t>
            </a:r>
            <a:r>
              <a:rPr lang="en-US" sz="2400" dirty="0">
                <a:latin typeface="Arno Pro Caption" panose="02020502040506020403" pitchFamily="18" charset="0"/>
              </a:rPr>
              <a:t> numbers)</a:t>
            </a:r>
          </a:p>
        </p:txBody>
      </p:sp>
      <p:graphicFrame>
        <p:nvGraphicFramePr>
          <p:cNvPr id="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821889"/>
              </p:ext>
            </p:extLst>
          </p:nvPr>
        </p:nvGraphicFramePr>
        <p:xfrm>
          <a:off x="809336" y="5221779"/>
          <a:ext cx="4445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3" name="Equation" r:id="rId12" imgW="177646" imgH="241091" progId="Equation.3">
                  <p:embed/>
                </p:oleObj>
              </mc:Choice>
              <mc:Fallback>
                <p:oleObj name="Equation" r:id="rId12" imgW="177646" imgH="2410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336" y="5221779"/>
                        <a:ext cx="4445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10"/>
          <p:cNvSpPr txBox="1">
            <a:spLocks noChangeArrowheads="1"/>
          </p:cNvSpPr>
          <p:nvPr/>
        </p:nvSpPr>
        <p:spPr bwMode="auto">
          <a:xfrm>
            <a:off x="1281112" y="5863004"/>
            <a:ext cx="76342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= a multiple of 3 (can be certain </a:t>
            </a:r>
            <a:r>
              <a:rPr lang="en-US" sz="2400" u="sng" dirty="0">
                <a:latin typeface="Arno Pro Caption" panose="02020502040506020403" pitchFamily="18" charset="0"/>
              </a:rPr>
              <a:t>odd</a:t>
            </a:r>
            <a:r>
              <a:rPr lang="en-US" sz="2400" dirty="0">
                <a:latin typeface="Arno Pro Caption" panose="02020502040506020403" pitchFamily="18" charset="0"/>
              </a:rPr>
              <a:t>, or </a:t>
            </a:r>
            <a:r>
              <a:rPr lang="en-US" sz="2400" u="sng" dirty="0" smtClean="0">
                <a:latin typeface="Arno Pro Caption" panose="02020502040506020403" pitchFamily="18" charset="0"/>
              </a:rPr>
              <a:t>even </a:t>
            </a:r>
            <a:r>
              <a:rPr lang="en-US" sz="2400" dirty="0" smtClean="0">
                <a:latin typeface="Arno Pro Caption" panose="02020502040506020403" pitchFamily="18" charset="0"/>
              </a:rPr>
              <a:t>numbers</a:t>
            </a:r>
            <a:r>
              <a:rPr lang="en-US" sz="2400" dirty="0">
                <a:latin typeface="Arno Pro Caption" panose="02020502040506020403" pitchFamily="18" charset="0"/>
              </a:rPr>
              <a:t>)</a:t>
            </a:r>
          </a:p>
        </p:txBody>
      </p:sp>
      <p:graphicFrame>
        <p:nvGraphicFramePr>
          <p:cNvPr id="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383087"/>
              </p:ext>
            </p:extLst>
          </p:nvPr>
        </p:nvGraphicFramePr>
        <p:xfrm>
          <a:off x="795338" y="5837604"/>
          <a:ext cx="34766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014" name="Equation" r:id="rId14" imgW="203112" imgH="241195" progId="Equation.3">
                  <p:embed/>
                </p:oleObj>
              </mc:Choice>
              <mc:Fallback>
                <p:oleObj name="Equation" r:id="rId14" imgW="203112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338" y="5837604"/>
                        <a:ext cx="347662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6BE86D-BC6F-409E-9BE9-6A1F705A58B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34823" name="TextBox 3"/>
          <p:cNvSpPr txBox="1">
            <a:spLocks noChangeArrowheads="1"/>
          </p:cNvSpPr>
          <p:nvPr/>
        </p:nvSpPr>
        <p:spPr bwMode="auto">
          <a:xfrm>
            <a:off x="457200" y="292100"/>
            <a:ext cx="9925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Step 2</a:t>
            </a:r>
          </a:p>
        </p:txBody>
      </p:sp>
      <p:sp>
        <p:nvSpPr>
          <p:cNvPr id="34824" name="TextBox 4"/>
          <p:cNvSpPr txBox="1">
            <a:spLocks noChangeArrowheads="1"/>
          </p:cNvSpPr>
          <p:nvPr/>
        </p:nvSpPr>
        <p:spPr bwMode="auto">
          <a:xfrm>
            <a:off x="412750" y="814387"/>
            <a:ext cx="13564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no Pro Caption" panose="02020502040506020403" pitchFamily="18" charset="0"/>
              </a:rPr>
              <a:t>Compute</a:t>
            </a:r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3584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309321"/>
              </p:ext>
            </p:extLst>
          </p:nvPr>
        </p:nvGraphicFramePr>
        <p:xfrm>
          <a:off x="2438400" y="304800"/>
          <a:ext cx="15748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4" name="Equation" r:id="rId5" imgW="774364" imgH="241195" progId="Equation.3">
                  <p:embed/>
                </p:oleObj>
              </mc:Choice>
              <mc:Fallback>
                <p:oleObj name="Equation" r:id="rId5" imgW="774364" imgH="241195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"/>
                        <a:ext cx="1574800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3584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856848"/>
              </p:ext>
            </p:extLst>
          </p:nvPr>
        </p:nvGraphicFramePr>
        <p:xfrm>
          <a:off x="2359025" y="873125"/>
          <a:ext cx="1370013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5" name="Equation" r:id="rId7" imgW="634680" imgH="393480" progId="Equation.DSMT4">
                  <p:embed/>
                </p:oleObj>
              </mc:Choice>
              <mc:Fallback>
                <p:oleObj name="Equation" r:id="rId7" imgW="6346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873125"/>
                        <a:ext cx="1370013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68202"/>
              </p:ext>
            </p:extLst>
          </p:nvPr>
        </p:nvGraphicFramePr>
        <p:xfrm>
          <a:off x="4464241" y="45614"/>
          <a:ext cx="1973263" cy="3859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6" name="Equation" r:id="rId9" imgW="1054080" imgH="2070000" progId="Equation.DSMT4">
                  <p:embed/>
                </p:oleObj>
              </mc:Choice>
              <mc:Fallback>
                <p:oleObj name="Equation" r:id="rId9" imgW="1054080" imgH="2070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241" y="45614"/>
                        <a:ext cx="1973263" cy="3859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412750" y="4028867"/>
            <a:ext cx="9925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2400" b="1" u="sng">
                <a:solidFill>
                  <a:srgbClr val="0070C0"/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 dirty="0"/>
              <a:t>Step 3</a:t>
            </a:r>
          </a:p>
        </p:txBody>
      </p:sp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339436" y="4551154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Compute “multiple segments” Simpson 1/3 rule (</a:t>
            </a:r>
            <a:r>
              <a:rPr lang="en-US" sz="2400" dirty="0" smtClean="0">
                <a:latin typeface="Arno Pro Caption" panose="02020502040506020403" pitchFamily="18" charset="0"/>
              </a:rPr>
              <a:t>See Eq</a:t>
            </a:r>
            <a:r>
              <a:rPr lang="en-US" sz="2400" dirty="0">
                <a:latin typeface="Arno Pro Caption" panose="02020502040506020403" pitchFamily="18" charset="0"/>
              </a:rPr>
              <a:t>. 19)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0045286"/>
              </p:ext>
            </p:extLst>
          </p:nvPr>
        </p:nvGraphicFramePr>
        <p:xfrm>
          <a:off x="339436" y="5207644"/>
          <a:ext cx="6389687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07" name="Equation" r:id="rId11" imgW="3581280" imgH="482400" progId="Equation.DSMT4">
                  <p:embed/>
                </p:oleObj>
              </mc:Choice>
              <mc:Fallback>
                <p:oleObj name="Equation" r:id="rId11" imgW="3581280" imgH="482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36" y="5207644"/>
                        <a:ext cx="6389687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8"/>
          <p:cNvSpPr txBox="1">
            <a:spLocks noChangeArrowheads="1"/>
          </p:cNvSpPr>
          <p:nvPr/>
        </p:nvSpPr>
        <p:spPr bwMode="auto">
          <a:xfrm>
            <a:off x="6694487" y="5410200"/>
            <a:ext cx="1980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(19, repeated)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3C8A1B-B90E-41C4-8951-DBAA8C4F48A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36870" name="TextBox 3"/>
          <p:cNvSpPr txBox="1">
            <a:spLocks noChangeArrowheads="1"/>
          </p:cNvSpPr>
          <p:nvPr/>
        </p:nvSpPr>
        <p:spPr bwMode="auto">
          <a:xfrm>
            <a:off x="473925" y="460028"/>
            <a:ext cx="9909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u="sng" dirty="0">
                <a:solidFill>
                  <a:srgbClr val="0070C0"/>
                </a:solidFill>
                <a:latin typeface="Arno Pro Caption" panose="02020502040506020403" pitchFamily="18" charset="0"/>
              </a:rPr>
              <a:t>Step 4</a:t>
            </a:r>
            <a:endParaRPr lang="en-US" sz="2400" b="1" dirty="0">
              <a:solidFill>
                <a:srgbClr val="0070C0"/>
              </a:solidFill>
              <a:latin typeface="Arno Pro Caption" panose="02020502040506020403" pitchFamily="18" charset="0"/>
            </a:endParaRPr>
          </a:p>
        </p:txBody>
      </p:sp>
      <p:sp>
        <p:nvSpPr>
          <p:cNvPr id="36871" name="TextBox 4"/>
          <p:cNvSpPr txBox="1">
            <a:spLocks noChangeArrowheads="1"/>
          </p:cNvSpPr>
          <p:nvPr/>
        </p:nvSpPr>
        <p:spPr bwMode="auto">
          <a:xfrm>
            <a:off x="397724" y="993428"/>
            <a:ext cx="82661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Compute “multiple segments” Simpson 3/8 rule (</a:t>
            </a:r>
            <a:r>
              <a:rPr lang="en-US" sz="2400" dirty="0" smtClean="0">
                <a:latin typeface="Arno Pro Caption" panose="02020502040506020403" pitchFamily="18" charset="0"/>
              </a:rPr>
              <a:t>See Eq</a:t>
            </a:r>
            <a:r>
              <a:rPr lang="en-US" sz="2400" dirty="0">
                <a:latin typeface="Arno Pro Caption" panose="02020502040506020403" pitchFamily="18" charset="0"/>
              </a:rPr>
              <a:t>. 17)</a:t>
            </a:r>
          </a:p>
        </p:txBody>
      </p:sp>
      <p:sp>
        <p:nvSpPr>
          <p:cNvPr id="378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3789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761769"/>
              </p:ext>
            </p:extLst>
          </p:nvPr>
        </p:nvGraphicFramePr>
        <p:xfrm>
          <a:off x="473925" y="1716097"/>
          <a:ext cx="8021638" cy="86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7" name="Equation" r:id="rId4" imgW="4495680" imgH="482400" progId="Equation.DSMT4">
                  <p:embed/>
                </p:oleObj>
              </mc:Choice>
              <mc:Fallback>
                <p:oleObj name="Equation" r:id="rId4" imgW="4495680" imgH="482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925" y="1716097"/>
                        <a:ext cx="8021638" cy="866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3" name="TextBox 8"/>
          <p:cNvSpPr txBox="1">
            <a:spLocks noChangeArrowheads="1"/>
          </p:cNvSpPr>
          <p:nvPr/>
        </p:nvSpPr>
        <p:spPr bwMode="auto">
          <a:xfrm>
            <a:off x="533400" y="3815710"/>
            <a:ext cx="9925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>
              <a:defRPr sz="2400" b="1" u="sng">
                <a:solidFill>
                  <a:srgbClr val="0070C0"/>
                </a:solidFill>
                <a:latin typeface="Arno Pro Caption" panose="02020502040506020403" pitchFamily="18" charset="0"/>
              </a:defRPr>
            </a:lvl1pPr>
          </a:lstStyle>
          <a:p>
            <a:r>
              <a:rPr lang="en-US"/>
              <a:t>Step 5</a:t>
            </a:r>
          </a:p>
        </p:txBody>
      </p:sp>
      <p:sp>
        <p:nvSpPr>
          <p:cNvPr id="3789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3789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790484"/>
              </p:ext>
            </p:extLst>
          </p:nvPr>
        </p:nvGraphicFramePr>
        <p:xfrm>
          <a:off x="2778702" y="4277375"/>
          <a:ext cx="1800225" cy="58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98" name="Equation" r:id="rId6" imgW="748975" imgH="241195" progId="Equation.3">
                  <p:embed/>
                </p:oleObj>
              </mc:Choice>
              <mc:Fallback>
                <p:oleObj name="Equation" r:id="rId6" imgW="748975" imgH="2411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702" y="4277375"/>
                        <a:ext cx="1800225" cy="585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5" name="TextBox 11"/>
          <p:cNvSpPr txBox="1">
            <a:spLocks noChangeArrowheads="1"/>
          </p:cNvSpPr>
          <p:nvPr/>
        </p:nvSpPr>
        <p:spPr bwMode="auto">
          <a:xfrm>
            <a:off x="466998" y="5334000"/>
            <a:ext cx="62536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and print out the final approximated answer for </a:t>
            </a:r>
            <a:r>
              <a:rPr lang="en-US" sz="2400" i="1" dirty="0">
                <a:latin typeface="Arno Pro Caption" panose="02020502040506020403" pitchFamily="18" charset="0"/>
              </a:rPr>
              <a:t>I.</a:t>
            </a:r>
            <a:endParaRPr lang="en-US" sz="2400" dirty="0">
              <a:latin typeface="Arno Pro Caption" panose="02020502040506020403" pitchFamily="18" charset="0"/>
            </a:endParaRPr>
          </a:p>
        </p:txBody>
      </p:sp>
      <p:sp>
        <p:nvSpPr>
          <p:cNvPr id="36876" name="TextBox 11"/>
          <p:cNvSpPr txBox="1">
            <a:spLocks noChangeArrowheads="1"/>
          </p:cNvSpPr>
          <p:nvPr/>
        </p:nvSpPr>
        <p:spPr bwMode="auto">
          <a:xfrm>
            <a:off x="7010400" y="2808075"/>
            <a:ext cx="19800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(17, repeated)</a:t>
            </a:r>
          </a:p>
        </p:txBody>
      </p:sp>
      <p:sp>
        <p:nvSpPr>
          <p:cNvPr id="36877" name="TextBox 12"/>
          <p:cNvSpPr txBox="1">
            <a:spLocks noChangeArrowheads="1"/>
          </p:cNvSpPr>
          <p:nvPr/>
        </p:nvSpPr>
        <p:spPr bwMode="auto">
          <a:xfrm>
            <a:off x="8116292" y="4391889"/>
            <a:ext cx="7585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Arno Pro Caption" panose="02020502040506020403" pitchFamily="18" charset="0"/>
              </a:rPr>
              <a:t>(20)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0F6C97-A943-4604-AD5F-292010C9159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127" name="TextBox 3"/>
          <p:cNvSpPr txBox="1">
            <a:spLocks noChangeArrowheads="1"/>
          </p:cNvSpPr>
          <p:nvPr/>
        </p:nvSpPr>
        <p:spPr bwMode="auto">
          <a:xfrm>
            <a:off x="332788" y="483178"/>
            <a:ext cx="7742825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 the previous chapter, it has been explained and 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illustrated that Simpsons 1/3 rule for integration can</a:t>
            </a:r>
          </a:p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 be derived by replacing the given function</a:t>
            </a:r>
          </a:p>
        </p:txBody>
      </p:sp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512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02687"/>
              </p:ext>
            </p:extLst>
          </p:nvPr>
        </p:nvGraphicFramePr>
        <p:xfrm>
          <a:off x="6533140" y="1363348"/>
          <a:ext cx="866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7" name="Equation" r:id="rId4" imgW="342751" imgH="203112" progId="Equation.3">
                  <p:embed/>
                </p:oleObj>
              </mc:Choice>
              <mc:Fallback>
                <p:oleObj name="Equation" r:id="rId4" imgW="342751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140" y="1363348"/>
                        <a:ext cx="8667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Box 6"/>
          <p:cNvSpPr txBox="1">
            <a:spLocks noChangeArrowheads="1"/>
          </p:cNvSpPr>
          <p:nvPr/>
        </p:nvSpPr>
        <p:spPr bwMode="auto">
          <a:xfrm>
            <a:off x="332788" y="1900034"/>
            <a:ext cx="80634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defRPr/>
            </a:pPr>
            <a:r>
              <a:rPr lang="en-US" sz="2800" dirty="0">
                <a:latin typeface="Arno Pro Caption" panose="02020502040506020403" pitchFamily="18" charset="0"/>
              </a:rPr>
              <a:t>with the 2</a:t>
            </a:r>
            <a:r>
              <a:rPr lang="en-US" sz="2800" baseline="30000" dirty="0">
                <a:latin typeface="Arno Pro Caption" panose="02020502040506020403" pitchFamily="18" charset="0"/>
              </a:rPr>
              <a:t>nd</a:t>
            </a:r>
            <a:r>
              <a:rPr lang="en-US" sz="2800" dirty="0">
                <a:latin typeface="Arno Pro Caption" panose="02020502040506020403" pitchFamily="18" charset="0"/>
              </a:rPr>
              <a:t> –order (or quadratic) polynomial function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512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508768"/>
              </p:ext>
            </p:extLst>
          </p:nvPr>
        </p:nvGraphicFramePr>
        <p:xfrm>
          <a:off x="332788" y="2476500"/>
          <a:ext cx="19224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8" name="Equation" r:id="rId6" imgW="965200" imgH="241300" progId="Equation.3">
                  <p:embed/>
                </p:oleObj>
              </mc:Choice>
              <mc:Fallback>
                <p:oleObj name="Equation" r:id="rId6" imgW="965200" imgH="241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88" y="2476500"/>
                        <a:ext cx="19224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TextBox 9"/>
          <p:cNvSpPr txBox="1">
            <a:spLocks noChangeArrowheads="1"/>
          </p:cNvSpPr>
          <p:nvPr/>
        </p:nvSpPr>
        <p:spPr bwMode="auto">
          <a:xfrm>
            <a:off x="2282960" y="2476500"/>
            <a:ext cx="19143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, defined as:</a:t>
            </a:r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6927280"/>
              </p:ext>
            </p:extLst>
          </p:nvPr>
        </p:nvGraphicFramePr>
        <p:xfrm>
          <a:off x="1600200" y="3202352"/>
          <a:ext cx="482123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79" name="Equation" r:id="rId8" imgW="1651000" imgH="279400" progId="Equation.3">
                  <p:embed/>
                </p:oleObj>
              </mc:Choice>
              <mc:Fallback>
                <p:oleObj name="Equation" r:id="rId8" imgW="1651000" imgH="279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02352"/>
                        <a:ext cx="4821238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TextBox 12"/>
          <p:cNvSpPr txBox="1">
            <a:spLocks noChangeArrowheads="1"/>
          </p:cNvSpPr>
          <p:nvPr/>
        </p:nvSpPr>
        <p:spPr bwMode="auto">
          <a:xfrm>
            <a:off x="8413750" y="3372214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(2)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8" name="TextBox 12"/>
          <p:cNvSpPr txBox="1">
            <a:spLocks noChangeArrowheads="1"/>
          </p:cNvSpPr>
          <p:nvPr/>
        </p:nvSpPr>
        <p:spPr bwMode="auto">
          <a:xfrm>
            <a:off x="653701" y="5816947"/>
            <a:ext cx="80826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which can also be symbolically represented in Figure 1.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0401F-C05E-4E4F-97E2-F1C82F0D262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615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0950351"/>
              </p:ext>
            </p:extLst>
          </p:nvPr>
        </p:nvGraphicFramePr>
        <p:xfrm>
          <a:off x="7557971" y="783431"/>
          <a:ext cx="96361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" name="Equation" r:id="rId4" imgW="393529" imgH="228501" progId="Equation.3">
                  <p:embed/>
                </p:oleObj>
              </mc:Choice>
              <mc:Fallback>
                <p:oleObj name="Equation" r:id="rId4" imgW="393529" imgH="228501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7971" y="783431"/>
                        <a:ext cx="963612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Ομάδα 5"/>
          <p:cNvGrpSpPr/>
          <p:nvPr/>
        </p:nvGrpSpPr>
        <p:grpSpPr>
          <a:xfrm>
            <a:off x="735454" y="378619"/>
            <a:ext cx="7919156" cy="2012175"/>
            <a:chOff x="735454" y="378619"/>
            <a:chExt cx="7919156" cy="2012175"/>
          </a:xfrm>
        </p:grpSpPr>
        <p:sp>
          <p:nvSpPr>
            <p:cNvPr id="6152" name="TextBox 3"/>
            <p:cNvSpPr txBox="1">
              <a:spLocks noChangeArrowheads="1"/>
            </p:cNvSpPr>
            <p:nvPr/>
          </p:nvSpPr>
          <p:spPr bwMode="auto">
            <a:xfrm>
              <a:off x="735454" y="378619"/>
              <a:ext cx="7919156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>
                <a:defRPr/>
              </a:pPr>
              <a:r>
                <a:rPr lang="en-US" sz="2800" dirty="0">
                  <a:latin typeface="Arno Pro Caption" panose="02020502040506020403" pitchFamily="18" charset="0"/>
                </a:rPr>
                <a:t>In a similar fashion, Simpson       </a:t>
              </a:r>
              <a:r>
                <a:rPr lang="en-US" sz="2800" dirty="0" smtClean="0">
                  <a:latin typeface="Arno Pro Caption" panose="02020502040506020403" pitchFamily="18" charset="0"/>
                </a:rPr>
                <a:t>   rule </a:t>
              </a:r>
              <a:r>
                <a:rPr lang="en-US" sz="2800" dirty="0">
                  <a:latin typeface="Arno Pro Caption" panose="02020502040506020403" pitchFamily="18" charset="0"/>
                </a:rPr>
                <a:t>for integration </a:t>
              </a:r>
            </a:p>
            <a:p>
              <a:pPr algn="just">
                <a:defRPr/>
              </a:pPr>
              <a:r>
                <a:rPr lang="en-US" sz="2800" dirty="0">
                  <a:latin typeface="Arno Pro Caption" panose="02020502040506020403" pitchFamily="18" charset="0"/>
                </a:rPr>
                <a:t>can be derived by replacing the given function</a:t>
              </a:r>
            </a:p>
          </p:txBody>
        </p:sp>
        <p:sp>
          <p:nvSpPr>
            <p:cNvPr id="6154" name="TextBox 6"/>
            <p:cNvSpPr txBox="1">
              <a:spLocks noChangeArrowheads="1"/>
            </p:cNvSpPr>
            <p:nvPr/>
          </p:nvSpPr>
          <p:spPr bwMode="auto">
            <a:xfrm>
              <a:off x="735454" y="1436687"/>
              <a:ext cx="7362913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latin typeface="Arno Pro Caption" panose="02020502040506020403" pitchFamily="18" charset="0"/>
                </a:rPr>
                <a:t>with the 3</a:t>
              </a:r>
              <a:r>
                <a:rPr lang="en-US" sz="2800" baseline="30000" dirty="0">
                  <a:latin typeface="Arno Pro Caption" panose="02020502040506020403" pitchFamily="18" charset="0"/>
                </a:rPr>
                <a:t>rd</a:t>
              </a:r>
              <a:r>
                <a:rPr lang="en-US" sz="2800" dirty="0">
                  <a:latin typeface="Arno Pro Caption" panose="02020502040506020403" pitchFamily="18" charset="0"/>
                </a:rPr>
                <a:t>-order (or cubic) polynomial (passing </a:t>
              </a:r>
            </a:p>
            <a:p>
              <a:pPr>
                <a:defRPr/>
              </a:pPr>
              <a:r>
                <a:rPr lang="en-US" sz="2800" dirty="0">
                  <a:latin typeface="Arno Pro Caption" panose="02020502040506020403" pitchFamily="18" charset="0"/>
                </a:rPr>
                <a:t>through 4 known data points) function</a:t>
              </a:r>
            </a:p>
          </p:txBody>
        </p:sp>
      </p:grp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615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332385"/>
              </p:ext>
            </p:extLst>
          </p:nvPr>
        </p:nvGraphicFramePr>
        <p:xfrm>
          <a:off x="6604133" y="1861230"/>
          <a:ext cx="2132230" cy="541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" name="Equation" r:id="rId6" imgW="952087" imgH="241195" progId="Equation.3">
                  <p:embed/>
                </p:oleObj>
              </mc:Choice>
              <mc:Fallback>
                <p:oleObj name="Equation" r:id="rId6" imgW="952087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133" y="1861230"/>
                        <a:ext cx="2132230" cy="5416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6" name="TextBox 9"/>
          <p:cNvSpPr txBox="1">
            <a:spLocks noChangeArrowheads="1"/>
          </p:cNvSpPr>
          <p:nvPr/>
        </p:nvSpPr>
        <p:spPr bwMode="auto">
          <a:xfrm>
            <a:off x="735454" y="2977673"/>
            <a:ext cx="16385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defined as</a:t>
            </a:r>
          </a:p>
        </p:txBody>
      </p:sp>
      <p:sp>
        <p:nvSpPr>
          <p:cNvPr id="61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406973"/>
              </p:ext>
            </p:extLst>
          </p:nvPr>
        </p:nvGraphicFramePr>
        <p:xfrm>
          <a:off x="2819400" y="2933173"/>
          <a:ext cx="4494213" cy="276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" name="Equation" r:id="rId8" imgW="1942920" imgH="1193760" progId="Equation.DSMT4">
                  <p:embed/>
                </p:oleObj>
              </mc:Choice>
              <mc:Fallback>
                <p:oleObj name="Equation" r:id="rId8" imgW="1942920" imgH="11937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933173"/>
                        <a:ext cx="4494213" cy="2760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9" name="TextBox 14"/>
          <p:cNvSpPr txBox="1">
            <a:spLocks noChangeArrowheads="1"/>
          </p:cNvSpPr>
          <p:nvPr/>
        </p:nvSpPr>
        <p:spPr bwMode="auto">
          <a:xfrm>
            <a:off x="7557971" y="4034576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(3)</a:t>
            </a:r>
          </a:p>
        </p:txBody>
      </p:sp>
      <p:graphicFrame>
        <p:nvGraphicFramePr>
          <p:cNvPr id="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483369"/>
              </p:ext>
            </p:extLst>
          </p:nvPr>
        </p:nvGraphicFramePr>
        <p:xfrm>
          <a:off x="5105400" y="304007"/>
          <a:ext cx="471487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4" name="Equation" r:id="rId10" imgW="266469" imgH="342603" progId="Equation.3">
                  <p:embed/>
                </p:oleObj>
              </mc:Choice>
              <mc:Fallback>
                <p:oleObj name="Equation" r:id="rId10" imgW="266469" imgH="342603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04007"/>
                        <a:ext cx="471487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290320-CBA7-429E-9E08-1DAF8CF6FF4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175" name="TextBox 3"/>
          <p:cNvSpPr txBox="1">
            <a:spLocks noChangeArrowheads="1"/>
          </p:cNvSpPr>
          <p:nvPr/>
        </p:nvSpPr>
        <p:spPr bwMode="auto">
          <a:xfrm>
            <a:off x="263236" y="374073"/>
            <a:ext cx="16033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 dirty="0">
                <a:latin typeface="Arno Pro Caption" panose="02020502040506020403" pitchFamily="18" charset="0"/>
              </a:rPr>
              <a:t>Method 1</a:t>
            </a:r>
            <a:endParaRPr lang="en-US" sz="2800" dirty="0">
              <a:latin typeface="Arno Pro Caption" panose="02020502040506020403" pitchFamily="18" charset="0"/>
            </a:endParaRPr>
          </a:p>
        </p:txBody>
      </p:sp>
      <p:sp>
        <p:nvSpPr>
          <p:cNvPr id="7176" name="TextBox 4"/>
          <p:cNvSpPr txBox="1">
            <a:spLocks noChangeArrowheads="1"/>
          </p:cNvSpPr>
          <p:nvPr/>
        </p:nvSpPr>
        <p:spPr bwMode="auto">
          <a:xfrm>
            <a:off x="152400" y="1046957"/>
            <a:ext cx="8839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unknown coefficients                           </a:t>
            </a:r>
            <a:r>
              <a:rPr lang="en-US" sz="2800" dirty="0" smtClean="0">
                <a:latin typeface="Arno Pro Caption" panose="02020502040506020403" pitchFamily="18" charset="0"/>
              </a:rPr>
              <a:t>       (</a:t>
            </a:r>
            <a:r>
              <a:rPr lang="en-US" sz="2800" dirty="0">
                <a:latin typeface="Arno Pro Caption" panose="02020502040506020403" pitchFamily="18" charset="0"/>
              </a:rPr>
              <a:t>in Eq. (3))</a:t>
            </a:r>
          </a:p>
          <a:p>
            <a:pPr>
              <a:defRPr/>
            </a:pPr>
            <a:r>
              <a:rPr lang="en-US" sz="2800" dirty="0" smtClean="0">
                <a:latin typeface="Arno Pro Caption" panose="02020502040506020403" pitchFamily="18" charset="0"/>
              </a:rPr>
              <a:t>can </a:t>
            </a:r>
            <a:r>
              <a:rPr lang="en-US" sz="2800" dirty="0">
                <a:latin typeface="Arno Pro Caption" panose="02020502040506020403" pitchFamily="18" charset="0"/>
              </a:rPr>
              <a:t>be obtained by substituting 4 known coordinate data </a:t>
            </a:r>
          </a:p>
          <a:p>
            <a:pPr>
              <a:defRPr/>
            </a:pPr>
            <a:r>
              <a:rPr lang="en-US" sz="2800" dirty="0" smtClean="0">
                <a:latin typeface="Arno Pro Caption" panose="02020502040506020403" pitchFamily="18" charset="0"/>
              </a:rPr>
              <a:t>points</a:t>
            </a:r>
            <a:endParaRPr lang="en-US" sz="2800" dirty="0">
              <a:latin typeface="Arno Pro Caption" panose="02020502040506020403" pitchFamily="18" charset="0"/>
            </a:endParaRPr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717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3636036"/>
              </p:ext>
            </p:extLst>
          </p:nvPr>
        </p:nvGraphicFramePr>
        <p:xfrm>
          <a:off x="4038600" y="999332"/>
          <a:ext cx="25479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5" name="Equation" r:id="rId4" imgW="952200" imgH="228600" progId="Equation.DSMT4">
                  <p:embed/>
                </p:oleObj>
              </mc:Choice>
              <mc:Fallback>
                <p:oleObj name="Equation" r:id="rId4" imgW="9522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999332"/>
                        <a:ext cx="25479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891887"/>
              </p:ext>
            </p:extLst>
          </p:nvPr>
        </p:nvGraphicFramePr>
        <p:xfrm>
          <a:off x="1295400" y="1872116"/>
          <a:ext cx="7416800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6" name="Equation" r:id="rId6" imgW="3174840" imgH="279360" progId="Equation.DSMT4">
                  <p:embed/>
                </p:oleObj>
              </mc:Choice>
              <mc:Fallback>
                <p:oleObj name="Equation" r:id="rId6" imgW="317484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72116"/>
                        <a:ext cx="7416800" cy="650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9" name="TextBox 9"/>
          <p:cNvSpPr txBox="1">
            <a:spLocks noChangeArrowheads="1"/>
          </p:cNvSpPr>
          <p:nvPr/>
        </p:nvSpPr>
        <p:spPr bwMode="auto">
          <a:xfrm>
            <a:off x="216262" y="2831857"/>
            <a:ext cx="379462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into Eq. (3), as following</a:t>
            </a:r>
          </a:p>
        </p:txBody>
      </p:sp>
      <p:sp>
        <p:nvSpPr>
          <p:cNvPr id="71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282963"/>
              </p:ext>
            </p:extLst>
          </p:nvPr>
        </p:nvGraphicFramePr>
        <p:xfrm>
          <a:off x="2216150" y="3749675"/>
          <a:ext cx="456565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27" name="Equation" r:id="rId8" imgW="2031840" imgH="1015920" progId="Equation.DSMT4">
                  <p:embed/>
                </p:oleObj>
              </mc:Choice>
              <mc:Fallback>
                <p:oleObj name="Equation" r:id="rId8" imgW="2031840" imgH="101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3749675"/>
                        <a:ext cx="456565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1" name="TextBox 12"/>
          <p:cNvSpPr txBox="1">
            <a:spLocks noChangeArrowheads="1"/>
          </p:cNvSpPr>
          <p:nvPr/>
        </p:nvSpPr>
        <p:spPr bwMode="auto">
          <a:xfrm>
            <a:off x="7926847" y="4631432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(4)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8DFB25-9C98-4550-9006-A550C8CC4AE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8198" name="TextBox 3"/>
          <p:cNvSpPr txBox="1">
            <a:spLocks noChangeArrowheads="1"/>
          </p:cNvSpPr>
          <p:nvPr/>
        </p:nvSpPr>
        <p:spPr bwMode="auto">
          <a:xfrm>
            <a:off x="381000" y="469184"/>
            <a:ext cx="67698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Eq. (4) can be expressed in matrix notation as</a:t>
            </a:r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81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7000450"/>
              </p:ext>
            </p:extLst>
          </p:nvPr>
        </p:nvGraphicFramePr>
        <p:xfrm>
          <a:off x="2411173" y="1314450"/>
          <a:ext cx="3748088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0" name="Equation" r:id="rId4" imgW="1981080" imgH="965160" progId="Equation.DSMT4">
                  <p:embed/>
                </p:oleObj>
              </mc:Choice>
              <mc:Fallback>
                <p:oleObj name="Equation" r:id="rId4" imgW="1981080" imgH="965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173" y="1314450"/>
                        <a:ext cx="3748088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Box 6"/>
          <p:cNvSpPr txBox="1">
            <a:spLocks noChangeArrowheads="1"/>
          </p:cNvSpPr>
          <p:nvPr/>
        </p:nvSpPr>
        <p:spPr bwMode="auto">
          <a:xfrm>
            <a:off x="228600" y="3465296"/>
            <a:ext cx="78774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The above Eq. (5) can be symbolically represented as</a:t>
            </a:r>
          </a:p>
        </p:txBody>
      </p:sp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662587"/>
              </p:ext>
            </p:extLst>
          </p:nvPr>
        </p:nvGraphicFramePr>
        <p:xfrm>
          <a:off x="3373198" y="4068763"/>
          <a:ext cx="2376488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1" name="Equation" r:id="rId6" imgW="1002960" imgH="279360" progId="Equation.DSMT4">
                  <p:embed/>
                </p:oleObj>
              </mc:Choice>
              <mc:Fallback>
                <p:oleObj name="Equation" r:id="rId6" imgW="100296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3198" y="4068763"/>
                        <a:ext cx="2376488" cy="65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sp>
        <p:nvSpPr>
          <p:cNvPr id="8203" name="TextBox 10"/>
          <p:cNvSpPr txBox="1">
            <a:spLocks noChangeArrowheads="1"/>
          </p:cNvSpPr>
          <p:nvPr/>
        </p:nvSpPr>
        <p:spPr bwMode="auto">
          <a:xfrm>
            <a:off x="8430973" y="1905000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(5)</a:t>
            </a:r>
          </a:p>
        </p:txBody>
      </p:sp>
      <p:sp>
        <p:nvSpPr>
          <p:cNvPr id="8204" name="TextBox 11"/>
          <p:cNvSpPr txBox="1">
            <a:spLocks noChangeArrowheads="1"/>
          </p:cNvSpPr>
          <p:nvPr/>
        </p:nvSpPr>
        <p:spPr bwMode="auto">
          <a:xfrm>
            <a:off x="8430973" y="4124325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latin typeface="Arno Pro Caption" panose="02020502040506020403" pitchFamily="18" charset="0"/>
              </a:rPr>
              <a:t>(6)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85A79B-0BD6-49A6-B18E-09E28F78573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9222" name="TextBox 3"/>
          <p:cNvSpPr txBox="1">
            <a:spLocks noChangeArrowheads="1"/>
          </p:cNvSpPr>
          <p:nvPr/>
        </p:nvSpPr>
        <p:spPr bwMode="auto">
          <a:xfrm>
            <a:off x="590550" y="381000"/>
            <a:ext cx="10967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Thus, </a:t>
            </a:r>
          </a:p>
        </p:txBody>
      </p:sp>
      <p:graphicFrame>
        <p:nvGraphicFramePr>
          <p:cNvPr id="92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26356"/>
              </p:ext>
            </p:extLst>
          </p:nvPr>
        </p:nvGraphicFramePr>
        <p:xfrm>
          <a:off x="2667000" y="457200"/>
          <a:ext cx="2595562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2" name="Equation" r:id="rId4" imgW="1282680" imgH="939600" progId="Equation.DSMT4">
                  <p:embed/>
                </p:oleObj>
              </mc:Choice>
              <mc:Fallback>
                <p:oleObj name="Equation" r:id="rId4" imgW="128268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57200"/>
                        <a:ext cx="2595562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TextBox 5"/>
          <p:cNvSpPr txBox="1">
            <a:spLocks noChangeArrowheads="1"/>
          </p:cNvSpPr>
          <p:nvPr/>
        </p:nvSpPr>
        <p:spPr bwMode="auto">
          <a:xfrm>
            <a:off x="325437" y="2600325"/>
            <a:ext cx="62488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latin typeface="Arno Pro Caption" panose="02020502040506020403" pitchFamily="18" charset="0"/>
              </a:rPr>
              <a:t>Substituting Eq. (7) into Eq. (3), one gets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985085"/>
              </p:ext>
            </p:extLst>
          </p:nvPr>
        </p:nvGraphicFramePr>
        <p:xfrm>
          <a:off x="1631950" y="3533775"/>
          <a:ext cx="4749800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3" name="Equation" r:id="rId6" imgW="1917360" imgH="291960" progId="Equation.DSMT4">
                  <p:embed/>
                </p:oleObj>
              </mc:Choice>
              <mc:Fallback>
                <p:oleObj name="Equation" r:id="rId6" imgW="1917360" imgH="2919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3533775"/>
                        <a:ext cx="4749800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Box 8"/>
          <p:cNvSpPr txBox="1">
            <a:spLocks noChangeArrowheads="1"/>
          </p:cNvSpPr>
          <p:nvPr/>
        </p:nvSpPr>
        <p:spPr bwMode="auto">
          <a:xfrm>
            <a:off x="8386762" y="1143000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(7)</a:t>
            </a:r>
          </a:p>
        </p:txBody>
      </p:sp>
      <p:sp>
        <p:nvSpPr>
          <p:cNvPr id="9226" name="TextBox 9"/>
          <p:cNvSpPr txBox="1">
            <a:spLocks noChangeArrowheads="1"/>
          </p:cNvSpPr>
          <p:nvPr/>
        </p:nvSpPr>
        <p:spPr bwMode="auto">
          <a:xfrm>
            <a:off x="8386762" y="3667125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(8)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D0DC58-A32F-4C1B-98ED-CF00A37F20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0246" name="TextBox 3"/>
          <p:cNvSpPr txBox="1">
            <a:spLocks noChangeArrowheads="1"/>
          </p:cNvSpPr>
          <p:nvPr/>
        </p:nvSpPr>
        <p:spPr bwMode="auto">
          <a:xfrm>
            <a:off x="571500" y="457201"/>
            <a:ext cx="494237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u="sng" dirty="0">
                <a:latin typeface="Arno Pro Caption" panose="02020502040506020403" pitchFamily="18" charset="0"/>
              </a:rPr>
              <a:t>Remarks</a:t>
            </a:r>
            <a:endParaRPr lang="en-US" sz="2800" dirty="0"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As indicated in Figure 1, one has</a:t>
            </a:r>
          </a:p>
        </p:txBody>
      </p:sp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1024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0318580"/>
              </p:ext>
            </p:extLst>
          </p:nvPr>
        </p:nvGraphicFramePr>
        <p:xfrm>
          <a:off x="2057400" y="1752600"/>
          <a:ext cx="4364037" cy="277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6" name="Equation" r:id="rId4" imgW="2323800" imgH="1473120" progId="Equation.DSMT4">
                  <p:embed/>
                </p:oleObj>
              </mc:Choice>
              <mc:Fallback>
                <p:oleObj name="Equation" r:id="rId4" imgW="2323800" imgH="14731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0"/>
                        <a:ext cx="4364037" cy="277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TextBox 6"/>
          <p:cNvSpPr txBox="1">
            <a:spLocks noChangeArrowheads="1"/>
          </p:cNvSpPr>
          <p:nvPr/>
        </p:nvSpPr>
        <p:spPr bwMode="auto">
          <a:xfrm>
            <a:off x="222710" y="4724400"/>
            <a:ext cx="816120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With the help from MATLAB  [2], the unknown vector</a:t>
            </a: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       (shown in Eq. 7) can be solved. </a:t>
            </a:r>
          </a:p>
        </p:txBody>
      </p:sp>
      <p:sp>
        <p:nvSpPr>
          <p:cNvPr id="1024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8646795"/>
              </p:ext>
            </p:extLst>
          </p:nvPr>
        </p:nvGraphicFramePr>
        <p:xfrm>
          <a:off x="361950" y="5194526"/>
          <a:ext cx="4191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7" name="Equation" r:id="rId6" imgW="139639" imgH="190417" progId="Equation.3">
                  <p:embed/>
                </p:oleObj>
              </mc:Choice>
              <mc:Fallback>
                <p:oleObj name="Equation" r:id="rId6" imgW="139639" imgH="1904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5194526"/>
                        <a:ext cx="41910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Box 9"/>
          <p:cNvSpPr txBox="1">
            <a:spLocks noChangeArrowheads="1"/>
          </p:cNvSpPr>
          <p:nvPr/>
        </p:nvSpPr>
        <p:spPr bwMode="auto">
          <a:xfrm>
            <a:off x="7620000" y="2876549"/>
            <a:ext cx="6783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latin typeface="Arno Pro Caption" panose="02020502040506020403" pitchFamily="18" charset="0"/>
              </a:rPr>
              <a:t>(9)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87117E-A868-40CD-B55E-544D14D8C4D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56671" y="452597"/>
            <a:ext cx="815392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u="sng" dirty="0">
                <a:latin typeface="Arno Pro Caption" panose="02020502040506020403" pitchFamily="18" charset="0"/>
              </a:rPr>
              <a:t>Method </a:t>
            </a:r>
            <a:r>
              <a:rPr lang="en-US" sz="2800" u="sng" dirty="0" smtClean="0">
                <a:latin typeface="Arno Pro Caption" panose="02020502040506020403" pitchFamily="18" charset="0"/>
              </a:rPr>
              <a:t>2</a:t>
            </a:r>
          </a:p>
          <a:p>
            <a:pPr>
              <a:defRPr/>
            </a:pPr>
            <a:endParaRPr lang="en-US" sz="2800" dirty="0">
              <a:latin typeface="Arno Pro Caption" panose="02020502040506020403" pitchFamily="18" charset="0"/>
            </a:endParaRPr>
          </a:p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Using Lagrange interpolation, the cubic polynomial </a:t>
            </a:r>
          </a:p>
          <a:p>
            <a:pPr>
              <a:defRPr/>
            </a:pPr>
            <a:r>
              <a:rPr lang="en-US" sz="2800" dirty="0" smtClean="0">
                <a:latin typeface="Arno Pro Caption" panose="02020502040506020403" pitchFamily="18" charset="0"/>
              </a:rPr>
              <a:t>function                  </a:t>
            </a:r>
            <a:r>
              <a:rPr lang="en-US" altLang="el-GR" sz="2800" dirty="0">
                <a:latin typeface="Arno Pro Caption" panose="02020502040506020403" pitchFamily="18" charset="0"/>
              </a:rPr>
              <a:t>that passes through 4 data </a:t>
            </a:r>
            <a:r>
              <a:rPr lang="en-US" altLang="el-GR" sz="2800" dirty="0" smtClean="0">
                <a:latin typeface="Arno Pro Caption" panose="02020502040506020403" pitchFamily="18" charset="0"/>
              </a:rPr>
              <a:t>points </a:t>
            </a:r>
            <a:r>
              <a:rPr lang="en-US" sz="2800" dirty="0" smtClean="0">
                <a:latin typeface="Arno Pro Caption" panose="02020502040506020403" pitchFamily="18" charset="0"/>
              </a:rPr>
              <a:t>(</a:t>
            </a:r>
            <a:r>
              <a:rPr lang="en-US" sz="2800" dirty="0">
                <a:latin typeface="Arno Pro Caption" panose="02020502040506020403" pitchFamily="18" charset="0"/>
              </a:rPr>
              <a:t>see Figure 1) can be explicitly given </a:t>
            </a:r>
            <a:r>
              <a:rPr lang="en-US" sz="2800" dirty="0" smtClean="0">
                <a:latin typeface="Arno Pro Caption" panose="02020502040506020403" pitchFamily="18" charset="0"/>
              </a:rPr>
              <a:t>as</a:t>
            </a:r>
            <a:endParaRPr lang="en-US" sz="2800" dirty="0">
              <a:latin typeface="Arno Pro Caption" panose="02020502040506020403" pitchFamily="18" charset="0"/>
            </a:endParaRPr>
          </a:p>
        </p:txBody>
      </p:sp>
      <p:sp>
        <p:nvSpPr>
          <p:cNvPr id="1126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1616152"/>
              </p:ext>
            </p:extLst>
          </p:nvPr>
        </p:nvGraphicFramePr>
        <p:xfrm>
          <a:off x="1828800" y="1752600"/>
          <a:ext cx="1184457" cy="53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1" name="Equation" r:id="rId4" imgW="533169" imgH="241195" progId="Equation.DSMT4">
                  <p:embed/>
                </p:oleObj>
              </mc:Choice>
              <mc:Fallback>
                <p:oleObj name="Equation" r:id="rId4" imgW="533169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752600"/>
                        <a:ext cx="1184457" cy="53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l-GR" altLang="el-GR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6370764"/>
              </p:ext>
            </p:extLst>
          </p:nvPr>
        </p:nvGraphicFramePr>
        <p:xfrm>
          <a:off x="474662" y="3185829"/>
          <a:ext cx="8194675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2" name="Equation" r:id="rId6" imgW="4889160" imgH="965160" progId="Equation.DSMT4">
                  <p:embed/>
                </p:oleObj>
              </mc:Choice>
              <mc:Fallback>
                <p:oleObj name="Equation" r:id="rId6" imgW="4889160" imgH="965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" y="3185829"/>
                        <a:ext cx="8194675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TextBox 10"/>
          <p:cNvSpPr txBox="1">
            <a:spLocks noChangeArrowheads="1"/>
          </p:cNvSpPr>
          <p:nvPr/>
        </p:nvSpPr>
        <p:spPr bwMode="auto">
          <a:xfrm>
            <a:off x="8135937" y="4874634"/>
            <a:ext cx="850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latin typeface="Arno Pro Caption" panose="02020502040506020403" pitchFamily="18" charset="0"/>
              </a:rPr>
              <a:t>(10)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SKIPREMAININGRACESLIDES" val="True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ADVANCEDSETTINGSVIEW" val="False"/>
  <p:tag name="FIBDISPLAYKEYWORDS" val="True"/>
  <p:tag name="PRRESPONSE4" val="7"/>
  <p:tag name="PRRESPONSE8" val="3"/>
  <p:tag name="TPVERSION" val="2008"/>
  <p:tag name="BULLETTYPE" val="3"/>
  <p:tag name="RESPCOUNTERFORMAT" val="0"/>
  <p:tag name="BACKUPSESSIONS" val="True"/>
  <p:tag name="ROTATIONINTERVAL" val="2"/>
  <p:tag name="RACEANIMATIONSPEED" val="3"/>
  <p:tag name="BUBBLESIZEVISIBLE" val="True"/>
  <p:tag name="CUSTOMCELLFORECOLOR" val="-16777216"/>
  <p:tag name="USESCHEMECOLORS" val="True"/>
  <p:tag name="AUTOSIZEGRID" val="True"/>
  <p:tag name="CHARTLABELS" val="1"/>
  <p:tag name="INCLUDEPPT" val="True"/>
  <p:tag name="ZEROBASED" val="False"/>
  <p:tag name="FIBNUMRESULTS" val="5"/>
  <p:tag name="PRRESPONSE3" val="8"/>
  <p:tag name="PRRESPONSE9" val="2"/>
  <p:tag name="SHOWBARVISIBLE" val="True"/>
  <p:tag name="RESPCOUNTERSTYLE" val="-1"/>
  <p:tag name="BACKUPMAINTENANCE" val="7"/>
  <p:tag name="RACEENDPOINTS" val="100"/>
  <p:tag name="MAXRESPONDERS" val="5"/>
  <p:tag name="CUSTOMCELLBACKCOLOR1" val="-657956"/>
  <p:tag name="DISPLAYDEVICEID" val="True"/>
  <p:tag name="CHARTCOLORS" val="0"/>
  <p:tag name="CORRECTPOINTVALUE" val="100"/>
  <p:tag name="CHARTSCALE" val="True"/>
  <p:tag name="PRRESPONSE2" val="9"/>
  <p:tag name="PRRESPONSE10" val="1"/>
  <p:tag name="ANSWERNOWSTYLE" val="-1"/>
  <p:tag name="NUMRESPONSES" val="1"/>
  <p:tag name="RACERSMAXDISPLAYED" val="5"/>
  <p:tag name="BUBBLEGROUPING" val="3"/>
  <p:tag name="DISPLAYDEVICENUMBER" val="True"/>
  <p:tag name="RESETCHARTS" val="True"/>
  <p:tag name="REALTIMEBACKUP" val="False"/>
  <p:tag name="PRRESPONSE1" val="10"/>
  <p:tag name="SHOWFLASHWARNING" val="True"/>
  <p:tag name="COUNTDOWNSECONDS" val="10"/>
  <p:tag name="AUTOUPDATEALIASES" val="True"/>
  <p:tag name="CUSTOMGRIDBACKCOLOR" val="-2830136"/>
  <p:tag name="GRIDSIZE" val="{Width=800, Height=600}"/>
  <p:tag name="INCORRECTPOINTVALUE" val="0"/>
  <p:tag name="PRRESPONSE5" val="6"/>
  <p:tag name="USESECONDARYMONITOR" val="True"/>
  <p:tag name="REVIEWONLY" val="False"/>
  <p:tag name="CUSTOMCELLBACKCOLOR3" val="-268652"/>
  <p:tag name="MULTIRESPDIVISOR" val="1"/>
  <p:tag name="FIBINCLUDEOTHER" val="True"/>
  <p:tag name="COUNTDOWNSTYLE" val="-1"/>
  <p:tag name="TEAMSINLEADERBOARD" val="5"/>
  <p:tag name="GRIDPOSITION" val="1"/>
  <p:tag name="PRRESPONSE6" val="5"/>
  <p:tag name="CHARTVALUEFORMAT" val="0%"/>
  <p:tag name="GRIDOPACITY" val="90"/>
  <p:tag name="PRRESPONSE7" val="4"/>
  <p:tag name="BUBBLEVALUEFORMAT" val="0.0"/>
  <p:tag name="FIBDISPLAYRESULTS" val="True"/>
  <p:tag name="CUSTOMCELLBACKCOLOR4" val="-8355712"/>
  <p:tag name="INPUTSOURCE" val="1"/>
  <p:tag name="POWERPOINTVERSION" val="12.0"/>
  <p:tag name="PARTICIPANTSINLEADERBOARD" val="5"/>
  <p:tag name="AUTOADJUSTPARTRANGE" val="True"/>
  <p:tag name="PARTLISTDEFAULT" val="1"/>
  <p:tag name="DELIMITERS" val="3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1_Blends">
  <a:themeElements>
    <a:clrScheme name="1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9214</TotalTime>
  <Words>1037</Words>
  <Application>Microsoft Office PowerPoint</Application>
  <PresentationFormat>On-screen Show (4:3)</PresentationFormat>
  <Paragraphs>158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Arno Pro Caption</vt:lpstr>
      <vt:lpstr>Tahoma</vt:lpstr>
      <vt:lpstr>Times New Roman</vt:lpstr>
      <vt:lpstr>Wingdings</vt:lpstr>
      <vt:lpstr>1_Blends</vt:lpstr>
      <vt:lpstr>Blends</vt:lpstr>
      <vt:lpstr>Equation</vt:lpstr>
      <vt:lpstr>Simpson       Rule For Integration </vt:lpstr>
      <vt:lpstr>Introduction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Remarks</vt:lpstr>
      <vt:lpstr>PowerPoint Presentation</vt:lpstr>
      <vt:lpstr>PowerPoint Presentation</vt:lpstr>
      <vt:lpstr>PowerPoint Presentation</vt:lpstr>
      <vt:lpstr>PowerPoint Presentation</vt:lpstr>
    </vt:vector>
  </TitlesOfParts>
  <Manager>Autar Kaw</Manager>
  <Company>http://numericalmethods.eng.usf.edu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Fourier Series</dc:title>
  <dc:subject>Fast Fourier Transform</dc:subject>
  <dc:creator>Duc Nguyen</dc:creator>
  <cp:keywords>Fourier Series, Fourier Transform</cp:keywords>
  <dc:description>Powerpoint presentation on an Introduction to Fourier Series</dc:description>
  <cp:lastModifiedBy>Λογαριασμός Microsoft</cp:lastModifiedBy>
  <cp:revision>431</cp:revision>
  <cp:lastPrinted>1999-03-26T19:03:37Z</cp:lastPrinted>
  <dcterms:created xsi:type="dcterms:W3CDTF">1998-11-18T16:33:10Z</dcterms:created>
  <dcterms:modified xsi:type="dcterms:W3CDTF">2024-04-07T11:10:09Z</dcterms:modified>
  <cp:category>Numerical Methods</cp:category>
</cp:coreProperties>
</file>