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948" r:id="rId1"/>
  </p:sldMasterIdLst>
  <p:notesMasterIdLst>
    <p:notesMasterId r:id="rId41"/>
  </p:notesMasterIdLst>
  <p:handoutMasterIdLst>
    <p:handoutMasterId r:id="rId42"/>
  </p:handoutMasterIdLst>
  <p:sldIdLst>
    <p:sldId id="256" r:id="rId2"/>
    <p:sldId id="423" r:id="rId3"/>
    <p:sldId id="426" r:id="rId4"/>
    <p:sldId id="428" r:id="rId5"/>
    <p:sldId id="427" r:id="rId6"/>
    <p:sldId id="429" r:id="rId7"/>
    <p:sldId id="430" r:id="rId8"/>
    <p:sldId id="431" r:id="rId9"/>
    <p:sldId id="432" r:id="rId10"/>
    <p:sldId id="433" r:id="rId11"/>
    <p:sldId id="434" r:id="rId12"/>
    <p:sldId id="435" r:id="rId13"/>
    <p:sldId id="436" r:id="rId14"/>
    <p:sldId id="437" r:id="rId15"/>
    <p:sldId id="438" r:id="rId16"/>
    <p:sldId id="439" r:id="rId17"/>
    <p:sldId id="447" r:id="rId18"/>
    <p:sldId id="448" r:id="rId19"/>
    <p:sldId id="449" r:id="rId20"/>
    <p:sldId id="450" r:id="rId21"/>
    <p:sldId id="452" r:id="rId22"/>
    <p:sldId id="454" r:id="rId23"/>
    <p:sldId id="461" r:id="rId24"/>
    <p:sldId id="451" r:id="rId25"/>
    <p:sldId id="455" r:id="rId26"/>
    <p:sldId id="462" r:id="rId27"/>
    <p:sldId id="467" r:id="rId28"/>
    <p:sldId id="456" r:id="rId29"/>
    <p:sldId id="457" r:id="rId30"/>
    <p:sldId id="464" r:id="rId31"/>
    <p:sldId id="458" r:id="rId32"/>
    <p:sldId id="459" r:id="rId33"/>
    <p:sldId id="460" r:id="rId34"/>
    <p:sldId id="465" r:id="rId35"/>
    <p:sldId id="466" r:id="rId36"/>
    <p:sldId id="440" r:id="rId37"/>
    <p:sldId id="441" r:id="rId38"/>
    <p:sldId id="445" r:id="rId39"/>
    <p:sldId id="446" r:id="rId40"/>
  </p:sldIdLst>
  <p:sldSz cx="9144000" cy="6858000" type="screen4x3"/>
  <p:notesSz cx="6797675"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hi Revithiadou" initials="AR" lastIdx="16" clrIdx="0"/>
  <p:cmAuthor id="1" name="Maria"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p:scale>
          <a:sx n="100" d="100"/>
          <a:sy n="100" d="100"/>
        </p:scale>
        <p:origin x="-2656" y="-7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24"/>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ED6002C-CDA4-4A54-B1FA-054F574F8C9C}" type="datetimeFigureOut">
              <a:rPr lang="el-GR" smtClean="0"/>
              <a:t>23/10/19</a:t>
            </a:fld>
            <a:endParaRPr lang="el-GR"/>
          </a:p>
        </p:txBody>
      </p:sp>
      <p:sp>
        <p:nvSpPr>
          <p:cNvPr id="4" name="Θέση υποσέλιδου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AEEAF95-6C60-4F61-A1ED-C2D83C257FB8}" type="slidenum">
              <a:rPr lang="el-GR" smtClean="0"/>
              <a:t>‹#›</a:t>
            </a:fld>
            <a:endParaRPr lang="el-GR"/>
          </a:p>
        </p:txBody>
      </p:sp>
    </p:spTree>
    <p:extLst>
      <p:ext uri="{BB962C8B-B14F-4D97-AF65-F5344CB8AC3E}">
        <p14:creationId xmlns:p14="http://schemas.microsoft.com/office/powerpoint/2010/main" val="4076249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C5D400-89D4-4574-906C-A0AC53A11C58}" type="datetimeFigureOut">
              <a:rPr lang="el-GR" smtClean="0"/>
              <a:pPr/>
              <a:t>23/10/19</a:t>
            </a:fld>
            <a:endParaRPr lang="el-GR"/>
          </a:p>
        </p:txBody>
      </p:sp>
      <p:sp>
        <p:nvSpPr>
          <p:cNvPr id="4" name="Θέση εικόνας διαφάνειας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8C03D88-FFFB-45B4-9E8C-740A278F6484}" type="slidenum">
              <a:rPr lang="el-GR" smtClean="0"/>
              <a:pPr/>
              <a:t>‹#›</a:t>
            </a:fld>
            <a:endParaRPr lang="el-GR"/>
          </a:p>
        </p:txBody>
      </p:sp>
    </p:spTree>
    <p:extLst>
      <p:ext uri="{BB962C8B-B14F-4D97-AF65-F5344CB8AC3E}">
        <p14:creationId xmlns:p14="http://schemas.microsoft.com/office/powerpoint/2010/main" val="371558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8C03D88-FFFB-45B4-9E8C-740A278F6484}"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5D736D6-AA3E-2F4D-A06E-1DC57BA14135}" type="slidenum">
              <a:rPr lang="en-GB"/>
              <a:pPr/>
              <a:t>32</a:t>
            </a:fld>
            <a:endParaRPr lang="en-GB"/>
          </a:p>
        </p:txBody>
      </p:sp>
      <p:sp>
        <p:nvSpPr>
          <p:cNvPr id="82945"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2946"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32658E2-2597-DA45-A802-A11E0B7C37F8}" type="slidenum">
              <a:rPr lang="en-GB"/>
              <a:pPr/>
              <a:t>33</a:t>
            </a:fld>
            <a:endParaRPr lang="en-GB"/>
          </a:p>
        </p:txBody>
      </p:sp>
      <p:sp>
        <p:nvSpPr>
          <p:cNvPr id="83969"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3970"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dt"/>
          </p:nvPr>
        </p:nvSpPr>
        <p:spPr>
          <a:ln/>
        </p:spPr>
        <p:txBody>
          <a:bodyPr/>
          <a:lstStyle/>
          <a:p>
            <a:r>
              <a:rPr lang="el-GR"/>
              <a:t>13/03/12</a:t>
            </a:r>
          </a:p>
        </p:txBody>
      </p:sp>
      <p:sp>
        <p:nvSpPr>
          <p:cNvPr id="7" name="Rectangle 9"/>
          <p:cNvSpPr>
            <a:spLocks noGrp="1" noChangeArrowheads="1"/>
          </p:cNvSpPr>
          <p:nvPr>
            <p:ph type="sldNum"/>
          </p:nvPr>
        </p:nvSpPr>
        <p:spPr>
          <a:ln/>
        </p:spPr>
        <p:txBody>
          <a:bodyPr/>
          <a:lstStyle/>
          <a:p>
            <a:fld id="{22F44F69-9B37-1B48-B983-2C032BEE5597}" type="slidenum">
              <a:rPr lang="el-GR"/>
              <a:pPr/>
              <a:t>36</a:t>
            </a:fld>
            <a:endParaRPr lang="el-GR"/>
          </a:p>
        </p:txBody>
      </p:sp>
      <p:sp>
        <p:nvSpPr>
          <p:cNvPr id="35841" name="Text Box 1"/>
          <p:cNvSpPr txBox="1">
            <a:spLocks noGrp="1" noRot="1" noChangeAspect="1" noChangeArrowheads="1"/>
          </p:cNvSpPr>
          <p:nvPr>
            <p:ph type="sldImg"/>
          </p:nvPr>
        </p:nvSpPr>
        <p:spPr bwMode="auto">
          <a:xfrm>
            <a:off x="915988"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bwMode="auto">
          <a:xfrm>
            <a:off x="679768" y="4716696"/>
            <a:ext cx="5438140" cy="44668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dt"/>
          </p:nvPr>
        </p:nvSpPr>
        <p:spPr>
          <a:ln/>
        </p:spPr>
        <p:txBody>
          <a:bodyPr/>
          <a:lstStyle/>
          <a:p>
            <a:r>
              <a:rPr lang="el-GR"/>
              <a:t>13/03/12</a:t>
            </a:r>
          </a:p>
        </p:txBody>
      </p:sp>
      <p:sp>
        <p:nvSpPr>
          <p:cNvPr id="7" name="Rectangle 9"/>
          <p:cNvSpPr>
            <a:spLocks noGrp="1" noChangeArrowheads="1"/>
          </p:cNvSpPr>
          <p:nvPr>
            <p:ph type="sldNum"/>
          </p:nvPr>
        </p:nvSpPr>
        <p:spPr>
          <a:ln/>
        </p:spPr>
        <p:txBody>
          <a:bodyPr/>
          <a:lstStyle/>
          <a:p>
            <a:fld id="{8A43CA74-AF49-0E48-95A9-1A0669D68062}" type="slidenum">
              <a:rPr lang="el-GR"/>
              <a:pPr/>
              <a:t>37</a:t>
            </a:fld>
            <a:endParaRPr lang="el-GR"/>
          </a:p>
        </p:txBody>
      </p:sp>
      <p:sp>
        <p:nvSpPr>
          <p:cNvPr id="36865" name="Text Box 1"/>
          <p:cNvSpPr txBox="1">
            <a:spLocks noGrp="1" noRot="1" noChangeAspect="1" noChangeArrowheads="1"/>
          </p:cNvSpPr>
          <p:nvPr>
            <p:ph type="sldImg"/>
          </p:nvPr>
        </p:nvSpPr>
        <p:spPr bwMode="auto">
          <a:xfrm>
            <a:off x="915988"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6866" name="Text Box 2"/>
          <p:cNvSpPr txBox="1">
            <a:spLocks noGrp="1" noChangeArrowheads="1"/>
          </p:cNvSpPr>
          <p:nvPr>
            <p:ph type="body" idx="1"/>
          </p:nvPr>
        </p:nvSpPr>
        <p:spPr bwMode="auto">
          <a:xfrm>
            <a:off x="679768" y="4716696"/>
            <a:ext cx="5438140" cy="44668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dt"/>
          </p:nvPr>
        </p:nvSpPr>
        <p:spPr>
          <a:ln/>
        </p:spPr>
        <p:txBody>
          <a:bodyPr/>
          <a:lstStyle/>
          <a:p>
            <a:r>
              <a:rPr lang="el-GR"/>
              <a:t>13/03/12</a:t>
            </a:r>
          </a:p>
        </p:txBody>
      </p:sp>
      <p:sp>
        <p:nvSpPr>
          <p:cNvPr id="7" name="Rectangle 9"/>
          <p:cNvSpPr>
            <a:spLocks noGrp="1" noChangeArrowheads="1"/>
          </p:cNvSpPr>
          <p:nvPr>
            <p:ph type="sldNum"/>
          </p:nvPr>
        </p:nvSpPr>
        <p:spPr>
          <a:ln/>
        </p:spPr>
        <p:txBody>
          <a:bodyPr/>
          <a:lstStyle/>
          <a:p>
            <a:fld id="{B1238BB6-5CE3-6D4D-AE56-FA0EA6780514}" type="slidenum">
              <a:rPr lang="el-GR"/>
              <a:pPr/>
              <a:t>38</a:t>
            </a:fld>
            <a:endParaRPr lang="el-GR"/>
          </a:p>
        </p:txBody>
      </p:sp>
      <p:sp>
        <p:nvSpPr>
          <p:cNvPr id="40961" name="Text Box 1"/>
          <p:cNvSpPr txBox="1">
            <a:spLocks noGrp="1" noRot="1" noChangeAspect="1" noChangeArrowheads="1"/>
          </p:cNvSpPr>
          <p:nvPr>
            <p:ph type="sldImg"/>
          </p:nvPr>
        </p:nvSpPr>
        <p:spPr bwMode="auto">
          <a:xfrm>
            <a:off x="915988"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62" name="Text Box 2"/>
          <p:cNvSpPr txBox="1">
            <a:spLocks noGrp="1" noChangeArrowheads="1"/>
          </p:cNvSpPr>
          <p:nvPr>
            <p:ph type="body" idx="1"/>
          </p:nvPr>
        </p:nvSpPr>
        <p:spPr bwMode="auto">
          <a:xfrm>
            <a:off x="679768" y="4716696"/>
            <a:ext cx="5438140" cy="44668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5"/>
          <p:cNvSpPr>
            <a:spLocks noGrp="1" noChangeArrowheads="1"/>
          </p:cNvSpPr>
          <p:nvPr>
            <p:ph type="dt"/>
          </p:nvPr>
        </p:nvSpPr>
        <p:spPr>
          <a:ln/>
        </p:spPr>
        <p:txBody>
          <a:bodyPr/>
          <a:lstStyle/>
          <a:p>
            <a:r>
              <a:rPr lang="el-GR"/>
              <a:t>13/03/12</a:t>
            </a:r>
          </a:p>
        </p:txBody>
      </p:sp>
      <p:sp>
        <p:nvSpPr>
          <p:cNvPr id="7" name="Rectangle 9"/>
          <p:cNvSpPr>
            <a:spLocks noGrp="1" noChangeArrowheads="1"/>
          </p:cNvSpPr>
          <p:nvPr>
            <p:ph type="sldNum"/>
          </p:nvPr>
        </p:nvSpPr>
        <p:spPr>
          <a:ln/>
        </p:spPr>
        <p:txBody>
          <a:bodyPr/>
          <a:lstStyle/>
          <a:p>
            <a:fld id="{29BCE948-E4B0-234E-A500-A1F326312158}" type="slidenum">
              <a:rPr lang="el-GR"/>
              <a:pPr/>
              <a:t>39</a:t>
            </a:fld>
            <a:endParaRPr lang="el-GR"/>
          </a:p>
        </p:txBody>
      </p:sp>
      <p:sp>
        <p:nvSpPr>
          <p:cNvPr id="41985" name="Text Box 1"/>
          <p:cNvSpPr txBox="1">
            <a:spLocks noGrp="1" noRot="1" noChangeAspect="1" noChangeArrowheads="1"/>
          </p:cNvSpPr>
          <p:nvPr>
            <p:ph type="sldImg"/>
          </p:nvPr>
        </p:nvSpPr>
        <p:spPr bwMode="auto">
          <a:xfrm>
            <a:off x="915988" y="744538"/>
            <a:ext cx="4965700" cy="37242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bwMode="auto">
          <a:xfrm>
            <a:off x="679768" y="4716696"/>
            <a:ext cx="5438140" cy="44668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3154F1-8C1F-E149-AD8B-8AB896F04B95}" type="slidenum">
              <a:rPr lang="en-GB"/>
              <a:pPr/>
              <a:t>22</a:t>
            </a:fld>
            <a:endParaRPr lang="en-GB"/>
          </a:p>
        </p:txBody>
      </p:sp>
      <p:sp>
        <p:nvSpPr>
          <p:cNvPr id="77825"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3154F1-8C1F-E149-AD8B-8AB896F04B95}" type="slidenum">
              <a:rPr lang="en-GB"/>
              <a:pPr/>
              <a:t>23</a:t>
            </a:fld>
            <a:endParaRPr lang="en-GB"/>
          </a:p>
        </p:txBody>
      </p:sp>
      <p:sp>
        <p:nvSpPr>
          <p:cNvPr id="77825"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8A38C5-F5F2-3A49-8A21-4CFA6B5F5BD2}" type="slidenum">
              <a:rPr lang="en-GB"/>
              <a:pPr/>
              <a:t>25</a:t>
            </a:fld>
            <a:endParaRPr lang="en-GB"/>
          </a:p>
        </p:txBody>
      </p:sp>
      <p:sp>
        <p:nvSpPr>
          <p:cNvPr id="78849"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8A38C5-F5F2-3A49-8A21-4CFA6B5F5BD2}" type="slidenum">
              <a:rPr lang="en-GB"/>
              <a:pPr/>
              <a:t>26</a:t>
            </a:fld>
            <a:endParaRPr lang="en-GB"/>
          </a:p>
        </p:txBody>
      </p:sp>
      <p:sp>
        <p:nvSpPr>
          <p:cNvPr id="78849"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8A38C5-F5F2-3A49-8A21-4CFA6B5F5BD2}" type="slidenum">
              <a:rPr lang="en-GB"/>
              <a:pPr/>
              <a:t>27</a:t>
            </a:fld>
            <a:endParaRPr lang="en-GB"/>
          </a:p>
        </p:txBody>
      </p:sp>
      <p:sp>
        <p:nvSpPr>
          <p:cNvPr id="78849"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8850"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EA46BBF-C704-304D-91B7-3540DA0AF72B}" type="slidenum">
              <a:rPr lang="en-GB"/>
              <a:pPr/>
              <a:t>28</a:t>
            </a:fld>
            <a:endParaRPr lang="en-GB"/>
          </a:p>
        </p:txBody>
      </p:sp>
      <p:sp>
        <p:nvSpPr>
          <p:cNvPr id="79873"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79874"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CB7FB29-4674-9944-BFD4-D0D7DCB70CFD}" type="slidenum">
              <a:rPr lang="en-GB"/>
              <a:pPr/>
              <a:t>29</a:t>
            </a:fld>
            <a:endParaRPr lang="en-GB"/>
          </a:p>
        </p:txBody>
      </p:sp>
      <p:sp>
        <p:nvSpPr>
          <p:cNvPr id="80897"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0898"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940C0B6-059C-5D4F-B356-69BD61123F5C}" type="slidenum">
              <a:rPr lang="en-GB"/>
              <a:pPr/>
              <a:t>31</a:t>
            </a:fld>
            <a:endParaRPr lang="en-GB"/>
          </a:p>
        </p:txBody>
      </p:sp>
      <p:sp>
        <p:nvSpPr>
          <p:cNvPr id="81921" name="Text Box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81922" name="Text Box 2"/>
          <p:cNvSpPr txBox="1">
            <a:spLocks noGrp="1" noChangeArrowheads="1"/>
          </p:cNvSpPr>
          <p:nvPr>
            <p:ph type="body" idx="1"/>
          </p:nvPr>
        </p:nvSpPr>
        <p:spPr bwMode="auto">
          <a:xfrm>
            <a:off x="679768" y="4715153"/>
            <a:ext cx="5438140" cy="44669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Υπότιτλο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CE46C6D1-2C80-4928-9858-C93C6889AB86}" type="datetime1">
              <a:rPr lang="el-GR" smtClean="0"/>
              <a:pPr/>
              <a:t>23/10/19</a:t>
            </a:fld>
            <a:endParaRPr lang="el-GR"/>
          </a:p>
        </p:txBody>
      </p:sp>
      <p:sp>
        <p:nvSpPr>
          <p:cNvPr id="17" name="Θέση υποσέλιδου 16"/>
          <p:cNvSpPr>
            <a:spLocks noGrp="1"/>
          </p:cNvSpPr>
          <p:nvPr>
            <p:ph type="ftr" sz="quarter" idx="11"/>
          </p:nvPr>
        </p:nvSpPr>
        <p:spPr/>
        <p:txBody>
          <a:bodyPr/>
          <a:lstStyle/>
          <a:p>
            <a:endParaRPr lang="el-GR"/>
          </a:p>
        </p:txBody>
      </p:sp>
      <p:sp>
        <p:nvSpPr>
          <p:cNvPr id="7" name="Ευθεία γραμμή σύνδεσης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Έλλειψη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Έλλειψη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Θέση αριθμού διαφάνειας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7D894D2-747B-46AE-A21F-CAAC467DD0B9}" type="slidenum">
              <a:rPr lang="el-GR" smtClean="0"/>
              <a:pPr/>
              <a:t>‹#›</a:t>
            </a:fld>
            <a:endParaRPr lang="el-GR"/>
          </a:p>
        </p:txBody>
      </p:sp>
      <p:sp>
        <p:nvSpPr>
          <p:cNvPr id="8" name="Τίτλο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B39E5D9D-BEBE-4DFE-ACC2-A5E6CC20C113}" type="datetime1">
              <a:rPr lang="el-GR" smtClean="0"/>
              <a:pPr/>
              <a:t>23/10/19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D894D2-747B-46AE-A21F-CAAC467DD0B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Ορθογώνιο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Ορθογώνιο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Ευθεία γραμμή σύνδεσης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Έλλειψη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Έλλειψη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6915912" y="3009901"/>
            <a:ext cx="457200" cy="441325"/>
          </a:xfrm>
        </p:spPr>
        <p:txBody>
          <a:bodyPr/>
          <a:lstStyle/>
          <a:p>
            <a:fld id="{77D894D2-747B-46AE-A21F-CAAC467DD0B9}" type="slidenum">
              <a:rPr lang="el-GR" smtClean="0"/>
              <a:pPr/>
              <a:t>‹#›</a:t>
            </a:fld>
            <a:endParaRPr lang="el-GR"/>
          </a:p>
        </p:txBody>
      </p:sp>
      <p:sp>
        <p:nvSpPr>
          <p:cNvPr id="3" name="Θέση κατακόρυφου κειμένου 2"/>
          <p:cNvSpPr>
            <a:spLocks noGrp="1"/>
          </p:cNvSpPr>
          <p:nvPr>
            <p:ph type="body" orient="vert" idx="1"/>
          </p:nvPr>
        </p:nvSpPr>
        <p:spPr>
          <a:xfrm>
            <a:off x="304800" y="304800"/>
            <a:ext cx="6553200" cy="5821366"/>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A6E2578F-0302-4631-96A3-10F9D3DA88AB}" type="datetime1">
              <a:rPr lang="el-GR" smtClean="0"/>
              <a:pPr/>
              <a:t>23/10/19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2" name="Κατακόρυφος τίτλος 1"/>
          <p:cNvSpPr>
            <a:spLocks noGrp="1"/>
          </p:cNvSpPr>
          <p:nvPr>
            <p:ph type="title" orient="vert"/>
          </p:nvPr>
        </p:nvSpPr>
        <p:spPr>
          <a:xfrm>
            <a:off x="7391400" y="304801"/>
            <a:ext cx="1447800" cy="5851525"/>
          </a:xfrm>
        </p:spPr>
        <p:txBody>
          <a:bodyPr vert="eaVert"/>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0825" y="201613"/>
            <a:ext cx="6840538"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50825" y="1600200"/>
            <a:ext cx="8228013" cy="4524375"/>
          </a:xfrm>
        </p:spPr>
        <p:txBody>
          <a:bodyPr/>
          <a:lstStyle/>
          <a:p>
            <a:endParaRPr lang="en-US"/>
          </a:p>
        </p:txBody>
      </p:sp>
      <p:sp>
        <p:nvSpPr>
          <p:cNvPr id="4" name="Date Placeholder 3"/>
          <p:cNvSpPr>
            <a:spLocks noGrp="1"/>
          </p:cNvSpPr>
          <p:nvPr>
            <p:ph type="dt" idx="10"/>
          </p:nvPr>
        </p:nvSpPr>
        <p:spPr>
          <a:xfrm>
            <a:off x="457200" y="6353175"/>
            <a:ext cx="2132013" cy="371475"/>
          </a:xfrm>
        </p:spPr>
        <p:txBody>
          <a:bodyPr/>
          <a:lstStyle>
            <a:lvl1pPr>
              <a:defRPr/>
            </a:lvl1pPr>
          </a:lstStyle>
          <a:p>
            <a:r>
              <a:rPr lang="en-GB"/>
              <a:t>14/03/12</a:t>
            </a:r>
          </a:p>
        </p:txBody>
      </p:sp>
      <p:sp>
        <p:nvSpPr>
          <p:cNvPr id="5" name="Footer Placeholder 4"/>
          <p:cNvSpPr>
            <a:spLocks noGrp="1"/>
          </p:cNvSpPr>
          <p:nvPr>
            <p:ph type="ftr" idx="11"/>
          </p:nvPr>
        </p:nvSpPr>
        <p:spPr>
          <a:xfrm>
            <a:off x="3124200" y="6353175"/>
            <a:ext cx="2894013" cy="371475"/>
          </a:xfrm>
        </p:spPr>
        <p:txBody>
          <a:bodyPr/>
          <a:lstStyle>
            <a:lvl1pPr>
              <a:defRPr/>
            </a:lvl1pPr>
          </a:lstStyle>
          <a:p>
            <a:endParaRPr lang="en-GB"/>
          </a:p>
        </p:txBody>
      </p:sp>
      <p:sp>
        <p:nvSpPr>
          <p:cNvPr id="6" name="Slide Number Placeholder 5"/>
          <p:cNvSpPr>
            <a:spLocks noGrp="1"/>
          </p:cNvSpPr>
          <p:nvPr>
            <p:ph type="sldNum" idx="12"/>
          </p:nvPr>
        </p:nvSpPr>
        <p:spPr>
          <a:xfrm>
            <a:off x="6553200" y="6353175"/>
            <a:ext cx="2132013" cy="371475"/>
          </a:xfrm>
        </p:spPr>
        <p:txBody>
          <a:bodyPr/>
          <a:lstStyle>
            <a:lvl1pPr>
              <a:defRPr/>
            </a:lvl1pPr>
          </a:lstStyle>
          <a:p>
            <a:fld id="{C872EC64-4184-E84E-9855-E7FC73DB35E9}" type="slidenum">
              <a:rPr lang="en-GB"/>
              <a:pPr/>
              <a:t>‹#›</a:t>
            </a:fld>
            <a:endParaRPr lang="en-GB"/>
          </a:p>
        </p:txBody>
      </p:sp>
    </p:spTree>
    <p:extLst>
      <p:ext uri="{BB962C8B-B14F-4D97-AF65-F5344CB8AC3E}">
        <p14:creationId xmlns:p14="http://schemas.microsoft.com/office/powerpoint/2010/main" val="95576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chemeClr val="accent3">
                    <a:shade val="75000"/>
                  </a:schemeClr>
                </a:solidFill>
              </a:defRPr>
            </a:lvl1p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58C53B88-DFE7-4710-AAC2-070B5DF92E11}" type="datetime1">
              <a:rPr lang="el-GR" smtClean="0"/>
              <a:pPr/>
              <a:t>23/10/19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4361688" y="1026372"/>
            <a:ext cx="457200" cy="441325"/>
          </a:xfrm>
        </p:spPr>
        <p:txBody>
          <a:bodyPr/>
          <a:lstStyle/>
          <a:p>
            <a:fld id="{77D894D2-747B-46AE-A21F-CAAC467DD0B9}" type="slidenum">
              <a:rPr lang="el-GR" smtClean="0"/>
              <a:pPr/>
              <a:t>‹#›</a:t>
            </a:fld>
            <a:endParaRPr lang="el-GR"/>
          </a:p>
        </p:txBody>
      </p:sp>
      <p:sp>
        <p:nvSpPr>
          <p:cNvPr id="8" name="Θέση περιεχομένου 7"/>
          <p:cNvSpPr>
            <a:spLocks noGrp="1"/>
          </p:cNvSpPr>
          <p:nvPr>
            <p:ph sz="quarter" idx="1"/>
          </p:nvPr>
        </p:nvSpPr>
        <p:spPr>
          <a:xfrm>
            <a:off x="301752" y="1527048"/>
            <a:ext cx="8503920" cy="45720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Ορθογώνιο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Ορθογώνιο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Θέση κειμένου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13" name="Ορθογώνιο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Ορθογώνιο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Θέση υποσέλιδου 4"/>
          <p:cNvSpPr>
            <a:spLocks noGrp="1"/>
          </p:cNvSpPr>
          <p:nvPr>
            <p:ph type="ftr" sz="quarter" idx="11"/>
          </p:nvPr>
        </p:nvSpPr>
        <p:spPr/>
        <p:txBody>
          <a:bodyPr/>
          <a:lstStyle/>
          <a:p>
            <a:endParaRPr lang="el-GR"/>
          </a:p>
        </p:txBody>
      </p:sp>
      <p:sp>
        <p:nvSpPr>
          <p:cNvPr id="4" name="Θέση ημερομηνίας 3"/>
          <p:cNvSpPr>
            <a:spLocks noGrp="1"/>
          </p:cNvSpPr>
          <p:nvPr>
            <p:ph type="dt" sz="half" idx="10"/>
          </p:nvPr>
        </p:nvSpPr>
        <p:spPr/>
        <p:txBody>
          <a:bodyPr/>
          <a:lstStyle/>
          <a:p>
            <a:fld id="{85BD4734-9B63-4F2C-AA62-76F6918FD2A6}" type="datetime1">
              <a:rPr lang="el-GR" smtClean="0"/>
              <a:pPr/>
              <a:t>23/10/19</a:t>
            </a:fld>
            <a:endParaRPr lang="el-GR"/>
          </a:p>
        </p:txBody>
      </p:sp>
      <p:sp>
        <p:nvSpPr>
          <p:cNvPr id="8" name="Ευθεία γραμμή σύνδεσης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Έλλειψη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Έλλειψη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7D894D2-747B-46AE-A21F-CAAC467DD0B9}" type="slidenum">
              <a:rPr lang="el-GR" smtClean="0"/>
              <a:pPr/>
              <a:t>‹#›</a:t>
            </a:fld>
            <a:endParaRPr lang="el-GR"/>
          </a:p>
        </p:txBody>
      </p:sp>
      <p:sp>
        <p:nvSpPr>
          <p:cNvPr id="2" name="Τίτλο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01752" y="228600"/>
            <a:ext cx="8534400" cy="758952"/>
          </a:xfrm>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a:xfrm>
            <a:off x="5791200" y="6409944"/>
            <a:ext cx="3044952" cy="365760"/>
          </a:xfrm>
        </p:spPr>
        <p:txBody>
          <a:bodyPr/>
          <a:lstStyle/>
          <a:p>
            <a:fld id="{EBC98A3D-BE4B-4F37-9072-F79B924AC1F9}" type="datetime1">
              <a:rPr lang="el-GR" smtClean="0"/>
              <a:pPr/>
              <a:t>23/10/19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D894D2-747B-46AE-A21F-CAAC467DD0B9}" type="slidenum">
              <a:rPr lang="el-GR" smtClean="0"/>
              <a:pPr/>
              <a:t>‹#›</a:t>
            </a:fld>
            <a:endParaRPr lang="el-GR"/>
          </a:p>
        </p:txBody>
      </p:sp>
      <p:sp>
        <p:nvSpPr>
          <p:cNvPr id="8" name="Ευθεία γραμμή σύνδεσης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Θέση περιεχομένου 9"/>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Θέση περιεχομένου 11"/>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Ευθεία γραμμή σύνδεσης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Ορθογώνιο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Ορθογώνιο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Ορθογώνιο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Ορθογώνιο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Θέση κειμένου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FB979E75-103C-4C8E-9183-D793BBE89FE6}" type="datetime1">
              <a:rPr lang="el-GR" smtClean="0"/>
              <a:pPr/>
              <a:t>23/10/19</a:t>
            </a:fld>
            <a:endParaRPr lang="el-GR"/>
          </a:p>
        </p:txBody>
      </p:sp>
      <p:sp>
        <p:nvSpPr>
          <p:cNvPr id="8" name="Θέση υποσέλιδου 7"/>
          <p:cNvSpPr>
            <a:spLocks noGrp="1"/>
          </p:cNvSpPr>
          <p:nvPr>
            <p:ph type="ftr" sz="quarter" idx="11"/>
          </p:nvPr>
        </p:nvSpPr>
        <p:spPr>
          <a:xfrm>
            <a:off x="304800" y="6409944"/>
            <a:ext cx="3581400" cy="365760"/>
          </a:xfrm>
        </p:spPr>
        <p:txBody>
          <a:bodyPr/>
          <a:lstStyle/>
          <a:p>
            <a:endParaRPr lang="el-GR"/>
          </a:p>
        </p:txBody>
      </p:sp>
      <p:sp>
        <p:nvSpPr>
          <p:cNvPr id="15" name="Ευθεία γραμμή σύνδεσης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Θέση περιεχομένου 23"/>
          <p:cNvSpPr>
            <a:spLocks noGrp="1"/>
          </p:cNvSpPr>
          <p:nvPr>
            <p:ph sz="quarter" idx="2"/>
          </p:nvPr>
        </p:nvSpPr>
        <p:spPr>
          <a:xfrm>
            <a:off x="301752" y="2471383"/>
            <a:ext cx="4041648" cy="3818404"/>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περιεχομένου 25"/>
          <p:cNvSpPr>
            <a:spLocks noGrp="1"/>
          </p:cNvSpPr>
          <p:nvPr>
            <p:ph sz="quarter" idx="4"/>
          </p:nvPr>
        </p:nvSpPr>
        <p:spPr>
          <a:xfrm>
            <a:off x="4800600" y="2471383"/>
            <a:ext cx="4038600" cy="3822192"/>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Έλλειψη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Έλλειψη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Θέση αριθμού διαφάνειας 8"/>
          <p:cNvSpPr>
            <a:spLocks noGrp="1"/>
          </p:cNvSpPr>
          <p:nvPr>
            <p:ph type="sldNum" sz="quarter" idx="12"/>
          </p:nvPr>
        </p:nvSpPr>
        <p:spPr>
          <a:xfrm>
            <a:off x="4343400" y="1042416"/>
            <a:ext cx="457200" cy="441325"/>
          </a:xfrm>
        </p:spPr>
        <p:txBody>
          <a:bodyPr/>
          <a:lstStyle>
            <a:lvl1pPr algn="ctr">
              <a:defRPr/>
            </a:lvl1pPr>
          </a:lstStyle>
          <a:p>
            <a:fld id="{77D894D2-747B-46AE-A21F-CAAC467DD0B9}" type="slidenum">
              <a:rPr lang="el-GR" smtClean="0"/>
              <a:pPr/>
              <a:t>‹#›</a:t>
            </a:fld>
            <a:endParaRPr lang="el-GR"/>
          </a:p>
        </p:txBody>
      </p:sp>
      <p:sp>
        <p:nvSpPr>
          <p:cNvPr id="23" name="Τίτλος 22"/>
          <p:cNvSpPr>
            <a:spLocks noGrp="1"/>
          </p:cNvSpPr>
          <p:nvPr>
            <p:ph type="title"/>
          </p:nvPr>
        </p:nvSpPr>
        <p:spPr/>
        <p:txBody>
          <a:bodyPr rtlCol="0" anchor="b" anchorCtr="0"/>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A2EF817D-1CFF-4326-B0D3-DD2AF489AFAB}" type="datetime1">
              <a:rPr lang="el-GR" smtClean="0"/>
              <a:pPr/>
              <a:t>23/10/19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a:xfrm>
            <a:off x="4343400" y="1036020"/>
            <a:ext cx="457200" cy="441325"/>
          </a:xfrm>
        </p:spPr>
        <p:txBody>
          <a:bodyPr/>
          <a:lstStyle/>
          <a:p>
            <a:fld id="{77D894D2-747B-46AE-A21F-CAAC467DD0B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Ορθογώνιο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Ορθογώνιο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Ορθογώνιο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Ορθογώνιο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Θέση ημερομηνίας 1"/>
          <p:cNvSpPr>
            <a:spLocks noGrp="1"/>
          </p:cNvSpPr>
          <p:nvPr>
            <p:ph type="dt" sz="half" idx="10"/>
          </p:nvPr>
        </p:nvSpPr>
        <p:spPr/>
        <p:txBody>
          <a:bodyPr/>
          <a:lstStyle/>
          <a:p>
            <a:fld id="{3628216A-AEE9-48FE-AF77-0F06DD0E3350}" type="datetime1">
              <a:rPr lang="el-GR" smtClean="0"/>
              <a:pPr/>
              <a:t>23/10/19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7D894D2-747B-46AE-A21F-CAAC467DD0B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Ορθογώνιο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Ορθογώνιο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Ορθογώνιο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Ορθογώνιο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8" name="Ορθογώνιο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Ευθεία γραμμή σύνδεσης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Θέση περιεχομένου 19"/>
          <p:cNvSpPr>
            <a:spLocks noGrp="1"/>
          </p:cNvSpPr>
          <p:nvPr>
            <p:ph sz="quarter" idx="1"/>
          </p:nvPr>
        </p:nvSpPr>
        <p:spPr>
          <a:xfrm>
            <a:off x="3124200" y="685800"/>
            <a:ext cx="5638800" cy="5410200"/>
          </a:xfrm>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Έλλειψη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Έλλειψη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Θέση αριθμού διαφάνειας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7D894D2-747B-46AE-A21F-CAAC467DD0B9}" type="slidenum">
              <a:rPr lang="el-GR" smtClean="0"/>
              <a:pPr/>
              <a:t>‹#›</a:t>
            </a:fld>
            <a:endParaRPr lang="el-GR"/>
          </a:p>
        </p:txBody>
      </p:sp>
      <p:sp>
        <p:nvSpPr>
          <p:cNvPr id="21" name="Ορθογώνιο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Θέση ημερομηνίας 4"/>
          <p:cNvSpPr>
            <a:spLocks noGrp="1"/>
          </p:cNvSpPr>
          <p:nvPr>
            <p:ph type="dt" sz="half" idx="10"/>
          </p:nvPr>
        </p:nvSpPr>
        <p:spPr/>
        <p:txBody>
          <a:bodyPr/>
          <a:lstStyle/>
          <a:p>
            <a:fld id="{8011184A-3D98-4BFE-B92E-812EB6512F21}" type="datetime1">
              <a:rPr lang="el-GR" smtClean="0"/>
              <a:pPr/>
              <a:t>23/10/19</a:t>
            </a:fld>
            <a:endParaRPr lang="el-GR"/>
          </a:p>
        </p:txBody>
      </p:sp>
      <p:sp>
        <p:nvSpPr>
          <p:cNvPr id="6" name="Θέση υποσέλιδου 5"/>
          <p:cNvSpPr>
            <a:spLocks noGrp="1"/>
          </p:cNvSpPr>
          <p:nvPr>
            <p:ph type="ftr" sz="quarter" idx="11"/>
          </p:nvPr>
        </p:nvSpPr>
        <p:spPr>
          <a:xfrm>
            <a:off x="301752" y="6410848"/>
            <a:ext cx="3383280" cy="365760"/>
          </a:xfrm>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Ευθεία γραμμή σύνδεσης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Ορθογώνιο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Ορθογώνιο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Ορθογώνιο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Ορθογώνιο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Έλλειψη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Έλλειψη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Θέση αριθμού διαφάνειας 6"/>
          <p:cNvSpPr>
            <a:spLocks noGrp="1"/>
          </p:cNvSpPr>
          <p:nvPr>
            <p:ph type="sldNum" sz="quarter" idx="12"/>
          </p:nvPr>
        </p:nvSpPr>
        <p:spPr>
          <a:xfrm>
            <a:off x="1371600" y="312738"/>
            <a:ext cx="457200" cy="441325"/>
          </a:xfrm>
        </p:spPr>
        <p:txBody>
          <a:bodyPr/>
          <a:lstStyle/>
          <a:p>
            <a:fld id="{77D894D2-747B-46AE-A21F-CAAC467DD0B9}" type="slidenum">
              <a:rPr lang="el-GR" smtClean="0"/>
              <a:pPr/>
              <a:t>‹#›</a:t>
            </a:fld>
            <a:endParaRPr lang="el-GR"/>
          </a:p>
        </p:txBody>
      </p:sp>
      <p:sp>
        <p:nvSpPr>
          <p:cNvPr id="2" name="Τίτλο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3000375" y="609600"/>
            <a:ext cx="5867400" cy="4267200"/>
          </a:xfrm>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22" name="Ορθογώνιο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Θέση ημερομηνίας 4"/>
          <p:cNvSpPr>
            <a:spLocks noGrp="1"/>
          </p:cNvSpPr>
          <p:nvPr>
            <p:ph type="dt" sz="half" idx="10"/>
          </p:nvPr>
        </p:nvSpPr>
        <p:spPr>
          <a:xfrm>
            <a:off x="5788152" y="6404984"/>
            <a:ext cx="3044952" cy="365760"/>
          </a:xfrm>
        </p:spPr>
        <p:txBody>
          <a:bodyPr/>
          <a:lstStyle/>
          <a:p>
            <a:fld id="{E09F1E2C-9CD1-4180-A3E8-6E32AA6C0CA2}" type="datetime1">
              <a:rPr lang="el-GR" smtClean="0"/>
              <a:pPr/>
              <a:t>23/10/19</a:t>
            </a:fld>
            <a:endParaRPr lang="el-GR"/>
          </a:p>
        </p:txBody>
      </p:sp>
      <p:sp>
        <p:nvSpPr>
          <p:cNvPr id="6" name="Θέση υποσέλιδου 5"/>
          <p:cNvSpPr>
            <a:spLocks noGrp="1"/>
          </p:cNvSpPr>
          <p:nvPr>
            <p:ph type="ftr" sz="quarter" idx="11"/>
          </p:nvPr>
        </p:nvSpPr>
        <p:spPr>
          <a:xfrm>
            <a:off x="301752" y="6410848"/>
            <a:ext cx="3584448" cy="365760"/>
          </a:xfrm>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Ορθογώνιο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Ορθογώνιο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Ορθογώνιο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Ορθογώνιο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Ορθογώνιο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Θέση ημερομηνίας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A453C2D-7DD3-4F2D-B277-3617A2014961}" type="datetime1">
              <a:rPr lang="el-GR" smtClean="0"/>
              <a:pPr/>
              <a:t>23/10/19</a:t>
            </a:fld>
            <a:endParaRPr lang="el-GR"/>
          </a:p>
        </p:txBody>
      </p:sp>
      <p:sp>
        <p:nvSpPr>
          <p:cNvPr id="3" name="Θέση υποσέλιδου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a:p>
        </p:txBody>
      </p:sp>
      <p:sp>
        <p:nvSpPr>
          <p:cNvPr id="8" name="Ορθογώνιο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Ευθεία γραμμή σύνδεσης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Έλλειψη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Έλλειψη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Θέση αριθμού διαφάνειας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7D894D2-747B-46AE-A21F-CAAC467DD0B9}" type="slidenum">
              <a:rPr lang="el-GR" smtClean="0"/>
              <a:pPr/>
              <a:t>‹#›</a:t>
            </a:fld>
            <a:endParaRPr lang="el-GR"/>
          </a:p>
        </p:txBody>
      </p:sp>
      <p:sp>
        <p:nvSpPr>
          <p:cNvPr id="22" name="Θέση τίτλου 21"/>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itsiak@lit.auth.gr" TargetMode="External"/><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971600" y="2819400"/>
            <a:ext cx="7488832" cy="3561928"/>
          </a:xfrm>
        </p:spPr>
        <p:txBody>
          <a:bodyPr>
            <a:normAutofit/>
          </a:bodyPr>
          <a:lstStyle/>
          <a:p>
            <a:endParaRPr lang="en-US" sz="2400" cap="none" dirty="0" smtClean="0">
              <a:effectLst>
                <a:outerShdw blurRad="38100" dist="38100" dir="2700000" algn="tl">
                  <a:srgbClr val="000000">
                    <a:alpha val="43137"/>
                  </a:srgbClr>
                </a:outerShdw>
              </a:effectLst>
            </a:endParaRPr>
          </a:p>
          <a:p>
            <a:endParaRPr lang="en-US" sz="2400" cap="none" dirty="0">
              <a:effectLst>
                <a:outerShdw blurRad="38100" dist="38100" dir="2700000" algn="tl">
                  <a:srgbClr val="000000">
                    <a:alpha val="43137"/>
                  </a:srgbClr>
                </a:outerShdw>
              </a:effectLst>
            </a:endParaRPr>
          </a:p>
          <a:p>
            <a:endParaRPr lang="en-US" sz="2400" cap="none" dirty="0" smtClean="0">
              <a:effectLst>
                <a:outerShdw blurRad="38100" dist="38100" dir="2700000" algn="tl">
                  <a:srgbClr val="000000">
                    <a:alpha val="43137"/>
                  </a:srgbClr>
                </a:outerShdw>
              </a:effectLst>
            </a:endParaRPr>
          </a:p>
          <a:p>
            <a:endParaRPr lang="en-US" sz="2400" cap="none" dirty="0">
              <a:effectLst>
                <a:outerShdw blurRad="38100" dist="38100" dir="2700000" algn="tl">
                  <a:srgbClr val="000000">
                    <a:alpha val="43137"/>
                  </a:srgbClr>
                </a:outerShdw>
              </a:effectLst>
            </a:endParaRPr>
          </a:p>
          <a:p>
            <a:r>
              <a:rPr lang="el-GR" sz="1800" cap="none" dirty="0" smtClean="0">
                <a:effectLst>
                  <a:outerShdw blurRad="38100" dist="38100" dir="2700000" algn="tl">
                    <a:srgbClr val="000000">
                      <a:alpha val="43137"/>
                    </a:srgbClr>
                  </a:outerShdw>
                </a:effectLst>
              </a:rPr>
              <a:t>Μαρία </a:t>
            </a:r>
            <a:r>
              <a:rPr lang="el-GR" sz="1800" cap="none" dirty="0" err="1" smtClean="0">
                <a:effectLst>
                  <a:outerShdw blurRad="38100" dist="38100" dir="2700000" algn="tl">
                    <a:srgbClr val="000000">
                      <a:alpha val="43137"/>
                    </a:srgbClr>
                  </a:outerShdw>
                </a:effectLst>
              </a:rPr>
              <a:t>Μητσιάκη</a:t>
            </a:r>
            <a:endParaRPr lang="el-GR" sz="1800" cap="none" dirty="0" smtClean="0">
              <a:effectLst>
                <a:outerShdw blurRad="38100" dist="38100" dir="2700000" algn="tl">
                  <a:srgbClr val="000000">
                    <a:alpha val="43137"/>
                  </a:srgbClr>
                </a:outerShdw>
              </a:effectLst>
            </a:endParaRPr>
          </a:p>
          <a:p>
            <a:r>
              <a:rPr lang="en-US" sz="1800" cap="none" dirty="0" smtClean="0">
                <a:effectLst>
                  <a:outerShdw blurRad="38100" dist="38100" dir="2700000" algn="tl">
                    <a:srgbClr val="000000">
                      <a:alpha val="43137"/>
                    </a:srgbClr>
                  </a:outerShdw>
                </a:effectLst>
                <a:hlinkClick r:id="rId3"/>
              </a:rPr>
              <a:t>mmitsiaki@helit.duth.gr</a:t>
            </a:r>
            <a:endParaRPr lang="en-US" sz="1800" cap="none" dirty="0" smtClean="0">
              <a:effectLst>
                <a:outerShdw blurRad="38100" dist="38100" dir="2700000" algn="tl">
                  <a:srgbClr val="000000">
                    <a:alpha val="43137"/>
                  </a:srgbClr>
                </a:outerShdw>
              </a:effectLst>
            </a:endParaRPr>
          </a:p>
          <a:p>
            <a:endParaRPr lang="en-US" sz="1800" cap="none" dirty="0" smtClean="0">
              <a:effectLst>
                <a:outerShdw blurRad="38100" dist="38100" dir="2700000" algn="tl">
                  <a:srgbClr val="000000">
                    <a:alpha val="43137"/>
                  </a:srgbClr>
                </a:outerShdw>
              </a:effectLst>
            </a:endParaRPr>
          </a:p>
          <a:p>
            <a:r>
              <a:rPr lang="en-US" sz="1800" cap="none" dirty="0" smtClean="0">
                <a:effectLst>
                  <a:outerShdw blurRad="38100" dist="38100" dir="2700000" algn="tl">
                    <a:srgbClr val="000000">
                      <a:alpha val="43137"/>
                    </a:srgbClr>
                  </a:outerShdw>
                </a:effectLst>
              </a:rPr>
              <a:t> </a:t>
            </a:r>
            <a:r>
              <a:rPr lang="el-GR" sz="1800" cap="none" dirty="0" smtClean="0">
                <a:effectLst>
                  <a:outerShdw blurRad="38100" dist="38100" dir="2700000" algn="tl">
                    <a:srgbClr val="000000">
                      <a:alpha val="43137"/>
                    </a:srgbClr>
                  </a:outerShdw>
                </a:effectLst>
              </a:rPr>
              <a:t>ΔΗΜΟΚΡΙΤΕΙΟ ΠΑΝΕΠΙΣΤΗΜΙΟ ΘΡΑΚΗΣ</a:t>
            </a:r>
          </a:p>
          <a:p>
            <a:endParaRPr lang="el-GR" sz="2400" cap="none" dirty="0"/>
          </a:p>
        </p:txBody>
      </p:sp>
      <p:sp>
        <p:nvSpPr>
          <p:cNvPr id="2" name="Τίτλος 1"/>
          <p:cNvSpPr>
            <a:spLocks noGrp="1"/>
          </p:cNvSpPr>
          <p:nvPr>
            <p:ph type="ctrTitle"/>
          </p:nvPr>
        </p:nvSpPr>
        <p:spPr>
          <a:xfrm>
            <a:off x="639798" y="332656"/>
            <a:ext cx="8062664" cy="1728192"/>
          </a:xfrm>
        </p:spPr>
        <p:txBody>
          <a:bodyPr>
            <a:normAutofit/>
          </a:bodyPr>
          <a:lstStyle/>
          <a:p>
            <a:r>
              <a:rPr lang="el-GR" sz="4000" b="1" dirty="0" smtClean="0">
                <a:effectLst>
                  <a:outerShdw blurRad="38100" dist="38100" dir="2700000" algn="tl">
                    <a:srgbClr val="000000">
                      <a:alpha val="43137"/>
                    </a:srgbClr>
                  </a:outerShdw>
                </a:effectLst>
                <a:latin typeface="+mn-lt"/>
              </a:rPr>
              <a:t>Διδασκαλ</a:t>
            </a:r>
            <a:r>
              <a:rPr lang="el-GR" sz="4000" b="1" dirty="0" smtClean="0">
                <a:effectLst>
                  <a:outerShdw blurRad="38100" dist="38100" dir="2700000" algn="tl">
                    <a:srgbClr val="000000">
                      <a:alpha val="43137"/>
                    </a:srgbClr>
                  </a:outerShdw>
                </a:effectLst>
                <a:latin typeface="+mn-lt"/>
              </a:rPr>
              <a:t>ία </a:t>
            </a:r>
            <a:r>
              <a:rPr lang="el-GR" sz="4000" b="1" dirty="0" smtClean="0">
                <a:effectLst>
                  <a:outerShdw blurRad="38100" dist="38100" dir="2700000" algn="tl">
                    <a:srgbClr val="000000">
                      <a:alpha val="43137"/>
                    </a:srgbClr>
                  </a:outerShdw>
                </a:effectLst>
                <a:latin typeface="+mn-lt"/>
              </a:rPr>
              <a:t>της </a:t>
            </a:r>
            <a:r>
              <a:rPr lang="el-GR" sz="4000" b="1" dirty="0" smtClean="0">
                <a:effectLst>
                  <a:outerShdw blurRad="38100" dist="38100" dir="2700000" algn="tl">
                    <a:srgbClr val="000000">
                      <a:alpha val="43137"/>
                    </a:srgbClr>
                  </a:outerShdw>
                </a:effectLst>
                <a:latin typeface="+mn-lt"/>
              </a:rPr>
              <a:t>ελληνικής ως δεύτερης/ ξένης γλώσσας</a:t>
            </a:r>
            <a:endParaRPr lang="el-GR" sz="4400" dirty="0">
              <a:effectLst>
                <a:outerShdw blurRad="38100" dist="38100" dir="2700000" algn="tl">
                  <a:srgbClr val="000000">
                    <a:alpha val="43137"/>
                  </a:srgbClr>
                </a:outerShdw>
              </a:effectLst>
              <a:latin typeface="+mn-lt"/>
            </a:endParaRPr>
          </a:p>
        </p:txBody>
      </p:sp>
      <p:pic>
        <p:nvPicPr>
          <p:cNvPr id="5" name="Picture 4" descr="board-953158_960_720.jpg"/>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19872" y="2852936"/>
            <a:ext cx="2520280" cy="1680187"/>
          </a:xfrm>
          <a:prstGeom prst="rect">
            <a:avLst/>
          </a:prstGeom>
        </p:spPr>
      </p:pic>
    </p:spTree>
    <p:extLst>
      <p:ext uri="{BB962C8B-B14F-4D97-AF65-F5344CB8AC3E}">
        <p14:creationId xmlns:p14="http://schemas.microsoft.com/office/powerpoint/2010/main" val="9755441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Γνωστικό στιλ</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10</a:t>
            </a:fld>
            <a:endParaRPr lang="el-GR"/>
          </a:p>
        </p:txBody>
      </p:sp>
      <p:sp>
        <p:nvSpPr>
          <p:cNvPr id="4" name="Content Placeholder 3"/>
          <p:cNvSpPr>
            <a:spLocks noGrp="1"/>
          </p:cNvSpPr>
          <p:nvPr>
            <p:ph sz="quarter" idx="1"/>
          </p:nvPr>
        </p:nvSpPr>
        <p:spPr>
          <a:xfrm>
            <a:off x="301752" y="1527048"/>
            <a:ext cx="8503920" cy="4998296"/>
          </a:xfrm>
        </p:spPr>
        <p:txBody>
          <a:bodyPr>
            <a:normAutofit fontScale="92500" lnSpcReduction="10000"/>
          </a:bodyPr>
          <a:lstStyle/>
          <a:p>
            <a:pPr marL="0" indent="0">
              <a:buNone/>
            </a:pPr>
            <a:r>
              <a:rPr lang="el-GR" sz="2800" dirty="0" smtClean="0"/>
              <a:t>Ο τρόπος με τον οποίο προτιμάει ένα άτομο να επεξεργάζεται πληροφορίες ή να προσεγγίζει μια εργασία. Το κάθε άτομο διαθέτει περισσότερα από ένα γνωστικά στιλ και τα χρησιμοποιεί κατά περίπτωση (</a:t>
            </a:r>
            <a:r>
              <a:rPr lang="en-US" sz="2800" dirty="0" err="1" smtClean="0"/>
              <a:t>Witkin</a:t>
            </a:r>
            <a:r>
              <a:rPr lang="en-US" sz="2800" dirty="0" smtClean="0"/>
              <a:t> &amp; </a:t>
            </a:r>
            <a:r>
              <a:rPr lang="en-US" sz="2800" dirty="0" err="1" smtClean="0"/>
              <a:t>Goodenough</a:t>
            </a:r>
            <a:r>
              <a:rPr lang="en-US" sz="2800" dirty="0" smtClean="0"/>
              <a:t> 1981)</a:t>
            </a:r>
          </a:p>
          <a:p>
            <a:pPr marL="0" indent="0">
              <a:buNone/>
            </a:pPr>
            <a:r>
              <a:rPr lang="el-GR" sz="2800" b="1" dirty="0" smtClean="0"/>
              <a:t>Συνεχή γνωστικού στιλ</a:t>
            </a:r>
          </a:p>
          <a:p>
            <a:pPr marL="514350" indent="-514350">
              <a:buFont typeface="+mj-ea"/>
              <a:buAutoNum type="circleNumDbPlain"/>
            </a:pPr>
            <a:r>
              <a:rPr lang="el-GR" sz="2800" b="1" dirty="0" smtClean="0"/>
              <a:t>Συνεχές ανεξαρτησίας ή εξάρτησης από το γενικό πεδίο:</a:t>
            </a:r>
            <a:r>
              <a:rPr lang="el-GR" sz="2800" dirty="0" smtClean="0"/>
              <a:t> οι μαθητές που έχουν μεγαλύτερη εξάρτησηαπό το γενικό πεδίο διαθέτουν την ικανότητα να απομονώνουν ένα στοιχείο από τα συμφραζόμενά του, διαθέτουν εμπάθεια και ενδιαφέρον για τα πρόσωπα και τις καταστάσεις και είναι κοινωνικά ευαίσθητοι </a:t>
            </a:r>
            <a:r>
              <a:rPr lang="en-US" sz="2800" dirty="0" smtClean="0">
                <a:sym typeface="Wingdings"/>
              </a:rPr>
              <a:t></a:t>
            </a:r>
            <a:r>
              <a:rPr lang="el-GR" sz="2800" dirty="0" smtClean="0">
                <a:sym typeface="Wingdings"/>
              </a:rPr>
              <a:t> αποτελεσματικότερη μάθηση</a:t>
            </a:r>
            <a:endParaRPr lang="el-GR" sz="2800" dirty="0" smtClean="0"/>
          </a:p>
        </p:txBody>
      </p:sp>
    </p:spTree>
    <p:extLst>
      <p:ext uri="{BB962C8B-B14F-4D97-AF65-F5344CB8AC3E}">
        <p14:creationId xmlns:p14="http://schemas.microsoft.com/office/powerpoint/2010/main" val="298203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Γνωστικό στιλ</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11</a:t>
            </a:fld>
            <a:endParaRPr lang="el-GR"/>
          </a:p>
        </p:txBody>
      </p:sp>
      <p:sp>
        <p:nvSpPr>
          <p:cNvPr id="4" name="Content Placeholder 3"/>
          <p:cNvSpPr>
            <a:spLocks noGrp="1"/>
          </p:cNvSpPr>
          <p:nvPr>
            <p:ph sz="quarter" idx="1"/>
          </p:nvPr>
        </p:nvSpPr>
        <p:spPr>
          <a:xfrm>
            <a:off x="301752" y="1527048"/>
            <a:ext cx="8503920" cy="4998296"/>
          </a:xfrm>
        </p:spPr>
        <p:txBody>
          <a:bodyPr>
            <a:normAutofit fontScale="92500" lnSpcReduction="10000"/>
          </a:bodyPr>
          <a:lstStyle/>
          <a:p>
            <a:pPr marL="0" indent="0">
              <a:buNone/>
            </a:pPr>
            <a:r>
              <a:rPr lang="el-GR" sz="2800" dirty="0" smtClean="0"/>
              <a:t>Ο τρόπος με τον οποίο προτιμάει ένα άτομο να επεξεργάζεται πληροφορίες ή να προσεγγίζει μια εργασία. Το κάθε άτομο διαθέτει περισσότερα από ένα γνωστικά στιλ και τα χρησιμοποιεί κατά περίπτωση (</a:t>
            </a:r>
            <a:r>
              <a:rPr lang="en-US" sz="2800" dirty="0" err="1" smtClean="0"/>
              <a:t>Witkin</a:t>
            </a:r>
            <a:r>
              <a:rPr lang="en-US" sz="2800" dirty="0" smtClean="0"/>
              <a:t> &amp; </a:t>
            </a:r>
            <a:r>
              <a:rPr lang="en-US" sz="2800" dirty="0" err="1" smtClean="0"/>
              <a:t>Goodenough</a:t>
            </a:r>
            <a:r>
              <a:rPr lang="en-US" sz="2800" dirty="0" smtClean="0"/>
              <a:t> 1981)</a:t>
            </a:r>
          </a:p>
          <a:p>
            <a:pPr marL="0" indent="0">
              <a:buNone/>
            </a:pPr>
            <a:r>
              <a:rPr lang="el-GR" sz="2800" b="1" dirty="0" smtClean="0"/>
              <a:t>Συνεχή γνωστικού στιλ</a:t>
            </a:r>
          </a:p>
          <a:p>
            <a:pPr marL="514350" indent="-514350">
              <a:buFont typeface="+mj-ea"/>
              <a:buAutoNum type="circleNumDbPlain" startAt="2"/>
            </a:pPr>
            <a:r>
              <a:rPr lang="el-GR" sz="2800" b="1" dirty="0" smtClean="0"/>
              <a:t>Συνεχές πλάτους κατηγορίας:</a:t>
            </a:r>
            <a:r>
              <a:rPr lang="el-GR" sz="2800" dirty="0" smtClean="0"/>
              <a:t> οι μαθητές που έχουν την τάση να περιλαμβάνουν περισσότερα στοιχεία απ’ όσα πρέπει σε μια κατηγορία τείνουν να υπεργενικεύουν, ενώ </a:t>
            </a:r>
            <a:r>
              <a:rPr lang="el-GR" sz="2800" dirty="0"/>
              <a:t>οι μαθητές που έχουν την τάση να περιλαμβάνουν </a:t>
            </a:r>
            <a:r>
              <a:rPr lang="el-GR" sz="2800" dirty="0" smtClean="0"/>
              <a:t>λιγότερα στοιχεία </a:t>
            </a:r>
            <a:r>
              <a:rPr lang="el-GR" sz="2800" dirty="0"/>
              <a:t>απ’ όσα πρέπει σε μια </a:t>
            </a:r>
            <a:r>
              <a:rPr lang="el-GR" sz="2800" dirty="0" smtClean="0"/>
              <a:t>κατηγορία τείνουν να σχηματίζουν περισσότερους κανόνες </a:t>
            </a:r>
            <a:r>
              <a:rPr lang="en-US" sz="2800" dirty="0" smtClean="0">
                <a:sym typeface="Wingdings"/>
              </a:rPr>
              <a:t></a:t>
            </a:r>
            <a:r>
              <a:rPr lang="el-GR" sz="2800" dirty="0" smtClean="0">
                <a:sym typeface="Wingdings"/>
              </a:rPr>
              <a:t> υπογενίκευση</a:t>
            </a:r>
            <a:endParaRPr lang="el-GR" sz="2800" dirty="0" smtClean="0"/>
          </a:p>
        </p:txBody>
      </p:sp>
    </p:spTree>
    <p:extLst>
      <p:ext uri="{BB962C8B-B14F-4D97-AF65-F5344CB8AC3E}">
        <p14:creationId xmlns:p14="http://schemas.microsoft.com/office/powerpoint/2010/main" val="20358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Γνωστικό στιλ</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12</a:t>
            </a:fld>
            <a:endParaRPr lang="el-GR"/>
          </a:p>
        </p:txBody>
      </p:sp>
      <p:sp>
        <p:nvSpPr>
          <p:cNvPr id="4" name="Content Placeholder 3"/>
          <p:cNvSpPr>
            <a:spLocks noGrp="1"/>
          </p:cNvSpPr>
          <p:nvPr>
            <p:ph sz="quarter" idx="1"/>
          </p:nvPr>
        </p:nvSpPr>
        <p:spPr>
          <a:xfrm>
            <a:off x="301752" y="1527048"/>
            <a:ext cx="8503920" cy="4998296"/>
          </a:xfrm>
        </p:spPr>
        <p:txBody>
          <a:bodyPr>
            <a:normAutofit lnSpcReduction="10000"/>
          </a:bodyPr>
          <a:lstStyle/>
          <a:p>
            <a:pPr marL="0" indent="0">
              <a:buNone/>
            </a:pPr>
            <a:r>
              <a:rPr lang="el-GR" sz="2800" dirty="0" smtClean="0"/>
              <a:t>Ο τρόπος με τον οποίο προτιμάει ένα άτομο να επεξεργάζεται πληροφορίες ή να προσεγγίζει μια εργασία. Το κάθε άτομο διαθέτει περισσότερα από ένα γνωστικά στιλ και τα χρησιμοποιεί κατά περίπτωση (</a:t>
            </a:r>
            <a:r>
              <a:rPr lang="en-US" sz="2800" dirty="0" err="1" smtClean="0"/>
              <a:t>Witkin</a:t>
            </a:r>
            <a:r>
              <a:rPr lang="en-US" sz="2800" dirty="0" smtClean="0"/>
              <a:t> &amp; </a:t>
            </a:r>
            <a:r>
              <a:rPr lang="en-US" sz="2800" dirty="0" err="1" smtClean="0"/>
              <a:t>Goodenough</a:t>
            </a:r>
            <a:r>
              <a:rPr lang="en-US" sz="2800" dirty="0" smtClean="0"/>
              <a:t> 1981)</a:t>
            </a:r>
          </a:p>
          <a:p>
            <a:pPr marL="0" indent="0">
              <a:buNone/>
            </a:pPr>
            <a:r>
              <a:rPr lang="el-GR" sz="2800" b="1" dirty="0" smtClean="0"/>
              <a:t>Συνεχή γνωστικού στιλ</a:t>
            </a:r>
          </a:p>
          <a:p>
            <a:pPr marL="514350" indent="-514350">
              <a:buFont typeface="+mj-ea"/>
              <a:buAutoNum type="circleNumDbPlain" startAt="3"/>
            </a:pPr>
            <a:r>
              <a:rPr lang="el-GR" sz="2800" b="1" dirty="0" smtClean="0"/>
              <a:t>Συνεχές στοχαστικότητας/ παρορμητικότητας:</a:t>
            </a:r>
            <a:r>
              <a:rPr lang="el-GR" sz="2800" dirty="0" smtClean="0"/>
              <a:t> διακρίνει τους μαθητές σε αυτούς που επεξεργάζονται περισσότερο τις πληροφορίες τους και επιζητούν την ακρίβεια και σε αυτούς που αποφασίζουν γρήγορα με κίνδυνο να κάνουν περισσότερα λάθη</a:t>
            </a:r>
          </a:p>
        </p:txBody>
      </p:sp>
    </p:spTree>
    <p:extLst>
      <p:ext uri="{BB962C8B-B14F-4D97-AF65-F5344CB8AC3E}">
        <p14:creationId xmlns:p14="http://schemas.microsoft.com/office/powerpoint/2010/main" val="109799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Γνωστικό στιλ</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13</a:t>
            </a:fld>
            <a:endParaRPr lang="el-GR"/>
          </a:p>
        </p:txBody>
      </p:sp>
      <p:sp>
        <p:nvSpPr>
          <p:cNvPr id="4" name="Content Placeholder 3"/>
          <p:cNvSpPr>
            <a:spLocks noGrp="1"/>
          </p:cNvSpPr>
          <p:nvPr>
            <p:ph sz="quarter" idx="1"/>
          </p:nvPr>
        </p:nvSpPr>
        <p:spPr>
          <a:xfrm>
            <a:off x="301752" y="1527048"/>
            <a:ext cx="8503920" cy="4998296"/>
          </a:xfrm>
        </p:spPr>
        <p:txBody>
          <a:bodyPr>
            <a:normAutofit/>
          </a:bodyPr>
          <a:lstStyle/>
          <a:p>
            <a:pPr marL="0" indent="0">
              <a:buNone/>
            </a:pPr>
            <a:r>
              <a:rPr lang="el-GR" sz="2800" dirty="0" smtClean="0"/>
              <a:t>Ο τρόπος με τον οποίο προτιμάει ένα άτομο να επεξεργάζεται πληροφορίες ή να προσεγγίζει μια εργασία. Το κάθε άτομο διαθέτει περισσότερα από ένα γνωστικά στιλ και τα χρησιμοποιεί κατά περίπτωση (</a:t>
            </a:r>
            <a:r>
              <a:rPr lang="en-US" sz="2800" dirty="0" err="1" smtClean="0"/>
              <a:t>Witkin</a:t>
            </a:r>
            <a:r>
              <a:rPr lang="en-US" sz="2800" dirty="0" smtClean="0"/>
              <a:t> &amp; </a:t>
            </a:r>
            <a:r>
              <a:rPr lang="en-US" sz="2800" dirty="0" err="1" smtClean="0"/>
              <a:t>Goodenough</a:t>
            </a:r>
            <a:r>
              <a:rPr lang="en-US" sz="2800" dirty="0" smtClean="0"/>
              <a:t> 1981)</a:t>
            </a:r>
          </a:p>
          <a:p>
            <a:pPr marL="0" indent="0">
              <a:buNone/>
            </a:pPr>
            <a:r>
              <a:rPr lang="el-GR" sz="2800" b="1" dirty="0" smtClean="0"/>
              <a:t>Τρόποι επεξεργασίας/ αντίληψης της γνώσης</a:t>
            </a:r>
          </a:p>
          <a:p>
            <a:pPr marL="514350" indent="-514350">
              <a:buFont typeface="+mj-ea"/>
              <a:buAutoNum type="circleNumDbPlain"/>
            </a:pPr>
            <a:r>
              <a:rPr lang="el-GR" sz="2800" b="1" dirty="0"/>
              <a:t>α</a:t>
            </a:r>
            <a:r>
              <a:rPr lang="el-GR" sz="2800" b="1" dirty="0" smtClean="0"/>
              <a:t>κουστικός</a:t>
            </a:r>
          </a:p>
          <a:p>
            <a:pPr marL="514350" indent="-514350">
              <a:buFont typeface="+mj-ea"/>
              <a:buAutoNum type="circleNumDbPlain"/>
            </a:pPr>
            <a:r>
              <a:rPr lang="el-GR" sz="2800" b="1" dirty="0" smtClean="0"/>
              <a:t>οπτικός</a:t>
            </a:r>
          </a:p>
        </p:txBody>
      </p:sp>
    </p:spTree>
    <p:extLst>
      <p:ext uri="{BB962C8B-B14F-4D97-AF65-F5344CB8AC3E}">
        <p14:creationId xmlns:p14="http://schemas.microsoft.com/office/powerpoint/2010/main" val="333765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Στρατηγικές εκμάθησης </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14</a:t>
            </a:fld>
            <a:endParaRPr lang="el-GR"/>
          </a:p>
        </p:txBody>
      </p:sp>
      <p:sp>
        <p:nvSpPr>
          <p:cNvPr id="4" name="Content Placeholder 3"/>
          <p:cNvSpPr>
            <a:spLocks noGrp="1"/>
          </p:cNvSpPr>
          <p:nvPr>
            <p:ph sz="quarter" idx="1"/>
          </p:nvPr>
        </p:nvSpPr>
        <p:spPr>
          <a:xfrm>
            <a:off x="301752" y="1527048"/>
            <a:ext cx="8503920" cy="5142312"/>
          </a:xfrm>
        </p:spPr>
        <p:txBody>
          <a:bodyPr>
            <a:normAutofit fontScale="92500" lnSpcReduction="10000"/>
          </a:bodyPr>
          <a:lstStyle/>
          <a:p>
            <a:pPr marL="0" indent="0">
              <a:buNone/>
            </a:pPr>
            <a:r>
              <a:rPr lang="el-GR" sz="2800" b="1" dirty="0" smtClean="0">
                <a:solidFill>
                  <a:schemeClr val="accent1"/>
                </a:solidFill>
              </a:rPr>
              <a:t>Ορισμοί</a:t>
            </a:r>
          </a:p>
          <a:p>
            <a:pPr marL="514350" indent="-514350">
              <a:buFont typeface="+mj-ea"/>
              <a:buAutoNum type="circleNumDbPlain"/>
            </a:pPr>
            <a:r>
              <a:rPr lang="el-GR" dirty="0" smtClean="0"/>
              <a:t>«</a:t>
            </a:r>
            <a:r>
              <a:rPr lang="el-GR" dirty="0"/>
              <a:t>ειδικές πράξεις-βήματα και συμπεριφορές ή τεχνικές που οι μαθητές, συχνά σκόπιμα, χρησιμοποιούν για να βελτιώσουν την πρόοδό τους στην ανάπτυξη δεξιοτήτων στη </a:t>
            </a:r>
            <a:r>
              <a:rPr lang="el-GR" dirty="0" smtClean="0"/>
              <a:t>Γ2/ ΞΓ» </a:t>
            </a:r>
            <a:r>
              <a:rPr lang="el-GR" dirty="0"/>
              <a:t>(Oxford, 1990,8) ή </a:t>
            </a:r>
            <a:endParaRPr lang="el-GR" dirty="0" smtClean="0"/>
          </a:p>
          <a:p>
            <a:pPr marL="514350" indent="-514350">
              <a:buFont typeface="+mj-ea"/>
              <a:buAutoNum type="circleNumDbPlain"/>
            </a:pPr>
            <a:r>
              <a:rPr lang="el-GR" dirty="0" smtClean="0"/>
              <a:t>«</a:t>
            </a:r>
            <a:r>
              <a:rPr lang="el-GR" dirty="0"/>
              <a:t>ειδικές σκέψεις και συμπεριφορές που τα άτομα χρησιμοποιούν για να καταλάβουν, να μάθουν ή να διατηρήσουν τη νέα πληροφορία» (Chamot and O’ Malley, 1990,1</a:t>
            </a:r>
            <a:r>
              <a:rPr lang="el-GR" dirty="0" smtClean="0"/>
              <a:t>)</a:t>
            </a:r>
          </a:p>
          <a:p>
            <a:pPr marL="514350" indent="-514350">
              <a:buFont typeface="+mj-ea"/>
              <a:buAutoNum type="circleNumDbPlain"/>
            </a:pPr>
            <a:r>
              <a:rPr lang="el-GR" dirty="0" smtClean="0"/>
              <a:t>«</a:t>
            </a:r>
            <a:r>
              <a:rPr lang="el-GR" dirty="0"/>
              <a:t>οι ενέργειες που επιλέγονται συνειδητά από τους μαθητές, προκειμένου αφενός να μάθουν το διδακτέο αντικείμενο και αφετέρου να χειριστούν αποτελεσματικά το προϊόν μάθησης» (Cohen 1998,9) </a:t>
            </a:r>
            <a:r>
              <a:rPr lang="el-GR" dirty="0" smtClean="0"/>
              <a:t>  </a:t>
            </a:r>
            <a:endParaRPr lang="en-US" dirty="0"/>
          </a:p>
        </p:txBody>
      </p:sp>
    </p:spTree>
    <p:extLst>
      <p:ext uri="{BB962C8B-B14F-4D97-AF65-F5344CB8AC3E}">
        <p14:creationId xmlns:p14="http://schemas.microsoft.com/office/powerpoint/2010/main" val="325961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Στρατηγικές εκμάθησης </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15</a:t>
            </a:fld>
            <a:endParaRPr lang="el-GR"/>
          </a:p>
        </p:txBody>
      </p:sp>
      <p:sp>
        <p:nvSpPr>
          <p:cNvPr id="4" name="Content Placeholder 3"/>
          <p:cNvSpPr>
            <a:spLocks noGrp="1"/>
          </p:cNvSpPr>
          <p:nvPr>
            <p:ph sz="quarter" idx="1"/>
          </p:nvPr>
        </p:nvSpPr>
        <p:spPr>
          <a:xfrm>
            <a:off x="301752" y="1527048"/>
            <a:ext cx="8503920" cy="5142312"/>
          </a:xfrm>
        </p:spPr>
        <p:txBody>
          <a:bodyPr>
            <a:normAutofit/>
          </a:bodyPr>
          <a:lstStyle/>
          <a:p>
            <a:pPr marL="0" indent="0">
              <a:buNone/>
            </a:pPr>
            <a:endParaRPr lang="en-US" sz="2800" b="1" dirty="0" smtClean="0">
              <a:solidFill>
                <a:srgbClr val="D34817"/>
              </a:solidFill>
              <a:latin typeface="Webdings"/>
              <a:ea typeface="Webdings"/>
              <a:cs typeface="Webdings"/>
              <a:sym typeface="Webdings"/>
            </a:endParaRPr>
          </a:p>
          <a:p>
            <a:pPr marL="0" indent="0">
              <a:buNone/>
            </a:pPr>
            <a:endParaRPr lang="en-US" sz="2800" b="1" dirty="0">
              <a:solidFill>
                <a:srgbClr val="D34817"/>
              </a:solidFill>
              <a:latin typeface="Webdings"/>
              <a:ea typeface="Webdings"/>
              <a:cs typeface="Webdings"/>
              <a:sym typeface="Webdings"/>
            </a:endParaRPr>
          </a:p>
          <a:p>
            <a:pPr marL="0" indent="0">
              <a:buNone/>
            </a:pPr>
            <a:r>
              <a:rPr lang="el-GR" sz="2800" b="1" dirty="0" smtClean="0">
                <a:solidFill>
                  <a:srgbClr val="D34817"/>
                </a:solidFill>
                <a:latin typeface="Webdings"/>
                <a:ea typeface="Webdings"/>
                <a:cs typeface="Webdings"/>
                <a:sym typeface="Webdings"/>
              </a:rPr>
              <a:t></a:t>
            </a:r>
            <a:r>
              <a:rPr lang="en-US" sz="2800" dirty="0" smtClean="0">
                <a:latin typeface="Webdings"/>
                <a:ea typeface="Webdings"/>
                <a:cs typeface="Webdings"/>
                <a:sym typeface="Webdings"/>
              </a:rPr>
              <a:t> </a:t>
            </a:r>
            <a:r>
              <a:rPr lang="el-GR" sz="2800" dirty="0" smtClean="0"/>
              <a:t>Ο </a:t>
            </a:r>
            <a:r>
              <a:rPr lang="el-GR" sz="2800" dirty="0"/>
              <a:t>μαθητής που μπορεί να χρησιμοποιεί </a:t>
            </a:r>
            <a:r>
              <a:rPr lang="el-GR" sz="2800" dirty="0" smtClean="0"/>
              <a:t>αποτελε</a:t>
            </a:r>
            <a:r>
              <a:rPr lang="en-US" sz="2800" dirty="0" smtClean="0"/>
              <a:t>-</a:t>
            </a:r>
            <a:r>
              <a:rPr lang="el-GR" sz="2800" dirty="0" smtClean="0"/>
              <a:t>σματικά </a:t>
            </a:r>
            <a:r>
              <a:rPr lang="el-GR" sz="2800" dirty="0"/>
              <a:t>στρατηγικές μάθησης ανεξαρτητοποιείται, αποκτά αυτονομία και αυτοπεποίθηση και </a:t>
            </a:r>
            <a:r>
              <a:rPr lang="el-GR" sz="2800" dirty="0" smtClean="0"/>
              <a:t>επιτα</a:t>
            </a:r>
            <a:r>
              <a:rPr lang="en-US" sz="2800" dirty="0" smtClean="0"/>
              <a:t>-</a:t>
            </a:r>
            <a:r>
              <a:rPr lang="el-GR" sz="2800" dirty="0" smtClean="0"/>
              <a:t>χύνεται </a:t>
            </a:r>
            <a:r>
              <a:rPr lang="el-GR" sz="2800" dirty="0"/>
              <a:t>η πρόοδός του (Chamot &amp; O’ Malley, 1990</a:t>
            </a:r>
            <a:r>
              <a:rPr lang="el-GR" sz="2800" dirty="0" smtClean="0"/>
              <a:t>) </a:t>
            </a:r>
            <a:endParaRPr lang="en-US" sz="2800" dirty="0"/>
          </a:p>
        </p:txBody>
      </p:sp>
    </p:spTree>
    <p:extLst>
      <p:ext uri="{BB962C8B-B14F-4D97-AF65-F5344CB8AC3E}">
        <p14:creationId xmlns:p14="http://schemas.microsoft.com/office/powerpoint/2010/main" val="3751964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Στρατηγικές εκμάθησης </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16</a:t>
            </a:fld>
            <a:endParaRPr lang="el-GR"/>
          </a:p>
        </p:txBody>
      </p:sp>
      <p:sp>
        <p:nvSpPr>
          <p:cNvPr id="4" name="Content Placeholder 3"/>
          <p:cNvSpPr>
            <a:spLocks noGrp="1"/>
          </p:cNvSpPr>
          <p:nvPr>
            <p:ph sz="quarter" idx="1"/>
          </p:nvPr>
        </p:nvSpPr>
        <p:spPr>
          <a:xfrm>
            <a:off x="301752" y="1412776"/>
            <a:ext cx="8662736" cy="5445224"/>
          </a:xfrm>
        </p:spPr>
        <p:txBody>
          <a:bodyPr>
            <a:normAutofit fontScale="70000" lnSpcReduction="20000"/>
          </a:bodyPr>
          <a:lstStyle/>
          <a:p>
            <a:pPr marL="0" indent="0">
              <a:buNone/>
            </a:pPr>
            <a:r>
              <a:rPr lang="el-GR" sz="3400" dirty="0" smtClean="0"/>
              <a:t>Διάκριση στρατηγικών-Τυπολογία </a:t>
            </a:r>
            <a:r>
              <a:rPr lang="el-GR" sz="3400" dirty="0"/>
              <a:t>των </a:t>
            </a:r>
            <a:r>
              <a:rPr lang="en-US" sz="3400" dirty="0" err="1"/>
              <a:t>Chamot</a:t>
            </a:r>
            <a:r>
              <a:rPr lang="el-GR" sz="3400" dirty="0"/>
              <a:t> </a:t>
            </a:r>
            <a:r>
              <a:rPr lang="el-GR" sz="3400" dirty="0" smtClean="0"/>
              <a:t>&amp; </a:t>
            </a:r>
            <a:r>
              <a:rPr lang="en-US" sz="3400" dirty="0" smtClean="0"/>
              <a:t>O</a:t>
            </a:r>
            <a:r>
              <a:rPr lang="el-GR" sz="3400" dirty="0" smtClean="0"/>
              <a:t>’</a:t>
            </a:r>
            <a:r>
              <a:rPr lang="en-US" sz="3400" dirty="0" err="1" smtClean="0"/>
              <a:t>Malley</a:t>
            </a:r>
            <a:r>
              <a:rPr lang="el-GR" sz="3400" dirty="0" smtClean="0"/>
              <a:t> </a:t>
            </a:r>
            <a:r>
              <a:rPr lang="el-GR" sz="3400" dirty="0"/>
              <a:t>(1987</a:t>
            </a:r>
            <a:r>
              <a:rPr lang="el-GR" sz="3400" dirty="0" smtClean="0"/>
              <a:t>): </a:t>
            </a:r>
          </a:p>
          <a:p>
            <a:pPr>
              <a:buFont typeface="Wingdings" charset="2"/>
              <a:buChar char=""/>
            </a:pPr>
            <a:r>
              <a:rPr lang="el-GR" sz="3400" b="1" dirty="0" smtClean="0"/>
              <a:t>μεταγνωστικές</a:t>
            </a:r>
            <a:r>
              <a:rPr lang="el-GR" sz="3400" dirty="0"/>
              <a:t>, με τις οποίες ο μαθητής σχεδιάζει τη μάθηση, παρακολουθεί την κατανόηση και την παραγωγή λόγου και αξιολογεί την πρόσληψη του αντικειμένου μάθησης, όπως είναι η εστίαση της προσοχής για τον εντοπισμό συγκεκριμένων </a:t>
            </a:r>
            <a:r>
              <a:rPr lang="el-GR" sz="3400" dirty="0" smtClean="0"/>
              <a:t>πληροφοριών </a:t>
            </a:r>
            <a:r>
              <a:rPr lang="el-GR" sz="3400" dirty="0"/>
              <a:t>ή η κατάρτιση σχεδίου για τη διεκπεραίωση μιας δραστηριότητας ή την επίλυση προβλήματος </a:t>
            </a:r>
            <a:endParaRPr lang="el-GR" sz="3400" dirty="0" smtClean="0"/>
          </a:p>
          <a:p>
            <a:pPr>
              <a:buFont typeface="Wingdings" charset="2"/>
              <a:buChar char=""/>
            </a:pPr>
            <a:r>
              <a:rPr lang="el-GR" sz="3400" b="1" dirty="0" smtClean="0"/>
              <a:t>γνωστικές</a:t>
            </a:r>
            <a:r>
              <a:rPr lang="el-GR" sz="3400" dirty="0"/>
              <a:t>, με τις οποίες ο μαθητής διαδρά με το αντικείμενο μάθησης, όπως είναι η παρακολούθηση του γενικού νοήματος ενός κειμένου ή η αξιοποίηση των συμφραζομένων για την εξαγωγή της σημασίας άγνωστων λέξεων και </a:t>
            </a:r>
            <a:endParaRPr lang="el-GR" sz="3400" dirty="0" smtClean="0"/>
          </a:p>
          <a:p>
            <a:pPr>
              <a:buFont typeface="Wingdings" charset="2"/>
              <a:buChar char=""/>
            </a:pPr>
            <a:r>
              <a:rPr lang="el-GR" sz="3400" b="1" dirty="0" smtClean="0"/>
              <a:t>κοινωνικές</a:t>
            </a:r>
            <a:r>
              <a:rPr lang="el-GR" sz="3400" b="1" dirty="0"/>
              <a:t>-συναισθηματικές</a:t>
            </a:r>
            <a:r>
              <a:rPr lang="el-GR" sz="3400" dirty="0"/>
              <a:t>, με τις οποίες ο μαθητής διαδρά με άλλο πρόσωπο είτε δουλεύοντας ομαδικά είτε ρωτώντας τον δάσκαλο για </a:t>
            </a:r>
            <a:r>
              <a:rPr lang="el-GR" sz="3400" dirty="0" smtClean="0"/>
              <a:t>διευκρινίσεις  </a:t>
            </a:r>
            <a:endParaRPr lang="en-US" sz="3400" dirty="0"/>
          </a:p>
          <a:p>
            <a:pPr marL="0" indent="0">
              <a:buNone/>
            </a:pPr>
            <a:endParaRPr lang="en-US" sz="2800" dirty="0"/>
          </a:p>
        </p:txBody>
      </p:sp>
    </p:spTree>
    <p:extLst>
      <p:ext uri="{BB962C8B-B14F-4D97-AF65-F5344CB8AC3E}">
        <p14:creationId xmlns:p14="http://schemas.microsoft.com/office/powerpoint/2010/main" val="323183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D894D2-747B-46AE-A21F-CAAC467DD0B9}" type="slidenum">
              <a:rPr lang="el-GR" smtClean="0"/>
              <a:pPr/>
              <a:t>17</a:t>
            </a:fld>
            <a:endParaRPr lang="el-GR"/>
          </a:p>
        </p:txBody>
      </p:sp>
      <p:pic>
        <p:nvPicPr>
          <p:cNvPr id="2" name="Picture 1"/>
          <p:cNvPicPr>
            <a:picLocks noChangeAspect="1"/>
          </p:cNvPicPr>
          <p:nvPr/>
        </p:nvPicPr>
        <p:blipFill>
          <a:blip r:embed="rId2"/>
          <a:stretch>
            <a:fillRect/>
          </a:stretch>
        </p:blipFill>
        <p:spPr>
          <a:xfrm>
            <a:off x="774700" y="0"/>
            <a:ext cx="7592786" cy="6858000"/>
          </a:xfrm>
          <a:prstGeom prst="rect">
            <a:avLst/>
          </a:prstGeom>
        </p:spPr>
      </p:pic>
    </p:spTree>
    <p:extLst>
      <p:ext uri="{BB962C8B-B14F-4D97-AF65-F5344CB8AC3E}">
        <p14:creationId xmlns:p14="http://schemas.microsoft.com/office/powerpoint/2010/main" val="343926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D894D2-747B-46AE-A21F-CAAC467DD0B9}" type="slidenum">
              <a:rPr lang="el-GR" smtClean="0"/>
              <a:pPr/>
              <a:t>18</a:t>
            </a:fld>
            <a:endParaRPr lang="el-GR"/>
          </a:p>
        </p:txBody>
      </p:sp>
      <p:pic>
        <p:nvPicPr>
          <p:cNvPr id="4" name="Picture 3"/>
          <p:cNvPicPr>
            <a:picLocks noChangeAspect="1"/>
          </p:cNvPicPr>
          <p:nvPr/>
        </p:nvPicPr>
        <p:blipFill>
          <a:blip r:embed="rId2"/>
          <a:stretch>
            <a:fillRect/>
          </a:stretch>
        </p:blipFill>
        <p:spPr>
          <a:xfrm>
            <a:off x="0" y="88900"/>
            <a:ext cx="9144000" cy="6664657"/>
          </a:xfrm>
          <a:prstGeom prst="rect">
            <a:avLst/>
          </a:prstGeom>
        </p:spPr>
      </p:pic>
    </p:spTree>
    <p:extLst>
      <p:ext uri="{BB962C8B-B14F-4D97-AF65-F5344CB8AC3E}">
        <p14:creationId xmlns:p14="http://schemas.microsoft.com/office/powerpoint/2010/main" val="422505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D894D2-747B-46AE-A21F-CAAC467DD0B9}" type="slidenum">
              <a:rPr lang="el-GR" smtClean="0"/>
              <a:pPr/>
              <a:t>19</a:t>
            </a:fld>
            <a:endParaRPr lang="el-GR"/>
          </a:p>
        </p:txBody>
      </p:sp>
      <p:pic>
        <p:nvPicPr>
          <p:cNvPr id="2" name="Picture 1"/>
          <p:cNvPicPr>
            <a:picLocks noChangeAspect="1"/>
          </p:cNvPicPr>
          <p:nvPr/>
        </p:nvPicPr>
        <p:blipFill>
          <a:blip r:embed="rId2"/>
          <a:stretch>
            <a:fillRect/>
          </a:stretch>
        </p:blipFill>
        <p:spPr>
          <a:xfrm>
            <a:off x="762000" y="0"/>
            <a:ext cx="7597588" cy="6858000"/>
          </a:xfrm>
          <a:prstGeom prst="rect">
            <a:avLst/>
          </a:prstGeom>
        </p:spPr>
      </p:pic>
    </p:spTree>
    <p:extLst>
      <p:ext uri="{BB962C8B-B14F-4D97-AF65-F5344CB8AC3E}">
        <p14:creationId xmlns:p14="http://schemas.microsoft.com/office/powerpoint/2010/main" val="324140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smtClean="0">
                <a:solidFill>
                  <a:schemeClr val="accent1"/>
                </a:solidFill>
              </a:rPr>
              <a:t>Η δομή του μαθήματος</a:t>
            </a:r>
            <a:endParaRPr lang="en-US" sz="4000" b="1" dirty="0">
              <a:solidFill>
                <a:schemeClr val="accent1"/>
              </a:solidFill>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2</a:t>
            </a:fld>
            <a:endParaRPr lang="el-GR"/>
          </a:p>
        </p:txBody>
      </p:sp>
      <p:sp>
        <p:nvSpPr>
          <p:cNvPr id="4" name="Content Placeholder 3"/>
          <p:cNvSpPr>
            <a:spLocks noGrp="1"/>
          </p:cNvSpPr>
          <p:nvPr>
            <p:ph sz="quarter" idx="1"/>
          </p:nvPr>
        </p:nvSpPr>
        <p:spPr>
          <a:xfrm>
            <a:off x="301752" y="1383032"/>
            <a:ext cx="8503920" cy="4998296"/>
          </a:xfrm>
        </p:spPr>
        <p:txBody>
          <a:bodyPr>
            <a:normAutofit/>
          </a:bodyPr>
          <a:lstStyle/>
          <a:p>
            <a:pPr marL="0" indent="0">
              <a:buNone/>
            </a:pPr>
            <a:r>
              <a:rPr lang="el-GR" dirty="0" smtClean="0"/>
              <a:t>Παράμετροι </a:t>
            </a:r>
            <a:r>
              <a:rPr lang="el-GR" dirty="0"/>
              <a:t>που επηρεάζουν τη διδασκαλία της Γ2/ </a:t>
            </a:r>
            <a:r>
              <a:rPr lang="el-GR" dirty="0" smtClean="0"/>
              <a:t>ΞΓ</a:t>
            </a:r>
            <a:endParaRPr lang="en-US" dirty="0" smtClean="0"/>
          </a:p>
          <a:p>
            <a:pPr lvl="1">
              <a:buFont typeface="Wingdings" charset="2"/>
              <a:buChar char=""/>
            </a:pPr>
            <a:r>
              <a:rPr lang="el-GR" dirty="0" smtClean="0"/>
              <a:t>Ηλικία</a:t>
            </a:r>
            <a:endParaRPr lang="en-US" dirty="0"/>
          </a:p>
          <a:p>
            <a:pPr lvl="1">
              <a:buFont typeface="Wingdings" charset="2"/>
              <a:buChar char=""/>
            </a:pPr>
            <a:r>
              <a:rPr lang="el-GR" dirty="0" smtClean="0"/>
              <a:t>Ειδική ικανότητα (</a:t>
            </a:r>
            <a:r>
              <a:rPr lang="en-US" dirty="0" smtClean="0"/>
              <a:t>aptitude)</a:t>
            </a:r>
          </a:p>
          <a:p>
            <a:pPr lvl="1">
              <a:buFont typeface="Wingdings" charset="2"/>
              <a:buChar char=""/>
            </a:pPr>
            <a:r>
              <a:rPr lang="el-GR" dirty="0" smtClean="0"/>
              <a:t>Κοινωνιοψυχολογικοί παράγοντες</a:t>
            </a:r>
          </a:p>
          <a:p>
            <a:pPr lvl="2">
              <a:buFont typeface="Wingdings" charset="2"/>
              <a:buChar char="ü"/>
            </a:pPr>
            <a:r>
              <a:rPr lang="el-GR" dirty="0" smtClean="0"/>
              <a:t>Στάσεις </a:t>
            </a:r>
          </a:p>
          <a:p>
            <a:pPr lvl="2">
              <a:buFont typeface="Wingdings" charset="2"/>
              <a:buChar char="ü"/>
            </a:pPr>
            <a:r>
              <a:rPr lang="el-GR" dirty="0" smtClean="0"/>
              <a:t>Κίνητρα</a:t>
            </a:r>
          </a:p>
          <a:p>
            <a:pPr lvl="1">
              <a:buFont typeface="Wingdings" charset="2"/>
              <a:buChar char=""/>
            </a:pPr>
            <a:r>
              <a:rPr lang="el-GR" dirty="0"/>
              <a:t>Προσωπικότητα</a:t>
            </a:r>
          </a:p>
          <a:p>
            <a:pPr lvl="1">
              <a:buFont typeface="Wingdings" charset="2"/>
              <a:buChar char=""/>
            </a:pPr>
            <a:r>
              <a:rPr lang="el-GR" dirty="0"/>
              <a:t>Γνωστικό στιλ</a:t>
            </a:r>
          </a:p>
          <a:p>
            <a:pPr lvl="1">
              <a:buFont typeface="Wingdings" charset="2"/>
              <a:buChar char=""/>
            </a:pPr>
            <a:r>
              <a:rPr lang="el-GR" dirty="0"/>
              <a:t>Στρατηγικές μάθησης </a:t>
            </a:r>
          </a:p>
          <a:p>
            <a:pPr lvl="1">
              <a:buFont typeface="Wingdings" charset="2"/>
              <a:buChar char=""/>
            </a:pPr>
            <a:endParaRPr lang="en-US" dirty="0"/>
          </a:p>
          <a:p>
            <a:endParaRPr lang="en-US" dirty="0"/>
          </a:p>
        </p:txBody>
      </p:sp>
    </p:spTree>
    <p:extLst>
      <p:ext uri="{BB962C8B-B14F-4D97-AF65-F5344CB8AC3E}">
        <p14:creationId xmlns:p14="http://schemas.microsoft.com/office/powerpoint/2010/main" val="527481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D894D2-747B-46AE-A21F-CAAC467DD0B9}" type="slidenum">
              <a:rPr lang="el-GR" smtClean="0"/>
              <a:pPr/>
              <a:t>20</a:t>
            </a:fld>
            <a:endParaRPr lang="el-GR"/>
          </a:p>
        </p:txBody>
      </p:sp>
      <p:pic>
        <p:nvPicPr>
          <p:cNvPr id="4" name="Picture 3"/>
          <p:cNvPicPr>
            <a:picLocks noChangeAspect="1"/>
          </p:cNvPicPr>
          <p:nvPr/>
        </p:nvPicPr>
        <p:blipFill>
          <a:blip r:embed="rId2"/>
          <a:stretch>
            <a:fillRect/>
          </a:stretch>
        </p:blipFill>
        <p:spPr>
          <a:xfrm>
            <a:off x="12452" y="836712"/>
            <a:ext cx="9144000" cy="4514563"/>
          </a:xfrm>
          <a:prstGeom prst="rect">
            <a:avLst/>
          </a:prstGeom>
        </p:spPr>
      </p:pic>
    </p:spTree>
    <p:extLst>
      <p:ext uri="{BB962C8B-B14F-4D97-AF65-F5344CB8AC3E}">
        <p14:creationId xmlns:p14="http://schemas.microsoft.com/office/powerpoint/2010/main" val="186189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accent1"/>
                </a:solidFill>
              </a:rPr>
              <a:t>Στρατηγικές μάθησης </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21</a:t>
            </a:fld>
            <a:endParaRPr lang="el-GR"/>
          </a:p>
        </p:txBody>
      </p:sp>
      <p:sp>
        <p:nvSpPr>
          <p:cNvPr id="4" name="Content Placeholder 3"/>
          <p:cNvSpPr>
            <a:spLocks noGrp="1"/>
          </p:cNvSpPr>
          <p:nvPr>
            <p:ph sz="quarter" idx="1"/>
          </p:nvPr>
        </p:nvSpPr>
        <p:spPr/>
        <p:txBody>
          <a:bodyPr>
            <a:normAutofit/>
          </a:bodyPr>
          <a:lstStyle/>
          <a:p>
            <a:pPr marL="0" indent="0">
              <a:buNone/>
            </a:pPr>
            <a:endParaRPr lang="el-GR" sz="2800" dirty="0" smtClean="0"/>
          </a:p>
          <a:p>
            <a:pPr marL="0" indent="0">
              <a:buNone/>
            </a:pPr>
            <a:r>
              <a:rPr lang="el-GR" sz="2800" dirty="0" smtClean="0"/>
              <a:t>Περισσότερες πληροφορίες στο άρθρο:</a:t>
            </a:r>
          </a:p>
          <a:p>
            <a:r>
              <a:rPr lang="el-GR" sz="2800" dirty="0" smtClean="0"/>
              <a:t>Ψάλτου-</a:t>
            </a:r>
            <a:r>
              <a:rPr lang="en-US" sz="2800" dirty="0" err="1" smtClean="0"/>
              <a:t>Joycey</a:t>
            </a:r>
            <a:r>
              <a:rPr lang="en-US" sz="2800" dirty="0"/>
              <a:t> </a:t>
            </a:r>
            <a:r>
              <a:rPr lang="el-GR" sz="2800" dirty="0" smtClean="0"/>
              <a:t>Αγγελική (ηλεκτρονική έκδοση) «Στρατηγικές </a:t>
            </a:r>
            <a:r>
              <a:rPr lang="el-GR" sz="2800" dirty="0"/>
              <a:t>μάθησης και διδακτικές </a:t>
            </a:r>
            <a:r>
              <a:rPr lang="el-GR" sz="2800" dirty="0" smtClean="0"/>
              <a:t>προτάσεις: Ολοκληρωμένες </a:t>
            </a:r>
            <a:r>
              <a:rPr lang="el-GR" sz="2800" dirty="0"/>
              <a:t>προτάσεις διδασκαλίας των τεσσάρων δεξιοτήτων για την ελληνική ως ξένη/δεύτερη </a:t>
            </a:r>
            <a:r>
              <a:rPr lang="el-GR" sz="2800" dirty="0" smtClean="0"/>
              <a:t>γλώσσα»</a:t>
            </a:r>
            <a:r>
              <a:rPr lang="el-GR" sz="2800" dirty="0"/>
              <a:t> </a:t>
            </a:r>
            <a:endParaRPr lang="el-GR" sz="2800" dirty="0" smtClean="0"/>
          </a:p>
          <a:p>
            <a:pPr marL="0" indent="0">
              <a:buNone/>
            </a:pPr>
            <a:r>
              <a:rPr lang="en-US" sz="2800" dirty="0" smtClean="0"/>
              <a:t>http</a:t>
            </a:r>
            <a:r>
              <a:rPr lang="en-US" sz="2800" dirty="0"/>
              <a:t>://</a:t>
            </a:r>
            <a:r>
              <a:rPr lang="en-US" sz="2800" dirty="0" err="1"/>
              <a:t>www.greek-language.gr</a:t>
            </a:r>
            <a:r>
              <a:rPr lang="en-US" sz="2800" dirty="0"/>
              <a:t>/</a:t>
            </a:r>
            <a:r>
              <a:rPr lang="en-US" sz="2800" dirty="0" err="1"/>
              <a:t>greekLang</a:t>
            </a:r>
            <a:r>
              <a:rPr lang="en-US" sz="2800" dirty="0"/>
              <a:t>/</a:t>
            </a:r>
            <a:r>
              <a:rPr lang="en-US" sz="2800" dirty="0" err="1"/>
              <a:t>modern_greek</a:t>
            </a:r>
            <a:r>
              <a:rPr lang="en-US" sz="2800" dirty="0"/>
              <a:t>/foreign/education/proposals/01a.html</a:t>
            </a:r>
          </a:p>
        </p:txBody>
      </p:sp>
    </p:spTree>
    <p:extLst>
      <p:ext uri="{BB962C8B-B14F-4D97-AF65-F5344CB8AC3E}">
        <p14:creationId xmlns:p14="http://schemas.microsoft.com/office/powerpoint/2010/main" val="164141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288553" y="260648"/>
            <a:ext cx="8243887" cy="947316"/>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D34817"/>
                </a:solidFill>
                <a:effectLst>
                  <a:outerShdw blurRad="38100" dist="38100" dir="2700000" algn="tl">
                    <a:srgbClr val="DDDDDD"/>
                  </a:outerShdw>
                </a:effectLst>
              </a:rPr>
              <a:t>Στρατηγικές εκμάθησης λεξιλογίου</a:t>
            </a:r>
            <a:r>
              <a:rPr lang="en-US" sz="3600" b="1" dirty="0">
                <a:solidFill>
                  <a:srgbClr val="D34817"/>
                </a:solidFill>
                <a:effectLst>
                  <a:outerShdw blurRad="38100" dist="38100" dir="2700000" algn="tl">
                    <a:srgbClr val="DDDDDD"/>
                  </a:outerShdw>
                </a:effectLst>
              </a:rPr>
              <a:t/>
            </a:r>
            <a:br>
              <a:rPr lang="en-US" sz="3600" b="1" dirty="0">
                <a:solidFill>
                  <a:srgbClr val="D34817"/>
                </a:solidFill>
                <a:effectLst>
                  <a:outerShdw blurRad="38100" dist="38100" dir="2700000" algn="tl">
                    <a:srgbClr val="DDDDDD"/>
                  </a:outerShdw>
                </a:effectLst>
              </a:rPr>
            </a:br>
            <a:r>
              <a:rPr lang="el-GR" sz="2800" b="1" dirty="0">
                <a:solidFill>
                  <a:srgbClr val="D34817"/>
                </a:solidFill>
                <a:effectLst>
                  <a:outerShdw blurRad="38100" dist="38100" dir="2700000" algn="tl">
                    <a:srgbClr val="DDDDDD"/>
                  </a:outerShdw>
                </a:effectLst>
              </a:rPr>
              <a:t>Στρατηγικές </a:t>
            </a:r>
            <a:r>
              <a:rPr lang="el-GR" sz="2800" b="1" dirty="0" smtClean="0">
                <a:solidFill>
                  <a:srgbClr val="D34817"/>
                </a:solidFill>
                <a:effectLst>
                  <a:outerShdw blurRad="38100" dist="38100" dir="2700000" algn="tl">
                    <a:srgbClr val="DDDDDD"/>
                  </a:outerShdw>
                </a:effectLst>
              </a:rPr>
              <a:t>ανακάλυψης (</a:t>
            </a:r>
            <a:r>
              <a:rPr lang="el-GR" sz="2800" b="1" dirty="0">
                <a:solidFill>
                  <a:srgbClr val="D34817"/>
                </a:solidFill>
                <a:effectLst>
                  <a:outerShdw blurRad="38100" dist="38100" dir="2700000" algn="tl">
                    <a:srgbClr val="DDDDDD"/>
                  </a:outerShdw>
                </a:effectLst>
              </a:rPr>
              <a:t>Αντωνίου 2008)</a:t>
            </a:r>
          </a:p>
        </p:txBody>
      </p:sp>
      <p:sp>
        <p:nvSpPr>
          <p:cNvPr id="20482" name="Rectangle 2"/>
          <p:cNvSpPr>
            <a:spLocks noGrp="1" noChangeArrowheads="1"/>
          </p:cNvSpPr>
          <p:nvPr>
            <p:ph type="body" idx="4294967295"/>
          </p:nvPr>
        </p:nvSpPr>
        <p:spPr>
          <a:xfrm>
            <a:off x="251520" y="1412776"/>
            <a:ext cx="8640960" cy="5113337"/>
          </a:xfrm>
          <a:ln/>
        </p:spPr>
        <p:txBody>
          <a:bodyPr>
            <a:normAutofit/>
          </a:bodyPr>
          <a:lstStyle/>
          <a:p>
            <a:pPr marL="642938" indent="-285750">
              <a:spcBef>
                <a:spcPts val="400"/>
              </a:spcBef>
              <a:buFont typeface="Wingdings" charset="2"/>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b="1" u="sng" dirty="0"/>
              <a:t>προσδιοριστικές</a:t>
            </a:r>
            <a:r>
              <a:rPr lang="el-GR" sz="2400" b="1" dirty="0"/>
              <a:t>: </a:t>
            </a:r>
            <a:r>
              <a:rPr lang="el-GR" sz="2400" dirty="0"/>
              <a:t>οι στρατηγικές που χρησιμοποιούμε, προκειμένου να ανακαλύψουμε τη σημασία μιας άγνωστης λέξης:</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300" dirty="0"/>
              <a:t>αναγνώριση της γραμματικής κατηγορίας της λέξης (τι μέρος του λόγου είναι)</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300" dirty="0"/>
              <a:t>ανάλυση των συστατικών της στοιχείων/ μορφολογικός τεμαχισμός (ρίζα</a:t>
            </a:r>
            <a:r>
              <a:rPr lang="el-GR" sz="2300" dirty="0" smtClean="0"/>
              <a:t>, προσφύματα</a:t>
            </a:r>
            <a:r>
              <a:rPr lang="el-GR" sz="2300" dirty="0"/>
              <a:t>, συνθετικά μέρη)</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300" dirty="0"/>
              <a:t>αξιοποίηση εικόνων (στον γραπτό λόγο) και την ανάλυση χειρονομιών ή του επιτονισμού (στον προφορικό λόγο)</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300" dirty="0"/>
              <a:t>α</a:t>
            </a:r>
            <a:r>
              <a:rPr lang="el-GR" sz="2300" dirty="0" smtClean="0"/>
              <a:t>ξιοποίηση των </a:t>
            </a:r>
            <a:r>
              <a:rPr lang="el-GR" sz="2300" dirty="0"/>
              <a:t>συμφραζομένων</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300" dirty="0"/>
              <a:t>χρήση μονόγλωσσων ή δίγλωσσων λεξικών</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300" dirty="0"/>
              <a:t>λίστες λέξεων και flash cards</a:t>
            </a:r>
          </a:p>
          <a:p>
            <a:pPr marL="1074738" lvl="1" indent="-285750">
              <a:spcBef>
                <a:spcPts val="350"/>
              </a:spcBef>
              <a:buClrTx/>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el-GR" sz="1400" b="1" dirty="0"/>
          </a:p>
        </p:txBody>
      </p:sp>
    </p:spTree>
    <p:extLst>
      <p:ext uri="{BB962C8B-B14F-4D97-AF65-F5344CB8AC3E}">
        <p14:creationId xmlns:p14="http://schemas.microsoft.com/office/powerpoint/2010/main" val="7824109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288553" y="260648"/>
            <a:ext cx="8243887" cy="947316"/>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D34817"/>
                </a:solidFill>
                <a:effectLst>
                  <a:outerShdw blurRad="38100" dist="38100" dir="2700000" algn="tl">
                    <a:srgbClr val="DDDDDD"/>
                  </a:outerShdw>
                </a:effectLst>
              </a:rPr>
              <a:t>Στρατηγικές εκμάθησης λεξιλογίου</a:t>
            </a:r>
            <a:r>
              <a:rPr lang="en-US" sz="3600" b="1" dirty="0">
                <a:solidFill>
                  <a:srgbClr val="D34817"/>
                </a:solidFill>
                <a:effectLst>
                  <a:outerShdw blurRad="38100" dist="38100" dir="2700000" algn="tl">
                    <a:srgbClr val="DDDDDD"/>
                  </a:outerShdw>
                </a:effectLst>
              </a:rPr>
              <a:t/>
            </a:r>
            <a:br>
              <a:rPr lang="en-US" sz="3600" b="1" dirty="0">
                <a:solidFill>
                  <a:srgbClr val="D34817"/>
                </a:solidFill>
                <a:effectLst>
                  <a:outerShdw blurRad="38100" dist="38100" dir="2700000" algn="tl">
                    <a:srgbClr val="DDDDDD"/>
                  </a:outerShdw>
                </a:effectLst>
              </a:rPr>
            </a:br>
            <a:r>
              <a:rPr lang="el-GR" sz="2800" b="1" dirty="0">
                <a:solidFill>
                  <a:srgbClr val="D34817"/>
                </a:solidFill>
                <a:effectLst>
                  <a:outerShdw blurRad="38100" dist="38100" dir="2700000" algn="tl">
                    <a:srgbClr val="DDDDDD"/>
                  </a:outerShdw>
                </a:effectLst>
              </a:rPr>
              <a:t>Στρατηγικές </a:t>
            </a:r>
            <a:r>
              <a:rPr lang="el-GR" sz="2800" b="1" dirty="0" smtClean="0">
                <a:solidFill>
                  <a:srgbClr val="D34817"/>
                </a:solidFill>
                <a:effectLst>
                  <a:outerShdw blurRad="38100" dist="38100" dir="2700000" algn="tl">
                    <a:srgbClr val="DDDDDD"/>
                  </a:outerShdw>
                </a:effectLst>
              </a:rPr>
              <a:t>ανακάλυψης(</a:t>
            </a:r>
            <a:r>
              <a:rPr lang="el-GR" sz="2800" b="1" dirty="0">
                <a:solidFill>
                  <a:srgbClr val="D34817"/>
                </a:solidFill>
                <a:effectLst>
                  <a:outerShdw blurRad="38100" dist="38100" dir="2700000" algn="tl">
                    <a:srgbClr val="DDDDDD"/>
                  </a:outerShdw>
                </a:effectLst>
              </a:rPr>
              <a:t>Αντωνίου 2008)</a:t>
            </a:r>
          </a:p>
        </p:txBody>
      </p:sp>
      <p:sp>
        <p:nvSpPr>
          <p:cNvPr id="20482" name="Rectangle 2"/>
          <p:cNvSpPr>
            <a:spLocks noGrp="1" noChangeArrowheads="1"/>
          </p:cNvSpPr>
          <p:nvPr>
            <p:ph type="body" idx="4294967295"/>
          </p:nvPr>
        </p:nvSpPr>
        <p:spPr>
          <a:xfrm>
            <a:off x="251520" y="1484015"/>
            <a:ext cx="8640960" cy="5113337"/>
          </a:xfrm>
          <a:ln/>
        </p:spPr>
        <p:txBody>
          <a:bodyPr>
            <a:normAutofit/>
          </a:bodyPr>
          <a:lstStyle/>
          <a:p>
            <a:pPr marL="700088" indent="-342900">
              <a:spcBef>
                <a:spcPts val="400"/>
              </a:spcBef>
              <a:buFont typeface="Wingdings" charset="2"/>
              <a:buChar char=""/>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b="1" u="sng" dirty="0" smtClean="0"/>
              <a:t>κοινωνικές</a:t>
            </a:r>
            <a:r>
              <a:rPr lang="el-GR" sz="2400" b="1" u="sng" dirty="0"/>
              <a:t>:</a:t>
            </a:r>
            <a:r>
              <a:rPr lang="el-GR" sz="2400" b="1" dirty="0"/>
              <a:t> </a:t>
            </a:r>
            <a:r>
              <a:rPr lang="el-GR" sz="2400" dirty="0"/>
              <a:t>οι στρατηγικές που χρησιμοποιούμε για να ανακαλύψουμε τη σημασία μιας λέξης απευθυνόμενοι σε κάποιον άλλο </a:t>
            </a:r>
            <a:r>
              <a:rPr lang="el-GR" sz="2400" dirty="0">
                <a:latin typeface="Wingdings" charset="0"/>
              </a:rPr>
              <a:t></a:t>
            </a:r>
          </a:p>
          <a:p>
            <a:pPr marL="608013" indent="-250825">
              <a:spcBef>
                <a:spcPts val="400"/>
              </a:spcBef>
              <a:buClr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	</a:t>
            </a:r>
            <a:r>
              <a:rPr lang="el-GR" sz="2400" dirty="0" smtClean="0"/>
              <a:t> ζητούμε </a:t>
            </a:r>
            <a:r>
              <a:rPr lang="el-GR" sz="2400" dirty="0"/>
              <a:t>από τον δάσκαλο, έναν συμμαθητή μας ή έναν </a:t>
            </a:r>
            <a:r>
              <a:rPr lang="el-GR" sz="2400" dirty="0" smtClean="0"/>
              <a:t>  </a:t>
            </a:r>
          </a:p>
          <a:p>
            <a:pPr marL="608013" indent="-250825">
              <a:spcBef>
                <a:spcPts val="400"/>
              </a:spcBef>
              <a:buClr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 </a:t>
            </a:r>
            <a:r>
              <a:rPr lang="el-GR" sz="2400" dirty="0" smtClean="0"/>
              <a:t>   φυσικό </a:t>
            </a:r>
            <a:r>
              <a:rPr lang="el-GR" sz="2400" dirty="0"/>
              <a:t>ομιλητή να μας δώσει:</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μετάφραση της λέξης στη μητρική </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ένα συνώνυμο</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έναν ορισμό </a:t>
            </a:r>
          </a:p>
          <a:p>
            <a:pPr marL="1131888" lvl="1" indent="-342900">
              <a:spcBef>
                <a:spcPts val="350"/>
              </a:spcBef>
              <a:buClr>
                <a:schemeClr val="accent1"/>
              </a:buClr>
              <a:buFont typeface="Wingdings" charset="2"/>
              <a:buChar char="ü"/>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μια πρόταση με τη λέξη</a:t>
            </a:r>
          </a:p>
          <a:p>
            <a:pPr marL="608013" indent="-250825">
              <a:spcBef>
                <a:spcPts val="400"/>
              </a:spcBef>
              <a:buClr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400" dirty="0"/>
              <a:t>	Μπορούμε επίσης να ανακαλύψουμε τη σημασία μιας λέξης μέσα από μια </a:t>
            </a:r>
            <a:r>
              <a:rPr lang="el-GR" sz="2400" u="sng" dirty="0"/>
              <a:t>ομαδική δραστηριότητα.</a:t>
            </a:r>
          </a:p>
        </p:txBody>
      </p:sp>
    </p:spTree>
    <p:extLst>
      <p:ext uri="{BB962C8B-B14F-4D97-AF65-F5344CB8AC3E}">
        <p14:creationId xmlns:p14="http://schemas.microsoft.com/office/powerpoint/2010/main" val="42848451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7D894D2-747B-46AE-A21F-CAAC467DD0B9}" type="slidenum">
              <a:rPr lang="el-GR" smtClean="0"/>
              <a:pPr/>
              <a:t>24</a:t>
            </a:fld>
            <a:endParaRPr lang="el-GR"/>
          </a:p>
        </p:txBody>
      </p:sp>
      <p:pic>
        <p:nvPicPr>
          <p:cNvPr id="2" name="Picture 1"/>
          <p:cNvPicPr>
            <a:picLocks noChangeAspect="1"/>
          </p:cNvPicPr>
          <p:nvPr/>
        </p:nvPicPr>
        <p:blipFill>
          <a:blip r:embed="rId2"/>
          <a:stretch>
            <a:fillRect/>
          </a:stretch>
        </p:blipFill>
        <p:spPr>
          <a:xfrm>
            <a:off x="0" y="692696"/>
            <a:ext cx="9144000" cy="3702354"/>
          </a:xfrm>
          <a:prstGeom prst="rect">
            <a:avLst/>
          </a:prstGeom>
        </p:spPr>
      </p:pic>
    </p:spTree>
    <p:extLst>
      <p:ext uri="{BB962C8B-B14F-4D97-AF65-F5344CB8AC3E}">
        <p14:creationId xmlns:p14="http://schemas.microsoft.com/office/powerpoint/2010/main" val="3134348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250825" y="282575"/>
            <a:ext cx="8243888" cy="8255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D34817"/>
                </a:solidFill>
                <a:effectLst>
                  <a:outerShdw blurRad="38100" dist="38100" dir="2700000" algn="tl">
                    <a:srgbClr val="DDDDDD"/>
                  </a:outerShdw>
                </a:effectLst>
              </a:rPr>
              <a:t>Στρατηγικές εκμάθησης λεξιλογίου</a:t>
            </a:r>
            <a:r>
              <a:rPr lang="en-US" sz="3600" b="1" dirty="0">
                <a:solidFill>
                  <a:srgbClr val="D34817"/>
                </a:solidFill>
                <a:effectLst>
                  <a:outerShdw blurRad="38100" dist="38100" dir="2700000" algn="tl">
                    <a:srgbClr val="DDDDDD"/>
                  </a:outerShdw>
                </a:effectLst>
              </a:rPr>
              <a:t/>
            </a:r>
            <a:br>
              <a:rPr lang="en-US" sz="3600" b="1" dirty="0">
                <a:solidFill>
                  <a:srgbClr val="D34817"/>
                </a:solidFill>
                <a:effectLst>
                  <a:outerShdw blurRad="38100" dist="38100" dir="2700000" algn="tl">
                    <a:srgbClr val="DDDDDD"/>
                  </a:outerShdw>
                </a:effectLst>
              </a:rPr>
            </a:br>
            <a:r>
              <a:rPr lang="el-GR" sz="2800" b="1" dirty="0">
                <a:solidFill>
                  <a:srgbClr val="D34817"/>
                </a:solidFill>
                <a:effectLst>
                  <a:outerShdw blurRad="38100" dist="38100" dir="2700000" algn="tl">
                    <a:srgbClr val="DDDDDD"/>
                  </a:outerShdw>
                </a:effectLst>
              </a:rPr>
              <a:t>Στρατηγικές </a:t>
            </a:r>
            <a:r>
              <a:rPr lang="el-GR" sz="2800" b="1" dirty="0" smtClean="0">
                <a:solidFill>
                  <a:srgbClr val="D34817"/>
                </a:solidFill>
                <a:effectLst>
                  <a:outerShdw blurRad="38100" dist="38100" dir="2700000" algn="tl">
                    <a:srgbClr val="DDDDDD"/>
                  </a:outerShdw>
                </a:effectLst>
              </a:rPr>
              <a:t>εμπέδωσης (</a:t>
            </a:r>
            <a:r>
              <a:rPr lang="el-GR" sz="2800" b="1" dirty="0">
                <a:solidFill>
                  <a:srgbClr val="D34817"/>
                </a:solidFill>
                <a:effectLst>
                  <a:outerShdw blurRad="38100" dist="38100" dir="2700000" algn="tl">
                    <a:srgbClr val="DDDDDD"/>
                  </a:outerShdw>
                </a:effectLst>
              </a:rPr>
              <a:t>Αντωνίου 2008)</a:t>
            </a:r>
            <a:endParaRPr lang="el-GR" sz="2000" b="1" dirty="0">
              <a:solidFill>
                <a:srgbClr val="000000"/>
              </a:solidFill>
              <a:effectLst>
                <a:outerShdw blurRad="38100" dist="38100" dir="2700000" algn="tl">
                  <a:srgbClr val="DDDDDD"/>
                </a:outerShdw>
              </a:effectLst>
            </a:endParaRPr>
          </a:p>
        </p:txBody>
      </p:sp>
      <p:sp>
        <p:nvSpPr>
          <p:cNvPr id="21506" name="Rectangle 2"/>
          <p:cNvSpPr>
            <a:spLocks noGrp="1" noChangeArrowheads="1"/>
          </p:cNvSpPr>
          <p:nvPr>
            <p:ph type="body" idx="4294967295"/>
          </p:nvPr>
        </p:nvSpPr>
        <p:spPr>
          <a:xfrm>
            <a:off x="611188" y="1484313"/>
            <a:ext cx="8086725" cy="4897437"/>
          </a:xfrm>
          <a:ln/>
        </p:spPr>
        <p:txBody>
          <a:bodyPr>
            <a:normAutofit/>
          </a:bodyPr>
          <a:lstStyle/>
          <a:p>
            <a:pPr marL="266700" indent="12700">
              <a:lnSpc>
                <a:spcPct val="80000"/>
              </a:lnSpc>
              <a:spcBef>
                <a:spcPts val="350"/>
              </a:spcBef>
              <a:buClrTx/>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Είναι οι στρατηγικές που χρησιμοποιούμε </a:t>
            </a:r>
            <a:r>
              <a:rPr lang="el-GR" sz="2800" dirty="0" smtClean="0"/>
              <a:t>για να </a:t>
            </a:r>
            <a:r>
              <a:rPr lang="el-GR" sz="2800" dirty="0"/>
              <a:t>διατηρήσουμε τη σημασία μιας λέξης</a:t>
            </a:r>
          </a:p>
          <a:p>
            <a:pPr marL="609600" indent="-339725">
              <a:lnSpc>
                <a:spcPct val="80000"/>
              </a:lnSpc>
              <a:spcBef>
                <a:spcPts val="350"/>
              </a:spcBef>
              <a:buClrTx/>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στη </a:t>
            </a:r>
            <a:r>
              <a:rPr lang="el-GR" sz="2800" dirty="0" smtClean="0"/>
              <a:t>μνήμη</a:t>
            </a:r>
            <a:endParaRPr lang="el-GR" sz="2800" dirty="0"/>
          </a:p>
          <a:p>
            <a:pPr marL="609600" indent="-339725">
              <a:lnSpc>
                <a:spcPct val="80000"/>
              </a:lnSpc>
              <a:spcBef>
                <a:spcPts val="350"/>
              </a:spcBef>
              <a:buClrTx/>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el-GR" sz="2800" b="1" dirty="0"/>
          </a:p>
          <a:p>
            <a:pPr marL="609600" indent="-339725">
              <a:lnSpc>
                <a:spcPct val="80000"/>
              </a:lnSpc>
              <a:spcBef>
                <a:spcPts val="350"/>
              </a:spcBef>
              <a:buFont typeface="Wingdings" charset="2"/>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b="1" dirty="0"/>
              <a:t>κοινωνικές στρατηγικές: </a:t>
            </a:r>
            <a:r>
              <a:rPr lang="el-GR" sz="2800" dirty="0"/>
              <a:t>ομαδική εργασία</a:t>
            </a:r>
          </a:p>
          <a:p>
            <a:pPr marL="609600" indent="-339725">
              <a:lnSpc>
                <a:spcPct val="80000"/>
              </a:lnSpc>
              <a:spcBef>
                <a:spcPts val="350"/>
              </a:spcBef>
              <a:buFont typeface="Wingdings" charset="2"/>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b="1" dirty="0"/>
              <a:t>μνημονικές στρατηγικές: </a:t>
            </a:r>
            <a:r>
              <a:rPr lang="el-GR" sz="2800" dirty="0"/>
              <a:t>συσχέτιση της λέξης-στόχου με προηγούμενη γνώση: </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400" dirty="0"/>
              <a:t>εικόνες και νοητική αναπαράσταση</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400" dirty="0"/>
              <a:t>συσχετιζόμενες λέξεις</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400" dirty="0"/>
              <a:t>άσχετες λέξεις-κλειδιά</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400" dirty="0"/>
              <a:t>ομαδοποίηση	</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400" dirty="0"/>
              <a:t>ορθογραφικός ή φωνολογικός τύπος της λέξης</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400" dirty="0"/>
              <a:t>εννοιολογικοί χάρτες </a:t>
            </a:r>
          </a:p>
          <a:p>
            <a:pPr marL="1320800" lvl="1" indent="-533400">
              <a:lnSpc>
                <a:spcPct val="80000"/>
              </a:lnSpc>
              <a:spcBef>
                <a:spcPts val="300"/>
              </a:spcBef>
              <a:buFont typeface="Wingdings" charset="0"/>
              <a:buNone/>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el-GR" sz="1200" b="1" dirty="0"/>
          </a:p>
        </p:txBody>
      </p:sp>
    </p:spTree>
    <p:extLst>
      <p:ext uri="{BB962C8B-B14F-4D97-AF65-F5344CB8AC3E}">
        <p14:creationId xmlns:p14="http://schemas.microsoft.com/office/powerpoint/2010/main" val="3117824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250825" y="282575"/>
            <a:ext cx="8243888" cy="8255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D34817"/>
                </a:solidFill>
                <a:effectLst>
                  <a:outerShdw blurRad="38100" dist="38100" dir="2700000" algn="tl">
                    <a:srgbClr val="DDDDDD"/>
                  </a:outerShdw>
                </a:effectLst>
              </a:rPr>
              <a:t>Στρατηγικές εκμάθησης λεξιλογίου</a:t>
            </a:r>
            <a:r>
              <a:rPr lang="en-US" sz="3600" b="1" dirty="0">
                <a:solidFill>
                  <a:srgbClr val="D34817"/>
                </a:solidFill>
                <a:effectLst>
                  <a:outerShdw blurRad="38100" dist="38100" dir="2700000" algn="tl">
                    <a:srgbClr val="DDDDDD"/>
                  </a:outerShdw>
                </a:effectLst>
              </a:rPr>
              <a:t/>
            </a:r>
            <a:br>
              <a:rPr lang="en-US" sz="3600" b="1" dirty="0">
                <a:solidFill>
                  <a:srgbClr val="D34817"/>
                </a:solidFill>
                <a:effectLst>
                  <a:outerShdw blurRad="38100" dist="38100" dir="2700000" algn="tl">
                    <a:srgbClr val="DDDDDD"/>
                  </a:outerShdw>
                </a:effectLst>
              </a:rPr>
            </a:br>
            <a:r>
              <a:rPr lang="el-GR" sz="2800" b="1" dirty="0">
                <a:solidFill>
                  <a:srgbClr val="D34817"/>
                </a:solidFill>
                <a:effectLst>
                  <a:outerShdw blurRad="38100" dist="38100" dir="2700000" algn="tl">
                    <a:srgbClr val="DDDDDD"/>
                  </a:outerShdw>
                </a:effectLst>
              </a:rPr>
              <a:t>Στρατηγικές </a:t>
            </a:r>
            <a:r>
              <a:rPr lang="el-GR" sz="2800" b="1" dirty="0" smtClean="0">
                <a:solidFill>
                  <a:srgbClr val="D34817"/>
                </a:solidFill>
                <a:effectLst>
                  <a:outerShdw blurRad="38100" dist="38100" dir="2700000" algn="tl">
                    <a:srgbClr val="DDDDDD"/>
                  </a:outerShdw>
                </a:effectLst>
              </a:rPr>
              <a:t>εμπέδωσης (</a:t>
            </a:r>
            <a:r>
              <a:rPr lang="el-GR" sz="2800" b="1" dirty="0">
                <a:solidFill>
                  <a:srgbClr val="D34817"/>
                </a:solidFill>
                <a:effectLst>
                  <a:outerShdw blurRad="38100" dist="38100" dir="2700000" algn="tl">
                    <a:srgbClr val="DDDDDD"/>
                  </a:outerShdw>
                </a:effectLst>
              </a:rPr>
              <a:t>Αντωνίου 2008)</a:t>
            </a:r>
            <a:endParaRPr lang="el-GR" sz="2000" b="1" dirty="0">
              <a:solidFill>
                <a:srgbClr val="000000"/>
              </a:solidFill>
              <a:effectLst>
                <a:outerShdw blurRad="38100" dist="38100" dir="2700000" algn="tl">
                  <a:srgbClr val="DDDDDD"/>
                </a:outerShdw>
              </a:effectLst>
            </a:endParaRPr>
          </a:p>
        </p:txBody>
      </p:sp>
      <p:sp>
        <p:nvSpPr>
          <p:cNvPr id="21506" name="Rectangle 2"/>
          <p:cNvSpPr>
            <a:spLocks noGrp="1" noChangeArrowheads="1"/>
          </p:cNvSpPr>
          <p:nvPr>
            <p:ph type="body" idx="4294967295"/>
          </p:nvPr>
        </p:nvSpPr>
        <p:spPr>
          <a:xfrm>
            <a:off x="611188" y="1484313"/>
            <a:ext cx="8086725" cy="4897437"/>
          </a:xfrm>
          <a:ln/>
        </p:spPr>
        <p:txBody>
          <a:bodyPr>
            <a:normAutofit fontScale="92500" lnSpcReduction="10000"/>
          </a:bodyPr>
          <a:lstStyle/>
          <a:p>
            <a:pPr marL="1320800" lvl="1" indent="-533400">
              <a:lnSpc>
                <a:spcPct val="80000"/>
              </a:lnSpc>
              <a:spcBef>
                <a:spcPts val="300"/>
              </a:spcBef>
              <a:buFont typeface="Wingdings" charset="0"/>
              <a:buNone/>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el-GR" sz="1200" b="1" dirty="0"/>
          </a:p>
          <a:p>
            <a:pPr marL="609600" indent="-339725">
              <a:lnSpc>
                <a:spcPct val="80000"/>
              </a:lnSpc>
              <a:spcBef>
                <a:spcPts val="350"/>
              </a:spcBef>
              <a:buFont typeface="Wingdings" charset="2"/>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3200" b="1" dirty="0"/>
              <a:t>γνωστικές στρατηγικές</a:t>
            </a:r>
            <a:r>
              <a:rPr lang="el-GR" sz="3200" dirty="0"/>
              <a:t>:</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προφορική ή γραπτή επανάληψη μιας λέξης</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λίστες λέξεων και κάρτες </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λήψη σημειώσεων στην τάξη </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τοποθέτηση ετικετών πάνω σε διάφορα αντικείμενα γραμμένες στη γλώσσα-στόχο</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σημειωματάρια λεξιλογίου</a:t>
            </a:r>
          </a:p>
          <a:p>
            <a:pPr marL="609600" indent="-339725">
              <a:lnSpc>
                <a:spcPct val="80000"/>
              </a:lnSpc>
              <a:spcBef>
                <a:spcPts val="350"/>
              </a:spcBef>
              <a:buClrTx/>
              <a:buFontTx/>
              <a:buNone/>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el-GR" sz="3200" dirty="0"/>
          </a:p>
          <a:p>
            <a:pPr marL="609600" indent="-339725">
              <a:lnSpc>
                <a:spcPct val="80000"/>
              </a:lnSpc>
              <a:spcBef>
                <a:spcPts val="350"/>
              </a:spcBef>
              <a:buFont typeface="Wingdings" charset="2"/>
              <a:buChar char=""/>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3200" b="1" dirty="0"/>
              <a:t>μεταγνωστικές στρατηγικές</a:t>
            </a:r>
            <a:r>
              <a:rPr lang="el-GR" sz="3200" dirty="0"/>
              <a:t>: οι μαθητές ελέγχουν και αξιολογούν τη μάθηση </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επαφή με τη γλώσσα-στόχο με όλα τα δυνατά μέσα: τραγούδια, ταινίες…</a:t>
            </a:r>
          </a:p>
          <a:p>
            <a:pPr marL="1320800" lvl="1" indent="-533400">
              <a:lnSpc>
                <a:spcPct val="80000"/>
              </a:lnSpc>
              <a:spcBef>
                <a:spcPts val="300"/>
              </a:spcBef>
              <a:buFont typeface="Wingdings" charset="2"/>
              <a:buChar char="ü"/>
              <a:tabLst>
                <a:tab pos="1179513" algn="l"/>
                <a:tab pos="2093913" algn="l"/>
                <a:tab pos="3008313" algn="l"/>
                <a:tab pos="3922713" algn="l"/>
                <a:tab pos="4837113" algn="l"/>
                <a:tab pos="5751513" algn="l"/>
                <a:tab pos="6665913" algn="l"/>
                <a:tab pos="7580313" algn="l"/>
                <a:tab pos="8494713" algn="l"/>
                <a:tab pos="9409113" algn="l"/>
                <a:tab pos="10323513" algn="l"/>
              </a:tabLst>
            </a:pPr>
            <a:r>
              <a:rPr lang="el-GR" sz="2800" dirty="0"/>
              <a:t>αυτοαξιολόγηση με τεστ</a:t>
            </a:r>
          </a:p>
        </p:txBody>
      </p:sp>
    </p:spTree>
    <p:extLst>
      <p:ext uri="{BB962C8B-B14F-4D97-AF65-F5344CB8AC3E}">
        <p14:creationId xmlns:p14="http://schemas.microsoft.com/office/powerpoint/2010/main" val="21793124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250825" y="282575"/>
            <a:ext cx="8243888" cy="8255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b="1" dirty="0">
                <a:solidFill>
                  <a:srgbClr val="D34817"/>
                </a:solidFill>
                <a:effectLst>
                  <a:outerShdw blurRad="38100" dist="38100" dir="2700000" algn="tl">
                    <a:srgbClr val="DDDDDD"/>
                  </a:outerShdw>
                </a:effectLst>
              </a:rPr>
              <a:t>Στρατηγικές εκμάθησης λεξιλογίου</a:t>
            </a:r>
            <a:r>
              <a:rPr lang="en-US" sz="3600" b="1" dirty="0">
                <a:solidFill>
                  <a:srgbClr val="D34817"/>
                </a:solidFill>
                <a:effectLst>
                  <a:outerShdw blurRad="38100" dist="38100" dir="2700000" algn="tl">
                    <a:srgbClr val="DDDDDD"/>
                  </a:outerShdw>
                </a:effectLst>
              </a:rPr>
              <a:t/>
            </a:r>
            <a:br>
              <a:rPr lang="en-US" sz="3600" b="1" dirty="0">
                <a:solidFill>
                  <a:srgbClr val="D34817"/>
                </a:solidFill>
                <a:effectLst>
                  <a:outerShdw blurRad="38100" dist="38100" dir="2700000" algn="tl">
                    <a:srgbClr val="DDDDDD"/>
                  </a:outerShdw>
                </a:effectLst>
              </a:rPr>
            </a:br>
            <a:r>
              <a:rPr lang="el-GR" sz="2800" b="1" dirty="0">
                <a:solidFill>
                  <a:srgbClr val="D34817"/>
                </a:solidFill>
                <a:effectLst>
                  <a:outerShdw blurRad="38100" dist="38100" dir="2700000" algn="tl">
                    <a:srgbClr val="DDDDDD"/>
                  </a:outerShdw>
                </a:effectLst>
              </a:rPr>
              <a:t>Στρατηγικές </a:t>
            </a:r>
            <a:r>
              <a:rPr lang="el-GR" sz="2800" b="1" dirty="0" smtClean="0">
                <a:solidFill>
                  <a:srgbClr val="D34817"/>
                </a:solidFill>
                <a:effectLst>
                  <a:outerShdw blurRad="38100" dist="38100" dir="2700000" algn="tl">
                    <a:srgbClr val="DDDDDD"/>
                  </a:outerShdw>
                </a:effectLst>
              </a:rPr>
              <a:t>εμπέδωσης (</a:t>
            </a:r>
            <a:r>
              <a:rPr lang="el-GR" sz="2800" b="1" dirty="0">
                <a:solidFill>
                  <a:srgbClr val="D34817"/>
                </a:solidFill>
                <a:effectLst>
                  <a:outerShdw blurRad="38100" dist="38100" dir="2700000" algn="tl">
                    <a:srgbClr val="DDDDDD"/>
                  </a:outerShdw>
                </a:effectLst>
              </a:rPr>
              <a:t>Αντωνίου 2008)</a:t>
            </a:r>
            <a:endParaRPr lang="el-GR" sz="2000" b="1" dirty="0">
              <a:solidFill>
                <a:srgbClr val="000000"/>
              </a:solidFill>
              <a:effectLst>
                <a:outerShdw blurRad="38100" dist="38100" dir="2700000" algn="tl">
                  <a:srgbClr val="DDDDDD"/>
                </a:outerShdw>
              </a:effectLst>
            </a:endParaRPr>
          </a:p>
        </p:txBody>
      </p:sp>
      <p:pic>
        <p:nvPicPr>
          <p:cNvPr id="2" name="Picture 1"/>
          <p:cNvPicPr>
            <a:picLocks noChangeAspect="1"/>
          </p:cNvPicPr>
          <p:nvPr/>
        </p:nvPicPr>
        <p:blipFill>
          <a:blip r:embed="rId3"/>
          <a:stretch>
            <a:fillRect/>
          </a:stretch>
        </p:blipFill>
        <p:spPr>
          <a:xfrm>
            <a:off x="406400" y="0"/>
            <a:ext cx="8309278" cy="6858000"/>
          </a:xfrm>
          <a:prstGeom prst="rect">
            <a:avLst/>
          </a:prstGeom>
        </p:spPr>
      </p:pic>
    </p:spTree>
    <p:extLst>
      <p:ext uri="{BB962C8B-B14F-4D97-AF65-F5344CB8AC3E}">
        <p14:creationId xmlns:p14="http://schemas.microsoft.com/office/powerpoint/2010/main" val="34138416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79512" y="260648"/>
            <a:ext cx="8640960" cy="922337"/>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solidFill>
                  <a:srgbClr val="D34817"/>
                </a:solidFill>
                <a:effectLst>
                  <a:outerShdw blurRad="38100" dist="38100" dir="2700000" algn="tl">
                    <a:srgbClr val="DDDDDD"/>
                  </a:outerShdw>
                </a:effectLst>
              </a:rPr>
              <a:t>Στρατηγικές </a:t>
            </a:r>
            <a:r>
              <a:rPr lang="el-GR" sz="4000" b="1" dirty="0" smtClean="0">
                <a:solidFill>
                  <a:srgbClr val="D34817"/>
                </a:solidFill>
                <a:effectLst>
                  <a:outerShdw blurRad="38100" dist="38100" dir="2700000" algn="tl">
                    <a:srgbClr val="DDDDDD"/>
                  </a:outerShdw>
                </a:effectLst>
              </a:rPr>
              <a:t>εκμάθησης λεξιλογίου</a:t>
            </a:r>
            <a:r>
              <a:rPr lang="el-GR" sz="4000" b="1" dirty="0">
                <a:solidFill>
                  <a:srgbClr val="D34817"/>
                </a:solidFill>
                <a:effectLst>
                  <a:outerShdw blurRad="38100" dist="38100" dir="2700000" algn="tl">
                    <a:srgbClr val="DDDDDD"/>
                  </a:outerShdw>
                </a:effectLst>
              </a:rPr>
              <a:t/>
            </a:r>
            <a:br>
              <a:rPr lang="el-GR" sz="4000" b="1" dirty="0">
                <a:solidFill>
                  <a:srgbClr val="D34817"/>
                </a:solidFill>
                <a:effectLst>
                  <a:outerShdw blurRad="38100" dist="38100" dir="2700000" algn="tl">
                    <a:srgbClr val="DDDDDD"/>
                  </a:outerShdw>
                </a:effectLst>
              </a:rPr>
            </a:br>
            <a:r>
              <a:rPr lang="el-GR" sz="3200" b="1" dirty="0">
                <a:solidFill>
                  <a:srgbClr val="D34817"/>
                </a:solidFill>
                <a:effectLst>
                  <a:outerShdw blurRad="38100" dist="38100" dir="2700000" algn="tl">
                    <a:srgbClr val="DDDDDD"/>
                  </a:outerShdw>
                </a:effectLst>
              </a:rPr>
              <a:t>Μερικά παραδείγματα</a:t>
            </a:r>
          </a:p>
        </p:txBody>
      </p:sp>
      <p:sp>
        <p:nvSpPr>
          <p:cNvPr id="22530" name="Text Box 2"/>
          <p:cNvSpPr txBox="1">
            <a:spLocks noChangeArrowheads="1"/>
          </p:cNvSpPr>
          <p:nvPr/>
        </p:nvSpPr>
        <p:spPr bwMode="auto">
          <a:xfrm>
            <a:off x="518864"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ＭＳ Ｐゴシック" charset="0"/>
                <a:cs typeface="Arial"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9pPr>
          </a:lstStyle>
          <a:p>
            <a:pPr>
              <a:spcBef>
                <a:spcPts val="500"/>
              </a:spcBef>
              <a:buClrTx/>
              <a:buFontTx/>
              <a:buNone/>
            </a:pPr>
            <a:r>
              <a:rPr lang="el-GR" sz="2400" b="1" dirty="0">
                <a:latin typeface="Cambria"/>
                <a:cs typeface="Cambria"/>
              </a:rPr>
              <a:t>Χρήση λεξικού</a:t>
            </a:r>
          </a:p>
          <a:p>
            <a:pPr>
              <a:spcBef>
                <a:spcPts val="500"/>
              </a:spcBef>
              <a:buFont typeface="Wingdings 2" charset="0"/>
              <a:buNone/>
            </a:pPr>
            <a:endParaRPr lang="el-GR" sz="2400" b="1" dirty="0">
              <a:latin typeface="Cambria"/>
              <a:cs typeface="Cambria"/>
            </a:endParaRPr>
          </a:p>
          <a:p>
            <a:pPr>
              <a:spcBef>
                <a:spcPts val="500"/>
              </a:spcBef>
              <a:buFont typeface="Wingdings 2" charset="0"/>
              <a:buChar char=""/>
            </a:pPr>
            <a:r>
              <a:rPr lang="el-GR" sz="2400" i="1" dirty="0">
                <a:latin typeface="Cambria"/>
                <a:cs typeface="Cambria"/>
              </a:rPr>
              <a:t>Τι κοινό υπάρχει στις </a:t>
            </a:r>
            <a:r>
              <a:rPr lang="el-GR" sz="2400" b="1" i="1" dirty="0">
                <a:latin typeface="Cambria"/>
                <a:cs typeface="Cambria"/>
              </a:rPr>
              <a:t>3</a:t>
            </a:r>
            <a:r>
              <a:rPr lang="el-GR" sz="2400" i="1" dirty="0">
                <a:latin typeface="Cambria"/>
                <a:cs typeface="Cambria"/>
              </a:rPr>
              <a:t> ομάδες λέξεων; Κύκλωσε το αταίριαστο σε κάθε ομάδα. Έλεγξε τους ορισμούς των λέξεων στο λεξικό σου για να δεις αν οι απαντήσεις σου είναι σωστές. </a:t>
            </a:r>
          </a:p>
          <a:p>
            <a:pPr>
              <a:spcBef>
                <a:spcPts val="500"/>
              </a:spcBef>
              <a:buFont typeface="Arial" charset="0"/>
              <a:buNone/>
            </a:pPr>
            <a:endParaRPr lang="el-GR" sz="2000" i="1" dirty="0">
              <a:latin typeface="Arial" charset="0"/>
            </a:endParaRPr>
          </a:p>
        </p:txBody>
      </p:sp>
      <p:graphicFrame>
        <p:nvGraphicFramePr>
          <p:cNvPr id="22531" name="Group 3"/>
          <p:cNvGraphicFramePr>
            <a:graphicFrameLocks noGrp="1"/>
          </p:cNvGraphicFramePr>
          <p:nvPr>
            <p:extLst>
              <p:ext uri="{D42A27DB-BD31-4B8C-83A1-F6EECF244321}">
                <p14:modId xmlns:p14="http://schemas.microsoft.com/office/powerpoint/2010/main" val="2696622093"/>
              </p:ext>
            </p:extLst>
          </p:nvPr>
        </p:nvGraphicFramePr>
        <p:xfrm>
          <a:off x="1545109" y="4273326"/>
          <a:ext cx="5691187" cy="1531938"/>
        </p:xfrm>
        <a:graphic>
          <a:graphicData uri="http://schemas.openxmlformats.org/drawingml/2006/table">
            <a:tbl>
              <a:tblPr/>
              <a:tblGrid>
                <a:gridCol w="2808287"/>
                <a:gridCol w="1227138"/>
                <a:gridCol w="1655762"/>
              </a:tblGrid>
              <a:tr h="368300">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δισκοβολία</a:t>
                      </a:r>
                    </a:p>
                  </a:txBody>
                  <a:tcPr marL="90000" marR="90000" marT="62676"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δελφίνι</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γάμπα</a:t>
                      </a:r>
                    </a:p>
                  </a:txBody>
                  <a:tcPr marL="90000" marR="90000" marT="62676"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1368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άλμα εις μήκος</a:t>
                      </a:r>
                    </a:p>
                  </a:txBody>
                  <a:tcPr marL="90000" marR="90000" marT="62676"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αστακός</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αστράγαλος</a:t>
                      </a:r>
                    </a:p>
                  </a:txBody>
                  <a:tcPr marL="90000" marR="90000" marT="62676"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(δρόμος) μετ’ εμποδίων</a:t>
                      </a:r>
                    </a:p>
                  </a:txBody>
                  <a:tcPr marL="90000" marR="90000" marT="62676"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γλάρος</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φρύδια</a:t>
                      </a:r>
                    </a:p>
                  </a:txBody>
                  <a:tcPr marL="90000" marR="90000" marT="62676"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πυγμαχία</a:t>
                      </a:r>
                    </a:p>
                  </a:txBody>
                  <a:tcPr marL="90000" marR="90000" marT="62676" marB="46800" horzOverflow="overflow">
                    <a:lnL w="1368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a:ln>
                            <a:noFill/>
                          </a:ln>
                          <a:solidFill>
                            <a:srgbClr val="000000"/>
                          </a:solidFill>
                          <a:effectLst/>
                          <a:latin typeface="Arial" charset="0"/>
                          <a:ea typeface="ＭＳ Ｐゴシック" charset="0"/>
                          <a:cs typeface="Arial" charset="0"/>
                        </a:rPr>
                        <a:t>αστερίας</a:t>
                      </a:r>
                    </a:p>
                  </a:txBody>
                  <a:tcPr marL="90000" marR="90000" marT="62676" marB="46800"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l-GR" sz="1800" b="0" i="0" u="none" strike="noStrike" cap="none" normalizeH="0" baseline="0" dirty="0">
                          <a:ln>
                            <a:noFill/>
                          </a:ln>
                          <a:solidFill>
                            <a:srgbClr val="000000"/>
                          </a:solidFill>
                          <a:effectLst/>
                          <a:latin typeface="Arial" charset="0"/>
                          <a:ea typeface="ＭＳ Ｐゴシック" charset="0"/>
                          <a:cs typeface="Arial" charset="0"/>
                        </a:rPr>
                        <a:t>φτέρνα</a:t>
                      </a:r>
                    </a:p>
                  </a:txBody>
                  <a:tcPr marL="90000" marR="90000" marT="62676" marB="46800" horzOverflow="overflow">
                    <a:lnL w="5760" cap="flat" cmpd="sng" algn="ctr">
                      <a:solidFill>
                        <a:srgbClr val="000000"/>
                      </a:solidFill>
                      <a:prstDash val="solid"/>
                      <a:round/>
                      <a:headEnd type="none" w="med" len="med"/>
                      <a:tailEnd type="none" w="med" len="med"/>
                    </a:lnL>
                    <a:lnR w="1368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1368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30572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323528" y="1628775"/>
            <a:ext cx="8424935" cy="4456113"/>
          </a:xfrm>
          <a:ln/>
        </p:spPr>
        <p:txBody>
          <a:bodyPr>
            <a:normAutofit fontScale="92500" lnSpcReduction="10000"/>
          </a:bodyPr>
          <a:lstStyle/>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b="1" dirty="0"/>
              <a:t>	</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b="1" dirty="0"/>
              <a:t>	</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b="1" dirty="0"/>
              <a:t>	Μορφολογικός τεμαχισμός της λεξικής μονάδας</a:t>
            </a:r>
            <a:r>
              <a:rPr lang="el-GR" sz="3000" dirty="0"/>
              <a:t>: διδασκαλία παραγωγικών καταλήξεων και συνθετικών.	</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dirty="0"/>
              <a:t>	Για παράδειγμα, διδασκαλία των επιθέτων σε –</a:t>
            </a:r>
            <a:r>
              <a:rPr lang="el-GR" sz="3000" i="1" dirty="0"/>
              <a:t>ινος που δηλώνουν ύλη</a:t>
            </a:r>
            <a:r>
              <a:rPr lang="el-GR" sz="3000" dirty="0"/>
              <a:t>:</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dirty="0"/>
              <a:t>	</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dirty="0"/>
              <a:t>	 ψάθα → ψάθινος, </a:t>
            </a:r>
            <a:r>
              <a:rPr lang="el-GR" sz="3000" i="1" dirty="0"/>
              <a:t>ψάθινο καπέλο</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i="1" dirty="0"/>
              <a:t>	 </a:t>
            </a:r>
            <a:r>
              <a:rPr lang="el-GR" sz="3000" dirty="0"/>
              <a:t>ξύλο  → ξύλινος, </a:t>
            </a:r>
            <a:r>
              <a:rPr lang="el-GR" sz="3000" i="1" dirty="0"/>
              <a:t>ξύλινο κιόσκι στην παραλία</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3000" dirty="0"/>
              <a:t>	 κόκαλο → κοκάλινος, </a:t>
            </a:r>
            <a:r>
              <a:rPr lang="el-GR" sz="3000" i="1" dirty="0"/>
              <a:t>κοκάλινα γυαλιά ηλίου</a:t>
            </a:r>
            <a:r>
              <a:rPr lang="el-GR" sz="3000" dirty="0"/>
              <a:t> </a:t>
            </a:r>
          </a:p>
          <a:p>
            <a:pPr indent="-341313">
              <a:lnSpc>
                <a:spcPct val="80000"/>
              </a:lnSpc>
              <a:spcBef>
                <a:spcPts val="5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a:t>	 	</a:t>
            </a:r>
          </a:p>
          <a:p>
            <a:pPr indent="-341313">
              <a:lnSpc>
                <a:spcPct val="80000"/>
              </a:lnSpc>
              <a:spcBef>
                <a:spcPts val="4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sz="1600" dirty="0"/>
              <a:t>    </a:t>
            </a:r>
          </a:p>
        </p:txBody>
      </p:sp>
      <p:sp>
        <p:nvSpPr>
          <p:cNvPr id="5" name="Rectangle 1"/>
          <p:cNvSpPr>
            <a:spLocks noGrp="1" noChangeArrowheads="1"/>
          </p:cNvSpPr>
          <p:nvPr>
            <p:ph type="title" idx="4294967295"/>
          </p:nvPr>
        </p:nvSpPr>
        <p:spPr>
          <a:xfrm>
            <a:off x="179512" y="260648"/>
            <a:ext cx="8640960" cy="922337"/>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solidFill>
                  <a:srgbClr val="D34817"/>
                </a:solidFill>
                <a:effectLst>
                  <a:outerShdw blurRad="38100" dist="38100" dir="2700000" algn="tl">
                    <a:srgbClr val="DDDDDD"/>
                  </a:outerShdw>
                </a:effectLst>
              </a:rPr>
              <a:t>Στρατηγικές </a:t>
            </a:r>
            <a:r>
              <a:rPr lang="el-GR" sz="4000" b="1" dirty="0" smtClean="0">
                <a:solidFill>
                  <a:srgbClr val="D34817"/>
                </a:solidFill>
                <a:effectLst>
                  <a:outerShdw blurRad="38100" dist="38100" dir="2700000" algn="tl">
                    <a:srgbClr val="DDDDDD"/>
                  </a:outerShdw>
                </a:effectLst>
              </a:rPr>
              <a:t>εκμάθησης λεξιλογίου</a:t>
            </a:r>
            <a:r>
              <a:rPr lang="el-GR" sz="4000" b="1" dirty="0">
                <a:solidFill>
                  <a:srgbClr val="D34817"/>
                </a:solidFill>
                <a:effectLst>
                  <a:outerShdw blurRad="38100" dist="38100" dir="2700000" algn="tl">
                    <a:srgbClr val="DDDDDD"/>
                  </a:outerShdw>
                </a:effectLst>
              </a:rPr>
              <a:t/>
            </a:r>
            <a:br>
              <a:rPr lang="el-GR" sz="4000" b="1" dirty="0">
                <a:solidFill>
                  <a:srgbClr val="D34817"/>
                </a:solidFill>
                <a:effectLst>
                  <a:outerShdw blurRad="38100" dist="38100" dir="2700000" algn="tl">
                    <a:srgbClr val="DDDDDD"/>
                  </a:outerShdw>
                </a:effectLst>
              </a:rPr>
            </a:br>
            <a:r>
              <a:rPr lang="el-GR" sz="3200" b="1" dirty="0">
                <a:solidFill>
                  <a:srgbClr val="D34817"/>
                </a:solidFill>
                <a:effectLst>
                  <a:outerShdw blurRad="38100" dist="38100" dir="2700000" algn="tl">
                    <a:srgbClr val="DDDDDD"/>
                  </a:outerShdw>
                </a:effectLst>
              </a:rPr>
              <a:t>Μερικά παραδείγματα</a:t>
            </a:r>
          </a:p>
        </p:txBody>
      </p:sp>
    </p:spTree>
    <p:extLst>
      <p:ext uri="{BB962C8B-B14F-4D97-AF65-F5344CB8AC3E}">
        <p14:creationId xmlns:p14="http://schemas.microsoft.com/office/powerpoint/2010/main" val="35542871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Κοινωνιοψυχολογικοί παράγοντες</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3</a:t>
            </a:fld>
            <a:endParaRPr lang="el-GR"/>
          </a:p>
        </p:txBody>
      </p:sp>
      <p:sp>
        <p:nvSpPr>
          <p:cNvPr id="4" name="Content Placeholder 3"/>
          <p:cNvSpPr>
            <a:spLocks noGrp="1"/>
          </p:cNvSpPr>
          <p:nvPr>
            <p:ph sz="quarter" idx="1"/>
          </p:nvPr>
        </p:nvSpPr>
        <p:spPr/>
        <p:txBody>
          <a:bodyPr/>
          <a:lstStyle/>
          <a:p>
            <a:pPr marL="0" indent="0">
              <a:buNone/>
            </a:pPr>
            <a:r>
              <a:rPr lang="el-GR" b="1" dirty="0" smtClean="0">
                <a:solidFill>
                  <a:schemeClr val="accent1"/>
                </a:solidFill>
              </a:rPr>
              <a:t>1. Στάσεις</a:t>
            </a:r>
            <a:r>
              <a:rPr lang="el-GR" dirty="0" smtClean="0">
                <a:solidFill>
                  <a:schemeClr val="accent1"/>
                </a:solidFill>
              </a:rPr>
              <a:t> </a:t>
            </a:r>
            <a:r>
              <a:rPr lang="el-GR" dirty="0" smtClean="0"/>
              <a:t>(τρόπος σκέψης, διαθέσεις) των μαθητών της Γ2/ ΞΓ  (</a:t>
            </a:r>
            <a:r>
              <a:rPr lang="en-US" dirty="0" smtClean="0"/>
              <a:t>Stern 1983)</a:t>
            </a:r>
            <a:r>
              <a:rPr lang="el-GR" dirty="0" smtClean="0"/>
              <a:t>:</a:t>
            </a:r>
          </a:p>
          <a:p>
            <a:pPr marL="514350" indent="-514350">
              <a:buFont typeface="+mj-ea"/>
              <a:buAutoNum type="circleNumDbPlain"/>
            </a:pPr>
            <a:r>
              <a:rPr lang="el-GR" dirty="0" smtClean="0"/>
              <a:t>προς τη γλώσσα που μαθαίνουν αλλά και γενικότερα ως προς την εκμάθηση γλωσσών</a:t>
            </a:r>
          </a:p>
          <a:p>
            <a:pPr marL="514350" indent="-514350">
              <a:buFont typeface="+mj-ea"/>
              <a:buAutoNum type="circleNumDbPlain"/>
            </a:pPr>
            <a:r>
              <a:rPr lang="el-GR" dirty="0" smtClean="0"/>
              <a:t>προς τους ομιλητές και τον πολιτισμό που αντιπροσωπεύει η Γ2/ ΞΓ</a:t>
            </a:r>
          </a:p>
          <a:p>
            <a:pPr marL="514350" indent="-514350">
              <a:buFont typeface="+mj-ea"/>
              <a:buAutoNum type="circleNumDbPlain"/>
            </a:pPr>
            <a:r>
              <a:rPr lang="el-GR" dirty="0" smtClean="0"/>
              <a:t>προς τις συνθήκες που επικρατούν στο περιβάλλον κατάκτησης/ εκμάθησης της γλώσσας </a:t>
            </a:r>
          </a:p>
          <a:p>
            <a:endParaRPr lang="en-US" dirty="0"/>
          </a:p>
        </p:txBody>
      </p:sp>
    </p:spTree>
    <p:extLst>
      <p:ext uri="{BB962C8B-B14F-4D97-AF65-F5344CB8AC3E}">
        <p14:creationId xmlns:p14="http://schemas.microsoft.com/office/powerpoint/2010/main" val="1149930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effectLst>
                  <a:outerShdw blurRad="38100" dist="38100" dir="2700000" algn="tl">
                    <a:srgbClr val="000000">
                      <a:alpha val="43137"/>
                    </a:srgbClr>
                  </a:outerShdw>
                </a:effectLst>
              </a:rPr>
              <a:t>Μορφολογικός τεμαχισμός</a:t>
            </a:r>
            <a:endParaRPr lang="el-GR" sz="4000" dirty="0">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2933"/>
          <a:stretch/>
        </p:blipFill>
        <p:spPr bwMode="auto">
          <a:xfrm>
            <a:off x="1187624" y="2420888"/>
            <a:ext cx="3522018" cy="323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6016" y="2949406"/>
            <a:ext cx="3587500" cy="174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1086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250825" y="1600200"/>
            <a:ext cx="8229600" cy="4525963"/>
          </a:xfrm>
          <a:ln/>
        </p:spPr>
        <p:txBody>
          <a:bodyPr/>
          <a:lstStyle/>
          <a:p>
            <a:pPr indent="-341313">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b="1" dirty="0">
                <a:solidFill>
                  <a:srgbClr val="3333CC"/>
                </a:solidFill>
                <a:latin typeface="Cambria"/>
                <a:cs typeface="Cambria"/>
              </a:rPr>
              <a:t>	</a:t>
            </a:r>
            <a:r>
              <a:rPr lang="el-GR" b="1" dirty="0">
                <a:latin typeface="Cambria"/>
                <a:cs typeface="Cambria"/>
              </a:rPr>
              <a:t>Μνημονικοί μηχανισμοί</a:t>
            </a:r>
            <a:r>
              <a:rPr lang="el-GR" dirty="0">
                <a:latin typeface="Cambria"/>
                <a:cs typeface="Cambria"/>
              </a:rPr>
              <a:t> </a:t>
            </a:r>
          </a:p>
          <a:p>
            <a:pPr indent="-341313">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b="1" i="1" dirty="0">
                <a:latin typeface="Cambria"/>
                <a:cs typeface="Cambria"/>
              </a:rPr>
              <a:t>	</a:t>
            </a:r>
          </a:p>
          <a:p>
            <a:pPr indent="-341313">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l-GR" dirty="0">
                <a:latin typeface="Cambria"/>
                <a:cs typeface="Cambria"/>
              </a:rPr>
              <a:t>	</a:t>
            </a:r>
            <a:r>
              <a:rPr lang="en-US" dirty="0">
                <a:latin typeface="Cambria"/>
                <a:cs typeface="Cambria"/>
              </a:rPr>
              <a:t>keyword method</a:t>
            </a:r>
            <a:r>
              <a:rPr lang="el-GR" dirty="0">
                <a:latin typeface="Cambria"/>
                <a:cs typeface="Cambria"/>
              </a:rPr>
              <a:t> (</a:t>
            </a:r>
            <a:r>
              <a:rPr lang="en-US" dirty="0">
                <a:latin typeface="Cambria"/>
                <a:cs typeface="Cambria"/>
              </a:rPr>
              <a:t>Atkinson</a:t>
            </a:r>
            <a:r>
              <a:rPr lang="el-GR" dirty="0">
                <a:latin typeface="Cambria"/>
                <a:cs typeface="Cambria"/>
              </a:rPr>
              <a:t>, 1975): σύνδεση της Λ2 με μία της Λ1 και δημιουργία εικόνας της Λ1 με τη σημασία της Λ2, π.χ. </a:t>
            </a:r>
            <a:r>
              <a:rPr lang="el-GR" i="1" dirty="0">
                <a:latin typeface="Cambria"/>
                <a:cs typeface="Cambria"/>
              </a:rPr>
              <a:t>νερό~</a:t>
            </a:r>
            <a:r>
              <a:rPr lang="en-US" i="1" dirty="0">
                <a:latin typeface="Cambria"/>
                <a:cs typeface="Cambria"/>
              </a:rPr>
              <a:t>Nero</a:t>
            </a:r>
          </a:p>
          <a:p>
            <a:pPr indent="-341313">
              <a:buFont typeface="Arial" charset="0"/>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dirty="0"/>
          </a:p>
        </p:txBody>
      </p:sp>
      <p:sp>
        <p:nvSpPr>
          <p:cNvPr id="7" name="Rectangle 1"/>
          <p:cNvSpPr>
            <a:spLocks noGrp="1" noChangeArrowheads="1"/>
          </p:cNvSpPr>
          <p:nvPr>
            <p:ph type="title" idx="4294967295"/>
          </p:nvPr>
        </p:nvSpPr>
        <p:spPr>
          <a:xfrm>
            <a:off x="179512" y="332656"/>
            <a:ext cx="8713092" cy="825500"/>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solidFill>
                  <a:srgbClr val="D34817"/>
                </a:solidFill>
                <a:effectLst>
                  <a:outerShdw blurRad="38100" dist="38100" dir="2700000" algn="tl">
                    <a:srgbClr val="DDDDDD"/>
                  </a:outerShdw>
                </a:effectLst>
              </a:rPr>
              <a:t>Στρατηγικές </a:t>
            </a:r>
            <a:r>
              <a:rPr lang="el-GR" sz="4000" b="1" dirty="0" smtClean="0">
                <a:solidFill>
                  <a:srgbClr val="D34817"/>
                </a:solidFill>
                <a:effectLst>
                  <a:outerShdw blurRad="38100" dist="38100" dir="2700000" algn="tl">
                    <a:srgbClr val="DDDDDD"/>
                  </a:outerShdw>
                </a:effectLst>
              </a:rPr>
              <a:t>εκμάθησης λεξιλογίου</a:t>
            </a:r>
            <a:r>
              <a:rPr lang="el-GR" sz="4000" b="1" dirty="0">
                <a:solidFill>
                  <a:srgbClr val="D34817"/>
                </a:solidFill>
                <a:effectLst>
                  <a:outerShdw blurRad="38100" dist="38100" dir="2700000" algn="tl">
                    <a:srgbClr val="DDDDDD"/>
                  </a:outerShdw>
                </a:effectLst>
              </a:rPr>
              <a:t/>
            </a:r>
            <a:br>
              <a:rPr lang="el-GR" sz="4000" b="1" dirty="0">
                <a:solidFill>
                  <a:srgbClr val="D34817"/>
                </a:solidFill>
                <a:effectLst>
                  <a:outerShdw blurRad="38100" dist="38100" dir="2700000" algn="tl">
                    <a:srgbClr val="DDDDDD"/>
                  </a:outerShdw>
                </a:effectLst>
              </a:rPr>
            </a:br>
            <a:r>
              <a:rPr lang="el-GR" sz="3200" b="1" dirty="0">
                <a:solidFill>
                  <a:srgbClr val="D34817"/>
                </a:solidFill>
                <a:effectLst>
                  <a:outerShdw blurRad="38100" dist="38100" dir="2700000" algn="tl">
                    <a:srgbClr val="DDDDDD"/>
                  </a:outerShdw>
                </a:effectLst>
              </a:rPr>
              <a:t>Μερικά παραδείγματα</a:t>
            </a:r>
          </a:p>
        </p:txBody>
      </p:sp>
    </p:spTree>
    <p:extLst>
      <p:ext uri="{BB962C8B-B14F-4D97-AF65-F5344CB8AC3E}">
        <p14:creationId xmlns:p14="http://schemas.microsoft.com/office/powerpoint/2010/main" val="424071540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r="3583" b="6270"/>
          <a:stretch>
            <a:fillRect/>
          </a:stretch>
        </p:blipFill>
        <p:spPr bwMode="auto">
          <a:xfrm>
            <a:off x="2771775" y="2133600"/>
            <a:ext cx="3025775" cy="4608513"/>
          </a:xfrm>
          <a:prstGeom prst="rect">
            <a:avLst/>
          </a:prstGeom>
          <a:noFill/>
          <a:ln>
            <a:noFill/>
          </a:ln>
          <a:effectLst/>
          <a:extLst>
            <a:ext uri="{909E8E84-426E-40dd-AFC4-6F175D3DCCD1}">
              <a14:hiddenFill xmlns:a14="http://schemas.microsoft.com/office/drawing/2010/main">
                <a:blipFill dpi="0" rotWithShape="0">
                  <a:blip/>
                  <a:srcRect r="3583" b="627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3" name="Text Box 3"/>
          <p:cNvSpPr txBox="1">
            <a:spLocks noChangeArrowheads="1"/>
          </p:cNvSpPr>
          <p:nvPr/>
        </p:nvSpPr>
        <p:spPr bwMode="auto">
          <a:xfrm>
            <a:off x="0" y="1600200"/>
            <a:ext cx="8229600" cy="445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ＭＳ Ｐゴシック" charset="0"/>
                <a:cs typeface="Arial"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9pPr>
          </a:lstStyle>
          <a:p>
            <a:pPr algn="ctr">
              <a:spcBef>
                <a:spcPts val="600"/>
              </a:spcBef>
              <a:buClrTx/>
              <a:buFontTx/>
              <a:buNone/>
            </a:pPr>
            <a:r>
              <a:rPr lang="el-GR" sz="2400" b="1">
                <a:latin typeface="Arial" charset="0"/>
              </a:rPr>
              <a:t>Συνδυασμός εικόνας και λέξης</a:t>
            </a:r>
          </a:p>
          <a:p>
            <a:pPr>
              <a:spcBef>
                <a:spcPts val="600"/>
              </a:spcBef>
              <a:buFont typeface="Arial" charset="0"/>
              <a:buNone/>
            </a:pPr>
            <a:endParaRPr lang="el-GR" sz="2400" b="1">
              <a:latin typeface="Arial" charset="0"/>
            </a:endParaRPr>
          </a:p>
        </p:txBody>
      </p:sp>
      <p:sp>
        <p:nvSpPr>
          <p:cNvPr id="6" name="Rectangle 1"/>
          <p:cNvSpPr>
            <a:spLocks noGrp="1" noChangeArrowheads="1"/>
          </p:cNvSpPr>
          <p:nvPr>
            <p:ph type="title" idx="4294967295"/>
          </p:nvPr>
        </p:nvSpPr>
        <p:spPr>
          <a:xfrm>
            <a:off x="250824" y="371252"/>
            <a:ext cx="8785671" cy="825500"/>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solidFill>
                  <a:srgbClr val="D34817"/>
                </a:solidFill>
                <a:effectLst>
                  <a:outerShdw blurRad="38100" dist="38100" dir="2700000" algn="tl">
                    <a:srgbClr val="DDDDDD"/>
                  </a:outerShdw>
                </a:effectLst>
              </a:rPr>
              <a:t>Στρατηγικές </a:t>
            </a:r>
            <a:r>
              <a:rPr lang="el-GR" sz="4000" b="1" dirty="0" smtClean="0">
                <a:solidFill>
                  <a:srgbClr val="D34817"/>
                </a:solidFill>
                <a:effectLst>
                  <a:outerShdw blurRad="38100" dist="38100" dir="2700000" algn="tl">
                    <a:srgbClr val="DDDDDD"/>
                  </a:outerShdw>
                </a:effectLst>
              </a:rPr>
              <a:t>εκμάθησης λεξιλογίου</a:t>
            </a:r>
            <a:r>
              <a:rPr lang="el-GR" sz="4000" b="1" dirty="0">
                <a:solidFill>
                  <a:srgbClr val="D34817"/>
                </a:solidFill>
                <a:effectLst>
                  <a:outerShdw blurRad="38100" dist="38100" dir="2700000" algn="tl">
                    <a:srgbClr val="DDDDDD"/>
                  </a:outerShdw>
                </a:effectLst>
              </a:rPr>
              <a:t/>
            </a:r>
            <a:br>
              <a:rPr lang="el-GR" sz="4000" b="1" dirty="0">
                <a:solidFill>
                  <a:srgbClr val="D34817"/>
                </a:solidFill>
                <a:effectLst>
                  <a:outerShdw blurRad="38100" dist="38100" dir="2700000" algn="tl">
                    <a:srgbClr val="DDDDDD"/>
                  </a:outerShdw>
                </a:effectLst>
              </a:rPr>
            </a:br>
            <a:r>
              <a:rPr lang="el-GR" sz="3200" b="1" dirty="0">
                <a:solidFill>
                  <a:srgbClr val="D34817"/>
                </a:solidFill>
                <a:effectLst>
                  <a:outerShdw blurRad="38100" dist="38100" dir="2700000" algn="tl">
                    <a:srgbClr val="DDDDDD"/>
                  </a:outerShdw>
                </a:effectLst>
              </a:rPr>
              <a:t>Μερικά παραδείγματα</a:t>
            </a:r>
          </a:p>
        </p:txBody>
      </p:sp>
    </p:spTree>
    <p:extLst>
      <p:ext uri="{BB962C8B-B14F-4D97-AF65-F5344CB8AC3E}">
        <p14:creationId xmlns:p14="http://schemas.microsoft.com/office/powerpoint/2010/main" val="39985605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1341438"/>
            <a:ext cx="8229600" cy="471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ＭＳ Ｐゴシック" charset="0"/>
                <a:cs typeface="Arial" charset="0"/>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charset="0"/>
                <a:ea typeface="Arial" charset="0"/>
                <a:cs typeface="Arial" charset="0"/>
              </a:defRPr>
            </a:lvl9pPr>
          </a:lstStyle>
          <a:p>
            <a:pPr>
              <a:spcBef>
                <a:spcPts val="500"/>
              </a:spcBef>
              <a:buClrTx/>
              <a:buFontTx/>
              <a:buNone/>
            </a:pPr>
            <a:endParaRPr lang="el-GR" sz="2000" dirty="0">
              <a:latin typeface="Arial" charset="0"/>
            </a:endParaRPr>
          </a:p>
          <a:p>
            <a:pPr algn="ctr">
              <a:spcBef>
                <a:spcPts val="500"/>
              </a:spcBef>
              <a:buClrTx/>
              <a:buFontTx/>
              <a:buNone/>
            </a:pPr>
            <a:r>
              <a:rPr lang="el-GR" sz="2000" b="1" dirty="0">
                <a:latin typeface="Cambria"/>
                <a:cs typeface="Cambria"/>
              </a:rPr>
              <a:t>Σημασιολογικός χάρτης</a:t>
            </a:r>
            <a:r>
              <a:rPr lang="el-GR" sz="2000" dirty="0">
                <a:latin typeface="Cambria"/>
                <a:cs typeface="Cambria"/>
              </a:rPr>
              <a:t> </a:t>
            </a:r>
          </a:p>
          <a:p>
            <a:pPr>
              <a:spcBef>
                <a:spcPts val="700"/>
              </a:spcBef>
              <a:buClrTx/>
              <a:buFontTx/>
              <a:buNone/>
            </a:pPr>
            <a:r>
              <a:rPr lang="el-GR" sz="2800" dirty="0">
                <a:latin typeface="Arial" charset="0"/>
              </a:rPr>
              <a:t>	</a:t>
            </a:r>
          </a:p>
          <a:p>
            <a:pPr>
              <a:spcBef>
                <a:spcPts val="700"/>
              </a:spcBef>
              <a:buFont typeface="Arial" charset="0"/>
              <a:buNone/>
            </a:pPr>
            <a:endParaRPr lang="el-GR" sz="2800" dirty="0">
              <a:latin typeface="Arial" charset="0"/>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l="14980" t="16557" r="13020" b="26167"/>
          <a:stretch>
            <a:fillRect/>
          </a:stretch>
        </p:blipFill>
        <p:spPr bwMode="auto">
          <a:xfrm>
            <a:off x="827088" y="2133600"/>
            <a:ext cx="7415212" cy="4171950"/>
          </a:xfrm>
          <a:prstGeom prst="rect">
            <a:avLst/>
          </a:prstGeom>
          <a:noFill/>
          <a:ln>
            <a:noFill/>
          </a:ln>
          <a:effectLst/>
          <a:extLst>
            <a:ext uri="{909E8E84-426E-40dd-AFC4-6F175D3DCCD1}">
              <a14:hiddenFill xmlns:a14="http://schemas.microsoft.com/office/drawing/2010/main">
                <a:blipFill dpi="0" rotWithShape="0">
                  <a:blip/>
                  <a:srcRect l="14980" t="16557" r="13020" b="2616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Rectangle 1"/>
          <p:cNvSpPr>
            <a:spLocks noGrp="1" noChangeArrowheads="1"/>
          </p:cNvSpPr>
          <p:nvPr>
            <p:ph type="title" idx="4294967295"/>
          </p:nvPr>
        </p:nvSpPr>
        <p:spPr>
          <a:xfrm>
            <a:off x="179512" y="332656"/>
            <a:ext cx="8713092" cy="825500"/>
          </a:xfrm>
          <a:ln/>
        </p:spPr>
        <p:txBody>
          <a:bodyPr>
            <a:no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000" b="1" dirty="0">
                <a:solidFill>
                  <a:srgbClr val="D34817"/>
                </a:solidFill>
                <a:effectLst>
                  <a:outerShdw blurRad="38100" dist="38100" dir="2700000" algn="tl">
                    <a:srgbClr val="DDDDDD"/>
                  </a:outerShdw>
                </a:effectLst>
              </a:rPr>
              <a:t>Στρατηγικές </a:t>
            </a:r>
            <a:r>
              <a:rPr lang="el-GR" sz="4000" b="1" dirty="0" smtClean="0">
                <a:solidFill>
                  <a:srgbClr val="D34817"/>
                </a:solidFill>
                <a:effectLst>
                  <a:outerShdw blurRad="38100" dist="38100" dir="2700000" algn="tl">
                    <a:srgbClr val="DDDDDD"/>
                  </a:outerShdw>
                </a:effectLst>
              </a:rPr>
              <a:t>εκμάθησης λεξιλογίου</a:t>
            </a:r>
            <a:r>
              <a:rPr lang="el-GR" sz="4000" b="1" dirty="0">
                <a:solidFill>
                  <a:srgbClr val="D34817"/>
                </a:solidFill>
                <a:effectLst>
                  <a:outerShdw blurRad="38100" dist="38100" dir="2700000" algn="tl">
                    <a:srgbClr val="DDDDDD"/>
                  </a:outerShdw>
                </a:effectLst>
              </a:rPr>
              <a:t/>
            </a:r>
            <a:br>
              <a:rPr lang="el-GR" sz="4000" b="1" dirty="0">
                <a:solidFill>
                  <a:srgbClr val="D34817"/>
                </a:solidFill>
                <a:effectLst>
                  <a:outerShdw blurRad="38100" dist="38100" dir="2700000" algn="tl">
                    <a:srgbClr val="DDDDDD"/>
                  </a:outerShdw>
                </a:effectLst>
              </a:rPr>
            </a:br>
            <a:r>
              <a:rPr lang="el-GR" sz="3200" b="1" dirty="0">
                <a:solidFill>
                  <a:srgbClr val="D34817"/>
                </a:solidFill>
                <a:effectLst>
                  <a:outerShdw blurRad="38100" dist="38100" dir="2700000" algn="tl">
                    <a:srgbClr val="DDDDDD"/>
                  </a:outerShdw>
                </a:effectLst>
              </a:rPr>
              <a:t>Μερικά παραδείγματα</a:t>
            </a:r>
          </a:p>
        </p:txBody>
      </p:sp>
    </p:spTree>
    <p:extLst>
      <p:ext uri="{BB962C8B-B14F-4D97-AF65-F5344CB8AC3E}">
        <p14:creationId xmlns:p14="http://schemas.microsoft.com/office/powerpoint/2010/main" val="21431235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solidFill>
                  <a:schemeClr val="accent1"/>
                </a:solidFill>
                <a:effectLst>
                  <a:outerShdw blurRad="38100" dist="38100" dir="2700000" algn="tl">
                    <a:srgbClr val="000000">
                      <a:alpha val="43137"/>
                    </a:srgbClr>
                  </a:outerShdw>
                </a:effectLst>
              </a:rPr>
              <a:t>Σημασιολογικοί χάρτες</a:t>
            </a:r>
            <a:endParaRPr lang="el-GR" sz="4000" dirty="0">
              <a:solidFill>
                <a:schemeClr val="accent1"/>
              </a:solidFill>
              <a:effectLst>
                <a:outerShdw blurRad="38100" dist="38100" dir="2700000" algn="tl">
                  <a:srgbClr val="000000">
                    <a:alpha val="43137"/>
                  </a:srgbClr>
                </a:outerShdw>
              </a:effectLst>
            </a:endParaRPr>
          </a:p>
        </p:txBody>
      </p:sp>
      <p:pic>
        <p:nvPicPr>
          <p:cNvPr id="6"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rcRect l="7" r="7"/>
          <a:stretch>
            <a:fillRect/>
          </a:stretch>
        </p:blipFill>
        <p:spPr>
          <a:xfrm>
            <a:off x="107504" y="1988840"/>
            <a:ext cx="8965056" cy="3710732"/>
          </a:xfrm>
        </p:spPr>
      </p:pic>
    </p:spTree>
    <p:extLst>
      <p:ext uri="{BB962C8B-B14F-4D97-AF65-F5344CB8AC3E}">
        <p14:creationId xmlns:p14="http://schemas.microsoft.com/office/powerpoint/2010/main" val="41986655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Θέση περιεχομένου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012" y="980728"/>
            <a:ext cx="9001320" cy="5318274"/>
          </a:xfrm>
        </p:spPr>
      </p:pic>
    </p:spTree>
    <p:extLst>
      <p:ext uri="{BB962C8B-B14F-4D97-AF65-F5344CB8AC3E}">
        <p14:creationId xmlns:p14="http://schemas.microsoft.com/office/powerpoint/2010/main" val="27035283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0C93648C-5AB8-9342-926F-1FFC6D048863}" type="slidenum">
              <a:rPr lang="el-GR"/>
              <a:pPr/>
              <a:t>36</a:t>
            </a:fld>
            <a:endParaRPr lang="el-GR"/>
          </a:p>
        </p:txBody>
      </p:sp>
      <p:sp>
        <p:nvSpPr>
          <p:cNvPr id="19457" name="Rectangle 1"/>
          <p:cNvSpPr>
            <a:spLocks noGrp="1" noChangeArrowheads="1"/>
          </p:cNvSpPr>
          <p:nvPr>
            <p:ph type="title" idx="4294967295"/>
          </p:nvPr>
        </p:nvSpPr>
        <p:spPr>
          <a:xfrm>
            <a:off x="251520" y="44624"/>
            <a:ext cx="8309297" cy="1143000"/>
          </a:xfrm>
          <a:ln/>
        </p:spPr>
        <p:txBody>
          <a:bodyPr>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600" b="1" dirty="0">
                <a:solidFill>
                  <a:schemeClr val="accent1"/>
                </a:solidFill>
                <a:effectLst>
                  <a:outerShdw blurRad="38100" dist="38100" dir="2700000" algn="tl">
                    <a:srgbClr val="DDDDDD"/>
                  </a:outerShdw>
                </a:effectLst>
              </a:rPr>
              <a:t>Ιδιαιτερότητες της </a:t>
            </a:r>
            <a:r>
              <a:rPr lang="el-GR" sz="3600" b="1" dirty="0" smtClean="0">
                <a:solidFill>
                  <a:schemeClr val="accent1"/>
                </a:solidFill>
                <a:effectLst>
                  <a:outerShdw blurRad="38100" dist="38100" dir="2700000" algn="tl">
                    <a:srgbClr val="DDDDDD"/>
                  </a:outerShdw>
                </a:effectLst>
              </a:rPr>
              <a:t>διδασκαλίας </a:t>
            </a:r>
            <a:br>
              <a:rPr lang="el-GR" sz="3600" b="1" dirty="0" smtClean="0">
                <a:solidFill>
                  <a:schemeClr val="accent1"/>
                </a:solidFill>
                <a:effectLst>
                  <a:outerShdw blurRad="38100" dist="38100" dir="2700000" algn="tl">
                    <a:srgbClr val="DDDDDD"/>
                  </a:outerShdw>
                </a:effectLst>
              </a:rPr>
            </a:br>
            <a:r>
              <a:rPr lang="el-GR" sz="3600" b="1" dirty="0" smtClean="0">
                <a:solidFill>
                  <a:schemeClr val="accent1"/>
                </a:solidFill>
                <a:effectLst>
                  <a:outerShdw blurRad="38100" dist="38100" dir="2700000" algn="tl">
                    <a:srgbClr val="DDDDDD"/>
                  </a:outerShdw>
                </a:effectLst>
              </a:rPr>
              <a:t>της Γ2/ ΞΓ</a:t>
            </a:r>
            <a:endParaRPr lang="el-GR" sz="3600" b="1" dirty="0">
              <a:solidFill>
                <a:schemeClr val="accent1"/>
              </a:solidFill>
              <a:effectLst>
                <a:outerShdw blurRad="38100" dist="38100" dir="2700000" algn="tl">
                  <a:srgbClr val="DDDDDD"/>
                </a:outerShdw>
              </a:effectLst>
            </a:endParaRPr>
          </a:p>
        </p:txBody>
      </p:sp>
      <p:sp>
        <p:nvSpPr>
          <p:cNvPr id="19458" name="Rectangle 2"/>
          <p:cNvSpPr>
            <a:spLocks noGrp="1" noChangeArrowheads="1"/>
          </p:cNvSpPr>
          <p:nvPr>
            <p:ph type="body" idx="4294967295"/>
          </p:nvPr>
        </p:nvSpPr>
        <p:spPr>
          <a:xfrm>
            <a:off x="323528" y="1340768"/>
            <a:ext cx="8280919" cy="5256583"/>
          </a:xfrm>
          <a:ln/>
        </p:spPr>
        <p:txBody>
          <a:bodyPr>
            <a:normAutofit/>
          </a:bodyPr>
          <a:lstStyle/>
          <a:p>
            <a:pPr indent="-338138">
              <a:buClrTx/>
              <a:buFontTx/>
              <a:buNone/>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l-GR" sz="2400" dirty="0">
                <a:solidFill>
                  <a:srgbClr val="000000"/>
                </a:solidFill>
              </a:rPr>
              <a:t>	Η επίδοση των δίγλωσσων/πολύγλωσσων μαθητών στη Γ2 μπορεί να είναι διαφορετική ανάλογα με την ηλικία κατά την οποία ήρθαν σε επαφή με την ελληνική και το βαθμό έκθεσής τους σε αυτή. Η διγλωσσία χωρίζεται σχηματικά σε τρεις κατηγορίες: </a:t>
            </a:r>
          </a:p>
          <a:p>
            <a:pPr marL="685800" lvl="1" indent="-457200">
              <a:buClr>
                <a:schemeClr val="accent1"/>
              </a:buClr>
              <a:buFont typeface="+mj-ea"/>
              <a:buAutoNum type="circleNumDbPlain"/>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l-GR" sz="2000" dirty="0">
                <a:solidFill>
                  <a:srgbClr val="000000"/>
                </a:solidFill>
              </a:rPr>
              <a:t>στην </a:t>
            </a:r>
            <a:r>
              <a:rPr lang="el-GR" sz="2000" u="sng" dirty="0">
                <a:solidFill>
                  <a:srgbClr val="000000"/>
                </a:solidFill>
              </a:rPr>
              <a:t>ταυτόχρονη διγλωσσία</a:t>
            </a:r>
            <a:r>
              <a:rPr lang="el-GR" sz="2000" dirty="0">
                <a:solidFill>
                  <a:srgbClr val="000000"/>
                </a:solidFill>
              </a:rPr>
              <a:t>, η οποία αναφέρεται σε μαθητές που έχουν έρθει σε επαφή με τη μητρική γλώσσα και τη Γ2 πριν από τα τρία τους χρόνια </a:t>
            </a:r>
          </a:p>
          <a:p>
            <a:pPr marL="685800" lvl="1" indent="-457200">
              <a:buClr>
                <a:schemeClr val="accent1"/>
              </a:buClr>
              <a:buFont typeface="+mj-ea"/>
              <a:buAutoNum type="circleNumDbPlain"/>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l-GR" sz="2000" dirty="0">
                <a:solidFill>
                  <a:srgbClr val="000000"/>
                </a:solidFill>
              </a:rPr>
              <a:t>στη </a:t>
            </a:r>
            <a:r>
              <a:rPr lang="el-GR" sz="2000" u="sng" dirty="0">
                <a:solidFill>
                  <a:srgbClr val="000000"/>
                </a:solidFill>
              </a:rPr>
              <a:t>διαδοχική διγλωσσία</a:t>
            </a:r>
            <a:r>
              <a:rPr lang="el-GR" sz="2000" dirty="0">
                <a:solidFill>
                  <a:srgbClr val="000000"/>
                </a:solidFill>
              </a:rPr>
              <a:t>, η οποία αναφέρεται σε μαθητές που ήρθαν σε επαφή με τη Γ2 μετά την ηλικία των τριών ετών </a:t>
            </a:r>
          </a:p>
          <a:p>
            <a:pPr marL="685800" lvl="1" indent="-457200">
              <a:buClr>
                <a:schemeClr val="accent1"/>
              </a:buClr>
              <a:buFont typeface="+mj-ea"/>
              <a:buAutoNum type="circleNumDbPlain"/>
              <a:tabLst>
                <a:tab pos="342900" algn="l"/>
                <a:tab pos="909638" algn="l"/>
                <a:tab pos="1824038" algn="l"/>
                <a:tab pos="2738438" algn="l"/>
                <a:tab pos="3652838" algn="l"/>
                <a:tab pos="4567238" algn="l"/>
                <a:tab pos="5481638" algn="l"/>
                <a:tab pos="6396038" algn="l"/>
                <a:tab pos="7310438" algn="l"/>
                <a:tab pos="8224838" algn="l"/>
                <a:tab pos="9139238" algn="l"/>
                <a:tab pos="10053638" algn="l"/>
                <a:tab pos="10329863" algn="l"/>
                <a:tab pos="10779125" algn="l"/>
                <a:tab pos="10780713" algn="l"/>
              </a:tabLst>
            </a:pPr>
            <a:r>
              <a:rPr lang="el-GR" sz="2000" dirty="0" smtClean="0">
                <a:solidFill>
                  <a:srgbClr val="000000"/>
                </a:solidFill>
              </a:rPr>
              <a:t>στην </a:t>
            </a:r>
            <a:r>
              <a:rPr lang="el-GR" sz="2000" u="sng" dirty="0">
                <a:solidFill>
                  <a:srgbClr val="000000"/>
                </a:solidFill>
              </a:rPr>
              <a:t>ημιγλωσσία</a:t>
            </a:r>
            <a:r>
              <a:rPr lang="el-GR" sz="2000" dirty="0">
                <a:solidFill>
                  <a:srgbClr val="000000"/>
                </a:solidFill>
              </a:rPr>
              <a:t>, η οποία αναφέρεται σε ομιλητές που η κατάκτηση της μητρικής τους γλώσσας διακόπηκε απότομα κυρίως λόγω μετανάστευσης σε άλλη χώρα και που στο καινούργιο τους περιβάλλον η επαφή τους με τη Γ2 είναι ελλιπής</a:t>
            </a:r>
          </a:p>
        </p:txBody>
      </p:sp>
    </p:spTree>
    <p:extLst>
      <p:ext uri="{BB962C8B-B14F-4D97-AF65-F5344CB8AC3E}">
        <p14:creationId xmlns:p14="http://schemas.microsoft.com/office/powerpoint/2010/main" val="35129635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DD624C22-F3A8-7641-B05E-5C9D935659B7}" type="slidenum">
              <a:rPr lang="el-GR"/>
              <a:pPr/>
              <a:t>37</a:t>
            </a:fld>
            <a:endParaRPr lang="el-GR"/>
          </a:p>
        </p:txBody>
      </p:sp>
      <p:sp>
        <p:nvSpPr>
          <p:cNvPr id="20482" name="Rectangle 2"/>
          <p:cNvSpPr>
            <a:spLocks noGrp="1" noChangeArrowheads="1"/>
          </p:cNvSpPr>
          <p:nvPr>
            <p:ph type="body" idx="4294967295"/>
          </p:nvPr>
        </p:nvSpPr>
        <p:spPr>
          <a:xfrm>
            <a:off x="457200" y="1484784"/>
            <a:ext cx="8219256" cy="4641379"/>
          </a:xfrm>
          <a:ln/>
        </p:spPr>
        <p:txBody>
          <a:bodyPr>
            <a:normAutofit/>
          </a:bodyPr>
          <a:lstStyle/>
          <a:p>
            <a:pPr>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dirty="0"/>
              <a:t>κατηγορία (1): ομαλή/ εύκολη ένταξη</a:t>
            </a:r>
            <a:r>
              <a:rPr lang="el-GR" dirty="0">
                <a:latin typeface="Arial" charset="0"/>
              </a:rPr>
              <a:t> </a:t>
            </a:r>
            <a:r>
              <a:rPr lang="el-GR" dirty="0"/>
              <a:t>στο </a:t>
            </a:r>
            <a:r>
              <a:rPr lang="el-GR" dirty="0" smtClean="0"/>
              <a:t>εκπαιδευτικό </a:t>
            </a:r>
            <a:r>
              <a:rPr lang="el-GR" dirty="0"/>
              <a:t>σύστημα</a:t>
            </a:r>
          </a:p>
          <a:p>
            <a:pPr>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dirty="0"/>
              <a:t>κατηγορία (2): ποικίλοι βαθμοί ένταξης, η επίδοση εξαρτάται από το βαθμό και τη διάρκεια επαφής με τη Γ2</a:t>
            </a:r>
          </a:p>
          <a:p>
            <a:pPr>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dirty="0"/>
              <a:t>κατηγορία (3): μεγαλύτερες δυσκολίες, αλλά όχι ανυπέρβλητες, ημιγλωσσία: μεταβατικό και προσωρινό στάδιο προς την κατάκτηση της γλώσσας</a:t>
            </a:r>
          </a:p>
        </p:txBody>
      </p:sp>
      <p:sp>
        <p:nvSpPr>
          <p:cNvPr id="6" name="Rectangle 1"/>
          <p:cNvSpPr>
            <a:spLocks noGrp="1" noChangeArrowheads="1"/>
          </p:cNvSpPr>
          <p:nvPr>
            <p:ph type="title" idx="4294967295"/>
          </p:nvPr>
        </p:nvSpPr>
        <p:spPr>
          <a:xfrm>
            <a:off x="251520" y="44624"/>
            <a:ext cx="8309297" cy="1143000"/>
          </a:xfrm>
          <a:ln/>
        </p:spPr>
        <p:txBody>
          <a:bodyPr>
            <a:no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600" b="1" dirty="0">
                <a:solidFill>
                  <a:schemeClr val="accent1"/>
                </a:solidFill>
                <a:effectLst>
                  <a:outerShdw blurRad="38100" dist="38100" dir="2700000" algn="tl">
                    <a:srgbClr val="DDDDDD"/>
                  </a:outerShdw>
                </a:effectLst>
              </a:rPr>
              <a:t>Ιδιαιτερότητες της </a:t>
            </a:r>
            <a:r>
              <a:rPr lang="el-GR" sz="3600" b="1" dirty="0" smtClean="0">
                <a:solidFill>
                  <a:schemeClr val="accent1"/>
                </a:solidFill>
                <a:effectLst>
                  <a:outerShdw blurRad="38100" dist="38100" dir="2700000" algn="tl">
                    <a:srgbClr val="DDDDDD"/>
                  </a:outerShdw>
                </a:effectLst>
              </a:rPr>
              <a:t>διδασκαλίας </a:t>
            </a:r>
            <a:br>
              <a:rPr lang="el-GR" sz="3600" b="1" dirty="0" smtClean="0">
                <a:solidFill>
                  <a:schemeClr val="accent1"/>
                </a:solidFill>
                <a:effectLst>
                  <a:outerShdw blurRad="38100" dist="38100" dir="2700000" algn="tl">
                    <a:srgbClr val="DDDDDD"/>
                  </a:outerShdw>
                </a:effectLst>
              </a:rPr>
            </a:br>
            <a:r>
              <a:rPr lang="el-GR" sz="3600" b="1" dirty="0" smtClean="0">
                <a:solidFill>
                  <a:schemeClr val="accent1"/>
                </a:solidFill>
                <a:effectLst>
                  <a:outerShdw blurRad="38100" dist="38100" dir="2700000" algn="tl">
                    <a:srgbClr val="DDDDDD"/>
                  </a:outerShdw>
                </a:effectLst>
              </a:rPr>
              <a:t>της Γ2/ ΞΓ</a:t>
            </a:r>
            <a:endParaRPr lang="el-GR" sz="3600" b="1" dirty="0">
              <a:solidFill>
                <a:schemeClr val="accent1"/>
              </a:solidFill>
              <a:effectLst>
                <a:outerShdw blurRad="38100" dist="38100" dir="2700000" algn="tl">
                  <a:srgbClr val="DDDDDD"/>
                </a:outerShdw>
              </a:effectLst>
            </a:endParaRPr>
          </a:p>
        </p:txBody>
      </p:sp>
    </p:spTree>
    <p:extLst>
      <p:ext uri="{BB962C8B-B14F-4D97-AF65-F5344CB8AC3E}">
        <p14:creationId xmlns:p14="http://schemas.microsoft.com/office/powerpoint/2010/main" val="5082158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DAD17679-C6CA-7143-B349-C685F31A9FFA}" type="slidenum">
              <a:rPr lang="el-GR"/>
              <a:pPr/>
              <a:t>38</a:t>
            </a:fld>
            <a:endParaRPr lang="el-GR"/>
          </a:p>
        </p:txBody>
      </p:sp>
      <p:sp>
        <p:nvSpPr>
          <p:cNvPr id="24577" name="Rectangle 1"/>
          <p:cNvSpPr>
            <a:spLocks noGrp="1" noChangeArrowheads="1"/>
          </p:cNvSpPr>
          <p:nvPr>
            <p:ph type="title" idx="4294967295"/>
          </p:nvPr>
        </p:nvSpPr>
        <p:spPr>
          <a:xfrm>
            <a:off x="755576" y="44624"/>
            <a:ext cx="7632848" cy="1143000"/>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solidFill>
                  <a:srgbClr val="D34817"/>
                </a:solidFill>
                <a:effectLst>
                  <a:outerShdw blurRad="38100" dist="38100" dir="2700000" algn="tl">
                    <a:srgbClr val="DDDDDD"/>
                  </a:outerShdw>
                </a:effectLst>
              </a:rPr>
              <a:t>Παράγοντες που επηρεάζουν την εκμάθηση της Γ2</a:t>
            </a:r>
          </a:p>
        </p:txBody>
      </p:sp>
      <p:sp>
        <p:nvSpPr>
          <p:cNvPr id="24578" name="Rectangle 2"/>
          <p:cNvSpPr>
            <a:spLocks noGrp="1" noChangeArrowheads="1"/>
          </p:cNvSpPr>
          <p:nvPr>
            <p:ph type="body" idx="4294967295"/>
          </p:nvPr>
        </p:nvSpPr>
        <p:spPr>
          <a:xfrm>
            <a:off x="457200" y="1412776"/>
            <a:ext cx="8291264" cy="5111849"/>
          </a:xfrm>
          <a:ln/>
        </p:spPr>
        <p:txBody>
          <a:bodyPr>
            <a:noAutofit/>
          </a:bodyPr>
          <a:lstStyle/>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400" dirty="0"/>
              <a:t>η </a:t>
            </a:r>
            <a:r>
              <a:rPr lang="el-GR" sz="2400" b="1" dirty="0"/>
              <a:t>ηλικία</a:t>
            </a:r>
            <a:r>
              <a:rPr lang="el-GR" sz="2400" dirty="0"/>
              <a:t> των </a:t>
            </a:r>
            <a:r>
              <a:rPr lang="el-GR" sz="2400" dirty="0" smtClean="0"/>
              <a:t>μαθητών</a:t>
            </a:r>
          </a:p>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400" dirty="0" smtClean="0"/>
              <a:t>τα </a:t>
            </a:r>
            <a:r>
              <a:rPr lang="el-GR" sz="2400" b="1" dirty="0"/>
              <a:t>κίνητρα εκμάθησης</a:t>
            </a:r>
            <a:r>
              <a:rPr lang="el-GR" sz="2400" dirty="0"/>
              <a:t> της ελληνικής: συνδέονται άμεσα με τις προοπτικές ένταξης στο περιβάλλον του σχολείου, με τις προσδοκίες για τη συνέχιση της εκπαίδευσης και τις προοπτικές </a:t>
            </a:r>
            <a:r>
              <a:rPr lang="el-GR" sz="2400" dirty="0" smtClean="0"/>
              <a:t>ένταξης </a:t>
            </a:r>
            <a:r>
              <a:rPr lang="el-GR" sz="2400" dirty="0"/>
              <a:t>στην </a:t>
            </a:r>
            <a:r>
              <a:rPr lang="el-GR" sz="2400" dirty="0" smtClean="0"/>
              <a:t>ελληνική κοινωνία</a:t>
            </a:r>
            <a:endParaRPr lang="el-GR" sz="2400" dirty="0"/>
          </a:p>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400" dirty="0"/>
              <a:t>ο </a:t>
            </a:r>
            <a:r>
              <a:rPr lang="el-GR" sz="2400" b="1" dirty="0"/>
              <a:t>βαθμός ανάπτυξης</a:t>
            </a:r>
            <a:r>
              <a:rPr lang="el-GR" sz="2400" dirty="0"/>
              <a:t> της μητρικής γλώσσας: οι έρευνες δείχνουν ότι η παράλληλη ανάπτυξη της μητρικής και της δεύτερης γλώσσας βοηθά τους ομιλητές να αναπτύξουν με πιο σταθερό τρόπο τις γλωσσικές τους δεξιότητες και στις δύο γλώσσες (</a:t>
            </a:r>
            <a:r>
              <a:rPr lang="en-US" sz="2400" dirty="0"/>
              <a:t>Cummins</a:t>
            </a:r>
            <a:r>
              <a:rPr lang="el-GR" sz="2400" dirty="0"/>
              <a:t> 2005)</a:t>
            </a:r>
          </a:p>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400" dirty="0"/>
              <a:t>ο </a:t>
            </a:r>
            <a:r>
              <a:rPr lang="el-GR" sz="2400" b="1" dirty="0"/>
              <a:t>γραμματισμός</a:t>
            </a:r>
            <a:r>
              <a:rPr lang="el-GR" sz="2400" dirty="0"/>
              <a:t> των μαθητών στη μητρική τους γλώσσα: η οργανωμένη εκμάθηση της μητρικής γλώσσας αποτελεί ένα σταθερό έδαφος για τη δόμηση του νέου γλωσσικού συστήματος</a:t>
            </a:r>
          </a:p>
        </p:txBody>
      </p:sp>
    </p:spTree>
    <p:extLst>
      <p:ext uri="{BB962C8B-B14F-4D97-AF65-F5344CB8AC3E}">
        <p14:creationId xmlns:p14="http://schemas.microsoft.com/office/powerpoint/2010/main" val="27445418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idx="12"/>
          </p:nvPr>
        </p:nvSpPr>
        <p:spPr/>
        <p:txBody>
          <a:bodyPr/>
          <a:lstStyle/>
          <a:p>
            <a:fld id="{76BA6F2E-5674-244A-8277-4B0F9ED4F369}" type="slidenum">
              <a:rPr lang="el-GR"/>
              <a:pPr/>
              <a:t>39</a:t>
            </a:fld>
            <a:endParaRPr lang="el-GR"/>
          </a:p>
        </p:txBody>
      </p:sp>
      <p:sp>
        <p:nvSpPr>
          <p:cNvPr id="25602" name="Rectangle 2"/>
          <p:cNvSpPr>
            <a:spLocks noGrp="1" noChangeArrowheads="1"/>
          </p:cNvSpPr>
          <p:nvPr>
            <p:ph type="body" idx="4294967295"/>
          </p:nvPr>
        </p:nvSpPr>
        <p:spPr>
          <a:xfrm>
            <a:off x="457200" y="1484784"/>
            <a:ext cx="8219256" cy="4641379"/>
          </a:xfrm>
          <a:ln/>
        </p:spPr>
        <p:txBody>
          <a:bodyPr>
            <a:normAutofit/>
          </a:bodyPr>
          <a:lstStyle/>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800" dirty="0"/>
              <a:t>η </a:t>
            </a:r>
            <a:r>
              <a:rPr lang="el-GR" sz="2800" b="1" dirty="0"/>
              <a:t>εξοικείωση</a:t>
            </a:r>
            <a:r>
              <a:rPr lang="el-GR" sz="2800" dirty="0"/>
              <a:t> των μαθητών </a:t>
            </a:r>
            <a:r>
              <a:rPr lang="el-GR" sz="2800" b="1" dirty="0"/>
              <a:t>με τους τρόπους και τα μέσα γραμματισμού</a:t>
            </a:r>
            <a:r>
              <a:rPr lang="el-GR" sz="2800" dirty="0"/>
              <a:t> σε διαφορετικές γλώσσες, η οποία συμβάλλει στην επίγνωση της λειτουργίας της γλώσσας και στην ανάπτυξη των ακαδημαϊκών δεξιοτήτων</a:t>
            </a:r>
          </a:p>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800" dirty="0" smtClean="0"/>
              <a:t>η </a:t>
            </a:r>
            <a:r>
              <a:rPr lang="el-GR" sz="2800" b="1" dirty="0"/>
              <a:t>χρήση της ελληνικής γλώσσας</a:t>
            </a:r>
            <a:r>
              <a:rPr lang="el-GR" sz="2800" dirty="0"/>
              <a:t> στο οικογενειακό, συγγενικό και φιλικό περιβάλλον</a:t>
            </a:r>
          </a:p>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800" dirty="0"/>
              <a:t>η </a:t>
            </a:r>
            <a:r>
              <a:rPr lang="el-GR" sz="2800" b="1" dirty="0"/>
              <a:t>επίδραση προσωπικών τραυματικών εμπειριών</a:t>
            </a:r>
            <a:r>
              <a:rPr lang="el-GR" sz="2800" dirty="0"/>
              <a:t> </a:t>
            </a:r>
            <a:endParaRPr lang="el-GR" sz="2800" dirty="0" smtClean="0"/>
          </a:p>
          <a:p>
            <a:pPr>
              <a:lnSpc>
                <a:spcPct val="80000"/>
              </a:lnSpc>
              <a:buFont typeface="Wingdings" charset="2"/>
              <a:buChar char=""/>
              <a:tabLst>
                <a:tab pos="228600" algn="l"/>
                <a:tab pos="333375"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Lst>
            </a:pPr>
            <a:r>
              <a:rPr lang="el-GR" sz="2800" dirty="0" smtClean="0"/>
              <a:t>η </a:t>
            </a:r>
            <a:r>
              <a:rPr lang="el-GR" sz="2800" b="1" dirty="0"/>
              <a:t>ύπαρξη μαθησιακών δυσκολιών</a:t>
            </a:r>
          </a:p>
        </p:txBody>
      </p:sp>
      <p:sp>
        <p:nvSpPr>
          <p:cNvPr id="6" name="Rectangle 1"/>
          <p:cNvSpPr>
            <a:spLocks noGrp="1" noChangeArrowheads="1"/>
          </p:cNvSpPr>
          <p:nvPr>
            <p:ph type="title" idx="4294967295"/>
          </p:nvPr>
        </p:nvSpPr>
        <p:spPr>
          <a:xfrm>
            <a:off x="755576" y="44624"/>
            <a:ext cx="7632848" cy="1143000"/>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solidFill>
                  <a:srgbClr val="D34817"/>
                </a:solidFill>
                <a:effectLst>
                  <a:outerShdw blurRad="38100" dist="38100" dir="2700000" algn="tl">
                    <a:srgbClr val="DDDDDD"/>
                  </a:outerShdw>
                </a:effectLst>
              </a:rPr>
              <a:t>Παράγοντες που επηρεάζουν την εκμάθηση της Γ2</a:t>
            </a:r>
          </a:p>
        </p:txBody>
      </p:sp>
    </p:spTree>
    <p:extLst>
      <p:ext uri="{BB962C8B-B14F-4D97-AF65-F5344CB8AC3E}">
        <p14:creationId xmlns:p14="http://schemas.microsoft.com/office/powerpoint/2010/main" val="14094718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Κοινωνιοψυχολογικοί παράγοντες</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4</a:t>
            </a:fld>
            <a:endParaRPr lang="el-GR"/>
          </a:p>
        </p:txBody>
      </p:sp>
      <p:sp>
        <p:nvSpPr>
          <p:cNvPr id="4" name="Content Placeholder 3"/>
          <p:cNvSpPr>
            <a:spLocks noGrp="1"/>
          </p:cNvSpPr>
          <p:nvPr>
            <p:ph sz="quarter" idx="1"/>
          </p:nvPr>
        </p:nvSpPr>
        <p:spPr>
          <a:xfrm>
            <a:off x="301752" y="1527048"/>
            <a:ext cx="8503920" cy="5070304"/>
          </a:xfrm>
        </p:spPr>
        <p:txBody>
          <a:bodyPr>
            <a:normAutofit/>
          </a:bodyPr>
          <a:lstStyle/>
          <a:p>
            <a:pPr>
              <a:buFont typeface="Wingdings" charset="2"/>
              <a:buChar char=""/>
            </a:pPr>
            <a:endParaRPr lang="en-US" dirty="0" smtClean="0"/>
          </a:p>
          <a:p>
            <a:pPr>
              <a:buFont typeface="Wingdings" charset="2"/>
              <a:buChar char=""/>
            </a:pPr>
            <a:r>
              <a:rPr lang="el-GR" dirty="0" smtClean="0"/>
              <a:t>Οι στάσεις των μαθητών επηρεάζουν τα κίνητρά τους κι αυτά με τη σειρά τους επηρεάζουν την επιτυχία της κατάκτησης της Γ2/ ΞΓ (</a:t>
            </a:r>
            <a:r>
              <a:rPr lang="en-US" dirty="0" smtClean="0"/>
              <a:t>Gardner 1979) </a:t>
            </a:r>
            <a:r>
              <a:rPr lang="en-US" dirty="0" smtClean="0">
                <a:sym typeface="Wingdings"/>
              </a:rPr>
              <a:t></a:t>
            </a:r>
            <a:endParaRPr lang="el-GR" dirty="0" smtClean="0">
              <a:sym typeface="Wingdings"/>
            </a:endParaRPr>
          </a:p>
          <a:p>
            <a:pPr>
              <a:buFont typeface="Wingdings" charset="2"/>
              <a:buChar char=""/>
            </a:pPr>
            <a:r>
              <a:rPr lang="el-GR" b="1" dirty="0" smtClean="0">
                <a:sym typeface="Wingdings"/>
              </a:rPr>
              <a:t>Αμφίδρομη σχέση ανάμεσα στις στάσεις &amp; στα κίνητρα των μαθητών</a:t>
            </a:r>
            <a:r>
              <a:rPr lang="el-GR" dirty="0" smtClean="0">
                <a:sym typeface="Wingdings"/>
              </a:rPr>
              <a:t>: Όσο καλύτερα και γρηγορότερα μαθαίνουν οι μαθητές, τόσο ευνοϊκότερη γίνεται η στάση τους προς τη γλώσσα που μαθαίνουν (</a:t>
            </a:r>
            <a:r>
              <a:rPr lang="en-US" dirty="0" smtClean="0">
                <a:sym typeface="Wingdings"/>
              </a:rPr>
              <a:t>McNamara 1973, </a:t>
            </a:r>
            <a:r>
              <a:rPr lang="en-US" dirty="0" err="1" smtClean="0">
                <a:sym typeface="Wingdings"/>
              </a:rPr>
              <a:t>Burstall</a:t>
            </a:r>
            <a:r>
              <a:rPr lang="en-US" dirty="0" smtClean="0">
                <a:sym typeface="Wingdings"/>
              </a:rPr>
              <a:t> 1975, Strong 1984)</a:t>
            </a:r>
          </a:p>
        </p:txBody>
      </p:sp>
    </p:spTree>
    <p:extLst>
      <p:ext uri="{BB962C8B-B14F-4D97-AF65-F5344CB8AC3E}">
        <p14:creationId xmlns:p14="http://schemas.microsoft.com/office/powerpoint/2010/main" val="408153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Κοινωνιοψυχολογικοί παράγοντες</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5</a:t>
            </a:fld>
            <a:endParaRPr lang="el-GR"/>
          </a:p>
        </p:txBody>
      </p:sp>
      <p:sp>
        <p:nvSpPr>
          <p:cNvPr id="4" name="Content Placeholder 3"/>
          <p:cNvSpPr>
            <a:spLocks noGrp="1"/>
          </p:cNvSpPr>
          <p:nvPr>
            <p:ph sz="quarter" idx="1"/>
          </p:nvPr>
        </p:nvSpPr>
        <p:spPr>
          <a:xfrm>
            <a:off x="301752" y="1527048"/>
            <a:ext cx="8503920" cy="5070304"/>
          </a:xfrm>
        </p:spPr>
        <p:txBody>
          <a:bodyPr>
            <a:normAutofit/>
          </a:bodyPr>
          <a:lstStyle/>
          <a:p>
            <a:pPr>
              <a:buFont typeface="Wingdings" charset="2"/>
              <a:buChar char=""/>
            </a:pPr>
            <a:r>
              <a:rPr lang="el-GR" dirty="0" smtClean="0">
                <a:sym typeface="Wingdings"/>
              </a:rPr>
              <a:t>Ιδιαίτερα σημαντικές είναι οι στάσεις των προσώπων που βρίσκονται στο άμεσο περιβάλλον των μαθητών, π.χ. </a:t>
            </a:r>
            <a:endParaRPr lang="en-US" dirty="0" smtClean="0">
              <a:sym typeface="Wingdings"/>
            </a:endParaRPr>
          </a:p>
          <a:p>
            <a:pPr marL="514350" indent="-514350">
              <a:buFont typeface="+mj-ea"/>
              <a:buAutoNum type="circleNumDbPlain"/>
            </a:pPr>
            <a:r>
              <a:rPr lang="el-GR" dirty="0" smtClean="0">
                <a:sym typeface="Wingdings"/>
              </a:rPr>
              <a:t>οι αντιλήψεις των γονέων και των φίλων για τη Γ2 (</a:t>
            </a:r>
            <a:r>
              <a:rPr lang="en-US" dirty="0" smtClean="0">
                <a:sym typeface="Wingdings"/>
              </a:rPr>
              <a:t>Stern 1967)</a:t>
            </a:r>
          </a:p>
          <a:p>
            <a:pPr marL="514350" indent="-514350">
              <a:buFont typeface="+mj-ea"/>
              <a:buAutoNum type="circleNumDbPlain"/>
            </a:pPr>
            <a:r>
              <a:rPr lang="en-US" dirty="0">
                <a:sym typeface="Wingdings"/>
              </a:rPr>
              <a:t> </a:t>
            </a:r>
            <a:r>
              <a:rPr lang="el-GR" dirty="0">
                <a:sym typeface="Wingdings"/>
              </a:rPr>
              <a:t>η</a:t>
            </a:r>
            <a:r>
              <a:rPr lang="el-GR" dirty="0" smtClean="0">
                <a:sym typeface="Wingdings"/>
              </a:rPr>
              <a:t> στάση του δασκάλου: μελέτες έχουν δείξει ότι οι δάσκαλοι συχνά έχουν διαφορετικές απαιτήσεις από μαθητές διαφορετικής καταγωγής ή ότι ασχολούνται περισσότερα και θετικότερα με μαθητές συγκεκριμένης καταγωγής (</a:t>
            </a:r>
            <a:r>
              <a:rPr lang="en-US" dirty="0" err="1" smtClean="0">
                <a:sym typeface="Wingdings"/>
              </a:rPr>
              <a:t>Brophy</a:t>
            </a:r>
            <a:r>
              <a:rPr lang="en-US" dirty="0" smtClean="0">
                <a:sym typeface="Wingdings"/>
              </a:rPr>
              <a:t> &amp; Good 1974)</a:t>
            </a:r>
            <a:endParaRPr lang="en-US" dirty="0"/>
          </a:p>
        </p:txBody>
      </p:sp>
    </p:spTree>
    <p:extLst>
      <p:ext uri="{BB962C8B-B14F-4D97-AF65-F5344CB8AC3E}">
        <p14:creationId xmlns:p14="http://schemas.microsoft.com/office/powerpoint/2010/main" val="3975584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Κοινωνιοψυχολογικοί παράγοντες</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6</a:t>
            </a:fld>
            <a:endParaRPr lang="el-GR"/>
          </a:p>
        </p:txBody>
      </p:sp>
      <p:sp>
        <p:nvSpPr>
          <p:cNvPr id="4" name="Content Placeholder 3"/>
          <p:cNvSpPr>
            <a:spLocks noGrp="1"/>
          </p:cNvSpPr>
          <p:nvPr>
            <p:ph sz="quarter" idx="1"/>
          </p:nvPr>
        </p:nvSpPr>
        <p:spPr>
          <a:xfrm>
            <a:off x="301752" y="1527048"/>
            <a:ext cx="8503920" cy="5070304"/>
          </a:xfrm>
        </p:spPr>
        <p:txBody>
          <a:bodyPr>
            <a:normAutofit/>
          </a:bodyPr>
          <a:lstStyle/>
          <a:p>
            <a:pPr marL="0" indent="0">
              <a:buNone/>
            </a:pPr>
            <a:endParaRPr lang="el-GR" dirty="0" smtClean="0">
              <a:sym typeface="Wingdings"/>
            </a:endParaRPr>
          </a:p>
          <a:p>
            <a:pPr marL="0" indent="0">
              <a:buNone/>
            </a:pPr>
            <a:endParaRPr lang="el-GR" dirty="0">
              <a:sym typeface="Wingdings"/>
            </a:endParaRPr>
          </a:p>
          <a:p>
            <a:pPr marL="0" indent="0">
              <a:buNone/>
            </a:pPr>
            <a:r>
              <a:rPr lang="en-US" sz="2800" dirty="0" smtClean="0">
                <a:sym typeface="Wingdings"/>
              </a:rPr>
              <a:t> </a:t>
            </a:r>
            <a:r>
              <a:rPr lang="el-GR" sz="2800" dirty="0" smtClean="0">
                <a:sym typeface="Wingdings"/>
              </a:rPr>
              <a:t>Στη διδακτική πράξη θα πρέπει να αμβλύνονται οι αρνητικές στάσεις των μαθητών σε ένα κλίμα αλληλοσεβασμού, κατανόησης των διαφορετικών απόψεων και απαλλαγής από στερεότυπα</a:t>
            </a:r>
            <a:endParaRPr lang="en-US" sz="2800" dirty="0"/>
          </a:p>
        </p:txBody>
      </p:sp>
    </p:spTree>
    <p:extLst>
      <p:ext uri="{BB962C8B-B14F-4D97-AF65-F5344CB8AC3E}">
        <p14:creationId xmlns:p14="http://schemas.microsoft.com/office/powerpoint/2010/main" val="117967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Κοινωνιοψυχολογικοί παράγοντες</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7</a:t>
            </a:fld>
            <a:endParaRPr lang="el-GR"/>
          </a:p>
        </p:txBody>
      </p:sp>
      <p:sp>
        <p:nvSpPr>
          <p:cNvPr id="4" name="Content Placeholder 3"/>
          <p:cNvSpPr>
            <a:spLocks noGrp="1"/>
          </p:cNvSpPr>
          <p:nvPr>
            <p:ph sz="quarter" idx="1"/>
          </p:nvPr>
        </p:nvSpPr>
        <p:spPr/>
        <p:txBody>
          <a:bodyPr>
            <a:normAutofit/>
          </a:bodyPr>
          <a:lstStyle/>
          <a:p>
            <a:pPr marL="0" indent="0">
              <a:buNone/>
            </a:pPr>
            <a:r>
              <a:rPr lang="el-GR" b="1" dirty="0" smtClean="0">
                <a:solidFill>
                  <a:srgbClr val="D34817"/>
                </a:solidFill>
              </a:rPr>
              <a:t>2. Κίνητρα</a:t>
            </a:r>
            <a:r>
              <a:rPr lang="el-GR" dirty="0" smtClean="0">
                <a:solidFill>
                  <a:srgbClr val="D34817"/>
                </a:solidFill>
              </a:rPr>
              <a:t> </a:t>
            </a:r>
            <a:r>
              <a:rPr lang="el-GR" dirty="0" smtClean="0"/>
              <a:t>(</a:t>
            </a:r>
            <a:r>
              <a:rPr lang="en-US" dirty="0" smtClean="0"/>
              <a:t>Gardner &amp; Lambert 1959)</a:t>
            </a:r>
            <a:r>
              <a:rPr lang="el-GR" dirty="0" smtClean="0"/>
              <a:t>:</a:t>
            </a:r>
          </a:p>
          <a:p>
            <a:pPr marL="514350" indent="-514350">
              <a:buFont typeface="+mj-ea"/>
              <a:buAutoNum type="circleNumDbPlain"/>
            </a:pPr>
            <a:r>
              <a:rPr lang="el-GR" b="1" dirty="0"/>
              <a:t>κ</a:t>
            </a:r>
            <a:r>
              <a:rPr lang="el-GR" b="1" dirty="0" smtClean="0"/>
              <a:t>ίνητρα ένταξη</a:t>
            </a:r>
            <a:r>
              <a:rPr lang="el-GR" dirty="0" smtClean="0"/>
              <a:t>ς: τα κίνητρα που έχουν οι μαθητές για να ενταχθούν στην ομάδα που χρησιμοποιεί τη γλώσσα για επικοινωνία </a:t>
            </a:r>
          </a:p>
          <a:p>
            <a:pPr marL="514350" indent="-514350">
              <a:buFont typeface="+mj-ea"/>
              <a:buAutoNum type="circleNumDbPlain"/>
            </a:pPr>
            <a:r>
              <a:rPr lang="el-GR" b="1" dirty="0"/>
              <a:t>κ</a:t>
            </a:r>
            <a:r>
              <a:rPr lang="el-GR" b="1" dirty="0" smtClean="0"/>
              <a:t>ίνητρα χρήσης</a:t>
            </a:r>
            <a:r>
              <a:rPr lang="el-GR" dirty="0" smtClean="0"/>
              <a:t>: </a:t>
            </a:r>
            <a:r>
              <a:rPr lang="el-GR" dirty="0"/>
              <a:t>τα κίνητρα που έχουν οι μαθητές για </a:t>
            </a:r>
            <a:r>
              <a:rPr lang="el-GR" dirty="0" smtClean="0"/>
              <a:t>να χρησιμοποιήσουν τη Γ2 στις καθημερινές τους συναναστροφές, στον εργασιακό τους χώρο, στην επιμόρφωσή τους, κτλ.</a:t>
            </a:r>
          </a:p>
        </p:txBody>
      </p:sp>
    </p:spTree>
    <p:extLst>
      <p:ext uri="{BB962C8B-B14F-4D97-AF65-F5344CB8AC3E}">
        <p14:creationId xmlns:p14="http://schemas.microsoft.com/office/powerpoint/2010/main" val="391091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Κοινωνιοψυχολογικοί παράγοντες</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8</a:t>
            </a:fld>
            <a:endParaRPr lang="el-GR"/>
          </a:p>
        </p:txBody>
      </p:sp>
      <p:sp>
        <p:nvSpPr>
          <p:cNvPr id="4" name="Content Placeholder 3"/>
          <p:cNvSpPr>
            <a:spLocks noGrp="1"/>
          </p:cNvSpPr>
          <p:nvPr>
            <p:ph sz="quarter" idx="1"/>
          </p:nvPr>
        </p:nvSpPr>
        <p:spPr/>
        <p:txBody>
          <a:bodyPr>
            <a:normAutofit/>
          </a:bodyPr>
          <a:lstStyle/>
          <a:p>
            <a:pPr marL="0" indent="0">
              <a:buNone/>
            </a:pPr>
            <a:r>
              <a:rPr lang="el-GR" sz="2800" b="1" dirty="0" smtClean="0"/>
              <a:t>Ισχυρότερο κίνητρο</a:t>
            </a:r>
            <a:r>
              <a:rPr lang="el-GR" sz="2800" dirty="0" smtClean="0"/>
              <a:t>: η ανάγκη του μαθητή να επικοινωνήσει στη γλώσσα που μαθαίνει και η ευχαρίστηση που αισθάνεται όταν το πετυχαίνει (</a:t>
            </a:r>
            <a:r>
              <a:rPr lang="en-US" sz="2800" dirty="0" err="1" smtClean="0"/>
              <a:t>MacNamara</a:t>
            </a:r>
            <a:r>
              <a:rPr lang="en-US" sz="2800" dirty="0" smtClean="0"/>
              <a:t> 1973)</a:t>
            </a:r>
            <a:endParaRPr lang="el-GR" sz="2800" dirty="0" smtClean="0"/>
          </a:p>
          <a:p>
            <a:pPr marL="0" indent="0">
              <a:buNone/>
            </a:pPr>
            <a:endParaRPr lang="el-GR" sz="2800" dirty="0" smtClean="0"/>
          </a:p>
          <a:p>
            <a:pPr marL="0" indent="0">
              <a:buNone/>
            </a:pPr>
            <a:r>
              <a:rPr lang="en-US" sz="2800" dirty="0" smtClean="0">
                <a:sym typeface="Wingdings"/>
              </a:rPr>
              <a:t></a:t>
            </a:r>
            <a:r>
              <a:rPr lang="el-GR" sz="2800" dirty="0" smtClean="0">
                <a:sym typeface="Wingdings"/>
              </a:rPr>
              <a:t> </a:t>
            </a:r>
            <a:r>
              <a:rPr lang="el-GR" sz="2800" dirty="0" smtClean="0"/>
              <a:t>η κατάλληλη διδακτική μέθοδος εφαρμοσμένη από έναν ευέλικτο δάσκαλο μπορεί να ενισχύσει αυτό το κίνητρο</a:t>
            </a:r>
            <a:endParaRPr lang="en-US" sz="2800" dirty="0"/>
          </a:p>
        </p:txBody>
      </p:sp>
    </p:spTree>
    <p:extLst>
      <p:ext uri="{BB962C8B-B14F-4D97-AF65-F5344CB8AC3E}">
        <p14:creationId xmlns:p14="http://schemas.microsoft.com/office/powerpoint/2010/main" val="148035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l-GR" sz="3600" b="1" dirty="0" smtClean="0">
                <a:solidFill>
                  <a:schemeClr val="accent1"/>
                </a:solidFill>
                <a:latin typeface="Cambria"/>
                <a:cs typeface="Cambria"/>
              </a:rPr>
              <a:t>Προσωπικότητα</a:t>
            </a:r>
            <a:endParaRPr lang="en-US" sz="3600" b="1" dirty="0">
              <a:solidFill>
                <a:schemeClr val="accent1"/>
              </a:solidFill>
              <a:latin typeface="Cambria"/>
              <a:cs typeface="Cambria"/>
            </a:endParaRPr>
          </a:p>
        </p:txBody>
      </p:sp>
      <p:sp>
        <p:nvSpPr>
          <p:cNvPr id="3" name="Slide Number Placeholder 2"/>
          <p:cNvSpPr>
            <a:spLocks noGrp="1"/>
          </p:cNvSpPr>
          <p:nvPr>
            <p:ph type="sldNum" sz="quarter" idx="12"/>
          </p:nvPr>
        </p:nvSpPr>
        <p:spPr/>
        <p:txBody>
          <a:bodyPr/>
          <a:lstStyle/>
          <a:p>
            <a:fld id="{77D894D2-747B-46AE-A21F-CAAC467DD0B9}" type="slidenum">
              <a:rPr lang="el-GR" smtClean="0"/>
              <a:pPr/>
              <a:t>9</a:t>
            </a:fld>
            <a:endParaRPr lang="el-GR"/>
          </a:p>
        </p:txBody>
      </p:sp>
      <p:sp>
        <p:nvSpPr>
          <p:cNvPr id="4" name="Content Placeholder 3"/>
          <p:cNvSpPr>
            <a:spLocks noGrp="1"/>
          </p:cNvSpPr>
          <p:nvPr>
            <p:ph sz="quarter" idx="1"/>
          </p:nvPr>
        </p:nvSpPr>
        <p:spPr>
          <a:xfrm>
            <a:off x="301752" y="1527048"/>
            <a:ext cx="8503920" cy="4998296"/>
          </a:xfrm>
        </p:spPr>
        <p:txBody>
          <a:bodyPr>
            <a:normAutofit fontScale="92500"/>
          </a:bodyPr>
          <a:lstStyle/>
          <a:p>
            <a:pPr marL="0" indent="0">
              <a:buNone/>
            </a:pPr>
            <a:r>
              <a:rPr lang="el-GR" sz="2800" dirty="0" smtClean="0"/>
              <a:t>Χαρακτηριστικά της προσωπικότητας των μαθητών που διευκολύνουν την κατάκτηση/ εκμάθηση της Γ2/ ΞΓ:</a:t>
            </a:r>
          </a:p>
          <a:p>
            <a:pPr marL="514350" indent="-514350">
              <a:buFont typeface="+mj-ea"/>
              <a:buAutoNum type="circleNumDbPlain"/>
            </a:pPr>
            <a:r>
              <a:rPr lang="el-GR" sz="2800" b="1" dirty="0" smtClean="0"/>
              <a:t>υψηλή αυτο</a:t>
            </a:r>
            <a:r>
              <a:rPr lang="el-GR" sz="2800" b="1" dirty="0"/>
              <a:t>ε</a:t>
            </a:r>
            <a:r>
              <a:rPr lang="el-GR" sz="2800" b="1" dirty="0" smtClean="0"/>
              <a:t>κτίμηση </a:t>
            </a:r>
            <a:r>
              <a:rPr lang="el-GR" sz="2800" dirty="0" smtClean="0"/>
              <a:t>(</a:t>
            </a:r>
            <a:r>
              <a:rPr lang="en-US" sz="2800" dirty="0" err="1" smtClean="0"/>
              <a:t>Heyde</a:t>
            </a:r>
            <a:r>
              <a:rPr lang="en-US" sz="2800" dirty="0" smtClean="0"/>
              <a:t> 1979)</a:t>
            </a:r>
            <a:endParaRPr lang="el-GR" sz="2800" dirty="0" smtClean="0"/>
          </a:p>
          <a:p>
            <a:pPr marL="514350" indent="-514350">
              <a:buFont typeface="+mj-ea"/>
              <a:buAutoNum type="circleNumDbPlain"/>
            </a:pPr>
            <a:r>
              <a:rPr lang="el-GR" sz="2800" b="1" dirty="0" smtClean="0"/>
              <a:t>άγχος</a:t>
            </a:r>
            <a:r>
              <a:rPr lang="el-GR" sz="2800" dirty="0" smtClean="0"/>
              <a:t>: θα πρέπει να είναι διευκολυντικό και όχι εξασθενητικό της εκμάθησης (</a:t>
            </a:r>
            <a:r>
              <a:rPr lang="en-US" sz="2800" dirty="0" smtClean="0"/>
              <a:t>Alpert &amp; Harper 1960)</a:t>
            </a:r>
            <a:endParaRPr lang="el-GR" sz="2800" dirty="0" smtClean="0"/>
          </a:p>
          <a:p>
            <a:pPr marL="514350" indent="-514350">
              <a:buFont typeface="+mj-ea"/>
              <a:buAutoNum type="circleNumDbPlain"/>
            </a:pPr>
            <a:r>
              <a:rPr lang="el-GR" sz="2800" b="1" dirty="0"/>
              <a:t>ε</a:t>
            </a:r>
            <a:r>
              <a:rPr lang="el-GR" sz="2800" b="1" dirty="0" smtClean="0"/>
              <a:t>υχέρεια στην ανάληψη κινδύνων </a:t>
            </a:r>
            <a:r>
              <a:rPr lang="el-GR" sz="2800" dirty="0" smtClean="0"/>
              <a:t>(</a:t>
            </a:r>
            <a:r>
              <a:rPr lang="en-US" sz="2800" dirty="0" smtClean="0"/>
              <a:t>Ely 1986)</a:t>
            </a:r>
            <a:r>
              <a:rPr lang="el-GR" sz="2800" dirty="0" smtClean="0"/>
              <a:t> και όχι ευαισθησία στην απόρριψη  (</a:t>
            </a:r>
            <a:r>
              <a:rPr lang="en-US" sz="2800" dirty="0" err="1" smtClean="0"/>
              <a:t>Naiman</a:t>
            </a:r>
            <a:r>
              <a:rPr lang="en-US" sz="2800" dirty="0" smtClean="0"/>
              <a:t> et al</a:t>
            </a:r>
            <a:r>
              <a:rPr lang="el-GR" sz="2800" dirty="0" smtClean="0"/>
              <a:t>.</a:t>
            </a:r>
            <a:r>
              <a:rPr lang="en-US" sz="2800" dirty="0" smtClean="0"/>
              <a:t> 1978)</a:t>
            </a:r>
          </a:p>
          <a:p>
            <a:pPr marL="514350" indent="-514350">
              <a:buFont typeface="+mj-ea"/>
              <a:buAutoNum type="circleNumDbPlain"/>
            </a:pPr>
            <a:r>
              <a:rPr lang="el-GR" sz="2800" b="1" dirty="0" smtClean="0"/>
              <a:t>εμπάθεια</a:t>
            </a:r>
            <a:r>
              <a:rPr lang="el-GR" sz="2800" dirty="0" smtClean="0"/>
              <a:t>: η ικανότητα να βάζουν τον εαυτό τους στη θέση του άλλου (</a:t>
            </a:r>
            <a:r>
              <a:rPr lang="en-US" sz="2800" dirty="0" err="1" smtClean="0"/>
              <a:t>Guiora</a:t>
            </a:r>
            <a:r>
              <a:rPr lang="en-US" sz="2800" dirty="0" smtClean="0"/>
              <a:t> 1972)</a:t>
            </a:r>
            <a:r>
              <a:rPr lang="el-GR" sz="2800" dirty="0" smtClean="0"/>
              <a:t> </a:t>
            </a:r>
          </a:p>
          <a:p>
            <a:pPr marL="514350" indent="-514350">
              <a:buFont typeface="+mj-ea"/>
              <a:buAutoNum type="circleNumDbPlain"/>
            </a:pPr>
            <a:r>
              <a:rPr lang="el-GR" sz="2800" b="1" dirty="0" smtClean="0"/>
              <a:t>εξωστρέφεια</a:t>
            </a:r>
            <a:r>
              <a:rPr lang="el-GR" sz="2800" dirty="0" smtClean="0"/>
              <a:t> (</a:t>
            </a:r>
            <a:r>
              <a:rPr lang="en-US" sz="2800" dirty="0" err="1" smtClean="0"/>
              <a:t>Krashen</a:t>
            </a:r>
            <a:r>
              <a:rPr lang="en-US" sz="2800" dirty="0" smtClean="0"/>
              <a:t> 1981)</a:t>
            </a:r>
            <a:endParaRPr lang="en-US" sz="2800" dirty="0"/>
          </a:p>
        </p:txBody>
      </p:sp>
    </p:spTree>
    <p:extLst>
      <p:ext uri="{BB962C8B-B14F-4D97-AF65-F5344CB8AC3E}">
        <p14:creationId xmlns:p14="http://schemas.microsoft.com/office/powerpoint/2010/main" val="29608368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Δημοτικός">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26600</TotalTime>
  <Words>1637</Words>
  <Application>Microsoft Macintosh PowerPoint</Application>
  <PresentationFormat>On-screen Show (4:3)</PresentationFormat>
  <Paragraphs>231</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Δημοτικός</vt:lpstr>
      <vt:lpstr>Διδασκαλία της ελληνικής ως δεύτερης/ ξένης γλώσσας</vt:lpstr>
      <vt:lpstr>Η δομή του μαθήματος</vt:lpstr>
      <vt:lpstr>Κοινωνιοψυχολογικοί παράγοντες</vt:lpstr>
      <vt:lpstr>Κοινωνιοψυχολογικοί παράγοντες</vt:lpstr>
      <vt:lpstr>Κοινωνιοψυχολογικοί παράγοντες</vt:lpstr>
      <vt:lpstr>Κοινωνιοψυχολογικοί παράγοντες</vt:lpstr>
      <vt:lpstr>Κοινωνιοψυχολογικοί παράγοντες</vt:lpstr>
      <vt:lpstr>Κοινωνιοψυχολογικοί παράγοντες</vt:lpstr>
      <vt:lpstr>Προσωπικότητα</vt:lpstr>
      <vt:lpstr>Γνωστικό στιλ</vt:lpstr>
      <vt:lpstr>Γνωστικό στιλ</vt:lpstr>
      <vt:lpstr>Γνωστικό στιλ</vt:lpstr>
      <vt:lpstr>Γνωστικό στιλ</vt:lpstr>
      <vt:lpstr>Στρατηγικές εκμάθησης </vt:lpstr>
      <vt:lpstr>Στρατηγικές εκμάθησης </vt:lpstr>
      <vt:lpstr>Στρατηγικές εκμάθησης </vt:lpstr>
      <vt:lpstr>PowerPoint Presentation</vt:lpstr>
      <vt:lpstr>PowerPoint Presentation</vt:lpstr>
      <vt:lpstr>PowerPoint Presentation</vt:lpstr>
      <vt:lpstr>PowerPoint Presentation</vt:lpstr>
      <vt:lpstr>Στρατηγικές μάθησης </vt:lpstr>
      <vt:lpstr>Στρατηγικές εκμάθησης λεξιλογίου Στρατηγικές ανακάλυψης (Αντωνίου 2008)</vt:lpstr>
      <vt:lpstr>Στρατηγικές εκμάθησης λεξιλογίου Στρατηγικές ανακάλυψης(Αντωνίου 2008)</vt:lpstr>
      <vt:lpstr>PowerPoint Presentation</vt:lpstr>
      <vt:lpstr>Στρατηγικές εκμάθησης λεξιλογίου Στρατηγικές εμπέδωσης (Αντωνίου 2008)</vt:lpstr>
      <vt:lpstr>Στρατηγικές εκμάθησης λεξιλογίου Στρατηγικές εμπέδωσης (Αντωνίου 2008)</vt:lpstr>
      <vt:lpstr>Στρατηγικές εκμάθησης λεξιλογίου Στρατηγικές εμπέδωσης (Αντωνίου 2008)</vt:lpstr>
      <vt:lpstr>Στρατηγικές εκμάθησης λεξιλογίου Μερικά παραδείγματα</vt:lpstr>
      <vt:lpstr>Στρατηγικές εκμάθησης λεξιλογίου Μερικά παραδείγματα</vt:lpstr>
      <vt:lpstr>Μορφολογικός τεμαχισμός</vt:lpstr>
      <vt:lpstr>Στρατηγικές εκμάθησης λεξιλογίου Μερικά παραδείγματα</vt:lpstr>
      <vt:lpstr>Στρατηγικές εκμάθησης λεξιλογίου Μερικά παραδείγματα</vt:lpstr>
      <vt:lpstr>Στρατηγικές εκμάθησης λεξιλογίου Μερικά παραδείγματα</vt:lpstr>
      <vt:lpstr>Σημασιολογικοί χάρτες</vt:lpstr>
      <vt:lpstr>PowerPoint Presentation</vt:lpstr>
      <vt:lpstr>Ιδιαιτερότητες της διδασκαλίας  της Γ2/ ΞΓ</vt:lpstr>
      <vt:lpstr>Ιδιαιτερότητες της διδασκαλίας  της Γ2/ ΞΓ</vt:lpstr>
      <vt:lpstr>Παράγοντες που επηρεάζουν την εκμάθηση της Γ2</vt:lpstr>
      <vt:lpstr>Παράγοντες που επηρεάζουν την εκμάθηση της Γ2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dc:creator>
  <cp:lastModifiedBy>Maria</cp:lastModifiedBy>
  <cp:revision>282</cp:revision>
  <cp:lastPrinted>2016-04-12T19:10:17Z</cp:lastPrinted>
  <dcterms:created xsi:type="dcterms:W3CDTF">2013-12-07T21:14:28Z</dcterms:created>
  <dcterms:modified xsi:type="dcterms:W3CDTF">2019-10-23T18:13:30Z</dcterms:modified>
</cp:coreProperties>
</file>