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01" r:id="rId2"/>
    <p:sldId id="437" r:id="rId3"/>
    <p:sldId id="438" r:id="rId4"/>
    <p:sldId id="497" r:id="rId5"/>
    <p:sldId id="511" r:id="rId6"/>
    <p:sldId id="498" r:id="rId7"/>
    <p:sldId id="499" r:id="rId8"/>
    <p:sldId id="501" r:id="rId9"/>
    <p:sldId id="508" r:id="rId10"/>
    <p:sldId id="513" r:id="rId11"/>
    <p:sldId id="512" r:id="rId12"/>
    <p:sldId id="514" r:id="rId13"/>
    <p:sldId id="515" r:id="rId14"/>
    <p:sldId id="516" r:id="rId15"/>
    <p:sldId id="530" r:id="rId16"/>
    <p:sldId id="531" r:id="rId17"/>
    <p:sldId id="532" r:id="rId18"/>
    <p:sldId id="534" r:id="rId19"/>
    <p:sldId id="533" r:id="rId20"/>
    <p:sldId id="510" r:id="rId21"/>
    <p:sldId id="435" r:id="rId22"/>
    <p:sldId id="436" r:id="rId23"/>
    <p:sldId id="441" r:id="rId24"/>
    <p:sldId id="509" r:id="rId25"/>
    <p:sldId id="481" r:id="rId26"/>
    <p:sldId id="482" r:id="rId27"/>
    <p:sldId id="483" r:id="rId28"/>
    <p:sldId id="484" r:id="rId29"/>
    <p:sldId id="402" r:id="rId30"/>
    <p:sldId id="529" r:id="rId31"/>
    <p:sldId id="454" r:id="rId32"/>
    <p:sldId id="403" r:id="rId33"/>
    <p:sldId id="404" r:id="rId34"/>
    <p:sldId id="405" r:id="rId35"/>
    <p:sldId id="406" r:id="rId36"/>
    <p:sldId id="408" r:id="rId37"/>
    <p:sldId id="410" r:id="rId38"/>
    <p:sldId id="409" r:id="rId39"/>
    <p:sldId id="451" r:id="rId40"/>
    <p:sldId id="412" r:id="rId41"/>
    <p:sldId id="526" r:id="rId42"/>
    <p:sldId id="527" r:id="rId43"/>
    <p:sldId id="427" r:id="rId44"/>
    <p:sldId id="420" r:id="rId45"/>
    <p:sldId id="421" r:id="rId46"/>
    <p:sldId id="479" r:id="rId47"/>
    <p:sldId id="422" r:id="rId48"/>
    <p:sldId id="528" r:id="rId49"/>
    <p:sldId id="423" r:id="rId50"/>
    <p:sldId id="407" r:id="rId51"/>
    <p:sldId id="535" r:id="rId52"/>
    <p:sldId id="536" r:id="rId53"/>
  </p:sldIdLst>
  <p:sldSz cx="9144000" cy="6858000" type="screen4x3"/>
  <p:notesSz cx="7099300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445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6DCD3AF-7D80-442D-862A-9701C0494C53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06EE4C-F26F-4EFC-9BE5-634290B1F53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BC-0310-47CD-A35D-E466B953BF54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ABBC-0310-47CD-A35D-E466B953BF54}" type="datetimeFigureOut">
              <a:rPr lang="el-GR" smtClean="0"/>
              <a:pPr/>
              <a:t>12/10/2020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AB63A-6289-427E-957A-540BFE6C2C1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11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22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333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444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------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Ομοιόμορφη ροή σε ανοικτούς αγωγούς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71604" y="424816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Βασικές έννοιες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Ομοιόμορφη ροή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Ταχύτητα και γραμμή ενέργειας σε ομοιόμορφη ροή, εξίσωση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Manning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Περισσότερη λεπτομέρεια για την πίεση σημαντικό για μεγάλες κλίσεις</a:t>
            </a:r>
            <a:endParaRPr lang="en-GB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34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084" y="360341"/>
            <a:ext cx="6929486" cy="615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παραλληλόγραμμο"/>
          <p:cNvSpPr/>
          <p:nvPr/>
        </p:nvSpPr>
        <p:spPr>
          <a:xfrm>
            <a:off x="5715008" y="2500306"/>
            <a:ext cx="3071834" cy="1571636"/>
          </a:xfrm>
          <a:prstGeom prst="wedgeRectCallout">
            <a:avLst>
              <a:gd name="adj1" fmla="val -101468"/>
              <a:gd name="adj2" fmla="val -77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Εύρεση πίεσης στο πυθμένα από ισορροπία δυνάμεων</a:t>
            </a:r>
            <a:endParaRPr lang="en-GB" dirty="0"/>
          </a:p>
        </p:txBody>
      </p:sp>
      <p:sp>
        <p:nvSpPr>
          <p:cNvPr id="6" name="5 - Έλλειψη"/>
          <p:cNvSpPr/>
          <p:nvPr/>
        </p:nvSpPr>
        <p:spPr>
          <a:xfrm>
            <a:off x="428596" y="5572140"/>
            <a:ext cx="7643866" cy="12858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7 - Στρογγυλεμένο ορθογώνιο"/>
          <p:cNvSpPr/>
          <p:nvPr/>
        </p:nvSpPr>
        <p:spPr>
          <a:xfrm rot="21429941">
            <a:off x="2449414" y="1440818"/>
            <a:ext cx="181830" cy="4870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Πιεζομετρική</a:t>
            </a:r>
            <a:r>
              <a:rPr lang="el-GR" dirty="0" smtClean="0"/>
              <a:t> γραμμή, διατήρηση της ενέργειας μεταξύ επιφανειών κάθετες στην ταχύτητα</a:t>
            </a:r>
            <a:endParaRPr lang="en-GB" dirty="0"/>
          </a:p>
        </p:txBody>
      </p:sp>
      <p:pic>
        <p:nvPicPr>
          <p:cNvPr id="435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221" y="1600200"/>
            <a:ext cx="82215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της ενέργειας</a:t>
            </a:r>
            <a:endParaRPr lang="en-GB" dirty="0"/>
          </a:p>
        </p:txBody>
      </p:sp>
      <p:pic>
        <p:nvPicPr>
          <p:cNvPr id="436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60483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6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14818"/>
            <a:ext cx="59721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Επεξήγηση με παραλληλόγραμμο"/>
          <p:cNvSpPr/>
          <p:nvPr/>
        </p:nvSpPr>
        <p:spPr>
          <a:xfrm>
            <a:off x="428596" y="1142984"/>
            <a:ext cx="7358114" cy="464347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Στο μάθημα αν δεν δίνεται διευκρίνιση α= 1 (τεχνικά κανάλια) και </a:t>
            </a:r>
            <a:r>
              <a:rPr lang="en-GB" sz="2800" dirty="0" err="1" smtClean="0"/>
              <a:t>cos</a:t>
            </a:r>
            <a:r>
              <a:rPr lang="el-GR" sz="2800" dirty="0" smtClean="0"/>
              <a:t>θ κοντά στη μονάδα (ήπιες κλίσεις)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1"/>
            <a:ext cx="5616624" cy="704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Επεξήγηση με σύννεφο"/>
          <p:cNvSpPr/>
          <p:nvPr/>
        </p:nvSpPr>
        <p:spPr>
          <a:xfrm>
            <a:off x="6444208" y="1340768"/>
            <a:ext cx="2699792" cy="2952328"/>
          </a:xfrm>
          <a:prstGeom prst="cloudCallout">
            <a:avLst>
              <a:gd name="adj1" fmla="val -57510"/>
              <a:gd name="adj2" fmla="val 51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Κύρια σε ανοικτούς αγωγούς</a:t>
            </a:r>
          </a:p>
          <a:p>
            <a:pPr algn="ctr"/>
            <a:r>
              <a:rPr lang="el-GR" dirty="0" smtClean="0"/>
              <a:t>Κρίσιμη ροή: Βέλτιστη ειδική ενέργεια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6"/>
            <a:ext cx="9126466" cy="452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619672" y="332656"/>
            <a:ext cx="676875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Στρωτή </a:t>
            </a:r>
            <a:r>
              <a:rPr lang="el-GR" sz="4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και Τυρβώδης </a:t>
            </a:r>
            <a:r>
              <a:rPr lang="el-G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ροή</a:t>
            </a:r>
            <a:endParaRPr lang="el-GR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4716"/>
            <a:ext cx="8748464" cy="28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395536" y="4365104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Κριτήριο στρωτούς η τυρβώδους ροής</a:t>
            </a:r>
          </a:p>
          <a:p>
            <a:r>
              <a:rPr lang="el-GR" sz="2800" dirty="0" smtClean="0"/>
              <a:t>Ορίζεται με διακυμάνσεις…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548680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Ορισμός: ως </a:t>
            </a:r>
            <a:r>
              <a:rPr lang="en-US" i="1" dirty="0" smtClean="0"/>
              <a:t>l= 4 R  </a:t>
            </a:r>
            <a:r>
              <a:rPr lang="en-US" dirty="0" smtClean="0"/>
              <a:t>(</a:t>
            </a:r>
            <a:r>
              <a:rPr lang="el-GR" dirty="0" smtClean="0"/>
              <a:t>συμβατό με </a:t>
            </a:r>
            <a:r>
              <a:rPr lang="en-US" dirty="0" smtClean="0"/>
              <a:t>Darcy –</a:t>
            </a:r>
            <a:r>
              <a:rPr lang="en-US" dirty="0" err="1" smtClean="0"/>
              <a:t>Weisbach</a:t>
            </a:r>
            <a:r>
              <a:rPr lang="en-US" dirty="0" smtClean="0"/>
              <a:t>)=(D </a:t>
            </a:r>
            <a:r>
              <a:rPr lang="el-GR" dirty="0" smtClean="0"/>
              <a:t>για πλήρως γεμάτο αγωγό κυκλικό)</a:t>
            </a:r>
            <a:endParaRPr lang="en-US" dirty="0" smtClean="0"/>
          </a:p>
          <a:p>
            <a:r>
              <a:rPr lang="el-GR" dirty="0" smtClean="0"/>
              <a:t>Κριτήριο στρωτής ροής</a:t>
            </a:r>
            <a:endParaRPr lang="el-GR" dirty="0"/>
          </a:p>
        </p:txBody>
      </p:sp>
      <p:graphicFrame>
        <p:nvGraphicFramePr>
          <p:cNvPr id="3" name="2 - Αντικείμενο"/>
          <p:cNvGraphicFramePr>
            <a:graphicFrameLocks noChangeAspect="1"/>
          </p:cNvGraphicFramePr>
          <p:nvPr/>
        </p:nvGraphicFramePr>
        <p:xfrm>
          <a:off x="3428992" y="2643182"/>
          <a:ext cx="3792537" cy="1393825"/>
        </p:xfrm>
        <a:graphic>
          <a:graphicData uri="http://schemas.openxmlformats.org/presentationml/2006/ole">
            <p:oleObj spid="_x0000_s487426" name="Equation" r:id="rId3" imgW="1587240" imgH="583920" progId="Equation.DSMT4">
              <p:embed/>
            </p:oleObj>
          </a:graphicData>
        </a:graphic>
      </p:graphicFrame>
      <p:sp>
        <p:nvSpPr>
          <p:cNvPr id="9" name="8 - Έλλειψη"/>
          <p:cNvSpPr/>
          <p:nvPr/>
        </p:nvSpPr>
        <p:spPr>
          <a:xfrm>
            <a:off x="571472" y="2357430"/>
            <a:ext cx="1928826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428596" y="2214554"/>
            <a:ext cx="2214578" cy="24288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Βέλος επάνω-κάτω"/>
          <p:cNvSpPr/>
          <p:nvPr/>
        </p:nvSpPr>
        <p:spPr>
          <a:xfrm>
            <a:off x="1357290" y="2428868"/>
            <a:ext cx="428628" cy="2071702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Επεξήγηση με σύννεφο"/>
          <p:cNvSpPr/>
          <p:nvPr/>
        </p:nvSpPr>
        <p:spPr>
          <a:xfrm>
            <a:off x="3571868" y="4286256"/>
            <a:ext cx="4357718" cy="19288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l-GR" dirty="0" smtClean="0"/>
              <a:t>ι υδραυλικοί υπολογισμοί γίνονται με βάση τις εσωτερικές διαστάσεις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548680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Ορισμός: ως </a:t>
            </a:r>
            <a:r>
              <a:rPr lang="en-US" i="1" dirty="0" smtClean="0"/>
              <a:t>l= 4 R  </a:t>
            </a:r>
            <a:r>
              <a:rPr lang="en-US" dirty="0" smtClean="0"/>
              <a:t>(</a:t>
            </a:r>
            <a:r>
              <a:rPr lang="el-GR" dirty="0" smtClean="0"/>
              <a:t>συμβατό με </a:t>
            </a:r>
            <a:r>
              <a:rPr lang="en-US" dirty="0" smtClean="0"/>
              <a:t>Darcy –</a:t>
            </a:r>
            <a:r>
              <a:rPr lang="en-US" dirty="0" err="1" smtClean="0"/>
              <a:t>Weisbach</a:t>
            </a:r>
            <a:r>
              <a:rPr lang="en-US" dirty="0" smtClean="0"/>
              <a:t>)=(D </a:t>
            </a:r>
            <a:r>
              <a:rPr lang="el-GR" dirty="0" smtClean="0"/>
              <a:t>για πλήρως γεμάτο αγωγό κυκλικό)</a:t>
            </a:r>
            <a:endParaRPr lang="en-US" dirty="0" smtClean="0"/>
          </a:p>
          <a:p>
            <a:r>
              <a:rPr lang="el-GR" dirty="0" smtClean="0"/>
              <a:t>Κριτήριο στρωτής ροής</a:t>
            </a:r>
            <a:endParaRPr lang="el-GR" dirty="0"/>
          </a:p>
        </p:txBody>
      </p:sp>
      <p:graphicFrame>
        <p:nvGraphicFramePr>
          <p:cNvPr id="3" name="2 - Αντικείμενο"/>
          <p:cNvGraphicFramePr>
            <a:graphicFrameLocks noChangeAspect="1"/>
          </p:cNvGraphicFramePr>
          <p:nvPr/>
        </p:nvGraphicFramePr>
        <p:xfrm>
          <a:off x="395536" y="1412776"/>
          <a:ext cx="1728192" cy="595266"/>
        </p:xfrm>
        <a:graphic>
          <a:graphicData uri="http://schemas.openxmlformats.org/presentationml/2006/ole">
            <p:oleObj spid="_x0000_s486402" name="Equation" r:id="rId3" imgW="1143000" imgH="393480" progId="Equation.DSMT4">
              <p:embed/>
            </p:oleObj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0" y="2276872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Ορισμός: ως </a:t>
            </a:r>
            <a:r>
              <a:rPr lang="en-US" i="1" dirty="0" smtClean="0"/>
              <a:t>l=  R  </a:t>
            </a:r>
            <a:r>
              <a:rPr lang="en-US" dirty="0" smtClean="0"/>
              <a:t>(</a:t>
            </a:r>
            <a:r>
              <a:rPr lang="el-GR" dirty="0" smtClean="0"/>
              <a:t>συμβατό με </a:t>
            </a:r>
            <a:r>
              <a:rPr lang="en-US" dirty="0" smtClean="0"/>
              <a:t>Darcy –</a:t>
            </a:r>
            <a:r>
              <a:rPr lang="en-US" dirty="0" err="1" smtClean="0"/>
              <a:t>Weisbach</a:t>
            </a:r>
            <a:r>
              <a:rPr lang="en-US" dirty="0" smtClean="0"/>
              <a:t>)</a:t>
            </a:r>
          </a:p>
          <a:p>
            <a:r>
              <a:rPr lang="el-GR" dirty="0" smtClean="0"/>
              <a:t>Κριτήριο στρωτής ροής</a:t>
            </a:r>
            <a:endParaRPr lang="el-GR" dirty="0"/>
          </a:p>
        </p:txBody>
      </p:sp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260350" y="5475288"/>
          <a:ext cx="1614488" cy="595312"/>
        </p:xfrm>
        <a:graphic>
          <a:graphicData uri="http://schemas.openxmlformats.org/presentationml/2006/ole">
            <p:oleObj spid="_x0000_s486403" name="Equation" r:id="rId4" imgW="1066680" imgH="393480" progId="Equation.DSMT4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4365104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Ορισμός: ως </a:t>
            </a:r>
            <a:r>
              <a:rPr lang="en-US" i="1" dirty="0" smtClean="0"/>
              <a:t>l=  R  </a:t>
            </a:r>
            <a:r>
              <a:rPr lang="en-US" dirty="0" smtClean="0"/>
              <a:t>(</a:t>
            </a:r>
            <a:r>
              <a:rPr lang="el-GR" dirty="0" smtClean="0"/>
              <a:t>συμβατό με </a:t>
            </a:r>
            <a:r>
              <a:rPr lang="en-US" dirty="0" smtClean="0"/>
              <a:t>Darcy –</a:t>
            </a:r>
            <a:r>
              <a:rPr lang="en-US" dirty="0" err="1" smtClean="0"/>
              <a:t>Weisbach</a:t>
            </a:r>
            <a:r>
              <a:rPr lang="en-US" dirty="0" smtClean="0"/>
              <a:t>)</a:t>
            </a:r>
          </a:p>
          <a:p>
            <a:r>
              <a:rPr lang="el-GR" dirty="0" smtClean="0"/>
              <a:t>Κριτήριο τυρβώδους ροής ροής</a:t>
            </a:r>
            <a:endParaRPr lang="el-GR" dirty="0"/>
          </a:p>
        </p:txBody>
      </p:sp>
      <p:graphicFrame>
        <p:nvGraphicFramePr>
          <p:cNvPr id="505860" name="Object 4"/>
          <p:cNvGraphicFramePr>
            <a:graphicFrameLocks noChangeAspect="1"/>
          </p:cNvGraphicFramePr>
          <p:nvPr/>
        </p:nvGraphicFramePr>
        <p:xfrm>
          <a:off x="0" y="2924944"/>
          <a:ext cx="6932613" cy="1368425"/>
        </p:xfrm>
        <a:graphic>
          <a:graphicData uri="http://schemas.openxmlformats.org/presentationml/2006/ole">
            <p:oleObj spid="_x0000_s486404" name="Equation" r:id="rId5" imgW="3848040" imgH="812520" progId="Equation.DSMT4">
              <p:embed/>
            </p:oleObj>
          </a:graphicData>
        </a:graphic>
      </p:graphicFrame>
      <p:sp>
        <p:nvSpPr>
          <p:cNvPr id="8" name="7 - Επεξήγηση με σύννεφο"/>
          <p:cNvSpPr/>
          <p:nvPr/>
        </p:nvSpPr>
        <p:spPr>
          <a:xfrm>
            <a:off x="4644008" y="5229200"/>
            <a:ext cx="3384376" cy="11521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Στην πράξη (πλην εργαστηρίου) οι ροές είναι τυρβώδεις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0"/>
            <a:ext cx="7388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Είδη ροής</a:t>
            </a:r>
            <a:endParaRPr lang="en-GB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61913"/>
            <a:ext cx="6447804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825" y="2238375"/>
            <a:ext cx="92678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11560" y="116632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παρακάτω σχήμα λαμβάνει χώρα: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Ομοιόμορφη ροή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Βαθμιαία μεταβαλλόμενη ροή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Ταχέως μεταβαλλόμενη ροή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Βαθμιαία μεταβαλλόμενη ροή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Ομοιόμορφη ροή</a:t>
            </a:r>
          </a:p>
          <a:p>
            <a:pPr marL="342900" indent="-342900"/>
            <a:r>
              <a:rPr lang="el-GR" dirty="0" smtClean="0"/>
              <a:t>Η ροή είναι μόνιμη</a:t>
            </a:r>
          </a:p>
        </p:txBody>
      </p:sp>
      <p:sp>
        <p:nvSpPr>
          <p:cNvPr id="4" name="3 - Έκρηξη 1"/>
          <p:cNvSpPr/>
          <p:nvPr/>
        </p:nvSpPr>
        <p:spPr>
          <a:xfrm>
            <a:off x="2411760" y="3356992"/>
            <a:ext cx="7776864" cy="46085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/>
          </a:p>
          <a:p>
            <a:pPr algn="ctr"/>
            <a:r>
              <a:rPr lang="el-GR" dirty="0" smtClean="0"/>
              <a:t>Ομοιόμορφη ροή:  σταθερό βάθος ροής (άρα και ταχύτητα)</a:t>
            </a:r>
          </a:p>
          <a:p>
            <a:pPr algn="ctr"/>
            <a:r>
              <a:rPr lang="el-GR" dirty="0" smtClean="0"/>
              <a:t>Βραδέως μεταβαλλόμενη ροή:  χαρακτηρίζεται από αργή μεταβολή προφίλ («</a:t>
            </a:r>
            <a:r>
              <a:rPr lang="el-GR" dirty="0" err="1" smtClean="0"/>
              <a:t>ημί</a:t>
            </a:r>
            <a:r>
              <a:rPr lang="el-GR" dirty="0" smtClean="0"/>
              <a:t>-ομοιόμορφη ροή»)</a:t>
            </a:r>
          </a:p>
          <a:p>
            <a:pPr algn="ctr"/>
            <a:r>
              <a:rPr lang="el-GR" dirty="0" smtClean="0"/>
              <a:t>Ταχέως μεταβαλλόμενο προφίλ της ελεύθερης  επιφανείας στη ταχέως μεταβαλλόμενη ροή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986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3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9075"/>
            <a:ext cx="85344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Ομοιόμορφη ροή</a:t>
            </a:r>
            <a:r>
              <a:rPr lang="en-GB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GB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GB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357301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l-GR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Ομοιόμορφη ροή: Σταθερό βάθος ροής και ταχύτητα σε διατομή</a:t>
            </a:r>
            <a:br>
              <a:rPr lang="el-GR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Ισορροπία οριζόντιας συνιστώσας του βάρους και τριβών. Μηδενική επιτάχυνση</a:t>
            </a:r>
            <a:endParaRPr lang="el-GR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/>
              <a:t>Προσέγγιση</a:t>
            </a:r>
            <a:r>
              <a:rPr lang="el-GR" dirty="0" smtClean="0"/>
              <a:t> (Μόνιμη)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Ομοιόμορφης ροής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u="sng" dirty="0" smtClean="0"/>
              <a:t>Προϋποθέσεις</a:t>
            </a:r>
          </a:p>
          <a:p>
            <a:r>
              <a:rPr lang="el-GR" dirty="0" smtClean="0"/>
              <a:t>Ισορροπία δυνάμεων</a:t>
            </a:r>
          </a:p>
          <a:p>
            <a:r>
              <a:rPr lang="el-GR" dirty="0" smtClean="0"/>
              <a:t>Μη μεταβολή της διατομής</a:t>
            </a:r>
          </a:p>
          <a:p>
            <a:r>
              <a:rPr lang="el-GR" dirty="0" smtClean="0"/>
              <a:t>Μη μεταβολή της τραχύτητας των στερεών ορίων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620688"/>
            <a:ext cx="270199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8446" y="1412776"/>
            <a:ext cx="62639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395536" y="465313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Ομοιόμορφη                                                                         ανομοιόμορφη ροή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el-G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μοιόμορφη</a:t>
            </a:r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ροή, ανοικτοί αγωγοί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248290" cy="122681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>
          <a:xfrm>
            <a:off x="4499992" y="2564904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3563888" y="1556792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584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8229600" cy="221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5301208"/>
            <a:ext cx="5395693" cy="1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- Ευθύγραμμο βέλος σύνδεσης"/>
          <p:cNvCxnSpPr/>
          <p:nvPr/>
        </p:nvCxnSpPr>
        <p:spPr>
          <a:xfrm>
            <a:off x="323528" y="6381328"/>
            <a:ext cx="86409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323528" y="4581128"/>
            <a:ext cx="88204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Για σταθερή διατομή αυτό ισχύει όταν: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4932040" y="6237312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0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7924"/>
            <a:ext cx="6768752" cy="644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6804248" y="6093296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Χρυσάνθου</a:t>
            </a:r>
            <a:r>
              <a:rPr lang="el-GR" dirty="0" smtClean="0"/>
              <a:t>, 2014</a:t>
            </a:r>
            <a:endParaRPr lang="el-GR" dirty="0"/>
          </a:p>
        </p:txBody>
      </p:sp>
      <p:sp>
        <p:nvSpPr>
          <p:cNvPr id="5" name="4 - Επεξήγηση με παραλληλόγραμμο"/>
          <p:cNvSpPr/>
          <p:nvPr/>
        </p:nvSpPr>
        <p:spPr>
          <a:xfrm>
            <a:off x="6572264" y="2500306"/>
            <a:ext cx="2286016" cy="1643074"/>
          </a:xfrm>
          <a:prstGeom prst="wedgeRectCallout">
            <a:avLst>
              <a:gd name="adj1" fmla="val -141943"/>
              <a:gd name="adj2" fmla="val 71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Οι δυνάμεις λόγω πίεσης αλληλοεξουδετερώνονται στην ομοιόμορφη ροή (διαφορά με κλειστούς αγωγούς)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5344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755576" y="40466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Ανοικτοί αγωγοί: σχηματίζουν ελεύθερη επιφάνεια:</a:t>
            </a:r>
          </a:p>
          <a:p>
            <a:pPr lvl="1">
              <a:buFont typeface="Arial" pitchFamily="34" charset="0"/>
              <a:buChar char="•"/>
            </a:pPr>
            <a:r>
              <a:rPr lang="el-G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φυσικοί</a:t>
            </a:r>
          </a:p>
          <a:p>
            <a:pPr lvl="1">
              <a:buFont typeface="Arial" pitchFamily="34" charset="0"/>
              <a:buChar char="•"/>
            </a:pPr>
            <a:r>
              <a:rPr lang="el-G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τεχνικές κατασκευές</a:t>
            </a:r>
            <a:endParaRPr lang="el-G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0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99" t="41932" b="18164"/>
          <a:stretch>
            <a:fillRect/>
          </a:stretch>
        </p:blipFill>
        <p:spPr bwMode="auto">
          <a:xfrm>
            <a:off x="642910" y="1714488"/>
            <a:ext cx="867823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Επεξήγηση με παραλληλόγραμμο"/>
          <p:cNvSpPr/>
          <p:nvPr/>
        </p:nvSpPr>
        <p:spPr>
          <a:xfrm>
            <a:off x="6572264" y="2500306"/>
            <a:ext cx="2286016" cy="1643074"/>
          </a:xfrm>
          <a:prstGeom prst="wedgeRectCallout">
            <a:avLst>
              <a:gd name="adj1" fmla="val -141943"/>
              <a:gd name="adj2" fmla="val 71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Οι δυνάμεις λόγω πίεσης αλληλοεξουδετερώνονται στην ομοιόμορφη ροή (διαφορά με κλειστούς αγωγούς)</a:t>
            </a:r>
            <a:endParaRPr lang="en-GB" sz="1400" dirty="0"/>
          </a:p>
        </p:txBody>
      </p:sp>
      <p:sp>
        <p:nvSpPr>
          <p:cNvPr id="6" name="5 - Δεξιό βέλος"/>
          <p:cNvSpPr/>
          <p:nvPr/>
        </p:nvSpPr>
        <p:spPr>
          <a:xfrm rot="770553">
            <a:off x="3217478" y="3461017"/>
            <a:ext cx="204394" cy="117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Δεξιό βέλος"/>
          <p:cNvSpPr/>
          <p:nvPr/>
        </p:nvSpPr>
        <p:spPr>
          <a:xfrm rot="11617156">
            <a:off x="2654077" y="3951486"/>
            <a:ext cx="204394" cy="1170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εξιό βέλος"/>
          <p:cNvSpPr/>
          <p:nvPr/>
        </p:nvSpPr>
        <p:spPr>
          <a:xfrm rot="870671">
            <a:off x="1507223" y="3374427"/>
            <a:ext cx="642942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Δεξιό βέλος"/>
          <p:cNvSpPr/>
          <p:nvPr/>
        </p:nvSpPr>
        <p:spPr>
          <a:xfrm rot="11387224">
            <a:off x="4507096" y="4094544"/>
            <a:ext cx="642942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4495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6398184" cy="216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err="1" smtClean="0"/>
              <a:t>Διατμητική</a:t>
            </a:r>
            <a:r>
              <a:rPr lang="el-GR" sz="2400" dirty="0" smtClean="0"/>
              <a:t> τάση, ανοικτή αγωγοί, ομοιόμορφη ροή</a:t>
            </a:r>
            <a:endParaRPr lang="el-GR" sz="2400" dirty="0"/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-180528" y="3284984"/>
            <a:ext cx="2808312" cy="3168352"/>
          </a:xfrm>
          <a:prstGeom prst="cloudCallout">
            <a:avLst>
              <a:gd name="adj1" fmla="val 97357"/>
              <a:gd name="adj2" fmla="val -6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Σχόλιο:</a:t>
            </a:r>
          </a:p>
          <a:p>
            <a:pPr algn="ctr"/>
            <a:r>
              <a:rPr lang="el-GR" dirty="0" smtClean="0"/>
              <a:t>Όλη η βρεχόμενη περίμετρος συνυπολογίζεται κατά τον προσδιορισμό της δύναμης λόγο τριβών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804248" y="6093296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Σούλης, 2014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Διατμητική</a:t>
            </a:r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τάση πυθμένα τ</a:t>
            </a:r>
            <a:r>
              <a:rPr lang="el-GR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 </a:t>
            </a:r>
            <a:endParaRPr lang="el-GR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1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0905"/>
            <a:ext cx="8229600" cy="442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550644"/>
            <a:ext cx="4716016" cy="13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Συνδυασμός σχέσεων για τον προσδιορισμό της ταχύτητας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Ισχύει: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Επομένως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1168400" y="2276475"/>
          <a:ext cx="2484438" cy="1290638"/>
        </p:xfrm>
        <a:graphic>
          <a:graphicData uri="http://schemas.openxmlformats.org/presentationml/2006/ole">
            <p:oleObj spid="_x0000_s302082" name="Equation" r:id="rId3" imgW="1002960" imgH="520560" progId="Equation.DSMT4">
              <p:embed/>
            </p:oleObj>
          </a:graphicData>
        </a:graphic>
      </p:graphicFrame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2987824" y="4275138"/>
          <a:ext cx="5033963" cy="2582862"/>
        </p:xfrm>
        <a:graphic>
          <a:graphicData uri="http://schemas.openxmlformats.org/presentationml/2006/ole">
            <p:oleObj spid="_x0000_s302084" name="Equation" r:id="rId4" imgW="2031840" imgH="1041120" progId="Equation.DSMT4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4139952" y="2492896"/>
            <a:ext cx="41044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err="1" smtClean="0"/>
              <a:t>Διατμητική</a:t>
            </a:r>
            <a:r>
              <a:rPr lang="el-GR" dirty="0" smtClean="0"/>
              <a:t> τάση στο πυθμένα ανάλογη του τετραγώνου της ταχύτητας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Εξίσωση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Chezy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Ταχύτητα ροής:</a:t>
            </a:r>
            <a:endParaRPr lang="el-GR" dirty="0"/>
          </a:p>
        </p:txBody>
      </p:sp>
      <p:graphicFrame>
        <p:nvGraphicFramePr>
          <p:cNvPr id="303106" name="Object 2"/>
          <p:cNvGraphicFramePr>
            <a:graphicFrameLocks noChangeAspect="1"/>
          </p:cNvGraphicFramePr>
          <p:nvPr/>
        </p:nvGraphicFramePr>
        <p:xfrm>
          <a:off x="576263" y="2290763"/>
          <a:ext cx="5537200" cy="1258887"/>
        </p:xfrm>
        <a:graphic>
          <a:graphicData uri="http://schemas.openxmlformats.org/presentationml/2006/ole">
            <p:oleObj spid="_x0000_s303106" name="Equation" r:id="rId3" imgW="2234880" imgH="507960" progId="Equation.DSMT4">
              <p:embed/>
            </p:oleObj>
          </a:graphicData>
        </a:graphic>
      </p:graphicFrame>
      <p:graphicFrame>
        <p:nvGraphicFramePr>
          <p:cNvPr id="303107" name="Object 3"/>
          <p:cNvGraphicFramePr>
            <a:graphicFrameLocks noChangeAspect="1"/>
          </p:cNvGraphicFramePr>
          <p:nvPr/>
        </p:nvGraphicFramePr>
        <p:xfrm>
          <a:off x="6588224" y="2492895"/>
          <a:ext cx="936104" cy="780087"/>
        </p:xfrm>
        <a:graphic>
          <a:graphicData uri="http://schemas.openxmlformats.org/presentationml/2006/ole">
            <p:oleObj spid="_x0000_s303107" name="Equation" r:id="rId4" imgW="609480" imgH="507960" progId="Equation.DSMT4">
              <p:embed/>
            </p:oleObj>
          </a:graphicData>
        </a:graphic>
      </p:graphicFrame>
      <p:pic>
        <p:nvPicPr>
          <p:cNvPr id="303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385203"/>
            <a:ext cx="6588224" cy="347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Chezy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→ Manning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(εφαρμογή σε ασκήσεις)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n-US" dirty="0" smtClean="0"/>
              <a:t>Manning, 1891 </a:t>
            </a:r>
            <a:r>
              <a:rPr lang="el-GR" dirty="0" smtClean="0"/>
              <a:t>πρότεινε για την σταθερά του </a:t>
            </a:r>
            <a:r>
              <a:rPr lang="en-US" dirty="0" err="1" smtClean="0"/>
              <a:t>Chezy</a:t>
            </a:r>
            <a:r>
              <a:rPr lang="el-GR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</a:t>
            </a:r>
            <a:r>
              <a:rPr lang="el-GR" dirty="0" smtClean="0"/>
              <a:t>πότε η εξίσωση του </a:t>
            </a:r>
            <a:r>
              <a:rPr lang="en-US" dirty="0" err="1" smtClean="0"/>
              <a:t>Chezy</a:t>
            </a:r>
            <a:r>
              <a:rPr lang="en-US" dirty="0" smtClean="0"/>
              <a:t> </a:t>
            </a:r>
            <a:r>
              <a:rPr lang="el-GR" dirty="0" smtClean="0"/>
              <a:t>θα γίνει τότε:</a:t>
            </a:r>
          </a:p>
          <a:p>
            <a:endParaRPr lang="el-GR" dirty="0" smtClean="0"/>
          </a:p>
          <a:p>
            <a:endParaRPr lang="el-GR" dirty="0"/>
          </a:p>
        </p:txBody>
      </p:sp>
      <p:graphicFrame>
        <p:nvGraphicFramePr>
          <p:cNvPr id="323585" name="Object 1"/>
          <p:cNvGraphicFramePr>
            <a:graphicFrameLocks noChangeAspect="1"/>
          </p:cNvGraphicFramePr>
          <p:nvPr/>
        </p:nvGraphicFramePr>
        <p:xfrm>
          <a:off x="1403648" y="2852936"/>
          <a:ext cx="1384300" cy="1133475"/>
        </p:xfrm>
        <a:graphic>
          <a:graphicData uri="http://schemas.openxmlformats.org/presentationml/2006/ole">
            <p:oleObj spid="_x0000_s323585" name="Equation" r:id="rId3" imgW="558720" imgH="457200" progId="Equation.DSMT4">
              <p:embed/>
            </p:oleObj>
          </a:graphicData>
        </a:graphic>
      </p:graphicFrame>
      <p:pic>
        <p:nvPicPr>
          <p:cNvPr id="323587" name="Picture 3"/>
          <p:cNvPicPr>
            <a:picLocks noChangeAspect="1" noChangeArrowheads="1"/>
          </p:cNvPicPr>
          <p:nvPr/>
        </p:nvPicPr>
        <p:blipFill>
          <a:blip r:embed="rId4" cstate="print"/>
          <a:srcRect t="6971"/>
          <a:stretch>
            <a:fillRect/>
          </a:stretch>
        </p:blipFill>
        <p:spPr bwMode="auto">
          <a:xfrm>
            <a:off x="0" y="4365104"/>
            <a:ext cx="636505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1043608" y="0"/>
            <a:ext cx="6480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5868144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Τσακίρης, 2015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Συντελεστής </a:t>
            </a:r>
            <a:r>
              <a:rPr lang="en-US" dirty="0" smtClean="0"/>
              <a:t>Manning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Δεν είναι </a:t>
            </a:r>
            <a:r>
              <a:rPr lang="el-GR" dirty="0" err="1" smtClean="0"/>
              <a:t>αδιάστατος</a:t>
            </a:r>
            <a:endParaRPr lang="el-GR" dirty="0" smtClean="0"/>
          </a:p>
          <a:p>
            <a:r>
              <a:rPr lang="el-GR" dirty="0" smtClean="0"/>
              <a:t>Εξαρτάται από το ποσοστό πλήρωσης</a:t>
            </a:r>
          </a:p>
          <a:p>
            <a:r>
              <a:rPr lang="el-GR" dirty="0" smtClean="0"/>
              <a:t>Εξαρτάται από το  είδος της παρόχθιας  βλάστησης αλλά και την ταχύτητα</a:t>
            </a:r>
          </a:p>
          <a:p>
            <a:r>
              <a:rPr lang="el-GR" dirty="0" smtClean="0"/>
              <a:t>Στο μάθημα της Υδραυλικής έστω σταθερός για κάποιο πρόβλημα</a:t>
            </a:r>
          </a:p>
          <a:p>
            <a:r>
              <a:rPr lang="el-GR" dirty="0" smtClean="0"/>
              <a:t>Παράγοντας αβεβαιότητας</a:t>
            </a:r>
          </a:p>
          <a:p>
            <a:r>
              <a:rPr lang="el-GR" dirty="0" smtClean="0"/>
              <a:t>Κύρια επιλέγεται με βάση το υλικό πλήρωσης της διατομής, βιβλιογραφικά (από πίνακες και φωτογραφίες)</a:t>
            </a:r>
          </a:p>
          <a:p>
            <a:r>
              <a:rPr lang="el-GR" dirty="0" smtClean="0"/>
              <a:t>Εναλλακτικά αρχικά θεωρούμε το </a:t>
            </a:r>
            <a:r>
              <a:rPr lang="en-US" dirty="0" smtClean="0"/>
              <a:t>n </a:t>
            </a:r>
            <a:r>
              <a:rPr lang="el-GR" dirty="0" smtClean="0"/>
              <a:t>πρισματικού λείου αγωγού και κατόπιν αυξάνεται ανάλογα  των ανωμαλιών του αγωγού, μεταβολή σχήματος, ύπαρξη εμποδίων στη ροή, βλάστηση, αλλαγή διευθύνσεων </a:t>
            </a:r>
            <a:r>
              <a:rPr lang="el-GR" dirty="0" err="1" smtClean="0"/>
              <a:t>κ.ά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899592" y="60932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http://www.fhwa.dot.gov/bridge/wsp2339.pdf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13319"/>
            <a:ext cx="8229600" cy="409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2214546" y="4500570"/>
            <a:ext cx="457203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2" cstate="print"/>
          <a:srcRect l="29528" t="25720" r="28893" b="30600"/>
          <a:stretch>
            <a:fillRect/>
          </a:stretch>
        </p:blipFill>
        <p:spPr bwMode="auto">
          <a:xfrm>
            <a:off x="126383" y="1268760"/>
            <a:ext cx="901761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043608" y="260648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Μεταβλητό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σε διατομή σε </a:t>
            </a:r>
            <a:r>
              <a:rPr lang="el-GR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πλημμυρική</a:t>
            </a:r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κοίτη</a:t>
            </a:r>
          </a:p>
          <a:p>
            <a:pPr algn="ctr"/>
            <a:r>
              <a:rPr lang="el-G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δυσκολία προσδιορισμού</a:t>
            </a:r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l-GR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Αρχή διατήρησης της ενέργειας</a:t>
            </a:r>
            <a:endParaRPr lang="en-GB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876300"/>
            <a:ext cx="9105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05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11" t="14951" r="30312" b="10272"/>
          <a:stretch>
            <a:fillRect/>
          </a:stretch>
        </p:blipFill>
        <p:spPr bwMode="auto">
          <a:xfrm>
            <a:off x="395536" y="476672"/>
            <a:ext cx="5544616" cy="592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Επεξήγηση με σύννεφο"/>
          <p:cNvSpPr/>
          <p:nvPr/>
        </p:nvSpPr>
        <p:spPr>
          <a:xfrm>
            <a:off x="6228184" y="2492896"/>
            <a:ext cx="2592288" cy="28083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Προσδιορισμός </a:t>
            </a:r>
            <a:r>
              <a:rPr lang="en-US" dirty="0" smtClean="0"/>
              <a:t>n</a:t>
            </a:r>
            <a:r>
              <a:rPr lang="el-GR" dirty="0" smtClean="0"/>
              <a:t> σε φυσικά </a:t>
            </a:r>
            <a:r>
              <a:rPr lang="el-GR" dirty="0" err="1" smtClean="0"/>
              <a:t>υδατορέματα</a:t>
            </a:r>
            <a:r>
              <a:rPr lang="en-US" dirty="0" smtClean="0"/>
              <a:t>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06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78821" cy="372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331640" y="52292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Πρίνος, 2014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27131" y="-1159886"/>
            <a:ext cx="6890755" cy="914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3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86624"/>
            <a:ext cx="1065313" cy="4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755576" y="758521"/>
          <a:ext cx="8242193" cy="5766823"/>
        </p:xfrm>
        <a:graphic>
          <a:graphicData uri="http://schemas.openxmlformats.org/presentationml/2006/ole">
            <p:oleObj spid="_x0000_s336900" name="Έγγραφο" r:id="rId3" imgW="5306783" imgH="371247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946" name="Object 2"/>
          <p:cNvGraphicFramePr>
            <a:graphicFrameLocks noChangeAspect="1"/>
          </p:cNvGraphicFramePr>
          <p:nvPr/>
        </p:nvGraphicFramePr>
        <p:xfrm>
          <a:off x="1927225" y="198438"/>
          <a:ext cx="5287963" cy="6461125"/>
        </p:xfrm>
        <a:graphic>
          <a:graphicData uri="http://schemas.openxmlformats.org/presentationml/2006/ole">
            <p:oleObj spid="_x0000_s338946" name="Έγγραφο" r:id="rId3" imgW="5287655" imgH="6461489" progId="">
              <p:embed/>
            </p:oleObj>
          </a:graphicData>
        </a:graphic>
      </p:graphicFrame>
      <p:sp>
        <p:nvSpPr>
          <p:cNvPr id="3" name="2 - Επεξήγηση με σύννεφο"/>
          <p:cNvSpPr/>
          <p:nvPr/>
        </p:nvSpPr>
        <p:spPr>
          <a:xfrm>
            <a:off x="6372200" y="1772816"/>
            <a:ext cx="2160240" cy="2160240"/>
          </a:xfrm>
          <a:prstGeom prst="cloudCallout">
            <a:avLst>
              <a:gd name="adj1" fmla="val -147283"/>
              <a:gd name="adj2" fmla="val 80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δοκιμές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62"/>
            <a:ext cx="8676456" cy="709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970" name="Object 2"/>
          <p:cNvGraphicFramePr>
            <a:graphicFrameLocks noChangeAspect="1"/>
          </p:cNvGraphicFramePr>
          <p:nvPr/>
        </p:nvGraphicFramePr>
        <p:xfrm>
          <a:off x="395536" y="332656"/>
          <a:ext cx="8568952" cy="6141978"/>
        </p:xfrm>
        <a:graphic>
          <a:graphicData uri="http://schemas.openxmlformats.org/presentationml/2006/ole">
            <p:oleObj spid="_x0000_s339970" name="Έγγραφο" r:id="rId3" imgW="5566276" imgH="39901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85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8866"/>
            <a:ext cx="6715172" cy="62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994" name="Object 2"/>
          <p:cNvGraphicFramePr>
            <a:graphicFrameLocks noChangeAspect="1"/>
          </p:cNvGraphicFramePr>
          <p:nvPr/>
        </p:nvGraphicFramePr>
        <p:xfrm>
          <a:off x="1835696" y="188640"/>
          <a:ext cx="5904656" cy="6921420"/>
        </p:xfrm>
        <a:graphic>
          <a:graphicData uri="http://schemas.openxmlformats.org/presentationml/2006/ole">
            <p:oleObj spid="_x0000_s340994" name="Έγγραφο" r:id="rId3" imgW="5287655" imgH="847313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748" y="1570"/>
            <a:chExt cx="3810" cy="2223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748" y="1570"/>
              <a:ext cx="2585" cy="499"/>
            </a:xfrm>
            <a:prstGeom prst="flowChartAlternateProcess">
              <a:avLst/>
            </a:prstGeom>
            <a:gradFill rotWithShape="1">
              <a:gsLst>
                <a:gs pos="0">
                  <a:schemeClr val="accent1">
                    <a:gamma/>
                    <a:shade val="7882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882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600" b="1" dirty="0"/>
                <a:t>     Ολικό ύψος</a:t>
              </a:r>
              <a:r>
                <a:rPr lang="en-US" sz="1600" b="1" dirty="0"/>
                <a:t> </a:t>
              </a:r>
              <a:r>
                <a:rPr lang="el-GR" sz="1600" b="1" dirty="0"/>
                <a:t>ενέργειας</a:t>
              </a:r>
              <a:r>
                <a:rPr lang="el-GR" sz="2000" b="1" dirty="0"/>
                <a:t>:                              </a:t>
              </a:r>
            </a:p>
          </p:txBody>
        </p:sp>
        <p:cxnSp>
          <p:nvCxnSpPr>
            <p:cNvPr id="6" name="AutoShape 5"/>
            <p:cNvCxnSpPr>
              <a:cxnSpLocks noChangeShapeType="1"/>
            </p:cNvCxnSpPr>
            <p:nvPr/>
          </p:nvCxnSpPr>
          <p:spPr bwMode="auto">
            <a:xfrm>
              <a:off x="2041" y="2069"/>
              <a:ext cx="2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381" y="2432"/>
              <a:ext cx="2177" cy="363"/>
            </a:xfrm>
            <a:prstGeom prst="flowChartProcess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b="1" dirty="0" smtClean="0"/>
                <a:t>Βάθος ροής</a:t>
              </a:r>
              <a:endParaRPr lang="el-GR" b="1" dirty="0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2381" y="2931"/>
              <a:ext cx="2177" cy="363"/>
            </a:xfrm>
            <a:prstGeom prst="flowChartProcess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b="1"/>
                <a:t>Ύψος ταχύτητας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381" y="3430"/>
              <a:ext cx="2177" cy="363"/>
            </a:xfrm>
            <a:prstGeom prst="flowChartProcess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7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b="1"/>
                <a:t>Ύψος θέσης</a:t>
              </a:r>
            </a:p>
          </p:txBody>
        </p:sp>
        <p:cxnSp>
          <p:nvCxnSpPr>
            <p:cNvPr id="10" name="AutoShape 9"/>
            <p:cNvCxnSpPr>
              <a:cxnSpLocks noChangeShapeType="1"/>
              <a:stCxn id="7" idx="1"/>
            </p:cNvCxnSpPr>
            <p:nvPr/>
          </p:nvCxnSpPr>
          <p:spPr bwMode="auto">
            <a:xfrm flipH="1">
              <a:off x="2064" y="2614"/>
              <a:ext cx="31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" name="AutoShape 10"/>
            <p:cNvCxnSpPr>
              <a:cxnSpLocks noChangeShapeType="1"/>
              <a:stCxn id="8" idx="1"/>
            </p:cNvCxnSpPr>
            <p:nvPr/>
          </p:nvCxnSpPr>
          <p:spPr bwMode="auto">
            <a:xfrm flipH="1">
              <a:off x="2064" y="3113"/>
              <a:ext cx="31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2" name="AutoShape 11"/>
            <p:cNvCxnSpPr>
              <a:cxnSpLocks noChangeShapeType="1"/>
              <a:stCxn id="9" idx="1"/>
            </p:cNvCxnSpPr>
            <p:nvPr/>
          </p:nvCxnSpPr>
          <p:spPr bwMode="auto">
            <a:xfrm flipH="1">
              <a:off x="2064" y="3612"/>
              <a:ext cx="31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Μεταβολή της γραμμής ενέργειας σε ομοιόμορφη ροή σε ανοικτούς αγωγούς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1785926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Ομοιόμορφη ροή:</a:t>
            </a:r>
            <a:r>
              <a:rPr lang="en-US" sz="2400" dirty="0" smtClean="0"/>
              <a:t> </a:t>
            </a:r>
            <a:r>
              <a:rPr lang="el-GR" sz="2400" dirty="0" smtClean="0"/>
              <a:t>στον άξονα της ροής σταθερή ταχύτητα και βάθος ροής</a:t>
            </a:r>
            <a:endParaRPr lang="el-GR" sz="2400" dirty="0"/>
          </a:p>
        </p:txBody>
      </p:sp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-1" y="2780928"/>
          <a:ext cx="2717721" cy="1080120"/>
        </p:xfrm>
        <a:graphic>
          <a:graphicData uri="http://schemas.openxmlformats.org/presentationml/2006/ole">
            <p:oleObj spid="_x0000_s304130" name="Equation" r:id="rId3" imgW="990360" imgH="393480" progId="Equation.DSMT4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3933056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Εξ. Ενέργειας: </a:t>
            </a:r>
            <a:r>
              <a:rPr lang="el-GR" sz="2000" dirty="0" err="1" smtClean="0"/>
              <a:t>Παραγώγιση</a:t>
            </a:r>
            <a:r>
              <a:rPr lang="el-GR" sz="2000" dirty="0" smtClean="0"/>
              <a:t> όρων ενέργειας κατά τη διεύθυνση της ροής, </a:t>
            </a:r>
            <a:r>
              <a:rPr lang="en-US" sz="2000" dirty="0" smtClean="0"/>
              <a:t>x</a:t>
            </a:r>
            <a:endParaRPr lang="el-GR" sz="2000" dirty="0"/>
          </a:p>
        </p:txBody>
      </p:sp>
      <p:graphicFrame>
        <p:nvGraphicFramePr>
          <p:cNvPr id="304131" name="Object 3"/>
          <p:cNvGraphicFramePr>
            <a:graphicFrameLocks noChangeAspect="1"/>
          </p:cNvGraphicFramePr>
          <p:nvPr/>
        </p:nvGraphicFramePr>
        <p:xfrm>
          <a:off x="0" y="4500570"/>
          <a:ext cx="8885238" cy="1323975"/>
        </p:xfrm>
        <a:graphic>
          <a:graphicData uri="http://schemas.openxmlformats.org/presentationml/2006/ole">
            <p:oleObj spid="_x0000_s304131" name="Equation" r:id="rId4" imgW="3238200" imgH="482400" progId="Equation.DSMT4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5877272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Ομοιόμορφη ροή</a:t>
            </a:r>
            <a:r>
              <a:rPr lang="en-US" sz="2400" dirty="0" smtClean="0"/>
              <a:t> </a:t>
            </a:r>
            <a:r>
              <a:rPr lang="el-GR" sz="2400" dirty="0" smtClean="0"/>
              <a:t>→</a:t>
            </a:r>
            <a:r>
              <a:rPr lang="en-US" sz="24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κλίση γραμμής ενέργειας = κλίση πυθμένα = κλίση ελεύθερης επιφάνειας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- Ευθεία γραμμή σύνδεσης"/>
          <p:cNvCxnSpPr/>
          <p:nvPr/>
        </p:nvCxnSpPr>
        <p:spPr>
          <a:xfrm>
            <a:off x="642910" y="3214686"/>
            <a:ext cx="7572428" cy="2000264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- Ευθεία γραμμή σύνδεσης"/>
          <p:cNvCxnSpPr/>
          <p:nvPr/>
        </p:nvCxnSpPr>
        <p:spPr>
          <a:xfrm>
            <a:off x="857224" y="2143116"/>
            <a:ext cx="7572428" cy="200026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- Ευθεία γραμμή σύνδεσης"/>
          <p:cNvCxnSpPr/>
          <p:nvPr/>
        </p:nvCxnSpPr>
        <p:spPr>
          <a:xfrm>
            <a:off x="928662" y="1500174"/>
            <a:ext cx="7572428" cy="2000264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Βέλος επάνω-κάτω"/>
          <p:cNvSpPr/>
          <p:nvPr/>
        </p:nvSpPr>
        <p:spPr>
          <a:xfrm>
            <a:off x="1357290" y="2285992"/>
            <a:ext cx="357190" cy="11430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l-GR" dirty="0"/>
          </a:p>
        </p:txBody>
      </p:sp>
      <p:sp>
        <p:nvSpPr>
          <p:cNvPr id="7" name="6 - Βέλος επάνω-κάτω"/>
          <p:cNvSpPr/>
          <p:nvPr/>
        </p:nvSpPr>
        <p:spPr>
          <a:xfrm>
            <a:off x="1357290" y="1643050"/>
            <a:ext cx="214314" cy="64294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9" name="8 - Ευθεία γραμμή σύνδεσης"/>
          <p:cNvCxnSpPr/>
          <p:nvPr/>
        </p:nvCxnSpPr>
        <p:spPr>
          <a:xfrm rot="10800000">
            <a:off x="714348" y="4929198"/>
            <a:ext cx="75009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Βέλος επάνω-κάτω"/>
          <p:cNvSpPr/>
          <p:nvPr/>
        </p:nvSpPr>
        <p:spPr>
          <a:xfrm>
            <a:off x="7500958" y="3857628"/>
            <a:ext cx="357190" cy="11430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l-GR" dirty="0"/>
          </a:p>
        </p:txBody>
      </p:sp>
      <p:sp>
        <p:nvSpPr>
          <p:cNvPr id="12" name="11 - Βέλος επάνω-κάτω"/>
          <p:cNvSpPr/>
          <p:nvPr/>
        </p:nvSpPr>
        <p:spPr>
          <a:xfrm>
            <a:off x="7500958" y="3214686"/>
            <a:ext cx="214314" cy="64294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Βέλος επάνω-κάτω"/>
          <p:cNvSpPr/>
          <p:nvPr/>
        </p:nvSpPr>
        <p:spPr>
          <a:xfrm>
            <a:off x="1000100" y="3500438"/>
            <a:ext cx="1000132" cy="1428760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z</a:t>
            </a:r>
            <a:endParaRPr lang="el-GR" dirty="0"/>
          </a:p>
        </p:txBody>
      </p:sp>
      <p:sp>
        <p:nvSpPr>
          <p:cNvPr id="14" name="13 - Βέλος επάνω-κάτω"/>
          <p:cNvSpPr/>
          <p:nvPr/>
        </p:nvSpPr>
        <p:spPr>
          <a:xfrm rot="6267806">
            <a:off x="4452344" y="1224616"/>
            <a:ext cx="428628" cy="6429707"/>
          </a:xfrm>
          <a:prstGeom prst="up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1643042" y="185736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V^2/2g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7858116" y="33575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V^2/2g</a:t>
            </a:r>
            <a:endParaRPr lang="el-G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Μεταβολή </a:t>
            </a:r>
            <a:r>
              <a:rPr lang="el-GR" dirty="0" smtClean="0"/>
              <a:t>της </a:t>
            </a:r>
            <a:r>
              <a:rPr lang="el-GR" dirty="0" err="1" smtClean="0"/>
              <a:t>ελευθερης</a:t>
            </a:r>
            <a:r>
              <a:rPr lang="el-GR" dirty="0" smtClean="0"/>
              <a:t> επιφάνειας</a:t>
            </a:r>
            <a:br>
              <a:rPr lang="el-GR" dirty="0" smtClean="0"/>
            </a:br>
            <a:r>
              <a:rPr lang="el-GR" dirty="0" smtClean="0"/>
              <a:t>ομοίως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1785926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Ομοιόμορφη ροή:</a:t>
            </a:r>
            <a:r>
              <a:rPr lang="en-US" sz="2400" dirty="0" smtClean="0"/>
              <a:t> </a:t>
            </a:r>
            <a:r>
              <a:rPr lang="el-GR" sz="2400" dirty="0" smtClean="0"/>
              <a:t>στον άξονα της ροής σταθερή ταχύτητα και βάθος ροής</a:t>
            </a:r>
            <a:endParaRPr lang="el-GR" sz="2400" dirty="0"/>
          </a:p>
        </p:txBody>
      </p:sp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-1" y="2780928"/>
          <a:ext cx="2717721" cy="1080120"/>
        </p:xfrm>
        <a:graphic>
          <a:graphicData uri="http://schemas.openxmlformats.org/presentationml/2006/ole">
            <p:oleObj spid="_x0000_s542722" name="Equation" r:id="rId3" imgW="990360" imgH="393480" progId="Equation.DSMT4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3933056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Εξ. Ενέργειας: </a:t>
            </a:r>
            <a:r>
              <a:rPr lang="el-GR" sz="2000" dirty="0" err="1" smtClean="0"/>
              <a:t>Παραγώγιση</a:t>
            </a:r>
            <a:r>
              <a:rPr lang="el-GR" sz="2000" dirty="0" smtClean="0"/>
              <a:t> όρων ενέργειας κατά τη διεύθυνση της ροής, </a:t>
            </a:r>
            <a:r>
              <a:rPr lang="en-US" sz="2000" dirty="0" smtClean="0"/>
              <a:t>x</a:t>
            </a:r>
            <a:endParaRPr lang="el-GR" sz="2000" dirty="0"/>
          </a:p>
        </p:txBody>
      </p:sp>
      <p:graphicFrame>
        <p:nvGraphicFramePr>
          <p:cNvPr id="304131" name="Object 3"/>
          <p:cNvGraphicFramePr>
            <a:graphicFrameLocks noChangeAspect="1"/>
          </p:cNvGraphicFramePr>
          <p:nvPr/>
        </p:nvGraphicFramePr>
        <p:xfrm>
          <a:off x="1428750" y="4622800"/>
          <a:ext cx="6027738" cy="1079500"/>
        </p:xfrm>
        <a:graphic>
          <a:graphicData uri="http://schemas.openxmlformats.org/presentationml/2006/ole">
            <p:oleObj spid="_x0000_s542723" name="Equation" r:id="rId4" imgW="2197080" imgH="393480" progId="Equation.DSMT4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5877272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Ομοιόμορφη ροή</a:t>
            </a:r>
            <a:r>
              <a:rPr lang="en-US" sz="2400" dirty="0" smtClean="0"/>
              <a:t> </a:t>
            </a:r>
            <a:r>
              <a:rPr lang="el-GR" sz="2400" dirty="0" smtClean="0"/>
              <a:t>→</a:t>
            </a:r>
            <a:r>
              <a:rPr lang="en-US" sz="24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κλίση γραμμής ενέργειας = κλίση πυθμένα = κλίση ελεύθερης επιφάνειας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34675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619672" y="609329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Ειδική ενέργεια=  βάθος  ροής + κινητική ενέργεια</a:t>
            </a:r>
            <a:endParaRPr lang="el-GR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000100" y="550070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Γραμμή ενέργειας: νοητή γραμμή πάνω από την ελεύθερη επιφάνεια, πτωτική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" y="188640"/>
            <a:ext cx="94869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 l="21178" t="28160" r="17642" b="18081"/>
          <a:stretch>
            <a:fillRect/>
          </a:stretch>
        </p:blipFill>
        <p:spPr bwMode="auto">
          <a:xfrm>
            <a:off x="0" y="2996610"/>
            <a:ext cx="7812360" cy="386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Γραμμή ενέργειας σε ένα αγωγό</a:t>
            </a:r>
            <a:br>
              <a:rPr lang="el-GR" dirty="0" smtClean="0"/>
            </a:br>
            <a:r>
              <a:rPr lang="el-GR" dirty="0" smtClean="0"/>
              <a:t>(χωρίς αντλία)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Γραμμή ενεργείας: ο γεωμετρικός τόπος του ύψος θέσης, του ύψους πίεσης και του ύψους κινητικής ενέργειας</a:t>
            </a:r>
          </a:p>
          <a:p>
            <a:r>
              <a:rPr lang="el-GR" sz="2400" dirty="0" smtClean="0"/>
              <a:t>Πάντοτε πτωτική από τη διατήρηση της ενέργειας</a:t>
            </a:r>
            <a:endParaRPr lang="en-US" sz="2400" dirty="0" smtClean="0"/>
          </a:p>
          <a:p>
            <a:r>
              <a:rPr lang="el-GR" sz="2400" dirty="0" smtClean="0"/>
              <a:t>Δεν ισχύει πάντα το ίδιο για την Π.Γ. (</a:t>
            </a:r>
            <a:r>
              <a:rPr lang="el-GR" sz="2400" dirty="0" err="1" smtClean="0"/>
              <a:t>βλπ</a:t>
            </a:r>
            <a:r>
              <a:rPr lang="el-GR" sz="2400" dirty="0" smtClean="0"/>
              <a:t>. </a:t>
            </a:r>
            <a:r>
              <a:rPr lang="el-GR" sz="2400" dirty="0" err="1" smtClean="0"/>
              <a:t>Επ</a:t>
            </a:r>
            <a:r>
              <a:rPr lang="el-GR" sz="2400" dirty="0" smtClean="0"/>
              <a:t>. μάθημα)</a:t>
            </a:r>
          </a:p>
          <a:p>
            <a:endParaRPr lang="el-GR" sz="2400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Παγίδα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γραμμή ενέργειας είναι πάντα πτωτική</a:t>
            </a:r>
          </a:p>
          <a:p>
            <a:r>
              <a:rPr lang="el-GR" dirty="0" smtClean="0"/>
              <a:t>Η διατήρηση της ενέργειας είναι η βασική αρχή και ισχύει πάντοτε</a:t>
            </a:r>
          </a:p>
          <a:p>
            <a:r>
              <a:rPr lang="el-GR" dirty="0" smtClean="0"/>
              <a:t>Η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πιεζομετρική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γραμμή </a:t>
            </a:r>
            <a:r>
              <a:rPr lang="el-GR" dirty="0" smtClean="0"/>
              <a:t>των κλειστών αγωγών και 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ειδική ενέργεια </a:t>
            </a:r>
            <a:r>
              <a:rPr lang="el-GR" dirty="0" smtClean="0"/>
              <a:t>στους ανοικτούς αγωγούς  διατηρείτε κάτω από ειδικές προϋποθέσεις.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745</Words>
  <Application>Microsoft Office PowerPoint</Application>
  <PresentationFormat>Προβολή στην οθόνη (4:3)</PresentationFormat>
  <Paragraphs>121</Paragraphs>
  <Slides>52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52</vt:i4>
      </vt:variant>
    </vt:vector>
  </HeadingPairs>
  <TitlesOfParts>
    <vt:vector size="56" baseType="lpstr">
      <vt:lpstr>Θέμα του Office</vt:lpstr>
      <vt:lpstr>Equation</vt:lpstr>
      <vt:lpstr>Έγγραφο</vt:lpstr>
      <vt:lpstr>MathType 6.0 Equation</vt:lpstr>
      <vt:lpstr> ------ Ομοιόμορφη ροή σε ανοικτούς αγωγούς</vt:lpstr>
      <vt:lpstr>Διαφάνεια 2</vt:lpstr>
      <vt:lpstr>Διαφάνεια 3</vt:lpstr>
      <vt:lpstr>Αρχή διατήρησης της ενέργειας</vt:lpstr>
      <vt:lpstr>Διαφάνεια 5</vt:lpstr>
      <vt:lpstr>Διαφάνεια 6</vt:lpstr>
      <vt:lpstr>Διαφάνεια 7</vt:lpstr>
      <vt:lpstr>Γραμμή ενέργειας σε ένα αγωγό (χωρίς αντλία)</vt:lpstr>
      <vt:lpstr>Παγίδα</vt:lpstr>
      <vt:lpstr>Περισσότερη λεπτομέρεια για την πίεση σημαντικό για μεγάλες κλίσεις</vt:lpstr>
      <vt:lpstr>Διαφάνεια 11</vt:lpstr>
      <vt:lpstr>Πιεζομετρική γραμμή, διατήρηση της ενέργειας μεταξύ επιφανειών κάθετες στην ταχύτητα</vt:lpstr>
      <vt:lpstr>Διατήρηση της ενέργειας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Είδη ροής</vt:lpstr>
      <vt:lpstr>Διαφάνεια 21</vt:lpstr>
      <vt:lpstr>Διαφάνεια 22</vt:lpstr>
      <vt:lpstr>Διαφάνεια 23</vt:lpstr>
      <vt:lpstr>Ομοιόμορφη ροή </vt:lpstr>
      <vt:lpstr>Ομοιόμορφη ροή: Σταθερό βάθος ροής και ταχύτητα σε διατομή Ισορροπία οριζόντιας συνιστώσας του βάρους και τριβών. Μηδενική επιτάχυνση</vt:lpstr>
      <vt:lpstr>Προσέγγιση (Μόνιμη) Ομοιόμορφης ροής</vt:lpstr>
      <vt:lpstr>Διαφάνεια 27</vt:lpstr>
      <vt:lpstr>Oμοιόμορφη ροή, ανοικτοί αγωγοί</vt:lpstr>
      <vt:lpstr>Διαφάνεια 29</vt:lpstr>
      <vt:lpstr>Διαφάνεια 30</vt:lpstr>
      <vt:lpstr>Διαφάνεια 31</vt:lpstr>
      <vt:lpstr>Διατμητική τάση πυθμένα τ0 </vt:lpstr>
      <vt:lpstr>Συνδυασμός σχέσεων για τον προσδιορισμό της ταχύτητας</vt:lpstr>
      <vt:lpstr>Εξίσωση Chezy</vt:lpstr>
      <vt:lpstr>Chezy→ Manning (εφαρμογή σε ασκήσεις)</vt:lpstr>
      <vt:lpstr>Διαφάνεια 36</vt:lpstr>
      <vt:lpstr>Συντελεστής Manning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Μεταβολή της γραμμής ενέργειας σε ομοιόμορφη ροή σε ανοικτούς αγωγούς</vt:lpstr>
      <vt:lpstr>Διαφάνεια 51</vt:lpstr>
      <vt:lpstr>Μεταβολή της ελευθερης επιφάνειας ομοίως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Spiliotis</cp:lastModifiedBy>
  <cp:revision>64</cp:revision>
  <dcterms:created xsi:type="dcterms:W3CDTF">2014-09-22T19:33:45Z</dcterms:created>
  <dcterms:modified xsi:type="dcterms:W3CDTF">2020-10-12T12:53:14Z</dcterms:modified>
</cp:coreProperties>
</file>