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0" r:id="rId3"/>
    <p:sldId id="286" r:id="rId4"/>
    <p:sldId id="284" r:id="rId5"/>
    <p:sldId id="287" r:id="rId6"/>
    <p:sldId id="285" r:id="rId7"/>
    <p:sldId id="288" r:id="rId8"/>
    <p:sldId id="335" r:id="rId9"/>
    <p:sldId id="336" r:id="rId10"/>
    <p:sldId id="337" r:id="rId11"/>
    <p:sldId id="338" r:id="rId12"/>
    <p:sldId id="339" r:id="rId13"/>
    <p:sldId id="340" r:id="rId14"/>
    <p:sldId id="341" r:id="rId15"/>
    <p:sldId id="344" r:id="rId16"/>
    <p:sldId id="345" r:id="rId17"/>
    <p:sldId id="347" r:id="rId18"/>
    <p:sldId id="346" r:id="rId19"/>
    <p:sldId id="348" r:id="rId20"/>
    <p:sldId id="342" r:id="rId21"/>
    <p:sldId id="343" r:id="rId22"/>
    <p:sldId id="349" r:id="rId23"/>
    <p:sldId id="350" r:id="rId24"/>
    <p:sldId id="351" r:id="rId25"/>
    <p:sldId id="334" r:id="rId2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987" autoAdjust="0"/>
    <p:restoredTop sz="94660"/>
  </p:normalViewPr>
  <p:slideViewPr>
    <p:cSldViewPr snapToGrid="0">
      <p:cViewPr varScale="1">
        <p:scale>
          <a:sx n="80" d="100"/>
          <a:sy n="80" d="100"/>
        </p:scale>
        <p:origin x="-100" y="-9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2D822A2-B3CF-4EF7-94F8-EEE6003F1D34}"/>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xmlns="" id="{C1C10AAA-00D3-4B02-8C62-9E95A57653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xmlns="" id="{0B53CE65-4124-4CF5-9749-84C689BB089F}"/>
              </a:ext>
            </a:extLst>
          </p:cNvPr>
          <p:cNvSpPr>
            <a:spLocks noGrp="1"/>
          </p:cNvSpPr>
          <p:nvPr>
            <p:ph type="dt" sz="half" idx="10"/>
          </p:nvPr>
        </p:nvSpPr>
        <p:spPr/>
        <p:txBody>
          <a:bodyPr/>
          <a:lstStyle/>
          <a:p>
            <a:fld id="{CB7D96FA-3452-4D05-91DF-3B7B256CAD6F}" type="datetimeFigureOut">
              <a:rPr lang="el-GR" smtClean="0"/>
              <a:pPr/>
              <a:t>18/3/2022</a:t>
            </a:fld>
            <a:endParaRPr lang="el-GR"/>
          </a:p>
        </p:txBody>
      </p:sp>
      <p:sp>
        <p:nvSpPr>
          <p:cNvPr id="5" name="Θέση υποσέλιδου 4">
            <a:extLst>
              <a:ext uri="{FF2B5EF4-FFF2-40B4-BE49-F238E27FC236}">
                <a16:creationId xmlns:a16="http://schemas.microsoft.com/office/drawing/2014/main" xmlns="" id="{DDFC7BBB-52B3-4A16-8225-EDAAE4CABDA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B07FDCDC-2D2F-477D-907C-07BB90FEA566}"/>
              </a:ext>
            </a:extLst>
          </p:cNvPr>
          <p:cNvSpPr>
            <a:spLocks noGrp="1"/>
          </p:cNvSpPr>
          <p:nvPr>
            <p:ph type="sldNum" sz="quarter" idx="12"/>
          </p:nvPr>
        </p:nvSpPr>
        <p:spPr/>
        <p:txBody>
          <a:bodyPr/>
          <a:lstStyle/>
          <a:p>
            <a:fld id="{9BF3A61D-4193-4B50-A46C-5285B70AA77F}" type="slidenum">
              <a:rPr lang="el-GR" smtClean="0"/>
              <a:pPr/>
              <a:t>‹#›</a:t>
            </a:fld>
            <a:endParaRPr lang="el-GR"/>
          </a:p>
        </p:txBody>
      </p:sp>
    </p:spTree>
    <p:extLst>
      <p:ext uri="{BB962C8B-B14F-4D97-AF65-F5344CB8AC3E}">
        <p14:creationId xmlns:p14="http://schemas.microsoft.com/office/powerpoint/2010/main" xmlns="" val="3943326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5EF1A91-21C4-4F87-88B7-9EAE712BCE0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xmlns="" id="{AAA0C932-837A-46EE-A38D-C3886FDEB0E8}"/>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B2A322B5-F681-4748-99F8-5A28FDAE77FC}"/>
              </a:ext>
            </a:extLst>
          </p:cNvPr>
          <p:cNvSpPr>
            <a:spLocks noGrp="1"/>
          </p:cNvSpPr>
          <p:nvPr>
            <p:ph type="dt" sz="half" idx="10"/>
          </p:nvPr>
        </p:nvSpPr>
        <p:spPr/>
        <p:txBody>
          <a:bodyPr/>
          <a:lstStyle/>
          <a:p>
            <a:fld id="{CB7D96FA-3452-4D05-91DF-3B7B256CAD6F}" type="datetimeFigureOut">
              <a:rPr lang="el-GR" smtClean="0"/>
              <a:pPr/>
              <a:t>18/3/2022</a:t>
            </a:fld>
            <a:endParaRPr lang="el-GR"/>
          </a:p>
        </p:txBody>
      </p:sp>
      <p:sp>
        <p:nvSpPr>
          <p:cNvPr id="5" name="Θέση υποσέλιδου 4">
            <a:extLst>
              <a:ext uri="{FF2B5EF4-FFF2-40B4-BE49-F238E27FC236}">
                <a16:creationId xmlns:a16="http://schemas.microsoft.com/office/drawing/2014/main" xmlns="" id="{E79BB7B1-1AAB-4D7A-86B0-76A3A082F77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211D6B2E-6D72-4CC8-B438-274B74400A4D}"/>
              </a:ext>
            </a:extLst>
          </p:cNvPr>
          <p:cNvSpPr>
            <a:spLocks noGrp="1"/>
          </p:cNvSpPr>
          <p:nvPr>
            <p:ph type="sldNum" sz="quarter" idx="12"/>
          </p:nvPr>
        </p:nvSpPr>
        <p:spPr/>
        <p:txBody>
          <a:bodyPr/>
          <a:lstStyle/>
          <a:p>
            <a:fld id="{9BF3A61D-4193-4B50-A46C-5285B70AA77F}" type="slidenum">
              <a:rPr lang="el-GR" smtClean="0"/>
              <a:pPr/>
              <a:t>‹#›</a:t>
            </a:fld>
            <a:endParaRPr lang="el-GR"/>
          </a:p>
        </p:txBody>
      </p:sp>
    </p:spTree>
    <p:extLst>
      <p:ext uri="{BB962C8B-B14F-4D97-AF65-F5344CB8AC3E}">
        <p14:creationId xmlns:p14="http://schemas.microsoft.com/office/powerpoint/2010/main" xmlns="" val="1258216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xmlns="" id="{1F649B24-A011-4B21-9474-194E3CB04D5E}"/>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xmlns="" id="{30FD158E-A430-4B87-87D0-1F4C34DBC518}"/>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62544D0C-DAF9-48DC-B6CD-B8DE94BF254E}"/>
              </a:ext>
            </a:extLst>
          </p:cNvPr>
          <p:cNvSpPr>
            <a:spLocks noGrp="1"/>
          </p:cNvSpPr>
          <p:nvPr>
            <p:ph type="dt" sz="half" idx="10"/>
          </p:nvPr>
        </p:nvSpPr>
        <p:spPr/>
        <p:txBody>
          <a:bodyPr/>
          <a:lstStyle/>
          <a:p>
            <a:fld id="{CB7D96FA-3452-4D05-91DF-3B7B256CAD6F}" type="datetimeFigureOut">
              <a:rPr lang="el-GR" smtClean="0"/>
              <a:pPr/>
              <a:t>18/3/2022</a:t>
            </a:fld>
            <a:endParaRPr lang="el-GR"/>
          </a:p>
        </p:txBody>
      </p:sp>
      <p:sp>
        <p:nvSpPr>
          <p:cNvPr id="5" name="Θέση υποσέλιδου 4">
            <a:extLst>
              <a:ext uri="{FF2B5EF4-FFF2-40B4-BE49-F238E27FC236}">
                <a16:creationId xmlns:a16="http://schemas.microsoft.com/office/drawing/2014/main" xmlns="" id="{98F330B9-0978-434A-8332-6212DE20565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A48C39EA-2820-4164-9143-2E9BD62E6A30}"/>
              </a:ext>
            </a:extLst>
          </p:cNvPr>
          <p:cNvSpPr>
            <a:spLocks noGrp="1"/>
          </p:cNvSpPr>
          <p:nvPr>
            <p:ph type="sldNum" sz="quarter" idx="12"/>
          </p:nvPr>
        </p:nvSpPr>
        <p:spPr/>
        <p:txBody>
          <a:bodyPr/>
          <a:lstStyle/>
          <a:p>
            <a:fld id="{9BF3A61D-4193-4B50-A46C-5285B70AA77F}" type="slidenum">
              <a:rPr lang="el-GR" smtClean="0"/>
              <a:pPr/>
              <a:t>‹#›</a:t>
            </a:fld>
            <a:endParaRPr lang="el-GR"/>
          </a:p>
        </p:txBody>
      </p:sp>
    </p:spTree>
    <p:extLst>
      <p:ext uri="{BB962C8B-B14F-4D97-AF65-F5344CB8AC3E}">
        <p14:creationId xmlns:p14="http://schemas.microsoft.com/office/powerpoint/2010/main" xmlns="" val="1440520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A6FA42B-540D-4055-B4E7-A2C10CB7FFC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34D43EA0-9B15-4ABE-A10D-B965A0D493D7}"/>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69EEC1A3-CC87-402A-8BE7-FC1DB62CB18B}"/>
              </a:ext>
            </a:extLst>
          </p:cNvPr>
          <p:cNvSpPr>
            <a:spLocks noGrp="1"/>
          </p:cNvSpPr>
          <p:nvPr>
            <p:ph type="dt" sz="half" idx="10"/>
          </p:nvPr>
        </p:nvSpPr>
        <p:spPr/>
        <p:txBody>
          <a:bodyPr/>
          <a:lstStyle/>
          <a:p>
            <a:fld id="{CB7D96FA-3452-4D05-91DF-3B7B256CAD6F}" type="datetimeFigureOut">
              <a:rPr lang="el-GR" smtClean="0"/>
              <a:pPr/>
              <a:t>18/3/2022</a:t>
            </a:fld>
            <a:endParaRPr lang="el-GR"/>
          </a:p>
        </p:txBody>
      </p:sp>
      <p:sp>
        <p:nvSpPr>
          <p:cNvPr id="5" name="Θέση υποσέλιδου 4">
            <a:extLst>
              <a:ext uri="{FF2B5EF4-FFF2-40B4-BE49-F238E27FC236}">
                <a16:creationId xmlns:a16="http://schemas.microsoft.com/office/drawing/2014/main" xmlns="" id="{5228B1B8-4ABA-4BC9-A77B-1C0CA211B2A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23385AB1-B04F-4121-8B14-B8E7F1653ECC}"/>
              </a:ext>
            </a:extLst>
          </p:cNvPr>
          <p:cNvSpPr>
            <a:spLocks noGrp="1"/>
          </p:cNvSpPr>
          <p:nvPr>
            <p:ph type="sldNum" sz="quarter" idx="12"/>
          </p:nvPr>
        </p:nvSpPr>
        <p:spPr/>
        <p:txBody>
          <a:bodyPr/>
          <a:lstStyle/>
          <a:p>
            <a:fld id="{9BF3A61D-4193-4B50-A46C-5285B70AA77F}" type="slidenum">
              <a:rPr lang="el-GR" smtClean="0"/>
              <a:pPr/>
              <a:t>‹#›</a:t>
            </a:fld>
            <a:endParaRPr lang="el-GR"/>
          </a:p>
        </p:txBody>
      </p:sp>
    </p:spTree>
    <p:extLst>
      <p:ext uri="{BB962C8B-B14F-4D97-AF65-F5344CB8AC3E}">
        <p14:creationId xmlns:p14="http://schemas.microsoft.com/office/powerpoint/2010/main" xmlns="" val="2045816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92F9C51-A6F9-4C99-8A7D-A32A5C1A1F87}"/>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EE3EED18-5EE7-47A3-AA30-1FB1EACD316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xmlns="" id="{1A0FAD8C-DD7D-4C61-A625-D4A6E555A235}"/>
              </a:ext>
            </a:extLst>
          </p:cNvPr>
          <p:cNvSpPr>
            <a:spLocks noGrp="1"/>
          </p:cNvSpPr>
          <p:nvPr>
            <p:ph type="dt" sz="half" idx="10"/>
          </p:nvPr>
        </p:nvSpPr>
        <p:spPr/>
        <p:txBody>
          <a:bodyPr/>
          <a:lstStyle/>
          <a:p>
            <a:fld id="{CB7D96FA-3452-4D05-91DF-3B7B256CAD6F}" type="datetimeFigureOut">
              <a:rPr lang="el-GR" smtClean="0"/>
              <a:pPr/>
              <a:t>18/3/2022</a:t>
            </a:fld>
            <a:endParaRPr lang="el-GR"/>
          </a:p>
        </p:txBody>
      </p:sp>
      <p:sp>
        <p:nvSpPr>
          <p:cNvPr id="5" name="Θέση υποσέλιδου 4">
            <a:extLst>
              <a:ext uri="{FF2B5EF4-FFF2-40B4-BE49-F238E27FC236}">
                <a16:creationId xmlns:a16="http://schemas.microsoft.com/office/drawing/2014/main" xmlns="" id="{481ECC34-F2AC-4570-9224-6D19F3BC0B9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CBFB142D-190B-44E7-BC38-719D106C2767}"/>
              </a:ext>
            </a:extLst>
          </p:cNvPr>
          <p:cNvSpPr>
            <a:spLocks noGrp="1"/>
          </p:cNvSpPr>
          <p:nvPr>
            <p:ph type="sldNum" sz="quarter" idx="12"/>
          </p:nvPr>
        </p:nvSpPr>
        <p:spPr/>
        <p:txBody>
          <a:bodyPr/>
          <a:lstStyle/>
          <a:p>
            <a:fld id="{9BF3A61D-4193-4B50-A46C-5285B70AA77F}" type="slidenum">
              <a:rPr lang="el-GR" smtClean="0"/>
              <a:pPr/>
              <a:t>‹#›</a:t>
            </a:fld>
            <a:endParaRPr lang="el-GR"/>
          </a:p>
        </p:txBody>
      </p:sp>
    </p:spTree>
    <p:extLst>
      <p:ext uri="{BB962C8B-B14F-4D97-AF65-F5344CB8AC3E}">
        <p14:creationId xmlns:p14="http://schemas.microsoft.com/office/powerpoint/2010/main" xmlns="" val="3205829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42D949F-A4D7-404E-B4F9-047454C357E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5903439F-2B79-4B72-BC27-05602CA43CFF}"/>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xmlns="" id="{6077266D-839D-44AD-B944-3659B6ADDB19}"/>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xmlns="" id="{CA713569-C44D-4909-91A6-67E295D7BA53}"/>
              </a:ext>
            </a:extLst>
          </p:cNvPr>
          <p:cNvSpPr>
            <a:spLocks noGrp="1"/>
          </p:cNvSpPr>
          <p:nvPr>
            <p:ph type="dt" sz="half" idx="10"/>
          </p:nvPr>
        </p:nvSpPr>
        <p:spPr/>
        <p:txBody>
          <a:bodyPr/>
          <a:lstStyle/>
          <a:p>
            <a:fld id="{CB7D96FA-3452-4D05-91DF-3B7B256CAD6F}" type="datetimeFigureOut">
              <a:rPr lang="el-GR" smtClean="0"/>
              <a:pPr/>
              <a:t>18/3/2022</a:t>
            </a:fld>
            <a:endParaRPr lang="el-GR"/>
          </a:p>
        </p:txBody>
      </p:sp>
      <p:sp>
        <p:nvSpPr>
          <p:cNvPr id="6" name="Θέση υποσέλιδου 5">
            <a:extLst>
              <a:ext uri="{FF2B5EF4-FFF2-40B4-BE49-F238E27FC236}">
                <a16:creationId xmlns:a16="http://schemas.microsoft.com/office/drawing/2014/main" xmlns="" id="{00468737-0744-4753-AFED-8DBE0A6045F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A2E7C595-F413-4F05-8983-E3752CF554EC}"/>
              </a:ext>
            </a:extLst>
          </p:cNvPr>
          <p:cNvSpPr>
            <a:spLocks noGrp="1"/>
          </p:cNvSpPr>
          <p:nvPr>
            <p:ph type="sldNum" sz="quarter" idx="12"/>
          </p:nvPr>
        </p:nvSpPr>
        <p:spPr/>
        <p:txBody>
          <a:bodyPr/>
          <a:lstStyle/>
          <a:p>
            <a:fld id="{9BF3A61D-4193-4B50-A46C-5285B70AA77F}" type="slidenum">
              <a:rPr lang="el-GR" smtClean="0"/>
              <a:pPr/>
              <a:t>‹#›</a:t>
            </a:fld>
            <a:endParaRPr lang="el-GR"/>
          </a:p>
        </p:txBody>
      </p:sp>
    </p:spTree>
    <p:extLst>
      <p:ext uri="{BB962C8B-B14F-4D97-AF65-F5344CB8AC3E}">
        <p14:creationId xmlns:p14="http://schemas.microsoft.com/office/powerpoint/2010/main" xmlns="" val="1314601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E3421E7-3452-4614-8EDC-11DD60B79F48}"/>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3FFF5365-0000-4283-8C6F-CFC1FC6B54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xmlns="" id="{2123114F-476B-4D65-900D-C96C1C5356C4}"/>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xmlns="" id="{CBD58206-CCD4-43CB-BAB7-38403534D1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xmlns="" id="{86009A22-B4E6-444F-8584-D416A2880BCF}"/>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xmlns="" id="{00948120-B588-44F0-A06C-76FF34FB0206}"/>
              </a:ext>
            </a:extLst>
          </p:cNvPr>
          <p:cNvSpPr>
            <a:spLocks noGrp="1"/>
          </p:cNvSpPr>
          <p:nvPr>
            <p:ph type="dt" sz="half" idx="10"/>
          </p:nvPr>
        </p:nvSpPr>
        <p:spPr/>
        <p:txBody>
          <a:bodyPr/>
          <a:lstStyle/>
          <a:p>
            <a:fld id="{CB7D96FA-3452-4D05-91DF-3B7B256CAD6F}" type="datetimeFigureOut">
              <a:rPr lang="el-GR" smtClean="0"/>
              <a:pPr/>
              <a:t>18/3/2022</a:t>
            </a:fld>
            <a:endParaRPr lang="el-GR"/>
          </a:p>
        </p:txBody>
      </p:sp>
      <p:sp>
        <p:nvSpPr>
          <p:cNvPr id="8" name="Θέση υποσέλιδου 7">
            <a:extLst>
              <a:ext uri="{FF2B5EF4-FFF2-40B4-BE49-F238E27FC236}">
                <a16:creationId xmlns:a16="http://schemas.microsoft.com/office/drawing/2014/main" xmlns="" id="{5707BA06-4A35-4402-B149-0E211134856F}"/>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xmlns="" id="{21402060-2280-41B0-927E-4659B48B87E9}"/>
              </a:ext>
            </a:extLst>
          </p:cNvPr>
          <p:cNvSpPr>
            <a:spLocks noGrp="1"/>
          </p:cNvSpPr>
          <p:nvPr>
            <p:ph type="sldNum" sz="quarter" idx="12"/>
          </p:nvPr>
        </p:nvSpPr>
        <p:spPr/>
        <p:txBody>
          <a:bodyPr/>
          <a:lstStyle/>
          <a:p>
            <a:fld id="{9BF3A61D-4193-4B50-A46C-5285B70AA77F}" type="slidenum">
              <a:rPr lang="el-GR" smtClean="0"/>
              <a:pPr/>
              <a:t>‹#›</a:t>
            </a:fld>
            <a:endParaRPr lang="el-GR"/>
          </a:p>
        </p:txBody>
      </p:sp>
    </p:spTree>
    <p:extLst>
      <p:ext uri="{BB962C8B-B14F-4D97-AF65-F5344CB8AC3E}">
        <p14:creationId xmlns:p14="http://schemas.microsoft.com/office/powerpoint/2010/main" xmlns="" val="2626836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2BFDA1A-63E7-47EC-8E59-05BD2DBD4A1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xmlns="" id="{B8E5035E-44F2-44E8-AE45-3F43CE316080}"/>
              </a:ext>
            </a:extLst>
          </p:cNvPr>
          <p:cNvSpPr>
            <a:spLocks noGrp="1"/>
          </p:cNvSpPr>
          <p:nvPr>
            <p:ph type="dt" sz="half" idx="10"/>
          </p:nvPr>
        </p:nvSpPr>
        <p:spPr/>
        <p:txBody>
          <a:bodyPr/>
          <a:lstStyle/>
          <a:p>
            <a:fld id="{CB7D96FA-3452-4D05-91DF-3B7B256CAD6F}" type="datetimeFigureOut">
              <a:rPr lang="el-GR" smtClean="0"/>
              <a:pPr/>
              <a:t>18/3/2022</a:t>
            </a:fld>
            <a:endParaRPr lang="el-GR"/>
          </a:p>
        </p:txBody>
      </p:sp>
      <p:sp>
        <p:nvSpPr>
          <p:cNvPr id="4" name="Θέση υποσέλιδου 3">
            <a:extLst>
              <a:ext uri="{FF2B5EF4-FFF2-40B4-BE49-F238E27FC236}">
                <a16:creationId xmlns:a16="http://schemas.microsoft.com/office/drawing/2014/main" xmlns="" id="{A1CAF2BB-A61C-40B0-A02D-6B412F75B391}"/>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xmlns="" id="{6E1C0500-22C4-4129-878A-D75847BB3CAD}"/>
              </a:ext>
            </a:extLst>
          </p:cNvPr>
          <p:cNvSpPr>
            <a:spLocks noGrp="1"/>
          </p:cNvSpPr>
          <p:nvPr>
            <p:ph type="sldNum" sz="quarter" idx="12"/>
          </p:nvPr>
        </p:nvSpPr>
        <p:spPr/>
        <p:txBody>
          <a:bodyPr/>
          <a:lstStyle/>
          <a:p>
            <a:fld id="{9BF3A61D-4193-4B50-A46C-5285B70AA77F}" type="slidenum">
              <a:rPr lang="el-GR" smtClean="0"/>
              <a:pPr/>
              <a:t>‹#›</a:t>
            </a:fld>
            <a:endParaRPr lang="el-GR"/>
          </a:p>
        </p:txBody>
      </p:sp>
    </p:spTree>
    <p:extLst>
      <p:ext uri="{BB962C8B-B14F-4D97-AF65-F5344CB8AC3E}">
        <p14:creationId xmlns:p14="http://schemas.microsoft.com/office/powerpoint/2010/main" xmlns="" val="441682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xmlns="" id="{B221837C-126E-4A66-84DD-99E8B6998134}"/>
              </a:ext>
            </a:extLst>
          </p:cNvPr>
          <p:cNvSpPr>
            <a:spLocks noGrp="1"/>
          </p:cNvSpPr>
          <p:nvPr>
            <p:ph type="dt" sz="half" idx="10"/>
          </p:nvPr>
        </p:nvSpPr>
        <p:spPr/>
        <p:txBody>
          <a:bodyPr/>
          <a:lstStyle/>
          <a:p>
            <a:fld id="{CB7D96FA-3452-4D05-91DF-3B7B256CAD6F}" type="datetimeFigureOut">
              <a:rPr lang="el-GR" smtClean="0"/>
              <a:pPr/>
              <a:t>18/3/2022</a:t>
            </a:fld>
            <a:endParaRPr lang="el-GR"/>
          </a:p>
        </p:txBody>
      </p:sp>
      <p:sp>
        <p:nvSpPr>
          <p:cNvPr id="3" name="Θέση υποσέλιδου 2">
            <a:extLst>
              <a:ext uri="{FF2B5EF4-FFF2-40B4-BE49-F238E27FC236}">
                <a16:creationId xmlns:a16="http://schemas.microsoft.com/office/drawing/2014/main" xmlns="" id="{33823FC3-4CDA-424C-A670-D6578B9F1B60}"/>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xmlns="" id="{A3239A80-0192-4CA0-BDE2-AB33E15976C2}"/>
              </a:ext>
            </a:extLst>
          </p:cNvPr>
          <p:cNvSpPr>
            <a:spLocks noGrp="1"/>
          </p:cNvSpPr>
          <p:nvPr>
            <p:ph type="sldNum" sz="quarter" idx="12"/>
          </p:nvPr>
        </p:nvSpPr>
        <p:spPr/>
        <p:txBody>
          <a:bodyPr/>
          <a:lstStyle/>
          <a:p>
            <a:fld id="{9BF3A61D-4193-4B50-A46C-5285B70AA77F}" type="slidenum">
              <a:rPr lang="el-GR" smtClean="0"/>
              <a:pPr/>
              <a:t>‹#›</a:t>
            </a:fld>
            <a:endParaRPr lang="el-GR"/>
          </a:p>
        </p:txBody>
      </p:sp>
    </p:spTree>
    <p:extLst>
      <p:ext uri="{BB962C8B-B14F-4D97-AF65-F5344CB8AC3E}">
        <p14:creationId xmlns:p14="http://schemas.microsoft.com/office/powerpoint/2010/main" xmlns="" val="1293259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2BBCC65-D1A2-423A-BEB4-CF71F556569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A1422917-A9BB-42E4-A771-E38859C1E4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xmlns="" id="{6873D521-4528-45D1-B3B7-20110C2E40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xmlns="" id="{22DE4AD3-D3B4-47A4-8D51-C6F42DF900B9}"/>
              </a:ext>
            </a:extLst>
          </p:cNvPr>
          <p:cNvSpPr>
            <a:spLocks noGrp="1"/>
          </p:cNvSpPr>
          <p:nvPr>
            <p:ph type="dt" sz="half" idx="10"/>
          </p:nvPr>
        </p:nvSpPr>
        <p:spPr/>
        <p:txBody>
          <a:bodyPr/>
          <a:lstStyle/>
          <a:p>
            <a:fld id="{CB7D96FA-3452-4D05-91DF-3B7B256CAD6F}" type="datetimeFigureOut">
              <a:rPr lang="el-GR" smtClean="0"/>
              <a:pPr/>
              <a:t>18/3/2022</a:t>
            </a:fld>
            <a:endParaRPr lang="el-GR"/>
          </a:p>
        </p:txBody>
      </p:sp>
      <p:sp>
        <p:nvSpPr>
          <p:cNvPr id="6" name="Θέση υποσέλιδου 5">
            <a:extLst>
              <a:ext uri="{FF2B5EF4-FFF2-40B4-BE49-F238E27FC236}">
                <a16:creationId xmlns:a16="http://schemas.microsoft.com/office/drawing/2014/main" xmlns="" id="{C041789C-0F11-40D9-A8B9-4A74AB7773B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2A640E4F-8D74-4EBC-B6CC-FEEA7EF71BFF}"/>
              </a:ext>
            </a:extLst>
          </p:cNvPr>
          <p:cNvSpPr>
            <a:spLocks noGrp="1"/>
          </p:cNvSpPr>
          <p:nvPr>
            <p:ph type="sldNum" sz="quarter" idx="12"/>
          </p:nvPr>
        </p:nvSpPr>
        <p:spPr/>
        <p:txBody>
          <a:bodyPr/>
          <a:lstStyle/>
          <a:p>
            <a:fld id="{9BF3A61D-4193-4B50-A46C-5285B70AA77F}" type="slidenum">
              <a:rPr lang="el-GR" smtClean="0"/>
              <a:pPr/>
              <a:t>‹#›</a:t>
            </a:fld>
            <a:endParaRPr lang="el-GR"/>
          </a:p>
        </p:txBody>
      </p:sp>
    </p:spTree>
    <p:extLst>
      <p:ext uri="{BB962C8B-B14F-4D97-AF65-F5344CB8AC3E}">
        <p14:creationId xmlns:p14="http://schemas.microsoft.com/office/powerpoint/2010/main" xmlns="" val="2482902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B5238C2-4FC8-4D9A-9E31-EEE09224156C}"/>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xmlns="" id="{C9206494-F67E-4BD9-A6A8-508547820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xmlns="" id="{B020D016-745C-4F03-AFC2-A25BF45D0F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xmlns="" id="{AE2EDF6A-25F0-4161-BAF3-280953AE918E}"/>
              </a:ext>
            </a:extLst>
          </p:cNvPr>
          <p:cNvSpPr>
            <a:spLocks noGrp="1"/>
          </p:cNvSpPr>
          <p:nvPr>
            <p:ph type="dt" sz="half" idx="10"/>
          </p:nvPr>
        </p:nvSpPr>
        <p:spPr/>
        <p:txBody>
          <a:bodyPr/>
          <a:lstStyle/>
          <a:p>
            <a:fld id="{CB7D96FA-3452-4D05-91DF-3B7B256CAD6F}" type="datetimeFigureOut">
              <a:rPr lang="el-GR" smtClean="0"/>
              <a:pPr/>
              <a:t>18/3/2022</a:t>
            </a:fld>
            <a:endParaRPr lang="el-GR"/>
          </a:p>
        </p:txBody>
      </p:sp>
      <p:sp>
        <p:nvSpPr>
          <p:cNvPr id="6" name="Θέση υποσέλιδου 5">
            <a:extLst>
              <a:ext uri="{FF2B5EF4-FFF2-40B4-BE49-F238E27FC236}">
                <a16:creationId xmlns:a16="http://schemas.microsoft.com/office/drawing/2014/main" xmlns="" id="{A1AB12FA-37EE-4041-A4DB-5F615DD8B3E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15726166-C1B0-4861-B026-F5A3B72BB1B1}"/>
              </a:ext>
            </a:extLst>
          </p:cNvPr>
          <p:cNvSpPr>
            <a:spLocks noGrp="1"/>
          </p:cNvSpPr>
          <p:nvPr>
            <p:ph type="sldNum" sz="quarter" idx="12"/>
          </p:nvPr>
        </p:nvSpPr>
        <p:spPr/>
        <p:txBody>
          <a:bodyPr/>
          <a:lstStyle/>
          <a:p>
            <a:fld id="{9BF3A61D-4193-4B50-A46C-5285B70AA77F}" type="slidenum">
              <a:rPr lang="el-GR" smtClean="0"/>
              <a:pPr/>
              <a:t>‹#›</a:t>
            </a:fld>
            <a:endParaRPr lang="el-GR"/>
          </a:p>
        </p:txBody>
      </p:sp>
    </p:spTree>
    <p:extLst>
      <p:ext uri="{BB962C8B-B14F-4D97-AF65-F5344CB8AC3E}">
        <p14:creationId xmlns:p14="http://schemas.microsoft.com/office/powerpoint/2010/main" xmlns="" val="2685578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xmlns="" id="{DC8FF12F-CC89-4BF0-8437-BAB2E09B01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DCB4C0C7-067A-4C00-B61E-D8DC9B21A1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3A6EB930-FEB3-4491-B235-EEB6FE8BD8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7D96FA-3452-4D05-91DF-3B7B256CAD6F}" type="datetimeFigureOut">
              <a:rPr lang="el-GR" smtClean="0"/>
              <a:pPr/>
              <a:t>18/3/2022</a:t>
            </a:fld>
            <a:endParaRPr lang="el-GR"/>
          </a:p>
        </p:txBody>
      </p:sp>
      <p:sp>
        <p:nvSpPr>
          <p:cNvPr id="5" name="Θέση υποσέλιδου 4">
            <a:extLst>
              <a:ext uri="{FF2B5EF4-FFF2-40B4-BE49-F238E27FC236}">
                <a16:creationId xmlns:a16="http://schemas.microsoft.com/office/drawing/2014/main" xmlns="" id="{C767A38C-85F4-40A3-A180-35B13C0243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xmlns="" id="{F853787B-6BDA-499D-ADF3-84F0BD2A5D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F3A61D-4193-4B50-A46C-5285B70AA77F}" type="slidenum">
              <a:rPr lang="el-GR" smtClean="0"/>
              <a:pPr/>
              <a:t>‹#›</a:t>
            </a:fld>
            <a:endParaRPr lang="el-GR"/>
          </a:p>
        </p:txBody>
      </p:sp>
    </p:spTree>
    <p:extLst>
      <p:ext uri="{BB962C8B-B14F-4D97-AF65-F5344CB8AC3E}">
        <p14:creationId xmlns:p14="http://schemas.microsoft.com/office/powerpoint/2010/main" xmlns="" val="1346778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D20ADE9-68F1-4D37-B663-384CEC0B9234}"/>
              </a:ext>
            </a:extLst>
          </p:cNvPr>
          <p:cNvSpPr>
            <a:spLocks noGrp="1"/>
          </p:cNvSpPr>
          <p:nvPr>
            <p:ph type="ctrTitle"/>
          </p:nvPr>
        </p:nvSpPr>
        <p:spPr/>
        <p:txBody>
          <a:bodyPr>
            <a:noAutofit/>
          </a:bodyPr>
          <a:lstStyle/>
          <a:p>
            <a:r>
              <a:rPr lang="el-GR" sz="3200" dirty="0"/>
              <a:t>Η οπτική των ανθρωπίνων δικαιωμάτων και η Διεθνής Σύμβαση για τα δικαιώματα του παιδιού</a:t>
            </a:r>
          </a:p>
        </p:txBody>
      </p:sp>
      <p:sp>
        <p:nvSpPr>
          <p:cNvPr id="3" name="Υπότιτλος 2">
            <a:extLst>
              <a:ext uri="{FF2B5EF4-FFF2-40B4-BE49-F238E27FC236}">
                <a16:creationId xmlns:a16="http://schemas.microsoft.com/office/drawing/2014/main" xmlns="" id="{232D0431-9EB2-4F5B-A304-6E4666E459AE}"/>
              </a:ext>
            </a:extLst>
          </p:cNvPr>
          <p:cNvSpPr>
            <a:spLocks noGrp="1"/>
          </p:cNvSpPr>
          <p:nvPr>
            <p:ph type="subTitle" idx="1"/>
          </p:nvPr>
        </p:nvSpPr>
        <p:spPr/>
        <p:txBody>
          <a:bodyPr/>
          <a:lstStyle/>
          <a:p>
            <a:r>
              <a:rPr lang="el-GR" dirty="0"/>
              <a:t>Χ. </a:t>
            </a:r>
            <a:r>
              <a:rPr lang="el-GR" dirty="0" err="1"/>
              <a:t>Μορφακίδης</a:t>
            </a:r>
            <a:r>
              <a:rPr lang="el-GR" dirty="0"/>
              <a:t>, </a:t>
            </a:r>
            <a:r>
              <a:rPr lang="el-GR" dirty="0" err="1"/>
              <a:t>Επικ</a:t>
            </a:r>
            <a:r>
              <a:rPr lang="el-GR" dirty="0"/>
              <a:t>. Καθηγητής Τμήμα Κοινωνικής Εργασίας Δ.Π.Θ.</a:t>
            </a:r>
          </a:p>
        </p:txBody>
      </p:sp>
    </p:spTree>
    <p:extLst>
      <p:ext uri="{BB962C8B-B14F-4D97-AF65-F5344CB8AC3E}">
        <p14:creationId xmlns:p14="http://schemas.microsoft.com/office/powerpoint/2010/main" xmlns="" val="21315662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D35D1B5-AD97-45ED-A1EF-95C7E4540A5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84F64C81-1A2B-4640-BE0A-C0A667BE4D64}"/>
              </a:ext>
            </a:extLst>
          </p:cNvPr>
          <p:cNvSpPr>
            <a:spLocks noGrp="1"/>
          </p:cNvSpPr>
          <p:nvPr>
            <p:ph idx="1"/>
          </p:nvPr>
        </p:nvSpPr>
        <p:spPr/>
        <p:txBody>
          <a:bodyPr>
            <a:normAutofit/>
          </a:bodyPr>
          <a:lstStyle/>
          <a:p>
            <a:pPr marL="0" indent="0" algn="just">
              <a:lnSpc>
                <a:spcPct val="150000"/>
              </a:lnSpc>
              <a:buNone/>
            </a:pPr>
            <a:r>
              <a:rPr lang="el-GR" dirty="0"/>
              <a:t>     Αρχικώς η Σύμβαση ορίζει ποιος κατά το περιεχόμενο της σύμβασης θεωρείται παιδί: κάθε άνθρωπος μικρότερος των δεκαοκτώ ετών, εκτός εάν η ενηλικίωση επέρχεται νωρίτερα, σύμφωνα με τη νομοθεσία που ισχύει σε κάθε κράτος. </a:t>
            </a:r>
          </a:p>
          <a:p>
            <a:pPr marL="0" indent="0" algn="just">
              <a:lnSpc>
                <a:spcPct val="150000"/>
              </a:lnSpc>
              <a:buNone/>
            </a:pPr>
            <a:r>
              <a:rPr lang="el-GR" dirty="0"/>
              <a:t>     Συνεπώς, καταλείπεται περιθώριο προσαρμογής της έννοιας που στεγάζεται κάτω από το σημαίνον </a:t>
            </a:r>
            <a:r>
              <a:rPr lang="el-GR" i="1" dirty="0"/>
              <a:t>παιδί </a:t>
            </a:r>
            <a:r>
              <a:rPr lang="el-GR" dirty="0"/>
              <a:t>στα δεδομένα κάθε κράτους.</a:t>
            </a:r>
          </a:p>
        </p:txBody>
      </p:sp>
    </p:spTree>
    <p:extLst>
      <p:ext uri="{BB962C8B-B14F-4D97-AF65-F5344CB8AC3E}">
        <p14:creationId xmlns:p14="http://schemas.microsoft.com/office/powerpoint/2010/main" xmlns="" val="471720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92B613A-A3A1-4D25-BD6E-87B6E430D4B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61AB07D9-6F3A-42BB-A70F-DE483C0FA816}"/>
              </a:ext>
            </a:extLst>
          </p:cNvPr>
          <p:cNvSpPr>
            <a:spLocks noGrp="1"/>
          </p:cNvSpPr>
          <p:nvPr>
            <p:ph idx="1"/>
          </p:nvPr>
        </p:nvSpPr>
        <p:spPr/>
        <p:txBody>
          <a:bodyPr/>
          <a:lstStyle/>
          <a:p>
            <a:pPr marL="0" indent="0" algn="just">
              <a:lnSpc>
                <a:spcPct val="150000"/>
              </a:lnSpc>
              <a:buNone/>
            </a:pPr>
            <a:r>
              <a:rPr lang="el-GR" dirty="0"/>
              <a:t>   Η αναφορά στο δέκατο όγδοο έτος της ηλικίας διατηρεί την σημασία της: Κάθε κράτος μπορεί μεν να διαφοροποιεί το περιεχόμενο της έννοιας με βάση την ηλικία, αλλά η διαφοροποίηση αυτή δεν μπορεί σύμφωνα με την σύμβαση να απέχει σημαντικά από την ενδεικτική ως άνω ηλικία.</a:t>
            </a:r>
          </a:p>
          <a:p>
            <a:endParaRPr lang="el-GR" dirty="0"/>
          </a:p>
        </p:txBody>
      </p:sp>
    </p:spTree>
    <p:extLst>
      <p:ext uri="{BB962C8B-B14F-4D97-AF65-F5344CB8AC3E}">
        <p14:creationId xmlns:p14="http://schemas.microsoft.com/office/powerpoint/2010/main" xmlns="" val="28195281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771A8F0-5704-4C98-8E36-89685A88D1D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F29C044B-5B8E-43C4-AFF0-B5680AD6CBF0}"/>
              </a:ext>
            </a:extLst>
          </p:cNvPr>
          <p:cNvSpPr>
            <a:spLocks noGrp="1"/>
          </p:cNvSpPr>
          <p:nvPr>
            <p:ph idx="1"/>
          </p:nvPr>
        </p:nvSpPr>
        <p:spPr/>
        <p:txBody>
          <a:bodyPr/>
          <a:lstStyle/>
          <a:p>
            <a:pPr marL="0" indent="0" algn="just">
              <a:lnSpc>
                <a:spcPct val="150000"/>
              </a:lnSpc>
              <a:buNone/>
            </a:pPr>
            <a:r>
              <a:rPr lang="el-GR" dirty="0"/>
              <a:t>   Περαιτέρω, η Σύμβαση προβλέπει την υποχρέωση των συμβαλλομένων κρατών να σέβονται τα δικαιώματα, που</a:t>
            </a:r>
            <a:r>
              <a:rPr lang="en-US" dirty="0"/>
              <a:t> </a:t>
            </a:r>
            <a:r>
              <a:rPr lang="el-GR" dirty="0"/>
              <a:t>αναφέρονται στην παρούσα Σύμβαση και να τα εγγυώνται σε κάθε παιδί που – σύμφωνα με την </a:t>
            </a:r>
            <a:r>
              <a:rPr lang="el-GR" i="1" dirty="0"/>
              <a:t>αρχή της </a:t>
            </a:r>
            <a:r>
              <a:rPr lang="el-GR" i="1" dirty="0" err="1"/>
              <a:t>εδαφικότητας</a:t>
            </a:r>
            <a:r>
              <a:rPr lang="el-GR" i="1" dirty="0"/>
              <a:t> </a:t>
            </a:r>
            <a:r>
              <a:rPr lang="el-GR" dirty="0"/>
              <a:t>- υπάγεται στη δικαιοδοσία τους</a:t>
            </a:r>
            <a:r>
              <a:rPr lang="en-US" dirty="0"/>
              <a:t>,</a:t>
            </a:r>
            <a:r>
              <a:rPr lang="el-GR" dirty="0"/>
              <a:t> δίχως καμία διάκριση. </a:t>
            </a:r>
          </a:p>
        </p:txBody>
      </p:sp>
    </p:spTree>
    <p:extLst>
      <p:ext uri="{BB962C8B-B14F-4D97-AF65-F5344CB8AC3E}">
        <p14:creationId xmlns:p14="http://schemas.microsoft.com/office/powerpoint/2010/main" xmlns="" val="34540009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6B749BC-C0DA-42CC-9C7F-B2BD7E723B61}"/>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FCD20471-4E38-430A-BDB5-28D663AAA728}"/>
              </a:ext>
            </a:extLst>
          </p:cNvPr>
          <p:cNvSpPr>
            <a:spLocks noGrp="1"/>
          </p:cNvSpPr>
          <p:nvPr>
            <p:ph idx="1"/>
          </p:nvPr>
        </p:nvSpPr>
        <p:spPr/>
        <p:txBody>
          <a:bodyPr>
            <a:normAutofit fontScale="92500"/>
          </a:bodyPr>
          <a:lstStyle/>
          <a:p>
            <a:pPr marL="0" indent="0" algn="just">
              <a:lnSpc>
                <a:spcPct val="150000"/>
              </a:lnSpc>
              <a:buNone/>
            </a:pPr>
            <a:r>
              <a:rPr lang="en-US" dirty="0"/>
              <a:t> </a:t>
            </a:r>
            <a:r>
              <a:rPr lang="el-GR" dirty="0"/>
              <a:t>    Επισημαίνεται ότι η αρχή της </a:t>
            </a:r>
            <a:r>
              <a:rPr lang="el-GR" dirty="0" err="1"/>
              <a:t>εδαφικότητας</a:t>
            </a:r>
            <a:r>
              <a:rPr lang="el-GR" dirty="0"/>
              <a:t> ορίζει ως χώρα ή επικράτεια είναι την γεωγραφική περιοχή, εντός της οποίας ασκείται η </a:t>
            </a:r>
            <a:r>
              <a:rPr lang="el-GR" i="1" dirty="0"/>
              <a:t>εξουσία ενός κράτους επί των προσώπων που βρίσκονται μέσα σε αυτήν</a:t>
            </a:r>
            <a:r>
              <a:rPr lang="el-GR" dirty="0"/>
              <a:t>.</a:t>
            </a:r>
          </a:p>
          <a:p>
            <a:pPr marL="0" indent="0" algn="just">
              <a:lnSpc>
                <a:spcPct val="150000"/>
              </a:lnSpc>
              <a:buNone/>
            </a:pPr>
            <a:r>
              <a:rPr lang="el-GR" dirty="0"/>
              <a:t>     Εξάλλου, εξουσία ενός κράτους καλείται η ικανότητά του να επιβάλλει την θέλησή του επί των ατόμων που διαβιούν στην επικράτειά του. Αυτό το επιχειρεί είτε με την πειθώ είτε με εξαναγκασμό. Το δίκαιο αποτελεί το μέσο επιβολής της κρατικής θέλησης. </a:t>
            </a:r>
          </a:p>
        </p:txBody>
      </p:sp>
    </p:spTree>
    <p:extLst>
      <p:ext uri="{BB962C8B-B14F-4D97-AF65-F5344CB8AC3E}">
        <p14:creationId xmlns:p14="http://schemas.microsoft.com/office/powerpoint/2010/main" xmlns="" val="2087454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95940D5-CE91-481A-86EA-D8827528DD4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BC005641-7DA2-4E82-AEB5-38581D2798E1}"/>
              </a:ext>
            </a:extLst>
          </p:cNvPr>
          <p:cNvSpPr>
            <a:spLocks noGrp="1"/>
          </p:cNvSpPr>
          <p:nvPr>
            <p:ph idx="1"/>
          </p:nvPr>
        </p:nvSpPr>
        <p:spPr/>
        <p:txBody>
          <a:bodyPr>
            <a:normAutofit fontScale="92500"/>
          </a:bodyPr>
          <a:lstStyle/>
          <a:p>
            <a:pPr marL="0" indent="0" algn="just">
              <a:lnSpc>
                <a:spcPct val="150000"/>
              </a:lnSpc>
              <a:buNone/>
            </a:pPr>
            <a:r>
              <a:rPr lang="el-GR" dirty="0"/>
              <a:t>    Στην Σύμβαση  ορίζεται ότι σε όλες τις αποφάσεις που αφορούν τα παιδιά, είτε αυτές λαμβάνονται από δημόσιους ή ιδιωτικούς οργανισμούς κοινωνικής  προστασίας, είτε από τα δικαστήρια, τις διοικητικές αρχές ή από το νομοθέτη, πρέπει να λαμβάνεται πρωτίστως υπόψη </a:t>
            </a:r>
            <a:r>
              <a:rPr lang="el-GR" i="1" dirty="0"/>
              <a:t>το συμφέρον του παιδιού. </a:t>
            </a:r>
            <a:r>
              <a:rPr lang="el-GR" dirty="0"/>
              <a:t>Το "συμφέρον του τέκνου" συνιστά αόριστη νομική έννοια, η οποία εξειδικεύεται σε κάθε συγκεκριμένη περίπτωση από τους αρμόδιους λειτουργούς και εν τέλει από τα δικαστήρια.</a:t>
            </a:r>
          </a:p>
          <a:p>
            <a:pPr marL="0" indent="0" algn="just">
              <a:lnSpc>
                <a:spcPct val="150000"/>
              </a:lnSpc>
              <a:buNone/>
            </a:pPr>
            <a:endParaRPr lang="el-GR" i="1" dirty="0"/>
          </a:p>
          <a:p>
            <a:pPr marL="0" indent="0" algn="just">
              <a:lnSpc>
                <a:spcPct val="150000"/>
              </a:lnSpc>
              <a:buNone/>
            </a:pPr>
            <a:endParaRPr lang="el-GR" i="1" dirty="0"/>
          </a:p>
          <a:p>
            <a:pPr marL="0" indent="0" algn="just">
              <a:lnSpc>
                <a:spcPct val="150000"/>
              </a:lnSpc>
              <a:buNone/>
            </a:pPr>
            <a:endParaRPr lang="el-GR" dirty="0"/>
          </a:p>
        </p:txBody>
      </p:sp>
    </p:spTree>
    <p:extLst>
      <p:ext uri="{BB962C8B-B14F-4D97-AF65-F5344CB8AC3E}">
        <p14:creationId xmlns:p14="http://schemas.microsoft.com/office/powerpoint/2010/main" xmlns="" val="21029573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3AE23A8-1BC0-4028-91A4-D25707920BA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AA3F63B0-4129-465D-A807-78437365243C}"/>
              </a:ext>
            </a:extLst>
          </p:cNvPr>
          <p:cNvSpPr>
            <a:spLocks noGrp="1"/>
          </p:cNvSpPr>
          <p:nvPr>
            <p:ph idx="1"/>
          </p:nvPr>
        </p:nvSpPr>
        <p:spPr/>
        <p:txBody>
          <a:bodyPr>
            <a:normAutofit fontScale="92500" lnSpcReduction="10000"/>
          </a:bodyPr>
          <a:lstStyle/>
          <a:p>
            <a:pPr marL="0" indent="0" algn="just">
              <a:lnSpc>
                <a:spcPct val="150000"/>
              </a:lnSpc>
              <a:buNone/>
            </a:pPr>
            <a:r>
              <a:rPr lang="el-GR" dirty="0"/>
              <a:t>   Με γνώμονα το συμφέρον του παιδιού, όπως αυτό διακηρύσσεται από την Σύμβαση, τα ελληνικά δικαστήρια έχουν κρίνει, μεταξύ άλλων ότι:  </a:t>
            </a:r>
          </a:p>
          <a:p>
            <a:pPr marL="0" indent="0" algn="just">
              <a:lnSpc>
                <a:spcPct val="150000"/>
              </a:lnSpc>
              <a:buNone/>
            </a:pPr>
            <a:r>
              <a:rPr lang="el-GR" dirty="0"/>
              <a:t>    - Ο νομοθέτης μπορεί να επεκτείνει τη διάρκεια της υποχρεωτικής εκπαιδεύσεως σε οποιαδήποτε βαθμίδα της, συμπεριλαμβανομένης και της προσχολικής εκπαίδευσης, αρκεί να διασφαλίζονται τα συμφέροντα του παιδιού, ιδιαίτερα στους τομείς της ασφάλειας και της υγείας. </a:t>
            </a:r>
          </a:p>
          <a:p>
            <a:pPr marL="0" indent="0" algn="just">
              <a:lnSpc>
                <a:spcPct val="150000"/>
              </a:lnSpc>
              <a:buNone/>
            </a:pPr>
            <a:r>
              <a:rPr lang="el-GR" dirty="0"/>
              <a:t>   </a:t>
            </a:r>
          </a:p>
        </p:txBody>
      </p:sp>
    </p:spTree>
    <p:extLst>
      <p:ext uri="{BB962C8B-B14F-4D97-AF65-F5344CB8AC3E}">
        <p14:creationId xmlns:p14="http://schemas.microsoft.com/office/powerpoint/2010/main" xmlns="" val="13396510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89AADF6-7C12-471C-859A-C1F498452D1D}"/>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xmlns="" id="{7EC93465-9F32-4AB5-B813-AC63B53B6675}"/>
              </a:ext>
            </a:extLst>
          </p:cNvPr>
          <p:cNvSpPr>
            <a:spLocks noGrp="1"/>
          </p:cNvSpPr>
          <p:nvPr>
            <p:ph idx="1"/>
          </p:nvPr>
        </p:nvSpPr>
        <p:spPr/>
        <p:txBody>
          <a:bodyPr>
            <a:normAutofit/>
          </a:bodyPr>
          <a:lstStyle/>
          <a:p>
            <a:pPr marL="0" indent="0" algn="just">
              <a:lnSpc>
                <a:spcPct val="150000"/>
              </a:lnSpc>
              <a:buNone/>
            </a:pPr>
            <a:r>
              <a:rPr lang="el-GR" dirty="0"/>
              <a:t>   - </a:t>
            </a:r>
            <a:r>
              <a:rPr lang="el-GR" i="1" dirty="0"/>
              <a:t>Γονική μέριμνα</a:t>
            </a:r>
            <a:r>
              <a:rPr lang="el-GR" dirty="0"/>
              <a:t>: σε περίπτωση διακοπής της έγγαμης συμβίω­σης και δημιουργίας χωριστής εγκατάστασης, η άσκηση της γονικής μέριμνας ανήλικου τέκνου ρυθμίζεται από το δικα­στήριο με κατευθυντήρια γραμμή το συμφέρον του τέκνου· ανάλογα με την ωριμότητά του ζητείται και συνεκτιμάται η γνώμη του ανήλικου τέκνου, εφόσον έχει διαμορφωθεί φυ­σιολογικά και αβίαστα·</a:t>
            </a:r>
          </a:p>
        </p:txBody>
      </p:sp>
    </p:spTree>
    <p:extLst>
      <p:ext uri="{BB962C8B-B14F-4D97-AF65-F5344CB8AC3E}">
        <p14:creationId xmlns:p14="http://schemas.microsoft.com/office/powerpoint/2010/main" xmlns="" val="30046091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D613C52-88A8-4C50-8408-C9A579A1566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030B54C3-76B2-4E5B-B5B4-B0BC9B8983E0}"/>
              </a:ext>
            </a:extLst>
          </p:cNvPr>
          <p:cNvSpPr>
            <a:spLocks noGrp="1"/>
          </p:cNvSpPr>
          <p:nvPr>
            <p:ph idx="1"/>
          </p:nvPr>
        </p:nvSpPr>
        <p:spPr/>
        <p:txBody>
          <a:bodyPr>
            <a:normAutofit lnSpcReduction="10000"/>
          </a:bodyPr>
          <a:lstStyle/>
          <a:p>
            <a:pPr marL="0" indent="0" algn="just">
              <a:lnSpc>
                <a:spcPct val="150000"/>
              </a:lnSpc>
              <a:buNone/>
            </a:pPr>
            <a:r>
              <a:rPr lang="el-GR" dirty="0"/>
              <a:t>   Το δικαστήριο λαμβάνει, ακόμη, υπό­ψη του τους δεσμούς του ανηλίκου με τους γονείς του και τις ενδεχόμενες συμφωνίες τους χωρίς διακρίσεις εξαιτίας του φύλου, της κοινωνικής προέλευσης ή της περιουσίας· κριτήρια προσδιορισμού του συμφέροντος του τέκνου απο­τελούν οι ικανότητες των γονέων, το επάγγελμά τους, η κοι­νωνική δράση τους, η ικανότητα αντιμετώπισης των θεμά­των των νέων και η σταθερότητα των συνθηκών ανάπτυξης του τέκνου.</a:t>
            </a:r>
          </a:p>
        </p:txBody>
      </p:sp>
    </p:spTree>
    <p:extLst>
      <p:ext uri="{BB962C8B-B14F-4D97-AF65-F5344CB8AC3E}">
        <p14:creationId xmlns:p14="http://schemas.microsoft.com/office/powerpoint/2010/main" xmlns="" val="17795349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3C9B0A4-6E2A-4016-AD39-EDA8661F99A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AD0DB121-9B92-467E-A717-5C8FA6DE984F}"/>
              </a:ext>
            </a:extLst>
          </p:cNvPr>
          <p:cNvSpPr>
            <a:spLocks noGrp="1"/>
          </p:cNvSpPr>
          <p:nvPr>
            <p:ph idx="1"/>
          </p:nvPr>
        </p:nvSpPr>
        <p:spPr/>
        <p:txBody>
          <a:bodyPr/>
          <a:lstStyle/>
          <a:p>
            <a:pPr marL="0" indent="0" algn="just">
              <a:lnSpc>
                <a:spcPct val="150000"/>
              </a:lnSpc>
              <a:buNone/>
            </a:pPr>
            <a:r>
              <a:rPr lang="el-GR" dirty="0"/>
              <a:t>    - </a:t>
            </a:r>
            <a:r>
              <a:rPr lang="el-GR" i="1" dirty="0"/>
              <a:t>Η επιμέλεια </a:t>
            </a:r>
            <a:r>
              <a:rPr lang="el-GR" dirty="0"/>
              <a:t>περιλαμβάνει το δικαίωμα καθορισμού του τόπου δια­μονής του ανήλικου τέκνου· η μεταφορά του τέκνου στο εξω­τερικό από τον γονέα που έχει την επιμέλειά του μπορεί να θεμελιώσει δικαίωμα του άλλου γονέα να ζητήσει την ανά­θεσή της σ` αυτόν στα πλαίσια του συμφέροντος του τέκνου.</a:t>
            </a:r>
          </a:p>
          <a:p>
            <a:endParaRPr lang="el-GR" dirty="0"/>
          </a:p>
        </p:txBody>
      </p:sp>
    </p:spTree>
    <p:extLst>
      <p:ext uri="{BB962C8B-B14F-4D97-AF65-F5344CB8AC3E}">
        <p14:creationId xmlns:p14="http://schemas.microsoft.com/office/powerpoint/2010/main" xmlns="" val="299155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4C5660F-3947-403A-B097-FAB14B284D8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26BE2AB3-1CBB-4225-AFD4-D4080C79D808}"/>
              </a:ext>
            </a:extLst>
          </p:cNvPr>
          <p:cNvSpPr>
            <a:spLocks noGrp="1"/>
          </p:cNvSpPr>
          <p:nvPr>
            <p:ph idx="1"/>
          </p:nvPr>
        </p:nvSpPr>
        <p:spPr/>
        <p:txBody>
          <a:bodyPr/>
          <a:lstStyle/>
          <a:p>
            <a:pPr marL="0" indent="0" algn="just">
              <a:lnSpc>
                <a:spcPct val="150000"/>
              </a:lnSpc>
              <a:buNone/>
            </a:pPr>
            <a:r>
              <a:rPr lang="el-GR" dirty="0"/>
              <a:t>    - Η νομολογία των δικαστηρίων </a:t>
            </a:r>
            <a:r>
              <a:rPr lang="el-GR" i="1" dirty="0"/>
              <a:t>ως προς την επικοινωνία </a:t>
            </a:r>
            <a:r>
              <a:rPr lang="el-GR" dirty="0"/>
              <a:t>έχει δεχθεί ότι αν ο γονέας που έχει την επιμέλεια του ανήλικου τέκνου το μεταφέρει σε άλλη χώρα της επιλογής του, ο άλλος γονέας δικαιούται, στο πλαίσιο της άσκησης του δικαιώματος επικοινωνίας, να το μεταφέρει στην Ελλάδα για το χρονικό διάστημα που θα καθορίζει η απόφαση του δικαστηρίου.</a:t>
            </a:r>
          </a:p>
          <a:p>
            <a:pPr marL="0" indent="0">
              <a:buNone/>
            </a:pPr>
            <a:endParaRPr lang="el-GR" dirty="0"/>
          </a:p>
        </p:txBody>
      </p:sp>
    </p:spTree>
    <p:extLst>
      <p:ext uri="{BB962C8B-B14F-4D97-AF65-F5344CB8AC3E}">
        <p14:creationId xmlns:p14="http://schemas.microsoft.com/office/powerpoint/2010/main" xmlns="" val="1014606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Τίτλος 1">
            <a:extLst>
              <a:ext uri="{FF2B5EF4-FFF2-40B4-BE49-F238E27FC236}">
                <a16:creationId xmlns:a16="http://schemas.microsoft.com/office/drawing/2014/main" xmlns="" id="{128E440E-0687-46EB-81BC-0976DBB3048B}"/>
              </a:ext>
            </a:extLst>
          </p:cNvPr>
          <p:cNvSpPr>
            <a:spLocks noGrp="1"/>
          </p:cNvSpPr>
          <p:nvPr>
            <p:ph type="title"/>
          </p:nvPr>
        </p:nvSpPr>
        <p:spPr>
          <a:xfrm>
            <a:off x="964035" y="356736"/>
            <a:ext cx="10515600" cy="1325563"/>
          </a:xfrm>
        </p:spPr>
        <p:txBody>
          <a:bodyPr>
            <a:normAutofit/>
          </a:bodyPr>
          <a:lstStyle/>
          <a:p>
            <a:pPr algn="ctr"/>
            <a:r>
              <a:rPr lang="el-GR" altLang="el-GR" dirty="0"/>
              <a:t>Το διεθνές δίκαιο</a:t>
            </a:r>
          </a:p>
        </p:txBody>
      </p:sp>
      <p:sp>
        <p:nvSpPr>
          <p:cNvPr id="16387" name="Θέση περιεχομένου 2">
            <a:extLst>
              <a:ext uri="{FF2B5EF4-FFF2-40B4-BE49-F238E27FC236}">
                <a16:creationId xmlns:a16="http://schemas.microsoft.com/office/drawing/2014/main" xmlns="" id="{736F3EC3-69F7-4E5E-A95C-F72049102125}"/>
              </a:ext>
            </a:extLst>
          </p:cNvPr>
          <p:cNvSpPr>
            <a:spLocks noGrp="1"/>
          </p:cNvSpPr>
          <p:nvPr>
            <p:ph idx="1"/>
          </p:nvPr>
        </p:nvSpPr>
        <p:spPr/>
        <p:txBody>
          <a:bodyPr>
            <a:normAutofit/>
          </a:bodyPr>
          <a:lstStyle/>
          <a:p>
            <a:pPr marL="0" indent="0" algn="just">
              <a:lnSpc>
                <a:spcPct val="150000"/>
              </a:lnSpc>
              <a:buNone/>
            </a:pPr>
            <a:r>
              <a:rPr lang="el-GR" altLang="el-GR" dirty="0"/>
              <a:t>      Σε αντίθεση προς το εσωτερικό δίκαιο που θεσπίζεται ή αναγνωρίζεται από κάθε ξεχωριστό κράτος για να ισχύει στο ίδιο το κράτος και μόνο, το διεθνές δίκαιο θεσπίζεται ή αναγνωρίζεται από δύο ή περισσότερα κράτη.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DA81BFF-D9B7-496D-9393-11FDF1C7BBE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4A67756A-A19C-4E88-93ED-4355C9C8F8B8}"/>
              </a:ext>
            </a:extLst>
          </p:cNvPr>
          <p:cNvSpPr>
            <a:spLocks noGrp="1"/>
          </p:cNvSpPr>
          <p:nvPr>
            <p:ph idx="1"/>
          </p:nvPr>
        </p:nvSpPr>
        <p:spPr/>
        <p:txBody>
          <a:bodyPr>
            <a:normAutofit fontScale="85000" lnSpcReduction="20000"/>
          </a:bodyPr>
          <a:lstStyle/>
          <a:p>
            <a:pPr marL="0" indent="0" algn="just">
              <a:lnSpc>
                <a:spcPct val="170000"/>
              </a:lnSpc>
              <a:buNone/>
            </a:pPr>
            <a:r>
              <a:rPr lang="el-GR" dirty="0"/>
              <a:t>   Κατά την Σύμβαση τα συμβαλλόμενα κράτη υποχρεούνται να εξασφαλίζουν στο παιδί την  αναγκαία προστασία και φροντίδα, </a:t>
            </a:r>
            <a:r>
              <a:rPr lang="el-GR" i="1" dirty="0"/>
              <a:t>λαμβάνοντας υπόψη τα δικαιώματα και τις υποχρεώσεις των γονέων του</a:t>
            </a:r>
            <a:r>
              <a:rPr lang="el-GR" dirty="0"/>
              <a:t>, των επιτρόπων του ή των άλλων προσώπων που είναι νόμιμα υπεύθυνοι γι’ αυτό, και παίρνουν για το σκοπό αυτόν όλα τα κατάλληλα νομοθετικά και διοικητικά μέτρα.</a:t>
            </a:r>
          </a:p>
          <a:p>
            <a:pPr algn="just">
              <a:lnSpc>
                <a:spcPct val="170000"/>
              </a:lnSpc>
            </a:pPr>
            <a:endParaRPr lang="el-GR" dirty="0"/>
          </a:p>
          <a:p>
            <a:pPr marL="0" indent="0" algn="just">
              <a:lnSpc>
                <a:spcPct val="170000"/>
              </a:lnSpc>
              <a:buNone/>
            </a:pPr>
            <a:r>
              <a:rPr lang="el-GR" dirty="0"/>
              <a:t>     </a:t>
            </a:r>
          </a:p>
        </p:txBody>
      </p:sp>
    </p:spTree>
    <p:extLst>
      <p:ext uri="{BB962C8B-B14F-4D97-AF65-F5344CB8AC3E}">
        <p14:creationId xmlns:p14="http://schemas.microsoft.com/office/powerpoint/2010/main" xmlns="" val="24919503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3ADE32E-095D-4386-9197-04FBFFC1947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FBA8DC16-9F9B-4C87-9D8F-FEDD9C877C86}"/>
              </a:ext>
            </a:extLst>
          </p:cNvPr>
          <p:cNvSpPr>
            <a:spLocks noGrp="1"/>
          </p:cNvSpPr>
          <p:nvPr>
            <p:ph idx="1"/>
          </p:nvPr>
        </p:nvSpPr>
        <p:spPr/>
        <p:txBody>
          <a:bodyPr>
            <a:normAutofit fontScale="92500" lnSpcReduction="10000"/>
          </a:bodyPr>
          <a:lstStyle/>
          <a:p>
            <a:pPr marL="0" indent="0" algn="just">
              <a:lnSpc>
                <a:spcPct val="160000"/>
              </a:lnSpc>
              <a:buNone/>
            </a:pPr>
            <a:r>
              <a:rPr lang="el-GR" dirty="0"/>
              <a:t>    Επίσης, διαλαμβάνεται ότι τα συμβαλλόμενα κράτη πρέπει να μεριμνούν ώστε η λειτουργία των οργανισμών,  των υπηρεσιών και των ιδρυμάτων που αναλαμβάνουν παιδιά και που είναι υπεύθυνα για την προστασία τους να είναι σύμφωνη με τους κανόνες που έχουν θεσπιστεί από τις αρμόδιες αρχές, ιδιαίτερα στον τομέα της </a:t>
            </a:r>
            <a:r>
              <a:rPr lang="el-GR" i="1" dirty="0"/>
              <a:t>ασφάλειας</a:t>
            </a:r>
            <a:r>
              <a:rPr lang="el-GR" dirty="0"/>
              <a:t> και της </a:t>
            </a:r>
            <a:r>
              <a:rPr lang="el-GR" i="1" dirty="0"/>
              <a:t>υγείας</a:t>
            </a:r>
            <a:r>
              <a:rPr lang="el-GR" dirty="0"/>
              <a:t> και σε ό,τι αφορά τον </a:t>
            </a:r>
            <a:r>
              <a:rPr lang="el-GR" i="1" dirty="0"/>
              <a:t>αριθμό</a:t>
            </a:r>
            <a:r>
              <a:rPr lang="el-GR" dirty="0"/>
              <a:t> και την </a:t>
            </a:r>
            <a:r>
              <a:rPr lang="el-GR" i="1" dirty="0"/>
              <a:t>αρμοδιότητα</a:t>
            </a:r>
            <a:r>
              <a:rPr lang="el-GR" dirty="0"/>
              <a:t> του </a:t>
            </a:r>
            <a:r>
              <a:rPr lang="el-GR" i="1" dirty="0"/>
              <a:t>προσωπικού</a:t>
            </a:r>
            <a:r>
              <a:rPr lang="el-GR" dirty="0"/>
              <a:t> τους, καθώς και την </a:t>
            </a:r>
            <a:r>
              <a:rPr lang="el-GR" i="1" dirty="0"/>
              <a:t>ύπαρξη </a:t>
            </a:r>
            <a:r>
              <a:rPr lang="el-GR" dirty="0"/>
              <a:t>μιας</a:t>
            </a:r>
            <a:r>
              <a:rPr lang="el-GR" i="1" dirty="0"/>
              <a:t> κατάλληλης εποπτείας</a:t>
            </a:r>
            <a:r>
              <a:rPr lang="el-GR" dirty="0"/>
              <a:t>.</a:t>
            </a:r>
          </a:p>
          <a:p>
            <a:pPr algn="just">
              <a:lnSpc>
                <a:spcPct val="160000"/>
              </a:lnSpc>
            </a:pPr>
            <a:endParaRPr lang="el-GR" dirty="0"/>
          </a:p>
        </p:txBody>
      </p:sp>
    </p:spTree>
    <p:extLst>
      <p:ext uri="{BB962C8B-B14F-4D97-AF65-F5344CB8AC3E}">
        <p14:creationId xmlns:p14="http://schemas.microsoft.com/office/powerpoint/2010/main" xmlns="" val="13327027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E47483D-B1D9-4D8F-BC18-6B63AEE5791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FE21B0E1-BE62-42E9-8B05-6558DBFA116F}"/>
              </a:ext>
            </a:extLst>
          </p:cNvPr>
          <p:cNvSpPr>
            <a:spLocks noGrp="1"/>
          </p:cNvSpPr>
          <p:nvPr>
            <p:ph idx="1"/>
          </p:nvPr>
        </p:nvSpPr>
        <p:spPr/>
        <p:txBody>
          <a:bodyPr>
            <a:normAutofit fontScale="77500" lnSpcReduction="20000"/>
          </a:bodyPr>
          <a:lstStyle/>
          <a:p>
            <a:pPr marL="0" indent="0" algn="just">
              <a:lnSpc>
                <a:spcPct val="150000"/>
              </a:lnSpc>
              <a:buNone/>
            </a:pPr>
            <a:r>
              <a:rPr lang="el-GR" dirty="0"/>
              <a:t>    Το τέταρτο άρθρο της Σύμβασης καθορίζει την υποχρέωση των κρατών να λαμβάνουν όλα τα νομοθετικά, διοικητικά και άλλα μέτρα που είναι αναγκαία για την εφαρμογή των αναγνωρισμένων στην παρούσα Σύμβαση δικαιωμάτων. Το κείμενο περαιτέρω διευκρινίζει ότι εξυπακούεται πως στην περίπτωση των οικονομικών, κοινωνικών και πολιτιστικών δικαιωμάτων, τα μέτρα αυτά δεν μπορούν παρά να κινούνται μέσα στα όρια των πόρων που διαθέτουν και, όπου είναι αναγκαίο, μέσα στα πλαίσια της διεθνούς συνεργασίας. </a:t>
            </a:r>
          </a:p>
          <a:p>
            <a:pPr marL="0" indent="0" algn="just">
              <a:lnSpc>
                <a:spcPct val="150000"/>
              </a:lnSpc>
              <a:buNone/>
            </a:pPr>
            <a:r>
              <a:rPr lang="el-GR" dirty="0"/>
              <a:t>   Η τελευταία επισήμανση αναδεικνύει την </a:t>
            </a:r>
            <a:r>
              <a:rPr lang="el-GR" b="1" dirty="0"/>
              <a:t>ιδιαίτερη διάσταση των δικαιωμάτων, ο σεβασμός των οποίων από μια πολιτεία προϋποθέτει την ύπαρξη πόρων</a:t>
            </a:r>
            <a:r>
              <a:rPr lang="el-GR" dirty="0"/>
              <a:t>.</a:t>
            </a:r>
          </a:p>
        </p:txBody>
      </p:sp>
    </p:spTree>
    <p:extLst>
      <p:ext uri="{BB962C8B-B14F-4D97-AF65-F5344CB8AC3E}">
        <p14:creationId xmlns:p14="http://schemas.microsoft.com/office/powerpoint/2010/main" xmlns="" val="12580972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7D42B22-A218-4238-BEF9-B0518057E88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AF3674DA-3961-4A3A-A808-C4D63B748BDC}"/>
              </a:ext>
            </a:extLst>
          </p:cNvPr>
          <p:cNvSpPr>
            <a:spLocks noGrp="1"/>
          </p:cNvSpPr>
          <p:nvPr>
            <p:ph idx="1"/>
          </p:nvPr>
        </p:nvSpPr>
        <p:spPr/>
        <p:txBody>
          <a:bodyPr>
            <a:normAutofit fontScale="92500" lnSpcReduction="20000"/>
          </a:bodyPr>
          <a:lstStyle/>
          <a:p>
            <a:pPr marL="0" indent="0" algn="just">
              <a:lnSpc>
                <a:spcPct val="150000"/>
              </a:lnSpc>
              <a:buNone/>
            </a:pPr>
            <a:r>
              <a:rPr lang="el-GR" dirty="0"/>
              <a:t>      Τα συμβαλλόμενα κράτη μεριμνούν ώστε το παιδί </a:t>
            </a:r>
            <a:r>
              <a:rPr lang="el-GR" b="1" dirty="0"/>
              <a:t>να μην αποχωρίζεται από τους γονείς του, παρά τη θέλησή τους,</a:t>
            </a:r>
            <a:r>
              <a:rPr lang="el-GR" dirty="0"/>
              <a:t> εκτός εάν οι αρμόδιες αρχές αποφασίσουν, με την επιφύλαξη δικαστικής αναθεώρησης και σύμφωνα με τους εφαρμοζόμενους νόμους και διαδικασίες, ότι ο χωρισμός αυτός είναι αναγκαίος για το συμφέρον του παιδιού. Μια τέτοια απόφαση μπορεί να είναι αναγκαία σε ειδικές περιπτώσεις, </a:t>
            </a:r>
            <a:r>
              <a:rPr lang="el-GR" b="1" dirty="0"/>
              <a:t>για παράδειγμα </a:t>
            </a:r>
            <a:r>
              <a:rPr lang="el-GR" dirty="0"/>
              <a:t>όταν οι γονείς κακομεταχειρίζονται ή παραμελούν το παιδί, ή όταν ζουν χωριστά και πρέπει να ληφθεί απόφαση σχετικά με τον τόπο διαμονής του παιδιού.</a:t>
            </a:r>
          </a:p>
          <a:p>
            <a:pPr algn="just">
              <a:lnSpc>
                <a:spcPct val="150000"/>
              </a:lnSpc>
            </a:pPr>
            <a:endParaRPr lang="el-GR" dirty="0"/>
          </a:p>
          <a:p>
            <a:endParaRPr lang="el-GR" dirty="0"/>
          </a:p>
        </p:txBody>
      </p:sp>
    </p:spTree>
    <p:extLst>
      <p:ext uri="{BB962C8B-B14F-4D97-AF65-F5344CB8AC3E}">
        <p14:creationId xmlns:p14="http://schemas.microsoft.com/office/powerpoint/2010/main" xmlns="" val="38349190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7857D58-E1E2-4E21-8CF2-CBD85F049C3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EB7E65A0-433A-4F7A-ACBE-1B331A7B1ECD}"/>
              </a:ext>
            </a:extLst>
          </p:cNvPr>
          <p:cNvSpPr>
            <a:spLocks noGrp="1"/>
          </p:cNvSpPr>
          <p:nvPr>
            <p:ph idx="1"/>
          </p:nvPr>
        </p:nvSpPr>
        <p:spPr/>
        <p:txBody>
          <a:bodyPr>
            <a:normAutofit fontScale="85000" lnSpcReduction="20000"/>
          </a:bodyPr>
          <a:lstStyle/>
          <a:p>
            <a:pPr marL="0" indent="0" algn="just">
              <a:lnSpc>
                <a:spcPct val="150000"/>
              </a:lnSpc>
              <a:buNone/>
            </a:pPr>
            <a:r>
              <a:rPr lang="el-GR" dirty="0"/>
              <a:t>    Σε όλες τις παραπάνω περιπτώσεις, όλα τα ενδιαφερόμενα μέρη πρέπει να έχουν τη δυνατότητα να συμμετέχουν στις διαδικασίες και να γνωστοποιούν τις απόψεις τους: Αρχή της ακρόασης. </a:t>
            </a:r>
          </a:p>
          <a:p>
            <a:pPr marL="0" indent="0" algn="just">
              <a:lnSpc>
                <a:spcPct val="150000"/>
              </a:lnSpc>
              <a:buNone/>
            </a:pPr>
            <a:r>
              <a:rPr lang="el-GR" dirty="0"/>
              <a:t>     </a:t>
            </a:r>
            <a:r>
              <a:rPr lang="el-GR" dirty="0" err="1"/>
              <a:t>Μηδενὶ</a:t>
            </a:r>
            <a:r>
              <a:rPr lang="el-GR" dirty="0"/>
              <a:t> δίκην </a:t>
            </a:r>
            <a:r>
              <a:rPr lang="el-GR" dirty="0" err="1"/>
              <a:t>δικάσῃς</a:t>
            </a:r>
            <a:r>
              <a:rPr lang="el-GR" dirty="0"/>
              <a:t> </a:t>
            </a:r>
            <a:r>
              <a:rPr lang="el-GR" dirty="0" err="1"/>
              <a:t>πρὶν</a:t>
            </a:r>
            <a:r>
              <a:rPr lang="el-GR" dirty="0"/>
              <a:t> </a:t>
            </a:r>
            <a:r>
              <a:rPr lang="el-GR" dirty="0" err="1"/>
              <a:t>ἀμφοῖν</a:t>
            </a:r>
            <a:r>
              <a:rPr lang="el-GR" dirty="0"/>
              <a:t> </a:t>
            </a:r>
            <a:r>
              <a:rPr lang="el-GR" dirty="0" err="1"/>
              <a:t>μῦθον</a:t>
            </a:r>
            <a:r>
              <a:rPr lang="el-GR" dirty="0"/>
              <a:t> </a:t>
            </a:r>
            <a:r>
              <a:rPr lang="el-GR" dirty="0" err="1"/>
              <a:t>ἀκούσῃς</a:t>
            </a:r>
            <a:r>
              <a:rPr lang="el-GR" dirty="0"/>
              <a:t>.</a:t>
            </a:r>
          </a:p>
          <a:p>
            <a:pPr marL="0" indent="0" algn="just">
              <a:lnSpc>
                <a:spcPct val="150000"/>
              </a:lnSpc>
              <a:buNone/>
            </a:pPr>
            <a:r>
              <a:rPr lang="el-GR" dirty="0"/>
              <a:t>   Τα συμβαλλόμενα κράτη σέβονται το δικαίωμα του παιδιού που ζει χωριστά από τους δύο γονείς του ή από τον έναν από αυτούς να διατηρεί κανονικά προσωπικές σχέσεις και να έχει άμεση επαφή με τους δύο γονείς του, εκτός εάν αυτό είναι αντίθετο με το συμφέρον του παιδιού.</a:t>
            </a:r>
          </a:p>
          <a:p>
            <a:endParaRPr lang="el-GR" dirty="0"/>
          </a:p>
          <a:p>
            <a:endParaRPr lang="el-GR" dirty="0"/>
          </a:p>
        </p:txBody>
      </p:sp>
    </p:spTree>
    <p:extLst>
      <p:ext uri="{BB962C8B-B14F-4D97-AF65-F5344CB8AC3E}">
        <p14:creationId xmlns:p14="http://schemas.microsoft.com/office/powerpoint/2010/main" xmlns="" val="14802095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endParaRPr lang="el-GR" dirty="0"/>
          </a:p>
          <a:p>
            <a:pPr>
              <a:buNone/>
            </a:pPr>
            <a:endParaRPr lang="el-GR" dirty="0"/>
          </a:p>
          <a:p>
            <a:pPr algn="ctr">
              <a:buNone/>
            </a:pPr>
            <a:r>
              <a:rPr lang="el-GR" dirty="0"/>
              <a:t>Σας ευχαριστώ για την προσοχή σας.</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8EE9740-981A-4622-8D7A-D618855E545A}"/>
              </a:ext>
            </a:extLst>
          </p:cNvPr>
          <p:cNvSpPr>
            <a:spLocks noGrp="1"/>
          </p:cNvSpPr>
          <p:nvPr>
            <p:ph type="title"/>
          </p:nvPr>
        </p:nvSpPr>
        <p:spPr/>
        <p:txBody>
          <a:bodyPr/>
          <a:lstStyle/>
          <a:p>
            <a:pPr algn="ctr"/>
            <a:r>
              <a:rPr lang="el-GR" dirty="0"/>
              <a:t>Το διεθνές δίκαιο</a:t>
            </a:r>
          </a:p>
        </p:txBody>
      </p:sp>
      <p:sp>
        <p:nvSpPr>
          <p:cNvPr id="3" name="Θέση περιεχομένου 2">
            <a:extLst>
              <a:ext uri="{FF2B5EF4-FFF2-40B4-BE49-F238E27FC236}">
                <a16:creationId xmlns:a16="http://schemas.microsoft.com/office/drawing/2014/main" xmlns="" id="{DFB3F195-A50B-431B-8534-0A10CE9ED63D}"/>
              </a:ext>
            </a:extLst>
          </p:cNvPr>
          <p:cNvSpPr>
            <a:spLocks noGrp="1"/>
          </p:cNvSpPr>
          <p:nvPr>
            <p:ph idx="1"/>
          </p:nvPr>
        </p:nvSpPr>
        <p:spPr/>
        <p:txBody>
          <a:bodyPr/>
          <a:lstStyle/>
          <a:p>
            <a:pPr marL="0" indent="0" algn="just">
              <a:lnSpc>
                <a:spcPct val="150000"/>
              </a:lnSpc>
              <a:buNone/>
            </a:pPr>
            <a:r>
              <a:rPr lang="el-GR" dirty="0"/>
              <a:t>  Το διεθνές δίκαιο διακρίνεται σε </a:t>
            </a:r>
            <a:r>
              <a:rPr lang="el-GR" b="1" dirty="0"/>
              <a:t>γενικό διεθνές </a:t>
            </a:r>
            <a:r>
              <a:rPr lang="el-GR" dirty="0"/>
              <a:t>δίκαιο, το  οποίο αναγνωρίζουν όλα ή σχεδόν όλα τα κράτη και σε </a:t>
            </a:r>
            <a:r>
              <a:rPr lang="el-GR" b="1" dirty="0"/>
              <a:t>ειδικό διεθνές </a:t>
            </a:r>
            <a:r>
              <a:rPr lang="el-GR" dirty="0"/>
              <a:t>δίκαιο που αναγνωρίζεται από ορισμένα μόνο κράτη. </a:t>
            </a:r>
          </a:p>
        </p:txBody>
      </p:sp>
    </p:spTree>
    <p:extLst>
      <p:ext uri="{BB962C8B-B14F-4D97-AF65-F5344CB8AC3E}">
        <p14:creationId xmlns:p14="http://schemas.microsoft.com/office/powerpoint/2010/main" xmlns="" val="2024244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8B753C9-6CC2-4C6E-95FB-163701E5E51A}"/>
              </a:ext>
            </a:extLst>
          </p:cNvPr>
          <p:cNvSpPr>
            <a:spLocks noGrp="1"/>
          </p:cNvSpPr>
          <p:nvPr>
            <p:ph type="title"/>
          </p:nvPr>
        </p:nvSpPr>
        <p:spPr/>
        <p:txBody>
          <a:bodyPr/>
          <a:lstStyle/>
          <a:p>
            <a:pPr algn="ctr"/>
            <a:r>
              <a:rPr lang="el-GR" dirty="0"/>
              <a:t>Το διεθνές δίκαιο</a:t>
            </a:r>
          </a:p>
        </p:txBody>
      </p:sp>
      <p:sp>
        <p:nvSpPr>
          <p:cNvPr id="3" name="Θέση περιεχομένου 2">
            <a:extLst>
              <a:ext uri="{FF2B5EF4-FFF2-40B4-BE49-F238E27FC236}">
                <a16:creationId xmlns:a16="http://schemas.microsoft.com/office/drawing/2014/main" xmlns="" id="{BE2A94E8-911A-4495-B79C-AA24D91D1ACB}"/>
              </a:ext>
            </a:extLst>
          </p:cNvPr>
          <p:cNvSpPr>
            <a:spLocks noGrp="1"/>
          </p:cNvSpPr>
          <p:nvPr>
            <p:ph idx="1"/>
          </p:nvPr>
        </p:nvSpPr>
        <p:spPr/>
        <p:txBody>
          <a:bodyPr>
            <a:normAutofit lnSpcReduction="10000"/>
          </a:bodyPr>
          <a:lstStyle/>
          <a:p>
            <a:pPr algn="just">
              <a:lnSpc>
                <a:spcPct val="150000"/>
              </a:lnSpc>
            </a:pPr>
            <a:r>
              <a:rPr lang="el-GR" dirty="0"/>
              <a:t> Το γενικό διεθνές δίκαιο είναι </a:t>
            </a:r>
            <a:r>
              <a:rPr lang="el-GR" b="1" dirty="0"/>
              <a:t>κατά κανόνα άγραφο </a:t>
            </a:r>
            <a:r>
              <a:rPr lang="el-GR" dirty="0"/>
              <a:t>και περιλαμβάνει </a:t>
            </a:r>
            <a:r>
              <a:rPr lang="el-GR" b="1" dirty="0"/>
              <a:t>τα διεθνή έθιμα </a:t>
            </a:r>
            <a:r>
              <a:rPr lang="el-GR" dirty="0"/>
              <a:t>(η ετεροδικία των διπλωματών, η αρχή της τήρησης των συμφωνημένων, η απαγόρευση της θανάτωσης και της κακομεταχείρισης των αιχμαλώτων πολέμου) </a:t>
            </a:r>
            <a:r>
              <a:rPr lang="el-GR" b="1" dirty="0"/>
              <a:t>και τις γενικές αρχές του διεθνούς δικαίου</a:t>
            </a:r>
            <a:r>
              <a:rPr lang="el-GR" dirty="0"/>
              <a:t> (η αναγνώριση της ισχύος του </a:t>
            </a:r>
            <a:r>
              <a:rPr lang="el-GR" dirty="0" err="1"/>
              <a:t>δεδικασμένου</a:t>
            </a:r>
            <a:r>
              <a:rPr lang="el-GR" dirty="0"/>
              <a:t> των δικαστικών αποφάσεων, η αρχή της ισότητας των κρατών). </a:t>
            </a:r>
          </a:p>
        </p:txBody>
      </p:sp>
    </p:spTree>
    <p:extLst>
      <p:ext uri="{BB962C8B-B14F-4D97-AF65-F5344CB8AC3E}">
        <p14:creationId xmlns:p14="http://schemas.microsoft.com/office/powerpoint/2010/main" xmlns="" val="3482070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A5BBBD8-F506-42F5-958E-6D571F6F9EBA}"/>
              </a:ext>
            </a:extLst>
          </p:cNvPr>
          <p:cNvSpPr>
            <a:spLocks noGrp="1"/>
          </p:cNvSpPr>
          <p:nvPr>
            <p:ph type="title"/>
          </p:nvPr>
        </p:nvSpPr>
        <p:spPr/>
        <p:txBody>
          <a:bodyPr/>
          <a:lstStyle/>
          <a:p>
            <a:pPr algn="ctr"/>
            <a:r>
              <a:rPr lang="el-GR" dirty="0"/>
              <a:t>Το διεθνές δίκαιο</a:t>
            </a:r>
          </a:p>
        </p:txBody>
      </p:sp>
      <p:sp>
        <p:nvSpPr>
          <p:cNvPr id="3" name="Θέση περιεχομένου 2">
            <a:extLst>
              <a:ext uri="{FF2B5EF4-FFF2-40B4-BE49-F238E27FC236}">
                <a16:creationId xmlns:a16="http://schemas.microsoft.com/office/drawing/2014/main" xmlns="" id="{A297A514-C551-4F5A-AC72-A35B751EC9E6}"/>
              </a:ext>
            </a:extLst>
          </p:cNvPr>
          <p:cNvSpPr>
            <a:spLocks noGrp="1"/>
          </p:cNvSpPr>
          <p:nvPr>
            <p:ph idx="1"/>
          </p:nvPr>
        </p:nvSpPr>
        <p:spPr/>
        <p:txBody>
          <a:bodyPr/>
          <a:lstStyle/>
          <a:p>
            <a:pPr marL="0" indent="0" algn="just">
              <a:lnSpc>
                <a:spcPct val="150000"/>
              </a:lnSpc>
              <a:buNone/>
            </a:pPr>
            <a:r>
              <a:rPr lang="el-GR" dirty="0"/>
              <a:t>    Το γραπτό (είτε ειδικό είτε γενικό) διεθνές δίκαιο περιλαμβάνεται στις διμερείς ή πολυμερείς </a:t>
            </a:r>
            <a:r>
              <a:rPr lang="el-GR" b="1" dirty="0"/>
              <a:t>διεθνείς συμβάσεις</a:t>
            </a:r>
            <a:r>
              <a:rPr lang="el-GR" dirty="0"/>
              <a:t>, συνθήκες, σύμφωνα, πρωτόκολλα, συμφωνίες κτλ..</a:t>
            </a:r>
          </a:p>
        </p:txBody>
      </p:sp>
    </p:spTree>
    <p:extLst>
      <p:ext uri="{BB962C8B-B14F-4D97-AF65-F5344CB8AC3E}">
        <p14:creationId xmlns:p14="http://schemas.microsoft.com/office/powerpoint/2010/main" xmlns="" val="996943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7AE041D-6557-416D-AAF3-AD87FEDA3269}"/>
              </a:ext>
            </a:extLst>
          </p:cNvPr>
          <p:cNvSpPr>
            <a:spLocks noGrp="1"/>
          </p:cNvSpPr>
          <p:nvPr>
            <p:ph type="title"/>
          </p:nvPr>
        </p:nvSpPr>
        <p:spPr/>
        <p:txBody>
          <a:bodyPr/>
          <a:lstStyle/>
          <a:p>
            <a:pPr algn="ctr"/>
            <a:r>
              <a:rPr lang="el-GR" dirty="0"/>
              <a:t>Το διεθνές δίκαιο</a:t>
            </a:r>
          </a:p>
        </p:txBody>
      </p:sp>
      <p:sp>
        <p:nvSpPr>
          <p:cNvPr id="3" name="Θέση περιεχομένου 2">
            <a:extLst>
              <a:ext uri="{FF2B5EF4-FFF2-40B4-BE49-F238E27FC236}">
                <a16:creationId xmlns:a16="http://schemas.microsoft.com/office/drawing/2014/main" xmlns="" id="{87D7A781-108C-4146-8DA7-D86363447FFF}"/>
              </a:ext>
            </a:extLst>
          </p:cNvPr>
          <p:cNvSpPr>
            <a:spLocks noGrp="1"/>
          </p:cNvSpPr>
          <p:nvPr>
            <p:ph idx="1"/>
          </p:nvPr>
        </p:nvSpPr>
        <p:spPr/>
        <p:txBody>
          <a:bodyPr>
            <a:normAutofit/>
          </a:bodyPr>
          <a:lstStyle/>
          <a:p>
            <a:pPr marL="0" indent="0" algn="just">
              <a:lnSpc>
                <a:spcPct val="150000"/>
              </a:lnSpc>
              <a:buNone/>
            </a:pPr>
            <a:r>
              <a:rPr lang="el-GR" dirty="0"/>
              <a:t>    Σύμφωνα με το άρθρο 28 παρ.1 του Συντάγματος οι κανόνες του διεθνούς δικαίου υπερισχύουν των κανόνων του εσωτερικού δικαίου (τυπικών νόμων, κανονιστικών διοικητικών πράξεων κτλ.). </a:t>
            </a:r>
          </a:p>
        </p:txBody>
      </p:sp>
    </p:spTree>
    <p:extLst>
      <p:ext uri="{BB962C8B-B14F-4D97-AF65-F5344CB8AC3E}">
        <p14:creationId xmlns:p14="http://schemas.microsoft.com/office/powerpoint/2010/main" xmlns="" val="2944489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7EBD2A2-9C30-4568-9394-E5E9F8E5495B}"/>
              </a:ext>
            </a:extLst>
          </p:cNvPr>
          <p:cNvSpPr>
            <a:spLocks noGrp="1"/>
          </p:cNvSpPr>
          <p:nvPr>
            <p:ph type="title"/>
          </p:nvPr>
        </p:nvSpPr>
        <p:spPr/>
        <p:txBody>
          <a:bodyPr/>
          <a:lstStyle/>
          <a:p>
            <a:pPr algn="ctr"/>
            <a:r>
              <a:rPr lang="el-GR" dirty="0"/>
              <a:t>Το διεθνές δίκαιο</a:t>
            </a:r>
          </a:p>
        </p:txBody>
      </p:sp>
      <p:sp>
        <p:nvSpPr>
          <p:cNvPr id="3" name="Θέση περιεχομένου 2">
            <a:extLst>
              <a:ext uri="{FF2B5EF4-FFF2-40B4-BE49-F238E27FC236}">
                <a16:creationId xmlns:a16="http://schemas.microsoft.com/office/drawing/2014/main" xmlns="" id="{93946AF0-8101-4E69-B3CC-0F9F2851C5AA}"/>
              </a:ext>
            </a:extLst>
          </p:cNvPr>
          <p:cNvSpPr>
            <a:spLocks noGrp="1"/>
          </p:cNvSpPr>
          <p:nvPr>
            <p:ph idx="1"/>
          </p:nvPr>
        </p:nvSpPr>
        <p:spPr/>
        <p:txBody>
          <a:bodyPr/>
          <a:lstStyle/>
          <a:p>
            <a:pPr marL="0" indent="0" algn="just">
              <a:lnSpc>
                <a:spcPct val="150000"/>
              </a:lnSpc>
              <a:buNone/>
            </a:pPr>
            <a:r>
              <a:rPr lang="el-GR" dirty="0"/>
              <a:t>    Ώστε, στην ιεραρχική κλίμακα των πηγών του δικαίου οι κανόνες του διεθνούς δικαίου βρίσκονται πάνω από τον τυπικό νόμο και τις λοιπές πηγές του εσωτερικού δικαίου, αλλά κάτω από το (τυπικό) Σύνταγμα, δηλαδή σε περίπτωση αντίθεσής τους προς το Σύνταγμα υπερισχύει το τελευταίο.</a:t>
            </a:r>
          </a:p>
        </p:txBody>
      </p:sp>
    </p:spTree>
    <p:extLst>
      <p:ext uri="{BB962C8B-B14F-4D97-AF65-F5344CB8AC3E}">
        <p14:creationId xmlns:p14="http://schemas.microsoft.com/office/powerpoint/2010/main" xmlns="" val="1133661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687801C-0510-4B4C-B8EE-A47601D37ED1}"/>
              </a:ext>
            </a:extLst>
          </p:cNvPr>
          <p:cNvSpPr>
            <a:spLocks noGrp="1"/>
          </p:cNvSpPr>
          <p:nvPr>
            <p:ph type="title"/>
          </p:nvPr>
        </p:nvSpPr>
        <p:spPr/>
        <p:txBody>
          <a:bodyPr/>
          <a:lstStyle/>
          <a:p>
            <a:pPr algn="ctr"/>
            <a:r>
              <a:rPr lang="el-GR" dirty="0"/>
              <a:t>Η διεθνής σύμβαση για τα δικαιώματα του παιδιού </a:t>
            </a:r>
          </a:p>
        </p:txBody>
      </p:sp>
      <p:sp>
        <p:nvSpPr>
          <p:cNvPr id="3" name="Θέση περιεχομένου 2">
            <a:extLst>
              <a:ext uri="{FF2B5EF4-FFF2-40B4-BE49-F238E27FC236}">
                <a16:creationId xmlns:a16="http://schemas.microsoft.com/office/drawing/2014/main" xmlns="" id="{5841B939-AA5D-4359-A864-20B3C91516CB}"/>
              </a:ext>
            </a:extLst>
          </p:cNvPr>
          <p:cNvSpPr>
            <a:spLocks noGrp="1"/>
          </p:cNvSpPr>
          <p:nvPr>
            <p:ph idx="1"/>
          </p:nvPr>
        </p:nvSpPr>
        <p:spPr/>
        <p:txBody>
          <a:bodyPr>
            <a:normAutofit lnSpcReduction="10000"/>
          </a:bodyPr>
          <a:lstStyle/>
          <a:p>
            <a:pPr marL="0" indent="0" algn="just">
              <a:lnSpc>
                <a:spcPct val="150000"/>
              </a:lnSpc>
              <a:buNone/>
            </a:pPr>
            <a:r>
              <a:rPr lang="en-US" dirty="0"/>
              <a:t>  </a:t>
            </a:r>
            <a:r>
              <a:rPr lang="el-GR" dirty="0"/>
              <a:t>Με το νόμο 2101/1992 κυρώθηκε και προσέλαβε την ισχύ που ορίζει το άρθρο 28 παρ. 1 του Συντάγματος η διεθνής Σύμβαση για τα δικαιώματα του παιδιού, η οποία είχε υπογραφεί στη Ν. Υόρκη στις 26 Ιανουαρίου 1990.</a:t>
            </a:r>
          </a:p>
          <a:p>
            <a:pPr marL="0" indent="0" algn="just">
              <a:lnSpc>
                <a:spcPct val="150000"/>
              </a:lnSpc>
              <a:buNone/>
            </a:pPr>
            <a:r>
              <a:rPr lang="el-GR" dirty="0"/>
              <a:t>   Το πρωτότυπο κείμενό της συντάχθηκε στη γαλλική γλώσσα. Ο νόμος 2101/1992 περιέλαβε το μεταφρασμένο στην ελληνική κείμενο της σύμβασης.</a:t>
            </a:r>
          </a:p>
        </p:txBody>
      </p:sp>
    </p:spTree>
    <p:extLst>
      <p:ext uri="{BB962C8B-B14F-4D97-AF65-F5344CB8AC3E}">
        <p14:creationId xmlns:p14="http://schemas.microsoft.com/office/powerpoint/2010/main" xmlns="" val="2106548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A38968C-857F-43A4-AA3C-6EBC7E7084EF}"/>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F7EE2CFB-5AAB-4288-8F3A-4AD5535CFBEA}"/>
              </a:ext>
            </a:extLst>
          </p:cNvPr>
          <p:cNvSpPr>
            <a:spLocks noGrp="1"/>
          </p:cNvSpPr>
          <p:nvPr>
            <p:ph idx="1"/>
          </p:nvPr>
        </p:nvSpPr>
        <p:spPr/>
        <p:txBody>
          <a:bodyPr/>
          <a:lstStyle/>
          <a:p>
            <a:pPr marL="0" indent="0" algn="just">
              <a:lnSpc>
                <a:spcPct val="150000"/>
              </a:lnSpc>
              <a:buNone/>
            </a:pPr>
            <a:r>
              <a:rPr lang="el-GR" dirty="0"/>
              <a:t>    Στο προοίμιο του κειμένου της συμβάσεως  τα συμβαλλόμενα κράτη διακηρύττουν μεταξύ άλλων τη σημασία της διεθνούς συνεργασίας για τη βελτίωση των συνθηκών ζωής των παιδιών σε όλες τις χώρες, και ιδιαίτερα στις υπό ανάπτυξη χώρες.</a:t>
            </a:r>
          </a:p>
        </p:txBody>
      </p:sp>
    </p:spTree>
    <p:extLst>
      <p:ext uri="{BB962C8B-B14F-4D97-AF65-F5344CB8AC3E}">
        <p14:creationId xmlns:p14="http://schemas.microsoft.com/office/powerpoint/2010/main" xmlns="" val="6730750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TotalTime>
  <Words>1435</Words>
  <Application>Microsoft Office PowerPoint</Application>
  <PresentationFormat>Προσαρμογή</PresentationFormat>
  <Paragraphs>46</Paragraphs>
  <Slides>25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25</vt:i4>
      </vt:variant>
    </vt:vector>
  </HeadingPairs>
  <TitlesOfParts>
    <vt:vector size="26" baseType="lpstr">
      <vt:lpstr>Θέμα του Office</vt:lpstr>
      <vt:lpstr>Η οπτική των ανθρωπίνων δικαιωμάτων και η Διεθνής Σύμβαση για τα δικαιώματα του παιδιού</vt:lpstr>
      <vt:lpstr>Το διεθνές δίκαιο</vt:lpstr>
      <vt:lpstr>Το διεθνές δίκαιο</vt:lpstr>
      <vt:lpstr>Το διεθνές δίκαιο</vt:lpstr>
      <vt:lpstr>Το διεθνές δίκαιο</vt:lpstr>
      <vt:lpstr>Το διεθνές δίκαιο</vt:lpstr>
      <vt:lpstr>Το διεθνές δίκαιο</vt:lpstr>
      <vt:lpstr>Η διεθνής σύμβαση για τα δικαιώματα του παιδιού </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οπτική των ανθρωπίνων δικαιωμάτων και η Διεθνής Σύμβαση για τα δικαιώματα του παιδιού</dc:title>
  <dc:creator>Χρήστος Μορφακίδης</dc:creator>
  <cp:lastModifiedBy>Chris_Morf</cp:lastModifiedBy>
  <cp:revision>9</cp:revision>
  <dcterms:created xsi:type="dcterms:W3CDTF">2021-02-26T15:05:20Z</dcterms:created>
  <dcterms:modified xsi:type="dcterms:W3CDTF">2022-03-18T05:13:37Z</dcterms:modified>
</cp:coreProperties>
</file>