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5" r:id="rId4"/>
    <p:sldId id="268" r:id="rId5"/>
    <p:sldId id="266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4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11/03/21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895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11/03/21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497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11/03/21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801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11/03/21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309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11/03/21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991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11/03/21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933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11/03/21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99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11/03/21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202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11/03/21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597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11/03/21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183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11/03/21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180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E2655-BDE0-144E-BD72-0A48616AD8D5}" type="datetimeFigureOut">
              <a:rPr lang="en-US" smtClean="0"/>
              <a:t>11/03/21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702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1986"/>
            <a:ext cx="7772400" cy="2759258"/>
          </a:xfrm>
        </p:spPr>
        <p:txBody>
          <a:bodyPr>
            <a:normAutofit/>
          </a:bodyPr>
          <a:lstStyle/>
          <a:p>
            <a:r>
              <a:rPr lang="el-GR" sz="4800" b="1" dirty="0"/>
              <a:t>Διαπολιτισμική Εκπαίδευση</a:t>
            </a:r>
            <a:r>
              <a:rPr lang="el-GR" dirty="0"/>
              <a:t/>
            </a:r>
            <a:br>
              <a:rPr lang="el-GR" dirty="0"/>
            </a:br>
            <a:r>
              <a:rPr lang="el-GR" sz="2000" dirty="0"/>
              <a:t/>
            </a:r>
            <a:br>
              <a:rPr lang="el-GR" sz="2000" dirty="0"/>
            </a:br>
            <a:r>
              <a:rPr lang="el-GR" sz="4000" dirty="0"/>
              <a:t>Γιώργος </a:t>
            </a:r>
            <a:r>
              <a:rPr lang="el-GR" sz="4000" dirty="0" err="1"/>
              <a:t>Μαυρομμάτης</a:t>
            </a:r>
            <a:r>
              <a:rPr lang="el-GR" sz="4000" dirty="0"/>
              <a:t>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128693"/>
          </a:xfrm>
        </p:spPr>
        <p:txBody>
          <a:bodyPr>
            <a:normAutofit/>
          </a:bodyPr>
          <a:lstStyle/>
          <a:p>
            <a:r>
              <a:rPr lang="el-GR" sz="4400" b="1" dirty="0" smtClean="0">
                <a:solidFill>
                  <a:schemeClr val="tx1"/>
                </a:solidFill>
              </a:rPr>
              <a:t>Ενότητα </a:t>
            </a:r>
            <a:r>
              <a:rPr lang="el-GR" sz="4400" b="1" dirty="0">
                <a:solidFill>
                  <a:schemeClr val="tx1"/>
                </a:solidFill>
              </a:rPr>
              <a:t>3</a:t>
            </a:r>
            <a:r>
              <a:rPr lang="el-GR" sz="4400" b="1" baseline="30000" dirty="0" smtClean="0">
                <a:solidFill>
                  <a:schemeClr val="tx1"/>
                </a:solidFill>
              </a:rPr>
              <a:t>η</a:t>
            </a:r>
            <a:r>
              <a:rPr lang="el-GR" sz="4400" b="1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1954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el-GR" b="1" dirty="0" smtClean="0"/>
              <a:t>Λειτουργίες της εκπαίδευσης </a:t>
            </a:r>
            <a:br>
              <a:rPr lang="el-GR" b="1" dirty="0" smtClean="0"/>
            </a:br>
            <a:r>
              <a:rPr lang="el-GR" sz="3100" dirty="0" smtClean="0"/>
              <a:t>(κοινωνιολογία της εκπαίδευσης) 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983" y="1562120"/>
            <a:ext cx="8788167" cy="503674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l-GR" sz="4000" dirty="0" smtClean="0"/>
              <a:t>Πληροφορίες / γνώση / δεξιότητες </a:t>
            </a:r>
          </a:p>
          <a:p>
            <a:pPr marL="0" indent="0" algn="ctr">
              <a:buNone/>
            </a:pPr>
            <a:r>
              <a:rPr lang="el-GR" dirty="0" smtClean="0"/>
              <a:t>ένταξη </a:t>
            </a:r>
            <a:r>
              <a:rPr lang="el-GR" dirty="0"/>
              <a:t>στη κοινωνία </a:t>
            </a:r>
            <a:r>
              <a:rPr lang="el-GR" dirty="0" smtClean="0"/>
              <a:t>-  </a:t>
            </a:r>
            <a:r>
              <a:rPr lang="el-GR" dirty="0"/>
              <a:t>επαγγελματική </a:t>
            </a:r>
            <a:r>
              <a:rPr lang="el-GR" dirty="0" smtClean="0"/>
              <a:t>πορεία</a:t>
            </a:r>
          </a:p>
          <a:p>
            <a:pPr marL="0" indent="0" algn="ctr">
              <a:buNone/>
            </a:pPr>
            <a:endParaRPr lang="el-GR" dirty="0"/>
          </a:p>
          <a:p>
            <a:pPr marL="0" indent="0" algn="ctr">
              <a:buNone/>
            </a:pPr>
            <a:r>
              <a:rPr lang="el-GR" sz="4300" dirty="0" smtClean="0"/>
              <a:t>Ταυτότητα </a:t>
            </a:r>
          </a:p>
          <a:p>
            <a:pPr marL="0" indent="0" algn="ctr">
              <a:buNone/>
            </a:pPr>
            <a:endParaRPr lang="el-GR" dirty="0" smtClean="0"/>
          </a:p>
          <a:p>
            <a:pPr marL="0" indent="0" algn="ctr">
              <a:buNone/>
            </a:pPr>
            <a:r>
              <a:rPr lang="el-GR" sz="4300" dirty="0" smtClean="0"/>
              <a:t>Κοινωνικοποίηση   -    Αναπαραγωγή </a:t>
            </a:r>
          </a:p>
          <a:p>
            <a:pPr marL="0" indent="0" algn="ctr">
              <a:buNone/>
            </a:pPr>
            <a:endParaRPr lang="el-GR" sz="4000" dirty="0" smtClean="0"/>
          </a:p>
          <a:p>
            <a:pPr marL="0" indent="0" algn="ctr">
              <a:buNone/>
            </a:pPr>
            <a:r>
              <a:rPr lang="el-GR" sz="4000" dirty="0" smtClean="0"/>
              <a:t>Και με τις ανισότητες τι γίνεται; </a:t>
            </a:r>
          </a:p>
          <a:p>
            <a:pPr marL="0" indent="0">
              <a:buNone/>
            </a:pPr>
            <a:r>
              <a:rPr lang="el-GR" sz="4000" dirty="0" smtClean="0"/>
              <a:t>       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29543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7977"/>
            <a:ext cx="8229600" cy="905154"/>
          </a:xfrm>
        </p:spPr>
        <p:txBody>
          <a:bodyPr>
            <a:normAutofit/>
          </a:bodyPr>
          <a:lstStyle/>
          <a:p>
            <a:r>
              <a:rPr lang="el-GR" b="1" dirty="0" smtClean="0"/>
              <a:t>Περί ταυτότητας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366" y="1737311"/>
            <a:ext cx="8627587" cy="4715560"/>
          </a:xfrm>
        </p:spPr>
        <p:txBody>
          <a:bodyPr>
            <a:normAutofit lnSpcReduction="10000"/>
          </a:bodyPr>
          <a:lstStyle/>
          <a:p>
            <a:r>
              <a:rPr lang="el-GR" sz="4000" dirty="0" smtClean="0"/>
              <a:t>Ταύτιση </a:t>
            </a:r>
            <a:r>
              <a:rPr lang="mr-IN" sz="4000" dirty="0" smtClean="0"/>
              <a:t>–</a:t>
            </a:r>
            <a:r>
              <a:rPr lang="el-GR" sz="4000" dirty="0" smtClean="0"/>
              <a:t> διαφοροποίηση </a:t>
            </a:r>
          </a:p>
          <a:p>
            <a:r>
              <a:rPr lang="el-GR" sz="4000" dirty="0" smtClean="0"/>
              <a:t>Ατομική </a:t>
            </a:r>
            <a:r>
              <a:rPr lang="mr-IN" sz="4000" dirty="0" smtClean="0"/>
              <a:t>–</a:t>
            </a:r>
            <a:r>
              <a:rPr lang="el-GR" sz="4000" dirty="0" smtClean="0"/>
              <a:t> συλλογική </a:t>
            </a:r>
          </a:p>
          <a:p>
            <a:r>
              <a:rPr lang="el-GR" sz="4000" dirty="0" smtClean="0"/>
              <a:t>«σημαντικός άλλος» </a:t>
            </a:r>
          </a:p>
          <a:p>
            <a:r>
              <a:rPr lang="en-US" sz="4000" dirty="0" smtClean="0"/>
              <a:t>Markers </a:t>
            </a:r>
            <a:endParaRPr lang="el-GR" sz="4000" dirty="0" smtClean="0"/>
          </a:p>
          <a:p>
            <a:r>
              <a:rPr lang="el-GR" sz="4000" dirty="0" smtClean="0"/>
              <a:t>Το ζήτημα της αποκλειστικής/ μοναδικής υπαγωγής   </a:t>
            </a:r>
            <a:endParaRPr lang="en-US" sz="4000" dirty="0" smtClean="0"/>
          </a:p>
          <a:p>
            <a:pPr marL="0" indent="0">
              <a:buNone/>
            </a:pPr>
            <a:r>
              <a:rPr lang="en-US" dirty="0" smtClean="0"/>
              <a:t>         </a:t>
            </a:r>
            <a:r>
              <a:rPr lang="el-GR" dirty="0" smtClean="0"/>
              <a:t>(</a:t>
            </a:r>
            <a:r>
              <a:rPr lang="en-US" dirty="0" smtClean="0"/>
              <a:t>continuum      non-binary 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520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313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74" y="992749"/>
            <a:ext cx="8744372" cy="5503919"/>
          </a:xfrm>
        </p:spPr>
        <p:txBody>
          <a:bodyPr>
            <a:normAutofit/>
          </a:bodyPr>
          <a:lstStyle/>
          <a:p>
            <a:r>
              <a:rPr lang="el-GR" sz="3600" dirty="0"/>
              <a:t>Πολλαπλή </a:t>
            </a:r>
            <a:r>
              <a:rPr lang="el-GR" sz="3600" dirty="0" smtClean="0"/>
              <a:t>ταυτότητα</a:t>
            </a:r>
            <a:endParaRPr lang="en-US" sz="3600" dirty="0" smtClean="0"/>
          </a:p>
          <a:p>
            <a:r>
              <a:rPr lang="el-GR" sz="3600" dirty="0" err="1" smtClean="0"/>
              <a:t>ταυτοτικοί</a:t>
            </a:r>
            <a:r>
              <a:rPr lang="el-GR" sz="3600" dirty="0" smtClean="0"/>
              <a:t> </a:t>
            </a:r>
            <a:r>
              <a:rPr lang="el-GR" sz="3600" dirty="0"/>
              <a:t>τόποι </a:t>
            </a:r>
          </a:p>
          <a:p>
            <a:r>
              <a:rPr lang="el-GR" sz="3600" dirty="0"/>
              <a:t>«βαθύτερη» / «αληθινή» </a:t>
            </a:r>
          </a:p>
          <a:p>
            <a:r>
              <a:rPr lang="el-GR" sz="3600" dirty="0"/>
              <a:t>Στατική ή δυναμική; </a:t>
            </a:r>
          </a:p>
          <a:p>
            <a:r>
              <a:rPr lang="el-GR" sz="3600" dirty="0"/>
              <a:t>Βασικά πεδία:   </a:t>
            </a:r>
            <a:r>
              <a:rPr lang="el-GR" b="1" dirty="0"/>
              <a:t>Έθνος / γλώσσα/ θρησκεία / «φυλή» / φύλο  (</a:t>
            </a:r>
            <a:r>
              <a:rPr lang="en-US" b="1" dirty="0"/>
              <a:t>sex – gender) </a:t>
            </a:r>
            <a:r>
              <a:rPr lang="el-GR" b="1" dirty="0"/>
              <a:t>/ ερωτικός προσανατολισμός // «τάξη»   </a:t>
            </a:r>
            <a:r>
              <a:rPr lang="en-US" b="1" dirty="0"/>
              <a:t>status  </a:t>
            </a:r>
            <a:endParaRPr lang="el-G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177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794"/>
            <a:ext cx="8229600" cy="642367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η ταυτότητα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9753"/>
            <a:ext cx="9143999" cy="5938247"/>
          </a:xfrm>
        </p:spPr>
        <p:txBody>
          <a:bodyPr>
            <a:normAutofit lnSpcReduction="10000"/>
          </a:bodyPr>
          <a:lstStyle/>
          <a:p>
            <a:r>
              <a:rPr lang="el-GR" sz="3600" dirty="0" smtClean="0"/>
              <a:t>Ερώτημα σχέσης και όχι ουσίας </a:t>
            </a:r>
          </a:p>
          <a:p>
            <a:r>
              <a:rPr lang="el-GR" sz="3600" dirty="0" smtClean="0"/>
              <a:t>Συγκροτείται και </a:t>
            </a:r>
            <a:r>
              <a:rPr lang="el-GR" sz="3600" dirty="0" err="1" smtClean="0"/>
              <a:t>νοηματοδοτείται</a:t>
            </a:r>
            <a:r>
              <a:rPr lang="el-GR" sz="3600" dirty="0" smtClean="0"/>
              <a:t> </a:t>
            </a:r>
          </a:p>
          <a:p>
            <a:pPr marL="0" indent="0">
              <a:buNone/>
            </a:pPr>
            <a:r>
              <a:rPr lang="el-GR" sz="3600" dirty="0" smtClean="0"/>
              <a:t>	ΠΑΝΤΟΤΕ εντός πλαισίου</a:t>
            </a:r>
          </a:p>
          <a:p>
            <a:r>
              <a:rPr lang="el-GR" sz="3600" dirty="0" smtClean="0"/>
              <a:t>Είναι όλα αυτά που έχουμε και δεν θέλουμε να αλλάξουμε ΤΩΡΑ </a:t>
            </a:r>
          </a:p>
          <a:p>
            <a:r>
              <a:rPr lang="el-GR" sz="3600" dirty="0" smtClean="0"/>
              <a:t>Η αυτοσυνειδησία μας </a:t>
            </a:r>
          </a:p>
          <a:p>
            <a:r>
              <a:rPr lang="el-GR" sz="3600" dirty="0" smtClean="0"/>
              <a:t>Αναφορές στο παρελθόν και το </a:t>
            </a:r>
            <a:r>
              <a:rPr lang="el-GR" sz="3600" u="sng" dirty="0" smtClean="0"/>
              <a:t>μέλλον </a:t>
            </a:r>
          </a:p>
          <a:p>
            <a:r>
              <a:rPr lang="el-GR" sz="3600" dirty="0" smtClean="0"/>
              <a:t>Απειλή;  κλονισμός βεβαιοτήτων </a:t>
            </a:r>
            <a:endParaRPr lang="el-GR" sz="3600" dirty="0"/>
          </a:p>
          <a:p>
            <a:endParaRPr lang="el-GR" sz="1200" dirty="0" smtClean="0"/>
          </a:p>
          <a:p>
            <a:r>
              <a:rPr lang="el-GR" sz="3600" dirty="0" smtClean="0"/>
              <a:t> </a:t>
            </a:r>
            <a:r>
              <a:rPr lang="el-GR" sz="3600" b="1" dirty="0" smtClean="0"/>
              <a:t>Ζήτημα: Το όριο και η διαχείρισή του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906376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09543"/>
          </a:xfrm>
        </p:spPr>
        <p:txBody>
          <a:bodyPr/>
          <a:lstStyle/>
          <a:p>
            <a:r>
              <a:rPr lang="el-GR" dirty="0"/>
              <a:t>τ</a:t>
            </a:r>
            <a:r>
              <a:rPr lang="el-GR" dirty="0" smtClean="0"/>
              <a:t>αυτότητα </a:t>
            </a:r>
            <a:r>
              <a:rPr lang="mr-IN" dirty="0" smtClean="0"/>
              <a:t>–</a:t>
            </a:r>
            <a:r>
              <a:rPr lang="el-GR" dirty="0" smtClean="0"/>
              <a:t> ετερότητα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188" y="1284734"/>
            <a:ext cx="9041812" cy="5573266"/>
          </a:xfrm>
        </p:spPr>
        <p:txBody>
          <a:bodyPr/>
          <a:lstStyle/>
          <a:p>
            <a:r>
              <a:rPr lang="el-GR" dirty="0" smtClean="0"/>
              <a:t>Ζήτημα κυρίως στην περιοχή της συλλογικής ταυτότητας </a:t>
            </a:r>
          </a:p>
          <a:p>
            <a:r>
              <a:rPr lang="el-GR" dirty="0" smtClean="0"/>
              <a:t>Εμείς </a:t>
            </a:r>
            <a:r>
              <a:rPr lang="mr-IN" dirty="0" smtClean="0"/>
              <a:t>–</a:t>
            </a:r>
            <a:r>
              <a:rPr lang="el-GR" dirty="0" smtClean="0"/>
              <a:t> οι άλλοι    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(</a:t>
            </a:r>
            <a:r>
              <a:rPr lang="el-GR" u="sng" dirty="0" smtClean="0"/>
              <a:t>σημαντικός άλλος </a:t>
            </a:r>
            <a:r>
              <a:rPr lang="mr-IN" dirty="0" smtClean="0"/>
              <a:t>–</a:t>
            </a:r>
            <a:r>
              <a:rPr lang="el-GR" dirty="0" smtClean="0"/>
              <a:t> οικείος ξένος ) </a:t>
            </a:r>
          </a:p>
          <a:p>
            <a:endParaRPr lang="el-GR" dirty="0" smtClean="0"/>
          </a:p>
          <a:p>
            <a:r>
              <a:rPr lang="el-GR" b="1" dirty="0" smtClean="0"/>
              <a:t>Ο ξένος  </a:t>
            </a:r>
          </a:p>
          <a:p>
            <a:r>
              <a:rPr lang="el-GR" dirty="0" err="1" smtClean="0"/>
              <a:t>Ξενότητα</a:t>
            </a:r>
            <a:r>
              <a:rPr lang="el-GR" dirty="0" smtClean="0"/>
              <a:t>   (απόφαση / κριτήρια/ </a:t>
            </a:r>
            <a:r>
              <a:rPr lang="el-GR" u="sng" dirty="0" smtClean="0"/>
              <a:t>συμπεριφορές</a:t>
            </a:r>
            <a:r>
              <a:rPr lang="el-GR" dirty="0" smtClean="0"/>
              <a:t>)   </a:t>
            </a:r>
          </a:p>
          <a:p>
            <a:r>
              <a:rPr lang="el-GR" dirty="0"/>
              <a:t>δ</a:t>
            </a:r>
            <a:r>
              <a:rPr lang="el-GR" dirty="0" smtClean="0"/>
              <a:t>ιαχείριση του ορίου       συμπερίληψη </a:t>
            </a:r>
            <a:endParaRPr lang="el-GR" dirty="0"/>
          </a:p>
          <a:p>
            <a:endParaRPr lang="el-G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401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146</Words>
  <Application>Microsoft Macintosh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Διαπολιτισμική Εκπαίδευση  Γιώργος Μαυρομμάτης </vt:lpstr>
      <vt:lpstr>Λειτουργίες της εκπαίδευσης  (κοινωνιολογία της εκπαίδευσης) </vt:lpstr>
      <vt:lpstr>Περί ταυτότητας </vt:lpstr>
      <vt:lpstr>PowerPoint Presentation</vt:lpstr>
      <vt:lpstr>η ταυτότητα </vt:lpstr>
      <vt:lpstr>ταυτότητα – ετερότητα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Διαπολιτισμική Εκπαίδευση  Γιώργος Μαυρομμάτης </dc:title>
  <dc:creator>Α</dc:creator>
  <cp:lastModifiedBy>Α</cp:lastModifiedBy>
  <cp:revision>28</cp:revision>
  <dcterms:created xsi:type="dcterms:W3CDTF">2021-02-18T16:05:05Z</dcterms:created>
  <dcterms:modified xsi:type="dcterms:W3CDTF">2021-03-11T16:08:17Z</dcterms:modified>
</cp:coreProperties>
</file>